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335" r:id="rId3"/>
    <p:sldId id="334" r:id="rId4"/>
    <p:sldId id="348" r:id="rId5"/>
    <p:sldId id="343" r:id="rId6"/>
    <p:sldId id="351" r:id="rId7"/>
    <p:sldId id="352" r:id="rId8"/>
    <p:sldId id="355" r:id="rId9"/>
    <p:sldId id="354" r:id="rId10"/>
    <p:sldId id="353" r:id="rId11"/>
    <p:sldId id="346" r:id="rId12"/>
    <p:sldId id="347" r:id="rId13"/>
    <p:sldId id="356" r:id="rId14"/>
    <p:sldId id="344" r:id="rId15"/>
    <p:sldId id="345" r:id="rId16"/>
    <p:sldId id="357" r:id="rId17"/>
    <p:sldId id="336" r:id="rId18"/>
    <p:sldId id="337" r:id="rId19"/>
    <p:sldId id="338" r:id="rId20"/>
    <p:sldId id="339" r:id="rId21"/>
    <p:sldId id="340" r:id="rId22"/>
    <p:sldId id="341" r:id="rId23"/>
    <p:sldId id="342" r:id="rId24"/>
    <p:sldId id="349"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60" autoAdjust="0"/>
  </p:normalViewPr>
  <p:slideViewPr>
    <p:cSldViewPr>
      <p:cViewPr>
        <p:scale>
          <a:sx n="71" d="100"/>
          <a:sy n="71" d="100"/>
        </p:scale>
        <p:origin x="-1709" y="-307"/>
      </p:cViewPr>
      <p:guideLst>
        <p:guide orient="horz" pos="2160"/>
        <p:guide pos="2880"/>
      </p:guideLst>
    </p:cSldViewPr>
  </p:slideViewPr>
  <p:notesTextViewPr>
    <p:cViewPr>
      <p:scale>
        <a:sx n="1" d="1"/>
        <a:sy n="1" d="1"/>
      </p:scale>
      <p:origin x="0" y="0"/>
    </p:cViewPr>
  </p:notesTextViewPr>
  <p:notesViewPr>
    <p:cSldViewPr>
      <p:cViewPr>
        <p:scale>
          <a:sx n="89" d="100"/>
          <a:sy n="89" d="100"/>
        </p:scale>
        <p:origin x="-2558" y="1363"/>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B9BF8-BCB9-4C6E-8988-0817B7AB120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1004273D-B623-4313-8168-3EA6503A6EDE}">
      <dgm:prSet phldrT="[Text]"/>
      <dgm:spPr/>
      <dgm:t>
        <a:bodyPr/>
        <a:lstStyle/>
        <a:p>
          <a:r>
            <a:rPr lang="en-US" dirty="0" smtClean="0"/>
            <a:t>Threat Assessment</a:t>
          </a:r>
          <a:endParaRPr lang="en-GB" dirty="0"/>
        </a:p>
      </dgm:t>
    </dgm:pt>
    <dgm:pt modelId="{2572175E-5DAB-4705-AD5F-5BDC3553D983}" type="parTrans" cxnId="{BB565B2F-42C3-4094-AF1E-B4F6FF9D67E3}">
      <dgm:prSet/>
      <dgm:spPr/>
      <dgm:t>
        <a:bodyPr/>
        <a:lstStyle/>
        <a:p>
          <a:endParaRPr lang="en-GB"/>
        </a:p>
      </dgm:t>
    </dgm:pt>
    <dgm:pt modelId="{DE2E93FE-7388-44BF-95BC-056DD108650E}" type="sibTrans" cxnId="{BB565B2F-42C3-4094-AF1E-B4F6FF9D67E3}">
      <dgm:prSet/>
      <dgm:spPr/>
      <dgm:t>
        <a:bodyPr/>
        <a:lstStyle/>
        <a:p>
          <a:endParaRPr lang="en-GB"/>
        </a:p>
      </dgm:t>
    </dgm:pt>
    <dgm:pt modelId="{E762D6B4-5D67-452C-A355-BF5F8D9AB464}">
      <dgm:prSet phldrT="[Text]"/>
      <dgm:spPr/>
      <dgm:t>
        <a:bodyPr/>
        <a:lstStyle/>
        <a:p>
          <a:r>
            <a:rPr lang="en-US" dirty="0" smtClean="0"/>
            <a:t>Hazards Analysis</a:t>
          </a:r>
          <a:endParaRPr lang="en-GB" dirty="0"/>
        </a:p>
      </dgm:t>
    </dgm:pt>
    <dgm:pt modelId="{5DD4F11D-D8F6-40A4-A37F-D0E9ECEE4BBE}" type="parTrans" cxnId="{4E3FC531-07C9-445B-9BE1-B615C0B29A4A}">
      <dgm:prSet/>
      <dgm:spPr/>
      <dgm:t>
        <a:bodyPr/>
        <a:lstStyle/>
        <a:p>
          <a:endParaRPr lang="en-GB"/>
        </a:p>
      </dgm:t>
    </dgm:pt>
    <dgm:pt modelId="{9A882F1C-0CD5-494C-907B-826800D001CC}" type="sibTrans" cxnId="{4E3FC531-07C9-445B-9BE1-B615C0B29A4A}">
      <dgm:prSet/>
      <dgm:spPr/>
      <dgm:t>
        <a:bodyPr/>
        <a:lstStyle/>
        <a:p>
          <a:endParaRPr lang="en-GB"/>
        </a:p>
      </dgm:t>
    </dgm:pt>
    <dgm:pt modelId="{99953FC0-AB1B-4361-8277-73AE8B79EC69}">
      <dgm:prSet phldrT="[Text]"/>
      <dgm:spPr/>
      <dgm:t>
        <a:bodyPr/>
        <a:lstStyle/>
        <a:p>
          <a:r>
            <a:rPr lang="en-US" dirty="0" smtClean="0"/>
            <a:t>Risk Assessment</a:t>
          </a:r>
          <a:endParaRPr lang="en-GB" dirty="0"/>
        </a:p>
      </dgm:t>
    </dgm:pt>
    <dgm:pt modelId="{FD7E8DA3-6D64-462A-8577-0F20A45BF7DD}" type="parTrans" cxnId="{0133626C-E116-4FB5-BCFE-2CA85440A99C}">
      <dgm:prSet/>
      <dgm:spPr/>
      <dgm:t>
        <a:bodyPr/>
        <a:lstStyle/>
        <a:p>
          <a:endParaRPr lang="en-GB"/>
        </a:p>
      </dgm:t>
    </dgm:pt>
    <dgm:pt modelId="{6FA6EA32-1E5D-4FB3-9937-5F0D02F294C8}" type="sibTrans" cxnId="{0133626C-E116-4FB5-BCFE-2CA85440A99C}">
      <dgm:prSet/>
      <dgm:spPr/>
      <dgm:t>
        <a:bodyPr/>
        <a:lstStyle/>
        <a:p>
          <a:endParaRPr lang="en-GB"/>
        </a:p>
      </dgm:t>
    </dgm:pt>
    <dgm:pt modelId="{2D5EC9DD-588F-47F9-8A89-E7A7408B6E15}">
      <dgm:prSet phldrT="[Text]"/>
      <dgm:spPr/>
      <dgm:t>
        <a:bodyPr/>
        <a:lstStyle/>
        <a:p>
          <a:r>
            <a:rPr lang="en-US" dirty="0" smtClean="0"/>
            <a:t>Food Defense System</a:t>
          </a:r>
          <a:endParaRPr lang="en-GB" dirty="0"/>
        </a:p>
      </dgm:t>
    </dgm:pt>
    <dgm:pt modelId="{8B2A2313-447B-4A8F-B2BF-51903B2174D4}" type="parTrans" cxnId="{A09E0455-9E99-4708-B85C-F0DBB3B9FBBB}">
      <dgm:prSet/>
      <dgm:spPr/>
      <dgm:t>
        <a:bodyPr/>
        <a:lstStyle/>
        <a:p>
          <a:endParaRPr lang="en-GB"/>
        </a:p>
      </dgm:t>
    </dgm:pt>
    <dgm:pt modelId="{59831D45-9BA2-4D68-BED7-F9E6BE691076}" type="sibTrans" cxnId="{A09E0455-9E99-4708-B85C-F0DBB3B9FBBB}">
      <dgm:prSet/>
      <dgm:spPr/>
      <dgm:t>
        <a:bodyPr/>
        <a:lstStyle/>
        <a:p>
          <a:endParaRPr lang="en-GB"/>
        </a:p>
      </dgm:t>
    </dgm:pt>
    <dgm:pt modelId="{D953386E-4F6D-4D30-9587-1FBC6D1AC777}" type="pres">
      <dgm:prSet presAssocID="{F11B9BF8-BCB9-4C6E-8988-0817B7AB120A}" presName="rootnode" presStyleCnt="0">
        <dgm:presLayoutVars>
          <dgm:chMax/>
          <dgm:chPref/>
          <dgm:dir/>
          <dgm:animLvl val="lvl"/>
        </dgm:presLayoutVars>
      </dgm:prSet>
      <dgm:spPr/>
      <dgm:t>
        <a:bodyPr/>
        <a:lstStyle/>
        <a:p>
          <a:endParaRPr lang="en-GB"/>
        </a:p>
      </dgm:t>
    </dgm:pt>
    <dgm:pt modelId="{AD4CEFA1-178B-410F-8C41-5CC600AA3A80}" type="pres">
      <dgm:prSet presAssocID="{1004273D-B623-4313-8168-3EA6503A6EDE}" presName="composite" presStyleCnt="0"/>
      <dgm:spPr/>
      <dgm:t>
        <a:bodyPr/>
        <a:lstStyle/>
        <a:p>
          <a:endParaRPr lang="en-GB"/>
        </a:p>
      </dgm:t>
    </dgm:pt>
    <dgm:pt modelId="{C297E47D-C570-46C4-B414-7C20833F8E24}" type="pres">
      <dgm:prSet presAssocID="{1004273D-B623-4313-8168-3EA6503A6EDE}" presName="LShape" presStyleLbl="alignNode1" presStyleIdx="0" presStyleCnt="7"/>
      <dgm:spPr>
        <a:ln>
          <a:solidFill>
            <a:schemeClr val="bg1"/>
          </a:solidFill>
          <a:prstDash val="solid"/>
        </a:ln>
      </dgm:spPr>
      <dgm:t>
        <a:bodyPr/>
        <a:lstStyle/>
        <a:p>
          <a:endParaRPr lang="en-GB"/>
        </a:p>
      </dgm:t>
    </dgm:pt>
    <dgm:pt modelId="{F4615610-91AE-4EF4-B478-41F9C9430ED5}" type="pres">
      <dgm:prSet presAssocID="{1004273D-B623-4313-8168-3EA6503A6EDE}" presName="ParentText" presStyleLbl="revTx" presStyleIdx="0" presStyleCnt="4">
        <dgm:presLayoutVars>
          <dgm:chMax val="0"/>
          <dgm:chPref val="0"/>
          <dgm:bulletEnabled val="1"/>
        </dgm:presLayoutVars>
      </dgm:prSet>
      <dgm:spPr/>
      <dgm:t>
        <a:bodyPr/>
        <a:lstStyle/>
        <a:p>
          <a:endParaRPr lang="en-GB"/>
        </a:p>
      </dgm:t>
    </dgm:pt>
    <dgm:pt modelId="{FAF92EF3-62B7-4F08-8728-43E61E8F71CC}" type="pres">
      <dgm:prSet presAssocID="{1004273D-B623-4313-8168-3EA6503A6EDE}" presName="Triangle" presStyleLbl="alignNode1" presStyleIdx="1" presStyleCnt="7"/>
      <dgm:spPr>
        <a:ln>
          <a:solidFill>
            <a:schemeClr val="bg1"/>
          </a:solidFill>
          <a:prstDash val="solid"/>
        </a:ln>
      </dgm:spPr>
      <dgm:t>
        <a:bodyPr/>
        <a:lstStyle/>
        <a:p>
          <a:endParaRPr lang="en-GB"/>
        </a:p>
      </dgm:t>
    </dgm:pt>
    <dgm:pt modelId="{ED2D01E0-2EF0-455B-BCE9-13C9113AC66E}" type="pres">
      <dgm:prSet presAssocID="{DE2E93FE-7388-44BF-95BC-056DD108650E}" presName="sibTrans" presStyleCnt="0"/>
      <dgm:spPr/>
      <dgm:t>
        <a:bodyPr/>
        <a:lstStyle/>
        <a:p>
          <a:endParaRPr lang="en-GB"/>
        </a:p>
      </dgm:t>
    </dgm:pt>
    <dgm:pt modelId="{3AB01E09-7E36-428A-B5F5-04B664B8B0C1}" type="pres">
      <dgm:prSet presAssocID="{DE2E93FE-7388-44BF-95BC-056DD108650E}" presName="space" presStyleCnt="0"/>
      <dgm:spPr/>
      <dgm:t>
        <a:bodyPr/>
        <a:lstStyle/>
        <a:p>
          <a:endParaRPr lang="en-GB"/>
        </a:p>
      </dgm:t>
    </dgm:pt>
    <dgm:pt modelId="{86C883B8-4266-415A-97E0-CA91571C6BA0}" type="pres">
      <dgm:prSet presAssocID="{E762D6B4-5D67-452C-A355-BF5F8D9AB464}" presName="composite" presStyleCnt="0"/>
      <dgm:spPr/>
      <dgm:t>
        <a:bodyPr/>
        <a:lstStyle/>
        <a:p>
          <a:endParaRPr lang="en-GB"/>
        </a:p>
      </dgm:t>
    </dgm:pt>
    <dgm:pt modelId="{D1C34D62-5142-477F-91F6-25A8180C8C86}" type="pres">
      <dgm:prSet presAssocID="{E762D6B4-5D67-452C-A355-BF5F8D9AB464}" presName="LShape" presStyleLbl="alignNode1" presStyleIdx="2" presStyleCnt="7"/>
      <dgm:spPr>
        <a:ln>
          <a:solidFill>
            <a:schemeClr val="bg1"/>
          </a:solidFill>
          <a:prstDash val="solid"/>
        </a:ln>
      </dgm:spPr>
      <dgm:t>
        <a:bodyPr/>
        <a:lstStyle/>
        <a:p>
          <a:endParaRPr lang="en-GB"/>
        </a:p>
      </dgm:t>
    </dgm:pt>
    <dgm:pt modelId="{5164E3FD-6187-4A1E-AEA5-34460C1B1B34}" type="pres">
      <dgm:prSet presAssocID="{E762D6B4-5D67-452C-A355-BF5F8D9AB464}" presName="ParentText" presStyleLbl="revTx" presStyleIdx="1" presStyleCnt="4">
        <dgm:presLayoutVars>
          <dgm:chMax val="0"/>
          <dgm:chPref val="0"/>
          <dgm:bulletEnabled val="1"/>
        </dgm:presLayoutVars>
      </dgm:prSet>
      <dgm:spPr/>
      <dgm:t>
        <a:bodyPr/>
        <a:lstStyle/>
        <a:p>
          <a:endParaRPr lang="en-GB"/>
        </a:p>
      </dgm:t>
    </dgm:pt>
    <dgm:pt modelId="{9B62E601-7B1F-46F7-B826-80925082EA7D}" type="pres">
      <dgm:prSet presAssocID="{E762D6B4-5D67-452C-A355-BF5F8D9AB464}" presName="Triangle" presStyleLbl="alignNode1" presStyleIdx="3" presStyleCnt="7"/>
      <dgm:spPr>
        <a:ln>
          <a:solidFill>
            <a:schemeClr val="bg1"/>
          </a:solidFill>
          <a:prstDash val="solid"/>
        </a:ln>
      </dgm:spPr>
      <dgm:t>
        <a:bodyPr/>
        <a:lstStyle/>
        <a:p>
          <a:endParaRPr lang="en-GB"/>
        </a:p>
      </dgm:t>
    </dgm:pt>
    <dgm:pt modelId="{8FA59CEB-DA19-432D-8066-168D10734577}" type="pres">
      <dgm:prSet presAssocID="{9A882F1C-0CD5-494C-907B-826800D001CC}" presName="sibTrans" presStyleCnt="0"/>
      <dgm:spPr/>
      <dgm:t>
        <a:bodyPr/>
        <a:lstStyle/>
        <a:p>
          <a:endParaRPr lang="en-GB"/>
        </a:p>
      </dgm:t>
    </dgm:pt>
    <dgm:pt modelId="{A0D4F341-21AB-4221-AACE-397F480AE76A}" type="pres">
      <dgm:prSet presAssocID="{9A882F1C-0CD5-494C-907B-826800D001CC}" presName="space" presStyleCnt="0"/>
      <dgm:spPr/>
      <dgm:t>
        <a:bodyPr/>
        <a:lstStyle/>
        <a:p>
          <a:endParaRPr lang="en-GB"/>
        </a:p>
      </dgm:t>
    </dgm:pt>
    <dgm:pt modelId="{ACE447A3-CA67-4BD0-91C5-01536E6D0C0D}" type="pres">
      <dgm:prSet presAssocID="{99953FC0-AB1B-4361-8277-73AE8B79EC69}" presName="composite" presStyleCnt="0"/>
      <dgm:spPr/>
      <dgm:t>
        <a:bodyPr/>
        <a:lstStyle/>
        <a:p>
          <a:endParaRPr lang="en-GB"/>
        </a:p>
      </dgm:t>
    </dgm:pt>
    <dgm:pt modelId="{1E9EC423-A4FC-4C12-9277-D9B94764D0F8}" type="pres">
      <dgm:prSet presAssocID="{99953FC0-AB1B-4361-8277-73AE8B79EC69}" presName="LShape" presStyleLbl="alignNode1" presStyleIdx="4" presStyleCnt="7"/>
      <dgm:spPr>
        <a:ln>
          <a:solidFill>
            <a:schemeClr val="bg1"/>
          </a:solidFill>
          <a:prstDash val="solid"/>
        </a:ln>
      </dgm:spPr>
      <dgm:t>
        <a:bodyPr/>
        <a:lstStyle/>
        <a:p>
          <a:endParaRPr lang="en-GB"/>
        </a:p>
      </dgm:t>
    </dgm:pt>
    <dgm:pt modelId="{04D0F021-B956-4173-B190-7CCB902D88DC}" type="pres">
      <dgm:prSet presAssocID="{99953FC0-AB1B-4361-8277-73AE8B79EC69}" presName="ParentText" presStyleLbl="revTx" presStyleIdx="2" presStyleCnt="4">
        <dgm:presLayoutVars>
          <dgm:chMax val="0"/>
          <dgm:chPref val="0"/>
          <dgm:bulletEnabled val="1"/>
        </dgm:presLayoutVars>
      </dgm:prSet>
      <dgm:spPr/>
      <dgm:t>
        <a:bodyPr/>
        <a:lstStyle/>
        <a:p>
          <a:endParaRPr lang="en-GB"/>
        </a:p>
      </dgm:t>
    </dgm:pt>
    <dgm:pt modelId="{25B5F6B2-34A4-4369-9F8C-686CB4968770}" type="pres">
      <dgm:prSet presAssocID="{99953FC0-AB1B-4361-8277-73AE8B79EC69}" presName="Triangle" presStyleLbl="alignNode1" presStyleIdx="5" presStyleCnt="7"/>
      <dgm:spPr>
        <a:ln>
          <a:solidFill>
            <a:schemeClr val="bg1"/>
          </a:solidFill>
          <a:prstDash val="solid"/>
        </a:ln>
      </dgm:spPr>
      <dgm:t>
        <a:bodyPr/>
        <a:lstStyle/>
        <a:p>
          <a:endParaRPr lang="en-GB"/>
        </a:p>
      </dgm:t>
    </dgm:pt>
    <dgm:pt modelId="{4B64BF41-067C-4F7A-BCC7-33948EC55804}" type="pres">
      <dgm:prSet presAssocID="{6FA6EA32-1E5D-4FB3-9937-5F0D02F294C8}" presName="sibTrans" presStyleCnt="0"/>
      <dgm:spPr/>
      <dgm:t>
        <a:bodyPr/>
        <a:lstStyle/>
        <a:p>
          <a:endParaRPr lang="en-GB"/>
        </a:p>
      </dgm:t>
    </dgm:pt>
    <dgm:pt modelId="{82CDE7AA-A24E-4E6B-A144-8F295C775D15}" type="pres">
      <dgm:prSet presAssocID="{6FA6EA32-1E5D-4FB3-9937-5F0D02F294C8}" presName="space" presStyleCnt="0"/>
      <dgm:spPr/>
      <dgm:t>
        <a:bodyPr/>
        <a:lstStyle/>
        <a:p>
          <a:endParaRPr lang="en-GB"/>
        </a:p>
      </dgm:t>
    </dgm:pt>
    <dgm:pt modelId="{46D4BEE9-92B1-461E-8B6E-1E9749AEF147}" type="pres">
      <dgm:prSet presAssocID="{2D5EC9DD-588F-47F9-8A89-E7A7408B6E15}" presName="composite" presStyleCnt="0"/>
      <dgm:spPr/>
      <dgm:t>
        <a:bodyPr/>
        <a:lstStyle/>
        <a:p>
          <a:endParaRPr lang="en-GB"/>
        </a:p>
      </dgm:t>
    </dgm:pt>
    <dgm:pt modelId="{B4D9DAAF-1DF2-437E-BAF8-F2E24C47817D}" type="pres">
      <dgm:prSet presAssocID="{2D5EC9DD-588F-47F9-8A89-E7A7408B6E15}" presName="LShape" presStyleLbl="alignNode1" presStyleIdx="6" presStyleCnt="7"/>
      <dgm:spPr>
        <a:ln>
          <a:solidFill>
            <a:schemeClr val="bg1"/>
          </a:solidFill>
          <a:prstDash val="solid"/>
        </a:ln>
      </dgm:spPr>
      <dgm:t>
        <a:bodyPr/>
        <a:lstStyle/>
        <a:p>
          <a:endParaRPr lang="en-GB"/>
        </a:p>
      </dgm:t>
    </dgm:pt>
    <dgm:pt modelId="{4ABBE0CF-B305-436F-AD42-A8F20235E0E3}" type="pres">
      <dgm:prSet presAssocID="{2D5EC9DD-588F-47F9-8A89-E7A7408B6E15}" presName="ParentText" presStyleLbl="revTx" presStyleIdx="3" presStyleCnt="4">
        <dgm:presLayoutVars>
          <dgm:chMax val="0"/>
          <dgm:chPref val="0"/>
          <dgm:bulletEnabled val="1"/>
        </dgm:presLayoutVars>
      </dgm:prSet>
      <dgm:spPr/>
      <dgm:t>
        <a:bodyPr/>
        <a:lstStyle/>
        <a:p>
          <a:endParaRPr lang="en-GB"/>
        </a:p>
      </dgm:t>
    </dgm:pt>
  </dgm:ptLst>
  <dgm:cxnLst>
    <dgm:cxn modelId="{BB565B2F-42C3-4094-AF1E-B4F6FF9D67E3}" srcId="{F11B9BF8-BCB9-4C6E-8988-0817B7AB120A}" destId="{1004273D-B623-4313-8168-3EA6503A6EDE}" srcOrd="0" destOrd="0" parTransId="{2572175E-5DAB-4705-AD5F-5BDC3553D983}" sibTransId="{DE2E93FE-7388-44BF-95BC-056DD108650E}"/>
    <dgm:cxn modelId="{3E8DCAD9-5597-4BE8-A47F-5B73A42E801F}" type="presOf" srcId="{1004273D-B623-4313-8168-3EA6503A6EDE}" destId="{F4615610-91AE-4EF4-B478-41F9C9430ED5}" srcOrd="0" destOrd="0" presId="urn:microsoft.com/office/officeart/2009/3/layout/StepUpProcess"/>
    <dgm:cxn modelId="{42F3294F-35EE-49DF-A24B-90BAF9415EF8}" type="presOf" srcId="{F11B9BF8-BCB9-4C6E-8988-0817B7AB120A}" destId="{D953386E-4F6D-4D30-9587-1FBC6D1AC777}" srcOrd="0" destOrd="0" presId="urn:microsoft.com/office/officeart/2009/3/layout/StepUpProcess"/>
    <dgm:cxn modelId="{4E3FC531-07C9-445B-9BE1-B615C0B29A4A}" srcId="{F11B9BF8-BCB9-4C6E-8988-0817B7AB120A}" destId="{E762D6B4-5D67-452C-A355-BF5F8D9AB464}" srcOrd="1" destOrd="0" parTransId="{5DD4F11D-D8F6-40A4-A37F-D0E9ECEE4BBE}" sibTransId="{9A882F1C-0CD5-494C-907B-826800D001CC}"/>
    <dgm:cxn modelId="{396FAD4C-7423-43B4-8ADB-26315DAF93C2}" type="presOf" srcId="{E762D6B4-5D67-452C-A355-BF5F8D9AB464}" destId="{5164E3FD-6187-4A1E-AEA5-34460C1B1B34}" srcOrd="0" destOrd="0" presId="urn:microsoft.com/office/officeart/2009/3/layout/StepUpProcess"/>
    <dgm:cxn modelId="{583F5554-E431-4A11-9918-67E1A19A52E3}" type="presOf" srcId="{2D5EC9DD-588F-47F9-8A89-E7A7408B6E15}" destId="{4ABBE0CF-B305-436F-AD42-A8F20235E0E3}" srcOrd="0" destOrd="0" presId="urn:microsoft.com/office/officeart/2009/3/layout/StepUpProcess"/>
    <dgm:cxn modelId="{0133626C-E116-4FB5-BCFE-2CA85440A99C}" srcId="{F11B9BF8-BCB9-4C6E-8988-0817B7AB120A}" destId="{99953FC0-AB1B-4361-8277-73AE8B79EC69}" srcOrd="2" destOrd="0" parTransId="{FD7E8DA3-6D64-462A-8577-0F20A45BF7DD}" sibTransId="{6FA6EA32-1E5D-4FB3-9937-5F0D02F294C8}"/>
    <dgm:cxn modelId="{A09E0455-9E99-4708-B85C-F0DBB3B9FBBB}" srcId="{F11B9BF8-BCB9-4C6E-8988-0817B7AB120A}" destId="{2D5EC9DD-588F-47F9-8A89-E7A7408B6E15}" srcOrd="3" destOrd="0" parTransId="{8B2A2313-447B-4A8F-B2BF-51903B2174D4}" sibTransId="{59831D45-9BA2-4D68-BED7-F9E6BE691076}"/>
    <dgm:cxn modelId="{C4A3CE1F-D36C-44AC-B73B-4088DC413019}" type="presOf" srcId="{99953FC0-AB1B-4361-8277-73AE8B79EC69}" destId="{04D0F021-B956-4173-B190-7CCB902D88DC}" srcOrd="0" destOrd="0" presId="urn:microsoft.com/office/officeart/2009/3/layout/StepUpProcess"/>
    <dgm:cxn modelId="{F1531FC4-DBE7-49B5-81B1-31EC51949C9B}" type="presParOf" srcId="{D953386E-4F6D-4D30-9587-1FBC6D1AC777}" destId="{AD4CEFA1-178B-410F-8C41-5CC600AA3A80}" srcOrd="0" destOrd="0" presId="urn:microsoft.com/office/officeart/2009/3/layout/StepUpProcess"/>
    <dgm:cxn modelId="{B2DE127E-0C44-4951-8982-557CDE936821}" type="presParOf" srcId="{AD4CEFA1-178B-410F-8C41-5CC600AA3A80}" destId="{C297E47D-C570-46C4-B414-7C20833F8E24}" srcOrd="0" destOrd="0" presId="urn:microsoft.com/office/officeart/2009/3/layout/StepUpProcess"/>
    <dgm:cxn modelId="{EE33D148-F990-414B-BA56-38ABB24F9412}" type="presParOf" srcId="{AD4CEFA1-178B-410F-8C41-5CC600AA3A80}" destId="{F4615610-91AE-4EF4-B478-41F9C9430ED5}" srcOrd="1" destOrd="0" presId="urn:microsoft.com/office/officeart/2009/3/layout/StepUpProcess"/>
    <dgm:cxn modelId="{C600C221-B953-441D-BB6D-80E2C0AA06DC}" type="presParOf" srcId="{AD4CEFA1-178B-410F-8C41-5CC600AA3A80}" destId="{FAF92EF3-62B7-4F08-8728-43E61E8F71CC}" srcOrd="2" destOrd="0" presId="urn:microsoft.com/office/officeart/2009/3/layout/StepUpProcess"/>
    <dgm:cxn modelId="{FD6362E3-BA03-44CD-B892-9C350903F274}" type="presParOf" srcId="{D953386E-4F6D-4D30-9587-1FBC6D1AC777}" destId="{ED2D01E0-2EF0-455B-BCE9-13C9113AC66E}" srcOrd="1" destOrd="0" presId="urn:microsoft.com/office/officeart/2009/3/layout/StepUpProcess"/>
    <dgm:cxn modelId="{4B678B4D-7B7D-4CF8-966E-7241C36E3495}" type="presParOf" srcId="{ED2D01E0-2EF0-455B-BCE9-13C9113AC66E}" destId="{3AB01E09-7E36-428A-B5F5-04B664B8B0C1}" srcOrd="0" destOrd="0" presId="urn:microsoft.com/office/officeart/2009/3/layout/StepUpProcess"/>
    <dgm:cxn modelId="{45A449BC-CAEA-47F9-AE1D-0147161FD6D3}" type="presParOf" srcId="{D953386E-4F6D-4D30-9587-1FBC6D1AC777}" destId="{86C883B8-4266-415A-97E0-CA91571C6BA0}" srcOrd="2" destOrd="0" presId="urn:microsoft.com/office/officeart/2009/3/layout/StepUpProcess"/>
    <dgm:cxn modelId="{B4C05589-16D6-4AAA-815A-F00B3C0F0DBC}" type="presParOf" srcId="{86C883B8-4266-415A-97E0-CA91571C6BA0}" destId="{D1C34D62-5142-477F-91F6-25A8180C8C86}" srcOrd="0" destOrd="0" presId="urn:microsoft.com/office/officeart/2009/3/layout/StepUpProcess"/>
    <dgm:cxn modelId="{4E8EDFC0-EDB6-4616-955A-76BE4688B379}" type="presParOf" srcId="{86C883B8-4266-415A-97E0-CA91571C6BA0}" destId="{5164E3FD-6187-4A1E-AEA5-34460C1B1B34}" srcOrd="1" destOrd="0" presId="urn:microsoft.com/office/officeart/2009/3/layout/StepUpProcess"/>
    <dgm:cxn modelId="{912E91B6-9B0E-4D49-A96D-EBE3E65A326D}" type="presParOf" srcId="{86C883B8-4266-415A-97E0-CA91571C6BA0}" destId="{9B62E601-7B1F-46F7-B826-80925082EA7D}" srcOrd="2" destOrd="0" presId="urn:microsoft.com/office/officeart/2009/3/layout/StepUpProcess"/>
    <dgm:cxn modelId="{0DE5C3E5-F065-4FE2-84C5-5AE4199A3803}" type="presParOf" srcId="{D953386E-4F6D-4D30-9587-1FBC6D1AC777}" destId="{8FA59CEB-DA19-432D-8066-168D10734577}" srcOrd="3" destOrd="0" presId="urn:microsoft.com/office/officeart/2009/3/layout/StepUpProcess"/>
    <dgm:cxn modelId="{59D4154A-C2BC-4221-A3DB-5C75BD32EE52}" type="presParOf" srcId="{8FA59CEB-DA19-432D-8066-168D10734577}" destId="{A0D4F341-21AB-4221-AACE-397F480AE76A}" srcOrd="0" destOrd="0" presId="urn:microsoft.com/office/officeart/2009/3/layout/StepUpProcess"/>
    <dgm:cxn modelId="{5D5F351E-A6B2-4CBD-918E-537950C3B2AE}" type="presParOf" srcId="{D953386E-4F6D-4D30-9587-1FBC6D1AC777}" destId="{ACE447A3-CA67-4BD0-91C5-01536E6D0C0D}" srcOrd="4" destOrd="0" presId="urn:microsoft.com/office/officeart/2009/3/layout/StepUpProcess"/>
    <dgm:cxn modelId="{2F96419A-D830-4E62-B23C-65124D784D1E}" type="presParOf" srcId="{ACE447A3-CA67-4BD0-91C5-01536E6D0C0D}" destId="{1E9EC423-A4FC-4C12-9277-D9B94764D0F8}" srcOrd="0" destOrd="0" presId="urn:microsoft.com/office/officeart/2009/3/layout/StepUpProcess"/>
    <dgm:cxn modelId="{B239A55F-2C04-4D18-AF57-ACDF67C90077}" type="presParOf" srcId="{ACE447A3-CA67-4BD0-91C5-01536E6D0C0D}" destId="{04D0F021-B956-4173-B190-7CCB902D88DC}" srcOrd="1" destOrd="0" presId="urn:microsoft.com/office/officeart/2009/3/layout/StepUpProcess"/>
    <dgm:cxn modelId="{AC73BB82-F168-4328-B286-8F9CFA84A1E3}" type="presParOf" srcId="{ACE447A3-CA67-4BD0-91C5-01536E6D0C0D}" destId="{25B5F6B2-34A4-4369-9F8C-686CB4968770}" srcOrd="2" destOrd="0" presId="urn:microsoft.com/office/officeart/2009/3/layout/StepUpProcess"/>
    <dgm:cxn modelId="{9A9E9E79-A656-4279-A7B6-7AAF7FC6A73E}" type="presParOf" srcId="{D953386E-4F6D-4D30-9587-1FBC6D1AC777}" destId="{4B64BF41-067C-4F7A-BCC7-33948EC55804}" srcOrd="5" destOrd="0" presId="urn:microsoft.com/office/officeart/2009/3/layout/StepUpProcess"/>
    <dgm:cxn modelId="{88A7CD97-6EB9-4B75-A755-2889CF57FF9C}" type="presParOf" srcId="{4B64BF41-067C-4F7A-BCC7-33948EC55804}" destId="{82CDE7AA-A24E-4E6B-A144-8F295C775D15}" srcOrd="0" destOrd="0" presId="urn:microsoft.com/office/officeart/2009/3/layout/StepUpProcess"/>
    <dgm:cxn modelId="{59E6BD8A-13B7-41E9-A0CD-4953FA67DBC8}" type="presParOf" srcId="{D953386E-4F6D-4D30-9587-1FBC6D1AC777}" destId="{46D4BEE9-92B1-461E-8B6E-1E9749AEF147}" srcOrd="6" destOrd="0" presId="urn:microsoft.com/office/officeart/2009/3/layout/StepUpProcess"/>
    <dgm:cxn modelId="{63EBDCE3-77E7-489E-8721-C490E8B38028}" type="presParOf" srcId="{46D4BEE9-92B1-461E-8B6E-1E9749AEF147}" destId="{B4D9DAAF-1DF2-437E-BAF8-F2E24C47817D}" srcOrd="0" destOrd="0" presId="urn:microsoft.com/office/officeart/2009/3/layout/StepUpProcess"/>
    <dgm:cxn modelId="{0301ECBB-9D80-4528-8EB9-285D5CC64EEC}" type="presParOf" srcId="{46D4BEE9-92B1-461E-8B6E-1E9749AEF147}" destId="{4ABBE0CF-B305-436F-AD42-A8F20235E0E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8AEC6-70E6-4D7B-92AB-12C491FDBB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2C9DC84-AF0E-4B60-8E22-C85B16DA7626}">
      <dgm:prSet phldrT="[Text]" custT="1"/>
      <dgm:spPr>
        <a:solidFill>
          <a:srgbClr val="7030A0"/>
        </a:solidFill>
        <a:ln>
          <a:solidFill>
            <a:srgbClr val="6600CC"/>
          </a:solidFill>
          <a:prstDash val="solid"/>
        </a:ln>
      </dgm:spPr>
      <dgm:t>
        <a:bodyPr/>
        <a:lstStyle/>
        <a:p>
          <a:r>
            <a:rPr lang="en-US" sz="2800" b="1" dirty="0" smtClean="0">
              <a:solidFill>
                <a:schemeClr val="bg1"/>
              </a:solidFill>
            </a:rPr>
            <a:t>Food Defense Targets</a:t>
          </a:r>
          <a:endParaRPr lang="en-GB" sz="2800" b="1" dirty="0">
            <a:solidFill>
              <a:schemeClr val="bg1"/>
            </a:solidFill>
          </a:endParaRPr>
        </a:p>
      </dgm:t>
    </dgm:pt>
    <dgm:pt modelId="{211F9AED-EB2D-41CE-A585-4F4218AC24BA}" type="parTrans" cxnId="{E27817A1-7640-4A2D-B49F-34AE5E5B14BF}">
      <dgm:prSet/>
      <dgm:spPr/>
      <dgm:t>
        <a:bodyPr/>
        <a:lstStyle/>
        <a:p>
          <a:endParaRPr lang="en-GB"/>
        </a:p>
      </dgm:t>
    </dgm:pt>
    <dgm:pt modelId="{69365A5C-4F33-4B5E-AD94-9E95A259804C}" type="sibTrans" cxnId="{E27817A1-7640-4A2D-B49F-34AE5E5B14BF}">
      <dgm:prSet/>
      <dgm:spPr/>
      <dgm:t>
        <a:bodyPr/>
        <a:lstStyle/>
        <a:p>
          <a:endParaRPr lang="en-GB"/>
        </a:p>
      </dgm:t>
    </dgm:pt>
    <dgm:pt modelId="{383A741D-6ED7-4935-A0A7-DBEC6392F9F7}">
      <dgm:prSet phldrT="[Text]" custT="1"/>
      <dgm:spPr>
        <a:solidFill>
          <a:schemeClr val="bg1">
            <a:alpha val="90000"/>
          </a:schemeClr>
        </a:solidFill>
        <a:ln>
          <a:prstDash val="solid"/>
        </a:ln>
      </dgm:spPr>
      <dgm:t>
        <a:bodyPr anchor="ctr" anchorCtr="0"/>
        <a:lstStyle/>
        <a:p>
          <a:pPr marL="577850" indent="-228600"/>
          <a:r>
            <a:rPr lang="en-US" sz="2000" dirty="0" smtClean="0"/>
            <a:t>Growers (G)</a:t>
          </a:r>
          <a:endParaRPr lang="en-GB" sz="2000" dirty="0"/>
        </a:p>
      </dgm:t>
    </dgm:pt>
    <dgm:pt modelId="{E3D7B2AD-BE38-4E04-B631-B6A6D3F5768C}" type="parTrans" cxnId="{F6A64161-6AD1-4D94-A65B-73173B3742C5}">
      <dgm:prSet/>
      <dgm:spPr/>
      <dgm:t>
        <a:bodyPr/>
        <a:lstStyle/>
        <a:p>
          <a:endParaRPr lang="en-GB"/>
        </a:p>
      </dgm:t>
    </dgm:pt>
    <dgm:pt modelId="{010CAE67-2B01-4210-A458-D30B0B6AA442}" type="sibTrans" cxnId="{F6A64161-6AD1-4D94-A65B-73173B3742C5}">
      <dgm:prSet/>
      <dgm:spPr/>
      <dgm:t>
        <a:bodyPr/>
        <a:lstStyle/>
        <a:p>
          <a:endParaRPr lang="en-GB"/>
        </a:p>
      </dgm:t>
    </dgm:pt>
    <dgm:pt modelId="{F836E313-7F47-4EAE-80B5-2600A34B158A}">
      <dgm:prSet phldrT="[Text]" custT="1"/>
      <dgm:spPr>
        <a:solidFill>
          <a:schemeClr val="bg1">
            <a:alpha val="90000"/>
          </a:schemeClr>
        </a:solidFill>
        <a:ln>
          <a:prstDash val="solid"/>
        </a:ln>
      </dgm:spPr>
      <dgm:t>
        <a:bodyPr anchor="ctr" anchorCtr="0"/>
        <a:lstStyle/>
        <a:p>
          <a:pPr marL="577850" indent="-228600"/>
          <a:r>
            <a:rPr lang="en-US" sz="2000" dirty="0" smtClean="0"/>
            <a:t>Processors (P)</a:t>
          </a:r>
          <a:endParaRPr lang="en-GB" sz="2000" dirty="0"/>
        </a:p>
      </dgm:t>
    </dgm:pt>
    <dgm:pt modelId="{1B116B57-9F6C-4CE4-ACF4-B84C24578B3D}" type="parTrans" cxnId="{3FF78DB3-3FC4-48F1-BCA8-2D345E47E3AE}">
      <dgm:prSet/>
      <dgm:spPr/>
      <dgm:t>
        <a:bodyPr/>
        <a:lstStyle/>
        <a:p>
          <a:endParaRPr lang="en-GB"/>
        </a:p>
      </dgm:t>
    </dgm:pt>
    <dgm:pt modelId="{52D6CAC0-05B9-4A7A-8AD9-6EB7BF81ABC8}" type="sibTrans" cxnId="{3FF78DB3-3FC4-48F1-BCA8-2D345E47E3AE}">
      <dgm:prSet/>
      <dgm:spPr/>
      <dgm:t>
        <a:bodyPr/>
        <a:lstStyle/>
        <a:p>
          <a:endParaRPr lang="en-GB"/>
        </a:p>
      </dgm:t>
    </dgm:pt>
    <dgm:pt modelId="{E66C6850-C945-4683-AEE0-68F644EFC273}">
      <dgm:prSet phldrT="[Text]" custT="1"/>
      <dgm:spPr>
        <a:solidFill>
          <a:schemeClr val="bg1">
            <a:alpha val="90000"/>
          </a:schemeClr>
        </a:solidFill>
        <a:ln>
          <a:prstDash val="solid"/>
        </a:ln>
      </dgm:spPr>
      <dgm:t>
        <a:bodyPr anchor="ctr" anchorCtr="0"/>
        <a:lstStyle/>
        <a:p>
          <a:pPr marL="577850" indent="-228600"/>
          <a:r>
            <a:rPr lang="en-US" sz="2000" dirty="0" smtClean="0"/>
            <a:t>Transporters (T)</a:t>
          </a:r>
          <a:endParaRPr lang="en-GB" sz="2000" dirty="0"/>
        </a:p>
      </dgm:t>
    </dgm:pt>
    <dgm:pt modelId="{5FAEA643-60E8-4000-8D24-9CDD250FC952}" type="parTrans" cxnId="{A5D445CC-2B6E-46B2-AC91-19F500E9B88D}">
      <dgm:prSet/>
      <dgm:spPr/>
      <dgm:t>
        <a:bodyPr/>
        <a:lstStyle/>
        <a:p>
          <a:endParaRPr lang="en-GB"/>
        </a:p>
      </dgm:t>
    </dgm:pt>
    <dgm:pt modelId="{4DCCB66F-3BC6-4113-981E-1135BB2F9EB4}" type="sibTrans" cxnId="{A5D445CC-2B6E-46B2-AC91-19F500E9B88D}">
      <dgm:prSet/>
      <dgm:spPr/>
      <dgm:t>
        <a:bodyPr/>
        <a:lstStyle/>
        <a:p>
          <a:endParaRPr lang="en-GB"/>
        </a:p>
      </dgm:t>
    </dgm:pt>
    <dgm:pt modelId="{2D36B14A-5B97-4DE1-8B38-A6DE3C83B4EB}">
      <dgm:prSet phldrT="[Text]" custT="1"/>
      <dgm:spPr>
        <a:solidFill>
          <a:srgbClr val="7030A0"/>
        </a:solidFill>
        <a:ln>
          <a:solidFill>
            <a:srgbClr val="6600CC"/>
          </a:solidFill>
          <a:prstDash val="solid"/>
        </a:ln>
      </dgm:spPr>
      <dgm:t>
        <a:bodyPr/>
        <a:lstStyle/>
        <a:p>
          <a:pPr algn="ctr"/>
          <a:r>
            <a:rPr lang="en-US" sz="2800" b="1" dirty="0" smtClean="0">
              <a:solidFill>
                <a:schemeClr val="bg1"/>
              </a:solidFill>
            </a:rPr>
            <a:t>Event Clusters</a:t>
          </a:r>
          <a:endParaRPr lang="en-GB" sz="2800" b="1" dirty="0">
            <a:solidFill>
              <a:schemeClr val="bg1"/>
            </a:solidFill>
          </a:endParaRPr>
        </a:p>
      </dgm:t>
    </dgm:pt>
    <dgm:pt modelId="{F441CC7E-271F-438F-B09C-ACB4F8EC4E1E}" type="parTrans" cxnId="{C3A2FD0A-A504-4C28-AA68-554D53CD3B71}">
      <dgm:prSet/>
      <dgm:spPr/>
      <dgm:t>
        <a:bodyPr/>
        <a:lstStyle/>
        <a:p>
          <a:endParaRPr lang="en-GB"/>
        </a:p>
      </dgm:t>
    </dgm:pt>
    <dgm:pt modelId="{5E7B51FF-82D0-4040-B716-F168DF6C0386}" type="sibTrans" cxnId="{C3A2FD0A-A504-4C28-AA68-554D53CD3B71}">
      <dgm:prSet/>
      <dgm:spPr/>
      <dgm:t>
        <a:bodyPr/>
        <a:lstStyle/>
        <a:p>
          <a:endParaRPr lang="en-GB"/>
        </a:p>
      </dgm:t>
    </dgm:pt>
    <dgm:pt modelId="{4B762B0F-21B8-4AEE-8CEF-407D4921DB58}">
      <dgm:prSet phldrT="[Text]" custT="1"/>
      <dgm:spPr>
        <a:solidFill>
          <a:schemeClr val="bg1">
            <a:alpha val="90000"/>
          </a:schemeClr>
        </a:solidFill>
        <a:ln>
          <a:prstDash val="solid"/>
        </a:ln>
      </dgm:spPr>
      <dgm:t>
        <a:bodyPr anchor="ctr" anchorCtr="0"/>
        <a:lstStyle/>
        <a:p>
          <a:pPr marL="349250" indent="-228600"/>
          <a:r>
            <a:rPr lang="en-US" sz="2000" dirty="0" smtClean="0"/>
            <a:t>Intentional poisonings (IP)</a:t>
          </a:r>
          <a:endParaRPr lang="en-GB" sz="2000" dirty="0"/>
        </a:p>
      </dgm:t>
    </dgm:pt>
    <dgm:pt modelId="{F5E2C2C6-0B9E-4266-A81A-50406695ABAB}" type="parTrans" cxnId="{5E1FB6CD-575D-4A06-996A-19E1C54FAF54}">
      <dgm:prSet/>
      <dgm:spPr/>
      <dgm:t>
        <a:bodyPr/>
        <a:lstStyle/>
        <a:p>
          <a:endParaRPr lang="en-GB"/>
        </a:p>
      </dgm:t>
    </dgm:pt>
    <dgm:pt modelId="{C2F6D2CB-57CC-4271-8CC4-9738637587E2}" type="sibTrans" cxnId="{5E1FB6CD-575D-4A06-996A-19E1C54FAF54}">
      <dgm:prSet/>
      <dgm:spPr/>
      <dgm:t>
        <a:bodyPr/>
        <a:lstStyle/>
        <a:p>
          <a:endParaRPr lang="en-GB"/>
        </a:p>
      </dgm:t>
    </dgm:pt>
    <dgm:pt modelId="{7C4EB073-6934-4B4F-963A-B6CF1FEE0C41}">
      <dgm:prSet phldrT="[Text]" custT="1"/>
      <dgm:spPr>
        <a:solidFill>
          <a:schemeClr val="bg1">
            <a:alpha val="90000"/>
          </a:schemeClr>
        </a:solidFill>
        <a:ln>
          <a:prstDash val="solid"/>
        </a:ln>
      </dgm:spPr>
      <dgm:t>
        <a:bodyPr anchor="ctr" anchorCtr="0"/>
        <a:lstStyle/>
        <a:p>
          <a:pPr marL="349250" indent="-228600"/>
          <a:r>
            <a:rPr lang="en-US" sz="2000" dirty="0" smtClean="0"/>
            <a:t>Food fraud (FF)</a:t>
          </a:r>
          <a:endParaRPr lang="en-GB" sz="2000" dirty="0"/>
        </a:p>
      </dgm:t>
    </dgm:pt>
    <dgm:pt modelId="{9C3CF81A-1F71-4104-9A90-C8C9CCC2D88F}" type="parTrans" cxnId="{B620BD3A-8B66-4D14-A518-8514B0AF8296}">
      <dgm:prSet/>
      <dgm:spPr/>
      <dgm:t>
        <a:bodyPr/>
        <a:lstStyle/>
        <a:p>
          <a:endParaRPr lang="en-GB"/>
        </a:p>
      </dgm:t>
    </dgm:pt>
    <dgm:pt modelId="{EC0EB034-1DEE-4D45-9DE4-B516A89DE456}" type="sibTrans" cxnId="{B620BD3A-8B66-4D14-A518-8514B0AF8296}">
      <dgm:prSet/>
      <dgm:spPr/>
      <dgm:t>
        <a:bodyPr/>
        <a:lstStyle/>
        <a:p>
          <a:endParaRPr lang="en-GB"/>
        </a:p>
      </dgm:t>
    </dgm:pt>
    <dgm:pt modelId="{A8344794-22C5-40F5-9FAB-FB290E854C1D}">
      <dgm:prSet phldrT="[Text]" custT="1"/>
      <dgm:spPr>
        <a:solidFill>
          <a:schemeClr val="bg1">
            <a:alpha val="90000"/>
          </a:schemeClr>
        </a:solidFill>
        <a:ln>
          <a:prstDash val="solid"/>
        </a:ln>
      </dgm:spPr>
      <dgm:t>
        <a:bodyPr anchor="ctr" anchorCtr="0"/>
        <a:lstStyle/>
        <a:p>
          <a:pPr marL="577850" indent="-228600"/>
          <a:r>
            <a:rPr lang="en-US" sz="2000" dirty="0" smtClean="0"/>
            <a:t>Warehouses (W)</a:t>
          </a:r>
          <a:endParaRPr lang="en-GB" sz="2000" dirty="0"/>
        </a:p>
      </dgm:t>
    </dgm:pt>
    <dgm:pt modelId="{B32E1785-4283-4722-9DA7-EF5673136F7F}" type="parTrans" cxnId="{B0D95D16-337F-41ED-95D3-B979D97F5F5A}">
      <dgm:prSet/>
      <dgm:spPr/>
      <dgm:t>
        <a:bodyPr/>
        <a:lstStyle/>
        <a:p>
          <a:endParaRPr lang="en-GB"/>
        </a:p>
      </dgm:t>
    </dgm:pt>
    <dgm:pt modelId="{B6044CF3-230C-41FB-AB97-9BEADE55167E}" type="sibTrans" cxnId="{B0D95D16-337F-41ED-95D3-B979D97F5F5A}">
      <dgm:prSet/>
      <dgm:spPr/>
      <dgm:t>
        <a:bodyPr/>
        <a:lstStyle/>
        <a:p>
          <a:endParaRPr lang="en-GB"/>
        </a:p>
      </dgm:t>
    </dgm:pt>
    <dgm:pt modelId="{47B16225-49A2-4298-B4A2-180704E47A77}">
      <dgm:prSet phldrT="[Text]" custT="1"/>
      <dgm:spPr>
        <a:solidFill>
          <a:schemeClr val="bg1">
            <a:alpha val="90000"/>
          </a:schemeClr>
        </a:solidFill>
        <a:ln>
          <a:prstDash val="solid"/>
        </a:ln>
      </dgm:spPr>
      <dgm:t>
        <a:bodyPr anchor="ctr" anchorCtr="0"/>
        <a:lstStyle/>
        <a:p>
          <a:pPr marL="577850" indent="-228600"/>
          <a:r>
            <a:rPr lang="en-US" sz="2000" dirty="0" smtClean="0"/>
            <a:t>Retail Distributors (RD)</a:t>
          </a:r>
          <a:endParaRPr lang="en-GB" sz="2000" dirty="0"/>
        </a:p>
      </dgm:t>
    </dgm:pt>
    <dgm:pt modelId="{B9D753C8-2988-4338-87E0-675F7AF51D59}" type="parTrans" cxnId="{9C56991C-3F71-4C6B-AEA3-03B951519D01}">
      <dgm:prSet/>
      <dgm:spPr/>
      <dgm:t>
        <a:bodyPr/>
        <a:lstStyle/>
        <a:p>
          <a:endParaRPr lang="en-GB"/>
        </a:p>
      </dgm:t>
    </dgm:pt>
    <dgm:pt modelId="{24EF58F8-AE5B-4346-B063-D92C32C6E10E}" type="sibTrans" cxnId="{9C56991C-3F71-4C6B-AEA3-03B951519D01}">
      <dgm:prSet/>
      <dgm:spPr/>
      <dgm:t>
        <a:bodyPr/>
        <a:lstStyle/>
        <a:p>
          <a:endParaRPr lang="en-GB"/>
        </a:p>
      </dgm:t>
    </dgm:pt>
    <dgm:pt modelId="{6A53EE01-EF1D-40DD-ABFF-47CDE56F7C88}">
      <dgm:prSet phldrT="[Text]" custT="1"/>
      <dgm:spPr>
        <a:solidFill>
          <a:schemeClr val="bg1">
            <a:alpha val="90000"/>
          </a:schemeClr>
        </a:solidFill>
        <a:ln>
          <a:prstDash val="solid"/>
        </a:ln>
      </dgm:spPr>
      <dgm:t>
        <a:bodyPr anchor="ctr" anchorCtr="0"/>
        <a:lstStyle/>
        <a:p>
          <a:pPr marL="577850" indent="-228600"/>
          <a:r>
            <a:rPr lang="en-US" sz="2000" dirty="0" smtClean="0"/>
            <a:t>Grocery Stores (GS)</a:t>
          </a:r>
          <a:endParaRPr lang="en-GB" sz="2000" dirty="0"/>
        </a:p>
      </dgm:t>
    </dgm:pt>
    <dgm:pt modelId="{DC7D6F76-4832-4A14-BCE7-2B0C14C86E85}" type="parTrans" cxnId="{FBCDB74A-2108-4978-AF6F-9A920117C3B5}">
      <dgm:prSet/>
      <dgm:spPr/>
      <dgm:t>
        <a:bodyPr/>
        <a:lstStyle/>
        <a:p>
          <a:endParaRPr lang="en-GB"/>
        </a:p>
      </dgm:t>
    </dgm:pt>
    <dgm:pt modelId="{5EBE5EB9-A49E-4F00-951B-7F6275F4D00D}" type="sibTrans" cxnId="{FBCDB74A-2108-4978-AF6F-9A920117C3B5}">
      <dgm:prSet/>
      <dgm:spPr/>
      <dgm:t>
        <a:bodyPr/>
        <a:lstStyle/>
        <a:p>
          <a:endParaRPr lang="en-GB"/>
        </a:p>
      </dgm:t>
    </dgm:pt>
    <dgm:pt modelId="{D4D8E28F-D8DA-422F-9000-9DE4953E63B7}">
      <dgm:prSet phldrT="[Text]" custT="1"/>
      <dgm:spPr>
        <a:solidFill>
          <a:schemeClr val="bg1">
            <a:alpha val="90000"/>
          </a:schemeClr>
        </a:solidFill>
        <a:ln>
          <a:prstDash val="solid"/>
        </a:ln>
      </dgm:spPr>
      <dgm:t>
        <a:bodyPr anchor="ctr" anchorCtr="0"/>
        <a:lstStyle/>
        <a:p>
          <a:pPr marL="577850" indent="-228600"/>
          <a:r>
            <a:rPr lang="en-US" sz="2000" dirty="0" smtClean="0"/>
            <a:t>Food Service (FS)</a:t>
          </a:r>
          <a:endParaRPr lang="en-GB" sz="2000" dirty="0"/>
        </a:p>
      </dgm:t>
    </dgm:pt>
    <dgm:pt modelId="{2AF19A64-6FBA-4BD8-A682-D83995BB8307}" type="parTrans" cxnId="{CC80E568-BE68-4419-A4E7-7112520F5DDF}">
      <dgm:prSet/>
      <dgm:spPr/>
      <dgm:t>
        <a:bodyPr/>
        <a:lstStyle/>
        <a:p>
          <a:endParaRPr lang="en-GB"/>
        </a:p>
      </dgm:t>
    </dgm:pt>
    <dgm:pt modelId="{FF8C1FC2-EE31-475D-94D8-C6BC8CF103EE}" type="sibTrans" cxnId="{CC80E568-BE68-4419-A4E7-7112520F5DDF}">
      <dgm:prSet/>
      <dgm:spPr/>
      <dgm:t>
        <a:bodyPr/>
        <a:lstStyle/>
        <a:p>
          <a:endParaRPr lang="en-GB"/>
        </a:p>
      </dgm:t>
    </dgm:pt>
    <dgm:pt modelId="{3E04156A-DF13-4CE1-B57C-4F5C246EE96A}">
      <dgm:prSet phldrT="[Text]" custT="1"/>
      <dgm:spPr>
        <a:solidFill>
          <a:schemeClr val="bg1">
            <a:alpha val="90000"/>
          </a:schemeClr>
        </a:solidFill>
        <a:ln>
          <a:prstDash val="solid"/>
        </a:ln>
      </dgm:spPr>
      <dgm:t>
        <a:bodyPr anchor="ctr" anchorCtr="0"/>
        <a:lstStyle/>
        <a:p>
          <a:pPr marL="577850" indent="-228600"/>
          <a:r>
            <a:rPr lang="en-US" sz="2000" dirty="0" smtClean="0"/>
            <a:t>Convenience Stores (CS)</a:t>
          </a:r>
          <a:endParaRPr lang="en-GB" sz="2000" dirty="0"/>
        </a:p>
      </dgm:t>
    </dgm:pt>
    <dgm:pt modelId="{038E0606-F57D-4A7B-A9B4-AD45077707CB}" type="parTrans" cxnId="{1DB5C116-79F3-4A7D-81D9-17D5293AEFC4}">
      <dgm:prSet/>
      <dgm:spPr/>
      <dgm:t>
        <a:bodyPr/>
        <a:lstStyle/>
        <a:p>
          <a:endParaRPr lang="en-GB"/>
        </a:p>
      </dgm:t>
    </dgm:pt>
    <dgm:pt modelId="{97BFFDC9-D4DE-48D5-A291-BCFA2106C03A}" type="sibTrans" cxnId="{1DB5C116-79F3-4A7D-81D9-17D5293AEFC4}">
      <dgm:prSet/>
      <dgm:spPr/>
      <dgm:t>
        <a:bodyPr/>
        <a:lstStyle/>
        <a:p>
          <a:endParaRPr lang="en-GB"/>
        </a:p>
      </dgm:t>
    </dgm:pt>
    <dgm:pt modelId="{B44CCB7B-F8A7-4DED-A1E6-CDA1F4FFF2B1}">
      <dgm:prSet phldrT="[Text]" custT="1"/>
      <dgm:spPr>
        <a:solidFill>
          <a:schemeClr val="bg1">
            <a:alpha val="90000"/>
          </a:schemeClr>
        </a:solidFill>
        <a:ln>
          <a:prstDash val="solid"/>
        </a:ln>
      </dgm:spPr>
      <dgm:t>
        <a:bodyPr anchor="ctr" anchorCtr="0"/>
        <a:lstStyle/>
        <a:p>
          <a:pPr marL="577850" indent="-228600"/>
          <a:r>
            <a:rPr lang="en-US" sz="2000" dirty="0" smtClean="0"/>
            <a:t>Restaurants (R)</a:t>
          </a:r>
          <a:endParaRPr lang="en-GB" sz="2000" dirty="0"/>
        </a:p>
      </dgm:t>
    </dgm:pt>
    <dgm:pt modelId="{A2EF18C5-28D3-477F-AC3A-A80520D5D572}" type="parTrans" cxnId="{507355F3-F630-44F9-853B-62B3DCB90E7B}">
      <dgm:prSet/>
      <dgm:spPr/>
      <dgm:t>
        <a:bodyPr/>
        <a:lstStyle/>
        <a:p>
          <a:endParaRPr lang="en-GB"/>
        </a:p>
      </dgm:t>
    </dgm:pt>
    <dgm:pt modelId="{FB3CCB68-3646-411A-823C-F7939EE7F13F}" type="sibTrans" cxnId="{507355F3-F630-44F9-853B-62B3DCB90E7B}">
      <dgm:prSet/>
      <dgm:spPr/>
      <dgm:t>
        <a:bodyPr/>
        <a:lstStyle/>
        <a:p>
          <a:endParaRPr lang="en-GB"/>
        </a:p>
      </dgm:t>
    </dgm:pt>
    <dgm:pt modelId="{602E7D16-422B-4471-8468-6BC1D4951A19}">
      <dgm:prSet phldrT="[Text]" custT="1"/>
      <dgm:spPr>
        <a:solidFill>
          <a:schemeClr val="bg1">
            <a:alpha val="90000"/>
          </a:schemeClr>
        </a:solidFill>
        <a:ln>
          <a:prstDash val="solid"/>
        </a:ln>
      </dgm:spPr>
      <dgm:t>
        <a:bodyPr anchor="ctr" anchorCtr="0"/>
        <a:lstStyle/>
        <a:p>
          <a:pPr marL="349250" indent="-228600"/>
          <a:r>
            <a:rPr lang="en-US" sz="2000" dirty="0" smtClean="0"/>
            <a:t>Intentional adulteration (IA)</a:t>
          </a:r>
          <a:endParaRPr lang="en-GB" sz="2000" dirty="0"/>
        </a:p>
      </dgm:t>
    </dgm:pt>
    <dgm:pt modelId="{C5C8D02B-8A8D-49F3-8100-BBB77B8EFF29}" type="parTrans" cxnId="{AF08E57E-25BB-4CDE-857E-C266AAC827C0}">
      <dgm:prSet/>
      <dgm:spPr/>
      <dgm:t>
        <a:bodyPr/>
        <a:lstStyle/>
        <a:p>
          <a:endParaRPr lang="en-GB"/>
        </a:p>
      </dgm:t>
    </dgm:pt>
    <dgm:pt modelId="{25020A9E-1DF8-4127-B237-426F2C0EA79E}" type="sibTrans" cxnId="{AF08E57E-25BB-4CDE-857E-C266AAC827C0}">
      <dgm:prSet/>
      <dgm:spPr/>
      <dgm:t>
        <a:bodyPr/>
        <a:lstStyle/>
        <a:p>
          <a:endParaRPr lang="en-GB"/>
        </a:p>
      </dgm:t>
    </dgm:pt>
    <dgm:pt modelId="{DA07C2C0-D74A-467E-9814-B6FBC8E3D8C1}">
      <dgm:prSet phldrT="[Text]" custT="1"/>
      <dgm:spPr>
        <a:solidFill>
          <a:schemeClr val="bg1">
            <a:alpha val="90000"/>
          </a:schemeClr>
        </a:solidFill>
        <a:ln>
          <a:prstDash val="solid"/>
        </a:ln>
      </dgm:spPr>
      <dgm:t>
        <a:bodyPr anchor="ctr" anchorCtr="0"/>
        <a:lstStyle/>
        <a:p>
          <a:pPr marL="349250" indent="-228600"/>
          <a:r>
            <a:rPr lang="en-US" sz="2000" dirty="0" smtClean="0"/>
            <a:t>Sabotage of food facilities (S)</a:t>
          </a:r>
          <a:endParaRPr lang="en-GB" sz="2000" dirty="0"/>
        </a:p>
      </dgm:t>
    </dgm:pt>
    <dgm:pt modelId="{AD02AABF-C0BD-438B-BC2F-AD8FD1F36FA3}" type="parTrans" cxnId="{74FD8305-3F5B-45BD-8C9F-03F0EF4B8170}">
      <dgm:prSet/>
      <dgm:spPr/>
      <dgm:t>
        <a:bodyPr/>
        <a:lstStyle/>
        <a:p>
          <a:endParaRPr lang="en-GB"/>
        </a:p>
      </dgm:t>
    </dgm:pt>
    <dgm:pt modelId="{DF19338C-89BB-4DDE-8422-3DB595C5C0B3}" type="sibTrans" cxnId="{74FD8305-3F5B-45BD-8C9F-03F0EF4B8170}">
      <dgm:prSet/>
      <dgm:spPr/>
      <dgm:t>
        <a:bodyPr/>
        <a:lstStyle/>
        <a:p>
          <a:endParaRPr lang="en-GB"/>
        </a:p>
      </dgm:t>
    </dgm:pt>
    <dgm:pt modelId="{67536225-5D58-4DA3-97C4-865A8CD23CB9}">
      <dgm:prSet phldrT="[Text]" custT="1"/>
      <dgm:spPr>
        <a:solidFill>
          <a:schemeClr val="bg1">
            <a:alpha val="90000"/>
          </a:schemeClr>
        </a:solidFill>
        <a:ln>
          <a:prstDash val="solid"/>
        </a:ln>
      </dgm:spPr>
      <dgm:t>
        <a:bodyPr anchor="ctr" anchorCtr="0"/>
        <a:lstStyle/>
        <a:p>
          <a:pPr marL="349250" indent="-228600"/>
          <a:r>
            <a:rPr lang="en-US" sz="2000" dirty="0" smtClean="0"/>
            <a:t>Cyber attack (CY)</a:t>
          </a:r>
          <a:endParaRPr lang="en-GB" sz="2000" dirty="0"/>
        </a:p>
      </dgm:t>
    </dgm:pt>
    <dgm:pt modelId="{23F8EBD2-71CF-4434-83DB-A308019EB213}" type="parTrans" cxnId="{7F75520E-7D19-4D1E-899B-2DCBBA3AC439}">
      <dgm:prSet/>
      <dgm:spPr/>
      <dgm:t>
        <a:bodyPr/>
        <a:lstStyle/>
        <a:p>
          <a:endParaRPr lang="en-GB"/>
        </a:p>
      </dgm:t>
    </dgm:pt>
    <dgm:pt modelId="{E679157E-94FA-4E8E-BB68-D382FD1D6B81}" type="sibTrans" cxnId="{7F75520E-7D19-4D1E-899B-2DCBBA3AC439}">
      <dgm:prSet/>
      <dgm:spPr/>
      <dgm:t>
        <a:bodyPr/>
        <a:lstStyle/>
        <a:p>
          <a:endParaRPr lang="en-GB"/>
        </a:p>
      </dgm:t>
    </dgm:pt>
    <dgm:pt modelId="{38233553-0757-4CA7-8BAA-632B3B6C21A4}">
      <dgm:prSet phldrT="[Text]" custT="1"/>
      <dgm:spPr>
        <a:solidFill>
          <a:schemeClr val="bg1">
            <a:alpha val="90000"/>
          </a:schemeClr>
        </a:solidFill>
        <a:ln>
          <a:prstDash val="solid"/>
        </a:ln>
      </dgm:spPr>
      <dgm:t>
        <a:bodyPr anchor="ctr" anchorCtr="0"/>
        <a:lstStyle/>
        <a:p>
          <a:pPr marL="349250" indent="-228600"/>
          <a:r>
            <a:rPr lang="en-US" sz="2000" dirty="0" smtClean="0"/>
            <a:t>Attacks against personnel (AP)</a:t>
          </a:r>
          <a:endParaRPr lang="en-GB" sz="2000" dirty="0"/>
        </a:p>
      </dgm:t>
    </dgm:pt>
    <dgm:pt modelId="{2068514E-30D8-440B-99F2-97EEDEE7E06D}" type="parTrans" cxnId="{874D055E-B582-42E4-B538-9147AC80A0D3}">
      <dgm:prSet/>
      <dgm:spPr/>
      <dgm:t>
        <a:bodyPr/>
        <a:lstStyle/>
        <a:p>
          <a:endParaRPr lang="en-GB"/>
        </a:p>
      </dgm:t>
    </dgm:pt>
    <dgm:pt modelId="{62FD9882-D2BE-4D75-A2F5-03ED4510988B}" type="sibTrans" cxnId="{874D055E-B582-42E4-B538-9147AC80A0D3}">
      <dgm:prSet/>
      <dgm:spPr/>
      <dgm:t>
        <a:bodyPr/>
        <a:lstStyle/>
        <a:p>
          <a:endParaRPr lang="en-GB"/>
        </a:p>
      </dgm:t>
    </dgm:pt>
    <dgm:pt modelId="{11C4C005-EED6-4141-9CA1-E12F194ED40A}" type="pres">
      <dgm:prSet presAssocID="{D878AEC6-70E6-4D7B-92AB-12C491FDBBE6}" presName="Name0" presStyleCnt="0">
        <dgm:presLayoutVars>
          <dgm:dir/>
          <dgm:animLvl val="lvl"/>
          <dgm:resizeHandles val="exact"/>
        </dgm:presLayoutVars>
      </dgm:prSet>
      <dgm:spPr/>
      <dgm:t>
        <a:bodyPr/>
        <a:lstStyle/>
        <a:p>
          <a:endParaRPr lang="en-GB"/>
        </a:p>
      </dgm:t>
    </dgm:pt>
    <dgm:pt modelId="{ABDDA481-6FAF-432A-AAAD-81E23DAB8F35}" type="pres">
      <dgm:prSet presAssocID="{22C9DC84-AF0E-4B60-8E22-C85B16DA7626}" presName="composite" presStyleCnt="0"/>
      <dgm:spPr/>
    </dgm:pt>
    <dgm:pt modelId="{F0C4B3D5-5876-429C-8D4B-476C99B3DA91}" type="pres">
      <dgm:prSet presAssocID="{22C9DC84-AF0E-4B60-8E22-C85B16DA7626}" presName="parTx" presStyleLbl="alignNode1" presStyleIdx="0" presStyleCnt="2" custScaleX="113816">
        <dgm:presLayoutVars>
          <dgm:chMax val="0"/>
          <dgm:chPref val="0"/>
          <dgm:bulletEnabled val="1"/>
        </dgm:presLayoutVars>
      </dgm:prSet>
      <dgm:spPr/>
      <dgm:t>
        <a:bodyPr/>
        <a:lstStyle/>
        <a:p>
          <a:endParaRPr lang="en-GB"/>
        </a:p>
      </dgm:t>
    </dgm:pt>
    <dgm:pt modelId="{A6B9413F-F53E-4011-814C-D360D8D010EB}" type="pres">
      <dgm:prSet presAssocID="{22C9DC84-AF0E-4B60-8E22-C85B16DA7626}" presName="desTx" presStyleLbl="alignAccFollowNode1" presStyleIdx="0" presStyleCnt="2" custScaleX="113926">
        <dgm:presLayoutVars>
          <dgm:bulletEnabled val="1"/>
        </dgm:presLayoutVars>
      </dgm:prSet>
      <dgm:spPr/>
      <dgm:t>
        <a:bodyPr/>
        <a:lstStyle/>
        <a:p>
          <a:endParaRPr lang="en-GB"/>
        </a:p>
      </dgm:t>
    </dgm:pt>
    <dgm:pt modelId="{B8F4FD19-94A1-4CD9-BA0E-DE4301D1D259}" type="pres">
      <dgm:prSet presAssocID="{69365A5C-4F33-4B5E-AD94-9E95A259804C}" presName="space" presStyleCnt="0"/>
      <dgm:spPr/>
    </dgm:pt>
    <dgm:pt modelId="{B2703BA5-6D59-49C4-B5FD-9D162AE12B34}" type="pres">
      <dgm:prSet presAssocID="{2D36B14A-5B97-4DE1-8B38-A6DE3C83B4EB}" presName="composite" presStyleCnt="0"/>
      <dgm:spPr/>
    </dgm:pt>
    <dgm:pt modelId="{2ED81048-4C1E-4CA0-BAA1-2151EAA7EFA1}" type="pres">
      <dgm:prSet presAssocID="{2D36B14A-5B97-4DE1-8B38-A6DE3C83B4EB}" presName="parTx" presStyleLbl="alignNode1" presStyleIdx="1" presStyleCnt="2" custScaleX="115265">
        <dgm:presLayoutVars>
          <dgm:chMax val="0"/>
          <dgm:chPref val="0"/>
          <dgm:bulletEnabled val="1"/>
        </dgm:presLayoutVars>
      </dgm:prSet>
      <dgm:spPr/>
      <dgm:t>
        <a:bodyPr/>
        <a:lstStyle/>
        <a:p>
          <a:endParaRPr lang="en-GB"/>
        </a:p>
      </dgm:t>
    </dgm:pt>
    <dgm:pt modelId="{F201EDDD-C407-44E9-9F73-4C2CC5532AE1}" type="pres">
      <dgm:prSet presAssocID="{2D36B14A-5B97-4DE1-8B38-A6DE3C83B4EB}" presName="desTx" presStyleLbl="alignAccFollowNode1" presStyleIdx="1" presStyleCnt="2" custScaleX="115151">
        <dgm:presLayoutVars>
          <dgm:bulletEnabled val="1"/>
        </dgm:presLayoutVars>
      </dgm:prSet>
      <dgm:spPr/>
      <dgm:t>
        <a:bodyPr/>
        <a:lstStyle/>
        <a:p>
          <a:endParaRPr lang="en-GB"/>
        </a:p>
      </dgm:t>
    </dgm:pt>
  </dgm:ptLst>
  <dgm:cxnLst>
    <dgm:cxn modelId="{874D055E-B582-42E4-B538-9147AC80A0D3}" srcId="{2D36B14A-5B97-4DE1-8B38-A6DE3C83B4EB}" destId="{38233553-0757-4CA7-8BAA-632B3B6C21A4}" srcOrd="5" destOrd="0" parTransId="{2068514E-30D8-440B-99F2-97EEDEE7E06D}" sibTransId="{62FD9882-D2BE-4D75-A2F5-03ED4510988B}"/>
    <dgm:cxn modelId="{021BA6F2-CD3C-45B0-8851-3AC593859820}" type="presOf" srcId="{38233553-0757-4CA7-8BAA-632B3B6C21A4}" destId="{F201EDDD-C407-44E9-9F73-4C2CC5532AE1}" srcOrd="0" destOrd="5" presId="urn:microsoft.com/office/officeart/2005/8/layout/hList1"/>
    <dgm:cxn modelId="{C527F870-4A2B-428C-A18F-409D06F5C021}" type="presOf" srcId="{DA07C2C0-D74A-467E-9814-B6FBC8E3D8C1}" destId="{F201EDDD-C407-44E9-9F73-4C2CC5532AE1}" srcOrd="0" destOrd="3" presId="urn:microsoft.com/office/officeart/2005/8/layout/hList1"/>
    <dgm:cxn modelId="{7C457E43-B9B4-4248-BA28-D964D9162493}" type="presOf" srcId="{F836E313-7F47-4EAE-80B5-2600A34B158A}" destId="{A6B9413F-F53E-4011-814C-D360D8D010EB}" srcOrd="0" destOrd="1" presId="urn:microsoft.com/office/officeart/2005/8/layout/hList1"/>
    <dgm:cxn modelId="{E12E551C-F489-441F-921E-A17F9F22CD8E}" type="presOf" srcId="{67536225-5D58-4DA3-97C4-865A8CD23CB9}" destId="{F201EDDD-C407-44E9-9F73-4C2CC5532AE1}" srcOrd="0" destOrd="4" presId="urn:microsoft.com/office/officeart/2005/8/layout/hList1"/>
    <dgm:cxn modelId="{9792AF4E-F9DC-44B3-B9F1-05C52269D009}" type="presOf" srcId="{2D36B14A-5B97-4DE1-8B38-A6DE3C83B4EB}" destId="{2ED81048-4C1E-4CA0-BAA1-2151EAA7EFA1}" srcOrd="0" destOrd="0" presId="urn:microsoft.com/office/officeart/2005/8/layout/hList1"/>
    <dgm:cxn modelId="{8BF2F655-0B07-4E17-8C63-B36C34E6BE5A}" type="presOf" srcId="{7C4EB073-6934-4B4F-963A-B6CF1FEE0C41}" destId="{F201EDDD-C407-44E9-9F73-4C2CC5532AE1}" srcOrd="0" destOrd="2" presId="urn:microsoft.com/office/officeart/2005/8/layout/hList1"/>
    <dgm:cxn modelId="{5E7F3FCE-187E-4513-B1BC-338F71341A87}" type="presOf" srcId="{22C9DC84-AF0E-4B60-8E22-C85B16DA7626}" destId="{F0C4B3D5-5876-429C-8D4B-476C99B3DA91}" srcOrd="0" destOrd="0" presId="urn:microsoft.com/office/officeart/2005/8/layout/hList1"/>
    <dgm:cxn modelId="{A82AB2A4-3F61-4760-BD4A-8A1643967F20}" type="presOf" srcId="{383A741D-6ED7-4935-A0A7-DBEC6392F9F7}" destId="{A6B9413F-F53E-4011-814C-D360D8D010EB}" srcOrd="0" destOrd="0" presId="urn:microsoft.com/office/officeart/2005/8/layout/hList1"/>
    <dgm:cxn modelId="{C3A2FD0A-A504-4C28-AA68-554D53CD3B71}" srcId="{D878AEC6-70E6-4D7B-92AB-12C491FDBBE6}" destId="{2D36B14A-5B97-4DE1-8B38-A6DE3C83B4EB}" srcOrd="1" destOrd="0" parTransId="{F441CC7E-271F-438F-B09C-ACB4F8EC4E1E}" sibTransId="{5E7B51FF-82D0-4040-B716-F168DF6C0386}"/>
    <dgm:cxn modelId="{3348F846-E8D0-4F4C-B3CD-834F9485252A}" type="presOf" srcId="{B44CCB7B-F8A7-4DED-A1E6-CDA1F4FFF2B1}" destId="{A6B9413F-F53E-4011-814C-D360D8D010EB}" srcOrd="0" destOrd="8" presId="urn:microsoft.com/office/officeart/2005/8/layout/hList1"/>
    <dgm:cxn modelId="{55932D19-5500-466A-A016-707AA9F73795}" type="presOf" srcId="{E66C6850-C945-4683-AEE0-68F644EFC273}" destId="{A6B9413F-F53E-4011-814C-D360D8D010EB}" srcOrd="0" destOrd="2" presId="urn:microsoft.com/office/officeart/2005/8/layout/hList1"/>
    <dgm:cxn modelId="{18AFE306-BCC2-43DA-AAB5-63C7AF5E3F08}" type="presOf" srcId="{602E7D16-422B-4471-8468-6BC1D4951A19}" destId="{F201EDDD-C407-44E9-9F73-4C2CC5532AE1}" srcOrd="0" destOrd="1" presId="urn:microsoft.com/office/officeart/2005/8/layout/hList1"/>
    <dgm:cxn modelId="{EC6EA476-A218-4D2D-ABD1-3F2E284FC72A}" type="presOf" srcId="{6A53EE01-EF1D-40DD-ABFF-47CDE56F7C88}" destId="{A6B9413F-F53E-4011-814C-D360D8D010EB}" srcOrd="0" destOrd="5" presId="urn:microsoft.com/office/officeart/2005/8/layout/hList1"/>
    <dgm:cxn modelId="{AF08E57E-25BB-4CDE-857E-C266AAC827C0}" srcId="{2D36B14A-5B97-4DE1-8B38-A6DE3C83B4EB}" destId="{602E7D16-422B-4471-8468-6BC1D4951A19}" srcOrd="1" destOrd="0" parTransId="{C5C8D02B-8A8D-49F3-8100-BBB77B8EFF29}" sibTransId="{25020A9E-1DF8-4127-B237-426F2C0EA79E}"/>
    <dgm:cxn modelId="{507355F3-F630-44F9-853B-62B3DCB90E7B}" srcId="{22C9DC84-AF0E-4B60-8E22-C85B16DA7626}" destId="{B44CCB7B-F8A7-4DED-A1E6-CDA1F4FFF2B1}" srcOrd="8" destOrd="0" parTransId="{A2EF18C5-28D3-477F-AC3A-A80520D5D572}" sibTransId="{FB3CCB68-3646-411A-823C-F7939EE7F13F}"/>
    <dgm:cxn modelId="{9C56991C-3F71-4C6B-AEA3-03B951519D01}" srcId="{22C9DC84-AF0E-4B60-8E22-C85B16DA7626}" destId="{47B16225-49A2-4298-B4A2-180704E47A77}" srcOrd="4" destOrd="0" parTransId="{B9D753C8-2988-4338-87E0-675F7AF51D59}" sibTransId="{24EF58F8-AE5B-4346-B063-D92C32C6E10E}"/>
    <dgm:cxn modelId="{A5D445CC-2B6E-46B2-AC91-19F500E9B88D}" srcId="{22C9DC84-AF0E-4B60-8E22-C85B16DA7626}" destId="{E66C6850-C945-4683-AEE0-68F644EFC273}" srcOrd="2" destOrd="0" parTransId="{5FAEA643-60E8-4000-8D24-9CDD250FC952}" sibTransId="{4DCCB66F-3BC6-4113-981E-1135BB2F9EB4}"/>
    <dgm:cxn modelId="{FBCDB74A-2108-4978-AF6F-9A920117C3B5}" srcId="{22C9DC84-AF0E-4B60-8E22-C85B16DA7626}" destId="{6A53EE01-EF1D-40DD-ABFF-47CDE56F7C88}" srcOrd="5" destOrd="0" parTransId="{DC7D6F76-4832-4A14-BCE7-2B0C14C86E85}" sibTransId="{5EBE5EB9-A49E-4F00-951B-7F6275F4D00D}"/>
    <dgm:cxn modelId="{B5BEEB98-11FF-44B9-91F2-626996CD9D3C}" type="presOf" srcId="{A8344794-22C5-40F5-9FAB-FB290E854C1D}" destId="{A6B9413F-F53E-4011-814C-D360D8D010EB}" srcOrd="0" destOrd="3" presId="urn:microsoft.com/office/officeart/2005/8/layout/hList1"/>
    <dgm:cxn modelId="{B0D95D16-337F-41ED-95D3-B979D97F5F5A}" srcId="{22C9DC84-AF0E-4B60-8E22-C85B16DA7626}" destId="{A8344794-22C5-40F5-9FAB-FB290E854C1D}" srcOrd="3" destOrd="0" parTransId="{B32E1785-4283-4722-9DA7-EF5673136F7F}" sibTransId="{B6044CF3-230C-41FB-AB97-9BEADE55167E}"/>
    <dgm:cxn modelId="{B620BD3A-8B66-4D14-A518-8514B0AF8296}" srcId="{2D36B14A-5B97-4DE1-8B38-A6DE3C83B4EB}" destId="{7C4EB073-6934-4B4F-963A-B6CF1FEE0C41}" srcOrd="2" destOrd="0" parTransId="{9C3CF81A-1F71-4104-9A90-C8C9CCC2D88F}" sibTransId="{EC0EB034-1DEE-4D45-9DE4-B516A89DE456}"/>
    <dgm:cxn modelId="{5E1FB6CD-575D-4A06-996A-19E1C54FAF54}" srcId="{2D36B14A-5B97-4DE1-8B38-A6DE3C83B4EB}" destId="{4B762B0F-21B8-4AEE-8CEF-407D4921DB58}" srcOrd="0" destOrd="0" parTransId="{F5E2C2C6-0B9E-4266-A81A-50406695ABAB}" sibTransId="{C2F6D2CB-57CC-4271-8CC4-9738637587E2}"/>
    <dgm:cxn modelId="{A8F118C8-5BE5-49E7-AA92-F4853B6B2B37}" type="presOf" srcId="{3E04156A-DF13-4CE1-B57C-4F5C246EE96A}" destId="{A6B9413F-F53E-4011-814C-D360D8D010EB}" srcOrd="0" destOrd="7" presId="urn:microsoft.com/office/officeart/2005/8/layout/hList1"/>
    <dgm:cxn modelId="{576F1CD1-3E10-4CBE-8D9E-C782E41BBF36}" type="presOf" srcId="{D878AEC6-70E6-4D7B-92AB-12C491FDBBE6}" destId="{11C4C005-EED6-4141-9CA1-E12F194ED40A}" srcOrd="0" destOrd="0" presId="urn:microsoft.com/office/officeart/2005/8/layout/hList1"/>
    <dgm:cxn modelId="{CC80E568-BE68-4419-A4E7-7112520F5DDF}" srcId="{22C9DC84-AF0E-4B60-8E22-C85B16DA7626}" destId="{D4D8E28F-D8DA-422F-9000-9DE4953E63B7}" srcOrd="6" destOrd="0" parTransId="{2AF19A64-6FBA-4BD8-A682-D83995BB8307}" sibTransId="{FF8C1FC2-EE31-475D-94D8-C6BC8CF103EE}"/>
    <dgm:cxn modelId="{7F75520E-7D19-4D1E-899B-2DCBBA3AC439}" srcId="{2D36B14A-5B97-4DE1-8B38-A6DE3C83B4EB}" destId="{67536225-5D58-4DA3-97C4-865A8CD23CB9}" srcOrd="4" destOrd="0" parTransId="{23F8EBD2-71CF-4434-83DB-A308019EB213}" sibTransId="{E679157E-94FA-4E8E-BB68-D382FD1D6B81}"/>
    <dgm:cxn modelId="{E27817A1-7640-4A2D-B49F-34AE5E5B14BF}" srcId="{D878AEC6-70E6-4D7B-92AB-12C491FDBBE6}" destId="{22C9DC84-AF0E-4B60-8E22-C85B16DA7626}" srcOrd="0" destOrd="0" parTransId="{211F9AED-EB2D-41CE-A585-4F4218AC24BA}" sibTransId="{69365A5C-4F33-4B5E-AD94-9E95A259804C}"/>
    <dgm:cxn modelId="{ABC5CFD5-53FC-424D-BAF8-4EB2CF5FB812}" type="presOf" srcId="{47B16225-49A2-4298-B4A2-180704E47A77}" destId="{A6B9413F-F53E-4011-814C-D360D8D010EB}" srcOrd="0" destOrd="4" presId="urn:microsoft.com/office/officeart/2005/8/layout/hList1"/>
    <dgm:cxn modelId="{3FF78DB3-3FC4-48F1-BCA8-2D345E47E3AE}" srcId="{22C9DC84-AF0E-4B60-8E22-C85B16DA7626}" destId="{F836E313-7F47-4EAE-80B5-2600A34B158A}" srcOrd="1" destOrd="0" parTransId="{1B116B57-9F6C-4CE4-ACF4-B84C24578B3D}" sibTransId="{52D6CAC0-05B9-4A7A-8AD9-6EB7BF81ABC8}"/>
    <dgm:cxn modelId="{374E5578-E5C1-43EC-89DB-0EFD6EE2D52C}" type="presOf" srcId="{4B762B0F-21B8-4AEE-8CEF-407D4921DB58}" destId="{F201EDDD-C407-44E9-9F73-4C2CC5532AE1}" srcOrd="0" destOrd="0" presId="urn:microsoft.com/office/officeart/2005/8/layout/hList1"/>
    <dgm:cxn modelId="{F6A64161-6AD1-4D94-A65B-73173B3742C5}" srcId="{22C9DC84-AF0E-4B60-8E22-C85B16DA7626}" destId="{383A741D-6ED7-4935-A0A7-DBEC6392F9F7}" srcOrd="0" destOrd="0" parTransId="{E3D7B2AD-BE38-4E04-B631-B6A6D3F5768C}" sibTransId="{010CAE67-2B01-4210-A458-D30B0B6AA442}"/>
    <dgm:cxn modelId="{0D66F73B-75BE-4888-9B3F-C5073255B13E}" type="presOf" srcId="{D4D8E28F-D8DA-422F-9000-9DE4953E63B7}" destId="{A6B9413F-F53E-4011-814C-D360D8D010EB}" srcOrd="0" destOrd="6" presId="urn:microsoft.com/office/officeart/2005/8/layout/hList1"/>
    <dgm:cxn modelId="{1DB5C116-79F3-4A7D-81D9-17D5293AEFC4}" srcId="{22C9DC84-AF0E-4B60-8E22-C85B16DA7626}" destId="{3E04156A-DF13-4CE1-B57C-4F5C246EE96A}" srcOrd="7" destOrd="0" parTransId="{038E0606-F57D-4A7B-A9B4-AD45077707CB}" sibTransId="{97BFFDC9-D4DE-48D5-A291-BCFA2106C03A}"/>
    <dgm:cxn modelId="{74FD8305-3F5B-45BD-8C9F-03F0EF4B8170}" srcId="{2D36B14A-5B97-4DE1-8B38-A6DE3C83B4EB}" destId="{DA07C2C0-D74A-467E-9814-B6FBC8E3D8C1}" srcOrd="3" destOrd="0" parTransId="{AD02AABF-C0BD-438B-BC2F-AD8FD1F36FA3}" sibTransId="{DF19338C-89BB-4DDE-8422-3DB595C5C0B3}"/>
    <dgm:cxn modelId="{8F42B076-E948-4EEF-8157-61608FF897B6}" type="presParOf" srcId="{11C4C005-EED6-4141-9CA1-E12F194ED40A}" destId="{ABDDA481-6FAF-432A-AAAD-81E23DAB8F35}" srcOrd="0" destOrd="0" presId="urn:microsoft.com/office/officeart/2005/8/layout/hList1"/>
    <dgm:cxn modelId="{8033FEC4-AA54-4D32-86CB-B4E21AE07AC8}" type="presParOf" srcId="{ABDDA481-6FAF-432A-AAAD-81E23DAB8F35}" destId="{F0C4B3D5-5876-429C-8D4B-476C99B3DA91}" srcOrd="0" destOrd="0" presId="urn:microsoft.com/office/officeart/2005/8/layout/hList1"/>
    <dgm:cxn modelId="{47D7366A-332D-4969-870B-113505342EF8}" type="presParOf" srcId="{ABDDA481-6FAF-432A-AAAD-81E23DAB8F35}" destId="{A6B9413F-F53E-4011-814C-D360D8D010EB}" srcOrd="1" destOrd="0" presId="urn:microsoft.com/office/officeart/2005/8/layout/hList1"/>
    <dgm:cxn modelId="{8B87B66C-1533-4D01-AB34-6E000CD5E634}" type="presParOf" srcId="{11C4C005-EED6-4141-9CA1-E12F194ED40A}" destId="{B8F4FD19-94A1-4CD9-BA0E-DE4301D1D259}" srcOrd="1" destOrd="0" presId="urn:microsoft.com/office/officeart/2005/8/layout/hList1"/>
    <dgm:cxn modelId="{6A9BE072-76A3-4B0B-9D3B-C048FBDF31AC}" type="presParOf" srcId="{11C4C005-EED6-4141-9CA1-E12F194ED40A}" destId="{B2703BA5-6D59-49C4-B5FD-9D162AE12B34}" srcOrd="2" destOrd="0" presId="urn:microsoft.com/office/officeart/2005/8/layout/hList1"/>
    <dgm:cxn modelId="{3B0FBACB-4316-45B6-811C-D93300300592}" type="presParOf" srcId="{B2703BA5-6D59-49C4-B5FD-9D162AE12B34}" destId="{2ED81048-4C1E-4CA0-BAA1-2151EAA7EFA1}" srcOrd="0" destOrd="0" presId="urn:microsoft.com/office/officeart/2005/8/layout/hList1"/>
    <dgm:cxn modelId="{0687941F-58CC-4197-AED7-1374BE2B3B4E}" type="presParOf" srcId="{B2703BA5-6D59-49C4-B5FD-9D162AE12B34}" destId="{F201EDDD-C407-44E9-9F73-4C2CC5532A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7E47D-C570-46C4-B414-7C20833F8E24}">
      <dsp:nvSpPr>
        <dsp:cNvPr id="0" name=""/>
        <dsp:cNvSpPr/>
      </dsp:nvSpPr>
      <dsp:spPr>
        <a:xfrm rot="5400000">
          <a:off x="385944" y="1756975"/>
          <a:ext cx="1155911" cy="1923410"/>
        </a:xfrm>
        <a:prstGeom prst="corner">
          <a:avLst>
            <a:gd name="adj1" fmla="val 16120"/>
            <a:gd name="adj2" fmla="val 1611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4615610-91AE-4EF4-B478-41F9C9430ED5}">
      <dsp:nvSpPr>
        <dsp:cNvPr id="0" name=""/>
        <dsp:cNvSpPr/>
      </dsp:nvSpPr>
      <dsp:spPr>
        <a:xfrm>
          <a:off x="192994" y="2331660"/>
          <a:ext cx="1736465" cy="1522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Threat Assessment</a:t>
          </a:r>
          <a:endParaRPr lang="en-GB" sz="2300" kern="1200" dirty="0"/>
        </a:p>
      </dsp:txBody>
      <dsp:txXfrm>
        <a:off x="192994" y="2331660"/>
        <a:ext cx="1736465" cy="1522113"/>
      </dsp:txXfrm>
    </dsp:sp>
    <dsp:sp modelId="{FAF92EF3-62B7-4F08-8728-43E61E8F71CC}">
      <dsp:nvSpPr>
        <dsp:cNvPr id="0" name=""/>
        <dsp:cNvSpPr/>
      </dsp:nvSpPr>
      <dsp:spPr>
        <a:xfrm>
          <a:off x="1601825" y="1615371"/>
          <a:ext cx="327635" cy="327635"/>
        </a:xfrm>
        <a:prstGeom prst="triangle">
          <a:avLst>
            <a:gd name="adj" fmla="val 10000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1C34D62-5142-477F-91F6-25A8180C8C86}">
      <dsp:nvSpPr>
        <dsp:cNvPr id="0" name=""/>
        <dsp:cNvSpPr/>
      </dsp:nvSpPr>
      <dsp:spPr>
        <a:xfrm rot="5400000">
          <a:off x="2511718" y="1230950"/>
          <a:ext cx="1155911" cy="1923410"/>
        </a:xfrm>
        <a:prstGeom prst="corner">
          <a:avLst>
            <a:gd name="adj1" fmla="val 16120"/>
            <a:gd name="adj2" fmla="val 1611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164E3FD-6187-4A1E-AEA5-34460C1B1B34}">
      <dsp:nvSpPr>
        <dsp:cNvPr id="0" name=""/>
        <dsp:cNvSpPr/>
      </dsp:nvSpPr>
      <dsp:spPr>
        <a:xfrm>
          <a:off x="2318767" y="1805635"/>
          <a:ext cx="1736465" cy="1522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Hazards Analysis</a:t>
          </a:r>
          <a:endParaRPr lang="en-GB" sz="2300" kern="1200" dirty="0"/>
        </a:p>
      </dsp:txBody>
      <dsp:txXfrm>
        <a:off x="2318767" y="1805635"/>
        <a:ext cx="1736465" cy="1522113"/>
      </dsp:txXfrm>
    </dsp:sp>
    <dsp:sp modelId="{9B62E601-7B1F-46F7-B826-80925082EA7D}">
      <dsp:nvSpPr>
        <dsp:cNvPr id="0" name=""/>
        <dsp:cNvSpPr/>
      </dsp:nvSpPr>
      <dsp:spPr>
        <a:xfrm>
          <a:off x="3727598" y="1089346"/>
          <a:ext cx="327635" cy="327635"/>
        </a:xfrm>
        <a:prstGeom prst="triangle">
          <a:avLst>
            <a:gd name="adj" fmla="val 10000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1E9EC423-A4FC-4C12-9277-D9B94764D0F8}">
      <dsp:nvSpPr>
        <dsp:cNvPr id="0" name=""/>
        <dsp:cNvSpPr/>
      </dsp:nvSpPr>
      <dsp:spPr>
        <a:xfrm rot="5400000">
          <a:off x="4637491" y="704925"/>
          <a:ext cx="1155911" cy="1923410"/>
        </a:xfrm>
        <a:prstGeom prst="corner">
          <a:avLst>
            <a:gd name="adj1" fmla="val 16120"/>
            <a:gd name="adj2" fmla="val 1611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4D0F021-B956-4173-B190-7CCB902D88DC}">
      <dsp:nvSpPr>
        <dsp:cNvPr id="0" name=""/>
        <dsp:cNvSpPr/>
      </dsp:nvSpPr>
      <dsp:spPr>
        <a:xfrm>
          <a:off x="4444540" y="1279611"/>
          <a:ext cx="1736465" cy="1522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Risk Assessment</a:t>
          </a:r>
          <a:endParaRPr lang="en-GB" sz="2300" kern="1200" dirty="0"/>
        </a:p>
      </dsp:txBody>
      <dsp:txXfrm>
        <a:off x="4444540" y="1279611"/>
        <a:ext cx="1736465" cy="1522113"/>
      </dsp:txXfrm>
    </dsp:sp>
    <dsp:sp modelId="{25B5F6B2-34A4-4369-9F8C-686CB4968770}">
      <dsp:nvSpPr>
        <dsp:cNvPr id="0" name=""/>
        <dsp:cNvSpPr/>
      </dsp:nvSpPr>
      <dsp:spPr>
        <a:xfrm>
          <a:off x="5853371" y="563322"/>
          <a:ext cx="327635" cy="327635"/>
        </a:xfrm>
        <a:prstGeom prst="triangle">
          <a:avLst>
            <a:gd name="adj" fmla="val 10000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4D9DAAF-1DF2-437E-BAF8-F2E24C47817D}">
      <dsp:nvSpPr>
        <dsp:cNvPr id="0" name=""/>
        <dsp:cNvSpPr/>
      </dsp:nvSpPr>
      <dsp:spPr>
        <a:xfrm rot="5400000">
          <a:off x="6763264" y="178901"/>
          <a:ext cx="1155911" cy="1923410"/>
        </a:xfrm>
        <a:prstGeom prst="corner">
          <a:avLst>
            <a:gd name="adj1" fmla="val 16120"/>
            <a:gd name="adj2" fmla="val 16110"/>
          </a:avLst>
        </a:prstGeom>
        <a:solidFill>
          <a:schemeClr val="accent1">
            <a:hueOff val="0"/>
            <a:satOff val="0"/>
            <a:lumOff val="0"/>
            <a:alphaOff val="0"/>
          </a:schemeClr>
        </a:solidFill>
        <a:ln w="11429"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ABBE0CF-B305-436F-AD42-A8F20235E0E3}">
      <dsp:nvSpPr>
        <dsp:cNvPr id="0" name=""/>
        <dsp:cNvSpPr/>
      </dsp:nvSpPr>
      <dsp:spPr>
        <a:xfrm>
          <a:off x="6570314" y="753586"/>
          <a:ext cx="1736465" cy="1522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Food Defense System</a:t>
          </a:r>
          <a:endParaRPr lang="en-GB" sz="2300" kern="1200" dirty="0"/>
        </a:p>
      </dsp:txBody>
      <dsp:txXfrm>
        <a:off x="6570314" y="753586"/>
        <a:ext cx="1736465" cy="1522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88AA424-70C2-4708-9343-E0FF843A186D}" type="datetimeFigureOut">
              <a:rPr lang="en-GB" smtClean="0"/>
              <a:t>06/06/2014</a:t>
            </a:fld>
            <a:endParaRPr lang="en-GB"/>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7E5D8E1-DFD9-4905-A43D-97A52C2E08FE}" type="slidenum">
              <a:rPr lang="en-GB" smtClean="0"/>
              <a:t>‹#›</a:t>
            </a:fld>
            <a:endParaRPr lang="en-GB"/>
          </a:p>
        </p:txBody>
      </p:sp>
    </p:spTree>
    <p:extLst>
      <p:ext uri="{BB962C8B-B14F-4D97-AF65-F5344CB8AC3E}">
        <p14:creationId xmlns:p14="http://schemas.microsoft.com/office/powerpoint/2010/main" val="48514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2" y="4616000"/>
            <a:ext cx="6313311" cy="2112407"/>
          </a:xfrm>
        </p:spPr>
        <p:txBody>
          <a:bodyPr/>
          <a:lstStyle/>
          <a:p>
            <a:pPr marL="176679" indent="-176679">
              <a:buFont typeface="Arial" panose="020B0604020202020204" pitchFamily="34" charset="0"/>
              <a:buChar char="•"/>
            </a:pPr>
            <a:r>
              <a:rPr lang="en-US" sz="1600" dirty="0"/>
              <a:t>Welcome to session 3 on the topic of food defense</a:t>
            </a:r>
            <a:r>
              <a:rPr lang="en-US" dirty="0" smtClean="0"/>
              <a:t>.</a:t>
            </a:r>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1</a:t>
            </a:fld>
            <a:endParaRPr lang="en-GB"/>
          </a:p>
        </p:txBody>
      </p:sp>
    </p:spTree>
    <p:extLst>
      <p:ext uri="{BB962C8B-B14F-4D97-AF65-F5344CB8AC3E}">
        <p14:creationId xmlns:p14="http://schemas.microsoft.com/office/powerpoint/2010/main" val="67200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I’m not a mathematician both 81 out of 100% is a mathematical significant issue</a:t>
            </a:r>
          </a:p>
        </p:txBody>
      </p:sp>
      <p:sp>
        <p:nvSpPr>
          <p:cNvPr id="4" name="Slide Number Placeholder 3"/>
          <p:cNvSpPr>
            <a:spLocks noGrp="1"/>
          </p:cNvSpPr>
          <p:nvPr>
            <p:ph type="sldNum" sz="quarter" idx="10"/>
          </p:nvPr>
        </p:nvSpPr>
        <p:spPr/>
        <p:txBody>
          <a:bodyPr/>
          <a:lstStyle/>
          <a:p>
            <a:fld id="{27E5D8E1-DFD9-4905-A43D-97A52C2E08FE}" type="slidenum">
              <a:rPr lang="en-GB" smtClean="0"/>
              <a:t>10</a:t>
            </a:fld>
            <a:endParaRPr lang="en-GB"/>
          </a:p>
        </p:txBody>
      </p:sp>
    </p:spTree>
    <p:extLst>
      <p:ext uri="{BB962C8B-B14F-4D97-AF65-F5344CB8AC3E}">
        <p14:creationId xmlns:p14="http://schemas.microsoft.com/office/powerpoint/2010/main" val="218871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814638" cy="2111375"/>
          </a:xfrm>
        </p:spPr>
      </p:sp>
      <p:sp>
        <p:nvSpPr>
          <p:cNvPr id="3" name="Notes Placeholder 2"/>
          <p:cNvSpPr>
            <a:spLocks noGrp="1"/>
          </p:cNvSpPr>
          <p:nvPr>
            <p:ph type="body" idx="1"/>
          </p:nvPr>
        </p:nvSpPr>
        <p:spPr>
          <a:xfrm>
            <a:off x="710248" y="2894780"/>
            <a:ext cx="5681980" cy="5789560"/>
          </a:xfrm>
        </p:spPr>
        <p:txBody>
          <a:bodyPr/>
          <a:lstStyle/>
          <a:p>
            <a:r>
              <a:rPr lang="en-US" sz="1600" dirty="0"/>
              <a:t>Now one thing I have been told to tell you by our Chief Science Officer who wanted to come just to drink the beer is to never confuse the term “</a:t>
            </a:r>
            <a:r>
              <a:rPr lang="en-US" sz="1600" b="1" dirty="0"/>
              <a:t>likelihood</a:t>
            </a:r>
            <a:r>
              <a:rPr lang="en-US" sz="1600" dirty="0"/>
              <a:t>” with the term “</a:t>
            </a:r>
            <a:r>
              <a:rPr lang="en-US" sz="1600" b="1" dirty="0"/>
              <a:t>probability</a:t>
            </a:r>
            <a:r>
              <a:rPr lang="en-US" sz="1600" dirty="0"/>
              <a:t>.”  People frequently make the mistake of thinking that the two terms mean the same thing.  </a:t>
            </a:r>
            <a:r>
              <a:rPr lang="en-US" sz="1600" b="1" dirty="0"/>
              <a:t>They don’t</a:t>
            </a:r>
            <a:r>
              <a:rPr lang="en-US" sz="1600" dirty="0"/>
              <a:t>!</a:t>
            </a:r>
          </a:p>
          <a:p>
            <a:endParaRPr lang="en-US" sz="1600" dirty="0"/>
          </a:p>
          <a:p>
            <a:r>
              <a:rPr lang="en-US" sz="1600" dirty="0"/>
              <a:t>Likelihood of occurrence is based on </a:t>
            </a:r>
            <a:r>
              <a:rPr lang="en-US" sz="1600" b="1" dirty="0"/>
              <a:t>anecdotal impressions of the threat environment and the hazards you face</a:t>
            </a:r>
            <a:r>
              <a:rPr lang="en-US" sz="1600" dirty="0"/>
              <a:t>.  It is an </a:t>
            </a:r>
            <a:r>
              <a:rPr lang="en-US" sz="1600" b="1" dirty="0"/>
              <a:t>opinion</a:t>
            </a:r>
            <a:r>
              <a:rPr lang="en-US" sz="1600" dirty="0"/>
              <a:t>.  It is </a:t>
            </a:r>
            <a:r>
              <a:rPr lang="en-US" sz="1600" b="1" dirty="0"/>
              <a:t>subjective</a:t>
            </a:r>
            <a:r>
              <a:rPr lang="en-US" sz="1600" dirty="0"/>
              <a:t>.  It is not the stuff of science.</a:t>
            </a:r>
          </a:p>
          <a:p>
            <a:endParaRPr lang="en-US" sz="1600" dirty="0"/>
          </a:p>
          <a:p>
            <a:r>
              <a:rPr lang="en-US" sz="1600" dirty="0"/>
              <a:t>Probability of occurrence is very different. It is based on </a:t>
            </a:r>
            <a:r>
              <a:rPr lang="en-US" sz="1600" b="1" dirty="0"/>
              <a:t>scientific analysis</a:t>
            </a:r>
            <a:r>
              <a:rPr lang="en-US" sz="1600" dirty="0"/>
              <a:t>, the </a:t>
            </a:r>
            <a:r>
              <a:rPr lang="en-US" sz="1600" b="1" dirty="0"/>
              <a:t>quantification of values </a:t>
            </a:r>
            <a:r>
              <a:rPr lang="en-US" sz="1600" dirty="0"/>
              <a:t>and their </a:t>
            </a:r>
            <a:r>
              <a:rPr lang="en-US" sz="1600" b="1" dirty="0"/>
              <a:t>statistical treatment</a:t>
            </a:r>
            <a:r>
              <a:rPr lang="en-US" sz="1600" dirty="0"/>
              <a:t>.  The quantification of the challenge is everything in science-especially when it comes to establishing scientific  probabilities.</a:t>
            </a:r>
          </a:p>
          <a:p>
            <a:endParaRPr lang="en-US" sz="1600" dirty="0"/>
          </a:p>
          <a:p>
            <a:r>
              <a:rPr lang="en-US" sz="1600" dirty="0"/>
              <a:t>Determining food defense probabilities require the quantification of numerous variables based on an analysis of data.  It also requires the continuous scanning of the threat environment to quantify any changes in your </a:t>
            </a:r>
            <a:r>
              <a:rPr lang="en-US" sz="1600" b="1" i="1" dirty="0"/>
              <a:t>extent of exposure </a:t>
            </a:r>
            <a:r>
              <a:rPr lang="en-US" sz="1600" dirty="0"/>
              <a:t>to different threats and the hazards they pose for your operation  </a:t>
            </a:r>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11</a:t>
            </a:fld>
            <a:endParaRPr lang="en-GB"/>
          </a:p>
        </p:txBody>
      </p:sp>
    </p:spTree>
    <p:extLst>
      <p:ext uri="{BB962C8B-B14F-4D97-AF65-F5344CB8AC3E}">
        <p14:creationId xmlns:p14="http://schemas.microsoft.com/office/powerpoint/2010/main" val="220318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814638" cy="2111375"/>
          </a:xfrm>
        </p:spPr>
      </p:sp>
      <p:sp>
        <p:nvSpPr>
          <p:cNvPr id="3" name="Notes Placeholder 2"/>
          <p:cNvSpPr>
            <a:spLocks noGrp="1"/>
          </p:cNvSpPr>
          <p:nvPr>
            <p:ph type="body" idx="1"/>
          </p:nvPr>
        </p:nvSpPr>
        <p:spPr>
          <a:xfrm>
            <a:off x="710248" y="2894780"/>
            <a:ext cx="5681980" cy="5789560"/>
          </a:xfrm>
        </p:spPr>
        <p:txBody>
          <a:bodyPr/>
          <a:lstStyle/>
          <a:p>
            <a:r>
              <a:rPr lang="en-US" sz="1600" dirty="0"/>
              <a:t>When you continuous scan the threat environment you are looking at thinks like:</a:t>
            </a:r>
          </a:p>
          <a:p>
            <a:endParaRPr lang="en-US" sz="1600" dirty="0"/>
          </a:p>
          <a:p>
            <a:pPr marL="176679" indent="-176679">
              <a:buFont typeface="Arial" panose="020B0604020202020204" pitchFamily="34" charset="0"/>
              <a:buChar char="•"/>
            </a:pPr>
            <a:r>
              <a:rPr lang="en-US" sz="1600" dirty="0"/>
              <a:t>HUMINT/COMINT/SIGINT of intended attacks</a:t>
            </a:r>
          </a:p>
          <a:p>
            <a:pPr marL="176679" indent="-176679">
              <a:buFont typeface="Arial" panose="020B0604020202020204" pitchFamily="34" charset="0"/>
              <a:buChar char="•"/>
            </a:pPr>
            <a:r>
              <a:rPr lang="en-US" sz="1600" dirty="0"/>
              <a:t>Copycat events because we know there is a scientific correlation between an event, like a mass shooting for example, and the scientific probability of other events clustering around the first</a:t>
            </a:r>
          </a:p>
          <a:p>
            <a:pPr marL="176679" indent="-176679">
              <a:buFont typeface="Arial" panose="020B0604020202020204" pitchFamily="34" charset="0"/>
              <a:buChar char="•"/>
            </a:pPr>
            <a:r>
              <a:rPr lang="en-US" sz="1600" dirty="0"/>
              <a:t>Changes in how adversaries can and must attack.  In other words what can or must they do in very specific terms to achieve the success they desire.</a:t>
            </a:r>
          </a:p>
          <a:p>
            <a:pPr marL="176679" indent="-176679">
              <a:buFont typeface="Arial" panose="020B0604020202020204" pitchFamily="34" charset="0"/>
              <a:buChar char="•"/>
            </a:pPr>
            <a:r>
              <a:rPr lang="en-US" sz="1600" dirty="0"/>
              <a:t>The presence of organized crime based on the scientific analysis of things like the Horsegate, </a:t>
            </a:r>
            <a:r>
              <a:rPr lang="en-US" sz="1600" dirty="0" err="1"/>
              <a:t>Honeygate</a:t>
            </a:r>
            <a:r>
              <a:rPr lang="en-US" sz="1600" dirty="0"/>
              <a:t> (</a:t>
            </a:r>
            <a:r>
              <a:rPr lang="en-US" sz="1600" dirty="0" err="1"/>
              <a:t>Groeb</a:t>
            </a:r>
            <a:r>
              <a:rPr lang="en-US" sz="1600" dirty="0"/>
              <a:t>) and/or the Peanut Butter Corporation of America scandals.</a:t>
            </a:r>
          </a:p>
          <a:p>
            <a:pPr marL="176679" indent="-176679">
              <a:buFont typeface="Arial" panose="020B0604020202020204" pitchFamily="34" charset="0"/>
              <a:buChar char="•"/>
            </a:pPr>
            <a:r>
              <a:rPr lang="en-US" sz="1600" dirty="0"/>
              <a:t>Continuous intelligence scanning also includes “trust but verify” when it comes to the procurement and traceability of food product both upstream and downstream of your specific position on the food supply chain. </a:t>
            </a:r>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12</a:t>
            </a:fld>
            <a:endParaRPr lang="en-GB"/>
          </a:p>
        </p:txBody>
      </p:sp>
    </p:spTree>
    <p:extLst>
      <p:ext uri="{BB962C8B-B14F-4D97-AF65-F5344CB8AC3E}">
        <p14:creationId xmlns:p14="http://schemas.microsoft.com/office/powerpoint/2010/main" val="2729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894013" cy="2170113"/>
          </a:xfrm>
        </p:spPr>
      </p:sp>
      <p:sp>
        <p:nvSpPr>
          <p:cNvPr id="3" name="Notes Placeholder 2"/>
          <p:cNvSpPr>
            <a:spLocks noGrp="1"/>
          </p:cNvSpPr>
          <p:nvPr>
            <p:ph type="body" idx="1"/>
          </p:nvPr>
        </p:nvSpPr>
        <p:spPr>
          <a:xfrm>
            <a:off x="710248" y="2973017"/>
            <a:ext cx="5681980" cy="5711322"/>
          </a:xfrm>
        </p:spPr>
        <p:txBody>
          <a:bodyPr/>
          <a:lstStyle/>
          <a:p>
            <a:r>
              <a:rPr lang="en-US" sz="1600" dirty="0"/>
              <a:t>Now let’s think about vulnerability. Your vulnerability depends on the perception of your adversary and whether he/she believes he/she can succeed in obtaining their desired outcome.  Of course, desired outcomes vary by adversary type-crusaders, criminal and crazies.</a:t>
            </a:r>
          </a:p>
          <a:p>
            <a:endParaRPr lang="en-US" sz="1600" dirty="0"/>
          </a:p>
          <a:p>
            <a:r>
              <a:rPr lang="en-US" sz="1600" dirty="0"/>
              <a:t>Any target is only as strong as its weakest critical link.  This means that you have to find the critical links and determine if they are strong enough to prevent a break in the chain.</a:t>
            </a:r>
          </a:p>
          <a:p>
            <a:endParaRPr lang="en-US" sz="1600" dirty="0"/>
          </a:p>
          <a:p>
            <a:r>
              <a:rPr lang="en-US" sz="1600" dirty="0"/>
              <a:t>This is what a risk assessment is all about- </a:t>
            </a:r>
            <a:r>
              <a:rPr lang="en-US" sz="1600" b="1" dirty="0"/>
              <a:t>can you protect yourself against a range of different threats and the hazards they create</a:t>
            </a:r>
            <a:r>
              <a:rPr lang="en-US" sz="1600" dirty="0"/>
              <a:t>. </a:t>
            </a:r>
          </a:p>
          <a:p>
            <a:endParaRPr lang="en-US" dirty="0"/>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14</a:t>
            </a:fld>
            <a:endParaRPr lang="en-GB"/>
          </a:p>
        </p:txBody>
      </p:sp>
    </p:spTree>
    <p:extLst>
      <p:ext uri="{BB962C8B-B14F-4D97-AF65-F5344CB8AC3E}">
        <p14:creationId xmlns:p14="http://schemas.microsoft.com/office/powerpoint/2010/main" val="275780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600" dirty="0"/>
              <a:t>But the bottom line for all aspects of food protection whether it’s for food defense or food safety is that you are only as strong as your weakest link.</a:t>
            </a:r>
          </a:p>
          <a:p>
            <a:pPr marL="0" lvl="1"/>
            <a:endParaRPr lang="en-US" b="1" dirty="0" smtClean="0"/>
          </a:p>
          <a:p>
            <a:pPr marL="0" lvl="1"/>
            <a:endParaRPr lang="en-US" dirty="0" smtClean="0"/>
          </a:p>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a:lstStyle/>
          <a:p>
            <a:fld id="{B87920CC-F461-4F25-81E1-D6C2E2B4CD3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973388" cy="2228850"/>
          </a:xfrm>
        </p:spPr>
      </p:sp>
      <p:sp>
        <p:nvSpPr>
          <p:cNvPr id="3" name="Notes Placeholder 2"/>
          <p:cNvSpPr>
            <a:spLocks noGrp="1"/>
          </p:cNvSpPr>
          <p:nvPr>
            <p:ph type="body" idx="1"/>
          </p:nvPr>
        </p:nvSpPr>
        <p:spPr>
          <a:xfrm>
            <a:off x="710248" y="2973017"/>
            <a:ext cx="5681980" cy="5711322"/>
          </a:xfrm>
        </p:spPr>
        <p:txBody>
          <a:bodyPr/>
          <a:lstStyle/>
          <a:p>
            <a:r>
              <a:rPr lang="en-US" sz="1600" dirty="0"/>
              <a:t>Now that we have defined what needs to be protected, why it needs to be protected, and what it needs to be protected against in a comprehensive statement of the threat to the food supply, we can now determine the risk or degree of exposure of the types of different food operations along the food supply chain.  </a:t>
            </a:r>
          </a:p>
          <a:p>
            <a:endParaRPr lang="en-US" sz="1600" dirty="0"/>
          </a:p>
          <a:p>
            <a:r>
              <a:rPr lang="en-US" sz="1600" dirty="0"/>
              <a:t>Our scientists back home looked across food growers (G), processors (P), transporters (T), warehouses (W), retail distributors (RD), grocery stores (GS), food service (FS), convenience stores (CS) and restaurants (R).  </a:t>
            </a:r>
          </a:p>
          <a:p>
            <a:endParaRPr lang="en-US" sz="1600" dirty="0"/>
          </a:p>
          <a:p>
            <a:r>
              <a:rPr lang="en-US" sz="1600" dirty="0"/>
              <a:t>They found </a:t>
            </a:r>
            <a:r>
              <a:rPr lang="en-US" sz="1600" b="1" dirty="0"/>
              <a:t>five clusters </a:t>
            </a:r>
            <a:r>
              <a:rPr lang="en-US" sz="1600" dirty="0"/>
              <a:t>of events during their analysis of food events in POISON and from the open source intelligence.  Based on the growing incidence and seriousness of computer-attacks that were found in conducting the open source intelligence analysis they identified and added the sixth cluster of </a:t>
            </a:r>
            <a:r>
              <a:rPr lang="en-US" sz="1600" b="1" dirty="0"/>
              <a:t>cyber sabotage</a:t>
            </a:r>
            <a:r>
              <a:rPr lang="en-US" sz="1600" dirty="0"/>
              <a:t>.</a:t>
            </a:r>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17</a:t>
            </a:fld>
            <a:endParaRPr lang="en-GB"/>
          </a:p>
        </p:txBody>
      </p:sp>
    </p:spTree>
    <p:extLst>
      <p:ext uri="{BB962C8B-B14F-4D97-AF65-F5344CB8AC3E}">
        <p14:creationId xmlns:p14="http://schemas.microsoft.com/office/powerpoint/2010/main" val="166548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894013" cy="2170113"/>
          </a:xfrm>
        </p:spPr>
      </p:sp>
      <p:sp>
        <p:nvSpPr>
          <p:cNvPr id="3" name="Notes Placeholder 2"/>
          <p:cNvSpPr>
            <a:spLocks noGrp="1"/>
          </p:cNvSpPr>
          <p:nvPr>
            <p:ph type="body" idx="1"/>
          </p:nvPr>
        </p:nvSpPr>
        <p:spPr>
          <a:xfrm>
            <a:off x="473498" y="2894780"/>
            <a:ext cx="6076562" cy="6024271"/>
          </a:xfrm>
        </p:spPr>
        <p:txBody>
          <a:bodyPr/>
          <a:lstStyle/>
          <a:p>
            <a:r>
              <a:rPr lang="en-US" sz="1600" dirty="0"/>
              <a:t>A traffic light approach of </a:t>
            </a:r>
            <a:r>
              <a:rPr lang="en-US" sz="1600" b="1" dirty="0"/>
              <a:t>red to represent high</a:t>
            </a:r>
            <a:r>
              <a:rPr lang="en-US" sz="1600" dirty="0"/>
              <a:t>, </a:t>
            </a:r>
            <a:r>
              <a:rPr lang="en-US" sz="1600" b="1" dirty="0"/>
              <a:t>yellow to represent medium</a:t>
            </a:r>
            <a:r>
              <a:rPr lang="en-US" sz="1600" dirty="0"/>
              <a:t> and </a:t>
            </a:r>
            <a:r>
              <a:rPr lang="en-US" sz="1600" b="1" dirty="0"/>
              <a:t>green to represent low </a:t>
            </a:r>
            <a:r>
              <a:rPr lang="en-US" sz="1600" dirty="0"/>
              <a:t>is used to signify the probability, consequence and difficulty associated with the different clusters of events across each segment of the food supply chain.  </a:t>
            </a:r>
          </a:p>
          <a:p>
            <a:endParaRPr lang="en-US" sz="1600" dirty="0"/>
          </a:p>
          <a:p>
            <a:r>
              <a:rPr lang="en-US" sz="1600" dirty="0"/>
              <a:t>Difficulty means the motivation, access to the materials necessary to mount a successful attack, and the know-how to plan and execute a successful attack.  </a:t>
            </a:r>
          </a:p>
          <a:p>
            <a:endParaRPr lang="en-US" sz="1600" dirty="0"/>
          </a:p>
          <a:p>
            <a:r>
              <a:rPr lang="en-US" sz="1600" dirty="0"/>
              <a:t>The probability of the event occurring is based on data in POISON and the analysis of open source intelligence including </a:t>
            </a:r>
            <a:r>
              <a:rPr lang="en-US" sz="1600" b="1" dirty="0"/>
              <a:t>financial losses </a:t>
            </a:r>
            <a:r>
              <a:rPr lang="en-US" sz="1600" dirty="0"/>
              <a:t>resulting to the food industry</a:t>
            </a:r>
            <a:r>
              <a:rPr lang="en-US" sz="1600" b="1" dirty="0"/>
              <a:t>.   Past events </a:t>
            </a:r>
            <a:r>
              <a:rPr lang="en-US" sz="1600" dirty="0"/>
              <a:t>of a similar nature in POISON and the </a:t>
            </a:r>
            <a:r>
              <a:rPr lang="en-US" sz="1600" b="1" dirty="0"/>
              <a:t>analysis of open source intelligence </a:t>
            </a:r>
            <a:r>
              <a:rPr lang="en-US" sz="1600" dirty="0"/>
              <a:t>(including economic losses) were used to estimate consequence.   </a:t>
            </a:r>
          </a:p>
          <a:p>
            <a:endParaRPr lang="en-US" sz="1600" dirty="0"/>
          </a:p>
          <a:p>
            <a:r>
              <a:rPr lang="en-US" sz="1600" dirty="0"/>
              <a:t>Knowledge of adversary motivation, access to the materials to carry out an attack and the know-how to estimate the difficulty of attacking the different segments along the supply chain were drawn from open source intelligence analysis and used to assign a “difficulty” benchmark. </a:t>
            </a:r>
          </a:p>
          <a:p>
            <a:endParaRPr lang="en-US" sz="1600" dirty="0"/>
          </a:p>
          <a:p>
            <a:r>
              <a:rPr lang="en-US" sz="1600" dirty="0"/>
              <a:t>As part of the risk assessment, events from the POISON database and from open source intelligence were analyzed and used to assign probability of occurrence (PO) and consequence rankings for the introduction of harmful materials, the distribution and sale of spoiled and mishandled product, intentional mislabeling and other forms of food fraud, the sabotage of fixed site facilities, cyber-sabotage and the protection of food operations personnel including retail customers.</a:t>
            </a:r>
          </a:p>
          <a:p>
            <a:endParaRPr lang="en-US" sz="1600" dirty="0"/>
          </a:p>
          <a:p>
            <a:r>
              <a:rPr lang="en-US" sz="1600" dirty="0"/>
              <a:t>A traffic light approach was used to signify levels of concern. Red indicates the highest level of concern.  All threat events with a high consequence, regardless of their probability of occurrence are marked in red.  For example, even though the probability of someone intentionally introducing foot and mouth disease at several U.S. beef farms is low, the consequences could have a devastating impact on the beef industry and U.S. agricultural exports.  In another example, even though the probability that a terrorist group could successfully introduce enough of the right toxin or biological agent into a large enough food batch to result in a catastrophic outcome is low, the consequences of a successful attack could have devastating consequences.  In a final example, although the probability that an act of violence will occur at a retail distributor, grocery store, convenience store and a restaurant ranges from low to medium probability of occurring, the results have proven to be devastating in terms of loss of life and brand name risk exposure for many of the companies involved, so they appear in red.  </a:t>
            </a:r>
          </a:p>
          <a:p>
            <a:endParaRPr lang="en-US" sz="1600" dirty="0"/>
          </a:p>
          <a:p>
            <a:r>
              <a:rPr lang="en-US" sz="1600" dirty="0"/>
              <a:t>In similar fashion, yellow represents a very serious level of concern.  All medium consequence events appear in yellow. Yellow signifies that while the impact of such an event would have very serious consequences on the company involved the outcome is still manageable.  </a:t>
            </a:r>
          </a:p>
          <a:p>
            <a:endParaRPr lang="en-US" sz="1600" dirty="0"/>
          </a:p>
          <a:p>
            <a:r>
              <a:rPr lang="en-US" sz="1600" dirty="0"/>
              <a:t>Green signifies that the event is manageable.  All low consequence events appear in green.  Green signifies that while such an event will adversely impact the company involved, the outcome is manageable.</a:t>
            </a:r>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18</a:t>
            </a:fld>
            <a:endParaRPr lang="en-GB"/>
          </a:p>
        </p:txBody>
      </p:sp>
    </p:spTree>
    <p:extLst>
      <p:ext uri="{BB962C8B-B14F-4D97-AF65-F5344CB8AC3E}">
        <p14:creationId xmlns:p14="http://schemas.microsoft.com/office/powerpoint/2010/main" val="388667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973388" cy="2228850"/>
          </a:xfrm>
        </p:spPr>
      </p:sp>
      <p:sp>
        <p:nvSpPr>
          <p:cNvPr id="3" name="Notes Placeholder 2"/>
          <p:cNvSpPr>
            <a:spLocks noGrp="1"/>
          </p:cNvSpPr>
          <p:nvPr>
            <p:ph type="body" idx="1"/>
          </p:nvPr>
        </p:nvSpPr>
        <p:spPr>
          <a:xfrm>
            <a:off x="552415" y="2973017"/>
            <a:ext cx="5997646" cy="5711322"/>
          </a:xfrm>
        </p:spPr>
        <p:txBody>
          <a:bodyPr/>
          <a:lstStyle/>
          <a:p>
            <a:r>
              <a:rPr lang="en-US" sz="1600" dirty="0"/>
              <a:t>In the following series of figures we show, in rank order, the specific threats of concern to food growers (G), processors (P), transporters (T), warehouses (W), retail distributors (RD), grocery stores (GS), food service (FS), convenience stores (CS) and restaurants (R) and the associated risk countermeasures that should be emphasized.</a:t>
            </a:r>
          </a:p>
          <a:p>
            <a:endParaRPr lang="en-US" sz="1600" dirty="0"/>
          </a:p>
          <a:p>
            <a:r>
              <a:rPr lang="en-US" sz="1600" dirty="0"/>
              <a:t>The occurrence of major food poisoning incidents and the introduction of spoiled, adulterated or mishandled product leading to criminal indictments and civil litigation for negligence have become major concerns for growers.  In a growing number of cases, serious poisoning incidents have forced these companies out of business.  For growers, the introduction of the right type of undetected toxin or biological agent into a large batch of food product could also have devastating consequences.  The possibility of food fraud and cyber-sabotage (medium and large growers for traceability) would have medium consequences. The sabotage of building structures and violence against farms and farmers is considered to be a low probability and low consequence event.</a:t>
            </a:r>
          </a:p>
          <a:p>
            <a:endParaRPr lang="en-US" sz="1600" dirty="0"/>
          </a:p>
          <a:p>
            <a:r>
              <a:rPr lang="en-US" sz="1600" dirty="0"/>
              <a:t>Food processors have the greatest risk exposure of any single segment along the food supply chain.  Although the probability is low, if the right toxin or biological agent were successfully introduced into a large batch the consequences could be devastating.  In complex supply chains that allow for the fast and broad distribution of food both spoiled, adulterated and/or mishandled product and food fraud could have devastating impact on brand name.  Processors are the most vulnerable to the sabotage of fixed sites with potentially devastating consequences. Cyber-sabotage could threaten food production, distribution and traceability to result in devastating consequences.  Finally, the consequences of violence involving food personnel is considered as a medium consequence event due to the high cost of reparations and negative effects on employee morale and resulting decreases in production.</a:t>
            </a:r>
          </a:p>
          <a:p>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19</a:t>
            </a:fld>
            <a:endParaRPr lang="en-GB"/>
          </a:p>
        </p:txBody>
      </p:sp>
    </p:spTree>
    <p:extLst>
      <p:ext uri="{BB962C8B-B14F-4D97-AF65-F5344CB8AC3E}">
        <p14:creationId xmlns:p14="http://schemas.microsoft.com/office/powerpoint/2010/main" val="324811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4850"/>
            <a:ext cx="3206750" cy="2405063"/>
          </a:xfrm>
        </p:spPr>
      </p:sp>
      <p:sp>
        <p:nvSpPr>
          <p:cNvPr id="3" name="Notes Placeholder 2"/>
          <p:cNvSpPr>
            <a:spLocks noGrp="1"/>
          </p:cNvSpPr>
          <p:nvPr>
            <p:ph type="body" idx="1"/>
          </p:nvPr>
        </p:nvSpPr>
        <p:spPr>
          <a:xfrm>
            <a:off x="552415" y="3129492"/>
            <a:ext cx="5997646" cy="5554848"/>
          </a:xfrm>
        </p:spPr>
        <p:txBody>
          <a:bodyPr/>
          <a:lstStyle/>
          <a:p>
            <a:r>
              <a:rPr lang="en-US" sz="1600" dirty="0"/>
              <a:t>For transporters the threats posed by the introduction of harmful materials, the distribution of spoiled, adulterated and mishandled product, food fraud, cyber sabotage and driver safety issues associated with the frequency of truck hijackings are all medium consequence events.   As would be expected, the probability of occurrence and consequences associated with the sabotage of fixed site facilities are low for transporters.</a:t>
            </a:r>
          </a:p>
          <a:p>
            <a:endParaRPr lang="en-US" sz="1600" dirty="0"/>
          </a:p>
          <a:p>
            <a:r>
              <a:rPr lang="en-US" sz="1600" dirty="0"/>
              <a:t>Warehouses face medium consequences across all six threat areas. </a:t>
            </a:r>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20</a:t>
            </a:fld>
            <a:endParaRPr lang="en-GB"/>
          </a:p>
        </p:txBody>
      </p:sp>
    </p:spTree>
    <p:extLst>
      <p:ext uri="{BB962C8B-B14F-4D97-AF65-F5344CB8AC3E}">
        <p14:creationId xmlns:p14="http://schemas.microsoft.com/office/powerpoint/2010/main" val="88023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704850"/>
            <a:ext cx="2713037" cy="2033588"/>
          </a:xfrm>
        </p:spPr>
      </p:sp>
      <p:sp>
        <p:nvSpPr>
          <p:cNvPr id="3" name="Notes Placeholder 2"/>
          <p:cNvSpPr>
            <a:spLocks noGrp="1"/>
          </p:cNvSpPr>
          <p:nvPr>
            <p:ph type="body" idx="1"/>
          </p:nvPr>
        </p:nvSpPr>
        <p:spPr>
          <a:xfrm>
            <a:off x="710248" y="2973017"/>
            <a:ext cx="5681980" cy="5711322"/>
          </a:xfrm>
        </p:spPr>
        <p:txBody>
          <a:bodyPr/>
          <a:lstStyle/>
          <a:p>
            <a:r>
              <a:rPr lang="en-US" sz="1600" dirty="0"/>
              <a:t>For retail distributors the priority concern is violence affecting retail establishments of all kinds.   The violence may be among employees or by outsiders.  The consequences of violence, especially shootings, make retail food stores extremely vulnerable to after the fact adverse brand name exposure. The introduction of harmful materials, spoiled and mishandled product, cyber-sabotage, food fraud and sabotage to fixed facilities are all considered to be medium consequence events.  </a:t>
            </a:r>
          </a:p>
          <a:p>
            <a:endParaRPr lang="en-US" sz="1600" dirty="0"/>
          </a:p>
          <a:p>
            <a:r>
              <a:rPr lang="en-US" sz="1600" dirty="0"/>
              <a:t>Grocery stores are assigned the same ranking as retail distributors for the same reasons.</a:t>
            </a:r>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21</a:t>
            </a:fld>
            <a:endParaRPr lang="en-GB"/>
          </a:p>
        </p:txBody>
      </p:sp>
    </p:spTree>
    <p:extLst>
      <p:ext uri="{BB962C8B-B14F-4D97-AF65-F5344CB8AC3E}">
        <p14:creationId xmlns:p14="http://schemas.microsoft.com/office/powerpoint/2010/main" val="361864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2" y="4459526"/>
            <a:ext cx="6313311" cy="4224814"/>
          </a:xfrm>
        </p:spPr>
        <p:txBody>
          <a:bodyPr/>
          <a:lstStyle/>
          <a:p>
            <a:r>
              <a:rPr lang="en-US" sz="1600" dirty="0"/>
              <a:t>Ladies and gentlemen, we are going to talk about conducting a food defense risk assessment now.</a:t>
            </a:r>
          </a:p>
        </p:txBody>
      </p:sp>
      <p:sp>
        <p:nvSpPr>
          <p:cNvPr id="4" name="Slide Number Placeholder 3"/>
          <p:cNvSpPr>
            <a:spLocks noGrp="1"/>
          </p:cNvSpPr>
          <p:nvPr>
            <p:ph type="sldNum" sz="quarter" idx="10"/>
          </p:nvPr>
        </p:nvSpPr>
        <p:spPr/>
        <p:txBody>
          <a:bodyPr/>
          <a:lstStyle/>
          <a:p>
            <a:fld id="{27E5D8E1-DFD9-4905-A43D-97A52C2E08F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3905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4850"/>
            <a:ext cx="3206750" cy="2405063"/>
          </a:xfrm>
        </p:spPr>
      </p:sp>
      <p:sp>
        <p:nvSpPr>
          <p:cNvPr id="3" name="Notes Placeholder 2"/>
          <p:cNvSpPr>
            <a:spLocks noGrp="1"/>
          </p:cNvSpPr>
          <p:nvPr>
            <p:ph type="body" idx="1"/>
          </p:nvPr>
        </p:nvSpPr>
        <p:spPr>
          <a:xfrm>
            <a:off x="710248" y="3129492"/>
            <a:ext cx="5681980" cy="5554848"/>
          </a:xfrm>
        </p:spPr>
        <p:txBody>
          <a:bodyPr/>
          <a:lstStyle/>
          <a:p>
            <a:r>
              <a:rPr lang="en-US" sz="1600" dirty="0"/>
              <a:t>Like warehouses, food service establishments face medium consequences across all six threat areas.  </a:t>
            </a:r>
          </a:p>
          <a:p>
            <a:endParaRPr lang="en-US" sz="1600" dirty="0"/>
          </a:p>
          <a:p>
            <a:r>
              <a:rPr lang="en-US" sz="1600" dirty="0"/>
              <a:t>Convenience stores, like other food retailers, face the threat of violence against personnel.  The violence is usually instigated by outsiders and robbery attempts.  The consequences of violence, especially shootings, make convenience stores extremely vulnerable to after the fact adverse brand name exposure.  The introduction of harmful materials, spoiled and mishandled product, food fraud and fixed site facility sabotage (not involving workplace violence) are considered to be medium consequence events for convenience stores.  The probability and consequences of cyber-sabotage are considered low.</a:t>
            </a:r>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22</a:t>
            </a:fld>
            <a:endParaRPr lang="en-GB"/>
          </a:p>
        </p:txBody>
      </p:sp>
    </p:spTree>
    <p:extLst>
      <p:ext uri="{BB962C8B-B14F-4D97-AF65-F5344CB8AC3E}">
        <p14:creationId xmlns:p14="http://schemas.microsoft.com/office/powerpoint/2010/main" val="120256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894013" cy="2170113"/>
          </a:xfrm>
        </p:spPr>
      </p:sp>
      <p:sp>
        <p:nvSpPr>
          <p:cNvPr id="3" name="Notes Placeholder 2"/>
          <p:cNvSpPr>
            <a:spLocks noGrp="1"/>
          </p:cNvSpPr>
          <p:nvPr>
            <p:ph type="body" idx="1"/>
          </p:nvPr>
        </p:nvSpPr>
        <p:spPr/>
        <p:txBody>
          <a:bodyPr/>
          <a:lstStyle/>
          <a:p>
            <a:r>
              <a:rPr lang="en-US" sz="1600" dirty="0"/>
              <a:t>Finally, restaurants like other food retailers face the threat of violence against personnel and their customers.  The violence is frequently instigated by outsiders and may involve mass shootings.  The consequences of violence, especially shootings, make restaurants extremely vulnerable to after the fact adverse brand name exposure. The introduction of harmful materials, spoiled and mishandled product, food fraud and fixed site sabotage are considered to be medium consequence events for restaurants.  The consequences of cyber-sabotage are considered low.</a:t>
            </a:r>
          </a:p>
          <a:p>
            <a:endParaRPr lang="en-US" dirty="0"/>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23</a:t>
            </a:fld>
            <a:endParaRPr lang="en-GB"/>
          </a:p>
        </p:txBody>
      </p:sp>
    </p:spTree>
    <p:extLst>
      <p:ext uri="{BB962C8B-B14F-4D97-AF65-F5344CB8AC3E}">
        <p14:creationId xmlns:p14="http://schemas.microsoft.com/office/powerpoint/2010/main" val="1552211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973388" cy="2228850"/>
          </a:xfrm>
        </p:spPr>
      </p:sp>
      <p:sp>
        <p:nvSpPr>
          <p:cNvPr id="3" name="Notes Placeholder 2"/>
          <p:cNvSpPr>
            <a:spLocks noGrp="1"/>
          </p:cNvSpPr>
          <p:nvPr>
            <p:ph type="body" idx="1"/>
          </p:nvPr>
        </p:nvSpPr>
        <p:spPr>
          <a:xfrm>
            <a:off x="710248" y="2973017"/>
            <a:ext cx="5681980" cy="5711322"/>
          </a:xfrm>
        </p:spPr>
        <p:txBody>
          <a:bodyPr/>
          <a:lstStyle/>
          <a:p>
            <a:r>
              <a:rPr lang="en-US" sz="1600" dirty="0"/>
              <a:t>OK.  That’s it for Session 3.   So, let’s end the session by very quickly summing up where we are at after completing sessions 1 through 3.</a:t>
            </a:r>
          </a:p>
          <a:p>
            <a:endParaRPr lang="en-US" sz="1600" dirty="0"/>
          </a:p>
          <a:p>
            <a:r>
              <a:rPr lang="en-US" sz="1600" dirty="0"/>
              <a:t>In session 1 and 2 we talked at length about the importance of determining what needs to be protected, why it needs to be protect and what it need to be protected against.  The very basic requirement before you can even begin to think about building an effective food defense system.</a:t>
            </a:r>
          </a:p>
          <a:p>
            <a:endParaRPr lang="en-US" sz="1600" dirty="0"/>
          </a:p>
          <a:p>
            <a:r>
              <a:rPr lang="en-US" sz="1600" dirty="0"/>
              <a:t>We also said that the threats and the hazards associated with them depend directly on the type of adversary you are dealing with- crusaders, criminals or crazies, your specific location on the supply chain and the commodity you are dealing with.  </a:t>
            </a:r>
          </a:p>
          <a:p>
            <a:endParaRPr lang="en-US" sz="1600" dirty="0"/>
          </a:p>
          <a:p>
            <a:r>
              <a:rPr lang="en-US" sz="1600" dirty="0"/>
              <a:t>In Session 3 we talked about quantifying levels of risk based on your degree or</a:t>
            </a:r>
            <a:r>
              <a:rPr lang="en-US" sz="1600" b="1" i="1" dirty="0"/>
              <a:t> extent of exposure.  </a:t>
            </a:r>
            <a:endParaRPr lang="en-US" sz="1600" dirty="0"/>
          </a:p>
          <a:p>
            <a:endParaRPr lang="en-US" sz="1600" dirty="0"/>
          </a:p>
          <a:p>
            <a:r>
              <a:rPr lang="en-US" sz="1600" dirty="0"/>
              <a:t>I’d like to conclude Session 3 by saying that the things you do to deter, detect, communicate, delay, and respond to food defense incidents are the basic elements  of any robust food defense plan.</a:t>
            </a:r>
          </a:p>
          <a:p>
            <a:endParaRPr lang="en-US" sz="1600" dirty="0"/>
          </a:p>
          <a:p>
            <a:r>
              <a:rPr lang="en-US" sz="1600" dirty="0"/>
              <a:t>In Session 4 we will bring everything we presented in Sessions 1, 2 and 3 together to talk about how to build a robust food defense plan.</a:t>
            </a:r>
          </a:p>
          <a:p>
            <a:endParaRPr lang="en-US" dirty="0" smtClean="0"/>
          </a:p>
          <a:p>
            <a:endParaRPr lang="en-US" dirty="0"/>
          </a:p>
          <a:p>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24</a:t>
            </a:fld>
            <a:endParaRPr lang="en-GB"/>
          </a:p>
        </p:txBody>
      </p:sp>
    </p:spTree>
    <p:extLst>
      <p:ext uri="{BB962C8B-B14F-4D97-AF65-F5344CB8AC3E}">
        <p14:creationId xmlns:p14="http://schemas.microsoft.com/office/powerpoint/2010/main" val="273994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704850"/>
            <a:ext cx="2397125" cy="1798638"/>
          </a:xfrm>
        </p:spPr>
      </p:sp>
      <p:sp>
        <p:nvSpPr>
          <p:cNvPr id="3" name="Notes Placeholder 2"/>
          <p:cNvSpPr>
            <a:spLocks noGrp="1"/>
          </p:cNvSpPr>
          <p:nvPr>
            <p:ph type="body" idx="1"/>
          </p:nvPr>
        </p:nvSpPr>
        <p:spPr>
          <a:xfrm>
            <a:off x="394582" y="2581831"/>
            <a:ext cx="6471144" cy="6180746"/>
          </a:xfrm>
        </p:spPr>
        <p:txBody>
          <a:bodyPr/>
          <a:lstStyle/>
          <a:p>
            <a:r>
              <a:rPr lang="en-US" sz="1600" dirty="0"/>
              <a:t>In our previous sessions, after we determined the threat to the food supply, we were ready to move to the second step of the process.  We needed to conduct a hazards analysis of the food supply against the threats we identified in Session 1.  </a:t>
            </a:r>
          </a:p>
          <a:p>
            <a:endParaRPr lang="en-US" sz="1600" dirty="0"/>
          </a:p>
          <a:p>
            <a:r>
              <a:rPr lang="en-US" sz="1600" dirty="0"/>
              <a:t>We knew that without an idea of the specific threat that tell you what you need to protect, why you need to protect it, and what you need to protect it against you can’t possibly go to the next step of conducting a hazards analysis.  This is because any effective hazards analysis must address each of seven threat elements we identified in session 2.   We also said that you must consider the capabilities of the different types of adversaries who may attempt to take advantage of each of the seven threats we identified in order to understand how to protect the different targets of attack.</a:t>
            </a:r>
          </a:p>
          <a:p>
            <a:endParaRPr lang="en-US" sz="1600" dirty="0"/>
          </a:p>
          <a:p>
            <a:r>
              <a:rPr lang="en-US" sz="1600" dirty="0"/>
              <a:t>So, today we are moving to the next rung on the ladder.  We are going to talk about conducting a risk assessment that tells you the degree, or </a:t>
            </a:r>
            <a:r>
              <a:rPr lang="en-US" sz="1600" b="1" i="1" dirty="0"/>
              <a:t>extent of exposure, </a:t>
            </a:r>
            <a:r>
              <a:rPr lang="en-US" sz="1600" dirty="0"/>
              <a:t>of a specific target to the different threats and hazards that we identified in steps 1 and 2.</a:t>
            </a:r>
          </a:p>
          <a:p>
            <a:endParaRPr lang="en-US" sz="1600" dirty="0"/>
          </a:p>
          <a:p>
            <a:r>
              <a:rPr lang="en-US" sz="1600" dirty="0"/>
              <a:t>Of course, the end game is to build robust food defense systems that reflect the results of your threat assessment, hazards analysis and risk assessment.   We will talk about this in our last session. </a:t>
            </a:r>
            <a:endParaRPr lang="en-GB" sz="1600" dirty="0"/>
          </a:p>
        </p:txBody>
      </p:sp>
      <p:sp>
        <p:nvSpPr>
          <p:cNvPr id="4" name="Slide Number Placeholder 3"/>
          <p:cNvSpPr>
            <a:spLocks noGrp="1"/>
          </p:cNvSpPr>
          <p:nvPr>
            <p:ph type="sldNum" sz="quarter" idx="10"/>
          </p:nvPr>
        </p:nvSpPr>
        <p:spPr/>
        <p:txBody>
          <a:bodyPr/>
          <a:lstStyle/>
          <a:p>
            <a:fld id="{27E5D8E1-DFD9-4905-A43D-97A52C2E08FE}" type="slidenum">
              <a:rPr lang="en-GB" smtClean="0"/>
              <a:t>3</a:t>
            </a:fld>
            <a:endParaRPr lang="en-GB"/>
          </a:p>
        </p:txBody>
      </p:sp>
    </p:spTree>
    <p:extLst>
      <p:ext uri="{BB962C8B-B14F-4D97-AF65-F5344CB8AC3E}">
        <p14:creationId xmlns:p14="http://schemas.microsoft.com/office/powerpoint/2010/main" val="245268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4850"/>
            <a:ext cx="2973388" cy="2228850"/>
          </a:xfrm>
        </p:spPr>
      </p:sp>
      <p:sp>
        <p:nvSpPr>
          <p:cNvPr id="3" name="Notes Placeholder 2"/>
          <p:cNvSpPr>
            <a:spLocks noGrp="1"/>
          </p:cNvSpPr>
          <p:nvPr>
            <p:ph type="body" idx="1"/>
          </p:nvPr>
        </p:nvSpPr>
        <p:spPr/>
        <p:txBody>
          <a:bodyPr/>
          <a:lstStyle/>
          <a:p>
            <a:r>
              <a:rPr lang="en-US" sz="1600" dirty="0"/>
              <a:t>We are going to discuss what we call the Food Defense algorithm as a simple but effective way to think about risk, the different types of food defense targets along the supply chain, what our scientific analysis of food defense is telling us in terms of the different threats.  Finally, we will walk through the degrees of risk </a:t>
            </a:r>
            <a:r>
              <a:rPr lang="en-US" sz="1600" b="1" i="1" dirty="0"/>
              <a:t>or extent of exposure </a:t>
            </a:r>
            <a:r>
              <a:rPr lang="en-US" sz="1600" dirty="0"/>
              <a:t>of each of the different targets along the supply chain.</a:t>
            </a:r>
            <a:endParaRPr lang="en-GB" sz="1600" b="1" i="1" dirty="0"/>
          </a:p>
        </p:txBody>
      </p:sp>
      <p:sp>
        <p:nvSpPr>
          <p:cNvPr id="4" name="Slide Number Placeholder 3"/>
          <p:cNvSpPr>
            <a:spLocks noGrp="1"/>
          </p:cNvSpPr>
          <p:nvPr>
            <p:ph type="sldNum" sz="quarter" idx="10"/>
          </p:nvPr>
        </p:nvSpPr>
        <p:spPr/>
        <p:txBody>
          <a:bodyPr/>
          <a:lstStyle/>
          <a:p>
            <a:fld id="{27E5D8E1-DFD9-4905-A43D-97A52C2E08FE}" type="slidenum">
              <a:rPr lang="en-GB" smtClean="0"/>
              <a:t>4</a:t>
            </a:fld>
            <a:endParaRPr lang="en-GB"/>
          </a:p>
        </p:txBody>
      </p:sp>
    </p:spTree>
    <p:extLst>
      <p:ext uri="{BB962C8B-B14F-4D97-AF65-F5344CB8AC3E}">
        <p14:creationId xmlns:p14="http://schemas.microsoft.com/office/powerpoint/2010/main" val="14646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4850"/>
            <a:ext cx="3206750" cy="2405063"/>
          </a:xfrm>
        </p:spPr>
      </p:sp>
      <p:sp>
        <p:nvSpPr>
          <p:cNvPr id="3" name="Notes Placeholder 2"/>
          <p:cNvSpPr>
            <a:spLocks noGrp="1"/>
          </p:cNvSpPr>
          <p:nvPr>
            <p:ph type="body" idx="1"/>
          </p:nvPr>
        </p:nvSpPr>
        <p:spPr/>
        <p:txBody>
          <a:bodyPr/>
          <a:lstStyle/>
          <a:p>
            <a:r>
              <a:rPr lang="en-US" sz="1600" dirty="0"/>
              <a:t>There are three parts of the food defense algorithm that can be used to scientifically quantify your degree of exposure to different threats and the hazards you are facing.  </a:t>
            </a:r>
          </a:p>
          <a:p>
            <a:endParaRPr lang="en-US" dirty="0" smtClean="0"/>
          </a:p>
          <a:p>
            <a:pPr algn="ctr"/>
            <a:r>
              <a:rPr lang="en-US" dirty="0" smtClean="0"/>
              <a:t>[Move to next slide]</a:t>
            </a:r>
            <a:endParaRPr lang="en-GB" dirty="0"/>
          </a:p>
        </p:txBody>
      </p:sp>
      <p:sp>
        <p:nvSpPr>
          <p:cNvPr id="4" name="Slide Number Placeholder 3"/>
          <p:cNvSpPr>
            <a:spLocks noGrp="1"/>
          </p:cNvSpPr>
          <p:nvPr>
            <p:ph type="sldNum" sz="quarter" idx="10"/>
          </p:nvPr>
        </p:nvSpPr>
        <p:spPr/>
        <p:txBody>
          <a:bodyPr/>
          <a:lstStyle/>
          <a:p>
            <a:fld id="{27E5D8E1-DFD9-4905-A43D-97A52C2E08FE}" type="slidenum">
              <a:rPr lang="en-GB" smtClean="0"/>
              <a:t>5</a:t>
            </a:fld>
            <a:endParaRPr lang="en-GB"/>
          </a:p>
        </p:txBody>
      </p:sp>
    </p:spTree>
    <p:extLst>
      <p:ext uri="{BB962C8B-B14F-4D97-AF65-F5344CB8AC3E}">
        <p14:creationId xmlns:p14="http://schemas.microsoft.com/office/powerpoint/2010/main" val="228756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Remember those numbers that we introduced you to in lesson 1 from the POISON Metadata repository.  This is where those numbers aid our scientists in determining the probability of occurrence.</a:t>
            </a:r>
          </a:p>
        </p:txBody>
      </p:sp>
      <p:sp>
        <p:nvSpPr>
          <p:cNvPr id="4" name="Slide Number Placeholder 3"/>
          <p:cNvSpPr>
            <a:spLocks noGrp="1"/>
          </p:cNvSpPr>
          <p:nvPr>
            <p:ph type="sldNum" sz="quarter" idx="10"/>
          </p:nvPr>
        </p:nvSpPr>
        <p:spPr/>
        <p:txBody>
          <a:bodyPr/>
          <a:lstStyle/>
          <a:p>
            <a:fld id="{27E5D8E1-DFD9-4905-A43D-97A52C2E08FE}" type="slidenum">
              <a:rPr lang="en-GB" smtClean="0"/>
              <a:t>6</a:t>
            </a:fld>
            <a:endParaRPr lang="en-GB"/>
          </a:p>
        </p:txBody>
      </p:sp>
    </p:spTree>
    <p:extLst>
      <p:ext uri="{BB962C8B-B14F-4D97-AF65-F5344CB8AC3E}">
        <p14:creationId xmlns:p14="http://schemas.microsoft.com/office/powerpoint/2010/main" val="409361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Prior to the public announcement of the current </a:t>
            </a:r>
            <a:r>
              <a:rPr lang="en-US" sz="1600" dirty="0" err="1"/>
              <a:t>Horsegate</a:t>
            </a:r>
            <a:r>
              <a:rPr lang="en-US" sz="1600" dirty="0"/>
              <a:t> scandal, the press reported that authorities in Ireland and Britain attempted to “keep the lid” on the problem because of strong cultural taboos against the consumption of horsemeat by major food consuming populations and the huge economic scope of the problem.  The public disclosure of the </a:t>
            </a:r>
            <a:r>
              <a:rPr lang="en-US" sz="1600" dirty="0" err="1"/>
              <a:t>Horsegate</a:t>
            </a:r>
            <a:r>
              <a:rPr lang="en-US" sz="1600" dirty="0"/>
              <a:t> scandal came on January 15, 2013, when the Food Safety Authority of Ireland (FSAI) announced that horse meat had been found in frozen beef burgers at several Irish and British supermarkets, including Tesco, </a:t>
            </a:r>
            <a:r>
              <a:rPr lang="en-US" sz="1600" dirty="0" err="1"/>
              <a:t>Asda</a:t>
            </a:r>
            <a:r>
              <a:rPr lang="en-US" sz="1600" dirty="0"/>
              <a:t>, </a:t>
            </a:r>
            <a:r>
              <a:rPr lang="en-US" sz="1600" dirty="0" err="1"/>
              <a:t>Dunnes</a:t>
            </a:r>
            <a:r>
              <a:rPr lang="en-US" sz="1600" dirty="0"/>
              <a:t> Stores, Lidl, Aldi and Iceland.</a:t>
            </a:r>
          </a:p>
        </p:txBody>
      </p:sp>
      <p:sp>
        <p:nvSpPr>
          <p:cNvPr id="4" name="Slide Number Placeholder 3"/>
          <p:cNvSpPr>
            <a:spLocks noGrp="1"/>
          </p:cNvSpPr>
          <p:nvPr>
            <p:ph type="sldNum" sz="quarter" idx="10"/>
          </p:nvPr>
        </p:nvSpPr>
        <p:spPr/>
        <p:txBody>
          <a:bodyPr/>
          <a:lstStyle/>
          <a:p>
            <a:fld id="{66B99B27-A75F-4EE0-BA0D-11A41B716729}" type="slidenum">
              <a:rPr lang="en-US" smtClean="0"/>
              <a:t>7</a:t>
            </a:fld>
            <a:endParaRPr lang="en-US" dirty="0"/>
          </a:p>
        </p:txBody>
      </p:sp>
    </p:spTree>
    <p:extLst>
      <p:ext uri="{BB962C8B-B14F-4D97-AF65-F5344CB8AC3E}">
        <p14:creationId xmlns:p14="http://schemas.microsoft.com/office/powerpoint/2010/main" val="97451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same report we read that:</a:t>
            </a:r>
          </a:p>
        </p:txBody>
      </p:sp>
      <p:sp>
        <p:nvSpPr>
          <p:cNvPr id="4" name="Slide Number Placeholder 3"/>
          <p:cNvSpPr>
            <a:spLocks noGrp="1"/>
          </p:cNvSpPr>
          <p:nvPr>
            <p:ph type="sldNum" sz="quarter" idx="10"/>
          </p:nvPr>
        </p:nvSpPr>
        <p:spPr/>
        <p:txBody>
          <a:bodyPr/>
          <a:lstStyle/>
          <a:p>
            <a:fld id="{27E5D8E1-DFD9-4905-A43D-97A52C2E08FE}" type="slidenum">
              <a:rPr lang="en-GB" smtClean="0"/>
              <a:t>8</a:t>
            </a:fld>
            <a:endParaRPr lang="en-GB"/>
          </a:p>
        </p:txBody>
      </p:sp>
    </p:spTree>
    <p:extLst>
      <p:ext uri="{BB962C8B-B14F-4D97-AF65-F5344CB8AC3E}">
        <p14:creationId xmlns:p14="http://schemas.microsoft.com/office/powerpoint/2010/main" val="268897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5D8E1-DFD9-4905-A43D-97A52C2E08FE}" type="slidenum">
              <a:rPr lang="en-GB" smtClean="0"/>
              <a:t>9</a:t>
            </a:fld>
            <a:endParaRPr lang="en-GB"/>
          </a:p>
        </p:txBody>
      </p:sp>
    </p:spTree>
    <p:extLst>
      <p:ext uri="{BB962C8B-B14F-4D97-AF65-F5344CB8AC3E}">
        <p14:creationId xmlns:p14="http://schemas.microsoft.com/office/powerpoint/2010/main" val="154163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lvl1pPr>
              <a:defRPr>
                <a:solidFill>
                  <a:schemeClr val="bg1"/>
                </a:solidFill>
              </a:defRPr>
            </a:lvl1pPr>
          </a:lstStyle>
          <a:p>
            <a:fld id="{A7DB5D31-2D1E-4447-ABB8-5C43ED7610B5}" type="datetime1">
              <a:rPr lang="en-US" smtClean="0"/>
              <a:t>6/6/2014</a:t>
            </a:fld>
            <a:endParaRPr lang="en-US" dirty="0"/>
          </a:p>
        </p:txBody>
      </p:sp>
      <p:sp>
        <p:nvSpPr>
          <p:cNvPr id="17" name="Footer Placeholder 16"/>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solidFill>
                  <a:schemeClr val="bg1"/>
                </a:solidFill>
              </a:defRPr>
            </a:lvl1pPr>
          </a:lstStyle>
          <a:p>
            <a:fld id="{B285669F-A3C5-4B1B-BF28-5672BB41BFC4}" type="datetime1">
              <a:rPr lang="en-US" smtClean="0"/>
              <a:t>6/6/2014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6" name="Slide Number Placeholder 5"/>
          <p:cNvSpPr>
            <a:spLocks noGrp="1"/>
          </p:cNvSpPr>
          <p:nvPr>
            <p:ph type="sldNum" sz="quarter" idx="12"/>
          </p:nvPr>
        </p:nvSpPr>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bg1"/>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solidFill>
                  <a:schemeClr val="bg1"/>
                </a:solidFill>
              </a:defRPr>
            </a:lvl1pPr>
          </a:lstStyle>
          <a:p>
            <a:fld id="{839F1F53-86F6-4EFC-ADDA-F16124D0B049}" type="datetime1">
              <a:rPr lang="en-US" smtClean="0"/>
              <a:t>6/6/2014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Copyright © 2014  All Rights Reserved FoodQuestTQ LLC             </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lvl1pPr>
              <a:defRPr>
                <a:solidFill>
                  <a:schemeClr val="bg1"/>
                </a:solidFill>
              </a:defRPr>
            </a:lvl1pPr>
          </a:lstStyle>
          <a:p>
            <a:fld id="{6E2DE6DB-4E70-4A53-8E9A-6A3DCF827E2C}" type="datetime1">
              <a:rPr lang="en-US" smtClean="0"/>
              <a:t>6/6/2014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bg1"/>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bg1"/>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bg1"/>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Copyright © 2014  All Rights Reserved FoodQuestTQ LLC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99391E2-1A05-48E5-B49F-CEB189B897A0}" type="datetime1">
              <a:rPr lang="en-US" smtClean="0"/>
              <a:t>6/6/2014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lvl1pPr>
              <a:defRPr>
                <a:solidFill>
                  <a:schemeClr val="bg1"/>
                </a:solidFill>
              </a:defRPr>
            </a:lvl1pPr>
          </a:lstStyle>
          <a:p>
            <a:fld id="{07364D5D-E0FA-48AA-AB4E-BEFD9EA5B87C}" type="datetime1">
              <a:rPr lang="en-US" smtClean="0"/>
              <a:t>6/6/2014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7" name="Slide Number Placeholder 6"/>
          <p:cNvSpPr>
            <a:spLocks noGrp="1"/>
          </p:cNvSpPr>
          <p:nvPr>
            <p:ph type="sldNum" sz="quarter" idx="12"/>
          </p:nvPr>
        </p:nvSpPr>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08199187-7504-4B49-B688-78E76FFAF0FD}" type="datetime1">
              <a:rPr lang="en-US" smtClean="0"/>
              <a:t>6/6/2014</a:t>
            </a:fld>
            <a:endParaRPr lang="en-US" dirty="0"/>
          </a:p>
        </p:txBody>
      </p:sp>
      <p:sp>
        <p:nvSpPr>
          <p:cNvPr id="8" name="Footer Placeholder 7"/>
          <p:cNvSpPr>
            <a:spLocks noGrp="1"/>
          </p:cNvSpPr>
          <p:nvPr>
            <p:ph type="ftr" sz="quarter" idx="11"/>
          </p:nvPr>
        </p:nvSpPr>
        <p:spPr>
          <a:xfrm>
            <a:off x="304800" y="6409944"/>
            <a:ext cx="4191000" cy="365760"/>
          </a:xfrm>
        </p:spPr>
        <p:txBody>
          <a:bodyPr/>
          <a:lstStyle>
            <a:lvl1pPr>
              <a:defRPr>
                <a:solidFill>
                  <a:schemeClr val="bg1"/>
                </a:solidFill>
              </a:defRPr>
            </a:lvl1pPr>
          </a:lstStyle>
          <a:p>
            <a:r>
              <a:rPr lang="en-US" smtClean="0"/>
              <a:t>Copyright © 2014  All Rights Reserved FoodQuestTQ LLC             </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lvl1pPr>
              <a:defRPr>
                <a:solidFill>
                  <a:schemeClr val="bg1"/>
                </a:solidFill>
              </a:defRPr>
            </a:lvl1pPr>
          </a:lstStyle>
          <a:p>
            <a:fld id="{A43FDDBA-042B-44FB-A03C-6C33C68589F3}" type="datetime1">
              <a:rPr lang="en-US" smtClean="0"/>
              <a:t>6/6/2014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AFA44F6D-BBF9-497A-9DC2-B220640B2B79}" type="datetime1">
              <a:rPr lang="en-US" smtClean="0"/>
              <a:t>6/6/2014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smtClean="0"/>
              <a:t>Copyright © 2014  All Rights Reserved FoodQuestTQ LLC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chemeClr val="bg1"/>
                </a:solidFill>
              </a:defRPr>
            </a:lvl1pPr>
          </a:lstStyle>
          <a:p>
            <a:fld id="{29717545-F03D-473D-8E65-1B92D2904A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lvl1pPr>
              <a:defRPr>
                <a:solidFill>
                  <a:schemeClr val="bg1"/>
                </a:solidFill>
              </a:defRPr>
            </a:lvl1pPr>
          </a:lstStyle>
          <a:p>
            <a:fld id="{D9373447-B8E0-49D1-8406-99309988F7D1}" type="datetime1">
              <a:rPr lang="en-US" smtClean="0"/>
              <a:t>6/6/2014</a:t>
            </a:fld>
            <a:endParaRPr lang="en-US" dirty="0"/>
          </a:p>
        </p:txBody>
      </p:sp>
      <p:sp>
        <p:nvSpPr>
          <p:cNvPr id="6" name="Footer Placeholder 5"/>
          <p:cNvSpPr>
            <a:spLocks noGrp="1"/>
          </p:cNvSpPr>
          <p:nvPr>
            <p:ph type="ftr" sz="quarter" idx="11"/>
          </p:nvPr>
        </p:nvSpPr>
        <p:spPr>
          <a:xfrm>
            <a:off x="301752" y="6410848"/>
            <a:ext cx="4117848" cy="365760"/>
          </a:xfrm>
        </p:spPr>
        <p:txBody>
          <a:bodyPr/>
          <a:lstStyle>
            <a:lvl1pPr>
              <a:defRPr>
                <a:solidFill>
                  <a:schemeClr val="bg1"/>
                </a:solidFill>
              </a:defRPr>
            </a:lvl1pPr>
          </a:lstStyle>
          <a:p>
            <a:r>
              <a:rPr lang="en-US" smtClean="0"/>
              <a:t>Copyright © 2014  All Rights Reserved FoodQuestTQ LLC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05F4FBC-67A4-4508-AEFC-D6AD34375543}" type="datetime1">
              <a:rPr lang="en-US" smtClean="0">
                <a:solidFill>
                  <a:prstClr val="black">
                    <a:tint val="75000"/>
                  </a:prstClr>
                </a:solidFill>
              </a:rPr>
              <a:t>6/6/2014</a:t>
            </a:fld>
            <a:endParaRPr lang="en-US">
              <a:solidFill>
                <a:prstClr val="black">
                  <a:tint val="75000"/>
                </a:prstClr>
              </a:solidFill>
            </a:endParaRPr>
          </a:p>
        </p:txBody>
      </p:sp>
      <p:sp>
        <p:nvSpPr>
          <p:cNvPr id="6" name="Footer Placeholder 5"/>
          <p:cNvSpPr>
            <a:spLocks noGrp="1"/>
          </p:cNvSpPr>
          <p:nvPr>
            <p:ph type="ftr" sz="quarter" idx="11"/>
          </p:nvPr>
        </p:nvSpPr>
        <p:spPr>
          <a:xfrm>
            <a:off x="301752" y="6410848"/>
            <a:ext cx="3584448" cy="365760"/>
          </a:xfrm>
        </p:spPr>
        <p:txBody>
          <a:bodyPr/>
          <a:lstStyle/>
          <a:p>
            <a:r>
              <a:rPr lang="en-US" smtClean="0">
                <a:solidFill>
                  <a:prstClr val="black">
                    <a:tint val="75000"/>
                  </a:prstClr>
                </a:solidFill>
              </a:rPr>
              <a:t>Copyright © 2014  All Rights Reserved FoodQuestTQ LLC             </a:t>
            </a:r>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02198" y="638838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chemeClr val="bg1"/>
                </a:solidFill>
              </a:defRPr>
            </a:lvl1pPr>
          </a:lstStyle>
          <a:p>
            <a:fld id="{6F55229F-8ECF-4569-90B6-E9DE061AC6FF}" type="datetime1">
              <a:rPr lang="en-US" smtClean="0"/>
              <a:t>6/6/2014</a:t>
            </a:fld>
            <a:endParaRPr lang="en-US" dirty="0"/>
          </a:p>
        </p:txBody>
      </p:sp>
      <p:sp>
        <p:nvSpPr>
          <p:cNvPr id="3" name="Footer Placeholder 2"/>
          <p:cNvSpPr>
            <a:spLocks noGrp="1"/>
          </p:cNvSpPr>
          <p:nvPr>
            <p:ph type="ftr" sz="quarter" idx="3"/>
          </p:nvPr>
        </p:nvSpPr>
        <p:spPr>
          <a:xfrm>
            <a:off x="304800" y="6410848"/>
            <a:ext cx="4213950" cy="365760"/>
          </a:xfrm>
          <a:prstGeom prst="rect">
            <a:avLst/>
          </a:prstGeom>
        </p:spPr>
        <p:txBody>
          <a:bodyPr vert="horz"/>
          <a:lstStyle>
            <a:lvl1pPr algn="l" eaLnBrk="1" latinLnBrk="0" hangingPunct="1">
              <a:defRPr kumimoji="0" sz="1200">
                <a:solidFill>
                  <a:schemeClr val="bg1"/>
                </a:solidFill>
              </a:defRPr>
            </a:lvl1pPr>
          </a:lstStyle>
          <a:p>
            <a:r>
              <a:rPr lang="en-US" dirty="0" smtClean="0"/>
              <a:t>Copyright © 2014  All Rights Reserved FoodQuestTQ LLC             </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9717545-F03D-473D-8E65-1B92D2904AC3}" type="slidenum">
              <a:rPr lang="en-US" smtClean="0">
                <a:solidFill>
                  <a:prstClr val="black">
                    <a:tint val="75000"/>
                  </a:prstClr>
                </a:solidFill>
              </a:rPr>
              <a:pPr/>
              <a:t>‹#›</a:t>
            </a:fld>
            <a:endParaRPr lang="en-US">
              <a:solidFill>
                <a:prstClr val="black">
                  <a:tint val="75000"/>
                </a:prst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05200"/>
            <a:ext cx="6400800" cy="1752600"/>
          </a:xfrm>
        </p:spPr>
        <p:txBody>
          <a:bodyPr anchor="ctr" anchorCtr="0">
            <a:normAutofit/>
          </a:bodyPr>
          <a:lstStyle/>
          <a:p>
            <a:r>
              <a:rPr lang="en-US" sz="2800" dirty="0" smtClean="0">
                <a:solidFill>
                  <a:schemeClr val="tx1"/>
                </a:solidFill>
              </a:rPr>
              <a:t>Bruce Becker (CW ret.)</a:t>
            </a:r>
          </a:p>
          <a:p>
            <a:r>
              <a:rPr lang="en-US" sz="2800" dirty="0" smtClean="0">
                <a:solidFill>
                  <a:schemeClr val="tx1"/>
                </a:solidFill>
              </a:rPr>
              <a:t>President</a:t>
            </a:r>
          </a:p>
          <a:p>
            <a:r>
              <a:rPr lang="en-US" sz="2800" dirty="0" smtClean="0">
                <a:solidFill>
                  <a:schemeClr val="tx1"/>
                </a:solidFill>
              </a:rPr>
              <a:t>FoodQuestTQ</a:t>
            </a:r>
            <a:endParaRPr lang="en-GB" sz="2800" dirty="0">
              <a:solidFill>
                <a:schemeClr val="tx1"/>
              </a:solidFill>
            </a:endParaRPr>
          </a:p>
        </p:txBody>
      </p:sp>
      <p:sp>
        <p:nvSpPr>
          <p:cNvPr id="2" name="Title 1"/>
          <p:cNvSpPr>
            <a:spLocks noGrp="1"/>
          </p:cNvSpPr>
          <p:nvPr>
            <p:ph type="ctrTitle"/>
          </p:nvPr>
        </p:nvSpPr>
        <p:spPr>
          <a:xfrm>
            <a:off x="3886200" y="380035"/>
            <a:ext cx="4800600" cy="1752600"/>
          </a:xfrm>
        </p:spPr>
        <p:txBody>
          <a:bodyPr anchor="ctr" anchorCtr="0"/>
          <a:lstStyle/>
          <a:p>
            <a:r>
              <a:rPr lang="en-US" dirty="0" smtClean="0">
                <a:solidFill>
                  <a:schemeClr val="accent3">
                    <a:lumMod val="75000"/>
                  </a:schemeClr>
                </a:solidFill>
              </a:rPr>
              <a:t>Food Protection</a:t>
            </a:r>
            <a:endParaRPr lang="en-GB" dirty="0">
              <a:solidFill>
                <a:schemeClr val="accent3">
                  <a:lumMod val="75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70" r="23874"/>
          <a:stretch/>
        </p:blipFill>
        <p:spPr bwMode="auto">
          <a:xfrm>
            <a:off x="304800" y="381000"/>
            <a:ext cx="3505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fld id="{92AC2CD2-DA17-4F10-A794-81871C50F777}"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933520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Numbers</a:t>
            </a:r>
            <a:endParaRPr lang="en-US" dirty="0"/>
          </a:p>
        </p:txBody>
      </p:sp>
      <p:sp>
        <p:nvSpPr>
          <p:cNvPr id="6" name="Content Placeholder 5"/>
          <p:cNvSpPr>
            <a:spLocks noGrp="1"/>
          </p:cNvSpPr>
          <p:nvPr>
            <p:ph sz="quarter" idx="1"/>
          </p:nvPr>
        </p:nvSpPr>
        <p:spPr>
          <a:xfrm>
            <a:off x="301752" y="2971800"/>
            <a:ext cx="8503920" cy="3127248"/>
          </a:xfrm>
        </p:spPr>
        <p:txBody>
          <a:bodyPr/>
          <a:lstStyle/>
          <a:p>
            <a:pPr marL="0" indent="0" algn="ctr">
              <a:buNone/>
            </a:pPr>
            <a:r>
              <a:rPr lang="en-US" sz="4000" b="1" dirty="0">
                <a:solidFill>
                  <a:srgbClr val="C00000"/>
                </a:solidFill>
              </a:rPr>
              <a:t>PO ∫ (v) C = Food Defense Risk</a:t>
            </a:r>
          </a:p>
          <a:p>
            <a:pPr marL="0" indent="0">
              <a:buNone/>
            </a:pPr>
            <a:r>
              <a:rPr lang="en-US" dirty="0"/>
              <a:t>                            9 x 9 = 81% for </a:t>
            </a:r>
            <a:r>
              <a:rPr lang="en-US" dirty="0" err="1"/>
              <a:t>Horsegate</a:t>
            </a:r>
            <a:endParaRPr lang="en-US" dirty="0"/>
          </a:p>
          <a:p>
            <a:pPr marL="0" indent="0">
              <a:buNone/>
            </a:pPr>
            <a:endParaRPr lang="en-US" dirty="0"/>
          </a:p>
        </p:txBody>
      </p:sp>
      <p:sp>
        <p:nvSpPr>
          <p:cNvPr id="7" name="Date Placeholder 6"/>
          <p:cNvSpPr>
            <a:spLocks noGrp="1"/>
          </p:cNvSpPr>
          <p:nvPr>
            <p:ph type="dt" sz="half" idx="10"/>
          </p:nvPr>
        </p:nvSpPr>
        <p:spPr/>
        <p:txBody>
          <a:bodyPr/>
          <a:lstStyle/>
          <a:p>
            <a:fld id="{25F7C760-C0E5-40C4-B0A7-19B592A0B3DE}"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75804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07352" cy="758952"/>
          </a:xfrm>
        </p:spPr>
        <p:txBody>
          <a:bodyPr>
            <a:normAutofit/>
          </a:bodyPr>
          <a:lstStyle/>
          <a:p>
            <a:r>
              <a:rPr lang="en-GB" sz="2800" dirty="0"/>
              <a:t>Determining Food Defense Risk </a:t>
            </a:r>
          </a:p>
        </p:txBody>
      </p:sp>
      <p:sp>
        <p:nvSpPr>
          <p:cNvPr id="3" name="Content Placeholder 2"/>
          <p:cNvSpPr>
            <a:spLocks noGrp="1"/>
          </p:cNvSpPr>
          <p:nvPr>
            <p:ph sz="quarter" idx="1"/>
          </p:nvPr>
        </p:nvSpPr>
        <p:spPr>
          <a:xfrm>
            <a:off x="381000" y="1752600"/>
            <a:ext cx="8458200" cy="4495800"/>
          </a:xfrm>
        </p:spPr>
        <p:txBody>
          <a:bodyPr>
            <a:normAutofit fontScale="92500" lnSpcReduction="20000"/>
          </a:bodyPr>
          <a:lstStyle/>
          <a:p>
            <a:r>
              <a:rPr lang="en-US" dirty="0" smtClean="0"/>
              <a:t>Probability of occurrence</a:t>
            </a:r>
          </a:p>
          <a:p>
            <a:pPr lvl="1"/>
            <a:r>
              <a:rPr lang="en-US" dirty="0" smtClean="0"/>
              <a:t>Different from “likelihood” based on subjective opinion</a:t>
            </a:r>
          </a:p>
          <a:p>
            <a:pPr lvl="1"/>
            <a:r>
              <a:rPr lang="en-US" dirty="0" smtClean="0"/>
              <a:t>Based on statistical analysis of past and simulated future events based on:</a:t>
            </a:r>
          </a:p>
          <a:p>
            <a:pPr lvl="2"/>
            <a:r>
              <a:rPr lang="en-US" dirty="0" smtClean="0"/>
              <a:t>Type of target</a:t>
            </a:r>
          </a:p>
          <a:p>
            <a:pPr lvl="2"/>
            <a:r>
              <a:rPr lang="en-US" dirty="0" smtClean="0"/>
              <a:t>Location</a:t>
            </a:r>
          </a:p>
          <a:p>
            <a:pPr lvl="2"/>
            <a:r>
              <a:rPr lang="en-US" dirty="0" smtClean="0"/>
              <a:t>Agents used</a:t>
            </a:r>
          </a:p>
          <a:p>
            <a:pPr lvl="2"/>
            <a:r>
              <a:rPr lang="en-US" dirty="0" smtClean="0"/>
              <a:t>Adversary type and characteristics</a:t>
            </a:r>
          </a:p>
          <a:p>
            <a:pPr lvl="2"/>
            <a:r>
              <a:rPr lang="en-US" dirty="0" smtClean="0"/>
              <a:t>Location on the supply chain</a:t>
            </a:r>
          </a:p>
          <a:p>
            <a:pPr lvl="2"/>
            <a:r>
              <a:rPr lang="en-US" dirty="0" smtClean="0"/>
              <a:t> Specific commodity</a:t>
            </a:r>
          </a:p>
          <a:p>
            <a:pPr lvl="2"/>
            <a:r>
              <a:rPr lang="en-US" dirty="0" smtClean="0"/>
              <a:t>Other factors</a:t>
            </a:r>
          </a:p>
          <a:p>
            <a:pPr lvl="1"/>
            <a:r>
              <a:rPr lang="en-US" dirty="0" smtClean="0"/>
              <a:t>Strategic, operational and tactical intelligence</a:t>
            </a:r>
          </a:p>
          <a:p>
            <a:pPr lvl="2"/>
            <a:r>
              <a:rPr lang="en-US" dirty="0" smtClean="0"/>
              <a:t>Continuous scanning of the threat environment</a:t>
            </a:r>
          </a:p>
          <a:p>
            <a:pPr lvl="2"/>
            <a:r>
              <a:rPr lang="en-US" dirty="0" smtClean="0"/>
              <a:t>Imminent threats</a:t>
            </a:r>
          </a:p>
          <a:p>
            <a:pPr lvl="2"/>
            <a:r>
              <a:rPr lang="en-US" dirty="0" smtClean="0"/>
              <a:t>Emerging threats and changing adversary </a:t>
            </a:r>
            <a:r>
              <a:rPr lang="en-US" i="1" dirty="0" smtClean="0"/>
              <a:t>modus operandi</a:t>
            </a:r>
            <a:endParaRPr lang="en-GB" i="1" dirty="0" smtClean="0"/>
          </a:p>
          <a:p>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61691A20-3C3F-49AC-B698-3185231F646B}"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91821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3552" cy="758952"/>
          </a:xfrm>
        </p:spPr>
        <p:txBody>
          <a:bodyPr>
            <a:normAutofit/>
          </a:bodyPr>
          <a:lstStyle/>
          <a:p>
            <a:r>
              <a:rPr lang="en-US" sz="2800" dirty="0" smtClean="0"/>
              <a:t>Continuous Intelligence Scanning</a:t>
            </a:r>
            <a:endParaRPr lang="en-GB" sz="2800" dirty="0"/>
          </a:p>
        </p:txBody>
      </p:sp>
      <p:sp>
        <p:nvSpPr>
          <p:cNvPr id="3" name="Content Placeholder 2"/>
          <p:cNvSpPr>
            <a:spLocks noGrp="1"/>
          </p:cNvSpPr>
          <p:nvPr>
            <p:ph sz="quarter" idx="1"/>
          </p:nvPr>
        </p:nvSpPr>
        <p:spPr>
          <a:xfrm>
            <a:off x="304800" y="1905000"/>
            <a:ext cx="8503920" cy="4416552"/>
          </a:xfrm>
        </p:spPr>
        <p:txBody>
          <a:bodyPr>
            <a:normAutofit/>
          </a:bodyPr>
          <a:lstStyle/>
          <a:p>
            <a:r>
              <a:rPr lang="en-US" sz="2600" dirty="0" smtClean="0"/>
              <a:t>Imminent threats</a:t>
            </a:r>
          </a:p>
          <a:p>
            <a:r>
              <a:rPr lang="en-US" sz="2600" dirty="0" smtClean="0"/>
              <a:t>Copycat events</a:t>
            </a:r>
          </a:p>
          <a:p>
            <a:r>
              <a:rPr lang="en-US" sz="2600" dirty="0" smtClean="0"/>
              <a:t>Changes in Modus Operandi</a:t>
            </a:r>
          </a:p>
          <a:p>
            <a:r>
              <a:rPr lang="en-US" sz="2600" dirty="0" smtClean="0"/>
              <a:t>Organized Crime and Economically Motivated Food Adulteration </a:t>
            </a:r>
          </a:p>
          <a:p>
            <a:r>
              <a:rPr lang="en-US" sz="2600" dirty="0" smtClean="0"/>
              <a:t>Includes supply chain validation based on “trust but verify”; price pointing; chain of custody certifications; frequency of occurrence based on forensic analysis and other indicators and warnings</a:t>
            </a:r>
            <a:endParaRPr lang="en-GB" sz="26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2A5533C7-FAE4-4AAB-B1DE-A305159B7535}"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81975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Watch List</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352910" cy="476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3BE44620-9B5B-41DE-9E94-4F9DA1B67C9F}" type="datetime1">
              <a:rPr lang="en-US" smtClean="0"/>
              <a:t>6/6/2014</a:t>
            </a:fld>
            <a:endParaRPr lang="en-US" dirty="0"/>
          </a:p>
        </p:txBody>
      </p:sp>
      <p:sp>
        <p:nvSpPr>
          <p:cNvPr id="7" name="Footer Placeholder 6"/>
          <p:cNvSpPr>
            <a:spLocks noGrp="1"/>
          </p:cNvSpPr>
          <p:nvPr>
            <p:ph type="ftr" sz="quarter" idx="11"/>
          </p:nvPr>
        </p:nvSpPr>
        <p:spPr/>
        <p:txBody>
          <a:bodyPr/>
          <a:lstStyle/>
          <a:p>
            <a:r>
              <a:rPr lang="en-US" smtClean="0"/>
              <a:t>Copyright © 2014  All Rights Reserved FoodQuestTQ LLC             </a:t>
            </a:r>
            <a:endParaRPr lang="en-US"/>
          </a:p>
        </p:txBody>
      </p:sp>
      <p:sp>
        <p:nvSpPr>
          <p:cNvPr id="8" name="Slide Number Placeholder 7"/>
          <p:cNvSpPr>
            <a:spLocks noGrp="1"/>
          </p:cNvSpPr>
          <p:nvPr>
            <p:ph type="sldNum" sz="quarter" idx="12"/>
          </p:nvPr>
        </p:nvSpPr>
        <p:spPr/>
        <p:txBody>
          <a:bodyPr/>
          <a:lstStyle/>
          <a:p>
            <a:fld id="{29717545-F03D-473D-8E65-1B92D2904AC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68765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
            <a:ext cx="6858000" cy="1143000"/>
          </a:xfrm>
        </p:spPr>
        <p:txBody>
          <a:bodyPr anchor="ctr" anchorCtr="0">
            <a:noAutofit/>
          </a:bodyPr>
          <a:lstStyle/>
          <a:p>
            <a:r>
              <a:rPr lang="en-GB" sz="2800" dirty="0" smtClean="0"/>
              <a:t/>
            </a:r>
            <a:br>
              <a:rPr lang="en-GB" sz="2800" dirty="0" smtClean="0"/>
            </a:br>
            <a:r>
              <a:rPr lang="en-GB" sz="2800" dirty="0" smtClean="0"/>
              <a:t>Vulnerability of the Target (</a:t>
            </a:r>
            <a:r>
              <a:rPr lang="en-GB" sz="2800" dirty="0"/>
              <a:t>v</a:t>
            </a:r>
            <a:r>
              <a:rPr lang="en-GB" sz="2800" dirty="0" smtClean="0"/>
              <a:t>)</a:t>
            </a:r>
            <a:r>
              <a:rPr lang="en-GB" sz="2800" dirty="0"/>
              <a:t/>
            </a:r>
            <a:br>
              <a:rPr lang="en-GB" sz="2800" dirty="0"/>
            </a:br>
            <a:endParaRPr lang="en-GB" sz="2800" dirty="0"/>
          </a:p>
        </p:txBody>
      </p:sp>
      <p:sp>
        <p:nvSpPr>
          <p:cNvPr id="3" name="Content Placeholder 2"/>
          <p:cNvSpPr>
            <a:spLocks noGrp="1"/>
          </p:cNvSpPr>
          <p:nvPr>
            <p:ph sz="quarter" idx="1"/>
          </p:nvPr>
        </p:nvSpPr>
        <p:spPr>
          <a:xfrm>
            <a:off x="457200" y="1752600"/>
            <a:ext cx="8229600" cy="4525963"/>
          </a:xfrm>
        </p:spPr>
        <p:txBody>
          <a:bodyPr>
            <a:normAutofit lnSpcReduction="10000"/>
          </a:bodyPr>
          <a:lstStyle/>
          <a:p>
            <a:r>
              <a:rPr lang="en-US" dirty="0" smtClean="0"/>
              <a:t>Perceived or actual vulnerability of the target by potential adversaries</a:t>
            </a:r>
          </a:p>
          <a:p>
            <a:pPr lvl="1"/>
            <a:r>
              <a:rPr lang="en-US" dirty="0" smtClean="0"/>
              <a:t>Physical security</a:t>
            </a:r>
          </a:p>
          <a:p>
            <a:pPr lvl="1"/>
            <a:r>
              <a:rPr lang="en-US" dirty="0"/>
              <a:t>T</a:t>
            </a:r>
            <a:r>
              <a:rPr lang="en-US" dirty="0" smtClean="0"/>
              <a:t>he availability of information useful to the adversary</a:t>
            </a:r>
          </a:p>
          <a:p>
            <a:pPr lvl="1"/>
            <a:r>
              <a:rPr lang="en-US" dirty="0" smtClean="0"/>
              <a:t>Ability to infiltrate the operation</a:t>
            </a:r>
          </a:p>
          <a:p>
            <a:r>
              <a:rPr lang="en-US" dirty="0" smtClean="0"/>
              <a:t>A target is only as hard as it’s weakest link</a:t>
            </a:r>
          </a:p>
          <a:p>
            <a:r>
              <a:rPr lang="en-US" dirty="0" smtClean="0"/>
              <a:t>A risk assessment considers each threat and the results of your hazards analysis by:</a:t>
            </a:r>
          </a:p>
          <a:p>
            <a:pPr lvl="1"/>
            <a:r>
              <a:rPr lang="en-US" dirty="0" smtClean="0"/>
              <a:t>Adversary type</a:t>
            </a:r>
          </a:p>
          <a:p>
            <a:pPr lvl="1"/>
            <a:r>
              <a:rPr lang="en-US" dirty="0" smtClean="0"/>
              <a:t>Location on the supply chain</a:t>
            </a:r>
          </a:p>
          <a:p>
            <a:pPr lvl="1"/>
            <a:r>
              <a:rPr lang="en-US" dirty="0" smtClean="0"/>
              <a:t>Commodity type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2"/>
            <a:endParaRPr lang="en-US" dirty="0" smtClean="0"/>
          </a:p>
          <a:p>
            <a:pPr lvl="1"/>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C7F809E6-0068-4C84-B47B-13D8BAF77677}"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639390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
            <a:ext cx="7239000" cy="990600"/>
          </a:xfrm>
        </p:spPr>
        <p:txBody>
          <a:bodyPr anchor="ctr" anchorCtr="0">
            <a:noAutofit/>
          </a:bodyPr>
          <a:lstStyle/>
          <a:p>
            <a:r>
              <a:rPr lang="en-US" sz="2800" dirty="0" smtClean="0">
                <a:solidFill>
                  <a:schemeClr val="accent3">
                    <a:lumMod val="75000"/>
                  </a:schemeClr>
                </a:solidFill>
              </a:rPr>
              <a:t>Something to think about…</a:t>
            </a:r>
            <a:endParaRPr lang="en-US" sz="2800" dirty="0">
              <a:solidFill>
                <a:schemeClr val="accent3">
                  <a:lumMod val="75000"/>
                </a:schemeClr>
              </a:solidFill>
            </a:endParaRPr>
          </a:p>
        </p:txBody>
      </p:sp>
      <p:pic>
        <p:nvPicPr>
          <p:cNvPr id="1026" name="Picture 2" descr="http://www.khanya.co.za/blogs/images/weak_link.jpg"/>
          <p:cNvPicPr>
            <a:picLocks noChangeAspect="1" noChangeArrowheads="1"/>
          </p:cNvPicPr>
          <p:nvPr/>
        </p:nvPicPr>
        <p:blipFill>
          <a:blip r:embed="rId3" cstate="print"/>
          <a:srcRect l="2910" t="4348" r="2041" b="4348"/>
          <a:stretch>
            <a:fillRect/>
          </a:stretch>
        </p:blipFill>
        <p:spPr bwMode="auto">
          <a:xfrm>
            <a:off x="381000" y="1668684"/>
            <a:ext cx="8410937" cy="4572000"/>
          </a:xfrm>
          <a:prstGeom prst="rect">
            <a:avLst/>
          </a:prstGeom>
          <a:noFill/>
          <a:ln w="19050">
            <a:solidFill>
              <a:srgbClr val="C00000"/>
            </a:solidFill>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F62AB804-FA73-44B6-AF34-5DC518CF0875}"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8" name="Slide Number Placeholder 7"/>
          <p:cNvSpPr>
            <a:spLocks noGrp="1"/>
          </p:cNvSpPr>
          <p:nvPr>
            <p:ph type="sldNum" sz="quarter" idx="12"/>
          </p:nvPr>
        </p:nvSpPr>
        <p:spPr/>
        <p:txBody>
          <a:bodyPr/>
          <a:lstStyle/>
          <a:p>
            <a:fld id="{29717545-F03D-473D-8E65-1B92D2904AC3}"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90529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6" name="Content Placeholder 5"/>
          <p:cNvSpPr>
            <a:spLocks noGrp="1"/>
          </p:cNvSpPr>
          <p:nvPr>
            <p:ph sz="quarter" idx="1"/>
          </p:nvPr>
        </p:nvSpPr>
        <p:spPr/>
        <p:txBody>
          <a:bodyPr/>
          <a:lstStyle/>
          <a:p>
            <a:r>
              <a:rPr lang="en-US" dirty="0" smtClean="0"/>
              <a:t>What do you think are the weakest links of the food supply system and why?</a:t>
            </a:r>
          </a:p>
          <a:p>
            <a:r>
              <a:rPr lang="en-US" dirty="0" smtClean="0"/>
              <a:t>What are the levels of risks associated with each critical link?</a:t>
            </a:r>
          </a:p>
          <a:p>
            <a:r>
              <a:rPr lang="en-US" dirty="0" smtClean="0"/>
              <a:t>Are we doing enough in view of the threats and hazards you identified?</a:t>
            </a:r>
            <a:endParaRPr lang="en-US" dirty="0"/>
          </a:p>
        </p:txBody>
      </p:sp>
      <p:sp>
        <p:nvSpPr>
          <p:cNvPr id="7" name="Date Placeholder 6"/>
          <p:cNvSpPr>
            <a:spLocks noGrp="1"/>
          </p:cNvSpPr>
          <p:nvPr>
            <p:ph type="dt" sz="half" idx="10"/>
          </p:nvPr>
        </p:nvSpPr>
        <p:spPr/>
        <p:txBody>
          <a:bodyPr/>
          <a:lstStyle/>
          <a:p>
            <a:fld id="{924B2108-EE12-4529-B26F-3FCB0DD4AA4A}"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9933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3424"/>
            <a:ext cx="7772400" cy="685800"/>
          </a:xfrm>
        </p:spPr>
        <p:txBody>
          <a:bodyPr>
            <a:normAutofit/>
          </a:bodyPr>
          <a:lstStyle/>
          <a:p>
            <a:r>
              <a:rPr lang="en-US" sz="2800" dirty="0" smtClean="0"/>
              <a:t>Food Defense Targets and Event Clusters </a:t>
            </a:r>
            <a:endParaRPr lang="en-GB" sz="2800" dirty="0"/>
          </a:p>
        </p:txBody>
      </p:sp>
      <p:graphicFrame>
        <p:nvGraphicFramePr>
          <p:cNvPr id="7" name="Diagram 6"/>
          <p:cNvGraphicFramePr/>
          <p:nvPr>
            <p:extLst>
              <p:ext uri="{D42A27DB-BD31-4B8C-83A1-F6EECF244321}">
                <p14:modId xmlns:p14="http://schemas.microsoft.com/office/powerpoint/2010/main" val="4267983369"/>
              </p:ext>
            </p:extLst>
          </p:nvPr>
        </p:nvGraphicFramePr>
        <p:xfrm>
          <a:off x="304800" y="16002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23BB32DA-1092-4042-AFE1-A5EA9BECB2F4}"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308796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467600" cy="758952"/>
          </a:xfrm>
        </p:spPr>
        <p:txBody>
          <a:bodyPr>
            <a:normAutofit/>
          </a:bodyPr>
          <a:lstStyle/>
          <a:p>
            <a:r>
              <a:rPr lang="en-US" sz="2800" dirty="0" smtClean="0"/>
              <a:t>Food Defense Degree of Exposure Matrix</a:t>
            </a:r>
            <a:endParaRPr lang="en-GB" sz="28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00200"/>
            <a:ext cx="8534400" cy="4815728"/>
          </a:xfrm>
          <a:prstGeom prst="rect">
            <a:avLst/>
          </a:prstGeom>
          <a:noFill/>
        </p:spPr>
      </p:pic>
      <p:sp>
        <p:nvSpPr>
          <p:cNvPr id="6" name="Date Placeholder 5"/>
          <p:cNvSpPr>
            <a:spLocks noGrp="1"/>
          </p:cNvSpPr>
          <p:nvPr>
            <p:ph type="dt" sz="half" idx="10"/>
          </p:nvPr>
        </p:nvSpPr>
        <p:spPr/>
        <p:txBody>
          <a:bodyPr/>
          <a:lstStyle/>
          <a:p>
            <a:fld id="{2D1190D4-429E-49A9-A2BA-BF14CDE50E15}"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867391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304800"/>
            <a:ext cx="6245352" cy="758952"/>
          </a:xfrm>
        </p:spPr>
        <p:txBody>
          <a:bodyPr>
            <a:noAutofit/>
          </a:bodyPr>
          <a:lstStyle/>
          <a:p>
            <a:r>
              <a:rPr lang="en-US" sz="2600" dirty="0" smtClean="0"/>
              <a:t>Degree of Exposure </a:t>
            </a:r>
            <a:r>
              <a:rPr lang="en-US" sz="2600" dirty="0"/>
              <a:t>for Growers </a:t>
            </a:r>
            <a:r>
              <a:rPr lang="en-US" sz="2600" dirty="0" smtClean="0"/>
              <a:t>                    and </a:t>
            </a:r>
            <a:r>
              <a:rPr lang="en-US" sz="2600" dirty="0"/>
              <a:t>Processors</a:t>
            </a:r>
            <a:endParaRPr lang="en-GB" sz="26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399" cy="4724400"/>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806184D6-436B-4B59-8CFC-96622EEACF06}"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57789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3654552" cy="758952"/>
          </a:xfrm>
        </p:spPr>
        <p:txBody>
          <a:bodyPr>
            <a:normAutofit/>
          </a:bodyPr>
          <a:lstStyle/>
          <a:p>
            <a:r>
              <a:rPr lang="en-US" sz="3200" dirty="0" smtClean="0">
                <a:solidFill>
                  <a:schemeClr val="accent3">
                    <a:lumMod val="75000"/>
                  </a:schemeClr>
                </a:solidFill>
              </a:rPr>
              <a:t>Four</a:t>
            </a:r>
            <a:r>
              <a:rPr lang="en-US" dirty="0" smtClean="0">
                <a:solidFill>
                  <a:schemeClr val="accent3">
                    <a:lumMod val="75000"/>
                  </a:schemeClr>
                </a:solidFill>
              </a:rPr>
              <a:t> (4) Sessions</a:t>
            </a:r>
            <a:endParaRPr lang="en-GB" dirty="0">
              <a:solidFill>
                <a:schemeClr val="accent3">
                  <a:lumMod val="75000"/>
                </a:schemeClr>
              </a:solidFill>
            </a:endParaRPr>
          </a:p>
        </p:txBody>
      </p:sp>
      <p:sp>
        <p:nvSpPr>
          <p:cNvPr id="3" name="Content Placeholder 2"/>
          <p:cNvSpPr>
            <a:spLocks noGrp="1"/>
          </p:cNvSpPr>
          <p:nvPr>
            <p:ph sz="quarter" idx="1"/>
          </p:nvPr>
        </p:nvSpPr>
        <p:spPr>
          <a:xfrm>
            <a:off x="457200" y="1371600"/>
            <a:ext cx="8229600" cy="4525963"/>
          </a:xfrm>
        </p:spPr>
        <p:txBody>
          <a:bodyPr anchor="ctr" anchorCtr="0">
            <a:normAutofit/>
          </a:bodyPr>
          <a:lstStyle/>
          <a:p>
            <a:pPr marL="514350" indent="-514350">
              <a:buFont typeface="+mj-lt"/>
              <a:buAutoNum type="arabicPeriod"/>
            </a:pPr>
            <a:endParaRPr lang="en-US" b="1" dirty="0" smtClean="0">
              <a:solidFill>
                <a:srgbClr val="00B050"/>
              </a:solidFill>
            </a:endParaRPr>
          </a:p>
          <a:p>
            <a:pPr marL="0" indent="0">
              <a:buNone/>
            </a:pPr>
            <a:r>
              <a:rPr lang="en-US" dirty="0" smtClean="0">
                <a:solidFill>
                  <a:schemeClr val="accent1">
                    <a:lumMod val="75000"/>
                  </a:schemeClr>
                </a:solidFill>
              </a:rPr>
              <a:t>1.   </a:t>
            </a:r>
            <a:r>
              <a:rPr lang="en-US" dirty="0" smtClean="0"/>
              <a:t>Threats to the Food Supply </a:t>
            </a:r>
          </a:p>
          <a:p>
            <a:pPr marL="0" indent="0">
              <a:buNone/>
            </a:pPr>
            <a:endParaRPr lang="en-US" dirty="0" smtClean="0"/>
          </a:p>
          <a:p>
            <a:pPr marL="0" indent="0">
              <a:buNone/>
            </a:pPr>
            <a:r>
              <a:rPr lang="en-US" dirty="0" smtClean="0">
                <a:solidFill>
                  <a:schemeClr val="accent1">
                    <a:lumMod val="75000"/>
                  </a:schemeClr>
                </a:solidFill>
              </a:rPr>
              <a:t>2.   </a:t>
            </a:r>
            <a:r>
              <a:rPr lang="en-US" dirty="0" smtClean="0"/>
              <a:t>Conducting a Food Defense Hazards Analysis</a:t>
            </a:r>
          </a:p>
          <a:p>
            <a:pPr marL="0" indent="0">
              <a:buNone/>
            </a:pPr>
            <a:endParaRPr lang="en-US" dirty="0" smtClean="0"/>
          </a:p>
          <a:p>
            <a:pPr marL="0" indent="0">
              <a:buNone/>
            </a:pPr>
            <a:r>
              <a:rPr lang="en-US" dirty="0" smtClean="0">
                <a:solidFill>
                  <a:schemeClr val="accent1">
                    <a:lumMod val="75000"/>
                  </a:schemeClr>
                </a:solidFill>
              </a:rPr>
              <a:t>3.   </a:t>
            </a:r>
            <a:r>
              <a:rPr lang="en-US" dirty="0" smtClean="0"/>
              <a:t>Food Defense Risk Assessment</a:t>
            </a:r>
          </a:p>
          <a:p>
            <a:pPr marL="514350" indent="-514350">
              <a:buFont typeface="+mj-lt"/>
              <a:buAutoNum type="arabicPeriod"/>
            </a:pPr>
            <a:endParaRPr lang="en-US" dirty="0" smtClean="0"/>
          </a:p>
          <a:p>
            <a:pPr marL="0" indent="0">
              <a:buNone/>
            </a:pPr>
            <a:r>
              <a:rPr lang="en-US" dirty="0" smtClean="0">
                <a:solidFill>
                  <a:schemeClr val="accent1">
                    <a:lumMod val="75000"/>
                  </a:schemeClr>
                </a:solidFill>
              </a:rPr>
              <a:t>4.   </a:t>
            </a:r>
            <a:r>
              <a:rPr lang="en-US" dirty="0" smtClean="0"/>
              <a:t>Building a Food Defense System</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fld id="{D8DAF314-EAF8-4D5C-B89A-971661B66FD2}"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970274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7435" y="304800"/>
            <a:ext cx="6245352"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600" dirty="0" smtClean="0"/>
              <a:t>Degree of Exposure for Transporters            and Warehouse Facilities</a:t>
            </a:r>
            <a:endParaRPr lang="en-GB" sz="26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277903" y="1553835"/>
            <a:ext cx="8610601" cy="4748213"/>
          </a:xfrm>
          <a:prstGeom prst="rect">
            <a:avLst/>
          </a:prstGeom>
          <a:noFill/>
        </p:spPr>
      </p:pic>
      <p:sp>
        <p:nvSpPr>
          <p:cNvPr id="2" name="Date Placeholder 1"/>
          <p:cNvSpPr>
            <a:spLocks noGrp="1"/>
          </p:cNvSpPr>
          <p:nvPr>
            <p:ph type="dt" sz="half" idx="10"/>
          </p:nvPr>
        </p:nvSpPr>
        <p:spPr/>
        <p:txBody>
          <a:bodyPr/>
          <a:lstStyle/>
          <a:p>
            <a:fld id="{DB0EC539-B2FB-4A8A-A39D-3891085DC532}"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101964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7435" y="304800"/>
            <a:ext cx="6245352"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600" dirty="0" smtClean="0"/>
              <a:t>Degree of Exposure for Retail Distributors and Grocery Stores</a:t>
            </a:r>
            <a:endParaRPr lang="en-GB" sz="26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1917"/>
            <a:ext cx="8534399" cy="4630831"/>
          </a:xfrm>
          <a:prstGeom prst="rect">
            <a:avLst/>
          </a:prstGeom>
          <a:noFill/>
        </p:spPr>
      </p:pic>
      <p:sp>
        <p:nvSpPr>
          <p:cNvPr id="2" name="Date Placeholder 1"/>
          <p:cNvSpPr>
            <a:spLocks noGrp="1"/>
          </p:cNvSpPr>
          <p:nvPr>
            <p:ph type="dt" sz="half" idx="10"/>
          </p:nvPr>
        </p:nvSpPr>
        <p:spPr/>
        <p:txBody>
          <a:bodyPr/>
          <a:lstStyle/>
          <a:p>
            <a:fld id="{EF75F731-82BE-46B6-A0BD-2198A0D6A7E4}"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765335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7435" y="304800"/>
            <a:ext cx="6245352"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600" dirty="0" smtClean="0"/>
              <a:t>Degree of Exposure for Food Service and Convenience Stores</a:t>
            </a:r>
            <a:endParaRPr lang="en-GB" sz="26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18245" y="1600200"/>
            <a:ext cx="8453719" cy="4800600"/>
          </a:xfrm>
          <a:prstGeom prst="rect">
            <a:avLst/>
          </a:prstGeom>
          <a:noFill/>
        </p:spPr>
      </p:pic>
      <p:sp>
        <p:nvSpPr>
          <p:cNvPr id="2" name="Date Placeholder 1"/>
          <p:cNvSpPr>
            <a:spLocks noGrp="1"/>
          </p:cNvSpPr>
          <p:nvPr>
            <p:ph type="dt" sz="half" idx="10"/>
          </p:nvPr>
        </p:nvSpPr>
        <p:spPr/>
        <p:txBody>
          <a:bodyPr/>
          <a:lstStyle/>
          <a:p>
            <a:fld id="{0EC64C78-1E42-471C-AA4D-732BC5DB7FCE}"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783190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03612"/>
            <a:ext cx="8610599" cy="3558988"/>
          </a:xfrm>
          <a:prstGeom prst="rect">
            <a:avLst/>
          </a:prstGeom>
          <a:noFill/>
        </p:spPr>
      </p:pic>
      <p:sp>
        <p:nvSpPr>
          <p:cNvPr id="8" name="Title 1"/>
          <p:cNvSpPr txBox="1">
            <a:spLocks/>
          </p:cNvSpPr>
          <p:nvPr/>
        </p:nvSpPr>
        <p:spPr>
          <a:xfrm>
            <a:off x="1905000" y="292787"/>
            <a:ext cx="6245352"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600" dirty="0" smtClean="0"/>
              <a:t>Degree of Exposure for Restaurants</a:t>
            </a:r>
            <a:endParaRPr lang="en-GB" sz="2600"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875BD40-EF17-4C5A-942C-8195468D6BE4}"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752695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Sessions 1, 2 and 3</a:t>
            </a:r>
            <a:endParaRPr lang="en-GB" dirty="0"/>
          </a:p>
        </p:txBody>
      </p:sp>
      <p:sp>
        <p:nvSpPr>
          <p:cNvPr id="6" name="Content Placeholder 5"/>
          <p:cNvSpPr>
            <a:spLocks noGrp="1"/>
          </p:cNvSpPr>
          <p:nvPr>
            <p:ph sz="quarter" idx="1"/>
          </p:nvPr>
        </p:nvSpPr>
        <p:spPr>
          <a:xfrm>
            <a:off x="304800" y="1676400"/>
            <a:ext cx="8503920" cy="4572000"/>
          </a:xfrm>
        </p:spPr>
        <p:txBody>
          <a:bodyPr>
            <a:normAutofit lnSpcReduction="10000"/>
          </a:bodyPr>
          <a:lstStyle/>
          <a:p>
            <a:r>
              <a:rPr lang="en-US" dirty="0" smtClean="0"/>
              <a:t>Food protection are based on:</a:t>
            </a:r>
          </a:p>
          <a:p>
            <a:pPr lvl="1"/>
            <a:r>
              <a:rPr lang="en-US" dirty="0" smtClean="0"/>
              <a:t>What needs to be protected, why it needs to be protected and what it needs to be protected against</a:t>
            </a:r>
          </a:p>
          <a:p>
            <a:pPr lvl="1"/>
            <a:r>
              <a:rPr lang="en-US" dirty="0" smtClean="0"/>
              <a:t>They type of adversary you are dealing with</a:t>
            </a:r>
          </a:p>
          <a:p>
            <a:pPr lvl="2"/>
            <a:r>
              <a:rPr lang="en-US" dirty="0" smtClean="0"/>
              <a:t>Crusaders, criminals or crazies</a:t>
            </a:r>
          </a:p>
          <a:p>
            <a:pPr lvl="1"/>
            <a:r>
              <a:rPr lang="en-US" dirty="0" smtClean="0"/>
              <a:t>Your specific location on the supply chain</a:t>
            </a:r>
          </a:p>
          <a:p>
            <a:pPr lvl="2"/>
            <a:r>
              <a:rPr lang="en-US" dirty="0" smtClean="0"/>
              <a:t>Grower, transporter, processor, storage warehouse, retail distribution, food service, grocery store, convenience store or a restaurant</a:t>
            </a:r>
          </a:p>
          <a:p>
            <a:pPr lvl="1"/>
            <a:r>
              <a:rPr lang="en-US" dirty="0" smtClean="0"/>
              <a:t>Your degree of exposure</a:t>
            </a:r>
          </a:p>
          <a:p>
            <a:pPr lvl="1"/>
            <a:r>
              <a:rPr lang="en-US" dirty="0" smtClean="0"/>
              <a:t>The things you do to deter, detect, communicate, delay, respond quickly and respond effectively to food defense incidents relative to your degree of exposure</a:t>
            </a:r>
          </a:p>
          <a:p>
            <a:pPr marL="274320" lvl="1" indent="0">
              <a:buNone/>
            </a:pP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6FBF3330-75DB-432E-A9A0-65D05D715CAC}"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08925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2800" dirty="0" smtClean="0"/>
              <a:t>The Food Defense End Game</a:t>
            </a:r>
            <a:endParaRPr lang="en-GB" sz="28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700052589"/>
              </p:ext>
            </p:extLst>
          </p:nvPr>
        </p:nvGraphicFramePr>
        <p:xfrm>
          <a:off x="457200" y="1752600"/>
          <a:ext cx="8308975" cy="441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724400" y="2799418"/>
            <a:ext cx="1973318" cy="1905001"/>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5800" y="3300226"/>
            <a:ext cx="1225015" cy="523220"/>
          </a:xfrm>
          <a:prstGeom prst="rect">
            <a:avLst/>
          </a:prstGeom>
          <a:noFill/>
        </p:spPr>
        <p:txBody>
          <a:bodyPr wrap="none" rtlCol="0">
            <a:spAutoFit/>
          </a:bodyPr>
          <a:lstStyle/>
          <a:p>
            <a:r>
              <a:rPr lang="en-US" sz="2800" dirty="0" smtClean="0"/>
              <a:t>Step 1.</a:t>
            </a:r>
            <a:endParaRPr lang="en-GB" sz="2800" dirty="0"/>
          </a:p>
        </p:txBody>
      </p:sp>
      <p:sp>
        <p:nvSpPr>
          <p:cNvPr id="10" name="TextBox 9"/>
          <p:cNvSpPr txBox="1"/>
          <p:nvPr/>
        </p:nvSpPr>
        <p:spPr>
          <a:xfrm>
            <a:off x="2743200" y="2768042"/>
            <a:ext cx="1271502" cy="523220"/>
          </a:xfrm>
          <a:prstGeom prst="rect">
            <a:avLst/>
          </a:prstGeom>
          <a:noFill/>
        </p:spPr>
        <p:txBody>
          <a:bodyPr wrap="none" rtlCol="0">
            <a:spAutoFit/>
          </a:bodyPr>
          <a:lstStyle/>
          <a:p>
            <a:r>
              <a:rPr lang="en-US" sz="2800" dirty="0" smtClean="0"/>
              <a:t>Step 2.</a:t>
            </a:r>
            <a:endParaRPr lang="en-GB" sz="2800" dirty="0"/>
          </a:p>
        </p:txBody>
      </p:sp>
      <p:sp>
        <p:nvSpPr>
          <p:cNvPr id="11" name="TextBox 10"/>
          <p:cNvSpPr txBox="1"/>
          <p:nvPr/>
        </p:nvSpPr>
        <p:spPr>
          <a:xfrm>
            <a:off x="4953000" y="2233805"/>
            <a:ext cx="1269899" cy="523220"/>
          </a:xfrm>
          <a:prstGeom prst="rect">
            <a:avLst/>
          </a:prstGeom>
          <a:noFill/>
        </p:spPr>
        <p:txBody>
          <a:bodyPr wrap="none" rtlCol="0">
            <a:spAutoFit/>
          </a:bodyPr>
          <a:lstStyle/>
          <a:p>
            <a:r>
              <a:rPr lang="en-US" sz="2800" dirty="0" smtClean="0"/>
              <a:t>Step 3.</a:t>
            </a:r>
            <a:endParaRPr lang="en-GB" sz="2800" dirty="0"/>
          </a:p>
        </p:txBody>
      </p:sp>
      <p:sp>
        <p:nvSpPr>
          <p:cNvPr id="12" name="TextBox 11"/>
          <p:cNvSpPr txBox="1"/>
          <p:nvPr/>
        </p:nvSpPr>
        <p:spPr>
          <a:xfrm>
            <a:off x="7010400" y="1710585"/>
            <a:ext cx="1274708" cy="523220"/>
          </a:xfrm>
          <a:prstGeom prst="rect">
            <a:avLst/>
          </a:prstGeom>
          <a:noFill/>
        </p:spPr>
        <p:txBody>
          <a:bodyPr wrap="none" rtlCol="0">
            <a:spAutoFit/>
          </a:bodyPr>
          <a:lstStyle/>
          <a:p>
            <a:r>
              <a:rPr lang="en-US" sz="2800" dirty="0" smtClean="0"/>
              <a:t>Step 4.</a:t>
            </a:r>
            <a:endParaRPr lang="en-GB" sz="2800" dirty="0"/>
          </a:p>
        </p:txBody>
      </p:sp>
      <p:sp>
        <p:nvSpPr>
          <p:cNvPr id="13" name="Date Placeholder 12"/>
          <p:cNvSpPr>
            <a:spLocks noGrp="1"/>
          </p:cNvSpPr>
          <p:nvPr>
            <p:ph type="dt" sz="half" idx="10"/>
          </p:nvPr>
        </p:nvSpPr>
        <p:spPr/>
        <p:txBody>
          <a:bodyPr/>
          <a:lstStyle/>
          <a:p>
            <a:fld id="{93DFCEC3-A7B3-4086-A57A-D4D93655D786}" type="datetime1">
              <a:rPr lang="en-US" smtClean="0"/>
              <a:t>6/6/2014</a:t>
            </a:fld>
            <a:endParaRPr lang="en-US" dirty="0"/>
          </a:p>
        </p:txBody>
      </p:sp>
      <p:sp>
        <p:nvSpPr>
          <p:cNvPr id="14" name="Footer Placeholder 13"/>
          <p:cNvSpPr>
            <a:spLocks noGrp="1"/>
          </p:cNvSpPr>
          <p:nvPr>
            <p:ph type="ftr" sz="quarter" idx="11"/>
          </p:nvPr>
        </p:nvSpPr>
        <p:spPr/>
        <p:txBody>
          <a:bodyPr/>
          <a:lstStyle/>
          <a:p>
            <a:r>
              <a:rPr lang="en-US" smtClean="0"/>
              <a:t>Copyright © 2014  All Rights Reserved FoodQuestTQ LLC             </a:t>
            </a:r>
            <a:endParaRPr lang="en-US"/>
          </a:p>
        </p:txBody>
      </p:sp>
      <p:sp>
        <p:nvSpPr>
          <p:cNvPr id="15" name="Slide Number Placeholder 14"/>
          <p:cNvSpPr>
            <a:spLocks noGrp="1"/>
          </p:cNvSpPr>
          <p:nvPr>
            <p:ph type="sldNum" sz="quarter" idx="12"/>
          </p:nvPr>
        </p:nvSpPr>
        <p:spPr/>
        <p:txBody>
          <a:bodyPr/>
          <a:lstStyle/>
          <a:p>
            <a:fld id="{29717545-F03D-473D-8E65-1B92D2904AC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56049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4552" cy="758952"/>
          </a:xfrm>
        </p:spPr>
        <p:txBody>
          <a:bodyPr anchor="ctr" anchorCtr="0">
            <a:normAutofit/>
          </a:bodyPr>
          <a:lstStyle/>
          <a:p>
            <a:r>
              <a:rPr lang="en-US" sz="2800" dirty="0" smtClean="0"/>
              <a:t>What We Will Cover Today</a:t>
            </a:r>
            <a:endParaRPr lang="en-GB" sz="2800" dirty="0"/>
          </a:p>
        </p:txBody>
      </p:sp>
      <p:sp>
        <p:nvSpPr>
          <p:cNvPr id="6" name="Content Placeholder 5"/>
          <p:cNvSpPr>
            <a:spLocks noGrp="1"/>
          </p:cNvSpPr>
          <p:nvPr>
            <p:ph sz="quarter" idx="1"/>
          </p:nvPr>
        </p:nvSpPr>
        <p:spPr>
          <a:xfrm>
            <a:off x="304800" y="1752600"/>
            <a:ext cx="8503920" cy="4343400"/>
          </a:xfrm>
        </p:spPr>
        <p:txBody>
          <a:bodyPr>
            <a:normAutofit fontScale="85000" lnSpcReduction="20000"/>
          </a:bodyPr>
          <a:lstStyle/>
          <a:p>
            <a:r>
              <a:rPr lang="en-US" dirty="0" smtClean="0"/>
              <a:t>Food Defense Algorithm</a:t>
            </a:r>
          </a:p>
          <a:p>
            <a:r>
              <a:rPr lang="en-US" dirty="0" smtClean="0"/>
              <a:t>The different food defense targets along the food supply chain</a:t>
            </a:r>
          </a:p>
          <a:p>
            <a:r>
              <a:rPr lang="en-US" dirty="0" smtClean="0"/>
              <a:t>Food defense event clusters</a:t>
            </a:r>
          </a:p>
          <a:p>
            <a:r>
              <a:rPr lang="en-US" dirty="0" smtClean="0"/>
              <a:t>Degrees of risk exposure for each type of food defense target based on the food defense algorithm</a:t>
            </a:r>
          </a:p>
          <a:p>
            <a:pPr lvl="1"/>
            <a:r>
              <a:rPr lang="en-US" dirty="0" smtClean="0"/>
              <a:t>Growers</a:t>
            </a:r>
          </a:p>
          <a:p>
            <a:pPr lvl="1"/>
            <a:r>
              <a:rPr lang="en-US" dirty="0" smtClean="0"/>
              <a:t>Transporters</a:t>
            </a:r>
          </a:p>
          <a:p>
            <a:pPr lvl="1"/>
            <a:r>
              <a:rPr lang="en-US" dirty="0" smtClean="0"/>
              <a:t>Processors</a:t>
            </a:r>
          </a:p>
          <a:p>
            <a:pPr lvl="1"/>
            <a:r>
              <a:rPr lang="en-US" dirty="0" smtClean="0"/>
              <a:t>Storage warehouses</a:t>
            </a:r>
          </a:p>
          <a:p>
            <a:pPr lvl="1"/>
            <a:r>
              <a:rPr lang="en-US" dirty="0" smtClean="0"/>
              <a:t>Retail distribution</a:t>
            </a:r>
          </a:p>
          <a:p>
            <a:pPr lvl="1"/>
            <a:r>
              <a:rPr lang="en-US" dirty="0" smtClean="0"/>
              <a:t>Food service</a:t>
            </a:r>
          </a:p>
          <a:p>
            <a:pPr lvl="1"/>
            <a:r>
              <a:rPr lang="en-US" dirty="0" smtClean="0"/>
              <a:t>Grocery stores</a:t>
            </a:r>
          </a:p>
          <a:p>
            <a:pPr lvl="1"/>
            <a:r>
              <a:rPr lang="en-US" dirty="0" smtClean="0"/>
              <a:t>Convenience stores</a:t>
            </a:r>
          </a:p>
          <a:p>
            <a:pPr lvl="1"/>
            <a:r>
              <a:rPr lang="en-US" dirty="0" smtClean="0"/>
              <a:t>Restaurants</a:t>
            </a: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5BCE9F95-8DE9-48AA-BDEF-806836E97B85}"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10958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0076"/>
            <a:ext cx="7007352" cy="685800"/>
          </a:xfrm>
        </p:spPr>
        <p:txBody>
          <a:bodyPr>
            <a:normAutofit/>
          </a:bodyPr>
          <a:lstStyle/>
          <a:p>
            <a:r>
              <a:rPr lang="en-US" sz="2800" dirty="0" smtClean="0"/>
              <a:t>The Food Defense Algorithm</a:t>
            </a:r>
            <a:endParaRPr lang="en-GB" sz="2800" dirty="0"/>
          </a:p>
        </p:txBody>
      </p:sp>
      <p:sp>
        <p:nvSpPr>
          <p:cNvPr id="3" name="Content Placeholder 2"/>
          <p:cNvSpPr>
            <a:spLocks noGrp="1"/>
          </p:cNvSpPr>
          <p:nvPr>
            <p:ph sz="quarter" idx="1"/>
          </p:nvPr>
        </p:nvSpPr>
        <p:spPr>
          <a:xfrm>
            <a:off x="457200" y="2332037"/>
            <a:ext cx="8229600" cy="3992563"/>
          </a:xfrm>
        </p:spPr>
        <p:txBody>
          <a:bodyPr>
            <a:normAutofit lnSpcReduction="10000"/>
          </a:bodyPr>
          <a:lstStyle/>
          <a:p>
            <a:r>
              <a:rPr lang="en-US" dirty="0" smtClean="0"/>
              <a:t>Probability of Occurrence (PO)</a:t>
            </a:r>
          </a:p>
          <a:p>
            <a:r>
              <a:rPr lang="en-US" dirty="0" smtClean="0"/>
              <a:t>Vulnerability of the Target  (v)</a:t>
            </a:r>
          </a:p>
          <a:p>
            <a:r>
              <a:rPr lang="en-US" dirty="0" smtClean="0"/>
              <a:t>Consequences “worst case” of a Successful Attack (C)</a:t>
            </a:r>
          </a:p>
          <a:p>
            <a:endParaRPr lang="en-US" dirty="0" smtClean="0"/>
          </a:p>
          <a:p>
            <a:pPr marL="0" indent="0" algn="ctr">
              <a:buNone/>
            </a:pPr>
            <a:r>
              <a:rPr lang="en-US" sz="4000" b="1" dirty="0" smtClean="0">
                <a:solidFill>
                  <a:srgbClr val="C00000"/>
                </a:solidFill>
              </a:rPr>
              <a:t>PO ∫ (v) C = Food Defense Risk</a:t>
            </a:r>
          </a:p>
          <a:p>
            <a:pPr marL="0" indent="0">
              <a:buNone/>
            </a:pPr>
            <a:r>
              <a:rPr lang="en-US" dirty="0" smtClean="0"/>
              <a:t>                            </a:t>
            </a:r>
          </a:p>
          <a:p>
            <a:pPr marL="0" indent="0">
              <a:buNone/>
            </a:pPr>
            <a:endParaRPr lang="en-US" dirty="0"/>
          </a:p>
          <a:p>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D06F7B1A-DAC0-43EB-BDB9-E3446BC160A3}" type="datetime1">
              <a:rPr lang="en-US" smtClean="0"/>
              <a:t>6/6/2014</a:t>
            </a:fld>
            <a:endParaRPr lang="en-US" dirty="0"/>
          </a:p>
        </p:txBody>
      </p:sp>
      <p:sp>
        <p:nvSpPr>
          <p:cNvPr id="9" name="Footer Placeholder 8"/>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05341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17" t="10980" r="69082" b="24392"/>
          <a:stretch/>
        </p:blipFill>
        <p:spPr bwMode="auto">
          <a:xfrm>
            <a:off x="2133600" y="499334"/>
            <a:ext cx="491119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435B4A23-7F66-4567-9C3F-5A24731E6A9F}" type="datetime1">
              <a:rPr lang="en-US" smtClean="0"/>
              <a:t>6/6/2014</a:t>
            </a:fld>
            <a:endParaRPr lang="en-US" dirty="0"/>
          </a:p>
        </p:txBody>
      </p:sp>
      <p:sp>
        <p:nvSpPr>
          <p:cNvPr id="6" name="Footer Placeholder 5"/>
          <p:cNvSpPr>
            <a:spLocks noGrp="1"/>
          </p:cNvSpPr>
          <p:nvPr>
            <p:ph type="ftr" sz="quarter" idx="11"/>
          </p:nvPr>
        </p:nvSpPr>
        <p:spPr/>
        <p:txBody>
          <a:bodyPr/>
          <a:lstStyle/>
          <a:p>
            <a:r>
              <a:rPr lang="en-US" smtClean="0"/>
              <a:t>Copyright © 2014  All Rights Reserved FoodQuestTQ LLC             </a:t>
            </a:r>
            <a:endParaRPr lang="en-US"/>
          </a:p>
        </p:txBody>
      </p:sp>
      <p:sp>
        <p:nvSpPr>
          <p:cNvPr id="7" name="Slide Number Placeholder 6"/>
          <p:cNvSpPr>
            <a:spLocks noGrp="1"/>
          </p:cNvSpPr>
          <p:nvPr>
            <p:ph type="sldNum" sz="quarter" idx="12"/>
          </p:nvPr>
        </p:nvSpPr>
        <p:spPr/>
        <p:txBody>
          <a:bodyPr/>
          <a:lstStyle/>
          <a:p>
            <a:fld id="{29717545-F03D-473D-8E65-1B92D2904AC3}" type="slidenum">
              <a:rPr lang="en-US" smtClean="0"/>
              <a:pPr/>
              <a:t>6</a:t>
            </a:fld>
            <a:endParaRPr lang="en-US"/>
          </a:p>
        </p:txBody>
      </p:sp>
    </p:spTree>
    <p:extLst>
      <p:ext uri="{BB962C8B-B14F-4D97-AF65-F5344CB8AC3E}">
        <p14:creationId xmlns:p14="http://schemas.microsoft.com/office/powerpoint/2010/main" val="286872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46" y="92321"/>
            <a:ext cx="5867400" cy="906162"/>
          </a:xfrm>
        </p:spPr>
        <p:txBody>
          <a:bodyPr>
            <a:normAutofit fontScale="90000"/>
          </a:bodyPr>
          <a:lstStyle/>
          <a:p>
            <a:r>
              <a:rPr lang="en-US" sz="2800" dirty="0" smtClean="0"/>
              <a:t>What Food Fraud Losses Mean                                  to Individual Companies</a:t>
            </a:r>
            <a:endParaRPr lang="en-US" sz="2800" dirty="0"/>
          </a:p>
        </p:txBody>
      </p:sp>
      <p:sp>
        <p:nvSpPr>
          <p:cNvPr id="5" name="TextBox 4"/>
          <p:cNvSpPr txBox="1"/>
          <p:nvPr/>
        </p:nvSpPr>
        <p:spPr>
          <a:xfrm>
            <a:off x="515006" y="5918371"/>
            <a:ext cx="6289735" cy="338554"/>
          </a:xfrm>
          <a:prstGeom prst="rect">
            <a:avLst/>
          </a:prstGeom>
          <a:noFill/>
        </p:spPr>
        <p:txBody>
          <a:bodyPr wrap="none" rtlCol="0">
            <a:spAutoFit/>
          </a:bodyPr>
          <a:lstStyle/>
          <a:p>
            <a:r>
              <a:rPr lang="en-US" sz="1600" dirty="0" smtClean="0"/>
              <a:t>Adapted from Consumer Product Fraud: Deterrence and Detection, GMA </a:t>
            </a:r>
            <a:endParaRPr lang="en-US" sz="1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26476"/>
            <a:ext cx="631014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39621F6-120C-4311-9583-53EC86F8260C}" type="datetime1">
              <a:rPr lang="en-US" smtClean="0"/>
              <a:t>6/6/2014</a:t>
            </a:fld>
            <a:endParaRPr lang="en-US" dirty="0"/>
          </a:p>
        </p:txBody>
      </p:sp>
      <p:sp>
        <p:nvSpPr>
          <p:cNvPr id="7" name="Footer Placeholder 6"/>
          <p:cNvSpPr>
            <a:spLocks noGrp="1"/>
          </p:cNvSpPr>
          <p:nvPr>
            <p:ph type="ftr" sz="quarter" idx="11"/>
          </p:nvPr>
        </p:nvSpPr>
        <p:spPr/>
        <p:txBody>
          <a:bodyPr/>
          <a:lstStyle/>
          <a:p>
            <a:r>
              <a:rPr lang="en-US" smtClean="0"/>
              <a:t>Copyright © 2014  All Rights Reserved FoodQuestTQ LLC             </a:t>
            </a:r>
            <a:endParaRPr lang="en-US"/>
          </a:p>
        </p:txBody>
      </p:sp>
      <p:sp>
        <p:nvSpPr>
          <p:cNvPr id="10" name="Slide Number Placeholder 9"/>
          <p:cNvSpPr>
            <a:spLocks noGrp="1"/>
          </p:cNvSpPr>
          <p:nvPr>
            <p:ph type="sldNum" sz="quarter" idx="12"/>
          </p:nvPr>
        </p:nvSpPr>
        <p:spPr/>
        <p:txBody>
          <a:bodyPr/>
          <a:lstStyle/>
          <a:p>
            <a:fld id="{29717545-F03D-473D-8E65-1B92D2904AC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95317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1371600" y="3429000"/>
            <a:ext cx="6400800" cy="1752600"/>
          </a:xfrm>
        </p:spPr>
        <p:txBody>
          <a:bodyPr>
            <a:normAutofit lnSpcReduction="10000"/>
          </a:bodyPr>
          <a:lstStyle/>
          <a:p>
            <a:pPr marL="0" indent="0">
              <a:buNone/>
            </a:pPr>
            <a:r>
              <a:rPr lang="en-US" sz="2800" dirty="0"/>
              <a:t>The following day Tesco dropped 360 million euros in market value.</a:t>
            </a:r>
          </a:p>
          <a:p>
            <a:endParaRPr lang="en-US" dirty="0"/>
          </a:p>
        </p:txBody>
      </p:sp>
      <p:sp>
        <p:nvSpPr>
          <p:cNvPr id="7" name="Title 6"/>
          <p:cNvSpPr>
            <a:spLocks noGrp="1"/>
          </p:cNvSpPr>
          <p:nvPr>
            <p:ph type="ctrTitle"/>
          </p:nvPr>
        </p:nvSpPr>
        <p:spPr/>
        <p:txBody>
          <a:bodyPr anchor="ctr" anchorCtr="1"/>
          <a:lstStyle/>
          <a:p>
            <a:r>
              <a:rPr lang="en-US" dirty="0" err="1" smtClean="0"/>
              <a:t>Horsegate</a:t>
            </a:r>
            <a:endParaRPr lang="en-US" dirty="0"/>
          </a:p>
        </p:txBody>
      </p:sp>
      <p:sp>
        <p:nvSpPr>
          <p:cNvPr id="2" name="Date Placeholder 1"/>
          <p:cNvSpPr>
            <a:spLocks noGrp="1"/>
          </p:cNvSpPr>
          <p:nvPr>
            <p:ph type="dt" sz="half" idx="10"/>
          </p:nvPr>
        </p:nvSpPr>
        <p:spPr/>
        <p:txBody>
          <a:bodyPr/>
          <a:lstStyle/>
          <a:p>
            <a:fld id="{D30B9DB4-2041-4B4F-8F8F-418DAD5CC527}"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56367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Costs</a:t>
            </a:r>
            <a:endParaRPr lang="en-US" dirty="0"/>
          </a:p>
        </p:txBody>
      </p:sp>
      <p:pic>
        <p:nvPicPr>
          <p:cNvPr id="7" name="Content Placeholder 6"/>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65058" cy="4572000"/>
          </a:xfrm>
          <a:prstGeom prst="rect">
            <a:avLst/>
          </a:prstGeom>
          <a:noFill/>
        </p:spPr>
      </p:pic>
      <p:sp>
        <p:nvSpPr>
          <p:cNvPr id="6" name="Date Placeholder 5"/>
          <p:cNvSpPr>
            <a:spLocks noGrp="1"/>
          </p:cNvSpPr>
          <p:nvPr>
            <p:ph type="dt" sz="half" idx="10"/>
          </p:nvPr>
        </p:nvSpPr>
        <p:spPr/>
        <p:txBody>
          <a:bodyPr/>
          <a:lstStyle/>
          <a:p>
            <a:fld id="{9864798D-DE90-4BEC-BDA2-FE4C90EF646E}" type="datetime1">
              <a:rPr lang="en-US" smtClean="0"/>
              <a:t>6/6/2014</a:t>
            </a:fld>
            <a:endParaRPr lang="en-US" dirty="0"/>
          </a:p>
        </p:txBody>
      </p:sp>
      <p:sp>
        <p:nvSpPr>
          <p:cNvPr id="8" name="Footer Placeholder 7"/>
          <p:cNvSpPr>
            <a:spLocks noGrp="1"/>
          </p:cNvSpPr>
          <p:nvPr>
            <p:ph type="ftr" sz="quarter" idx="11"/>
          </p:nvPr>
        </p:nvSpPr>
        <p:spPr/>
        <p:txBody>
          <a:bodyPr/>
          <a:lstStyle/>
          <a:p>
            <a:r>
              <a:rPr lang="en-US" smtClean="0"/>
              <a:t>Copyright © 2014  All Rights Reserved FoodQuestTQ LLC             </a:t>
            </a:r>
            <a:endParaRPr lang="en-US"/>
          </a:p>
        </p:txBody>
      </p:sp>
      <p:sp>
        <p:nvSpPr>
          <p:cNvPr id="9" name="Slide Number Placeholder 8"/>
          <p:cNvSpPr>
            <a:spLocks noGrp="1"/>
          </p:cNvSpPr>
          <p:nvPr>
            <p:ph type="sldNum" sz="quarter" idx="12"/>
          </p:nvPr>
        </p:nvSpPr>
        <p:spPr/>
        <p:txBody>
          <a:bodyPr/>
          <a:lstStyle/>
          <a:p>
            <a:fld id="{29717545-F03D-473D-8E65-1B92D2904AC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933261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4553</TotalTime>
  <Words>3564</Words>
  <Application>Microsoft Office PowerPoint</Application>
  <PresentationFormat>On-screen Show (4:3)</PresentationFormat>
  <Paragraphs>306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Food Protection</vt:lpstr>
      <vt:lpstr>Four (4) Sessions</vt:lpstr>
      <vt:lpstr>The Food Defense End Game</vt:lpstr>
      <vt:lpstr>What We Will Cover Today</vt:lpstr>
      <vt:lpstr>The Food Defense Algorithm</vt:lpstr>
      <vt:lpstr>PowerPoint Presentation</vt:lpstr>
      <vt:lpstr>What Food Fraud Losses Mean                                  to Individual Companies</vt:lpstr>
      <vt:lpstr>Horsegate</vt:lpstr>
      <vt:lpstr>Showing Costs</vt:lpstr>
      <vt:lpstr>The Real Numbers</vt:lpstr>
      <vt:lpstr>Determining Food Defense Risk </vt:lpstr>
      <vt:lpstr>Continuous Intelligence Scanning</vt:lpstr>
      <vt:lpstr>Company Watch List</vt:lpstr>
      <vt:lpstr> Vulnerability of the Target (v) </vt:lpstr>
      <vt:lpstr>Something to think about…</vt:lpstr>
      <vt:lpstr>Questions</vt:lpstr>
      <vt:lpstr>Food Defense Targets and Event Clusters </vt:lpstr>
      <vt:lpstr>Food Defense Degree of Exposure Matrix</vt:lpstr>
      <vt:lpstr>Degree of Exposure for Growers                     and Processors</vt:lpstr>
      <vt:lpstr>PowerPoint Presentation</vt:lpstr>
      <vt:lpstr>PowerPoint Presentation</vt:lpstr>
      <vt:lpstr>PowerPoint Presentation</vt:lpstr>
      <vt:lpstr>PowerPoint Presentation</vt:lpstr>
      <vt:lpstr>Summary of Sessions 1, 2 and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Protection</dc:title>
  <dc:creator>jhnatio</dc:creator>
  <cp:lastModifiedBy>Bruce H. Becker</cp:lastModifiedBy>
  <cp:revision>310</cp:revision>
  <cp:lastPrinted>2014-05-28T18:39:38Z</cp:lastPrinted>
  <dcterms:created xsi:type="dcterms:W3CDTF">2014-05-19T20:56:40Z</dcterms:created>
  <dcterms:modified xsi:type="dcterms:W3CDTF">2014-06-06T11:06:30Z</dcterms:modified>
</cp:coreProperties>
</file>