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27"/>
  </p:notesMasterIdLst>
  <p:handoutMasterIdLst>
    <p:handoutMasterId r:id="rId28"/>
  </p:handoutMasterIdLst>
  <p:sldIdLst>
    <p:sldId id="306" r:id="rId2"/>
    <p:sldId id="310" r:id="rId3"/>
    <p:sldId id="420" r:id="rId4"/>
    <p:sldId id="404" r:id="rId5"/>
    <p:sldId id="378" r:id="rId6"/>
    <p:sldId id="432" r:id="rId7"/>
    <p:sldId id="399" r:id="rId8"/>
    <p:sldId id="426" r:id="rId9"/>
    <p:sldId id="427" r:id="rId10"/>
    <p:sldId id="401" r:id="rId11"/>
    <p:sldId id="428" r:id="rId12"/>
    <p:sldId id="419" r:id="rId13"/>
    <p:sldId id="412" r:id="rId14"/>
    <p:sldId id="430" r:id="rId15"/>
    <p:sldId id="431" r:id="rId16"/>
    <p:sldId id="413" r:id="rId17"/>
    <p:sldId id="376" r:id="rId18"/>
    <p:sldId id="405" r:id="rId19"/>
    <p:sldId id="421" r:id="rId20"/>
    <p:sldId id="415" r:id="rId21"/>
    <p:sldId id="417" r:id="rId22"/>
    <p:sldId id="429" r:id="rId23"/>
    <p:sldId id="425" r:id="rId24"/>
    <p:sldId id="418" r:id="rId25"/>
    <p:sldId id="313" r:id="rId26"/>
  </p:sldIdLst>
  <p:sldSz cx="9144000" cy="6858000" type="screen4x3"/>
  <p:notesSz cx="71120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Your Presentation" id="{E22D92C5-074D-9D42-AB2A-E386ADA70D0E}">
          <p14:sldIdLst>
            <p14:sldId id="306"/>
            <p14:sldId id="310"/>
            <p14:sldId id="420"/>
            <p14:sldId id="404"/>
            <p14:sldId id="378"/>
            <p14:sldId id="432"/>
            <p14:sldId id="399"/>
            <p14:sldId id="426"/>
            <p14:sldId id="427"/>
            <p14:sldId id="401"/>
            <p14:sldId id="428"/>
            <p14:sldId id="419"/>
            <p14:sldId id="412"/>
            <p14:sldId id="430"/>
            <p14:sldId id="431"/>
            <p14:sldId id="413"/>
            <p14:sldId id="376"/>
            <p14:sldId id="405"/>
            <p14:sldId id="421"/>
            <p14:sldId id="415"/>
            <p14:sldId id="417"/>
            <p14:sldId id="429"/>
            <p14:sldId id="425"/>
            <p14:sldId id="418"/>
            <p14:sldId id="313"/>
          </p14:sldIdLst>
        </p14:section>
        <p14:section name="Untitled Section" id="{BF4891D6-C33F-4121-B0A7-3ECEB35824B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84"/>
    <a:srgbClr val="008080"/>
    <a:srgbClr val="009999"/>
    <a:srgbClr val="1E9D8B"/>
    <a:srgbClr val="D5D6D2"/>
    <a:srgbClr val="616365"/>
    <a:srgbClr val="9A9C9C"/>
    <a:srgbClr val="007A87"/>
    <a:srgbClr val="D7A900"/>
    <a:srgbClr val="ABA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7070" autoAdjust="0"/>
  </p:normalViewPr>
  <p:slideViewPr>
    <p:cSldViewPr snapToGrid="0" showGuides="1">
      <p:cViewPr>
        <p:scale>
          <a:sx n="80" d="100"/>
          <a:sy n="80" d="100"/>
        </p:scale>
        <p:origin x="-876" y="-564"/>
      </p:cViewPr>
      <p:guideLst>
        <p:guide orient="horz" pos="3742"/>
        <p:guide orient="horz" pos="4175"/>
        <p:guide orient="horz" pos="580"/>
        <p:guide orient="horz" pos="3605"/>
        <p:guide orient="horz" pos="144"/>
        <p:guide orient="horz" pos="1304"/>
        <p:guide orient="horz" pos="896"/>
        <p:guide orient="horz" pos="1579"/>
        <p:guide orient="horz" pos="3858"/>
        <p:guide pos="5616"/>
        <p:guide pos="144"/>
        <p:guide pos="5252"/>
        <p:guide pos="4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3558"/>
    </p:cViewPr>
  </p:sorterViewPr>
  <p:notesViewPr>
    <p:cSldViewPr snapToGrid="0" showGuides="1">
      <p:cViewPr varScale="1">
        <p:scale>
          <a:sx n="77" d="100"/>
          <a:sy n="77" d="100"/>
        </p:scale>
        <p:origin x="-1980" y="-108"/>
      </p:cViewPr>
      <p:guideLst>
        <p:guide orient="horz" pos="2960"/>
        <p:guide pos="22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E3A10-7B01-47D9-AC1D-13916C02DFA6}" type="doc">
      <dgm:prSet loTypeId="urn:microsoft.com/office/officeart/2005/8/layout/arrow2" loCatId="process" qsTypeId="urn:microsoft.com/office/officeart/2005/8/quickstyle/3d4" qsCatId="3D" csTypeId="urn:microsoft.com/office/officeart/2005/8/colors/accent0_1" csCatId="mainScheme" phldr="1"/>
      <dgm:spPr/>
    </dgm:pt>
    <dgm:pt modelId="{C147CF01-1E96-4CE0-99FD-B687B32F62F5}">
      <dgm:prSet phldrT="[Text]" custT="1"/>
      <dgm:spPr/>
      <dgm:t>
        <a:bodyPr/>
        <a:lstStyle/>
        <a:p>
          <a:r>
            <a:rPr lang="en-US" sz="1600" dirty="0" smtClean="0"/>
            <a:t>2012</a:t>
          </a:r>
          <a:endParaRPr lang="en-SG" sz="1600" dirty="0"/>
        </a:p>
      </dgm:t>
    </dgm:pt>
    <dgm:pt modelId="{93E4E1EF-5369-4C6B-8355-8087005E8E3A}" type="parTrans" cxnId="{851D3962-D5CE-4EDD-B405-EE749C8B35D1}">
      <dgm:prSet/>
      <dgm:spPr/>
      <dgm:t>
        <a:bodyPr/>
        <a:lstStyle/>
        <a:p>
          <a:endParaRPr lang="en-SG" sz="4000"/>
        </a:p>
      </dgm:t>
    </dgm:pt>
    <dgm:pt modelId="{C3C982F0-C49B-4BE4-8889-BE2A02DCEEEF}" type="sibTrans" cxnId="{851D3962-D5CE-4EDD-B405-EE749C8B35D1}">
      <dgm:prSet/>
      <dgm:spPr/>
      <dgm:t>
        <a:bodyPr/>
        <a:lstStyle/>
        <a:p>
          <a:endParaRPr lang="en-SG" sz="4000"/>
        </a:p>
      </dgm:t>
    </dgm:pt>
    <dgm:pt modelId="{50285BE2-A447-4D0E-A1D6-5A66BE8ACAF5}">
      <dgm:prSet phldrT="[Text]" custT="1"/>
      <dgm:spPr/>
      <dgm:t>
        <a:bodyPr/>
        <a:lstStyle/>
        <a:p>
          <a:r>
            <a:rPr lang="en-US" sz="1600" dirty="0" smtClean="0"/>
            <a:t>2013</a:t>
          </a:r>
          <a:endParaRPr lang="en-SG" sz="1600" dirty="0"/>
        </a:p>
      </dgm:t>
    </dgm:pt>
    <dgm:pt modelId="{CD295DF0-40DF-4C27-8E1F-173E243D590A}" type="parTrans" cxnId="{E3675925-8AED-4421-9B81-0B52DCE934B9}">
      <dgm:prSet/>
      <dgm:spPr/>
      <dgm:t>
        <a:bodyPr/>
        <a:lstStyle/>
        <a:p>
          <a:endParaRPr lang="en-SG" sz="4000"/>
        </a:p>
      </dgm:t>
    </dgm:pt>
    <dgm:pt modelId="{6351E0E4-AB38-40F7-9D3D-1846B6AC01E1}" type="sibTrans" cxnId="{E3675925-8AED-4421-9B81-0B52DCE934B9}">
      <dgm:prSet/>
      <dgm:spPr/>
      <dgm:t>
        <a:bodyPr/>
        <a:lstStyle/>
        <a:p>
          <a:endParaRPr lang="en-SG" sz="4000"/>
        </a:p>
      </dgm:t>
    </dgm:pt>
    <dgm:pt modelId="{675CCF3B-4CAF-46E7-81AD-FBCE342CA1ED}">
      <dgm:prSet phldrT="[Text]" custT="1"/>
      <dgm:spPr/>
      <dgm:t>
        <a:bodyPr/>
        <a:lstStyle/>
        <a:p>
          <a:r>
            <a:rPr lang="en-US" sz="1600" dirty="0" smtClean="0"/>
            <a:t>2014</a:t>
          </a:r>
          <a:endParaRPr lang="en-SG" sz="1600" dirty="0"/>
        </a:p>
      </dgm:t>
    </dgm:pt>
    <dgm:pt modelId="{AF6DEFCD-052F-4198-A280-1E5FD9C6A647}" type="parTrans" cxnId="{D29A16F5-714A-433B-AE71-45F179A93112}">
      <dgm:prSet/>
      <dgm:spPr/>
      <dgm:t>
        <a:bodyPr/>
        <a:lstStyle/>
        <a:p>
          <a:endParaRPr lang="en-SG" sz="4000"/>
        </a:p>
      </dgm:t>
    </dgm:pt>
    <dgm:pt modelId="{625ADD3B-75B8-470C-8A64-67833F9E52DA}" type="sibTrans" cxnId="{D29A16F5-714A-433B-AE71-45F179A93112}">
      <dgm:prSet/>
      <dgm:spPr/>
      <dgm:t>
        <a:bodyPr/>
        <a:lstStyle/>
        <a:p>
          <a:endParaRPr lang="en-SG" sz="4000"/>
        </a:p>
      </dgm:t>
    </dgm:pt>
    <dgm:pt modelId="{76605769-8A6E-47E1-8F80-7F4401130530}">
      <dgm:prSet phldrT="[Text]" custT="1"/>
      <dgm:spPr/>
      <dgm:t>
        <a:bodyPr/>
        <a:lstStyle/>
        <a:p>
          <a:r>
            <a:rPr lang="en-US" sz="1600" dirty="0" smtClean="0"/>
            <a:t>2015</a:t>
          </a:r>
          <a:endParaRPr lang="en-SG" sz="1600" dirty="0"/>
        </a:p>
      </dgm:t>
    </dgm:pt>
    <dgm:pt modelId="{9814B7A8-9A98-4D93-8A90-047B5264BDF3}" type="parTrans" cxnId="{2F80EA47-303C-4CBD-B8B5-8A1815FF726F}">
      <dgm:prSet/>
      <dgm:spPr/>
      <dgm:t>
        <a:bodyPr/>
        <a:lstStyle/>
        <a:p>
          <a:endParaRPr lang="en-SG"/>
        </a:p>
      </dgm:t>
    </dgm:pt>
    <dgm:pt modelId="{50A80BC6-8F7A-41B7-95FA-4BB5CB3F7E6D}" type="sibTrans" cxnId="{2F80EA47-303C-4CBD-B8B5-8A1815FF726F}">
      <dgm:prSet/>
      <dgm:spPr/>
      <dgm:t>
        <a:bodyPr/>
        <a:lstStyle/>
        <a:p>
          <a:endParaRPr lang="en-SG"/>
        </a:p>
      </dgm:t>
    </dgm:pt>
    <dgm:pt modelId="{C2BB7B27-63CF-4633-A1FC-FCA060583D9D}" type="pres">
      <dgm:prSet presAssocID="{C44E3A10-7B01-47D9-AC1D-13916C02DFA6}" presName="arrowDiagram" presStyleCnt="0">
        <dgm:presLayoutVars>
          <dgm:chMax val="5"/>
          <dgm:dir/>
          <dgm:resizeHandles val="exact"/>
        </dgm:presLayoutVars>
      </dgm:prSet>
      <dgm:spPr/>
    </dgm:pt>
    <dgm:pt modelId="{44194FFB-6848-4237-A1ED-4E7A880662A4}" type="pres">
      <dgm:prSet presAssocID="{C44E3A10-7B01-47D9-AC1D-13916C02DFA6}" presName="arrow" presStyleLbl="bgShp" presStyleIdx="0" presStyleCnt="1" custLinFactNeighborX="4728" custLinFactNeighborY="389"/>
      <dgm:spPr/>
    </dgm:pt>
    <dgm:pt modelId="{A8FE2556-5A64-4A35-AAAF-9A460942D8B9}" type="pres">
      <dgm:prSet presAssocID="{C44E3A10-7B01-47D9-AC1D-13916C02DFA6}" presName="arrowDiagram4" presStyleCnt="0"/>
      <dgm:spPr/>
    </dgm:pt>
    <dgm:pt modelId="{270D3195-5651-4ADE-94E5-6D1E9FF567B9}" type="pres">
      <dgm:prSet presAssocID="{C147CF01-1E96-4CE0-99FD-B687B32F62F5}" presName="bullet4a" presStyleLbl="node1" presStyleIdx="0" presStyleCnt="4"/>
      <dgm:spPr/>
    </dgm:pt>
    <dgm:pt modelId="{C6C802E1-8FF7-49D8-B7AE-5CE5BB78B6A3}" type="pres">
      <dgm:prSet presAssocID="{C147CF01-1E96-4CE0-99FD-B687B32F62F5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9FE78CE-B260-4D8A-8673-0714E933BBD1}" type="pres">
      <dgm:prSet presAssocID="{50285BE2-A447-4D0E-A1D6-5A66BE8ACAF5}" presName="bullet4b" presStyleLbl="node1" presStyleIdx="1" presStyleCnt="4"/>
      <dgm:spPr/>
    </dgm:pt>
    <dgm:pt modelId="{7188D0AC-9A06-41D6-A264-044E945C8419}" type="pres">
      <dgm:prSet presAssocID="{50285BE2-A447-4D0E-A1D6-5A66BE8ACAF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4C51B1D-13BE-4E54-A9D6-D9D4A72D13D6}" type="pres">
      <dgm:prSet presAssocID="{675CCF3B-4CAF-46E7-81AD-FBCE342CA1ED}" presName="bullet4c" presStyleLbl="node1" presStyleIdx="2" presStyleCnt="4"/>
      <dgm:spPr/>
    </dgm:pt>
    <dgm:pt modelId="{30D7EB7F-C613-42E8-9BC7-3BF3E5B9D145}" type="pres">
      <dgm:prSet presAssocID="{675CCF3B-4CAF-46E7-81AD-FBCE342CA1ED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A150B30-119E-4013-B7E0-3C10809631A3}" type="pres">
      <dgm:prSet presAssocID="{76605769-8A6E-47E1-8F80-7F4401130530}" presName="bullet4d" presStyleLbl="node1" presStyleIdx="3" presStyleCnt="4"/>
      <dgm:spPr/>
    </dgm:pt>
    <dgm:pt modelId="{A3D8F3BC-0775-4B6A-AD15-A9CA8971AF32}" type="pres">
      <dgm:prSet presAssocID="{76605769-8A6E-47E1-8F80-7F440113053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D29A16F5-714A-433B-AE71-45F179A93112}" srcId="{C44E3A10-7B01-47D9-AC1D-13916C02DFA6}" destId="{675CCF3B-4CAF-46E7-81AD-FBCE342CA1ED}" srcOrd="2" destOrd="0" parTransId="{AF6DEFCD-052F-4198-A280-1E5FD9C6A647}" sibTransId="{625ADD3B-75B8-470C-8A64-67833F9E52DA}"/>
    <dgm:cxn modelId="{E3675925-8AED-4421-9B81-0B52DCE934B9}" srcId="{C44E3A10-7B01-47D9-AC1D-13916C02DFA6}" destId="{50285BE2-A447-4D0E-A1D6-5A66BE8ACAF5}" srcOrd="1" destOrd="0" parTransId="{CD295DF0-40DF-4C27-8E1F-173E243D590A}" sibTransId="{6351E0E4-AB38-40F7-9D3D-1846B6AC01E1}"/>
    <dgm:cxn modelId="{851D3962-D5CE-4EDD-B405-EE749C8B35D1}" srcId="{C44E3A10-7B01-47D9-AC1D-13916C02DFA6}" destId="{C147CF01-1E96-4CE0-99FD-B687B32F62F5}" srcOrd="0" destOrd="0" parTransId="{93E4E1EF-5369-4C6B-8355-8087005E8E3A}" sibTransId="{C3C982F0-C49B-4BE4-8889-BE2A02DCEEEF}"/>
    <dgm:cxn modelId="{DBD29DF6-72D7-4D90-91FF-A3AE14C2D97F}" type="presOf" srcId="{C147CF01-1E96-4CE0-99FD-B687B32F62F5}" destId="{C6C802E1-8FF7-49D8-B7AE-5CE5BB78B6A3}" srcOrd="0" destOrd="0" presId="urn:microsoft.com/office/officeart/2005/8/layout/arrow2"/>
    <dgm:cxn modelId="{0F5E1968-0761-4A14-837D-DF5F3D4958FE}" type="presOf" srcId="{C44E3A10-7B01-47D9-AC1D-13916C02DFA6}" destId="{C2BB7B27-63CF-4633-A1FC-FCA060583D9D}" srcOrd="0" destOrd="0" presId="urn:microsoft.com/office/officeart/2005/8/layout/arrow2"/>
    <dgm:cxn modelId="{51B6D9B9-875A-4A5E-8E01-F1692D52C7C6}" type="presOf" srcId="{76605769-8A6E-47E1-8F80-7F4401130530}" destId="{A3D8F3BC-0775-4B6A-AD15-A9CA8971AF32}" srcOrd="0" destOrd="0" presId="urn:microsoft.com/office/officeart/2005/8/layout/arrow2"/>
    <dgm:cxn modelId="{C2D3C127-7F5C-40E4-AC07-0443A0462525}" type="presOf" srcId="{50285BE2-A447-4D0E-A1D6-5A66BE8ACAF5}" destId="{7188D0AC-9A06-41D6-A264-044E945C8419}" srcOrd="0" destOrd="0" presId="urn:microsoft.com/office/officeart/2005/8/layout/arrow2"/>
    <dgm:cxn modelId="{2F80EA47-303C-4CBD-B8B5-8A1815FF726F}" srcId="{C44E3A10-7B01-47D9-AC1D-13916C02DFA6}" destId="{76605769-8A6E-47E1-8F80-7F4401130530}" srcOrd="3" destOrd="0" parTransId="{9814B7A8-9A98-4D93-8A90-047B5264BDF3}" sibTransId="{50A80BC6-8F7A-41B7-95FA-4BB5CB3F7E6D}"/>
    <dgm:cxn modelId="{5A9813EA-3E61-46A6-8A80-5645331D1636}" type="presOf" srcId="{675CCF3B-4CAF-46E7-81AD-FBCE342CA1ED}" destId="{30D7EB7F-C613-42E8-9BC7-3BF3E5B9D145}" srcOrd="0" destOrd="0" presId="urn:microsoft.com/office/officeart/2005/8/layout/arrow2"/>
    <dgm:cxn modelId="{A04D3EC8-FFA7-4EE7-BBCC-90B6CEBA37B7}" type="presParOf" srcId="{C2BB7B27-63CF-4633-A1FC-FCA060583D9D}" destId="{44194FFB-6848-4237-A1ED-4E7A880662A4}" srcOrd="0" destOrd="0" presId="urn:microsoft.com/office/officeart/2005/8/layout/arrow2"/>
    <dgm:cxn modelId="{4DB6FBA4-42E4-413D-B71D-54E7815BD7CF}" type="presParOf" srcId="{C2BB7B27-63CF-4633-A1FC-FCA060583D9D}" destId="{A8FE2556-5A64-4A35-AAAF-9A460942D8B9}" srcOrd="1" destOrd="0" presId="urn:microsoft.com/office/officeart/2005/8/layout/arrow2"/>
    <dgm:cxn modelId="{AB3DABCA-3A65-44EF-9501-D014F2B993E5}" type="presParOf" srcId="{A8FE2556-5A64-4A35-AAAF-9A460942D8B9}" destId="{270D3195-5651-4ADE-94E5-6D1E9FF567B9}" srcOrd="0" destOrd="0" presId="urn:microsoft.com/office/officeart/2005/8/layout/arrow2"/>
    <dgm:cxn modelId="{E97C9684-67CE-4F61-98E2-5A3D4FFF6DBE}" type="presParOf" srcId="{A8FE2556-5A64-4A35-AAAF-9A460942D8B9}" destId="{C6C802E1-8FF7-49D8-B7AE-5CE5BB78B6A3}" srcOrd="1" destOrd="0" presId="urn:microsoft.com/office/officeart/2005/8/layout/arrow2"/>
    <dgm:cxn modelId="{76DCE471-78BA-4E8D-89AA-879FFE1B8FF1}" type="presParOf" srcId="{A8FE2556-5A64-4A35-AAAF-9A460942D8B9}" destId="{39FE78CE-B260-4D8A-8673-0714E933BBD1}" srcOrd="2" destOrd="0" presId="urn:microsoft.com/office/officeart/2005/8/layout/arrow2"/>
    <dgm:cxn modelId="{8105BEEA-9B87-414E-894F-9E4786679D7E}" type="presParOf" srcId="{A8FE2556-5A64-4A35-AAAF-9A460942D8B9}" destId="{7188D0AC-9A06-41D6-A264-044E945C8419}" srcOrd="3" destOrd="0" presId="urn:microsoft.com/office/officeart/2005/8/layout/arrow2"/>
    <dgm:cxn modelId="{607B6DDC-BF00-4E65-B03B-5879AF8CE454}" type="presParOf" srcId="{A8FE2556-5A64-4A35-AAAF-9A460942D8B9}" destId="{34C51B1D-13BE-4E54-A9D6-D9D4A72D13D6}" srcOrd="4" destOrd="0" presId="urn:microsoft.com/office/officeart/2005/8/layout/arrow2"/>
    <dgm:cxn modelId="{29D2A450-3B36-4041-9039-8EC173AB2943}" type="presParOf" srcId="{A8FE2556-5A64-4A35-AAAF-9A460942D8B9}" destId="{30D7EB7F-C613-42E8-9BC7-3BF3E5B9D145}" srcOrd="5" destOrd="0" presId="urn:microsoft.com/office/officeart/2005/8/layout/arrow2"/>
    <dgm:cxn modelId="{8DBBE4F2-6389-4078-80DF-64DA093974A1}" type="presParOf" srcId="{A8FE2556-5A64-4A35-AAAF-9A460942D8B9}" destId="{CA150B30-119E-4013-B7E0-3C10809631A3}" srcOrd="6" destOrd="0" presId="urn:microsoft.com/office/officeart/2005/8/layout/arrow2"/>
    <dgm:cxn modelId="{7FDFC82F-BDB2-4769-9FCA-C23400C1CA60}" type="presParOf" srcId="{A8FE2556-5A64-4A35-AAAF-9A460942D8B9}" destId="{A3D8F3BC-0775-4B6A-AD15-A9CA8971AF3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AC1A0-883F-4619-9698-1B4476083330}" type="doc">
      <dgm:prSet loTypeId="urn:microsoft.com/office/officeart/2005/8/layout/vList5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EB8D020E-B34F-449C-9857-94D60F301908}">
      <dgm:prSet custT="1"/>
      <dgm:spPr/>
      <dgm:t>
        <a:bodyPr/>
        <a:lstStyle/>
        <a:p>
          <a:r>
            <a:rPr lang="en-GB" sz="1600" dirty="0" smtClean="0"/>
            <a:t>Supply Chain Mapping</a:t>
          </a:r>
          <a:endParaRPr lang="en-GB" sz="1600" dirty="0"/>
        </a:p>
      </dgm:t>
    </dgm:pt>
    <dgm:pt modelId="{6B165291-3D88-404E-8995-4668B196439D}" type="parTrans" cxnId="{C3360BD6-97B5-4977-971F-00B2D6986E94}">
      <dgm:prSet/>
      <dgm:spPr/>
      <dgm:t>
        <a:bodyPr/>
        <a:lstStyle/>
        <a:p>
          <a:endParaRPr lang="en-GB" sz="1600"/>
        </a:p>
      </dgm:t>
    </dgm:pt>
    <dgm:pt modelId="{43C25507-579E-48D1-B0B9-0A23815FDFF7}" type="sibTrans" cxnId="{C3360BD6-97B5-4977-971F-00B2D6986E94}">
      <dgm:prSet/>
      <dgm:spPr/>
      <dgm:t>
        <a:bodyPr/>
        <a:lstStyle/>
        <a:p>
          <a:endParaRPr lang="en-GB" sz="1600"/>
        </a:p>
      </dgm:t>
    </dgm:pt>
    <dgm:pt modelId="{D6B77A92-3A45-4854-8C53-26CCBCBF8216}">
      <dgm:prSet custT="1"/>
      <dgm:spPr/>
      <dgm:t>
        <a:bodyPr/>
        <a:lstStyle/>
        <a:p>
          <a:r>
            <a:rPr lang="en-GB" sz="1600" dirty="0" smtClean="0"/>
            <a:t>Behavioural</a:t>
          </a:r>
          <a:endParaRPr lang="en-GB" sz="1600" dirty="0"/>
        </a:p>
      </dgm:t>
    </dgm:pt>
    <dgm:pt modelId="{0DE484DE-4B2D-4B3F-B3A7-3D6FFF6E1471}" type="parTrans" cxnId="{EEA4410F-FEF8-4334-AC0C-6FA0626FEEF5}">
      <dgm:prSet/>
      <dgm:spPr/>
      <dgm:t>
        <a:bodyPr/>
        <a:lstStyle/>
        <a:p>
          <a:endParaRPr lang="en-GB" sz="1600"/>
        </a:p>
      </dgm:t>
    </dgm:pt>
    <dgm:pt modelId="{39E54CC3-D7E3-4D76-AA40-FBB1FE33F760}" type="sibTrans" cxnId="{EEA4410F-FEF8-4334-AC0C-6FA0626FEEF5}">
      <dgm:prSet/>
      <dgm:spPr/>
      <dgm:t>
        <a:bodyPr/>
        <a:lstStyle/>
        <a:p>
          <a:endParaRPr lang="en-GB" sz="1600"/>
        </a:p>
      </dgm:t>
    </dgm:pt>
    <dgm:pt modelId="{AFC981D2-8F8F-4723-98A2-7957AEAEC2EE}">
      <dgm:prSet custT="1"/>
      <dgm:spPr/>
      <dgm:t>
        <a:bodyPr/>
        <a:lstStyle/>
        <a:p>
          <a:r>
            <a:rPr lang="en-GB" sz="1600" dirty="0" smtClean="0"/>
            <a:t>Geo-political</a:t>
          </a:r>
          <a:endParaRPr lang="en-GB" sz="1600" dirty="0"/>
        </a:p>
      </dgm:t>
    </dgm:pt>
    <dgm:pt modelId="{2C84B82E-8736-4547-8369-BA6227A5D68D}" type="parTrans" cxnId="{F7049AEF-C5C0-4DDC-8BEE-5B05C1E8C304}">
      <dgm:prSet/>
      <dgm:spPr/>
      <dgm:t>
        <a:bodyPr/>
        <a:lstStyle/>
        <a:p>
          <a:endParaRPr lang="en-GB" sz="1600"/>
        </a:p>
      </dgm:t>
    </dgm:pt>
    <dgm:pt modelId="{5F23E1C6-B668-4121-93ED-2D5DDC41856F}" type="sibTrans" cxnId="{F7049AEF-C5C0-4DDC-8BEE-5B05C1E8C304}">
      <dgm:prSet/>
      <dgm:spPr/>
      <dgm:t>
        <a:bodyPr/>
        <a:lstStyle/>
        <a:p>
          <a:endParaRPr lang="en-GB" sz="1600"/>
        </a:p>
      </dgm:t>
    </dgm:pt>
    <dgm:pt modelId="{0C28812E-7EF9-4F4B-AECE-5A03D7717FA5}">
      <dgm:prSet custT="1"/>
      <dgm:spPr/>
      <dgm:t>
        <a:bodyPr/>
        <a:lstStyle/>
        <a:p>
          <a:r>
            <a:rPr lang="en-GB" sz="1600" dirty="0" smtClean="0"/>
            <a:t>Historical</a:t>
          </a:r>
          <a:endParaRPr lang="en-GB" sz="1600" dirty="0"/>
        </a:p>
      </dgm:t>
    </dgm:pt>
    <dgm:pt modelId="{57B8BA31-17AB-4799-B742-BC84F0211233}" type="parTrans" cxnId="{FD31E387-D11D-4CAA-AEA7-7F9A3C7A9707}">
      <dgm:prSet/>
      <dgm:spPr/>
      <dgm:t>
        <a:bodyPr/>
        <a:lstStyle/>
        <a:p>
          <a:endParaRPr lang="en-GB" sz="1600"/>
        </a:p>
      </dgm:t>
    </dgm:pt>
    <dgm:pt modelId="{2950FDDB-390D-4097-B0A5-E981FA780FEF}" type="sibTrans" cxnId="{FD31E387-D11D-4CAA-AEA7-7F9A3C7A9707}">
      <dgm:prSet/>
      <dgm:spPr/>
      <dgm:t>
        <a:bodyPr/>
        <a:lstStyle/>
        <a:p>
          <a:endParaRPr lang="en-GB" sz="1600"/>
        </a:p>
      </dgm:t>
    </dgm:pt>
    <dgm:pt modelId="{640D47B3-F445-4B4E-8D18-8F29AC018CF0}">
      <dgm:prSet custT="1"/>
      <dgm:spPr/>
      <dgm:t>
        <a:bodyPr/>
        <a:lstStyle/>
        <a:p>
          <a:pPr rtl="0"/>
          <a:r>
            <a:rPr lang="en-GB" sz="2400" dirty="0" smtClean="0">
              <a:latin typeface="+mj-lt"/>
            </a:rPr>
            <a:t>Vulnerability Control Plan</a:t>
          </a:r>
          <a:endParaRPr lang="en-GB" sz="2400" dirty="0">
            <a:latin typeface="+mj-lt"/>
          </a:endParaRPr>
        </a:p>
      </dgm:t>
    </dgm:pt>
    <dgm:pt modelId="{0945DE07-0EAE-4B5E-9D25-505F84556767}" type="parTrans" cxnId="{F2540F96-7A76-46E5-93FA-D940BFE50FC3}">
      <dgm:prSet/>
      <dgm:spPr/>
      <dgm:t>
        <a:bodyPr/>
        <a:lstStyle/>
        <a:p>
          <a:endParaRPr lang="en-GB" sz="1600"/>
        </a:p>
      </dgm:t>
    </dgm:pt>
    <dgm:pt modelId="{1C06383E-7FF6-47F1-BA91-ECB2557C3E03}" type="sibTrans" cxnId="{F2540F96-7A76-46E5-93FA-D940BFE50FC3}">
      <dgm:prSet/>
      <dgm:spPr/>
      <dgm:t>
        <a:bodyPr/>
        <a:lstStyle/>
        <a:p>
          <a:endParaRPr lang="en-GB" sz="1600"/>
        </a:p>
      </dgm:t>
    </dgm:pt>
    <dgm:pt modelId="{4EEB434D-FDCB-4385-A187-50C8F51E0DB8}">
      <dgm:prSet custT="1"/>
      <dgm:spPr/>
      <dgm:t>
        <a:bodyPr/>
        <a:lstStyle/>
        <a:p>
          <a:pPr rtl="0"/>
          <a:r>
            <a:rPr lang="en-GB" sz="1600" dirty="0" smtClean="0">
              <a:solidFill>
                <a:schemeClr val="tx1"/>
              </a:solidFill>
            </a:rPr>
            <a:t>Monitoring strategy</a:t>
          </a:r>
          <a:endParaRPr lang="en-GB" sz="1600" dirty="0">
            <a:solidFill>
              <a:schemeClr val="tx1"/>
            </a:solidFill>
            <a:latin typeface="+mj-lt"/>
          </a:endParaRPr>
        </a:p>
      </dgm:t>
    </dgm:pt>
    <dgm:pt modelId="{AEBA7EA7-5E2F-41B7-80F3-811BED4BD93F}" type="parTrans" cxnId="{301E6F30-2A08-4E80-8CCF-E1D1A7CF18F8}">
      <dgm:prSet/>
      <dgm:spPr/>
      <dgm:t>
        <a:bodyPr/>
        <a:lstStyle/>
        <a:p>
          <a:endParaRPr lang="en-GB" sz="1600"/>
        </a:p>
      </dgm:t>
    </dgm:pt>
    <dgm:pt modelId="{69CACE77-1794-4345-B039-295848155A12}" type="sibTrans" cxnId="{301E6F30-2A08-4E80-8CCF-E1D1A7CF18F8}">
      <dgm:prSet/>
      <dgm:spPr/>
      <dgm:t>
        <a:bodyPr/>
        <a:lstStyle/>
        <a:p>
          <a:endParaRPr lang="en-GB" sz="1600"/>
        </a:p>
      </dgm:t>
    </dgm:pt>
    <dgm:pt modelId="{F5FB76A3-033F-4A0B-A35C-3D2678ADC378}">
      <dgm:prSet custT="1"/>
      <dgm:spPr/>
      <dgm:t>
        <a:bodyPr/>
        <a:lstStyle/>
        <a:p>
          <a:pPr rtl="0"/>
          <a:r>
            <a:rPr lang="en-GB" sz="1600" dirty="0" smtClean="0">
              <a:solidFill>
                <a:schemeClr val="tx1"/>
              </a:solidFill>
            </a:rPr>
            <a:t>Origin/Label  verification</a:t>
          </a:r>
          <a:endParaRPr lang="en-GB" sz="1600" dirty="0">
            <a:solidFill>
              <a:schemeClr val="tx1"/>
            </a:solidFill>
            <a:latin typeface="+mj-lt"/>
          </a:endParaRPr>
        </a:p>
      </dgm:t>
    </dgm:pt>
    <dgm:pt modelId="{2D616F3C-C95E-45CB-B6BF-8ECD9FA0D617}" type="parTrans" cxnId="{469C0AA2-A31C-4910-B015-CE9F5FD75CD6}">
      <dgm:prSet/>
      <dgm:spPr/>
      <dgm:t>
        <a:bodyPr/>
        <a:lstStyle/>
        <a:p>
          <a:endParaRPr lang="en-GB" sz="1600"/>
        </a:p>
      </dgm:t>
    </dgm:pt>
    <dgm:pt modelId="{7B62122E-2BB5-4D11-B3CE-8F744E3AFC64}" type="sibTrans" cxnId="{469C0AA2-A31C-4910-B015-CE9F5FD75CD6}">
      <dgm:prSet/>
      <dgm:spPr/>
      <dgm:t>
        <a:bodyPr/>
        <a:lstStyle/>
        <a:p>
          <a:endParaRPr lang="en-GB" sz="1600"/>
        </a:p>
      </dgm:t>
    </dgm:pt>
    <dgm:pt modelId="{0EC9794E-C64A-4996-B477-FF96B49EF864}">
      <dgm:prSet custT="1"/>
      <dgm:spPr/>
      <dgm:t>
        <a:bodyPr/>
        <a:lstStyle/>
        <a:p>
          <a:pPr rtl="0"/>
          <a:r>
            <a:rPr lang="en-GB" sz="1600" dirty="0" smtClean="0">
              <a:solidFill>
                <a:schemeClr val="tx1"/>
              </a:solidFill>
            </a:rPr>
            <a:t>Analytical testing strategy</a:t>
          </a:r>
          <a:endParaRPr lang="en-GB" sz="1600" dirty="0">
            <a:solidFill>
              <a:schemeClr val="tx1"/>
            </a:solidFill>
          </a:endParaRPr>
        </a:p>
      </dgm:t>
    </dgm:pt>
    <dgm:pt modelId="{0DF86689-48CA-4EA9-8897-11E94FC954E8}" type="parTrans" cxnId="{2B48155C-FA59-4DF6-B7C6-3FE0908B7426}">
      <dgm:prSet/>
      <dgm:spPr/>
      <dgm:t>
        <a:bodyPr/>
        <a:lstStyle/>
        <a:p>
          <a:endParaRPr lang="en-GB" sz="1600"/>
        </a:p>
      </dgm:t>
    </dgm:pt>
    <dgm:pt modelId="{88C4AD19-93A3-49AA-8ED5-D33BFA684690}" type="sibTrans" cxnId="{2B48155C-FA59-4DF6-B7C6-3FE0908B7426}">
      <dgm:prSet/>
      <dgm:spPr/>
      <dgm:t>
        <a:bodyPr/>
        <a:lstStyle/>
        <a:p>
          <a:endParaRPr lang="en-GB" sz="1600"/>
        </a:p>
      </dgm:t>
    </dgm:pt>
    <dgm:pt modelId="{1AF719AE-4518-405C-985E-FEB3A8D28853}">
      <dgm:prSet custT="1"/>
      <dgm:spPr/>
      <dgm:t>
        <a:bodyPr/>
        <a:lstStyle/>
        <a:p>
          <a:pPr rtl="0"/>
          <a:r>
            <a:rPr lang="en-GB" sz="1600" dirty="0" smtClean="0">
              <a:solidFill>
                <a:schemeClr val="tx1"/>
              </a:solidFill>
            </a:rPr>
            <a:t>Supplier audits </a:t>
          </a:r>
          <a:endParaRPr lang="en-GB" sz="1600" dirty="0">
            <a:solidFill>
              <a:schemeClr val="tx1"/>
            </a:solidFill>
            <a:latin typeface="+mj-lt"/>
          </a:endParaRPr>
        </a:p>
      </dgm:t>
    </dgm:pt>
    <dgm:pt modelId="{EE0F6742-02C4-49EB-BA78-11BA3BBD37F5}" type="parTrans" cxnId="{CEDE4D39-28B5-42AA-957B-9AF00C7524A2}">
      <dgm:prSet/>
      <dgm:spPr/>
      <dgm:t>
        <a:bodyPr/>
        <a:lstStyle/>
        <a:p>
          <a:endParaRPr lang="en-GB" sz="1600"/>
        </a:p>
      </dgm:t>
    </dgm:pt>
    <dgm:pt modelId="{F26951DF-147C-48B4-AEBA-AD8AA49727A8}" type="sibTrans" cxnId="{CEDE4D39-28B5-42AA-957B-9AF00C7524A2}">
      <dgm:prSet/>
      <dgm:spPr/>
      <dgm:t>
        <a:bodyPr/>
        <a:lstStyle/>
        <a:p>
          <a:endParaRPr lang="en-GB" sz="1600"/>
        </a:p>
      </dgm:t>
    </dgm:pt>
    <dgm:pt modelId="{CD9ABBF9-5CA8-49E3-877F-4D7B5DF8E185}">
      <dgm:prSet custT="1"/>
      <dgm:spPr/>
      <dgm:t>
        <a:bodyPr/>
        <a:lstStyle/>
        <a:p>
          <a:pPr rtl="0"/>
          <a:r>
            <a:rPr lang="en-GB" sz="2400" dirty="0" smtClean="0">
              <a:latin typeface="+mj-lt"/>
            </a:rPr>
            <a:t>Vulnerability Assessments</a:t>
          </a:r>
          <a:endParaRPr lang="en-GB" sz="2400" dirty="0">
            <a:latin typeface="+mj-lt"/>
          </a:endParaRPr>
        </a:p>
      </dgm:t>
    </dgm:pt>
    <dgm:pt modelId="{869FFB13-E412-48BB-970B-D6EF0D9353FC}" type="sibTrans" cxnId="{2D095A82-BBA5-4849-9E48-1932089A2903}">
      <dgm:prSet/>
      <dgm:spPr/>
      <dgm:t>
        <a:bodyPr/>
        <a:lstStyle/>
        <a:p>
          <a:endParaRPr lang="en-GB" sz="1600">
            <a:latin typeface="+mj-lt"/>
          </a:endParaRPr>
        </a:p>
      </dgm:t>
    </dgm:pt>
    <dgm:pt modelId="{B55FAC44-7623-4CA4-9019-E638FC32C346}" type="parTrans" cxnId="{2D095A82-BBA5-4849-9E48-1932089A2903}">
      <dgm:prSet/>
      <dgm:spPr/>
      <dgm:t>
        <a:bodyPr/>
        <a:lstStyle/>
        <a:p>
          <a:endParaRPr lang="en-GB" sz="1600">
            <a:latin typeface="+mj-lt"/>
          </a:endParaRPr>
        </a:p>
      </dgm:t>
    </dgm:pt>
    <dgm:pt modelId="{65515DEB-08FF-4935-BCDD-83A153026579}">
      <dgm:prSet custT="1"/>
      <dgm:spPr/>
      <dgm:t>
        <a:bodyPr/>
        <a:lstStyle/>
        <a:p>
          <a:r>
            <a:rPr lang="en-GB" sz="1600" dirty="0" smtClean="0"/>
            <a:t>Socio-economic</a:t>
          </a:r>
          <a:endParaRPr lang="en-GB" sz="1600" dirty="0"/>
        </a:p>
      </dgm:t>
    </dgm:pt>
    <dgm:pt modelId="{A01E08E7-3354-454F-A44E-5559D341B9AB}" type="parTrans" cxnId="{BB5EEB04-0EAD-4162-8F19-3EF6900EAC4F}">
      <dgm:prSet/>
      <dgm:spPr/>
      <dgm:t>
        <a:bodyPr/>
        <a:lstStyle/>
        <a:p>
          <a:endParaRPr lang="en-GB"/>
        </a:p>
      </dgm:t>
    </dgm:pt>
    <dgm:pt modelId="{5FD0289F-D26E-4E28-A1FE-032C0E7F2B69}" type="sibTrans" cxnId="{BB5EEB04-0EAD-4162-8F19-3EF6900EAC4F}">
      <dgm:prSet/>
      <dgm:spPr/>
      <dgm:t>
        <a:bodyPr/>
        <a:lstStyle/>
        <a:p>
          <a:endParaRPr lang="en-GB"/>
        </a:p>
      </dgm:t>
    </dgm:pt>
    <dgm:pt modelId="{BFC2BE83-A062-4F94-80C5-6142043E2A7B}">
      <dgm:prSet custT="1"/>
      <dgm:spPr/>
      <dgm:t>
        <a:bodyPr/>
        <a:lstStyle/>
        <a:p>
          <a:pPr rtl="0"/>
          <a:r>
            <a:rPr lang="en-GB" sz="1600" dirty="0" smtClean="0">
              <a:solidFill>
                <a:schemeClr val="tx1"/>
              </a:solidFill>
              <a:latin typeface="+mj-lt"/>
            </a:rPr>
            <a:t>Specification management</a:t>
          </a:r>
          <a:endParaRPr lang="en-GB" sz="1600" dirty="0">
            <a:solidFill>
              <a:schemeClr val="tx1"/>
            </a:solidFill>
            <a:latin typeface="+mj-lt"/>
          </a:endParaRPr>
        </a:p>
      </dgm:t>
    </dgm:pt>
    <dgm:pt modelId="{11D36B9B-12A4-4886-9248-9BD9CE152C6F}" type="parTrans" cxnId="{B0636942-6D45-47F1-A734-11074AF21C48}">
      <dgm:prSet/>
      <dgm:spPr/>
      <dgm:t>
        <a:bodyPr/>
        <a:lstStyle/>
        <a:p>
          <a:endParaRPr lang="en-GB"/>
        </a:p>
      </dgm:t>
    </dgm:pt>
    <dgm:pt modelId="{7B39C508-B641-42E1-A4B6-D1EED8CBA179}" type="sibTrans" cxnId="{B0636942-6D45-47F1-A734-11074AF21C48}">
      <dgm:prSet/>
      <dgm:spPr/>
      <dgm:t>
        <a:bodyPr/>
        <a:lstStyle/>
        <a:p>
          <a:endParaRPr lang="en-GB"/>
        </a:p>
      </dgm:t>
    </dgm:pt>
    <dgm:pt modelId="{B9E61B16-71A4-4CCA-BB36-73CAF5FE06EA}">
      <dgm:prSet custT="1"/>
      <dgm:spPr/>
      <dgm:t>
        <a:bodyPr/>
        <a:lstStyle/>
        <a:p>
          <a:pPr rtl="0"/>
          <a:r>
            <a:rPr lang="en-GB" sz="1600" dirty="0" smtClean="0">
              <a:solidFill>
                <a:schemeClr val="tx1"/>
              </a:solidFill>
            </a:rPr>
            <a:t>Anti-counterfeit technologies</a:t>
          </a:r>
          <a:endParaRPr lang="en-GB" sz="1600" dirty="0">
            <a:solidFill>
              <a:schemeClr val="tx1"/>
            </a:solidFill>
          </a:endParaRPr>
        </a:p>
      </dgm:t>
    </dgm:pt>
    <dgm:pt modelId="{A0076EF0-8B30-45AB-8C66-C4A34BDD6CF6}" type="parTrans" cxnId="{C8097224-D6B9-4D27-88D7-E3B96F1BEBF3}">
      <dgm:prSet/>
      <dgm:spPr/>
      <dgm:t>
        <a:bodyPr/>
        <a:lstStyle/>
        <a:p>
          <a:endParaRPr lang="en-GB"/>
        </a:p>
      </dgm:t>
    </dgm:pt>
    <dgm:pt modelId="{9AA73CAF-DD86-4110-87D7-6C6CDCD74DCE}" type="sibTrans" cxnId="{C8097224-D6B9-4D27-88D7-E3B96F1BEBF3}">
      <dgm:prSet/>
      <dgm:spPr/>
      <dgm:t>
        <a:bodyPr/>
        <a:lstStyle/>
        <a:p>
          <a:endParaRPr lang="en-GB"/>
        </a:p>
      </dgm:t>
    </dgm:pt>
    <dgm:pt modelId="{58E54AC3-5925-44A0-821D-834D1D783FB6}" type="pres">
      <dgm:prSet presAssocID="{503AC1A0-883F-4619-9698-1B44760833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692B568-24C7-4ED8-B647-E1D4D81B7D32}" type="pres">
      <dgm:prSet presAssocID="{CD9ABBF9-5CA8-49E3-877F-4D7B5DF8E185}" presName="linNode" presStyleCnt="0"/>
      <dgm:spPr/>
      <dgm:t>
        <a:bodyPr/>
        <a:lstStyle/>
        <a:p>
          <a:endParaRPr lang="en-GB"/>
        </a:p>
      </dgm:t>
    </dgm:pt>
    <dgm:pt modelId="{DC971D8A-634E-4A1C-8FA3-F9ADD3C13E8B}" type="pres">
      <dgm:prSet presAssocID="{CD9ABBF9-5CA8-49E3-877F-4D7B5DF8E185}" presName="parentText" presStyleLbl="node1" presStyleIdx="0" presStyleCnt="2" custScaleX="93294" custLinFactNeighborY="-373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925106-F44C-4B2B-9826-6244000963F6}" type="pres">
      <dgm:prSet presAssocID="{CD9ABBF9-5CA8-49E3-877F-4D7B5DF8E185}" presName="descendantText" presStyleLbl="alignAccFollowNode1" presStyleIdx="0" presStyleCnt="2" custLinFactNeighborX="-14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34B789-4AB2-4E32-A3A3-F181FD994CBE}" type="pres">
      <dgm:prSet presAssocID="{869FFB13-E412-48BB-970B-D6EF0D9353FC}" presName="sp" presStyleCnt="0"/>
      <dgm:spPr/>
      <dgm:t>
        <a:bodyPr/>
        <a:lstStyle/>
        <a:p>
          <a:endParaRPr lang="en-GB"/>
        </a:p>
      </dgm:t>
    </dgm:pt>
    <dgm:pt modelId="{70B1B102-2D95-4A6E-857D-6A9927A2D5DE}" type="pres">
      <dgm:prSet presAssocID="{640D47B3-F445-4B4E-8D18-8F29AC018CF0}" presName="linNode" presStyleCnt="0"/>
      <dgm:spPr/>
      <dgm:t>
        <a:bodyPr/>
        <a:lstStyle/>
        <a:p>
          <a:endParaRPr lang="en-GB"/>
        </a:p>
      </dgm:t>
    </dgm:pt>
    <dgm:pt modelId="{C384C988-BE57-4ED8-9C02-B80AF7E49FD7}" type="pres">
      <dgm:prSet presAssocID="{640D47B3-F445-4B4E-8D18-8F29AC018CF0}" presName="parentText" presStyleLbl="node1" presStyleIdx="1" presStyleCnt="2" custScaleX="9329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08A0CE-6CAB-4741-BEB1-2EB4236E4409}" type="pres">
      <dgm:prSet presAssocID="{640D47B3-F445-4B4E-8D18-8F29AC018CF0}" presName="descendantText" presStyleLbl="alignAccFollowNode1" presStyleIdx="1" presStyleCnt="2" custScaleY="115336" custLinFactNeighborX="-1409" custLinFactNeighborY="36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DE4D39-28B5-42AA-957B-9AF00C7524A2}" srcId="{640D47B3-F445-4B4E-8D18-8F29AC018CF0}" destId="{1AF719AE-4518-405C-985E-FEB3A8D28853}" srcOrd="3" destOrd="0" parTransId="{EE0F6742-02C4-49EB-BA78-11BA3BBD37F5}" sibTransId="{F26951DF-147C-48B4-AEBA-AD8AA49727A8}"/>
    <dgm:cxn modelId="{FD31E387-D11D-4CAA-AEA7-7F9A3C7A9707}" srcId="{EB8D020E-B34F-449C-9857-94D60F301908}" destId="{0C28812E-7EF9-4F4B-AECE-5A03D7717FA5}" srcOrd="3" destOrd="0" parTransId="{57B8BA31-17AB-4799-B742-BC84F0211233}" sibTransId="{2950FDDB-390D-4097-B0A5-E981FA780FEF}"/>
    <dgm:cxn modelId="{BB5EEB04-0EAD-4162-8F19-3EF6900EAC4F}" srcId="{EB8D020E-B34F-449C-9857-94D60F301908}" destId="{65515DEB-08FF-4935-BCDD-83A153026579}" srcOrd="0" destOrd="0" parTransId="{A01E08E7-3354-454F-A44E-5559D341B9AB}" sibTransId="{5FD0289F-D26E-4E28-A1FE-032C0E7F2B69}"/>
    <dgm:cxn modelId="{B0636942-6D45-47F1-A734-11074AF21C48}" srcId="{640D47B3-F445-4B4E-8D18-8F29AC018CF0}" destId="{BFC2BE83-A062-4F94-80C5-6142043E2A7B}" srcOrd="2" destOrd="0" parTransId="{11D36B9B-12A4-4886-9248-9BD9CE152C6F}" sibTransId="{7B39C508-B641-42E1-A4B6-D1EED8CBA179}"/>
    <dgm:cxn modelId="{C8097224-D6B9-4D27-88D7-E3B96F1BEBF3}" srcId="{640D47B3-F445-4B4E-8D18-8F29AC018CF0}" destId="{B9E61B16-71A4-4CCA-BB36-73CAF5FE06EA}" srcOrd="5" destOrd="0" parTransId="{A0076EF0-8B30-45AB-8C66-C4A34BDD6CF6}" sibTransId="{9AA73CAF-DD86-4110-87D7-6C6CDCD74DCE}"/>
    <dgm:cxn modelId="{9670798F-863B-402E-B37C-EB0A305ADE5A}" type="presOf" srcId="{1AF719AE-4518-405C-985E-FEB3A8D28853}" destId="{B208A0CE-6CAB-4741-BEB1-2EB4236E4409}" srcOrd="0" destOrd="3" presId="urn:microsoft.com/office/officeart/2005/8/layout/vList5"/>
    <dgm:cxn modelId="{C3360BD6-97B5-4977-971F-00B2D6986E94}" srcId="{CD9ABBF9-5CA8-49E3-877F-4D7B5DF8E185}" destId="{EB8D020E-B34F-449C-9857-94D60F301908}" srcOrd="0" destOrd="0" parTransId="{6B165291-3D88-404E-8995-4668B196439D}" sibTransId="{43C25507-579E-48D1-B0B9-0A23815FDFF7}"/>
    <dgm:cxn modelId="{E432EA7F-CA52-49A3-BD45-584B7E715B6B}" type="presOf" srcId="{D6B77A92-3A45-4854-8C53-26CCBCBF8216}" destId="{40925106-F44C-4B2B-9826-6244000963F6}" srcOrd="0" destOrd="2" presId="urn:microsoft.com/office/officeart/2005/8/layout/vList5"/>
    <dgm:cxn modelId="{EEA4410F-FEF8-4334-AC0C-6FA0626FEEF5}" srcId="{EB8D020E-B34F-449C-9857-94D60F301908}" destId="{D6B77A92-3A45-4854-8C53-26CCBCBF8216}" srcOrd="1" destOrd="0" parTransId="{0DE484DE-4B2D-4B3F-B3A7-3D6FFF6E1471}" sibTransId="{39E54CC3-D7E3-4D76-AA40-FBB1FE33F760}"/>
    <dgm:cxn modelId="{2D095A82-BBA5-4849-9E48-1932089A2903}" srcId="{503AC1A0-883F-4619-9698-1B4476083330}" destId="{CD9ABBF9-5CA8-49E3-877F-4D7B5DF8E185}" srcOrd="0" destOrd="0" parTransId="{B55FAC44-7623-4CA4-9019-E638FC32C346}" sibTransId="{869FFB13-E412-48BB-970B-D6EF0D9353FC}"/>
    <dgm:cxn modelId="{430B4B35-2699-452A-913A-77356F762277}" type="presOf" srcId="{4EEB434D-FDCB-4385-A187-50C8F51E0DB8}" destId="{B208A0CE-6CAB-4741-BEB1-2EB4236E4409}" srcOrd="0" destOrd="0" presId="urn:microsoft.com/office/officeart/2005/8/layout/vList5"/>
    <dgm:cxn modelId="{4659AEDE-0218-45AF-BD26-497D743CA668}" type="presOf" srcId="{F5FB76A3-033F-4A0B-A35C-3D2678ADC378}" destId="{B208A0CE-6CAB-4741-BEB1-2EB4236E4409}" srcOrd="0" destOrd="1" presId="urn:microsoft.com/office/officeart/2005/8/layout/vList5"/>
    <dgm:cxn modelId="{2E58E591-87E1-4D31-923D-B815CE03C4CE}" type="presOf" srcId="{640D47B3-F445-4B4E-8D18-8F29AC018CF0}" destId="{C384C988-BE57-4ED8-9C02-B80AF7E49FD7}" srcOrd="0" destOrd="0" presId="urn:microsoft.com/office/officeart/2005/8/layout/vList5"/>
    <dgm:cxn modelId="{AC611B47-84CD-41AC-BE66-335F231EB013}" type="presOf" srcId="{503AC1A0-883F-4619-9698-1B4476083330}" destId="{58E54AC3-5925-44A0-821D-834D1D783FB6}" srcOrd="0" destOrd="0" presId="urn:microsoft.com/office/officeart/2005/8/layout/vList5"/>
    <dgm:cxn modelId="{00F35147-8C48-4457-A577-8D21839A28CC}" type="presOf" srcId="{B9E61B16-71A4-4CCA-BB36-73CAF5FE06EA}" destId="{B208A0CE-6CAB-4741-BEB1-2EB4236E4409}" srcOrd="0" destOrd="5" presId="urn:microsoft.com/office/officeart/2005/8/layout/vList5"/>
    <dgm:cxn modelId="{CACB07EE-CC28-4B1D-9FBB-153DC89B5D10}" type="presOf" srcId="{BFC2BE83-A062-4F94-80C5-6142043E2A7B}" destId="{B208A0CE-6CAB-4741-BEB1-2EB4236E4409}" srcOrd="0" destOrd="2" presId="urn:microsoft.com/office/officeart/2005/8/layout/vList5"/>
    <dgm:cxn modelId="{2C3063FB-A728-4E9D-8009-F8785E554554}" type="presOf" srcId="{0EC9794E-C64A-4996-B477-FF96B49EF864}" destId="{B208A0CE-6CAB-4741-BEB1-2EB4236E4409}" srcOrd="0" destOrd="4" presId="urn:microsoft.com/office/officeart/2005/8/layout/vList5"/>
    <dgm:cxn modelId="{14B6BEB3-FFF1-441C-A34C-2B446BCCA6D4}" type="presOf" srcId="{AFC981D2-8F8F-4723-98A2-7957AEAEC2EE}" destId="{40925106-F44C-4B2B-9826-6244000963F6}" srcOrd="0" destOrd="3" presId="urn:microsoft.com/office/officeart/2005/8/layout/vList5"/>
    <dgm:cxn modelId="{33E047C1-8BE9-400A-AF35-2EC25FB85EF5}" type="presOf" srcId="{EB8D020E-B34F-449C-9857-94D60F301908}" destId="{40925106-F44C-4B2B-9826-6244000963F6}" srcOrd="0" destOrd="0" presId="urn:microsoft.com/office/officeart/2005/8/layout/vList5"/>
    <dgm:cxn modelId="{F2540F96-7A76-46E5-93FA-D940BFE50FC3}" srcId="{503AC1A0-883F-4619-9698-1B4476083330}" destId="{640D47B3-F445-4B4E-8D18-8F29AC018CF0}" srcOrd="1" destOrd="0" parTransId="{0945DE07-0EAE-4B5E-9D25-505F84556767}" sibTransId="{1C06383E-7FF6-47F1-BA91-ECB2557C3E03}"/>
    <dgm:cxn modelId="{0AF524E7-0F25-47A3-8869-D453AD90D932}" type="presOf" srcId="{65515DEB-08FF-4935-BCDD-83A153026579}" destId="{40925106-F44C-4B2B-9826-6244000963F6}" srcOrd="0" destOrd="1" presId="urn:microsoft.com/office/officeart/2005/8/layout/vList5"/>
    <dgm:cxn modelId="{77452B91-2F00-4580-99A3-C999C965EF9E}" type="presOf" srcId="{0C28812E-7EF9-4F4B-AECE-5A03D7717FA5}" destId="{40925106-F44C-4B2B-9826-6244000963F6}" srcOrd="0" destOrd="4" presId="urn:microsoft.com/office/officeart/2005/8/layout/vList5"/>
    <dgm:cxn modelId="{469C0AA2-A31C-4910-B015-CE9F5FD75CD6}" srcId="{640D47B3-F445-4B4E-8D18-8F29AC018CF0}" destId="{F5FB76A3-033F-4A0B-A35C-3D2678ADC378}" srcOrd="1" destOrd="0" parTransId="{2D616F3C-C95E-45CB-B6BF-8ECD9FA0D617}" sibTransId="{7B62122E-2BB5-4D11-B3CE-8F744E3AFC64}"/>
    <dgm:cxn modelId="{F7049AEF-C5C0-4DDC-8BEE-5B05C1E8C304}" srcId="{EB8D020E-B34F-449C-9857-94D60F301908}" destId="{AFC981D2-8F8F-4723-98A2-7957AEAEC2EE}" srcOrd="2" destOrd="0" parTransId="{2C84B82E-8736-4547-8369-BA6227A5D68D}" sibTransId="{5F23E1C6-B668-4121-93ED-2D5DDC41856F}"/>
    <dgm:cxn modelId="{54470126-66D1-43AB-AACD-C33AFA177FC1}" type="presOf" srcId="{CD9ABBF9-5CA8-49E3-877F-4D7B5DF8E185}" destId="{DC971D8A-634E-4A1C-8FA3-F9ADD3C13E8B}" srcOrd="0" destOrd="0" presId="urn:microsoft.com/office/officeart/2005/8/layout/vList5"/>
    <dgm:cxn modelId="{301E6F30-2A08-4E80-8CCF-E1D1A7CF18F8}" srcId="{640D47B3-F445-4B4E-8D18-8F29AC018CF0}" destId="{4EEB434D-FDCB-4385-A187-50C8F51E0DB8}" srcOrd="0" destOrd="0" parTransId="{AEBA7EA7-5E2F-41B7-80F3-811BED4BD93F}" sibTransId="{69CACE77-1794-4345-B039-295848155A12}"/>
    <dgm:cxn modelId="{2B48155C-FA59-4DF6-B7C6-3FE0908B7426}" srcId="{640D47B3-F445-4B4E-8D18-8F29AC018CF0}" destId="{0EC9794E-C64A-4996-B477-FF96B49EF864}" srcOrd="4" destOrd="0" parTransId="{0DF86689-48CA-4EA9-8897-11E94FC954E8}" sibTransId="{88C4AD19-93A3-49AA-8ED5-D33BFA684690}"/>
    <dgm:cxn modelId="{23E23E5F-85DB-4B55-8FAE-EC9FF47BC757}" type="presParOf" srcId="{58E54AC3-5925-44A0-821D-834D1D783FB6}" destId="{6692B568-24C7-4ED8-B647-E1D4D81B7D32}" srcOrd="0" destOrd="0" presId="urn:microsoft.com/office/officeart/2005/8/layout/vList5"/>
    <dgm:cxn modelId="{28ECC7B3-991A-45A2-B406-5360156DF4FB}" type="presParOf" srcId="{6692B568-24C7-4ED8-B647-E1D4D81B7D32}" destId="{DC971D8A-634E-4A1C-8FA3-F9ADD3C13E8B}" srcOrd="0" destOrd="0" presId="urn:microsoft.com/office/officeart/2005/8/layout/vList5"/>
    <dgm:cxn modelId="{85ABCF2E-DDFB-4932-A377-116DFE686550}" type="presParOf" srcId="{6692B568-24C7-4ED8-B647-E1D4D81B7D32}" destId="{40925106-F44C-4B2B-9826-6244000963F6}" srcOrd="1" destOrd="0" presId="urn:microsoft.com/office/officeart/2005/8/layout/vList5"/>
    <dgm:cxn modelId="{A4AF93D8-3CE4-465E-8F10-F10371CF3FA7}" type="presParOf" srcId="{58E54AC3-5925-44A0-821D-834D1D783FB6}" destId="{2034B789-4AB2-4E32-A3A3-F181FD994CBE}" srcOrd="1" destOrd="0" presId="urn:microsoft.com/office/officeart/2005/8/layout/vList5"/>
    <dgm:cxn modelId="{EFFC94DB-59BF-4E3C-8232-682431B4AA61}" type="presParOf" srcId="{58E54AC3-5925-44A0-821D-834D1D783FB6}" destId="{70B1B102-2D95-4A6E-857D-6A9927A2D5DE}" srcOrd="2" destOrd="0" presId="urn:microsoft.com/office/officeart/2005/8/layout/vList5"/>
    <dgm:cxn modelId="{A32D5152-684A-45CE-B71E-0D4FCE57282E}" type="presParOf" srcId="{70B1B102-2D95-4A6E-857D-6A9927A2D5DE}" destId="{C384C988-BE57-4ED8-9C02-B80AF7E49FD7}" srcOrd="0" destOrd="0" presId="urn:microsoft.com/office/officeart/2005/8/layout/vList5"/>
    <dgm:cxn modelId="{8962CE5D-0974-4369-86C2-E87E74EAD178}" type="presParOf" srcId="{70B1B102-2D95-4A6E-857D-6A9927A2D5DE}" destId="{B208A0CE-6CAB-4741-BEB1-2EB4236E44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96B8E1-90AF-4C32-99D8-471CA5128B3A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G"/>
        </a:p>
      </dgm:t>
    </dgm:pt>
    <dgm:pt modelId="{F67AEFAD-209B-4EB7-BD4D-E3F1AAE2A200}">
      <dgm:prSet/>
      <dgm:spPr/>
      <dgm:t>
        <a:bodyPr/>
        <a:lstStyle/>
        <a:p>
          <a:pPr rtl="0"/>
          <a:r>
            <a:rPr lang="en-GB" dirty="0" smtClean="0"/>
            <a:t>Incorporation in </a:t>
          </a:r>
        </a:p>
        <a:p>
          <a:pPr rtl="0"/>
          <a:r>
            <a:rPr lang="en-GB" dirty="0" smtClean="0"/>
            <a:t>GFSI Guidance Document Vs. 7</a:t>
          </a:r>
        </a:p>
        <a:p>
          <a:pPr rtl="0"/>
          <a:r>
            <a:rPr lang="en-GB" dirty="0" smtClean="0"/>
            <a:t>(2016) </a:t>
          </a:r>
          <a:endParaRPr lang="en-SG" dirty="0"/>
        </a:p>
      </dgm:t>
    </dgm:pt>
    <dgm:pt modelId="{902777AC-3957-43AB-8C95-66775D4FA10F}" type="parTrans" cxnId="{C06ED122-09A4-48EB-AD22-C698947B32F1}">
      <dgm:prSet/>
      <dgm:spPr/>
      <dgm:t>
        <a:bodyPr/>
        <a:lstStyle/>
        <a:p>
          <a:endParaRPr lang="en-SG"/>
        </a:p>
      </dgm:t>
    </dgm:pt>
    <dgm:pt modelId="{114D95AB-9921-45D7-A439-AFBB525A4965}" type="sibTrans" cxnId="{C06ED122-09A4-48EB-AD22-C698947B32F1}">
      <dgm:prSet/>
      <dgm:spPr/>
      <dgm:t>
        <a:bodyPr/>
        <a:lstStyle/>
        <a:p>
          <a:endParaRPr lang="en-SG"/>
        </a:p>
      </dgm:t>
    </dgm:pt>
    <dgm:pt modelId="{A4970C3A-9426-4222-9D3C-02EA5C5CA25F}">
      <dgm:prSet/>
      <dgm:spPr/>
      <dgm:t>
        <a:bodyPr/>
        <a:lstStyle/>
        <a:p>
          <a:pPr rtl="0"/>
          <a:r>
            <a:rPr lang="en-GB" dirty="0" smtClean="0"/>
            <a:t>Incorporation in </a:t>
          </a:r>
        </a:p>
        <a:p>
          <a:pPr rtl="0"/>
          <a:r>
            <a:rPr lang="en-GB" dirty="0" smtClean="0"/>
            <a:t>Food Safety Management Schemes</a:t>
          </a:r>
          <a:endParaRPr lang="en-SG" dirty="0"/>
        </a:p>
      </dgm:t>
    </dgm:pt>
    <dgm:pt modelId="{BDDE0A3B-A66B-4164-B323-03146BC627B4}" type="parTrans" cxnId="{DE6CEDAA-823A-47A4-95C5-5D87C448ACD4}">
      <dgm:prSet/>
      <dgm:spPr/>
      <dgm:t>
        <a:bodyPr/>
        <a:lstStyle/>
        <a:p>
          <a:endParaRPr lang="en-SG"/>
        </a:p>
      </dgm:t>
    </dgm:pt>
    <dgm:pt modelId="{DD0170DF-77BE-4D8D-9257-4280062B448D}" type="sibTrans" cxnId="{DE6CEDAA-823A-47A4-95C5-5D87C448ACD4}">
      <dgm:prSet/>
      <dgm:spPr/>
      <dgm:t>
        <a:bodyPr/>
        <a:lstStyle/>
        <a:p>
          <a:endParaRPr lang="en-SG"/>
        </a:p>
      </dgm:t>
    </dgm:pt>
    <dgm:pt modelId="{B3B57605-7D17-4E5D-987E-79C6B17F4377}">
      <dgm:prSet/>
      <dgm:spPr/>
      <dgm:t>
        <a:bodyPr/>
        <a:lstStyle/>
        <a:p>
          <a:pPr rtl="0"/>
          <a:r>
            <a:rPr lang="en-GB" dirty="0" smtClean="0"/>
            <a:t>Implementation and execution in companies’ FS Management System</a:t>
          </a:r>
          <a:endParaRPr lang="en-SG" dirty="0"/>
        </a:p>
      </dgm:t>
    </dgm:pt>
    <dgm:pt modelId="{92381B6C-89E7-4359-8438-9FC57147EA8C}" type="parTrans" cxnId="{D7181410-CB9B-465E-9194-F7B80FC426BC}">
      <dgm:prSet/>
      <dgm:spPr/>
      <dgm:t>
        <a:bodyPr/>
        <a:lstStyle/>
        <a:p>
          <a:endParaRPr lang="en-SG"/>
        </a:p>
      </dgm:t>
    </dgm:pt>
    <dgm:pt modelId="{7DB95BB0-8C1B-403B-B4F0-0F7C2FE8A1E1}" type="sibTrans" cxnId="{D7181410-CB9B-465E-9194-F7B80FC426BC}">
      <dgm:prSet/>
      <dgm:spPr/>
      <dgm:t>
        <a:bodyPr/>
        <a:lstStyle/>
        <a:p>
          <a:endParaRPr lang="en-SG"/>
        </a:p>
      </dgm:t>
    </dgm:pt>
    <dgm:pt modelId="{17158E6F-65B9-4B80-BF99-2C16DD9FF2C9}">
      <dgm:prSet/>
      <dgm:spPr/>
      <dgm:t>
        <a:bodyPr/>
        <a:lstStyle/>
        <a:p>
          <a:pPr rtl="0"/>
          <a:r>
            <a:rPr lang="en-GB" b="0" dirty="0" smtClean="0"/>
            <a:t>Certification via third party audits</a:t>
          </a:r>
          <a:endParaRPr lang="en-SG" b="0" dirty="0"/>
        </a:p>
      </dgm:t>
    </dgm:pt>
    <dgm:pt modelId="{C3B48ED6-8D00-4A4A-AE15-6085988608D4}" type="parTrans" cxnId="{1BBAFE31-5939-4CE0-B3A3-14AD56CE083C}">
      <dgm:prSet/>
      <dgm:spPr/>
      <dgm:t>
        <a:bodyPr/>
        <a:lstStyle/>
        <a:p>
          <a:endParaRPr lang="en-SG"/>
        </a:p>
      </dgm:t>
    </dgm:pt>
    <dgm:pt modelId="{2E1798D5-6B84-4CA0-A89A-3218FD07959A}" type="sibTrans" cxnId="{1BBAFE31-5939-4CE0-B3A3-14AD56CE083C}">
      <dgm:prSet/>
      <dgm:spPr/>
      <dgm:t>
        <a:bodyPr/>
        <a:lstStyle/>
        <a:p>
          <a:endParaRPr lang="en-SG"/>
        </a:p>
      </dgm:t>
    </dgm:pt>
    <dgm:pt modelId="{3EE55553-D5A1-4AED-8DE9-5F96EE3E8EB5}" type="pres">
      <dgm:prSet presAssocID="{D196B8E1-90AF-4C32-99D8-471CA5128B3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3C6140E1-7329-4274-BEE4-4898550B1960}" type="pres">
      <dgm:prSet presAssocID="{D196B8E1-90AF-4C32-99D8-471CA5128B3A}" presName="arrow" presStyleLbl="bgShp" presStyleIdx="0" presStyleCnt="1"/>
      <dgm:spPr/>
      <dgm:t>
        <a:bodyPr/>
        <a:lstStyle/>
        <a:p>
          <a:endParaRPr lang="en-SG"/>
        </a:p>
      </dgm:t>
    </dgm:pt>
    <dgm:pt modelId="{9081A5ED-DB98-439C-AD79-BE6CD93F7A59}" type="pres">
      <dgm:prSet presAssocID="{D196B8E1-90AF-4C32-99D8-471CA5128B3A}" presName="linearProcess" presStyleCnt="0"/>
      <dgm:spPr/>
      <dgm:t>
        <a:bodyPr/>
        <a:lstStyle/>
        <a:p>
          <a:endParaRPr lang="en-SG"/>
        </a:p>
      </dgm:t>
    </dgm:pt>
    <dgm:pt modelId="{8D865DA4-6824-4FE8-A7C2-EBAA6E9EA8F4}" type="pres">
      <dgm:prSet presAssocID="{F67AEFAD-209B-4EB7-BD4D-E3F1AAE2A20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866B75E-7321-44C2-A750-4986BF781C1F}" type="pres">
      <dgm:prSet presAssocID="{114D95AB-9921-45D7-A439-AFBB525A4965}" presName="sibTrans" presStyleCnt="0"/>
      <dgm:spPr/>
      <dgm:t>
        <a:bodyPr/>
        <a:lstStyle/>
        <a:p>
          <a:endParaRPr lang="en-SG"/>
        </a:p>
      </dgm:t>
    </dgm:pt>
    <dgm:pt modelId="{2C453BE0-EFAE-49C3-96AF-2C5C17805251}" type="pres">
      <dgm:prSet presAssocID="{A4970C3A-9426-4222-9D3C-02EA5C5CA25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CDD3D1E-87A0-49C5-9345-3EC325DEA0DF}" type="pres">
      <dgm:prSet presAssocID="{DD0170DF-77BE-4D8D-9257-4280062B448D}" presName="sibTrans" presStyleCnt="0"/>
      <dgm:spPr/>
      <dgm:t>
        <a:bodyPr/>
        <a:lstStyle/>
        <a:p>
          <a:endParaRPr lang="en-SG"/>
        </a:p>
      </dgm:t>
    </dgm:pt>
    <dgm:pt modelId="{C993B0C2-3B42-4CFF-A123-0D9B6F03896E}" type="pres">
      <dgm:prSet presAssocID="{B3B57605-7D17-4E5D-987E-79C6B17F437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90F746D-DE61-44FA-835B-84A1E49C3CB0}" type="pres">
      <dgm:prSet presAssocID="{7DB95BB0-8C1B-403B-B4F0-0F7C2FE8A1E1}" presName="sibTrans" presStyleCnt="0"/>
      <dgm:spPr/>
      <dgm:t>
        <a:bodyPr/>
        <a:lstStyle/>
        <a:p>
          <a:endParaRPr lang="en-SG"/>
        </a:p>
      </dgm:t>
    </dgm:pt>
    <dgm:pt modelId="{9E5FEC15-7A16-4DFA-B085-430AD2A70694}" type="pres">
      <dgm:prSet presAssocID="{17158E6F-65B9-4B80-BF99-2C16DD9FF2C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485FDAEA-339A-4F2F-A753-C316828033A6}" type="presOf" srcId="{D196B8E1-90AF-4C32-99D8-471CA5128B3A}" destId="{3EE55553-D5A1-4AED-8DE9-5F96EE3E8EB5}" srcOrd="0" destOrd="0" presId="urn:microsoft.com/office/officeart/2005/8/layout/hProcess9"/>
    <dgm:cxn modelId="{D7181410-CB9B-465E-9194-F7B80FC426BC}" srcId="{D196B8E1-90AF-4C32-99D8-471CA5128B3A}" destId="{B3B57605-7D17-4E5D-987E-79C6B17F4377}" srcOrd="2" destOrd="0" parTransId="{92381B6C-89E7-4359-8438-9FC57147EA8C}" sibTransId="{7DB95BB0-8C1B-403B-B4F0-0F7C2FE8A1E1}"/>
    <dgm:cxn modelId="{6830DDB2-DB7C-415B-90F3-D2EF4A557AF2}" type="presOf" srcId="{17158E6F-65B9-4B80-BF99-2C16DD9FF2C9}" destId="{9E5FEC15-7A16-4DFA-B085-430AD2A70694}" srcOrd="0" destOrd="0" presId="urn:microsoft.com/office/officeart/2005/8/layout/hProcess9"/>
    <dgm:cxn modelId="{DE6CEDAA-823A-47A4-95C5-5D87C448ACD4}" srcId="{D196B8E1-90AF-4C32-99D8-471CA5128B3A}" destId="{A4970C3A-9426-4222-9D3C-02EA5C5CA25F}" srcOrd="1" destOrd="0" parTransId="{BDDE0A3B-A66B-4164-B323-03146BC627B4}" sibTransId="{DD0170DF-77BE-4D8D-9257-4280062B448D}"/>
    <dgm:cxn modelId="{C06ED122-09A4-48EB-AD22-C698947B32F1}" srcId="{D196B8E1-90AF-4C32-99D8-471CA5128B3A}" destId="{F67AEFAD-209B-4EB7-BD4D-E3F1AAE2A200}" srcOrd="0" destOrd="0" parTransId="{902777AC-3957-43AB-8C95-66775D4FA10F}" sibTransId="{114D95AB-9921-45D7-A439-AFBB525A4965}"/>
    <dgm:cxn modelId="{85000A11-F48E-4A6B-8445-CC317AC71BDC}" type="presOf" srcId="{A4970C3A-9426-4222-9D3C-02EA5C5CA25F}" destId="{2C453BE0-EFAE-49C3-96AF-2C5C17805251}" srcOrd="0" destOrd="0" presId="urn:microsoft.com/office/officeart/2005/8/layout/hProcess9"/>
    <dgm:cxn modelId="{FF870CBA-A63C-41D6-9C15-C66BA8023C4F}" type="presOf" srcId="{F67AEFAD-209B-4EB7-BD4D-E3F1AAE2A200}" destId="{8D865DA4-6824-4FE8-A7C2-EBAA6E9EA8F4}" srcOrd="0" destOrd="0" presId="urn:microsoft.com/office/officeart/2005/8/layout/hProcess9"/>
    <dgm:cxn modelId="{946E8484-8449-4A6B-8BD6-11D7697AB9DF}" type="presOf" srcId="{B3B57605-7D17-4E5D-987E-79C6B17F4377}" destId="{C993B0C2-3B42-4CFF-A123-0D9B6F03896E}" srcOrd="0" destOrd="0" presId="urn:microsoft.com/office/officeart/2005/8/layout/hProcess9"/>
    <dgm:cxn modelId="{1BBAFE31-5939-4CE0-B3A3-14AD56CE083C}" srcId="{D196B8E1-90AF-4C32-99D8-471CA5128B3A}" destId="{17158E6F-65B9-4B80-BF99-2C16DD9FF2C9}" srcOrd="3" destOrd="0" parTransId="{C3B48ED6-8D00-4A4A-AE15-6085988608D4}" sibTransId="{2E1798D5-6B84-4CA0-A89A-3218FD07959A}"/>
    <dgm:cxn modelId="{5E60A348-CE4D-473E-8EDB-A202E9ED4284}" type="presParOf" srcId="{3EE55553-D5A1-4AED-8DE9-5F96EE3E8EB5}" destId="{3C6140E1-7329-4274-BEE4-4898550B1960}" srcOrd="0" destOrd="0" presId="urn:microsoft.com/office/officeart/2005/8/layout/hProcess9"/>
    <dgm:cxn modelId="{F1603AFE-813D-418B-A242-EB3FF6B50FA9}" type="presParOf" srcId="{3EE55553-D5A1-4AED-8DE9-5F96EE3E8EB5}" destId="{9081A5ED-DB98-439C-AD79-BE6CD93F7A59}" srcOrd="1" destOrd="0" presId="urn:microsoft.com/office/officeart/2005/8/layout/hProcess9"/>
    <dgm:cxn modelId="{6FC3D93D-C2EB-4E49-A5C3-BA762E56C493}" type="presParOf" srcId="{9081A5ED-DB98-439C-AD79-BE6CD93F7A59}" destId="{8D865DA4-6824-4FE8-A7C2-EBAA6E9EA8F4}" srcOrd="0" destOrd="0" presId="urn:microsoft.com/office/officeart/2005/8/layout/hProcess9"/>
    <dgm:cxn modelId="{A8E96A60-906A-426A-BE8B-FC0312CA7064}" type="presParOf" srcId="{9081A5ED-DB98-439C-AD79-BE6CD93F7A59}" destId="{4866B75E-7321-44C2-A750-4986BF781C1F}" srcOrd="1" destOrd="0" presId="urn:microsoft.com/office/officeart/2005/8/layout/hProcess9"/>
    <dgm:cxn modelId="{F3A785C8-FC7B-4425-9433-E4D72875D7C8}" type="presParOf" srcId="{9081A5ED-DB98-439C-AD79-BE6CD93F7A59}" destId="{2C453BE0-EFAE-49C3-96AF-2C5C17805251}" srcOrd="2" destOrd="0" presId="urn:microsoft.com/office/officeart/2005/8/layout/hProcess9"/>
    <dgm:cxn modelId="{37056E2C-B4C1-4095-BEA9-63370618FA3F}" type="presParOf" srcId="{9081A5ED-DB98-439C-AD79-BE6CD93F7A59}" destId="{ACDD3D1E-87A0-49C5-9345-3EC325DEA0DF}" srcOrd="3" destOrd="0" presId="urn:microsoft.com/office/officeart/2005/8/layout/hProcess9"/>
    <dgm:cxn modelId="{DAF7CCBB-35F0-4A98-9B0D-315481B73DE9}" type="presParOf" srcId="{9081A5ED-DB98-439C-AD79-BE6CD93F7A59}" destId="{C993B0C2-3B42-4CFF-A123-0D9B6F03896E}" srcOrd="4" destOrd="0" presId="urn:microsoft.com/office/officeart/2005/8/layout/hProcess9"/>
    <dgm:cxn modelId="{CA1F46C0-42E9-47C6-B95B-CEFF93A32E03}" type="presParOf" srcId="{9081A5ED-DB98-439C-AD79-BE6CD93F7A59}" destId="{590F746D-DE61-44FA-835B-84A1E49C3CB0}" srcOrd="5" destOrd="0" presId="urn:microsoft.com/office/officeart/2005/8/layout/hProcess9"/>
    <dgm:cxn modelId="{B83056A4-9C62-4CD2-8778-E314942C6A11}" type="presParOf" srcId="{9081A5ED-DB98-439C-AD79-BE6CD93F7A59}" destId="{9E5FEC15-7A16-4DFA-B085-430AD2A7069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308E6E-B986-4320-88FF-BFBF3B0E95D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DD54858-F04D-4740-AB23-64C5C304B327}">
      <dgm:prSet phldrT="[Text]" custT="1"/>
      <dgm:spPr>
        <a:solidFill>
          <a:srgbClr val="1E9D8B"/>
        </a:solidFill>
        <a:ln>
          <a:solidFill>
            <a:srgbClr val="005C8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16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en-US" sz="16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en-US" sz="16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Integrate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information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into EMA Vulnerability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Assessment Tool</a:t>
          </a:r>
        </a:p>
      </dgm:t>
    </dgm:pt>
    <dgm:pt modelId="{47F721C8-CE0F-4875-9D76-4CD89A2A7D60}" type="parTrans" cxnId="{CEE4C52C-87DA-4826-9A16-375579F04943}">
      <dgm:prSet/>
      <dgm:spPr/>
      <dgm:t>
        <a:bodyPr/>
        <a:lstStyle/>
        <a:p>
          <a:endParaRPr lang="en-US"/>
        </a:p>
      </dgm:t>
    </dgm:pt>
    <dgm:pt modelId="{A37D0E51-FA00-46CF-A549-BBE257AF17F1}" type="sibTrans" cxnId="{CEE4C52C-87DA-4826-9A16-375579F04943}">
      <dgm:prSet/>
      <dgm:spPr/>
      <dgm:t>
        <a:bodyPr/>
        <a:lstStyle/>
        <a:p>
          <a:endParaRPr lang="en-US"/>
        </a:p>
      </dgm:t>
    </dgm:pt>
    <dgm:pt modelId="{EAF4F297-1947-4561-86C7-7435F53B6CDF}">
      <dgm:prSet phldrT="[Text]" custT="1"/>
      <dgm:spPr>
        <a:solidFill>
          <a:srgbClr val="1E9D8B"/>
        </a:solidFill>
        <a:ln>
          <a:solidFill>
            <a:srgbClr val="005C8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Capture trend analysis information that helps to predict vulnerabilities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e.g., trade flow, economic information, climate change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Consider various models</a:t>
          </a:r>
          <a:endParaRPr lang="en-US" sz="1200" dirty="0"/>
        </a:p>
      </dgm:t>
    </dgm:pt>
    <dgm:pt modelId="{8DFEB85C-EA61-4EAB-9E11-96E5855D396E}" type="sibTrans" cxnId="{C4100A41-25CF-4AEF-909B-D082EB0D5DFE}">
      <dgm:prSet/>
      <dgm:spPr/>
      <dgm:t>
        <a:bodyPr/>
        <a:lstStyle/>
        <a:p>
          <a:endParaRPr lang="en-US"/>
        </a:p>
      </dgm:t>
    </dgm:pt>
    <dgm:pt modelId="{EE00DF86-65EB-4D08-AD57-09FE902922A5}" type="parTrans" cxnId="{C4100A41-25CF-4AEF-909B-D082EB0D5DFE}">
      <dgm:prSet/>
      <dgm:spPr/>
      <dgm:t>
        <a:bodyPr/>
        <a:lstStyle/>
        <a:p>
          <a:endParaRPr lang="en-US"/>
        </a:p>
      </dgm:t>
    </dgm:pt>
    <dgm:pt modelId="{4C210BF3-D234-4639-BA74-DD16B0D650C5}">
      <dgm:prSet phldrT="[Text]" custT="1"/>
      <dgm:spPr>
        <a:solidFill>
          <a:srgbClr val="1E9D8B"/>
        </a:solidFill>
        <a:ln>
          <a:solidFill>
            <a:srgbClr val="005C84"/>
          </a:solidFill>
        </a:ln>
      </dgm:spPr>
      <dgm:t>
        <a:bodyPr/>
        <a:lstStyle/>
        <a:p>
          <a:pPr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dirty="0" smtClean="0"/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EMA Database Info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Open Source Info  </a:t>
          </a:r>
        </a:p>
        <a:p>
          <a:pPr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dirty="0" smtClean="0"/>
            <a:t>Utilize US Pharmacopeia Resource </a:t>
          </a:r>
        </a:p>
        <a:p>
          <a:pPr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dirty="0" smtClean="0"/>
            <a:t>FCC Monograph Evaluation</a:t>
          </a:r>
        </a:p>
        <a:p>
          <a:pPr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600" dirty="0" smtClean="0"/>
        </a:p>
      </dgm:t>
    </dgm:pt>
    <dgm:pt modelId="{0BA2D459-E0B5-4F3D-9BF6-F8B01DC8EF4B}" type="sibTrans" cxnId="{75C46B95-A962-487E-9995-0747E74FFF56}">
      <dgm:prSet/>
      <dgm:spPr/>
      <dgm:t>
        <a:bodyPr/>
        <a:lstStyle/>
        <a:p>
          <a:endParaRPr lang="en-US"/>
        </a:p>
      </dgm:t>
    </dgm:pt>
    <dgm:pt modelId="{2B671C96-63E4-4E41-ADFB-1516F55C40BD}" type="parTrans" cxnId="{75C46B95-A962-487E-9995-0747E74FFF56}">
      <dgm:prSet/>
      <dgm:spPr/>
      <dgm:t>
        <a:bodyPr/>
        <a:lstStyle/>
        <a:p>
          <a:endParaRPr lang="en-US"/>
        </a:p>
      </dgm:t>
    </dgm:pt>
    <dgm:pt modelId="{89E44052-4B44-4BB5-BC69-BCADF604A558}" type="pres">
      <dgm:prSet presAssocID="{E2308E6E-B986-4320-88FF-BFBF3B0E95DD}" presName="Name0" presStyleCnt="0">
        <dgm:presLayoutVars>
          <dgm:dir/>
          <dgm:animLvl val="lvl"/>
          <dgm:resizeHandles val="exact"/>
        </dgm:presLayoutVars>
      </dgm:prSet>
      <dgm:spPr/>
    </dgm:pt>
    <dgm:pt modelId="{DC72DEF4-6D6F-41F7-A7C2-0CABC7EA29FA}" type="pres">
      <dgm:prSet presAssocID="{DDD54858-F04D-4740-AB23-64C5C304B327}" presName="Name8" presStyleCnt="0"/>
      <dgm:spPr/>
    </dgm:pt>
    <dgm:pt modelId="{53638C2E-E44B-49B7-8FF4-BB165E6BAB73}" type="pres">
      <dgm:prSet presAssocID="{DDD54858-F04D-4740-AB23-64C5C304B327}" presName="level" presStyleLbl="node1" presStyleIdx="0" presStyleCnt="3" custScaleX="100009" custScaleY="1589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62EAB-166F-4943-8A21-1C9566608D18}" type="pres">
      <dgm:prSet presAssocID="{DDD54858-F04D-4740-AB23-64C5C304B3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413AD-A30E-4F29-81B9-DE5E96F3543B}" type="pres">
      <dgm:prSet presAssocID="{EAF4F297-1947-4561-86C7-7435F53B6CDF}" presName="Name8" presStyleCnt="0"/>
      <dgm:spPr/>
    </dgm:pt>
    <dgm:pt modelId="{C00665F4-21D9-42DC-AB45-24DB03B9D852}" type="pres">
      <dgm:prSet presAssocID="{EAF4F297-1947-4561-86C7-7435F53B6CD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C21C6-55BD-4354-81ED-46ED72AD4BA2}" type="pres">
      <dgm:prSet presAssocID="{EAF4F297-1947-4561-86C7-7435F53B6C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58700-3D36-4BA1-A5FB-22D4BB522768}" type="pres">
      <dgm:prSet presAssocID="{4C210BF3-D234-4639-BA74-DD16B0D650C5}" presName="Name8" presStyleCnt="0"/>
      <dgm:spPr/>
    </dgm:pt>
    <dgm:pt modelId="{A312A65B-12C1-4495-833C-BE1BD3E9BFCF}" type="pres">
      <dgm:prSet presAssocID="{4C210BF3-D234-4639-BA74-DD16B0D650C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F35E9-273D-4E07-96AA-EABB2957C054}" type="pres">
      <dgm:prSet presAssocID="{4C210BF3-D234-4639-BA74-DD16B0D650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9DDA77-5425-4DB3-B0F9-EACF324E7B01}" type="presOf" srcId="{EAF4F297-1947-4561-86C7-7435F53B6CDF}" destId="{C00665F4-21D9-42DC-AB45-24DB03B9D852}" srcOrd="0" destOrd="0" presId="urn:microsoft.com/office/officeart/2005/8/layout/pyramid1"/>
    <dgm:cxn modelId="{CEE4C52C-87DA-4826-9A16-375579F04943}" srcId="{E2308E6E-B986-4320-88FF-BFBF3B0E95DD}" destId="{DDD54858-F04D-4740-AB23-64C5C304B327}" srcOrd="0" destOrd="0" parTransId="{47F721C8-CE0F-4875-9D76-4CD89A2A7D60}" sibTransId="{A37D0E51-FA00-46CF-A549-BBE257AF17F1}"/>
    <dgm:cxn modelId="{BD936FEF-7AFB-405C-8951-4D90A7CB34A1}" type="presOf" srcId="{DDD54858-F04D-4740-AB23-64C5C304B327}" destId="{53638C2E-E44B-49B7-8FF4-BB165E6BAB73}" srcOrd="0" destOrd="0" presId="urn:microsoft.com/office/officeart/2005/8/layout/pyramid1"/>
    <dgm:cxn modelId="{75C46B95-A962-487E-9995-0747E74FFF56}" srcId="{E2308E6E-B986-4320-88FF-BFBF3B0E95DD}" destId="{4C210BF3-D234-4639-BA74-DD16B0D650C5}" srcOrd="2" destOrd="0" parTransId="{2B671C96-63E4-4E41-ADFB-1516F55C40BD}" sibTransId="{0BA2D459-E0B5-4F3D-9BF6-F8B01DC8EF4B}"/>
    <dgm:cxn modelId="{353A2E6D-F4A8-454E-B934-B3C58D358C46}" type="presOf" srcId="{EAF4F297-1947-4561-86C7-7435F53B6CDF}" destId="{11FC21C6-55BD-4354-81ED-46ED72AD4BA2}" srcOrd="1" destOrd="0" presId="urn:microsoft.com/office/officeart/2005/8/layout/pyramid1"/>
    <dgm:cxn modelId="{5A62C5C6-FD3F-4A4B-9D14-F2B8D51D86D8}" type="presOf" srcId="{DDD54858-F04D-4740-AB23-64C5C304B327}" destId="{71462EAB-166F-4943-8A21-1C9566608D18}" srcOrd="1" destOrd="0" presId="urn:microsoft.com/office/officeart/2005/8/layout/pyramid1"/>
    <dgm:cxn modelId="{C4100A41-25CF-4AEF-909B-D082EB0D5DFE}" srcId="{E2308E6E-B986-4320-88FF-BFBF3B0E95DD}" destId="{EAF4F297-1947-4561-86C7-7435F53B6CDF}" srcOrd="1" destOrd="0" parTransId="{EE00DF86-65EB-4D08-AD57-09FE902922A5}" sibTransId="{8DFEB85C-EA61-4EAB-9E11-96E5855D396E}"/>
    <dgm:cxn modelId="{43C7A168-5665-4D4B-84CF-1417ECF1C72B}" type="presOf" srcId="{E2308E6E-B986-4320-88FF-BFBF3B0E95DD}" destId="{89E44052-4B44-4BB5-BC69-BCADF604A558}" srcOrd="0" destOrd="0" presId="urn:microsoft.com/office/officeart/2005/8/layout/pyramid1"/>
    <dgm:cxn modelId="{C8B72305-275F-4411-98F2-419342E9EC0F}" type="presOf" srcId="{4C210BF3-D234-4639-BA74-DD16B0D650C5}" destId="{2DCF35E9-273D-4E07-96AA-EABB2957C054}" srcOrd="1" destOrd="0" presId="urn:microsoft.com/office/officeart/2005/8/layout/pyramid1"/>
    <dgm:cxn modelId="{7C3DCB8B-728A-48D2-AFD5-B5483E4F39BF}" type="presOf" srcId="{4C210BF3-D234-4639-BA74-DD16B0D650C5}" destId="{A312A65B-12C1-4495-833C-BE1BD3E9BFCF}" srcOrd="0" destOrd="0" presId="urn:microsoft.com/office/officeart/2005/8/layout/pyramid1"/>
    <dgm:cxn modelId="{A3E39CAC-A33C-4E3C-94F4-BF0330E3C027}" type="presParOf" srcId="{89E44052-4B44-4BB5-BC69-BCADF604A558}" destId="{DC72DEF4-6D6F-41F7-A7C2-0CABC7EA29FA}" srcOrd="0" destOrd="0" presId="urn:microsoft.com/office/officeart/2005/8/layout/pyramid1"/>
    <dgm:cxn modelId="{DF4083CC-4666-4B65-90A8-F660E7B25341}" type="presParOf" srcId="{DC72DEF4-6D6F-41F7-A7C2-0CABC7EA29FA}" destId="{53638C2E-E44B-49B7-8FF4-BB165E6BAB73}" srcOrd="0" destOrd="0" presId="urn:microsoft.com/office/officeart/2005/8/layout/pyramid1"/>
    <dgm:cxn modelId="{DFC158BD-F535-48F0-985D-C98C9C0B6D79}" type="presParOf" srcId="{DC72DEF4-6D6F-41F7-A7C2-0CABC7EA29FA}" destId="{71462EAB-166F-4943-8A21-1C9566608D18}" srcOrd="1" destOrd="0" presId="urn:microsoft.com/office/officeart/2005/8/layout/pyramid1"/>
    <dgm:cxn modelId="{1F3032BF-B060-4EA9-A8C1-6FD4602D375D}" type="presParOf" srcId="{89E44052-4B44-4BB5-BC69-BCADF604A558}" destId="{EE7413AD-A30E-4F29-81B9-DE5E96F3543B}" srcOrd="1" destOrd="0" presId="urn:microsoft.com/office/officeart/2005/8/layout/pyramid1"/>
    <dgm:cxn modelId="{6C62F341-2AFC-4E60-8C89-FFE64C56B804}" type="presParOf" srcId="{EE7413AD-A30E-4F29-81B9-DE5E96F3543B}" destId="{C00665F4-21D9-42DC-AB45-24DB03B9D852}" srcOrd="0" destOrd="0" presId="urn:microsoft.com/office/officeart/2005/8/layout/pyramid1"/>
    <dgm:cxn modelId="{22CFB852-1944-434C-89A3-F3C52927D84C}" type="presParOf" srcId="{EE7413AD-A30E-4F29-81B9-DE5E96F3543B}" destId="{11FC21C6-55BD-4354-81ED-46ED72AD4BA2}" srcOrd="1" destOrd="0" presId="urn:microsoft.com/office/officeart/2005/8/layout/pyramid1"/>
    <dgm:cxn modelId="{0A9B8F51-27D1-41F6-9386-D423EF76DE28}" type="presParOf" srcId="{89E44052-4B44-4BB5-BC69-BCADF604A558}" destId="{22B58700-3D36-4BA1-A5FB-22D4BB522768}" srcOrd="2" destOrd="0" presId="urn:microsoft.com/office/officeart/2005/8/layout/pyramid1"/>
    <dgm:cxn modelId="{5FFDA777-BCB2-4B9D-B4A6-9F0CE4B9EEC4}" type="presParOf" srcId="{22B58700-3D36-4BA1-A5FB-22D4BB522768}" destId="{A312A65B-12C1-4495-833C-BE1BD3E9BFCF}" srcOrd="0" destOrd="0" presId="urn:microsoft.com/office/officeart/2005/8/layout/pyramid1"/>
    <dgm:cxn modelId="{35E1712F-D730-4AC0-940E-164D6F16C2A3}" type="presParOf" srcId="{22B58700-3D36-4BA1-A5FB-22D4BB522768}" destId="{2DCF35E9-273D-4E07-96AA-EABB2957C05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94FFB-6848-4237-A1ED-4E7A880662A4}">
      <dsp:nvSpPr>
        <dsp:cNvPr id="0" name=""/>
        <dsp:cNvSpPr/>
      </dsp:nvSpPr>
      <dsp:spPr>
        <a:xfrm>
          <a:off x="157196" y="0"/>
          <a:ext cx="7475651" cy="4672282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D3195-5651-4ADE-94E5-6D1E9FF567B9}">
      <dsp:nvSpPr>
        <dsp:cNvPr id="0" name=""/>
        <dsp:cNvSpPr/>
      </dsp:nvSpPr>
      <dsp:spPr>
        <a:xfrm>
          <a:off x="814950" y="3474308"/>
          <a:ext cx="171939" cy="17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802E1-8FF7-49D8-B7AE-5CE5BB78B6A3}">
      <dsp:nvSpPr>
        <dsp:cNvPr id="0" name=""/>
        <dsp:cNvSpPr/>
      </dsp:nvSpPr>
      <dsp:spPr>
        <a:xfrm>
          <a:off x="900920" y="3560278"/>
          <a:ext cx="1278336" cy="1112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0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2012</a:t>
          </a:r>
          <a:endParaRPr lang="en-SG" sz="1600" kern="1200" dirty="0"/>
        </a:p>
      </dsp:txBody>
      <dsp:txXfrm>
        <a:off x="900920" y="3560278"/>
        <a:ext cx="1278336" cy="1112003"/>
      </dsp:txXfrm>
    </dsp:sp>
    <dsp:sp modelId="{39FE78CE-B260-4D8A-8673-0714E933BBD1}">
      <dsp:nvSpPr>
        <dsp:cNvPr id="0" name=""/>
        <dsp:cNvSpPr/>
      </dsp:nvSpPr>
      <dsp:spPr>
        <a:xfrm>
          <a:off x="2029743" y="2387536"/>
          <a:ext cx="299026" cy="299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8D0AC-9A06-41D6-A264-044E945C8419}">
      <dsp:nvSpPr>
        <dsp:cNvPr id="0" name=""/>
        <dsp:cNvSpPr/>
      </dsp:nvSpPr>
      <dsp:spPr>
        <a:xfrm>
          <a:off x="2179256" y="2537049"/>
          <a:ext cx="1569886" cy="213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4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2013</a:t>
          </a:r>
          <a:endParaRPr lang="en-SG" sz="1600" kern="1200" dirty="0"/>
        </a:p>
      </dsp:txBody>
      <dsp:txXfrm>
        <a:off x="2179256" y="2537049"/>
        <a:ext cx="1569886" cy="2135232"/>
      </dsp:txXfrm>
    </dsp:sp>
    <dsp:sp modelId="{34C51B1D-13BE-4E54-A9D6-D9D4A72D13D6}">
      <dsp:nvSpPr>
        <dsp:cNvPr id="0" name=""/>
        <dsp:cNvSpPr/>
      </dsp:nvSpPr>
      <dsp:spPr>
        <a:xfrm>
          <a:off x="3580940" y="1586706"/>
          <a:ext cx="396209" cy="396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7EB7F-C613-42E8-9BC7-3BF3E5B9D145}">
      <dsp:nvSpPr>
        <dsp:cNvPr id="0" name=""/>
        <dsp:cNvSpPr/>
      </dsp:nvSpPr>
      <dsp:spPr>
        <a:xfrm>
          <a:off x="3779045" y="1784811"/>
          <a:ext cx="1569886" cy="288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4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2014</a:t>
          </a:r>
          <a:endParaRPr lang="en-SG" sz="1600" kern="1200" dirty="0"/>
        </a:p>
      </dsp:txBody>
      <dsp:txXfrm>
        <a:off x="3779045" y="1784811"/>
        <a:ext cx="1569886" cy="2887470"/>
      </dsp:txXfrm>
    </dsp:sp>
    <dsp:sp modelId="{CA150B30-119E-4013-B7E0-3C10809631A3}">
      <dsp:nvSpPr>
        <dsp:cNvPr id="0" name=""/>
        <dsp:cNvSpPr/>
      </dsp:nvSpPr>
      <dsp:spPr>
        <a:xfrm>
          <a:off x="5270438" y="1056870"/>
          <a:ext cx="530771" cy="530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8F3BC-0775-4B6A-AD15-A9CA8971AF32}">
      <dsp:nvSpPr>
        <dsp:cNvPr id="0" name=""/>
        <dsp:cNvSpPr/>
      </dsp:nvSpPr>
      <dsp:spPr>
        <a:xfrm>
          <a:off x="5535823" y="1322255"/>
          <a:ext cx="1569886" cy="335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4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2015</a:t>
          </a:r>
          <a:endParaRPr lang="en-SG" sz="1600" kern="1200" dirty="0"/>
        </a:p>
      </dsp:txBody>
      <dsp:txXfrm>
        <a:off x="5535823" y="1322255"/>
        <a:ext cx="1569886" cy="3350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25106-F44C-4B2B-9826-6244000963F6}">
      <dsp:nvSpPr>
        <dsp:cNvPr id="0" name=""/>
        <dsp:cNvSpPr/>
      </dsp:nvSpPr>
      <dsp:spPr>
        <a:xfrm rot="5400000">
          <a:off x="3987531" y="-1419224"/>
          <a:ext cx="1318361" cy="4486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Supply Chain Mapping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Socio-economic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Behavioural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Geo-political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Historical</a:t>
          </a:r>
          <a:endParaRPr lang="en-GB" sz="1600" kern="1200" dirty="0"/>
        </a:p>
      </dsp:txBody>
      <dsp:txXfrm rot="-5400000">
        <a:off x="2403471" y="229193"/>
        <a:ext cx="4422125" cy="1189647"/>
      </dsp:txXfrm>
    </dsp:sp>
    <dsp:sp modelId="{DC971D8A-634E-4A1C-8FA3-F9ADD3C13E8B}">
      <dsp:nvSpPr>
        <dsp:cNvPr id="0" name=""/>
        <dsp:cNvSpPr/>
      </dsp:nvSpPr>
      <dsp:spPr>
        <a:xfrm>
          <a:off x="84617" y="0"/>
          <a:ext cx="2354410" cy="164795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+mj-lt"/>
            </a:rPr>
            <a:t>Vulnerability Assessments</a:t>
          </a:r>
          <a:endParaRPr lang="en-GB" sz="2400" kern="1200" dirty="0">
            <a:latin typeface="+mj-lt"/>
          </a:endParaRPr>
        </a:p>
      </dsp:txBody>
      <dsp:txXfrm>
        <a:off x="165063" y="80446"/>
        <a:ext cx="2193518" cy="1487059"/>
      </dsp:txXfrm>
    </dsp:sp>
    <dsp:sp modelId="{B208A0CE-6CAB-4741-BEB1-2EB4236E4409}">
      <dsp:nvSpPr>
        <dsp:cNvPr id="0" name=""/>
        <dsp:cNvSpPr/>
      </dsp:nvSpPr>
      <dsp:spPr>
        <a:xfrm rot="5400000">
          <a:off x="3886439" y="359785"/>
          <a:ext cx="1520545" cy="4486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</a:rPr>
            <a:t>Monitoring strategy</a:t>
          </a:r>
          <a:endParaRPr lang="en-GB" sz="16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</a:rPr>
            <a:t>Origin/Label  verification</a:t>
          </a:r>
          <a:endParaRPr lang="en-GB" sz="16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  <a:latin typeface="+mj-lt"/>
            </a:rPr>
            <a:t>Specification management</a:t>
          </a:r>
          <a:endParaRPr lang="en-GB" sz="16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</a:rPr>
            <a:t>Supplier audits </a:t>
          </a:r>
          <a:endParaRPr lang="en-GB" sz="16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</a:rPr>
            <a:t>Analytical testing strategy</a:t>
          </a:r>
          <a:endParaRPr lang="en-GB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</a:rPr>
            <a:t>Anti-counterfeit technologies</a:t>
          </a:r>
          <a:endParaRPr lang="en-GB" sz="1600" kern="1200" dirty="0">
            <a:solidFill>
              <a:schemeClr val="tx1"/>
            </a:solidFill>
          </a:endParaRPr>
        </a:p>
      </dsp:txBody>
      <dsp:txXfrm rot="-5400000">
        <a:off x="2403471" y="1916981"/>
        <a:ext cx="4412255" cy="1372091"/>
      </dsp:txXfrm>
    </dsp:sp>
    <dsp:sp modelId="{C384C988-BE57-4ED8-9C02-B80AF7E49FD7}">
      <dsp:nvSpPr>
        <dsp:cNvPr id="0" name=""/>
        <dsp:cNvSpPr/>
      </dsp:nvSpPr>
      <dsp:spPr>
        <a:xfrm>
          <a:off x="84617" y="1730390"/>
          <a:ext cx="2354410" cy="164795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+mj-lt"/>
            </a:rPr>
            <a:t>Vulnerability Control Plan</a:t>
          </a:r>
          <a:endParaRPr lang="en-GB" sz="2400" kern="1200" dirty="0">
            <a:latin typeface="+mj-lt"/>
          </a:endParaRPr>
        </a:p>
      </dsp:txBody>
      <dsp:txXfrm>
        <a:off x="165063" y="1810836"/>
        <a:ext cx="2193518" cy="1487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40E1-7329-4274-BEE4-4898550B1960}">
      <dsp:nvSpPr>
        <dsp:cNvPr id="0" name=""/>
        <dsp:cNvSpPr/>
      </dsp:nvSpPr>
      <dsp:spPr>
        <a:xfrm>
          <a:off x="655469" y="0"/>
          <a:ext cx="7428653" cy="425768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65DA4-6824-4FE8-A7C2-EBAA6E9EA8F4}">
      <dsp:nvSpPr>
        <dsp:cNvPr id="0" name=""/>
        <dsp:cNvSpPr/>
      </dsp:nvSpPr>
      <dsp:spPr>
        <a:xfrm>
          <a:off x="4374" y="1277305"/>
          <a:ext cx="2103817" cy="17030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Incorporation in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GFSI Guidance Document Vs. 7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(2016) </a:t>
          </a:r>
          <a:endParaRPr lang="en-SG" sz="1900" kern="1200" dirty="0"/>
        </a:p>
      </dsp:txBody>
      <dsp:txXfrm>
        <a:off x="87511" y="1360442"/>
        <a:ext cx="1937543" cy="1536800"/>
      </dsp:txXfrm>
    </dsp:sp>
    <dsp:sp modelId="{2C453BE0-EFAE-49C3-96AF-2C5C17805251}">
      <dsp:nvSpPr>
        <dsp:cNvPr id="0" name=""/>
        <dsp:cNvSpPr/>
      </dsp:nvSpPr>
      <dsp:spPr>
        <a:xfrm>
          <a:off x="2213382" y="1277305"/>
          <a:ext cx="2103817" cy="170307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Incorporation in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Food Safety Management Schemes</a:t>
          </a:r>
          <a:endParaRPr lang="en-SG" sz="1900" kern="1200" dirty="0"/>
        </a:p>
      </dsp:txBody>
      <dsp:txXfrm>
        <a:off x="2296519" y="1360442"/>
        <a:ext cx="1937543" cy="1536800"/>
      </dsp:txXfrm>
    </dsp:sp>
    <dsp:sp modelId="{C993B0C2-3B42-4CFF-A123-0D9B6F03896E}">
      <dsp:nvSpPr>
        <dsp:cNvPr id="0" name=""/>
        <dsp:cNvSpPr/>
      </dsp:nvSpPr>
      <dsp:spPr>
        <a:xfrm>
          <a:off x="4422391" y="1277305"/>
          <a:ext cx="2103817" cy="170307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Implementation and execution in companies’ FS Management System</a:t>
          </a:r>
          <a:endParaRPr lang="en-SG" sz="1900" kern="1200" dirty="0"/>
        </a:p>
      </dsp:txBody>
      <dsp:txXfrm>
        <a:off x="4505528" y="1360442"/>
        <a:ext cx="1937543" cy="1536800"/>
      </dsp:txXfrm>
    </dsp:sp>
    <dsp:sp modelId="{9E5FEC15-7A16-4DFA-B085-430AD2A70694}">
      <dsp:nvSpPr>
        <dsp:cNvPr id="0" name=""/>
        <dsp:cNvSpPr/>
      </dsp:nvSpPr>
      <dsp:spPr>
        <a:xfrm>
          <a:off x="6631400" y="1277305"/>
          <a:ext cx="2103817" cy="170307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kern="1200" dirty="0" smtClean="0"/>
            <a:t>Certification via third party audits</a:t>
          </a:r>
          <a:endParaRPr lang="en-SG" sz="1900" b="0" kern="1200" dirty="0"/>
        </a:p>
      </dsp:txBody>
      <dsp:txXfrm>
        <a:off x="6714537" y="1360442"/>
        <a:ext cx="1937543" cy="153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38C2E-E44B-49B7-8FF4-BB165E6BAB73}">
      <dsp:nvSpPr>
        <dsp:cNvPr id="0" name=""/>
        <dsp:cNvSpPr/>
      </dsp:nvSpPr>
      <dsp:spPr>
        <a:xfrm>
          <a:off x="1947542" y="0"/>
          <a:ext cx="3096178" cy="2623350"/>
        </a:xfrm>
        <a:prstGeom prst="trapezoid">
          <a:avLst>
            <a:gd name="adj" fmla="val 59007"/>
          </a:avLst>
        </a:prstGeom>
        <a:solidFill>
          <a:srgbClr val="1E9D8B"/>
        </a:solidFill>
        <a:ln w="25400" cap="flat" cmpd="sng" algn="ctr">
          <a:solidFill>
            <a:srgbClr val="005C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Integrate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information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into EMA Vulnerability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Assessment Tool</a:t>
          </a:r>
        </a:p>
      </dsp:txBody>
      <dsp:txXfrm>
        <a:off x="1947542" y="0"/>
        <a:ext cx="3096178" cy="2623350"/>
      </dsp:txXfrm>
    </dsp:sp>
    <dsp:sp modelId="{C00665F4-21D9-42DC-AB45-24DB03B9D852}">
      <dsp:nvSpPr>
        <dsp:cNvPr id="0" name=""/>
        <dsp:cNvSpPr/>
      </dsp:nvSpPr>
      <dsp:spPr>
        <a:xfrm>
          <a:off x="973841" y="2623350"/>
          <a:ext cx="5043581" cy="1650393"/>
        </a:xfrm>
        <a:prstGeom prst="trapezoid">
          <a:avLst>
            <a:gd name="adj" fmla="val 59007"/>
          </a:avLst>
        </a:prstGeom>
        <a:solidFill>
          <a:srgbClr val="1E9D8B"/>
        </a:solidFill>
        <a:ln w="25400" cap="flat" cmpd="sng" algn="ctr">
          <a:solidFill>
            <a:srgbClr val="005C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Capture trend analysis information that helps to predict vulnerabilities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e.g., trade flow, economic information, climate change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Consider various models</a:t>
          </a:r>
          <a:endParaRPr lang="en-US" sz="1200" kern="1200" dirty="0"/>
        </a:p>
      </dsp:txBody>
      <dsp:txXfrm>
        <a:off x="1856467" y="2623350"/>
        <a:ext cx="3278328" cy="1650393"/>
      </dsp:txXfrm>
    </dsp:sp>
    <dsp:sp modelId="{A312A65B-12C1-4495-833C-BE1BD3E9BFCF}">
      <dsp:nvSpPr>
        <dsp:cNvPr id="0" name=""/>
        <dsp:cNvSpPr/>
      </dsp:nvSpPr>
      <dsp:spPr>
        <a:xfrm>
          <a:off x="0" y="4273744"/>
          <a:ext cx="6991264" cy="1650393"/>
        </a:xfrm>
        <a:prstGeom prst="trapezoid">
          <a:avLst>
            <a:gd name="adj" fmla="val 59007"/>
          </a:avLst>
        </a:prstGeom>
        <a:solidFill>
          <a:srgbClr val="1E9D8B"/>
        </a:solidFill>
        <a:ln w="25400" cap="flat" cmpd="sng" algn="ctr">
          <a:solidFill>
            <a:srgbClr val="005C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EMA Database Info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Open Source Info 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Utilize US Pharmacopeia Resource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FCC Monograph Evaluation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600" kern="1200" dirty="0" smtClean="0"/>
        </a:p>
      </dsp:txBody>
      <dsp:txXfrm>
        <a:off x="1223471" y="4273744"/>
        <a:ext cx="4544321" cy="1650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9075" y="0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E049A-D9D1-460F-8A1A-60DF25D523C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513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9075" y="8926513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DC6A-45E9-463C-A98A-636B2471CD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11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8487" y="0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r">
              <a:defRPr sz="1200"/>
            </a:lvl1pPr>
          </a:lstStyle>
          <a:p>
            <a:fld id="{0A2B1D98-3241-4332-B451-3E2246617AEF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9" tIns="47169" rIns="94339" bIns="471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4050"/>
            <a:ext cx="5689600" cy="4229100"/>
          </a:xfrm>
          <a:prstGeom prst="rect">
            <a:avLst/>
          </a:prstGeom>
        </p:spPr>
        <p:txBody>
          <a:bodyPr vert="horz" lIns="94339" tIns="47169" rIns="94339" bIns="471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8487" y="8926469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r">
              <a:defRPr sz="1200"/>
            </a:lvl1pPr>
          </a:lstStyle>
          <a:p>
            <a:fld id="{6C86B3DD-2330-4373-B48F-54137A355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12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6B3DD-2330-4373-B48F-54137A3554F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9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GB" dirty="0" smtClean="0">
                <a:solidFill>
                  <a:srgbClr val="254061"/>
                </a:solidFill>
              </a:rPr>
              <a:t>This is the organization of the Think Tank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dirty="0" smtClean="0">
                <a:solidFill>
                  <a:srgbClr val="254061"/>
                </a:solidFill>
              </a:rPr>
              <a:t>Read slide as it fills</a:t>
            </a:r>
            <a:r>
              <a:rPr lang="en-GB" baseline="0" dirty="0" smtClean="0">
                <a:solidFill>
                  <a:srgbClr val="254061"/>
                </a:solidFill>
              </a:rPr>
              <a:t> in</a:t>
            </a:r>
            <a:endParaRPr lang="en-GB" dirty="0" smtClean="0">
              <a:solidFill>
                <a:srgbClr val="25406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dirty="0" smtClean="0">
              <a:solidFill>
                <a:srgbClr val="254061"/>
              </a:solidFill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4028487" y="8926469"/>
            <a:ext cx="308186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39" tIns="47169" rIns="94339" bIns="47169" anchor="b"/>
          <a:lstStyle/>
          <a:p>
            <a:pPr algn="r" defTabSz="900803"/>
            <a:fld id="{8B3A939B-885B-4679-9473-2BABA2F4FA5E}" type="slidenum">
              <a:rPr lang="de-DE" sz="1200">
                <a:solidFill>
                  <a:srgbClr val="000000"/>
                </a:solidFill>
              </a:rPr>
              <a:pPr algn="r" defTabSz="900803"/>
              <a:t>7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6502" indent="-294808" defTabSz="9024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9233" indent="-235847" defTabSz="9024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0926" indent="-235847" defTabSz="9024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2620" indent="-235847" defTabSz="9024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4313" indent="-235847" defTabSz="902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6006" indent="-235847" defTabSz="902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37699" indent="-235847" defTabSz="902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9393" indent="-235847" defTabSz="902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DAAAFE1-23A2-450D-90FB-47455C75DE5B}" type="slidenum">
              <a:rPr lang="de-DE" smtClean="0">
                <a:solidFill>
                  <a:srgbClr val="000000"/>
                </a:solidFill>
              </a:rPr>
              <a:pPr eaLnBrk="1" hangingPunct="1">
                <a:defRPr/>
              </a:pPr>
              <a:t>10</a:t>
            </a:fld>
            <a:endParaRPr 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6B3DD-2330-4373-B48F-54137A3554F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3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Criminalistic</a:t>
            </a:r>
            <a:r>
              <a:rPr lang="en-US" dirty="0" smtClean="0"/>
              <a:t> approach – the behavior of the criminal – or the chemistry of crime: the criminal (fraudster), the victim, and hurdles/guards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6B3DD-2330-4373-B48F-54137A3554F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6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0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0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1E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00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8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1E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005C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1E9D8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8" y="2347635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4025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005C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1E9D8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007A87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4009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007A87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005C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0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1E9D8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29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007A87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4" y="2409722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007A87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005C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1E9D8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005C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3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005C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0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0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6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00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00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19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1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19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5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00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00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1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67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46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4069080"/>
            <a:ext cx="4270248" cy="205740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1E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1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4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38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3" y="2816402"/>
            <a:ext cx="2742973" cy="1225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74638"/>
            <a:ext cx="8461248" cy="813498"/>
          </a:xfrm>
        </p:spPr>
        <p:txBody>
          <a:bodyPr/>
          <a:lstStyle>
            <a:lvl1pPr algn="l">
              <a:defRPr sz="3200" b="1" i="0" spc="12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399032"/>
            <a:ext cx="8522208" cy="4572000"/>
          </a:xfrm>
        </p:spPr>
        <p:txBody>
          <a:bodyPr/>
          <a:lstStyle>
            <a:lvl1pPr>
              <a:buClr>
                <a:schemeClr val="accent3"/>
              </a:buCl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3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0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CF382E-8D60-D240-A2A6-CFF4C4CA2BD6}" type="datetimeFigureOut">
              <a:rPr lang="ja-JP" altLang="en-US" smtClean="0"/>
              <a:t>2015/4/7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ED9F-2A6B-1C42-B01B-545ACA787954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599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005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1E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00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005C84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510642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007A87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56"/>
            <a:ext cx="630936" cy="153987"/>
          </a:xfrm>
          <a:prstGeom prst="rect">
            <a:avLst/>
          </a:prstGeom>
          <a:solidFill>
            <a:srgbClr val="1E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00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Aqu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1E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00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00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8" y="2605736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402638" y="6322732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76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959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2014 Cargill, Incorporated. All rights reserved.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0663" y="6281928"/>
            <a:ext cx="4971367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Managing Economically</a:t>
            </a:r>
            <a:r>
              <a:rPr lang="en-US" sz="1200" b="1" baseline="0" dirty="0" smtClean="0">
                <a:solidFill>
                  <a:srgbClr val="97999B"/>
                </a:solidFill>
              </a:rPr>
              <a:t> Motivated Adulteration – </a:t>
            </a:r>
            <a:r>
              <a:rPr lang="en-US" sz="1200" b="1" baseline="0" dirty="0" smtClean="0">
                <a:solidFill>
                  <a:srgbClr val="97999B"/>
                </a:solidFill>
              </a:rPr>
              <a:t>April 2015</a:t>
            </a:r>
            <a:endParaRPr lang="en-US" sz="1200" b="1" dirty="0" smtClean="0">
              <a:solidFill>
                <a:srgbClr val="97999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01" r:id="rId5"/>
    <p:sldLayoutId id="2147483700" r:id="rId6"/>
    <p:sldLayoutId id="2147483699" r:id="rId7"/>
    <p:sldLayoutId id="2147483708" r:id="rId8"/>
    <p:sldLayoutId id="2147483709" r:id="rId9"/>
    <p:sldLayoutId id="2147483707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2" r:id="rId25"/>
    <p:sldLayoutId id="2147483733" r:id="rId26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005C84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diagramLayout" Target="../diagrams/layout3.xml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5" Type="http://schemas.openxmlformats.org/officeDocument/2006/relationships/image" Target="../media/image33.wmf"/><Relationship Id="rId2" Type="http://schemas.openxmlformats.org/officeDocument/2006/relationships/diagramData" Target="../diagrams/data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11" Type="http://schemas.openxmlformats.org/officeDocument/2006/relationships/image" Target="../media/image19.png"/><Relationship Id="rId24" Type="http://schemas.openxmlformats.org/officeDocument/2006/relationships/image" Target="../media/image32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maonline.org/downloads/wygwam/consumerproductfraud.pdf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.wmf"/><Relationship Id="rId4" Type="http://schemas.openxmlformats.org/officeDocument/2006/relationships/tags" Target="../tags/tag4.xml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40664" y="1170432"/>
            <a:ext cx="5968894" cy="182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Managing Economically Motivated Adulteration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www.cargill.com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740663" y="3430587"/>
            <a:ext cx="5529507" cy="91578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Joseph Scimeca, PhD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VP, Global Regulatory &amp; Scientific Affairs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Corporate Food Safety, Quality and Regulatory</a:t>
            </a:r>
            <a:br>
              <a:rPr lang="en-US" sz="1800" dirty="0" smtClean="0"/>
            </a:br>
            <a:endParaRPr lang="en-US" sz="1800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GMA Science Forum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April, 2015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783357612"/>
              </p:ext>
            </p:extLst>
          </p:nvPr>
        </p:nvGraphicFramePr>
        <p:xfrm>
          <a:off x="985652" y="2850079"/>
          <a:ext cx="7010129" cy="337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Fraud Prevention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/>
          <a:lstStyle/>
          <a:p>
            <a:fld id="{3DF1AFCE-D540-41EE-B441-3ED6DEB25C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7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3671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Implementation of Food Fraud Mitigation</a:t>
            </a:r>
            <a:endParaRPr lang="en-SG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72772768"/>
              </p:ext>
            </p:extLst>
          </p:nvPr>
        </p:nvGraphicFramePr>
        <p:xfrm>
          <a:off x="179512" y="1284090"/>
          <a:ext cx="8739592" cy="425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9" name="Image 3" descr="guidancedoc_couv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392" y="4159908"/>
            <a:ext cx="1040398" cy="154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2404963" y="4156324"/>
            <a:ext cx="2033921" cy="1427471"/>
            <a:chOff x="1953857" y="1611616"/>
            <a:chExt cx="2941450" cy="1654671"/>
          </a:xfrm>
        </p:grpSpPr>
        <p:pic>
          <p:nvPicPr>
            <p:cNvPr id="61" name="Picture 60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57" y="2437613"/>
              <a:ext cx="555055" cy="8286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2332838"/>
              <a:ext cx="1371600" cy="361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156" y="2070900"/>
              <a:ext cx="1581150" cy="257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607" y="1611616"/>
              <a:ext cx="965700" cy="448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854" y="2636588"/>
              <a:ext cx="733425" cy="504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404" y="2694788"/>
              <a:ext cx="1314450" cy="314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7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606" y="1698933"/>
              <a:ext cx="1043906" cy="3719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9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325" y="1988840"/>
              <a:ext cx="965699" cy="523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7" name="Group 11266"/>
          <p:cNvGrpSpPr/>
          <p:nvPr/>
        </p:nvGrpSpPr>
        <p:grpSpPr>
          <a:xfrm>
            <a:off x="4793896" y="4178046"/>
            <a:ext cx="1797142" cy="1648274"/>
            <a:chOff x="4860032" y="2885916"/>
            <a:chExt cx="1575334" cy="1299695"/>
          </a:xfrm>
        </p:grpSpPr>
        <p:pic>
          <p:nvPicPr>
            <p:cNvPr id="70" name="Picture 15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098" y="2885916"/>
              <a:ext cx="780059" cy="5188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12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856" y="2892910"/>
              <a:ext cx="739264" cy="5480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732245"/>
              <a:ext cx="782122" cy="45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466" y="3757007"/>
              <a:ext cx="705856" cy="3989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8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420100"/>
              <a:ext cx="1575334" cy="3369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936818" y="4121958"/>
            <a:ext cx="1842957" cy="1356649"/>
            <a:chOff x="6936817" y="2867135"/>
            <a:chExt cx="1842957" cy="1017487"/>
          </a:xfrm>
        </p:grpSpPr>
        <p:pic>
          <p:nvPicPr>
            <p:cNvPr id="78" name="Image 46" descr="Intertek_Lozenge_JPG.jpg"/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3560816"/>
              <a:ext cx="693277" cy="32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6936817" y="2867135"/>
              <a:ext cx="1842957" cy="911750"/>
              <a:chOff x="6617475" y="3166927"/>
              <a:chExt cx="1842957" cy="911750"/>
            </a:xfrm>
          </p:grpSpPr>
          <p:pic>
            <p:nvPicPr>
              <p:cNvPr id="75" name="Picture 17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7475" y="3440944"/>
                <a:ext cx="1240821" cy="25380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31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3713306"/>
                <a:ext cx="1196984" cy="25426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Image 45" descr="SGS.jpg"/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344" y="3370717"/>
                <a:ext cx="792088" cy="37026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Image 57" descr="dnv.wmf"/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8442" y="3614910"/>
                <a:ext cx="296998" cy="46376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Image 63" descr="LRQA.jpg"/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4890" y="3166927"/>
                <a:ext cx="1111206" cy="2740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4" name="AutoShape 2" descr="data:image/jpeg;base64,/9j/4AAQSkZJRgABAQAAAQABAAD/2wCEAAkGBxQTEhUUExQWFhUXGB0ZGBgYGBwgIBccHB4cHR4cGB4bHSghHB8lHRwdIjEiJSkrLi4uHyAzODMsNygtLisBCgoKDg0OGxAQGzAlICQtNCwsLC8tLC8sLCwsLCwsLzQvLy8sLCwvLCwsLCwsLCwsLywsLCwsLCwsLCwsLCwsLP/AABEIAKsBJwMBIgACEQEDEQH/xAAbAAACAgMBAAAAAAAAAAAAAAAEBQMGAQIHAP/EAEgQAAIBAgQDBQQIAwYEBAcAAAECEQMhAAQSMQUiQQYTUWFxMoGRoQcUI0KxwdHwUmJyFTNDgpLhJKKywhYX0vElNERUc5Oz/8QAGgEAAgMBAQAAAAAAAAAAAAAAAgMAAQQFBv/EADIRAAICAQIFAAgGAgMAAAAAAAABAhEDEiEEEzFBUSJhgZGhsdHwMkJxweHxBSMUJDP/2gAMAwEAAhEDEQA/AK3lu0lJtqi+8x+OBKnC6T1lqKVA16yAomZk8wvB8DiiGgfDGFBW4kelsDRDtFLODBNPN36Y4zR4rXTaq/vM/jOGNDtZmF3Kt6j9DitJdnXkzPkD+/PG2X9evS3yk45jl+3DD2qXvVvyI/PDTL9uqXUOvqJ/CcVpJZ0PvIwdwlqfeTXkoNlW4J/nki3kN/liiZTtdlz/AIqz/MY/GMO8pxlG2ZT6EHFUSzq+X4zQMBXA6AEaY+MDB6QbiD5jHKqWfGC6Wfj2WIPkYwWplHQ83kadT20VvOL/ABF8VnifDKNMmXKn7qjmJ9xuPecL/wC1arCDUYr4Tv6nfEQAPUz4mG/Q/PEbTIRlcYjE/deDD5j9R88ahH8J9L/9M4CiWaKmJWpWxvQpMdkJ68t/kL4kZwBE38DY/A4YkU2KK1PGiqcGVRiMLiiwfTjGjBOjGDSxCA2nGjgDrGCzSxqKY8sSyA9N/I/A4JRT4Y3p08EpR8sMiUyNKWJVy84mWmcVzjna8ZeqaFOi1aqIkAwLgHopJsegwUmoq2XjxyyOooe1Mr1G/wCPriGB6HwxWcz2rzAE1RSojfSoLvHiSzaR8D6YTP2kzXfakrVAhFgsAgMvXSBsfwxFO+iDeKtm0dCXKO3sox84gfE2wDmHRDD1aKHwNRSfgpJ+WKFT4bmagV61ZyjEDmckx4wTh9keDpScxJMCC148cFKl3Ept9hrns5Rppr70sP5KZP8A1FcVXiXbKmP7ulUb+tgvwCg29+GtWmXouG3v8r457nRfB4YqXUrI2ugzzHbKufZSmvuJPzP5YP7H8Rr5jMHvHLKqE6QABMgDYeZxUNOL39GuV5az+JVR7gSf+oYblhGMG0hWObcluPs2sA4E7uAB4Ya52ngF1xgNt7AbLjGJymMYgJzt8oMQVMkMWGrwbMDehV/0N+QwJVyVQb03HqpH4jBACF8jiFsph26RviJkxCxMcrjH1U4b91jYUcQgn+qHGUyTSNIM9I3nyi+HlOhg/ITTqJUSA1N1dZ2lSGE+UjEIJqlLO5cw31imQJhg4gTE81om3rbBFHtRnKdtc+TKPyjF3yXEKNPXopuRU1FkqFHQFqtGoVVWEEEU3BcgMZW1pwwbN5N0FN6bGn4EH7ooqlw0wArEgGYEDcYoqyk5ft/XX2qaN6Er+uG2W+kdfv03XzEH88G8V4Vke5q9wgL8pWTULSHMqmpQNGgi9msZm0Z4j2WyNetV7molBQ+lZgLpk8/NUJcGy8sQYkAGcQmwTlfpByx3cj+pSPyjDbKdrsu/s1EPowxUU+jbWOWqQxKwCh5NSlitWC2mp7PL0BmSDalVuFEEgi4MGfEYlEO8ZftLBlDf1xtU4uahliCT7/lMfLHLvo87KnNVmVqlRFQK0o8WkzIAlrDpEdTjufAOyWWppPdkzcd6S5H+qQPHbrivUW4pK7X6FY7xNzH4YmytVX9lljaZtbzGEX0x5amrUwukELGkRt0MD34pnCO1X1ZBSKMQJMiOpw54qx6xSm9ek7VkuBd5B7xI66TMY3zHAQgk1kH9Vv38Mcxynbqid9SnzU/lOHFDtDl6336bH1APxBBwqhlj6rSgxIPmLjEenA2XqL91j6EyPyPzwZpBiJ85/LA0TUS5dMHPRgYzw/JFvD4j9cMM9lIWJUHzYCfTDYgyFiAYpef4eXzNV2YLTZ4CqINSLc53O20xi6BItimjOzSruAGNOo5E+pM/jg5LwSMhdU7Oqzu9VyVUzA6iJ/OMMcpQWmtPuxytuet9pOEXD+0YAq99J1i0eO3uthfR7TVUTQrCOlhI9MHyZvYrWrst9ZqYDozKsGbkWm/44Az/AB2kolTLDFSoVDVqc7lQZJaC3QnYbybe/DH+yqBj7Su3jpovf05Tg1w6T3B5j7AXFOO1Kk3geA2wsOSdhqgQYAuJJaIEdLEG8WxZl4BRMxTzdlkfZOAx8uQm/mYv0jHqPCQaaK+UzTMAJJteACBLCwMx0g7dcPTjFbIW7fUrf9kuBJKhQJm/hMbb+WOjfR/ktOTVou7M3z0j5LhDmeCs6FKeQZWizNUSQTEkyxJ2/wBxi18G4I1OgiO11UW1NbxFrb4TxGS4UHjhUrPcUcLheKgOxxPnKCJYsT1JkD4bxhNxDP5dIEkMdpaR49F8vHGOjSrGEjHsIjxekN6y/wCoH88ewOwWiXg6ylOmxgPXHqoP4Yn/ALMB/wAU++ng2nSGDKfrjOssgeWhE3Bgf8RD6p/vgep2ZptuMu3qo/TFsQ+c+/8A3x6ovsnz/G354PmMrQimP2Jonejlj7o/7cQP9H+XP/09P/K5H6Yv4XHtA8sFqZWlHOn+jmh0oEelb9WxH/5c0uiVR6Ohx0nux4D4Yz3Y8Bi9TJRzb/y6TxrD3Kfwxq30dDpVqD1pT+Bx0d6Awuz+RLFOZxpaYV2UG2zaSNQ8jiuY12JoKFU+jp+lf40m/XAdf6Pa/SrSPrqH/acdL7pt5geOt/1xFms2tJS9SoVUb3c9Y2AJN8VzvUVyzk9b6P8ANC4NExtFQj8VGF1XsJnR/ghv6alP/wBQx3HKVe8UMjMymYPjBi2oXHnscQcSWqEPdrqeLA6IPxXEedLemXy35KF9GWRq5SpmDWpFJpjTMc2kmQCCfHFz432gK0/sgdRIGrSTpB3JABNsDcOo5ioCXSkrCDGlDZhIuMLs5V4ilxlqEeBa59ND/uRhuHiISdaX7dgMmKdbSKNx/LLUrGpUrNUJEGaD2sYI1EeXxwizWUpFjG02kAdB0BMXnrjptftLXQQMsrPY6dbrKmbiWPh4Y1odqWYHvsmqRNi+qYHTkkyZE+U40TySl1QEMddDk54Yhw24f2dyroBUqMj32BI3MTaNo6+MxbHRqOZy9ZdX1GmTMEaV87z3XlhfxCpk6ca8hUSdokX8BBE4zPLFOmxijLoU2l2TAMUc2FPmSoNul/Hp6YkoZXO066Ue+DliIiG3904eU+I8MZtJp5mn5mIPvNU/hhpw/L5CnUStTruCjBgGBI9+lCfnglOPkml90PuC9mK0Dvqxkb6VgT5SST8MOzw9aClu9c+TaSD8VxXV7V03JWnnacibFGFp8SBttgjL8Ypu8PWoE7QKhJPhCs3jGGR0d5Csjm09MaIKlXNFyVyZdJ5WFWkuodDHT3jEeW4aqTr4Q2k3YmrRcepBcTiwhHUaVYmIAkkDpPj0nBaUGJ3baPbI+U7+eKknbpjYTVJOK+P1E1KpwhNlya+qIPxGN04xkldQhymi+oqVkWtAC3k4B7RcRejV7pEDHuxUl6zgXZhECfD0xWn45mpvl0iOlVz7ruPjgbd1Y2o1dfFfQvdfj2XaFplmPQJRqH5hIwrzmark/Z5YnzqOqD4XPyxVH4nmGeijUaI72qqQWcnmKyfagWPni2VOy5m1KnPTn/2wdNLqBqjey9/8UKq9fPj7+UojzLP+IAwEc9mCYqcWo0x10LSB92p5OM8by1TLVSWoVXBpjmo0RV08zagS0Kp28cLcp20pOpWnlsyzAQSKVPeOoVt+tsEsUWrciPPNfhivd9bNjkVqtLcTqOT1FWms4jr8Ayg/vM1UY/wtmRPpp3HphNk+x2bqE1IpqajGoQzQQXJaCALETtguv2MrorM5pmEJRUcSziNK88CL3vNsK0RGc/J5+RzzM8Vpyf8AhaZvYtUrH8HGBG4xzAjL5cQDbS5BmLnVUNxFvU4stbsNxArpGUG86pp6j/m17YCf6PeI/wD2rf66f/qxWlEeWb6tgGX7Tshn6tlG8moSPX2px7DCh9HPEWP/AMsQBuSyWmYsGnpj2KoHXLydsyPHaKwgqqQdXsJUU7E/eMT0F8FHtBoZdTXOgmATcf3gGkk7XAIHuxxXiWV7s2kiAZMWvHT1HXxxDm85oNMln0OAQSxvcSAY8D0BwrDypVJbofl4fJjuL6nbM7x9KYAap7SjTZoMOZve5UifPAx4slIUmavTjWCQlWp7NiZCkg+jD345Og+2NNiTawJbr7N9PkRcAWwYnC3agx7pzUDwYBkC2wg6t9xO/kcLywxuSlv/AGVU4xp1/R0zLdrael6j5ylq1krTWqSQNXslWi0EdME5vt3QXeoCGEgq9Pl8J1R+e+Of9n/o4p13ZXq1UKBSCyqAQZkAiQSIH3pE7YdH6M8iFU1c0/NKiSACRPMvKJG19jI3kYfBxlT7e0RJvdFkyvbTKqqxmEHPDKGDEKdi0EgeNsMH+kDJKG+2DEGwH3pjb0nr4Yo/E+y2VytF+9D1TSK6AGChw8QJHNAvdrnSfejJ4ewOvKVB/TXY/CSMAoxi3QXpSR02t9JWSUAhyxO4AuvkZt8Jxg/SHlWbTTD1BaWVGOn1Gmcc8oVeHqrrROayyuBKqQwG1xJYg28cS8aXL5pdK8RqU1IFnpk3EXmUPTafHxxV9qL0LyW3h30lo1eujUYpU2MOHUErEyUfTFgZgk+WMUvpKy1ejejWJM6lUIdIsVaWYTIg22PxxSa/ZGpRpLV71czQYqDUQQQSdN15omyhgSLmY6s6uTmnAvEbVCizaSYYCQQf9RB2wVwTUZVuOWNPePw7Dir9IyZeis5aqYBKrNyN+eAQvlfxxDS+kPMVqyrRywamYElWEFva1PJiJGyk+WNMpRo0qbLVUO4IPISCCLqJ1MZtvJ6euKZwNSDWq0xTraml9dQoUhpDDRdZMrNhA3xePQ5NNLb4knClfcuOb7XValU0qQfL14IdHKFCABpKsFZgYv0tO0g4B+tVmgtXoFSoBKohImCDGgwb774V5zhwCPNHKrZjrVq2pP5lsBMEmTYwb4rXAKIUFdCEtpuxaBMAExc+788PxrE94IROHYvZ4nU1qKOaBYLJApUi1pWwCTF+u5M4MyqZt71KpaBs1CmJiyiWT0JHW04rPFss6mi6sGJ7yTTBVZPMYIMwTFjeR7hNl/rL5emV+sau+uuoq+gJ0BaY1AG5vPuxmy5HGSrdN1+hajFIulDJBnpq1RAmiXAWlysRc+QB6dDgDjvEWpQqOM0hmVD00ZGUoyMGXpYyOtsKspwmq4KGilfTfua9UyYknRuJG0NHywNlKitfLUVoNT9unmMtpRWM8usCVMxJk9PHFcpzlqbI5K9kW+j23NUcuXRgLEvUXRqEagHGqY9PhtisZjj1Oq7rXorTJAcj7JoF1PMlMkEldUzuCIjG9XLpo7qoMvlqjDSCiqurypuDqB67AnwwbkGr5aFLtUMNBZV5ouCSNOoj3neSdw+WDHLsBGUovfclqcdUU1ptlq1ekYmotOk6pBAIJW9jeIJhh1thjRylHWr0crAGhrK2q7CyiNMyAYtAJ6Yipccew1AyCIWqqsIH8LiDbz9ScRcW4lUcg0c46vpbSAXsSZOqmo0vFgINvPGeWCDnutxqTcb/AHLVxXM1AG00qhMg8o38pMCPPCGv2ozdJSe7ASYl0Kso85cibkSR0sDNteE8Vz8KrEuduYQGnaO8h4nxk+eGXEeL0RTIzlTL0wNtdUBp81Hr0OHem9m9vkKilGV9SlVTmK4q1ZZ+ryBsTqA+G0C1tsEDJ1dJhn1MD4mIIuAepYtffE/DOPZN6rUcpVFV6lo01AuxM62Uyd4sT54Edc5djVo0kB9paY9nU2oF6hs0ydv9quSTVmjJCMmpRVIG4Hl64zOVcU6jU0qkuSSbgkErubRNheB64vnBc61TOOukhVJqkkEFeUU1BUiZeS8/ynxxWQSKajvtbFvaZNQiCQQDCRF5MLMzfFh7I8SojvnauGSkqoXMAWZ9wNmkwFHTTbDo5JOP4dq6iJwjerVu309hY+0bhcrVa3s/jjilfILR1ZirTeCRzIzTB2sl9lnHQu1faWlWoMlCqjaiBpBEtPgJn5Y5bx/g613DCq6MrCiQ1BVJOrQSNBGqOY+J0+c4RtKXXovn/RoqUMNVVvv4S/k6X2O4VSrUVq06ZamU5ZqNMwVgqSCLM24G4PhhhxnIpRphBRWNUwduRQoPNSqDr4D1xV/o7p5DLB8slXvswrM7H6m+oAgC9mOmI6wZ88WjilVXVSpULp3aiygXP3S6lTYTI8MFGNPczXZUOI8TRdKmmgWYKlqAmBq3fJj+GN/zxpxjOqOGd9S7ul3lQIhinFmMwUpoLhSJiR44I4/2eWpl6rGpBHslDUW8ix+1I6fDC3itFmyeUo62PdnvGJcguIMqTMkEORud8FGUJ6lDegeklq9wNwfjVNEWcupzBTvC7Ko70E6Q0aZiDbURsMewu4V2syoGpmFM7CE6DYGBtERj2MqyNbONmqccbfo7DTiVXMimNeTpIQQuvuxrJPQeMkSQMCvxrMpSKmmiKTGsoQ07xqnePliwdpRTQLrqJTqHQ+w3UgmStO0dJJ/PEOc7XZI1qZNflV7ggEaSINjVJB2MgdNjjcowSpGNznLd7leyL5usG7oswW7QxMTtaZ+WGfcZkZNmOaYLLh6WnZknqJ1Cw6ePhcjN9ssjTrE0C2Y109JADACD0BpEEDx8zfC9e3eVWnVp1MrVNM6mhWCxrEHqlo25Tf3Ym3gjsm/8PVacTm6tNiArinU63/g0kKTAgg7jEKdn9Sy1StWUC0VnIE2HLqJ+UYi7SdpqrZNiy9zVqaKdPeSjRLKdRvA3B8PLG78Vo0KFSoWkAEBZuNJ5Ap3LF7kk7ajjPkpP9TbjcnG32NGoZWWWnZo5oqFuUG9zcXuZ2jCyvlRqhWqDwmmWt48k4v2XzAqLSLKFaoiuYF1LC+o9b2E74X5CscyaiaxSKuVC1ASG0tBspuZG3S4vvjLzHGLk60rvf7JEyScpW+v6FKzGSrIJMETFzBncWaN8COzr7aMI8Rbw32x1+j2ehJeoCbzCLsfCbiLbzsMBUuFZak9Ru8qu4UsyvVJCgdQghRaOmOfk/wAxw62jbfqX1KVvoivfRrx9UrnLVeahXBUqdgT+u3rGLm30eP3hYVlQTbSpJIFlZgWjVG5GK3xrKZfQ1WnSUVVRKyNcEaidLb+K7HA/0t5rN1UyOYyleslOtROpUrFFkQwJAYSSGP8Apxu4Hio8UmlF7dmDPVF2tmXvM9kRIerXPL1hV+OoHpbfFdrZDg+XMPmKIvJmss7/AMjT7oxyTMdjM2x1VXVjpDTrLmDsJ2nynE+S7A1dQFVgqncqdrSLkRPkMdRRmt0Kep9zoHFe03A0I0v3xA6U2f4F1j54W0/pJyFMzTyLOAIGrQg/5S0fDCCh2Wp0KqrVHeKywSEblaYNxBEfKMWPJ8GytErHMxnSXtPNEE6bG9jF/wAa0SrqFy/LFa/SZU166OWpDeAxLwD0MBdsLM3214gziop7pmOpSlG3mV16pGL7lOEsSandLqcsXnZYIWwgahAkjY4krcAatVpkMrFdeoVOUQVAEabWInpa3jjDHidWXlqL72+2335KlBRW7Kz2O4xxF3qO6LmGaCruYjobKyraOomTi/Uc/me7LFqISSpszb/dtqm3jOKdxKlXQM+SzR74EJUCaCCNrzqCx67YrtLIVnMV8wShI1A1ZC9SdKyrG1o6dbY1w3ewuXTcvXE2pKsvnKNKk5julSmunxMM0gbmwwkzfE+HgPz18xp9krqKt6mEAt54H4D2Uy5YlUr1VjYBUSY/jMkD1g4f0uA08sSxShllMS1SHIBvOoiAPU4CUpJ0kNjGLV2Icp2gIA+r8LZ5kK77CYkydanb+Kb4jzHGeLVuRO4oI0CF3EWsp1ML78onDTN9rMkpNLvHzJEghDCMehAXSCsjoTY7YXZHjmbrk06FFaAJ5uWNMdWeBYz94f5sXqajcvgVSfQY8K7O1SG+tu9ZVi9aoaSKD4oDqjrsOnnhmua4fTUUKKU8wwJKUqFPWVa8lKlTVIJUSB64h4T2WlmqZysaq2EkwlhENJm38nhfbBD8aoUqndZDLJVqH2loju0A6MahkkSdxb44XzLVr4jFC3XyBH4q/f0+9yf1dQYXXUBN+rKtlAHT5jHuIZvL1Mx/c99VBOlVUwNhqLNyKCRtc2PicKs79YqVB9YWmDcinTlQo23PtGTvcWxJ2dr1AYZRSorqLVNXPcsNIIMyY08t7nphMJSlJq9vvsa8uKEcSff4dfJZcrxGa9QVlpqlGiZUxDE2GkMBNr+RBwl7TcQReGqlQMO8qLTmkoMqg1izOo2gT6YSZ6mve8lMorGFBAGqCPP+Ybnri1cd4ec3SorXLq1Mv7AWIJhbETZQPnvjY4f64NO9nfv22Oa3KOeTqkqp+din8DztHvqQSpVDahpDUR7XT75Wxve2Lm2c4gqz9bJ/ryatP/6mjFfXselNg/eOwH3e7WTuNzI38VxK/B6KiwAM/eyyiwN5KOpk+P6XrHjjBdBvEZ8mZpyd0NaPalldlzFaiZEKAK2VqNBE6XUsXM20CJtJG2Ccr21ytQiHUMBDGoPbsRdiSSfUnCjhFArVNYRCropu2sQSSXCksRq9mTI64XZyhX1MUTLkHculI3E+Ib/fC8qTTjfUGMJVq6DvP9pEWkUXTIJIVZAN5EHaMVntXxv/AIfVcMynTBsJt79t8F8K4bWZy9ahlmp0kZop0qYDtEKrBV8bydgDj3aHsuuYqlAe7RFA5QNOoTIABsPcN/LBYIrFjpA6XOfrOXcOygqto1AGJAtf0JIAgeeMYuGX7DaKo1GRJBDACLdZt7vQ9cexfMihqwTHR7JZdKmVNGmjrUqaH1Cs3tKCtwAs77SJjFtodmKKVsyn1cU0FNO7apTpIAxBB0M0hiLGDeZM3smFDiQ0VHziiZ0rTl9kZgukvAJVTA09NsE8U7Nkuj5jOVqpZblQlOFVkmBpUiFdm3+7g5ZFexnUX5GFHhTHK5Ov9kjUCpr/AG0ggKVfV3KwxIPQ9ZwvzP8AZbZyrVq16JWqihtVNjDqTf7RtimlYjcT6mV+xeWp1k10i9IFSxru5EMKime8MWZUaxFm8MFpkctlqozC9wtCGTkAMmUZCgQOpgmqpPhF9sVzX2LcfIjX6vmadLKKKtRKHMtVkCUzokCBoiDItqvGKr2nyRZaAXT3bVULMI0y0mfIHUY9+LnxLjtJqbUqLuZ66YmE0Wvc6Qv3ZkH0xV+I5dkzoVGV6bLSSlYQsTBEW5VFQ/HGaU5PJTHwSWN7j7jTQsmwKr7SzrJ2HTqI38PHGeHZQhTVIIK8t7wRYMZkksZbyjGG4bqame8D0xUB5rmx2UiN7yfLfDvIVjWY0wNOlgWvOqCbj1/D3Y53E5dEXv6MVb+Q6GXTuNuHUXFMaixJlzqJMCeUX9zH0OAc/kh3mbYsADQ+Eh1Jj3DDfKlS1VwZvomSQCvKV3gHVNsC8fqrTp5k6ZfuHMeKgGxPS7/j4Y8issp536/qn8CLK0213AeO5UCm5C706AuNwGbfzwDlsv8AWOCZLk1lSEG/LYrMD2oI2NuvTDniWYFWg0CG7qnUItaWO8eanCDsd2p+p8BbMLTFXuamnSWgc9TSDMHbUMei/wABKdTT2dr5Cpu92Nf/AA29VSgD6YgDpPiQunawFrXw0o9mKgAapUUBBbUZgDzm1rbY5VxX6XeJVpFN6VAeFNJb3l9Xxtin57iGazLTXq1a39TM4HuuB7seh6dW2RSn229h2viHEuGUSO9zNNyh9lOcgxH+GCNrXjCHi/0m5JLZXLOx6s7KgPnC6iflig8P7KVcwutSEXbU5CifC/4YNfsf3ah3qFgW0/Zod/IvE+oBGA5yWyGw4eWR1KQbX+lPOcy0itENuEQT/wA5PyGK3m8/Xrnn72r5MGI+Gww/yHZ0sfsqBaN9Q1fGwUD1GLXT7J1FooK50Ag+cf0AQoEHefTDYNTAz4FhdWVjsrw3JEMczX+r8o5dSiYOwMGZkWF/TDle02Qy9MihlmeoCSXI5dupqS0+apiPjvAqNakDk41I3M4YspXZpI5ZkdNoOJOD8J5R3eXDMLGs500ww2Kk9fIH3Ympp0hSgmrkQP2o4jmRpokU0cRyJqMf/kaQPguF2Z7M1jUH1yo7VfuoZqVHB8DLAAeBifLcXavTp5Vqn1nMhKhQfY0AE1joOQaovvC+uAMhxmpWD0cnSWiGGnWU8+hvJ/qLYTPJo3nINaX+FHuFdlstl073MIF9oK1dvC/KqnkfYAahuI3tmtxh6kU+HUmrvYCpVaKagDwNhpOqZ09Lkm8GQ7JVO8dsxUTNQCCecCn1u4YDw5VGCc72kp0CMvQ/4irIUrSUCkgOm502a5vMxFwMab2tC9ujDuFcEar3lbP1NS69leKQgkSpU3vI9DErfG2d449Ve5yGXVKSERWqpCBgf8JDzP0veDgfN8Kpsv1jilUMqEnujy0kfmA0ANNQR7N5ietsR1s3n85AoKaWWgR3lQ95VFojXPLYdZIm94wEVGTUmveE7E9TKVFZu9dqriGd3UsCbggaQAFEbC3XBWSp1KXdVKrchnRTgar3ikJ2JmT6yQMG9qeMumilCd84nulAIp3I1MQ7BTMyb7CL2wvy9FmY1Kra6hEFuijoqDoPmeuKjj0zchuXiHLGoffQZrTFWpSesqwgYACQQGsACpuYAknf4Ys7lGiJAA2xV8vdhhzSqWw6KMk5tqrJu/KkmcRVM8TaAem2Iar41f2fa0wJJAuBYW87j44t+QUJ+O8TZVekSabAmJQwvpG9vH4YrlXjWaHs16bAfxUkNthPJi053htR27ynmKgBkFgN79CD4+cWwszFCrRU16+a72lR5ypQSzfdST/ExAv0PvxhUvS6vc1UkvJ6hVIbLUarNKsatYUxdjpLCkI3sVWD/F5DDDMqyVSx0hd4mApNzMXJ39cVPs21X6zmKjwanduWkiCzQbnYCSDvaNxiycd4ilUIEAluUAsASesTvAFukwOmNkManJKXQXxGTkxah1FWd7QlqgkalghIA1EL1Y9RMwOnxx7Ah4ciM1WCdEUxpNuWx9DqkegOPY6GnFd7I5XMz0krdBNPt3XqKqUMtyiCnITpgyI1swAHS2COH8e4q9M6KYVI3YKNAj7olYEfy4M4fnFV2CBEVKtSmAiCwViAJJJAgDr/ALS0kJNVG79l1llVHK6td2uWAgao0mevhjiLNJy00dt4oKKdimn2bzbw1SrSWWKyXJJImfYUnod8S0OAUImpXqVDpJimkRG/tS//ACYtuU4DmaiiKRWKgcagBAm4mFmRNx1PhbBdLsstE6q+YSmJeASNnMkc0E+44FTzST277DIrh4q5O2VXO8Hy4psKRFOorKRUqOzWgGeUBRfaV6b3wPl8hTY98OfSCpUAAao5iI3vqG/UjFv/APhy2C1cywAWwMQNpJ0nqbycIuHZLu2zB0tSpO/2aalNo1Qf8zNvgMurFBylIXJ45SqCBK1XucuIbmAtY9DJ3HoMNstmqNACvEVe7YhDZahiYUmysTaCfDCDtTw+oa9OlRqADRLqTvpImLEdZ8TEWOMZqozImpQ70qqrqpmQVLCSoMgxYTzRjA+G5kW29n429jGqKkkkugLwXtj3eSqGmn/EVa2s6gdIYnWWbbUCQQADM7x1YcZ7e1HFIrl4YB+8TvDBkKAVMGxuYg7b4fUOzlDP07oE7qFUISsaY6eyem84ScQ4Pl8k1OnXqaw8mmSCCoETJB3k722OMHN4WWR+g9dt11fTs/CQGh3p7lRTJZjMtTcuwZaa0vspUEAkxM3u2wWMWfhWQqJl3yQbVTqMDURKXeHUCDBYlV3AsFPrg3hFOGrIu4qVAvqyyvvkj34bpx8CklIKxfTBposFWUiDJFrC+8eXT0noRx43Hur/AIX2zVhxqUpVHZOvhdu7/Yp3EeDpSphgdSShhYAdCwBBCgeY8jjNLM13LUqKgCSNNJJO/jBPywfxMhaGkwdC38J1ajHkNvdg3tF28pZZAMvlndWJ0sV7umx6wIkn/KPXGnPjXouSSbStesy8x7xg3JKTSfq2DeznAqyDvcwDMkLJ1HbxFgfLUDhlm3yKK3f1QaskrSMuxY7HQsmLxzAjzxz/AC/bDPZ1u7rOVSLUqUICIsSx5m9CbxthtkeD6FVgoCkxLEoWIJC2PMlSzSGOmWJm2MU5xi9lbB/2fmdDTL9s20MKNNFRgQpqqekiKaqIk/y6vMdMc97TcQzWZYBmrVKdO1zyAjY6RyjytPrix8CoWI+zB5kY1AOUG8gD7xkgEmD0BxaOHdkC1Gp3pNNTqblu+kmRAgBfG4E2taMHGcmw8SxJS1lT7L8Wo5bvRVy2smTTIC9NtRJgjc7GN+uAc72sz2ZmjJpw06BdyY6tvEXGkKN98XXJ8KySqO5L16lMRUuOTSIAdv7tNtjJHwwPn+JUMvSHNTdC3KicsAGTLe24kRMqD1Jw+X4ml0MtqrfUXdl+zocN9aQggaiAy38Wd5lD6kE+eGdTj1Kmy0aQesAbU0kCBBvADN0uQog7NhQ9XM5osyF8tQjlMBQimxEkBb/yAkwbnD2pkKGTod6WQaCD3xUd5DCwWTYG8T5WYi+eGLEsl6b/AGDmpUJg+ezxUVG7qmNX2QpwXWxIeYlDAkghfGMbZ3imXyRNGlT72s41LToy4VvE3J2J5NhMQRfCjP8AairXYU8gr0qXKCxIDsYIJm1rG/QTAXDnsl2bCSzagyiXbUbLOzgyB/TvveL4e4urW41KH5vRQTwbKU8wyvWL5msvshkZUSxOhUYDa8sS202sMG8Y4otOo2XySUjmP8WoqjRl9tz9+pvb026gZ3j712NDIsyUo01szAk/y0CNrWkQBf1JfDspTooKdIAKN53PiWPUnFQwKMtb6ip5W1pXQFyPBkpg7sxMu7XZj4k/lgk0p22xNVq+ExjRHi/w/XDhJvTox+f6YLUQMD0jgonBgMFffFe7UVWt3dRAGGk6qmmLnrMfGMWKscVShwMZipVRKyjRHLUXqZiGW/TwwrJqrZDIKL6sr39l5hAWp69/apVg3/8ANsQdoM86rRyruxbUK1fUSSGYcqmSTKpc+beWH1bskaNXvGTWtMayKZLa4nSgtLSYBjYTOKwteqXY1bO7S2tYkk+DjzwuHSxkajLyXbsuqaKlciVqEgcpn2oE3uAFBsOoGF3abIlUFKCXETqtqk8oWJHv6AN5S17IVWXLVQqS3eEDQLjSoMALuCSRyyBfaZwqzKTUioQXUF6hU+A9ryULIHhp88auHjBybl/X8v5GXics+kVS+f8AH7lJVyiu6hgKb6QQQRqMg7iJgb+ePYsdfgqrQoIagAYs8GCDFiSB/Ptj2CaroxfNX5l8DqlDi2TpahTpoSxJYUaUkk7ks25JvIJxMe1ToPscvSoL4uQPksH4zjj1XtlmqvLRUKPBB+S49R4Dn8yftGKjfnaLb7Lc+/GduzSlR0Di3bcCe+zp/oogL7pFz8MVTN9uKQnuqBc/xVDM/H9MZyHYWmt6tQsfBRA/M4snDeDUKJBp0VkdSJPxOBtEKl/a3Es1amrKv8qwB72gYsXCmq5agiVSTUNTU5bmG+qQZ2CLEDr831SxibdPTpgXN01dSG2856EH7t4tt1xn4jGssUn2djMUtMhFxviTK7ZmFB0gIpvcDmJj3X2nDns7Q0UaQZQVdDUa86WdC4038TH44B4qFbKMWRCQIQMo1KQNIF+rEfhgnh+ZRO71sEp6AgnYHSQATsoMjmn5Yw8RHl42ovp4+JvjPVDZffYacDFRcwoRtKkFmU+B3MC2qSPhhX20ywepQZoP2gDT0DAWHkSp95GDOFcRIpZitUIC0qbSoMyVBJJ/AR5+AxjtK4loE6e5b0Grf3AE44s1KHGWl6vv3oW8zclJdkLMnWmtmAP4lPxUD8sWnKZ6gtMF5ZrBu8JInyU8sT5z8sUTK1W+sV4OqTAjppMQfC84LrA71HgdZO3zgfHHvP8AHaXwcNbqkYOJjN5vQVtpfJE3abPiolUgCWQgQLARA+WIO12cqZoZYpQ0URUgVGMBiVO8xCwrHY7b7DDbhfBnrUnUaVSqI1MpLwREoIFvO3lOLBxrhKVqCUWqOugqVKwW5QVvNhIJ/TGbi8kcs6h0Wxr4b/rpa+t3Xg57lMmGzEU1VlCKCWB0sTqIJCyR0AG9h1OLfleEOFBqA01j2WJZpmXWCSGBt7UHfxxHxDjeR4bT7qgxqVSZZKZ1HVEc77KfIQb+zhFn+19fO0HBUIFVoSnYARuzEST5C222MeTCoLXJeqiTyPLNuPvH57WZDLVCgQNXjSopmSpO5ZiYp9DCwfI4SZrPVayM1Su1OgTDUqZjvD/OwOoiDePA4rvB8jRpIjsgZpE0xPJ4h26CIjff1xbMn2cq5o95WTuqBIurABaeiOVb31BSSQLSfLG/JBRxeiupmxf++8tkrE+XzlRa70csO7oMqq8UwQkGJJI3INxdvATfFr4VwahlixcU6zkS7NOlJkaS0lTM/wBRi2wwJVzXCg9VKdUHu1BZlYgVmvbUt3I2lRABgReFOfz752rpp6svSAlS8QogCwFgzG8G5E3O2M3RbhSjrnsHcX7VZbK93Tp/b1O70oBMUG2BAIsd7mX29nCvIcGeue+zZ7wT9x7CZnVJKk9ebfqTh5wPJtlwVq0FZSSA406mI6RJmbzAGnYYMzyUMhTNfMd2NTcmWTdj5j7x2FzA6+GHQlCUdthE9d7OmRZbhtBEWrUK0aIH94VgsABdAFAA2vpmfEnFfzvEHzsJTU0MmBEAkNX8SeoU+HXrPSPMvWz9QVc1KUgSaWXBJVQfHxO1/wABhvSpfw7Dw6DFpJDJ5JSq2eytFVAVOVQPcB7sTs52G34+ZjEZfpFvx8zjCrOxxCkSKfWMbgycaFvhiWkoxaKbC8uuCTgemPDG7viwQPPvAJxV+HV+4d20hi7AmTG0+R8cWLOm0YQ5oeWKCRvW4ys3LrN7XHyv8sTZLjaswBqrBIENvvezQdsIuJUocjwAHyGI8hk+8YCb6lAWCS0m8RtABM4Tqd7DdO1j3j2ed9aZcGmk87J1P3gP4ARMsB+OEPFaU5goSTTTQrKm5d5IpICdMhbmbC5xc+GaKK1mt3as1rA7wAN5mynUbk7bnCHiFaiKVeodBNNmp6g0TWqLNTr1lVkbAMNhhOGCi3T9pHuIQzIwrNWUI9K1SopYIA+nSqUwNzcECIOPYfvwamzU8vU1Kr5ZBTEiSKbSbH+qZ649jUs8l+YW8MH2GmWoqghEVR5ADBVJoIJPXpgbVjIbCSwuYJHgYxkt4nEdQkwfEA/kfmDjEgYosJDSvmv4H9CfnjOVgtzQRBsdjYxIHngVa8H97YylcU2LPdVBP9Qi3xGKa2I3W4o7SZKrmIVQqwwZzJgAAkD/AKfiOgxrR4SWRUfSZheWSum5ETGy4D4bmswwOYpDSgrFnBmHQrA9RpAHuBw0bioRBUQIVBMENY32EAyZtjFOLg9Pbr7e5pbvHF3QkocSanTr5Zh7SLTVxOpArQFY7HlBAO9uvQDtJxqoc2WVzTmklOFYyyqJGr3k77eOBjVPeay9memZM9WPUi0Y27WIFrI4G4IN+vz88Mhihrbrd/x9EVhjUfLW/wB+81ygqU9TISCxuZkkxJ63674GyOYds3RRnYq1UTe55tJHpbbbBWSqPUQ7WsbdBEn0sPngfI0nfOZdKagu1UBZ8e8Bsemxxoin0Z0XNy4fWnun7ep3btJxfL5VSCx1/wACCSbbR6f+2OX9u+N13XLaHNKlXDSoJFxps5WSYkggeG2Lb204XT+tCrXqqlNqaIdBJeo6gyq9EFrne+DeIcAyzUqBZwKaglFoyWIYSNJW4kC9xM79CzWsdNnIpHMsmiUV0lWp1BBkpeOaXvZeVvPpubYtn0fdnhmaNR31AO5XUYJIsSqDdmI67DzwVT4JRLSKBakCBJH3hEazNx5TOF3GO1eYqQmRUIFEd6Rp0R0RCAE9SPdN8HCf/JWhJp30Bnk5XpfEslPheS4dUC901RluqswZhIJEdAN7mW3i9sAcSzjZkMlS1NyT3KsdM2MMbarwDO1iQmFHB84Sp71SKlyxe8i4Lm/Ne5k3Ekk7YYvSshJBYi6giwtpDHrynTYWBXaJxlz5cmpwe1BY1FpTTuyscE4UtSmDVqDQ7FAqgCIaLkiR6gH1xcchlagJoU4qn+kaUmb1DPNYwNQPxJGFvCuxVZZNUBcuCahZSC7KZOlRHpOoDEXaTteG00OHKQ49t+ittK/xMP4th0GGQx72aOIzuVW72G3GO0lPh6dyuqvnQYHgBc83VVvYC5HgDasZTK1KtU5nNt3tZrwdk8gNhHgNvXA/CeFimSzEvUa7OTJk73NyfPDun+zjQlRilJsKpgHy88SE2gbfu5wPq6Db548jYsEnn34l7sC3Xr+mMU3i53O3l5+v78Mbqs7Yss8qHBCLaYx6kl8FKs9MQoiUY1qPgipTwHmDiWRAWZfCmukm2GFd8BqJdfUYhaF2epyzEdSfxw74P3eXRqq6wNOksyxrJ60wTOnoJEk4WUEVqiBzCkgHpE4IzvEUpvopiXpgArqlVPMQSzHpuYBi1sY+ZUtI9q6NUfMmVdVKOwaqNMpTVTqGth9ozm8AMF9dsVfKZA1E+sVQlNdQFNKUaix2iTAsFkncDyw+pcX7tBSqSHzDa2zDwV0QYiBM20jYeycFVqi10Ga7sCnTbTlxGkaixUCADJJiJ2k+eGJEZVqPDq7Zxu7rN3lMc1UgEISPYv0gxGw92PYPztDuaZLeyH51Y/3tVrsW/iCzYdN/A49iOyixDG3eYE14yGxAaDjVlR5GPjcfniPVjSlUkMPKfhf8JxqpxCE2vEntCDePG9j+h/HA4xIjxiiCztBxKqoWhTSRpmqAAZn7oPjHS3wGFfH6NTLUWpLECmgBtJ03Lx4ysW6Ys9R4tPp6b4XcTbv2Gs6jAAB2spHzke8eeFS2a2sfKeuNPaio5ShGXa+ptMXvadx6WHlgzja99SWLtyyPBphhbDzPcAZE7plIU01ZWGzAEcrb3DWv0II64H4NQKGooOkMI1ASynaV8ARFxeBg91K2b+Fxy0XWzTXr+0KezHC8w50VDpG+k3ceHL90m4gkHexw64rwyvlKlNaKimxI57Fyxm2o+yCb2gWIIIxfOxnDMrk6RAZQ7MCxZogtsokAR/udsP8AMZWnTEsyk6iGkai5JBjwY7cu0DpjJzZ63NfhXvZUpqOJ4abb+f0Od0OHlgatVmrVgpEsZp0h1JLQpMXJJAHWTE57K5WvSRtCK1Mm1y2kSZ0NZRIO8bgG22HCZRsxmmSrTSjTJvq0h3KxpLoLCQZgx0tiw5fh1DLjQpBeZXkMAmRqIBibn9jF5s8dPl+zYTj4Zxl6Xy6/x97iuhwo0xqrVeZtJAQkFP8APtE2kgC4vfAfFspTNYnVEkLVFioMczLtJ8QLe/DuvkFUJRVnmoS51Io7wiJ0FrqxnrhFxoqujVFIU2HIZN7ai3ViYE+AtisM9D14/wAXTz7PWKz8O8s9MvwLe+7/AE8fr1FTUqhcJrIePZCkLM8ppE/ykX6gkDSRGHVOnSylPXWKlwJ0E8qDcGofftubT44Oq58ioGeA8WBYWSeXT4EmRv47xjnPauhVrVUWowCrJKBg0XtMbtF7+JsJxow5ufPVkXpeDM8XKjpj0M8Z7S5nOsyU3daLwHbbWB0t7K/y9evhiTh2QSmsKPU+OMZFAghbDw8fXDGlTDbcvjO3u8/I/HGwWbU1nfYbn97nyxs3lt4dffjWo3SIA6fr541AxCEinBNE2k3HQeJ/TEVJZ32G5/e5xIb7bdPIYsEnBm8/HEyjAyDBdH5YsgTRNvX8MFU8CoJwQpjEKJXwBm7YKZ8CV2nFBCqvGIKS8w8gT8ATibMC+Icv7XuPzEfniPoRCmtUJtvhlmq2jSlBF1oD7cFVkiWaPaPlN48sK60dRgc1GCso2Yc3jHhjMnRoaszn887tTVhUqhn1d3MM4FhLKDpDm8AQFAEXwrrU3Dnuyw0voQqSPtGlnj+FUSQTHQTc2ZpxKGqMLVH5FnZF9f3t8PZumrKdHKsGlTaRJ1XqOJNyxm/kb4JMqhA+bHeJ7VZVpzTDSCFJImBIk7kkXnHsSdoENLWZEhUpAWldMGLW/Zx7BqKe7B6Ft142U4jTY4yDhZAnLuAwn3+mx+WNiSDB6YHXBFf2j++gxCGwbENXMAY9mDFhgA4jIkTvWLA+X4f7H8TgVqum/hiSmeYeoHxtgB+p8MUlZZdGzgzClgGClBpnYaZBBttOx8JNpGKvxSmyixCPIUeE+1zeIsfnh7kWP1emfL8JI+Ywj7RVCXpLPKSlhbpvbrbfGeGScpe1r3HV4OUpal2Spj3svmKwJQMkKRpFTmFwLBvai0g9Q197XOnkXcrVrHSUuFtyAXtFgPH9gc+4FULQxNxSAkW2AImNzLNc+Jx1bss5ekxa5hRfwwrLDmTrptYMHy8byLzXr+9ys8Xyzt9pSUcsl2v7M31Md267Wv44svBc139NWUCYhrdR+u4xni9EPCsJUkSNpuN43wJTtpAA5KxRLDlTUBpHgIMYzcPgTub3Xjf4k4nitWGMa3vb9P3ClyNLeGdm5pDMbxbmBOmI8R0xR81kiFV6oDuJAUGZZZ5iABIMg6RbluTeOkZymFpFFAChdgLcxE/GTjkPbCu1QAOxIJIMGLaiItFr/G++NcahlcK7WvUvtGeMpTTk26Xr9wJnuKaC6q3eZhmmo8cqExaR1A8JnYeGB6OWJAJIYm9hE+NiSd5mSTvjGaULUZFEKpAAH9M+8+ZvjKqAixbf8sbMUaSl5Azq1b67fG/oS01m5sB+4HniU1Jjw6DG2bG3vHwP7viNcPMZOtXobj8PQ4lSnPs3/L1/XbAowVSMLIsS0e6JxCiUsNhsPmfHGyDGp2B8cTU8EgSamMGJTtHxxDl98T0tsQokAxnVjI2xGcWQwxwPVxI5xCxxQQJmVwLQMNfxA+JGDsyMCLsfUf8AdiEElRo84/fuwFmVEapjB3EhFR4/ib8cL897A9/5YydzUBu073/fjhVUcrUkEyrSPL9wMYqVCDY4izDEsf8AL+WGIBkfFc4XUavaLFj5k/pj2A87uPf+OPYYhbP/2Q=="/>
          <p:cNvSpPr>
            <a:spLocks noChangeAspect="1" noChangeArrowheads="1"/>
          </p:cNvSpPr>
          <p:nvPr/>
        </p:nvSpPr>
        <p:spPr bwMode="auto">
          <a:xfrm>
            <a:off x="101600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11266" name="AutoShape 4" descr="data:image/jpeg;base64,/9j/4AAQSkZJRgABAQAAAQABAAD/2wCEAAkGBxQTEhUUExQWFhUXGB0ZGBgYGBwgIBccHB4cHR4cGB4bHSghHB8lHRwdIjEiJSkrLi4uHyAzODMsNygtLisBCgoKDg0OGxAQGzAlICQtNCwsLC8tLC8sLCwsLCwsLzQvLy8sLCwvLCwsLCwsLCwsLywsLCwsLCwsLCwsLCwsLP/AABEIAKsBJwMBIgACEQEDEQH/xAAbAAACAgMBAAAAAAAAAAAAAAAEBQMGAQIHAP/EAEgQAAIBAgQDBQQIAwYEBAcAAAECEQMhAAQSMQUiQQYTUWFxMoGRoQcUI0KxwdHwUmJyFTNDgpLhJKKywhYX0vElNERUc5Oz/8QAGgEAAgMBAQAAAAAAAAAAAAAAAgMAAQQFBv/EADIRAAICAQIFAAgGAgMAAAAAAAABAhEDEiEEEzFBUSJhgZGhsdHwMkJxweHxBSMUJDP/2gAMAwEAAhEDEQA/AK3lu0lJtqi+8x+OBKnC6T1lqKVA16yAomZk8wvB8DiiGgfDGFBW4kelsDRDtFLODBNPN36Y4zR4rXTaq/vM/jOGNDtZmF3Kt6j9DitJdnXkzPkD+/PG2X9evS3yk45jl+3DD2qXvVvyI/PDTL9uqXUOvqJ/CcVpJZ0PvIwdwlqfeTXkoNlW4J/nki3kN/liiZTtdlz/AIqz/MY/GMO8pxlG2ZT6EHFUSzq+X4zQMBXA6AEaY+MDB6QbiD5jHKqWfGC6Wfj2WIPkYwWplHQ83kadT20VvOL/ABF8VnifDKNMmXKn7qjmJ9xuPecL/wC1arCDUYr4Tv6nfEQAPUz4mG/Q/PEbTIRlcYjE/deDD5j9R88ahH8J9L/9M4CiWaKmJWpWxvQpMdkJ68t/kL4kZwBE38DY/A4YkU2KK1PGiqcGVRiMLiiwfTjGjBOjGDSxCA2nGjgDrGCzSxqKY8sSyA9N/I/A4JRT4Y3p08EpR8sMiUyNKWJVy84mWmcVzjna8ZeqaFOi1aqIkAwLgHopJsegwUmoq2XjxyyOooe1Mr1G/wCPriGB6HwxWcz2rzAE1RSojfSoLvHiSzaR8D6YTP2kzXfakrVAhFgsAgMvXSBsfwxFO+iDeKtm0dCXKO3sox84gfE2wDmHRDD1aKHwNRSfgpJ+WKFT4bmagV61ZyjEDmckx4wTh9keDpScxJMCC148cFKl3Ept9hrns5Rppr70sP5KZP8A1FcVXiXbKmP7ulUb+tgvwCg29+GtWmXouG3v8r457nRfB4YqXUrI2ugzzHbKufZSmvuJPzP5YP7H8Rr5jMHvHLKqE6QABMgDYeZxUNOL39GuV5az+JVR7gSf+oYblhGMG0hWObcluPs2sA4E7uAB4Ya52ngF1xgNt7AbLjGJymMYgJzt8oMQVMkMWGrwbMDehV/0N+QwJVyVQb03HqpH4jBACF8jiFsph26RviJkxCxMcrjH1U4b91jYUcQgn+qHGUyTSNIM9I3nyi+HlOhg/ITTqJUSA1N1dZ2lSGE+UjEIJqlLO5cw31imQJhg4gTE81om3rbBFHtRnKdtc+TKPyjF3yXEKNPXopuRU1FkqFHQFqtGoVVWEEEU3BcgMZW1pwwbN5N0FN6bGn4EH7ooqlw0wArEgGYEDcYoqyk5ft/XX2qaN6Er+uG2W+kdfv03XzEH88G8V4Vke5q9wgL8pWTULSHMqmpQNGgi9msZm0Z4j2WyNetV7molBQ+lZgLpk8/NUJcGy8sQYkAGcQmwTlfpByx3cj+pSPyjDbKdrsu/s1EPowxUU+jbWOWqQxKwCh5NSlitWC2mp7PL0BmSDalVuFEEgi4MGfEYlEO8ZftLBlDf1xtU4uahliCT7/lMfLHLvo87KnNVmVqlRFQK0o8WkzIAlrDpEdTjufAOyWWppPdkzcd6S5H+qQPHbrivUW4pK7X6FY7xNzH4YmytVX9lljaZtbzGEX0x5amrUwukELGkRt0MD34pnCO1X1ZBSKMQJMiOpw54qx6xSm9ek7VkuBd5B7xI66TMY3zHAQgk1kH9Vv38Mcxynbqid9SnzU/lOHFDtDl6336bH1APxBBwqhlj6rSgxIPmLjEenA2XqL91j6EyPyPzwZpBiJ85/LA0TUS5dMHPRgYzw/JFvD4j9cMM9lIWJUHzYCfTDYgyFiAYpef4eXzNV2YLTZ4CqINSLc53O20xi6BItimjOzSruAGNOo5E+pM/jg5LwSMhdU7Oqzu9VyVUzA6iJ/OMMcpQWmtPuxytuet9pOEXD+0YAq99J1i0eO3uthfR7TVUTQrCOlhI9MHyZvYrWrst9ZqYDozKsGbkWm/44Az/AB2kolTLDFSoVDVqc7lQZJaC3QnYbybe/DH+yqBj7Su3jpovf05Tg1w6T3B5j7AXFOO1Kk3geA2wsOSdhqgQYAuJJaIEdLEG8WxZl4BRMxTzdlkfZOAx8uQm/mYv0jHqPCQaaK+UzTMAJJteACBLCwMx0g7dcPTjFbIW7fUrf9kuBJKhQJm/hMbb+WOjfR/ktOTVou7M3z0j5LhDmeCs6FKeQZWizNUSQTEkyxJ2/wBxi18G4I1OgiO11UW1NbxFrb4TxGS4UHjhUrPcUcLheKgOxxPnKCJYsT1JkD4bxhNxDP5dIEkMdpaR49F8vHGOjSrGEjHsIjxekN6y/wCoH88ewOwWiXg6ylOmxgPXHqoP4Yn/ALMB/wAU++ng2nSGDKfrjOssgeWhE3Bgf8RD6p/vgep2ZptuMu3qo/TFsQ+c+/8A3x6ovsnz/G354PmMrQimP2Jonejlj7o/7cQP9H+XP/09P/K5H6Yv4XHtA8sFqZWlHOn+jmh0oEelb9WxH/5c0uiVR6Ohx0nux4D4Yz3Y8Bi9TJRzb/y6TxrD3Kfwxq30dDpVqD1pT+Bx0d6Awuz+RLFOZxpaYV2UG2zaSNQ8jiuY12JoKFU+jp+lf40m/XAdf6Pa/SrSPrqH/acdL7pt5geOt/1xFms2tJS9SoVUb3c9Y2AJN8VzvUVyzk9b6P8ANC4NExtFQj8VGF1XsJnR/ghv6alP/wBQx3HKVe8UMjMymYPjBi2oXHnscQcSWqEPdrqeLA6IPxXEedLemXy35KF9GWRq5SpmDWpFJpjTMc2kmQCCfHFz432gK0/sgdRIGrSTpB3JABNsDcOo5ioCXSkrCDGlDZhIuMLs5V4ilxlqEeBa59ND/uRhuHiISdaX7dgMmKdbSKNx/LLUrGpUrNUJEGaD2sYI1EeXxwizWUpFjG02kAdB0BMXnrjptftLXQQMsrPY6dbrKmbiWPh4Y1odqWYHvsmqRNi+qYHTkkyZE+U40TySl1QEMddDk54Yhw24f2dyroBUqMj32BI3MTaNo6+MxbHRqOZy9ZdX1GmTMEaV87z3XlhfxCpk6ca8hUSdokX8BBE4zPLFOmxijLoU2l2TAMUc2FPmSoNul/Hp6YkoZXO066Ue+DliIiG3904eU+I8MZtJp5mn5mIPvNU/hhpw/L5CnUStTruCjBgGBI9+lCfnglOPkml90PuC9mK0Dvqxkb6VgT5SST8MOzw9aClu9c+TaSD8VxXV7V03JWnnacibFGFp8SBttgjL8Ypu8PWoE7QKhJPhCs3jGGR0d5Csjm09MaIKlXNFyVyZdJ5WFWkuodDHT3jEeW4aqTr4Q2k3YmrRcepBcTiwhHUaVYmIAkkDpPj0nBaUGJ3baPbI+U7+eKknbpjYTVJOK+P1E1KpwhNlya+qIPxGN04xkldQhymi+oqVkWtAC3k4B7RcRejV7pEDHuxUl6zgXZhECfD0xWn45mpvl0iOlVz7ruPjgbd1Y2o1dfFfQvdfj2XaFplmPQJRqH5hIwrzmark/Z5YnzqOqD4XPyxVH4nmGeijUaI72qqQWcnmKyfagWPni2VOy5m1KnPTn/2wdNLqBqjey9/8UKq9fPj7+UojzLP+IAwEc9mCYqcWo0x10LSB92p5OM8by1TLVSWoVXBpjmo0RV08zagS0Kp28cLcp20pOpWnlsyzAQSKVPeOoVt+tsEsUWrciPPNfhivd9bNjkVqtLcTqOT1FWms4jr8Ayg/vM1UY/wtmRPpp3HphNk+x2bqE1IpqajGoQzQQXJaCALETtguv2MrorM5pmEJRUcSziNK88CL3vNsK0RGc/J5+RzzM8Vpyf8AhaZvYtUrH8HGBG4xzAjL5cQDbS5BmLnVUNxFvU4stbsNxArpGUG86pp6j/m17YCf6PeI/wD2rf66f/qxWlEeWb6tgGX7Tshn6tlG8moSPX2px7DCh9HPEWP/AMsQBuSyWmYsGnpj2KoHXLydsyPHaKwgqqQdXsJUU7E/eMT0F8FHtBoZdTXOgmATcf3gGkk7XAIHuxxXiWV7s2kiAZMWvHT1HXxxDm85oNMln0OAQSxvcSAY8D0BwrDypVJbofl4fJjuL6nbM7x9KYAap7SjTZoMOZve5UifPAx4slIUmavTjWCQlWp7NiZCkg+jD345Og+2NNiTawJbr7N9PkRcAWwYnC3agx7pzUDwYBkC2wg6t9xO/kcLywxuSlv/AGVU4xp1/R0zLdrael6j5ylq1krTWqSQNXslWi0EdME5vt3QXeoCGEgq9Pl8J1R+e+Of9n/o4p13ZXq1UKBSCyqAQZkAiQSIH3pE7YdH6M8iFU1c0/NKiSACRPMvKJG19jI3kYfBxlT7e0RJvdFkyvbTKqqxmEHPDKGDEKdi0EgeNsMH+kDJKG+2DEGwH3pjb0nr4Yo/E+y2VytF+9D1TSK6AGChw8QJHNAvdrnSfejJ4ewOvKVB/TXY/CSMAoxi3QXpSR02t9JWSUAhyxO4AuvkZt8Jxg/SHlWbTTD1BaWVGOn1Gmcc8oVeHqrrROayyuBKqQwG1xJYg28cS8aXL5pdK8RqU1IFnpk3EXmUPTafHxxV9qL0LyW3h30lo1eujUYpU2MOHUErEyUfTFgZgk+WMUvpKy1ejejWJM6lUIdIsVaWYTIg22PxxSa/ZGpRpLV71czQYqDUQQQSdN15omyhgSLmY6s6uTmnAvEbVCizaSYYCQQf9RB2wVwTUZVuOWNPePw7Dir9IyZeis5aqYBKrNyN+eAQvlfxxDS+kPMVqyrRywamYElWEFva1PJiJGyk+WNMpRo0qbLVUO4IPISCCLqJ1MZtvJ6euKZwNSDWq0xTraml9dQoUhpDDRdZMrNhA3xePQ5NNLb4knClfcuOb7XValU0qQfL14IdHKFCABpKsFZgYv0tO0g4B+tVmgtXoFSoBKohImCDGgwb774V5zhwCPNHKrZjrVq2pP5lsBMEmTYwb4rXAKIUFdCEtpuxaBMAExc+788PxrE94IROHYvZ4nU1qKOaBYLJApUi1pWwCTF+u5M4MyqZt71KpaBs1CmJiyiWT0JHW04rPFss6mi6sGJ7yTTBVZPMYIMwTFjeR7hNl/rL5emV+sau+uuoq+gJ0BaY1AG5vPuxmy5HGSrdN1+hajFIulDJBnpq1RAmiXAWlysRc+QB6dDgDjvEWpQqOM0hmVD00ZGUoyMGXpYyOtsKspwmq4KGilfTfua9UyYknRuJG0NHywNlKitfLUVoNT9unmMtpRWM8usCVMxJk9PHFcpzlqbI5K9kW+j23NUcuXRgLEvUXRqEagHGqY9PhtisZjj1Oq7rXorTJAcj7JoF1PMlMkEldUzuCIjG9XLpo7qoMvlqjDSCiqurypuDqB67AnwwbkGr5aFLtUMNBZV5ouCSNOoj3neSdw+WDHLsBGUovfclqcdUU1ptlq1ekYmotOk6pBAIJW9jeIJhh1thjRylHWr0crAGhrK2q7CyiNMyAYtAJ6Yipccew1AyCIWqqsIH8LiDbz9ScRcW4lUcg0c46vpbSAXsSZOqmo0vFgINvPGeWCDnutxqTcb/AHLVxXM1AG00qhMg8o38pMCPPCGv2ozdJSe7ASYl0Kso85cibkSR0sDNteE8Vz8KrEuduYQGnaO8h4nxk+eGXEeL0RTIzlTL0wNtdUBp81Hr0OHem9m9vkKilGV9SlVTmK4q1ZZ+ryBsTqA+G0C1tsEDJ1dJhn1MD4mIIuAepYtffE/DOPZN6rUcpVFV6lo01AuxM62Uyd4sT54Edc5djVo0kB9paY9nU2oF6hs0ydv9quSTVmjJCMmpRVIG4Hl64zOVcU6jU0qkuSSbgkErubRNheB64vnBc61TOOukhVJqkkEFeUU1BUiZeS8/ynxxWQSKajvtbFvaZNQiCQQDCRF5MLMzfFh7I8SojvnauGSkqoXMAWZ9wNmkwFHTTbDo5JOP4dq6iJwjerVu309hY+0bhcrVa3s/jjilfILR1ZirTeCRzIzTB2sl9lnHQu1faWlWoMlCqjaiBpBEtPgJn5Y5bx/g613DCq6MrCiQ1BVJOrQSNBGqOY+J0+c4RtKXXovn/RoqUMNVVvv4S/k6X2O4VSrUVq06ZamU5ZqNMwVgqSCLM24G4PhhhxnIpRphBRWNUwduRQoPNSqDr4D1xV/o7p5DLB8slXvswrM7H6m+oAgC9mOmI6wZ88WjilVXVSpULp3aiygXP3S6lTYTI8MFGNPczXZUOI8TRdKmmgWYKlqAmBq3fJj+GN/zxpxjOqOGd9S7ul3lQIhinFmMwUpoLhSJiR44I4/2eWpl6rGpBHslDUW8ix+1I6fDC3itFmyeUo62PdnvGJcguIMqTMkEORud8FGUJ6lDegeklq9wNwfjVNEWcupzBTvC7Ko70E6Q0aZiDbURsMewu4V2syoGpmFM7CE6DYGBtERj2MqyNbONmqccbfo7DTiVXMimNeTpIQQuvuxrJPQeMkSQMCvxrMpSKmmiKTGsoQ07xqnePliwdpRTQLrqJTqHQ+w3UgmStO0dJJ/PEOc7XZI1qZNflV7ggEaSINjVJB2MgdNjjcowSpGNznLd7leyL5usG7oswW7QxMTtaZ+WGfcZkZNmOaYLLh6WnZknqJ1Cw6ePhcjN9ssjTrE0C2Y109JADACD0BpEEDx8zfC9e3eVWnVp1MrVNM6mhWCxrEHqlo25Tf3Ym3gjsm/8PVacTm6tNiArinU63/g0kKTAgg7jEKdn9Sy1StWUC0VnIE2HLqJ+UYi7SdpqrZNiy9zVqaKdPeSjRLKdRvA3B8PLG78Vo0KFSoWkAEBZuNJ5Ap3LF7kk7ajjPkpP9TbjcnG32NGoZWWWnZo5oqFuUG9zcXuZ2jCyvlRqhWqDwmmWt48k4v2XzAqLSLKFaoiuYF1LC+o9b2E74X5CscyaiaxSKuVC1ASG0tBspuZG3S4vvjLzHGLk60rvf7JEyScpW+v6FKzGSrIJMETFzBncWaN8COzr7aMI8Rbw32x1+j2ehJeoCbzCLsfCbiLbzsMBUuFZak9Ru8qu4UsyvVJCgdQghRaOmOfk/wAxw62jbfqX1KVvoivfRrx9UrnLVeahXBUqdgT+u3rGLm30eP3hYVlQTbSpJIFlZgWjVG5GK3xrKZfQ1WnSUVVRKyNcEaidLb+K7HA/0t5rN1UyOYyleslOtROpUrFFkQwJAYSSGP8Apxu4Hio8UmlF7dmDPVF2tmXvM9kRIerXPL1hV+OoHpbfFdrZDg+XMPmKIvJmss7/AMjT7oxyTMdjM2x1VXVjpDTrLmDsJ2nynE+S7A1dQFVgqncqdrSLkRPkMdRRmt0Kep9zoHFe03A0I0v3xA6U2f4F1j54W0/pJyFMzTyLOAIGrQg/5S0fDCCh2Wp0KqrVHeKywSEblaYNxBEfKMWPJ8GytErHMxnSXtPNEE6bG9jF/wAa0SrqFy/LFa/SZU166OWpDeAxLwD0MBdsLM3214gziop7pmOpSlG3mV16pGL7lOEsSandLqcsXnZYIWwgahAkjY4krcAatVpkMrFdeoVOUQVAEabWInpa3jjDHidWXlqL72+2335KlBRW7Kz2O4xxF3qO6LmGaCruYjobKyraOomTi/Uc/me7LFqISSpszb/dtqm3jOKdxKlXQM+SzR74EJUCaCCNrzqCx67YrtLIVnMV8wShI1A1ZC9SdKyrG1o6dbY1w3ewuXTcvXE2pKsvnKNKk5julSmunxMM0gbmwwkzfE+HgPz18xp9krqKt6mEAt54H4D2Uy5YlUr1VjYBUSY/jMkD1g4f0uA08sSxShllMS1SHIBvOoiAPU4CUpJ0kNjGLV2Icp2gIA+r8LZ5kK77CYkydanb+Kb4jzHGeLVuRO4oI0CF3EWsp1ML78onDTN9rMkpNLvHzJEghDCMehAXSCsjoTY7YXZHjmbrk06FFaAJ5uWNMdWeBYz94f5sXqajcvgVSfQY8K7O1SG+tu9ZVi9aoaSKD4oDqjrsOnnhmua4fTUUKKU8wwJKUqFPWVa8lKlTVIJUSB64h4T2WlmqZysaq2EkwlhENJm38nhfbBD8aoUqndZDLJVqH2loju0A6MahkkSdxb44XzLVr4jFC3XyBH4q/f0+9yf1dQYXXUBN+rKtlAHT5jHuIZvL1Mx/c99VBOlVUwNhqLNyKCRtc2PicKs79YqVB9YWmDcinTlQo23PtGTvcWxJ2dr1AYZRSorqLVNXPcsNIIMyY08t7nphMJSlJq9vvsa8uKEcSff4dfJZcrxGa9QVlpqlGiZUxDE2GkMBNr+RBwl7TcQReGqlQMO8qLTmkoMqg1izOo2gT6YSZ6mve8lMorGFBAGqCPP+Ybnri1cd4ec3SorXLq1Mv7AWIJhbETZQPnvjY4f64NO9nfv22Oa3KOeTqkqp+din8DztHvqQSpVDahpDUR7XT75Wxve2Lm2c4gqz9bJ/ryatP/6mjFfXselNg/eOwH3e7WTuNzI38VxK/B6KiwAM/eyyiwN5KOpk+P6XrHjjBdBvEZ8mZpyd0NaPalldlzFaiZEKAK2VqNBE6XUsXM20CJtJG2Ccr21ytQiHUMBDGoPbsRdiSSfUnCjhFArVNYRCropu2sQSSXCksRq9mTI64XZyhX1MUTLkHculI3E+Ib/fC8qTTjfUGMJVq6DvP9pEWkUXTIJIVZAN5EHaMVntXxv/AIfVcMynTBsJt79t8F8K4bWZy9ahlmp0kZop0qYDtEKrBV8bydgDj3aHsuuYqlAe7RFA5QNOoTIABsPcN/LBYIrFjpA6XOfrOXcOygqto1AGJAtf0JIAgeeMYuGX7DaKo1GRJBDACLdZt7vQ9cexfMihqwTHR7JZdKmVNGmjrUqaH1Cs3tKCtwAs77SJjFtodmKKVsyn1cU0FNO7apTpIAxBB0M0hiLGDeZM3smFDiQ0VHziiZ0rTl9kZgukvAJVTA09NsE8U7Nkuj5jOVqpZblQlOFVkmBpUiFdm3+7g5ZFexnUX5GFHhTHK5Ov9kjUCpr/AG0ggKVfV3KwxIPQ9ZwvzP8AZbZyrVq16JWqihtVNjDqTf7RtimlYjcT6mV+xeWp1k10i9IFSxru5EMKime8MWZUaxFm8MFpkctlqozC9wtCGTkAMmUZCgQOpgmqpPhF9sVzX2LcfIjX6vmadLKKKtRKHMtVkCUzokCBoiDItqvGKr2nyRZaAXT3bVULMI0y0mfIHUY9+LnxLjtJqbUqLuZ66YmE0Wvc6Qv3ZkH0xV+I5dkzoVGV6bLSSlYQsTBEW5VFQ/HGaU5PJTHwSWN7j7jTQsmwKr7SzrJ2HTqI38PHGeHZQhTVIIK8t7wRYMZkksZbyjGG4bqame8D0xUB5rmx2UiN7yfLfDvIVjWY0wNOlgWvOqCbj1/D3Y53E5dEXv6MVb+Q6GXTuNuHUXFMaixJlzqJMCeUX9zH0OAc/kh3mbYsADQ+Eh1Jj3DDfKlS1VwZvomSQCvKV3gHVNsC8fqrTp5k6ZfuHMeKgGxPS7/j4Y8issp536/qn8CLK0213AeO5UCm5C706AuNwGbfzwDlsv8AWOCZLk1lSEG/LYrMD2oI2NuvTDniWYFWg0CG7qnUItaWO8eanCDsd2p+p8BbMLTFXuamnSWgc9TSDMHbUMei/wABKdTT2dr5Cpu92Nf/AA29VSgD6YgDpPiQunawFrXw0o9mKgAapUUBBbUZgDzm1rbY5VxX6XeJVpFN6VAeFNJb3l9Xxtin57iGazLTXq1a39TM4HuuB7seh6dW2RSn229h2viHEuGUSO9zNNyh9lOcgxH+GCNrXjCHi/0m5JLZXLOx6s7KgPnC6iflig8P7KVcwutSEXbU5CifC/4YNfsf3ah3qFgW0/Zod/IvE+oBGA5yWyGw4eWR1KQbX+lPOcy0itENuEQT/wA5PyGK3m8/Xrnn72r5MGI+Gww/yHZ0sfsqBaN9Q1fGwUD1GLXT7J1FooK50Ag+cf0AQoEHefTDYNTAz4FhdWVjsrw3JEMczX+r8o5dSiYOwMGZkWF/TDle02Qy9MihlmeoCSXI5dupqS0+apiPjvAqNakDk41I3M4YspXZpI5ZkdNoOJOD8J5R3eXDMLGs500ww2Kk9fIH3Ympp0hSgmrkQP2o4jmRpokU0cRyJqMf/kaQPguF2Z7M1jUH1yo7VfuoZqVHB8DLAAeBifLcXavTp5Vqn1nMhKhQfY0AE1joOQaovvC+uAMhxmpWD0cnSWiGGnWU8+hvJ/qLYTPJo3nINaX+FHuFdlstl073MIF9oK1dvC/KqnkfYAahuI3tmtxh6kU+HUmrvYCpVaKagDwNhpOqZ09Lkm8GQ7JVO8dsxUTNQCCecCn1u4YDw5VGCc72kp0CMvQ/4irIUrSUCkgOm502a5vMxFwMab2tC9ujDuFcEar3lbP1NS69leKQgkSpU3vI9DErfG2d449Ve5yGXVKSERWqpCBgf8JDzP0veDgfN8Kpsv1jilUMqEnujy0kfmA0ANNQR7N5ietsR1s3n85AoKaWWgR3lQ95VFojXPLYdZIm94wEVGTUmveE7E9TKVFZu9dqriGd3UsCbggaQAFEbC3XBWSp1KXdVKrchnRTgar3ikJ2JmT6yQMG9qeMumilCd84nulAIp3I1MQ7BTMyb7CL2wvy9FmY1Kra6hEFuijoqDoPmeuKjj0zchuXiHLGoffQZrTFWpSesqwgYACQQGsACpuYAknf4Ys7lGiJAA2xV8vdhhzSqWw6KMk5tqrJu/KkmcRVM8TaAem2Iar41f2fa0wJJAuBYW87j44t+QUJ+O8TZVekSabAmJQwvpG9vH4YrlXjWaHs16bAfxUkNthPJi053htR27ynmKgBkFgN79CD4+cWwszFCrRU16+a72lR5ypQSzfdST/ExAv0PvxhUvS6vc1UkvJ6hVIbLUarNKsatYUxdjpLCkI3sVWD/F5DDDMqyVSx0hd4mApNzMXJ39cVPs21X6zmKjwanduWkiCzQbnYCSDvaNxiycd4ilUIEAluUAsASesTvAFukwOmNkManJKXQXxGTkxah1FWd7QlqgkalghIA1EL1Y9RMwOnxx7Ah4ciM1WCdEUxpNuWx9DqkegOPY6GnFd7I5XMz0krdBNPt3XqKqUMtyiCnITpgyI1swAHS2COH8e4q9M6KYVI3YKNAj7olYEfy4M4fnFV2CBEVKtSmAiCwViAJJJAgDr/ALS0kJNVG79l1llVHK6td2uWAgao0mevhjiLNJy00dt4oKKdimn2bzbw1SrSWWKyXJJImfYUnod8S0OAUImpXqVDpJimkRG/tS//ACYtuU4DmaiiKRWKgcagBAm4mFmRNx1PhbBdLsstE6q+YSmJeASNnMkc0E+44FTzST277DIrh4q5O2VXO8Hy4psKRFOorKRUqOzWgGeUBRfaV6b3wPl8hTY98OfSCpUAAao5iI3vqG/UjFv/APhy2C1cywAWwMQNpJ0nqbycIuHZLu2zB0tSpO/2aalNo1Qf8zNvgMurFBylIXJ45SqCBK1XucuIbmAtY9DJ3HoMNstmqNACvEVe7YhDZahiYUmysTaCfDCDtTw+oa9OlRqADRLqTvpImLEdZ8TEWOMZqozImpQ70qqrqpmQVLCSoMgxYTzRjA+G5kW29n429jGqKkkkugLwXtj3eSqGmn/EVa2s6gdIYnWWbbUCQQADM7x1YcZ7e1HFIrl4YB+8TvDBkKAVMGxuYg7b4fUOzlDP07oE7qFUISsaY6eyem84ScQ4Pl8k1OnXqaw8mmSCCoETJB3k722OMHN4WWR+g9dt11fTs/CQGh3p7lRTJZjMtTcuwZaa0vspUEAkxM3u2wWMWfhWQqJl3yQbVTqMDURKXeHUCDBYlV3AsFPrg3hFOGrIu4qVAvqyyvvkj34bpx8CklIKxfTBposFWUiDJFrC+8eXT0noRx43Hur/AIX2zVhxqUpVHZOvhdu7/Yp3EeDpSphgdSShhYAdCwBBCgeY8jjNLM13LUqKgCSNNJJO/jBPywfxMhaGkwdC38J1ajHkNvdg3tF28pZZAMvlndWJ0sV7umx6wIkn/KPXGnPjXouSSbStesy8x7xg3JKTSfq2DeznAqyDvcwDMkLJ1HbxFgfLUDhlm3yKK3f1QaskrSMuxY7HQsmLxzAjzxz/AC/bDPZ1u7rOVSLUqUICIsSx5m9CbxthtkeD6FVgoCkxLEoWIJC2PMlSzSGOmWJm2MU5xi9lbB/2fmdDTL9s20MKNNFRgQpqqekiKaqIk/y6vMdMc97TcQzWZYBmrVKdO1zyAjY6RyjytPrix8CoWI+zB5kY1AOUG8gD7xkgEmD0BxaOHdkC1Gp3pNNTqblu+kmRAgBfG4E2taMHGcmw8SxJS1lT7L8Wo5bvRVy2smTTIC9NtRJgjc7GN+uAc72sz2ZmjJpw06BdyY6tvEXGkKN98XXJ8KySqO5L16lMRUuOTSIAdv7tNtjJHwwPn+JUMvSHNTdC3KicsAGTLe24kRMqD1Jw+X4ml0MtqrfUXdl+zocN9aQggaiAy38Wd5lD6kE+eGdTj1Kmy0aQesAbU0kCBBvADN0uQog7NhQ9XM5osyF8tQjlMBQimxEkBb/yAkwbnD2pkKGTod6WQaCD3xUd5DCwWTYG8T5WYi+eGLEsl6b/AGDmpUJg+ezxUVG7qmNX2QpwXWxIeYlDAkghfGMbZ3imXyRNGlT72s41LToy4VvE3J2J5NhMQRfCjP8AairXYU8gr0qXKCxIDsYIJm1rG/QTAXDnsl2bCSzagyiXbUbLOzgyB/TvveL4e4urW41KH5vRQTwbKU8wyvWL5msvshkZUSxOhUYDa8sS202sMG8Y4otOo2XySUjmP8WoqjRl9tz9+pvb026gZ3j712NDIsyUo01szAk/y0CNrWkQBf1JfDspTooKdIAKN53PiWPUnFQwKMtb6ip5W1pXQFyPBkpg7sxMu7XZj4k/lgk0p22xNVq+ExjRHi/w/XDhJvTox+f6YLUQMD0jgonBgMFffFe7UVWt3dRAGGk6qmmLnrMfGMWKscVShwMZipVRKyjRHLUXqZiGW/TwwrJqrZDIKL6sr39l5hAWp69/apVg3/8ANsQdoM86rRyruxbUK1fUSSGYcqmSTKpc+beWH1bskaNXvGTWtMayKZLa4nSgtLSYBjYTOKwteqXY1bO7S2tYkk+DjzwuHSxkajLyXbsuqaKlciVqEgcpn2oE3uAFBsOoGF3abIlUFKCXETqtqk8oWJHv6AN5S17IVWXLVQqS3eEDQLjSoMALuCSRyyBfaZwqzKTUioQXUF6hU+A9ryULIHhp88auHjBybl/X8v5GXics+kVS+f8AH7lJVyiu6hgKb6QQQRqMg7iJgb+ePYsdfgqrQoIagAYs8GCDFiSB/Ptj2CaroxfNX5l8DqlDi2TpahTpoSxJYUaUkk7ks25JvIJxMe1ToPscvSoL4uQPksH4zjj1XtlmqvLRUKPBB+S49R4Dn8yftGKjfnaLb7Lc+/GduzSlR0Di3bcCe+zp/oogL7pFz8MVTN9uKQnuqBc/xVDM/H9MZyHYWmt6tQsfBRA/M4snDeDUKJBp0VkdSJPxOBtEKl/a3Es1amrKv8qwB72gYsXCmq5agiVSTUNTU5bmG+qQZ2CLEDr831SxibdPTpgXN01dSG2856EH7t4tt1xn4jGssUn2djMUtMhFxviTK7ZmFB0gIpvcDmJj3X2nDns7Q0UaQZQVdDUa86WdC4038TH44B4qFbKMWRCQIQMo1KQNIF+rEfhgnh+ZRO71sEp6AgnYHSQATsoMjmn5Yw8RHl42ovp4+JvjPVDZffYacDFRcwoRtKkFmU+B3MC2qSPhhX20ywepQZoP2gDT0DAWHkSp95GDOFcRIpZitUIC0qbSoMyVBJJ/AR5+AxjtK4loE6e5b0Grf3AE44s1KHGWl6vv3oW8zclJdkLMnWmtmAP4lPxUD8sWnKZ6gtMF5ZrBu8JInyU8sT5z8sUTK1W+sV4OqTAjppMQfC84LrA71HgdZO3zgfHHvP8AHaXwcNbqkYOJjN5vQVtpfJE3abPiolUgCWQgQLARA+WIO12cqZoZYpQ0URUgVGMBiVO8xCwrHY7b7DDbhfBnrUnUaVSqI1MpLwREoIFvO3lOLBxrhKVqCUWqOugqVKwW5QVvNhIJ/TGbi8kcs6h0Wxr4b/rpa+t3Xg57lMmGzEU1VlCKCWB0sTqIJCyR0AG9h1OLfleEOFBqA01j2WJZpmXWCSGBt7UHfxxHxDjeR4bT7qgxqVSZZKZ1HVEc77KfIQb+zhFn+19fO0HBUIFVoSnYARuzEST5C222MeTCoLXJeqiTyPLNuPvH57WZDLVCgQNXjSopmSpO5ZiYp9DCwfI4SZrPVayM1Su1OgTDUqZjvD/OwOoiDePA4rvB8jRpIjsgZpE0xPJ4h26CIjff1xbMn2cq5o95WTuqBIurABaeiOVb31BSSQLSfLG/JBRxeiupmxf++8tkrE+XzlRa70csO7oMqq8UwQkGJJI3INxdvATfFr4VwahlixcU6zkS7NOlJkaS0lTM/wBRi2wwJVzXCg9VKdUHu1BZlYgVmvbUt3I2lRABgReFOfz752rpp6svSAlS8QogCwFgzG8G5E3O2M3RbhSjrnsHcX7VZbK93Tp/b1O70oBMUG2BAIsd7mX29nCvIcGeue+zZ7wT9x7CZnVJKk9ebfqTh5wPJtlwVq0FZSSA406mI6RJmbzAGnYYMzyUMhTNfMd2NTcmWTdj5j7x2FzA6+GHQlCUdthE9d7OmRZbhtBEWrUK0aIH94VgsABdAFAA2vpmfEnFfzvEHzsJTU0MmBEAkNX8SeoU+HXrPSPMvWz9QVc1KUgSaWXBJVQfHxO1/wABhvSpfw7Dw6DFpJDJ5JSq2eytFVAVOVQPcB7sTs52G34+ZjEZfpFvx8zjCrOxxCkSKfWMbgycaFvhiWkoxaKbC8uuCTgemPDG7viwQPPvAJxV+HV+4d20hi7AmTG0+R8cWLOm0YQ5oeWKCRvW4ys3LrN7XHyv8sTZLjaswBqrBIENvvezQdsIuJUocjwAHyGI8hk+8YCb6lAWCS0m8RtABM4Tqd7DdO1j3j2ed9aZcGmk87J1P3gP4ARMsB+OEPFaU5goSTTTQrKm5d5IpICdMhbmbC5xc+GaKK1mt3as1rA7wAN5mynUbk7bnCHiFaiKVeodBNNmp6g0TWqLNTr1lVkbAMNhhOGCi3T9pHuIQzIwrNWUI9K1SopYIA+nSqUwNzcECIOPYfvwamzU8vU1Kr5ZBTEiSKbSbH+qZ649jUs8l+YW8MH2GmWoqghEVR5ADBVJoIJPXpgbVjIbCSwuYJHgYxkt4nEdQkwfEA/kfmDjEgYosJDSvmv4H9CfnjOVgtzQRBsdjYxIHngVa8H97YylcU2LPdVBP9Qi3xGKa2I3W4o7SZKrmIVQqwwZzJgAAkD/AKfiOgxrR4SWRUfSZheWSum5ETGy4D4bmswwOYpDSgrFnBmHQrA9RpAHuBw0bioRBUQIVBMENY32EAyZtjFOLg9Pbr7e5pbvHF3QkocSanTr5Zh7SLTVxOpArQFY7HlBAO9uvQDtJxqoc2WVzTmklOFYyyqJGr3k77eOBjVPeay9memZM9WPUi0Y27WIFrI4G4IN+vz88Mhihrbrd/x9EVhjUfLW/wB+81ygqU9TISCxuZkkxJ63674GyOYds3RRnYq1UTe55tJHpbbbBWSqPUQ7WsbdBEn0sPngfI0nfOZdKagu1UBZ8e8Bsemxxoin0Z0XNy4fWnun7ep3btJxfL5VSCx1/wACCSbbR6f+2OX9u+N13XLaHNKlXDSoJFxps5WSYkggeG2Lb204XT+tCrXqqlNqaIdBJeo6gyq9EFrne+DeIcAyzUqBZwKaglFoyWIYSNJW4kC9xM79CzWsdNnIpHMsmiUV0lWp1BBkpeOaXvZeVvPpubYtn0fdnhmaNR31AO5XUYJIsSqDdmI67DzwVT4JRLSKBakCBJH3hEazNx5TOF3GO1eYqQmRUIFEd6Rp0R0RCAE9SPdN8HCf/JWhJp30Bnk5XpfEslPheS4dUC901RluqswZhIJEdAN7mW3i9sAcSzjZkMlS1NyT3KsdM2MMbarwDO1iQmFHB84Sp71SKlyxe8i4Lm/Ne5k3Ekk7YYvSshJBYi6giwtpDHrynTYWBXaJxlz5cmpwe1BY1FpTTuyscE4UtSmDVqDQ7FAqgCIaLkiR6gH1xcchlagJoU4qn+kaUmb1DPNYwNQPxJGFvCuxVZZNUBcuCahZSC7KZOlRHpOoDEXaTteG00OHKQ49t+ittK/xMP4th0GGQx72aOIzuVW72G3GO0lPh6dyuqvnQYHgBc83VVvYC5HgDasZTK1KtU5nNt3tZrwdk8gNhHgNvXA/CeFimSzEvUa7OTJk73NyfPDun+zjQlRilJsKpgHy88SE2gbfu5wPq6Db548jYsEnn34l7sC3Xr+mMU3i53O3l5+v78Mbqs7Yss8qHBCLaYx6kl8FKs9MQoiUY1qPgipTwHmDiWRAWZfCmukm2GFd8BqJdfUYhaF2epyzEdSfxw74P3eXRqq6wNOksyxrJ60wTOnoJEk4WUEVqiBzCkgHpE4IzvEUpvopiXpgArqlVPMQSzHpuYBi1sY+ZUtI9q6NUfMmVdVKOwaqNMpTVTqGth9ozm8AMF9dsVfKZA1E+sVQlNdQFNKUaix2iTAsFkncDyw+pcX7tBSqSHzDa2zDwV0QYiBM20jYeycFVqi10Ga7sCnTbTlxGkaixUCADJJiJ2k+eGJEZVqPDq7Zxu7rN3lMc1UgEISPYv0gxGw92PYPztDuaZLeyH51Y/3tVrsW/iCzYdN/A49iOyixDG3eYE14yGxAaDjVlR5GPjcfniPVjSlUkMPKfhf8JxqpxCE2vEntCDePG9j+h/HA4xIjxiiCztBxKqoWhTSRpmqAAZn7oPjHS3wGFfH6NTLUWpLECmgBtJ03Lx4ysW6Ys9R4tPp6b4XcTbv2Gs6jAAB2spHzke8eeFS2a2sfKeuNPaio5ShGXa+ptMXvadx6WHlgzja99SWLtyyPBphhbDzPcAZE7plIU01ZWGzAEcrb3DWv0II64H4NQKGooOkMI1ASynaV8ARFxeBg91K2b+Fxy0XWzTXr+0KezHC8w50VDpG+k3ceHL90m4gkHexw64rwyvlKlNaKimxI57Fyxm2o+yCb2gWIIIxfOxnDMrk6RAZQ7MCxZogtsokAR/udsP8AMZWnTEsyk6iGkai5JBjwY7cu0DpjJzZ63NfhXvZUpqOJ4abb+f0Od0OHlgatVmrVgpEsZp0h1JLQpMXJJAHWTE57K5WvSRtCK1Mm1y2kSZ0NZRIO8bgG22HCZRsxmmSrTSjTJvq0h3KxpLoLCQZgx0tiw5fh1DLjQpBeZXkMAmRqIBibn9jF5s8dPl+zYTj4Zxl6Xy6/x97iuhwo0xqrVeZtJAQkFP8APtE2kgC4vfAfFspTNYnVEkLVFioMczLtJ8QLe/DuvkFUJRVnmoS51Io7wiJ0FrqxnrhFxoqujVFIU2HIZN7ai3ViYE+AtisM9D14/wAXTz7PWKz8O8s9MvwLe+7/AE8fr1FTUqhcJrIePZCkLM8ppE/ykX6gkDSRGHVOnSylPXWKlwJ0E8qDcGofftubT44Oq58ioGeA8WBYWSeXT4EmRv47xjnPauhVrVUWowCrJKBg0XtMbtF7+JsJxow5ufPVkXpeDM8XKjpj0M8Z7S5nOsyU3daLwHbbWB0t7K/y9evhiTh2QSmsKPU+OMZFAghbDw8fXDGlTDbcvjO3u8/I/HGwWbU1nfYbn97nyxs3lt4dffjWo3SIA6fr541AxCEinBNE2k3HQeJ/TEVJZ32G5/e5xIb7bdPIYsEnBm8/HEyjAyDBdH5YsgTRNvX8MFU8CoJwQpjEKJXwBm7YKZ8CV2nFBCqvGIKS8w8gT8ATibMC+Icv7XuPzEfniPoRCmtUJtvhlmq2jSlBF1oD7cFVkiWaPaPlN48sK60dRgc1GCso2Yc3jHhjMnRoaszn887tTVhUqhn1d3MM4FhLKDpDm8AQFAEXwrrU3Dnuyw0voQqSPtGlnj+FUSQTHQTc2ZpxKGqMLVH5FnZF9f3t8PZumrKdHKsGlTaRJ1XqOJNyxm/kb4JMqhA+bHeJ7VZVpzTDSCFJImBIk7kkXnHsSdoENLWZEhUpAWldMGLW/Zx7BqKe7B6Ft142U4jTY4yDhZAnLuAwn3+mx+WNiSDB6YHXBFf2j++gxCGwbENXMAY9mDFhgA4jIkTvWLA+X4f7H8TgVqum/hiSmeYeoHxtgB+p8MUlZZdGzgzClgGClBpnYaZBBttOx8JNpGKvxSmyixCPIUeE+1zeIsfnh7kWP1emfL8JI+Ywj7RVCXpLPKSlhbpvbrbfGeGScpe1r3HV4OUpal2Spj3svmKwJQMkKRpFTmFwLBvai0g9Q197XOnkXcrVrHSUuFtyAXtFgPH9gc+4FULQxNxSAkW2AImNzLNc+Jx1bss5ekxa5hRfwwrLDmTrptYMHy8byLzXr+9ys8Xyzt9pSUcsl2v7M31Md267Wv44svBc139NWUCYhrdR+u4xni9EPCsJUkSNpuN43wJTtpAA5KxRLDlTUBpHgIMYzcPgTub3Xjf4k4nitWGMa3vb9P3ClyNLeGdm5pDMbxbmBOmI8R0xR81kiFV6oDuJAUGZZZ5iABIMg6RbluTeOkZymFpFFAChdgLcxE/GTjkPbCu1QAOxIJIMGLaiItFr/G++NcahlcK7WvUvtGeMpTTk26Xr9wJnuKaC6q3eZhmmo8cqExaR1A8JnYeGB6OWJAJIYm9hE+NiSd5mSTvjGaULUZFEKpAAH9M+8+ZvjKqAixbf8sbMUaSl5Azq1b67fG/oS01m5sB+4HniU1Jjw6DG2bG3vHwP7viNcPMZOtXobj8PQ4lSnPs3/L1/XbAowVSMLIsS0e6JxCiUsNhsPmfHGyDGp2B8cTU8EgSamMGJTtHxxDl98T0tsQokAxnVjI2xGcWQwxwPVxI5xCxxQQJmVwLQMNfxA+JGDsyMCLsfUf8AdiEElRo84/fuwFmVEapjB3EhFR4/ib8cL897A9/5YydzUBu073/fjhVUcrUkEyrSPL9wMYqVCDY4izDEsf8AL+WGIBkfFc4XUavaLFj5k/pj2A87uPf+OPYYhbP/2Q=="/>
          <p:cNvSpPr>
            <a:spLocks noChangeAspect="1" noChangeArrowheads="1"/>
          </p:cNvSpPr>
          <p:nvPr/>
        </p:nvSpPr>
        <p:spPr bwMode="auto">
          <a:xfrm>
            <a:off x="254000" y="10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67542" y="302090"/>
            <a:ext cx="8229601" cy="678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rgbClr val="005C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/>
                </a:solidFill>
              </a:rPr>
              <a:t>GFSI Food Fraud Strategic Plan</a:t>
            </a:r>
            <a:endParaRPr lang="en-SG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9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697" y="742887"/>
            <a:ext cx="3568660" cy="2570329"/>
          </a:xfrm>
          <a:solidFill>
            <a:srgbClr val="009999"/>
          </a:solidFill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PAS 96: 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72" y="742889"/>
            <a:ext cx="43243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381" y="3449783"/>
            <a:ext cx="3740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guidance on approaches and procedures to improve resilience to deliberate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Combines Food Defense and Food Fraud (EMA)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Introduces a new risk management methodology – Threat Assessment Critical Control Point (TACCP)</a:t>
            </a:r>
          </a:p>
        </p:txBody>
      </p:sp>
    </p:spTree>
    <p:extLst>
      <p:ext uri="{BB962C8B-B14F-4D97-AF65-F5344CB8AC3E}">
        <p14:creationId xmlns:p14="http://schemas.microsoft.com/office/powerpoint/2010/main" val="48887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16" y="374548"/>
            <a:ext cx="7424928" cy="2340864"/>
          </a:xfrm>
        </p:spPr>
        <p:txBody>
          <a:bodyPr/>
          <a:lstStyle/>
          <a:p>
            <a:pPr algn="ctr"/>
            <a:r>
              <a:rPr lang="en-US" sz="5400" dirty="0" smtClean="0"/>
              <a:t>FSMA</a:t>
            </a:r>
            <a:endParaRPr lang="en-US" sz="5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DF1AFCE-D540-41EE-B441-3ED6DEB25CD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3" y="1409452"/>
            <a:ext cx="7469580" cy="45720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	</a:t>
            </a:r>
            <a:r>
              <a:rPr lang="en-US" sz="3600" dirty="0" smtClean="0"/>
              <a:t>Things that might have seemed like just a good idea before, are now going to be mandatory, require records to support compliance, and those records are going to be available to FDA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9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288" y="431668"/>
            <a:ext cx="7567612" cy="530234"/>
          </a:xfrm>
          <a:solidFill>
            <a:srgbClr val="00808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FSMA - Intentional Adulteration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/>
          <a:lstStyle/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651" y="1674658"/>
            <a:ext cx="8411337" cy="393049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cap="none" dirty="0" smtClean="0"/>
              <a:t>In </a:t>
            </a:r>
            <a:r>
              <a:rPr lang="en-US" sz="1800" cap="none" dirty="0"/>
              <a:t>the </a:t>
            </a:r>
            <a:r>
              <a:rPr lang="en-US" sz="1800" cap="none" dirty="0" smtClean="0"/>
              <a:t>re-proposed regulations </a:t>
            </a:r>
            <a:r>
              <a:rPr lang="en-US" sz="1800" cap="none" dirty="0"/>
              <a:t>for preventive controls, </a:t>
            </a:r>
            <a:r>
              <a:rPr lang="en-US" sz="1800" cap="none" dirty="0" smtClean="0"/>
              <a:t>the hazard identification must </a:t>
            </a:r>
            <a:r>
              <a:rPr lang="en-US" sz="1800" cap="none" dirty="0"/>
              <a:t>consider </a:t>
            </a:r>
            <a:r>
              <a:rPr lang="en-US" sz="1800" cap="none" dirty="0" smtClean="0"/>
              <a:t>hazards that </a:t>
            </a:r>
            <a:r>
              <a:rPr lang="en-US" sz="1800" cap="none" dirty="0"/>
              <a:t>may be </a:t>
            </a:r>
            <a:r>
              <a:rPr lang="en-US" sz="1800" u="sng" cap="none" dirty="0"/>
              <a:t>intentionally</a:t>
            </a:r>
            <a:r>
              <a:rPr lang="en-US" sz="1800" cap="none" dirty="0"/>
              <a:t> introduced for purposes of economic gain</a:t>
            </a:r>
          </a:p>
          <a:p>
            <a:pPr marL="914400" lvl="3" indent="-4508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 dirty="0" smtClean="0"/>
              <a:t>Applies to human </a:t>
            </a:r>
            <a:r>
              <a:rPr lang="en-US" b="1" dirty="0"/>
              <a:t>food, animal food and FSVP</a:t>
            </a:r>
          </a:p>
          <a:p>
            <a:pPr marL="914400" lvl="3" indent="-4508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 dirty="0"/>
              <a:t>Focus is on adulterants that are </a:t>
            </a:r>
            <a:r>
              <a:rPr lang="en-US" b="1" dirty="0" smtClean="0"/>
              <a:t>“</a:t>
            </a:r>
            <a:r>
              <a:rPr lang="en-US" b="1" i="1" dirty="0" smtClean="0"/>
              <a:t>reasonably </a:t>
            </a:r>
            <a:r>
              <a:rPr lang="en-US" b="1" i="1" dirty="0"/>
              <a:t>likely to cause illness or </a:t>
            </a:r>
            <a:r>
              <a:rPr lang="en-US" b="1" i="1" dirty="0" smtClean="0"/>
              <a:t>injury</a:t>
            </a:r>
            <a:r>
              <a:rPr lang="en-US" b="1" dirty="0" smtClean="0"/>
              <a:t>”</a:t>
            </a:r>
            <a:endParaRPr lang="en-US" b="1" dirty="0"/>
          </a:p>
          <a:p>
            <a:pPr marL="914400" lvl="3" indent="-4508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 dirty="0"/>
              <a:t>Not focused on adulterants that solely affect quality and </a:t>
            </a:r>
            <a:r>
              <a:rPr lang="en-US" b="1" dirty="0" smtClean="0"/>
              <a:t>value</a:t>
            </a:r>
          </a:p>
          <a:p>
            <a:pPr marL="463550" lvl="3">
              <a:lnSpc>
                <a:spcPct val="100000"/>
              </a:lnSpc>
              <a:tabLst>
                <a:tab pos="914400" algn="l"/>
              </a:tabLst>
            </a:pPr>
            <a:endParaRPr lang="en-US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cap="none" dirty="0"/>
              <a:t>FDA </a:t>
            </a:r>
            <a:r>
              <a:rPr lang="en-US" sz="1800" cap="none" dirty="0" smtClean="0"/>
              <a:t>believes that it </a:t>
            </a:r>
            <a:r>
              <a:rPr lang="en-US" sz="1800" cap="none" dirty="0"/>
              <a:t>is practicable to determine whether EMA is reasonably foreseeable by focusing on circumstances where there has been a pattern of adulteration in the past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cap="none" dirty="0" smtClean="0"/>
              <a:t>However, the vast </a:t>
            </a:r>
            <a:r>
              <a:rPr lang="en-US" sz="1800" cap="none" dirty="0"/>
              <a:t>majority of EMA events are not food safety </a:t>
            </a:r>
            <a:r>
              <a:rPr lang="en-US" sz="1800" cap="none" dirty="0" smtClean="0"/>
              <a:t>related</a:t>
            </a:r>
            <a:endParaRPr lang="en-US" sz="1800" cap="none" dirty="0"/>
          </a:p>
        </p:txBody>
      </p:sp>
    </p:spTree>
    <p:extLst>
      <p:ext uri="{BB962C8B-B14F-4D97-AF65-F5344CB8AC3E}">
        <p14:creationId xmlns:p14="http://schemas.microsoft.com/office/powerpoint/2010/main" val="326938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40664" y="1847088"/>
            <a:ext cx="7975824" cy="2356777"/>
          </a:xfrm>
        </p:spPr>
        <p:txBody>
          <a:bodyPr/>
          <a:lstStyle/>
          <a:p>
            <a:pPr algn="ctr"/>
            <a:r>
              <a:rPr lang="en-US" dirty="0" smtClean="0"/>
              <a:t>Designing a Food Fraud Protection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2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862884" y="433924"/>
            <a:ext cx="7424928" cy="861774"/>
          </a:xfrm>
          <a:noFill/>
        </p:spPr>
        <p:txBody>
          <a:bodyPr wrap="square" lIns="0" tIns="0" rIns="0" bIns="0" anchor="t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hree questions can help inform your company's economic adulteration strategy 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DF1AFCE-D540-41EE-B441-3ED6DEB25CD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954379" y="3175145"/>
            <a:ext cx="2833622" cy="1188720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Do you have viable detection and deterrence strategies and deploy cutting-edge tools…</a:t>
            </a:r>
            <a:endParaRPr lang="en-US" sz="14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81917" y="1697655"/>
            <a:ext cx="2814854" cy="1188720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Do you understand your product portfolio’s vulnerabilities…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238275" y="4694605"/>
            <a:ext cx="2814854" cy="1188720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Do you have a dedicated </a:t>
            </a:r>
            <a:br>
              <a:rPr lang="en-US" sz="1400" b="1" dirty="0">
                <a:solidFill>
                  <a:schemeClr val="bg1"/>
                </a:solidFill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  <a:latin typeface="+mn-lt"/>
              </a:rPr>
              <a:t>anti-economic adulteration /</a:t>
            </a:r>
            <a:br>
              <a:rPr lang="en-US" sz="1400" b="1" dirty="0">
                <a:solidFill>
                  <a:schemeClr val="bg1"/>
                </a:solidFill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  <a:latin typeface="+mn-lt"/>
              </a:rPr>
              <a:t>counterfeiting program…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277" name="TextBox 6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226" y="5545125"/>
            <a:ext cx="279876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177800" indent="-1778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Clr>
                <a:schemeClr val="bg2"/>
              </a:buClr>
            </a:pPr>
            <a:r>
              <a:rPr lang="en-US" sz="1200" dirty="0">
                <a:cs typeface="Arial" charset="0"/>
              </a:rPr>
              <a:t>Source: A.T. Kearney analysis, 2009</a:t>
            </a:r>
          </a:p>
        </p:txBody>
      </p:sp>
      <p:sp>
        <p:nvSpPr>
          <p:cNvPr id="11278" name="Freeform 48"/>
          <p:cNvSpPr>
            <a:spLocks/>
          </p:cNvSpPr>
          <p:nvPr/>
        </p:nvSpPr>
        <p:spPr bwMode="auto">
          <a:xfrm>
            <a:off x="1413138" y="3047988"/>
            <a:ext cx="1355725" cy="1065212"/>
          </a:xfrm>
          <a:custGeom>
            <a:avLst/>
            <a:gdLst>
              <a:gd name="T0" fmla="*/ 0 w 3231"/>
              <a:gd name="T1" fmla="*/ 2147483647 h 2544"/>
              <a:gd name="T2" fmla="*/ 2147483647 w 3231"/>
              <a:gd name="T3" fmla="*/ 2147483647 h 2544"/>
              <a:gd name="T4" fmla="*/ 2147483647 w 3231"/>
              <a:gd name="T5" fmla="*/ 2147483647 h 2544"/>
              <a:gd name="T6" fmla="*/ 2147483647 w 3231"/>
              <a:gd name="T7" fmla="*/ 2147483647 h 2544"/>
              <a:gd name="T8" fmla="*/ 2147483647 w 3231"/>
              <a:gd name="T9" fmla="*/ 2147483647 h 2544"/>
              <a:gd name="T10" fmla="*/ 2147483647 w 3231"/>
              <a:gd name="T11" fmla="*/ 2147483647 h 2544"/>
              <a:gd name="T12" fmla="*/ 2147483647 w 3231"/>
              <a:gd name="T13" fmla="*/ 2147483647 h 2544"/>
              <a:gd name="T14" fmla="*/ 2147483647 w 3231"/>
              <a:gd name="T15" fmla="*/ 2147483647 h 2544"/>
              <a:gd name="T16" fmla="*/ 2147483647 w 3231"/>
              <a:gd name="T17" fmla="*/ 2147483647 h 2544"/>
              <a:gd name="T18" fmla="*/ 2147483647 w 3231"/>
              <a:gd name="T19" fmla="*/ 2147483647 h 2544"/>
              <a:gd name="T20" fmla="*/ 2147483647 w 3231"/>
              <a:gd name="T21" fmla="*/ 2147483647 h 2544"/>
              <a:gd name="T22" fmla="*/ 2147483647 w 3231"/>
              <a:gd name="T23" fmla="*/ 2147483647 h 2544"/>
              <a:gd name="T24" fmla="*/ 2147483647 w 3231"/>
              <a:gd name="T25" fmla="*/ 2147483647 h 2544"/>
              <a:gd name="T26" fmla="*/ 2147483647 w 3231"/>
              <a:gd name="T27" fmla="*/ 2147483647 h 2544"/>
              <a:gd name="T28" fmla="*/ 2147483647 w 3231"/>
              <a:gd name="T29" fmla="*/ 2147483647 h 2544"/>
              <a:gd name="T30" fmla="*/ 2147483647 w 3231"/>
              <a:gd name="T31" fmla="*/ 2147483647 h 2544"/>
              <a:gd name="T32" fmla="*/ 2147483647 w 3231"/>
              <a:gd name="T33" fmla="*/ 2147483647 h 2544"/>
              <a:gd name="T34" fmla="*/ 2147483647 w 3231"/>
              <a:gd name="T35" fmla="*/ 2147483647 h 2544"/>
              <a:gd name="T36" fmla="*/ 2147483647 w 3231"/>
              <a:gd name="T37" fmla="*/ 2147483647 h 2544"/>
              <a:gd name="T38" fmla="*/ 2147483647 w 3231"/>
              <a:gd name="T39" fmla="*/ 2147483647 h 2544"/>
              <a:gd name="T40" fmla="*/ 2147483647 w 3231"/>
              <a:gd name="T41" fmla="*/ 2147483647 h 2544"/>
              <a:gd name="T42" fmla="*/ 2147483647 w 3231"/>
              <a:gd name="T43" fmla="*/ 2147483647 h 2544"/>
              <a:gd name="T44" fmla="*/ 2147483647 w 3231"/>
              <a:gd name="T45" fmla="*/ 2147483647 h 2544"/>
              <a:gd name="T46" fmla="*/ 2147483647 w 3231"/>
              <a:gd name="T47" fmla="*/ 2147483647 h 2544"/>
              <a:gd name="T48" fmla="*/ 2147483647 w 3231"/>
              <a:gd name="T49" fmla="*/ 2147483647 h 2544"/>
              <a:gd name="T50" fmla="*/ 2147483647 w 3231"/>
              <a:gd name="T51" fmla="*/ 2147483647 h 2544"/>
              <a:gd name="T52" fmla="*/ 2147483647 w 3231"/>
              <a:gd name="T53" fmla="*/ 2147483647 h 2544"/>
              <a:gd name="T54" fmla="*/ 2147483647 w 3231"/>
              <a:gd name="T55" fmla="*/ 2147483647 h 2544"/>
              <a:gd name="T56" fmla="*/ 2147483647 w 3231"/>
              <a:gd name="T57" fmla="*/ 2147483647 h 2544"/>
              <a:gd name="T58" fmla="*/ 2147483647 w 3231"/>
              <a:gd name="T59" fmla="*/ 2147483647 h 2544"/>
              <a:gd name="T60" fmla="*/ 2147483647 w 3231"/>
              <a:gd name="T61" fmla="*/ 2147483647 h 2544"/>
              <a:gd name="T62" fmla="*/ 2147483647 w 3231"/>
              <a:gd name="T63" fmla="*/ 2147483647 h 2544"/>
              <a:gd name="T64" fmla="*/ 2147483647 w 3231"/>
              <a:gd name="T65" fmla="*/ 2147483647 h 2544"/>
              <a:gd name="T66" fmla="*/ 2147483647 w 3231"/>
              <a:gd name="T67" fmla="*/ 2147483647 h 2544"/>
              <a:gd name="T68" fmla="*/ 2147483647 w 3231"/>
              <a:gd name="T69" fmla="*/ 2147483647 h 2544"/>
              <a:gd name="T70" fmla="*/ 2147483647 w 3231"/>
              <a:gd name="T71" fmla="*/ 2147483647 h 2544"/>
              <a:gd name="T72" fmla="*/ 2147483647 w 3231"/>
              <a:gd name="T73" fmla="*/ 2147483647 h 2544"/>
              <a:gd name="T74" fmla="*/ 2147483647 w 3231"/>
              <a:gd name="T75" fmla="*/ 2147483647 h 2544"/>
              <a:gd name="T76" fmla="*/ 2147483647 w 3231"/>
              <a:gd name="T77" fmla="*/ 2147483647 h 2544"/>
              <a:gd name="T78" fmla="*/ 2147483647 w 3231"/>
              <a:gd name="T79" fmla="*/ 2147483647 h 2544"/>
              <a:gd name="T80" fmla="*/ 2147483647 w 3231"/>
              <a:gd name="T81" fmla="*/ 2147483647 h 2544"/>
              <a:gd name="T82" fmla="*/ 2147483647 w 3231"/>
              <a:gd name="T83" fmla="*/ 2147483647 h 2544"/>
              <a:gd name="T84" fmla="*/ 2147483647 w 3231"/>
              <a:gd name="T85" fmla="*/ 2147483647 h 2544"/>
              <a:gd name="T86" fmla="*/ 2147483647 w 3231"/>
              <a:gd name="T87" fmla="*/ 2147483647 h 2544"/>
              <a:gd name="T88" fmla="*/ 2147483647 w 3231"/>
              <a:gd name="T89" fmla="*/ 2147483647 h 2544"/>
              <a:gd name="T90" fmla="*/ 2147483647 w 3231"/>
              <a:gd name="T91" fmla="*/ 2147483647 h 2544"/>
              <a:gd name="T92" fmla="*/ 2147483647 w 3231"/>
              <a:gd name="T93" fmla="*/ 2147483647 h 2544"/>
              <a:gd name="T94" fmla="*/ 2147483647 w 3231"/>
              <a:gd name="T95" fmla="*/ 2147483647 h 2544"/>
              <a:gd name="T96" fmla="*/ 2147483647 w 3231"/>
              <a:gd name="T97" fmla="*/ 2147483647 h 2544"/>
              <a:gd name="T98" fmla="*/ 2147483647 w 3231"/>
              <a:gd name="T99" fmla="*/ 2147483647 h 2544"/>
              <a:gd name="T100" fmla="*/ 2147483647 w 3231"/>
              <a:gd name="T101" fmla="*/ 0 h 25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31"/>
              <a:gd name="T154" fmla="*/ 0 h 2544"/>
              <a:gd name="T155" fmla="*/ 3231 w 3231"/>
              <a:gd name="T156" fmla="*/ 2544 h 25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31" h="2544">
                <a:moveTo>
                  <a:pt x="651" y="0"/>
                </a:moveTo>
                <a:lnTo>
                  <a:pt x="0" y="647"/>
                </a:lnTo>
                <a:lnTo>
                  <a:pt x="296" y="647"/>
                </a:lnTo>
                <a:lnTo>
                  <a:pt x="296" y="1569"/>
                </a:lnTo>
                <a:lnTo>
                  <a:pt x="296" y="1579"/>
                </a:lnTo>
                <a:lnTo>
                  <a:pt x="297" y="1607"/>
                </a:lnTo>
                <a:lnTo>
                  <a:pt x="299" y="1627"/>
                </a:lnTo>
                <a:lnTo>
                  <a:pt x="302" y="1650"/>
                </a:lnTo>
                <a:lnTo>
                  <a:pt x="306" y="1677"/>
                </a:lnTo>
                <a:lnTo>
                  <a:pt x="311" y="1707"/>
                </a:lnTo>
                <a:lnTo>
                  <a:pt x="317" y="1739"/>
                </a:lnTo>
                <a:lnTo>
                  <a:pt x="325" y="1774"/>
                </a:lnTo>
                <a:lnTo>
                  <a:pt x="335" y="1811"/>
                </a:lnTo>
                <a:lnTo>
                  <a:pt x="346" y="1850"/>
                </a:lnTo>
                <a:lnTo>
                  <a:pt x="353" y="1870"/>
                </a:lnTo>
                <a:lnTo>
                  <a:pt x="360" y="1890"/>
                </a:lnTo>
                <a:lnTo>
                  <a:pt x="368" y="1911"/>
                </a:lnTo>
                <a:lnTo>
                  <a:pt x="376" y="1932"/>
                </a:lnTo>
                <a:lnTo>
                  <a:pt x="385" y="1953"/>
                </a:lnTo>
                <a:lnTo>
                  <a:pt x="395" y="1974"/>
                </a:lnTo>
                <a:lnTo>
                  <a:pt x="405" y="1996"/>
                </a:lnTo>
                <a:lnTo>
                  <a:pt x="416" y="2017"/>
                </a:lnTo>
                <a:lnTo>
                  <a:pt x="427" y="2039"/>
                </a:lnTo>
                <a:lnTo>
                  <a:pt x="440" y="2061"/>
                </a:lnTo>
                <a:lnTo>
                  <a:pt x="453" y="2082"/>
                </a:lnTo>
                <a:lnTo>
                  <a:pt x="467" y="2104"/>
                </a:lnTo>
                <a:lnTo>
                  <a:pt x="481" y="2125"/>
                </a:lnTo>
                <a:lnTo>
                  <a:pt x="497" y="2147"/>
                </a:lnTo>
                <a:lnTo>
                  <a:pt x="513" y="2168"/>
                </a:lnTo>
                <a:lnTo>
                  <a:pt x="530" y="2189"/>
                </a:lnTo>
                <a:lnTo>
                  <a:pt x="549" y="2210"/>
                </a:lnTo>
                <a:lnTo>
                  <a:pt x="568" y="2231"/>
                </a:lnTo>
                <a:lnTo>
                  <a:pt x="587" y="2251"/>
                </a:lnTo>
                <a:lnTo>
                  <a:pt x="608" y="2271"/>
                </a:lnTo>
                <a:lnTo>
                  <a:pt x="630" y="2291"/>
                </a:lnTo>
                <a:lnTo>
                  <a:pt x="653" y="2310"/>
                </a:lnTo>
                <a:lnTo>
                  <a:pt x="677" y="2329"/>
                </a:lnTo>
                <a:lnTo>
                  <a:pt x="702" y="2347"/>
                </a:lnTo>
                <a:lnTo>
                  <a:pt x="727" y="2365"/>
                </a:lnTo>
                <a:lnTo>
                  <a:pt x="754" y="2382"/>
                </a:lnTo>
                <a:lnTo>
                  <a:pt x="783" y="2399"/>
                </a:lnTo>
                <a:lnTo>
                  <a:pt x="812" y="2415"/>
                </a:lnTo>
                <a:lnTo>
                  <a:pt x="842" y="2430"/>
                </a:lnTo>
                <a:lnTo>
                  <a:pt x="874" y="2445"/>
                </a:lnTo>
                <a:lnTo>
                  <a:pt x="906" y="2459"/>
                </a:lnTo>
                <a:lnTo>
                  <a:pt x="940" y="2472"/>
                </a:lnTo>
                <a:lnTo>
                  <a:pt x="975" y="2484"/>
                </a:lnTo>
                <a:lnTo>
                  <a:pt x="1012" y="2496"/>
                </a:lnTo>
                <a:lnTo>
                  <a:pt x="1050" y="2506"/>
                </a:lnTo>
                <a:lnTo>
                  <a:pt x="1089" y="2516"/>
                </a:lnTo>
                <a:lnTo>
                  <a:pt x="1129" y="2524"/>
                </a:lnTo>
                <a:lnTo>
                  <a:pt x="1171" y="2532"/>
                </a:lnTo>
                <a:lnTo>
                  <a:pt x="1214" y="2538"/>
                </a:lnTo>
                <a:lnTo>
                  <a:pt x="1258" y="2544"/>
                </a:lnTo>
                <a:lnTo>
                  <a:pt x="3231" y="2544"/>
                </a:lnTo>
                <a:lnTo>
                  <a:pt x="2629" y="1905"/>
                </a:lnTo>
                <a:lnTo>
                  <a:pt x="1375" y="1905"/>
                </a:lnTo>
                <a:lnTo>
                  <a:pt x="1371" y="1905"/>
                </a:lnTo>
                <a:lnTo>
                  <a:pt x="1360" y="1903"/>
                </a:lnTo>
                <a:lnTo>
                  <a:pt x="1342" y="1900"/>
                </a:lnTo>
                <a:lnTo>
                  <a:pt x="1319" y="1894"/>
                </a:lnTo>
                <a:lnTo>
                  <a:pt x="1306" y="1890"/>
                </a:lnTo>
                <a:lnTo>
                  <a:pt x="1292" y="1886"/>
                </a:lnTo>
                <a:lnTo>
                  <a:pt x="1277" y="1881"/>
                </a:lnTo>
                <a:lnTo>
                  <a:pt x="1261" y="1875"/>
                </a:lnTo>
                <a:lnTo>
                  <a:pt x="1245" y="1868"/>
                </a:lnTo>
                <a:lnTo>
                  <a:pt x="1228" y="1861"/>
                </a:lnTo>
                <a:lnTo>
                  <a:pt x="1211" y="1852"/>
                </a:lnTo>
                <a:lnTo>
                  <a:pt x="1193" y="1842"/>
                </a:lnTo>
                <a:lnTo>
                  <a:pt x="1176" y="1831"/>
                </a:lnTo>
                <a:lnTo>
                  <a:pt x="1158" y="1820"/>
                </a:lnTo>
                <a:lnTo>
                  <a:pt x="1140" y="1806"/>
                </a:lnTo>
                <a:lnTo>
                  <a:pt x="1132" y="1799"/>
                </a:lnTo>
                <a:lnTo>
                  <a:pt x="1123" y="1792"/>
                </a:lnTo>
                <a:lnTo>
                  <a:pt x="1114" y="1784"/>
                </a:lnTo>
                <a:lnTo>
                  <a:pt x="1106" y="1776"/>
                </a:lnTo>
                <a:lnTo>
                  <a:pt x="1097" y="1768"/>
                </a:lnTo>
                <a:lnTo>
                  <a:pt x="1089" y="1759"/>
                </a:lnTo>
                <a:lnTo>
                  <a:pt x="1081" y="1750"/>
                </a:lnTo>
                <a:lnTo>
                  <a:pt x="1073" y="1741"/>
                </a:lnTo>
                <a:lnTo>
                  <a:pt x="1065" y="1731"/>
                </a:lnTo>
                <a:lnTo>
                  <a:pt x="1058" y="1721"/>
                </a:lnTo>
                <a:lnTo>
                  <a:pt x="1051" y="1710"/>
                </a:lnTo>
                <a:lnTo>
                  <a:pt x="1043" y="1699"/>
                </a:lnTo>
                <a:lnTo>
                  <a:pt x="1037" y="1688"/>
                </a:lnTo>
                <a:lnTo>
                  <a:pt x="1030" y="1676"/>
                </a:lnTo>
                <a:lnTo>
                  <a:pt x="1023" y="1664"/>
                </a:lnTo>
                <a:lnTo>
                  <a:pt x="1017" y="1651"/>
                </a:lnTo>
                <a:lnTo>
                  <a:pt x="1012" y="1638"/>
                </a:lnTo>
                <a:lnTo>
                  <a:pt x="1006" y="1625"/>
                </a:lnTo>
                <a:lnTo>
                  <a:pt x="1001" y="1611"/>
                </a:lnTo>
                <a:lnTo>
                  <a:pt x="996" y="1597"/>
                </a:lnTo>
                <a:lnTo>
                  <a:pt x="992" y="1582"/>
                </a:lnTo>
                <a:lnTo>
                  <a:pt x="987" y="1566"/>
                </a:lnTo>
                <a:lnTo>
                  <a:pt x="984" y="1551"/>
                </a:lnTo>
                <a:lnTo>
                  <a:pt x="980" y="1534"/>
                </a:lnTo>
                <a:lnTo>
                  <a:pt x="977" y="1518"/>
                </a:lnTo>
                <a:lnTo>
                  <a:pt x="975" y="1501"/>
                </a:lnTo>
                <a:lnTo>
                  <a:pt x="975" y="647"/>
                </a:lnTo>
                <a:lnTo>
                  <a:pt x="1246" y="647"/>
                </a:lnTo>
                <a:lnTo>
                  <a:pt x="651" y="0"/>
                </a:lnTo>
                <a:close/>
              </a:path>
            </a:pathLst>
          </a:custGeom>
          <a:solidFill>
            <a:schemeClr val="bg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Freeform 49"/>
          <p:cNvSpPr>
            <a:spLocks/>
          </p:cNvSpPr>
          <p:nvPr/>
        </p:nvSpPr>
        <p:spPr bwMode="auto">
          <a:xfrm>
            <a:off x="3764225" y="2031988"/>
            <a:ext cx="1354138" cy="1065212"/>
          </a:xfrm>
          <a:custGeom>
            <a:avLst/>
            <a:gdLst>
              <a:gd name="T0" fmla="*/ 2147483647 w 3231"/>
              <a:gd name="T1" fmla="*/ 2147483647 h 2544"/>
              <a:gd name="T2" fmla="*/ 2147483647 w 3231"/>
              <a:gd name="T3" fmla="*/ 2147483647 h 2544"/>
              <a:gd name="T4" fmla="*/ 2147483647 w 3231"/>
              <a:gd name="T5" fmla="*/ 2147483647 h 2544"/>
              <a:gd name="T6" fmla="*/ 2147483647 w 3231"/>
              <a:gd name="T7" fmla="*/ 2147483647 h 2544"/>
              <a:gd name="T8" fmla="*/ 2147483647 w 3231"/>
              <a:gd name="T9" fmla="*/ 2147483647 h 2544"/>
              <a:gd name="T10" fmla="*/ 2147483647 w 3231"/>
              <a:gd name="T11" fmla="*/ 2147483647 h 2544"/>
              <a:gd name="T12" fmla="*/ 2147483647 w 3231"/>
              <a:gd name="T13" fmla="*/ 2147483647 h 2544"/>
              <a:gd name="T14" fmla="*/ 2147483647 w 3231"/>
              <a:gd name="T15" fmla="*/ 2147483647 h 2544"/>
              <a:gd name="T16" fmla="*/ 2147483647 w 3231"/>
              <a:gd name="T17" fmla="*/ 2147483647 h 2544"/>
              <a:gd name="T18" fmla="*/ 2147483647 w 3231"/>
              <a:gd name="T19" fmla="*/ 2147483647 h 2544"/>
              <a:gd name="T20" fmla="*/ 2147483647 w 3231"/>
              <a:gd name="T21" fmla="*/ 2147483647 h 2544"/>
              <a:gd name="T22" fmla="*/ 2147483647 w 3231"/>
              <a:gd name="T23" fmla="*/ 2147483647 h 2544"/>
              <a:gd name="T24" fmla="*/ 2147483647 w 3231"/>
              <a:gd name="T25" fmla="*/ 2147483647 h 2544"/>
              <a:gd name="T26" fmla="*/ 2147483647 w 3231"/>
              <a:gd name="T27" fmla="*/ 2147483647 h 2544"/>
              <a:gd name="T28" fmla="*/ 2147483647 w 3231"/>
              <a:gd name="T29" fmla="*/ 2147483647 h 2544"/>
              <a:gd name="T30" fmla="*/ 2147483647 w 3231"/>
              <a:gd name="T31" fmla="*/ 2147483647 h 2544"/>
              <a:gd name="T32" fmla="*/ 2147483647 w 3231"/>
              <a:gd name="T33" fmla="*/ 2147483647 h 2544"/>
              <a:gd name="T34" fmla="*/ 2147483647 w 3231"/>
              <a:gd name="T35" fmla="*/ 2147483647 h 2544"/>
              <a:gd name="T36" fmla="*/ 2147483647 w 3231"/>
              <a:gd name="T37" fmla="*/ 2147483647 h 2544"/>
              <a:gd name="T38" fmla="*/ 2147483647 w 3231"/>
              <a:gd name="T39" fmla="*/ 2147483647 h 2544"/>
              <a:gd name="T40" fmla="*/ 2147483647 w 3231"/>
              <a:gd name="T41" fmla="*/ 2147483647 h 2544"/>
              <a:gd name="T42" fmla="*/ 2147483647 w 3231"/>
              <a:gd name="T43" fmla="*/ 1908736069 h 2544"/>
              <a:gd name="T44" fmla="*/ 2147483647 w 3231"/>
              <a:gd name="T45" fmla="*/ 1394865687 h 2544"/>
              <a:gd name="T46" fmla="*/ 2147483647 w 3231"/>
              <a:gd name="T47" fmla="*/ 954280942 h 2544"/>
              <a:gd name="T48" fmla="*/ 2147483647 w 3231"/>
              <a:gd name="T49" fmla="*/ 513870591 h 2544"/>
              <a:gd name="T50" fmla="*/ 2147483647 w 3231"/>
              <a:gd name="T51" fmla="*/ 220205385 h 2544"/>
              <a:gd name="T52" fmla="*/ 2147483647 w 3231"/>
              <a:gd name="T53" fmla="*/ 0 h 2544"/>
              <a:gd name="T54" fmla="*/ 2147483647 w 3231"/>
              <a:gd name="T55" fmla="*/ 2147483647 h 2544"/>
              <a:gd name="T56" fmla="*/ 2147483647 w 3231"/>
              <a:gd name="T57" fmla="*/ 2147483647 h 2544"/>
              <a:gd name="T58" fmla="*/ 2147483647 w 3231"/>
              <a:gd name="T59" fmla="*/ 2147483647 h 2544"/>
              <a:gd name="T60" fmla="*/ 2147483647 w 3231"/>
              <a:gd name="T61" fmla="*/ 2147483647 h 2544"/>
              <a:gd name="T62" fmla="*/ 2147483647 w 3231"/>
              <a:gd name="T63" fmla="*/ 2147483647 h 2544"/>
              <a:gd name="T64" fmla="*/ 2147483647 w 3231"/>
              <a:gd name="T65" fmla="*/ 2147483647 h 2544"/>
              <a:gd name="T66" fmla="*/ 2147483647 w 3231"/>
              <a:gd name="T67" fmla="*/ 2147483647 h 2544"/>
              <a:gd name="T68" fmla="*/ 2147483647 w 3231"/>
              <a:gd name="T69" fmla="*/ 2147483647 h 2544"/>
              <a:gd name="T70" fmla="*/ 2147483647 w 3231"/>
              <a:gd name="T71" fmla="*/ 2147483647 h 2544"/>
              <a:gd name="T72" fmla="*/ 2147483647 w 3231"/>
              <a:gd name="T73" fmla="*/ 2147483647 h 2544"/>
              <a:gd name="T74" fmla="*/ 2147483647 w 3231"/>
              <a:gd name="T75" fmla="*/ 2147483647 h 2544"/>
              <a:gd name="T76" fmla="*/ 2147483647 w 3231"/>
              <a:gd name="T77" fmla="*/ 2147483647 h 2544"/>
              <a:gd name="T78" fmla="*/ 2147483647 w 3231"/>
              <a:gd name="T79" fmla="*/ 2147483647 h 2544"/>
              <a:gd name="T80" fmla="*/ 2147483647 w 3231"/>
              <a:gd name="T81" fmla="*/ 2147483647 h 2544"/>
              <a:gd name="T82" fmla="*/ 2147483647 w 3231"/>
              <a:gd name="T83" fmla="*/ 2147483647 h 2544"/>
              <a:gd name="T84" fmla="*/ 2147483647 w 3231"/>
              <a:gd name="T85" fmla="*/ 2147483647 h 2544"/>
              <a:gd name="T86" fmla="*/ 2147483647 w 3231"/>
              <a:gd name="T87" fmla="*/ 2147483647 h 2544"/>
              <a:gd name="T88" fmla="*/ 2147483647 w 3231"/>
              <a:gd name="T89" fmla="*/ 2147483647 h 2544"/>
              <a:gd name="T90" fmla="*/ 2147483647 w 3231"/>
              <a:gd name="T91" fmla="*/ 2147483647 h 2544"/>
              <a:gd name="T92" fmla="*/ 2147483647 w 3231"/>
              <a:gd name="T93" fmla="*/ 2147483647 h 2544"/>
              <a:gd name="T94" fmla="*/ 2147483647 w 3231"/>
              <a:gd name="T95" fmla="*/ 2147483647 h 2544"/>
              <a:gd name="T96" fmla="*/ 2147483647 w 3231"/>
              <a:gd name="T97" fmla="*/ 2147483647 h 2544"/>
              <a:gd name="T98" fmla="*/ 2147483647 w 3231"/>
              <a:gd name="T99" fmla="*/ 2147483647 h 2544"/>
              <a:gd name="T100" fmla="*/ 2147483647 w 3231"/>
              <a:gd name="T101" fmla="*/ 2147483647 h 25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31"/>
              <a:gd name="T154" fmla="*/ 0 h 2544"/>
              <a:gd name="T155" fmla="*/ 3231 w 3231"/>
              <a:gd name="T156" fmla="*/ 2544 h 25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31" h="2544">
                <a:moveTo>
                  <a:pt x="2580" y="2544"/>
                </a:moveTo>
                <a:lnTo>
                  <a:pt x="3231" y="1897"/>
                </a:lnTo>
                <a:lnTo>
                  <a:pt x="2936" y="1897"/>
                </a:lnTo>
                <a:lnTo>
                  <a:pt x="2936" y="975"/>
                </a:lnTo>
                <a:lnTo>
                  <a:pt x="2936" y="965"/>
                </a:lnTo>
                <a:lnTo>
                  <a:pt x="2934" y="937"/>
                </a:lnTo>
                <a:lnTo>
                  <a:pt x="2932" y="917"/>
                </a:lnTo>
                <a:lnTo>
                  <a:pt x="2930" y="894"/>
                </a:lnTo>
                <a:lnTo>
                  <a:pt x="2926" y="867"/>
                </a:lnTo>
                <a:lnTo>
                  <a:pt x="2921" y="837"/>
                </a:lnTo>
                <a:lnTo>
                  <a:pt x="2914" y="805"/>
                </a:lnTo>
                <a:lnTo>
                  <a:pt x="2906" y="770"/>
                </a:lnTo>
                <a:lnTo>
                  <a:pt x="2897" y="733"/>
                </a:lnTo>
                <a:lnTo>
                  <a:pt x="2885" y="694"/>
                </a:lnTo>
                <a:lnTo>
                  <a:pt x="2879" y="674"/>
                </a:lnTo>
                <a:lnTo>
                  <a:pt x="2871" y="654"/>
                </a:lnTo>
                <a:lnTo>
                  <a:pt x="2864" y="633"/>
                </a:lnTo>
                <a:lnTo>
                  <a:pt x="2855" y="612"/>
                </a:lnTo>
                <a:lnTo>
                  <a:pt x="2846" y="591"/>
                </a:lnTo>
                <a:lnTo>
                  <a:pt x="2837" y="570"/>
                </a:lnTo>
                <a:lnTo>
                  <a:pt x="2826" y="548"/>
                </a:lnTo>
                <a:lnTo>
                  <a:pt x="2816" y="527"/>
                </a:lnTo>
                <a:lnTo>
                  <a:pt x="2804" y="505"/>
                </a:lnTo>
                <a:lnTo>
                  <a:pt x="2792" y="483"/>
                </a:lnTo>
                <a:lnTo>
                  <a:pt x="2778" y="462"/>
                </a:lnTo>
                <a:lnTo>
                  <a:pt x="2765" y="440"/>
                </a:lnTo>
                <a:lnTo>
                  <a:pt x="2750" y="418"/>
                </a:lnTo>
                <a:lnTo>
                  <a:pt x="2734" y="397"/>
                </a:lnTo>
                <a:lnTo>
                  <a:pt x="2718" y="376"/>
                </a:lnTo>
                <a:lnTo>
                  <a:pt x="2701" y="355"/>
                </a:lnTo>
                <a:lnTo>
                  <a:pt x="2683" y="334"/>
                </a:lnTo>
                <a:lnTo>
                  <a:pt x="2664" y="313"/>
                </a:lnTo>
                <a:lnTo>
                  <a:pt x="2644" y="293"/>
                </a:lnTo>
                <a:lnTo>
                  <a:pt x="2623" y="273"/>
                </a:lnTo>
                <a:lnTo>
                  <a:pt x="2601" y="253"/>
                </a:lnTo>
                <a:lnTo>
                  <a:pt x="2579" y="234"/>
                </a:lnTo>
                <a:lnTo>
                  <a:pt x="2555" y="215"/>
                </a:lnTo>
                <a:lnTo>
                  <a:pt x="2530" y="197"/>
                </a:lnTo>
                <a:lnTo>
                  <a:pt x="2504" y="179"/>
                </a:lnTo>
                <a:lnTo>
                  <a:pt x="2477" y="162"/>
                </a:lnTo>
                <a:lnTo>
                  <a:pt x="2449" y="145"/>
                </a:lnTo>
                <a:lnTo>
                  <a:pt x="2420" y="129"/>
                </a:lnTo>
                <a:lnTo>
                  <a:pt x="2389" y="114"/>
                </a:lnTo>
                <a:lnTo>
                  <a:pt x="2358" y="99"/>
                </a:lnTo>
                <a:lnTo>
                  <a:pt x="2325" y="85"/>
                </a:lnTo>
                <a:lnTo>
                  <a:pt x="2291" y="72"/>
                </a:lnTo>
                <a:lnTo>
                  <a:pt x="2256" y="60"/>
                </a:lnTo>
                <a:lnTo>
                  <a:pt x="2220" y="48"/>
                </a:lnTo>
                <a:lnTo>
                  <a:pt x="2182" y="38"/>
                </a:lnTo>
                <a:lnTo>
                  <a:pt x="2143" y="28"/>
                </a:lnTo>
                <a:lnTo>
                  <a:pt x="2103" y="20"/>
                </a:lnTo>
                <a:lnTo>
                  <a:pt x="2061" y="12"/>
                </a:lnTo>
                <a:lnTo>
                  <a:pt x="2018" y="5"/>
                </a:lnTo>
                <a:lnTo>
                  <a:pt x="1973" y="0"/>
                </a:lnTo>
                <a:lnTo>
                  <a:pt x="0" y="0"/>
                </a:lnTo>
                <a:lnTo>
                  <a:pt x="603" y="639"/>
                </a:lnTo>
                <a:lnTo>
                  <a:pt x="1856" y="639"/>
                </a:lnTo>
                <a:lnTo>
                  <a:pt x="1860" y="639"/>
                </a:lnTo>
                <a:lnTo>
                  <a:pt x="1871" y="641"/>
                </a:lnTo>
                <a:lnTo>
                  <a:pt x="1889" y="644"/>
                </a:lnTo>
                <a:lnTo>
                  <a:pt x="1912" y="650"/>
                </a:lnTo>
                <a:lnTo>
                  <a:pt x="1925" y="653"/>
                </a:lnTo>
                <a:lnTo>
                  <a:pt x="1939" y="658"/>
                </a:lnTo>
                <a:lnTo>
                  <a:pt x="1954" y="663"/>
                </a:lnTo>
                <a:lnTo>
                  <a:pt x="1970" y="669"/>
                </a:lnTo>
                <a:lnTo>
                  <a:pt x="1986" y="676"/>
                </a:lnTo>
                <a:lnTo>
                  <a:pt x="2003" y="683"/>
                </a:lnTo>
                <a:lnTo>
                  <a:pt x="2021" y="692"/>
                </a:lnTo>
                <a:lnTo>
                  <a:pt x="2038" y="702"/>
                </a:lnTo>
                <a:lnTo>
                  <a:pt x="2056" y="712"/>
                </a:lnTo>
                <a:lnTo>
                  <a:pt x="2074" y="724"/>
                </a:lnTo>
                <a:lnTo>
                  <a:pt x="2091" y="737"/>
                </a:lnTo>
                <a:lnTo>
                  <a:pt x="2100" y="744"/>
                </a:lnTo>
                <a:lnTo>
                  <a:pt x="2109" y="752"/>
                </a:lnTo>
                <a:lnTo>
                  <a:pt x="2117" y="760"/>
                </a:lnTo>
                <a:lnTo>
                  <a:pt x="2126" y="768"/>
                </a:lnTo>
                <a:lnTo>
                  <a:pt x="2134" y="776"/>
                </a:lnTo>
                <a:lnTo>
                  <a:pt x="2142" y="785"/>
                </a:lnTo>
                <a:lnTo>
                  <a:pt x="2150" y="794"/>
                </a:lnTo>
                <a:lnTo>
                  <a:pt x="2158" y="803"/>
                </a:lnTo>
                <a:lnTo>
                  <a:pt x="2166" y="813"/>
                </a:lnTo>
                <a:lnTo>
                  <a:pt x="2173" y="823"/>
                </a:lnTo>
                <a:lnTo>
                  <a:pt x="2181" y="834"/>
                </a:lnTo>
                <a:lnTo>
                  <a:pt x="2188" y="845"/>
                </a:lnTo>
                <a:lnTo>
                  <a:pt x="2195" y="856"/>
                </a:lnTo>
                <a:lnTo>
                  <a:pt x="2202" y="868"/>
                </a:lnTo>
                <a:lnTo>
                  <a:pt x="2208" y="880"/>
                </a:lnTo>
                <a:lnTo>
                  <a:pt x="2214" y="893"/>
                </a:lnTo>
                <a:lnTo>
                  <a:pt x="2220" y="906"/>
                </a:lnTo>
                <a:lnTo>
                  <a:pt x="2225" y="919"/>
                </a:lnTo>
                <a:lnTo>
                  <a:pt x="2231" y="933"/>
                </a:lnTo>
                <a:lnTo>
                  <a:pt x="2235" y="947"/>
                </a:lnTo>
                <a:lnTo>
                  <a:pt x="2240" y="962"/>
                </a:lnTo>
                <a:lnTo>
                  <a:pt x="2244" y="977"/>
                </a:lnTo>
                <a:lnTo>
                  <a:pt x="2248" y="993"/>
                </a:lnTo>
                <a:lnTo>
                  <a:pt x="2251" y="1009"/>
                </a:lnTo>
                <a:lnTo>
                  <a:pt x="2254" y="1026"/>
                </a:lnTo>
                <a:lnTo>
                  <a:pt x="2257" y="1043"/>
                </a:lnTo>
                <a:lnTo>
                  <a:pt x="2257" y="1897"/>
                </a:lnTo>
                <a:lnTo>
                  <a:pt x="1986" y="1897"/>
                </a:lnTo>
                <a:lnTo>
                  <a:pt x="2580" y="2544"/>
                </a:lnTo>
                <a:close/>
              </a:path>
            </a:pathLst>
          </a:custGeom>
          <a:solidFill>
            <a:schemeClr val="bg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Freeform 48"/>
          <p:cNvSpPr>
            <a:spLocks/>
          </p:cNvSpPr>
          <p:nvPr/>
        </p:nvSpPr>
        <p:spPr bwMode="auto">
          <a:xfrm>
            <a:off x="3662625" y="4479913"/>
            <a:ext cx="1355725" cy="1065212"/>
          </a:xfrm>
          <a:custGeom>
            <a:avLst/>
            <a:gdLst>
              <a:gd name="T0" fmla="*/ 0 w 3231"/>
              <a:gd name="T1" fmla="*/ 2147483647 h 2544"/>
              <a:gd name="T2" fmla="*/ 2147483647 w 3231"/>
              <a:gd name="T3" fmla="*/ 2147483647 h 2544"/>
              <a:gd name="T4" fmla="*/ 2147483647 w 3231"/>
              <a:gd name="T5" fmla="*/ 2147483647 h 2544"/>
              <a:gd name="T6" fmla="*/ 2147483647 w 3231"/>
              <a:gd name="T7" fmla="*/ 2147483647 h 2544"/>
              <a:gd name="T8" fmla="*/ 2147483647 w 3231"/>
              <a:gd name="T9" fmla="*/ 2147483647 h 2544"/>
              <a:gd name="T10" fmla="*/ 2147483647 w 3231"/>
              <a:gd name="T11" fmla="*/ 2147483647 h 2544"/>
              <a:gd name="T12" fmla="*/ 2147483647 w 3231"/>
              <a:gd name="T13" fmla="*/ 2147483647 h 2544"/>
              <a:gd name="T14" fmla="*/ 2147483647 w 3231"/>
              <a:gd name="T15" fmla="*/ 2147483647 h 2544"/>
              <a:gd name="T16" fmla="*/ 2147483647 w 3231"/>
              <a:gd name="T17" fmla="*/ 2147483647 h 2544"/>
              <a:gd name="T18" fmla="*/ 2147483647 w 3231"/>
              <a:gd name="T19" fmla="*/ 2147483647 h 2544"/>
              <a:gd name="T20" fmla="*/ 2147483647 w 3231"/>
              <a:gd name="T21" fmla="*/ 2147483647 h 2544"/>
              <a:gd name="T22" fmla="*/ 2147483647 w 3231"/>
              <a:gd name="T23" fmla="*/ 2147483647 h 2544"/>
              <a:gd name="T24" fmla="*/ 2147483647 w 3231"/>
              <a:gd name="T25" fmla="*/ 2147483647 h 2544"/>
              <a:gd name="T26" fmla="*/ 2147483647 w 3231"/>
              <a:gd name="T27" fmla="*/ 2147483647 h 2544"/>
              <a:gd name="T28" fmla="*/ 2147483647 w 3231"/>
              <a:gd name="T29" fmla="*/ 2147483647 h 2544"/>
              <a:gd name="T30" fmla="*/ 2147483647 w 3231"/>
              <a:gd name="T31" fmla="*/ 2147483647 h 2544"/>
              <a:gd name="T32" fmla="*/ 2147483647 w 3231"/>
              <a:gd name="T33" fmla="*/ 2147483647 h 2544"/>
              <a:gd name="T34" fmla="*/ 2147483647 w 3231"/>
              <a:gd name="T35" fmla="*/ 2147483647 h 2544"/>
              <a:gd name="T36" fmla="*/ 2147483647 w 3231"/>
              <a:gd name="T37" fmla="*/ 2147483647 h 2544"/>
              <a:gd name="T38" fmla="*/ 2147483647 w 3231"/>
              <a:gd name="T39" fmla="*/ 2147483647 h 2544"/>
              <a:gd name="T40" fmla="*/ 2147483647 w 3231"/>
              <a:gd name="T41" fmla="*/ 2147483647 h 2544"/>
              <a:gd name="T42" fmla="*/ 2147483647 w 3231"/>
              <a:gd name="T43" fmla="*/ 2147483647 h 2544"/>
              <a:gd name="T44" fmla="*/ 2147483647 w 3231"/>
              <a:gd name="T45" fmla="*/ 2147483647 h 2544"/>
              <a:gd name="T46" fmla="*/ 2147483647 w 3231"/>
              <a:gd name="T47" fmla="*/ 2147483647 h 2544"/>
              <a:gd name="T48" fmla="*/ 2147483647 w 3231"/>
              <a:gd name="T49" fmla="*/ 2147483647 h 2544"/>
              <a:gd name="T50" fmla="*/ 2147483647 w 3231"/>
              <a:gd name="T51" fmla="*/ 2147483647 h 2544"/>
              <a:gd name="T52" fmla="*/ 2147483647 w 3231"/>
              <a:gd name="T53" fmla="*/ 2147483647 h 2544"/>
              <a:gd name="T54" fmla="*/ 2147483647 w 3231"/>
              <a:gd name="T55" fmla="*/ 2147483647 h 2544"/>
              <a:gd name="T56" fmla="*/ 2147483647 w 3231"/>
              <a:gd name="T57" fmla="*/ 2147483647 h 2544"/>
              <a:gd name="T58" fmla="*/ 2147483647 w 3231"/>
              <a:gd name="T59" fmla="*/ 2147483647 h 2544"/>
              <a:gd name="T60" fmla="*/ 2147483647 w 3231"/>
              <a:gd name="T61" fmla="*/ 2147483647 h 2544"/>
              <a:gd name="T62" fmla="*/ 2147483647 w 3231"/>
              <a:gd name="T63" fmla="*/ 2147483647 h 2544"/>
              <a:gd name="T64" fmla="*/ 2147483647 w 3231"/>
              <a:gd name="T65" fmla="*/ 2147483647 h 2544"/>
              <a:gd name="T66" fmla="*/ 2147483647 w 3231"/>
              <a:gd name="T67" fmla="*/ 2147483647 h 2544"/>
              <a:gd name="T68" fmla="*/ 2147483647 w 3231"/>
              <a:gd name="T69" fmla="*/ 2147483647 h 2544"/>
              <a:gd name="T70" fmla="*/ 2147483647 w 3231"/>
              <a:gd name="T71" fmla="*/ 2147483647 h 2544"/>
              <a:gd name="T72" fmla="*/ 2147483647 w 3231"/>
              <a:gd name="T73" fmla="*/ 2147483647 h 2544"/>
              <a:gd name="T74" fmla="*/ 2147483647 w 3231"/>
              <a:gd name="T75" fmla="*/ 2147483647 h 2544"/>
              <a:gd name="T76" fmla="*/ 2147483647 w 3231"/>
              <a:gd name="T77" fmla="*/ 2147483647 h 2544"/>
              <a:gd name="T78" fmla="*/ 2147483647 w 3231"/>
              <a:gd name="T79" fmla="*/ 2147483647 h 2544"/>
              <a:gd name="T80" fmla="*/ 2147483647 w 3231"/>
              <a:gd name="T81" fmla="*/ 2147483647 h 2544"/>
              <a:gd name="T82" fmla="*/ 2147483647 w 3231"/>
              <a:gd name="T83" fmla="*/ 2147483647 h 2544"/>
              <a:gd name="T84" fmla="*/ 2147483647 w 3231"/>
              <a:gd name="T85" fmla="*/ 2147483647 h 2544"/>
              <a:gd name="T86" fmla="*/ 2147483647 w 3231"/>
              <a:gd name="T87" fmla="*/ 2147483647 h 2544"/>
              <a:gd name="T88" fmla="*/ 2147483647 w 3231"/>
              <a:gd name="T89" fmla="*/ 2147483647 h 2544"/>
              <a:gd name="T90" fmla="*/ 2147483647 w 3231"/>
              <a:gd name="T91" fmla="*/ 2147483647 h 2544"/>
              <a:gd name="T92" fmla="*/ 2147483647 w 3231"/>
              <a:gd name="T93" fmla="*/ 2147483647 h 2544"/>
              <a:gd name="T94" fmla="*/ 2147483647 w 3231"/>
              <a:gd name="T95" fmla="*/ 2147483647 h 2544"/>
              <a:gd name="T96" fmla="*/ 2147483647 w 3231"/>
              <a:gd name="T97" fmla="*/ 2147483647 h 2544"/>
              <a:gd name="T98" fmla="*/ 2147483647 w 3231"/>
              <a:gd name="T99" fmla="*/ 2147483647 h 2544"/>
              <a:gd name="T100" fmla="*/ 2147483647 w 3231"/>
              <a:gd name="T101" fmla="*/ 0 h 25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31"/>
              <a:gd name="T154" fmla="*/ 0 h 2544"/>
              <a:gd name="T155" fmla="*/ 3231 w 3231"/>
              <a:gd name="T156" fmla="*/ 2544 h 25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31" h="2544">
                <a:moveTo>
                  <a:pt x="651" y="0"/>
                </a:moveTo>
                <a:lnTo>
                  <a:pt x="0" y="647"/>
                </a:lnTo>
                <a:lnTo>
                  <a:pt x="296" y="647"/>
                </a:lnTo>
                <a:lnTo>
                  <a:pt x="296" y="1569"/>
                </a:lnTo>
                <a:lnTo>
                  <a:pt x="296" y="1579"/>
                </a:lnTo>
                <a:lnTo>
                  <a:pt x="297" y="1607"/>
                </a:lnTo>
                <a:lnTo>
                  <a:pt x="299" y="1627"/>
                </a:lnTo>
                <a:lnTo>
                  <a:pt x="302" y="1650"/>
                </a:lnTo>
                <a:lnTo>
                  <a:pt x="306" y="1677"/>
                </a:lnTo>
                <a:lnTo>
                  <a:pt x="311" y="1707"/>
                </a:lnTo>
                <a:lnTo>
                  <a:pt x="317" y="1739"/>
                </a:lnTo>
                <a:lnTo>
                  <a:pt x="325" y="1774"/>
                </a:lnTo>
                <a:lnTo>
                  <a:pt x="335" y="1811"/>
                </a:lnTo>
                <a:lnTo>
                  <a:pt x="346" y="1850"/>
                </a:lnTo>
                <a:lnTo>
                  <a:pt x="353" y="1870"/>
                </a:lnTo>
                <a:lnTo>
                  <a:pt x="360" y="1890"/>
                </a:lnTo>
                <a:lnTo>
                  <a:pt x="368" y="1911"/>
                </a:lnTo>
                <a:lnTo>
                  <a:pt x="376" y="1932"/>
                </a:lnTo>
                <a:lnTo>
                  <a:pt x="385" y="1953"/>
                </a:lnTo>
                <a:lnTo>
                  <a:pt x="395" y="1974"/>
                </a:lnTo>
                <a:lnTo>
                  <a:pt x="405" y="1996"/>
                </a:lnTo>
                <a:lnTo>
                  <a:pt x="416" y="2017"/>
                </a:lnTo>
                <a:lnTo>
                  <a:pt x="427" y="2039"/>
                </a:lnTo>
                <a:lnTo>
                  <a:pt x="440" y="2061"/>
                </a:lnTo>
                <a:lnTo>
                  <a:pt x="453" y="2082"/>
                </a:lnTo>
                <a:lnTo>
                  <a:pt x="467" y="2104"/>
                </a:lnTo>
                <a:lnTo>
                  <a:pt x="481" y="2125"/>
                </a:lnTo>
                <a:lnTo>
                  <a:pt x="497" y="2147"/>
                </a:lnTo>
                <a:lnTo>
                  <a:pt x="513" y="2168"/>
                </a:lnTo>
                <a:lnTo>
                  <a:pt x="530" y="2189"/>
                </a:lnTo>
                <a:lnTo>
                  <a:pt x="549" y="2210"/>
                </a:lnTo>
                <a:lnTo>
                  <a:pt x="568" y="2231"/>
                </a:lnTo>
                <a:lnTo>
                  <a:pt x="587" y="2251"/>
                </a:lnTo>
                <a:lnTo>
                  <a:pt x="608" y="2271"/>
                </a:lnTo>
                <a:lnTo>
                  <a:pt x="630" y="2291"/>
                </a:lnTo>
                <a:lnTo>
                  <a:pt x="653" y="2310"/>
                </a:lnTo>
                <a:lnTo>
                  <a:pt x="677" y="2329"/>
                </a:lnTo>
                <a:lnTo>
                  <a:pt x="702" y="2347"/>
                </a:lnTo>
                <a:lnTo>
                  <a:pt x="727" y="2365"/>
                </a:lnTo>
                <a:lnTo>
                  <a:pt x="754" y="2382"/>
                </a:lnTo>
                <a:lnTo>
                  <a:pt x="783" y="2399"/>
                </a:lnTo>
                <a:lnTo>
                  <a:pt x="812" y="2415"/>
                </a:lnTo>
                <a:lnTo>
                  <a:pt x="842" y="2430"/>
                </a:lnTo>
                <a:lnTo>
                  <a:pt x="874" y="2445"/>
                </a:lnTo>
                <a:lnTo>
                  <a:pt x="906" y="2459"/>
                </a:lnTo>
                <a:lnTo>
                  <a:pt x="940" y="2472"/>
                </a:lnTo>
                <a:lnTo>
                  <a:pt x="975" y="2484"/>
                </a:lnTo>
                <a:lnTo>
                  <a:pt x="1012" y="2496"/>
                </a:lnTo>
                <a:lnTo>
                  <a:pt x="1050" y="2506"/>
                </a:lnTo>
                <a:lnTo>
                  <a:pt x="1089" y="2516"/>
                </a:lnTo>
                <a:lnTo>
                  <a:pt x="1129" y="2524"/>
                </a:lnTo>
                <a:lnTo>
                  <a:pt x="1171" y="2532"/>
                </a:lnTo>
                <a:lnTo>
                  <a:pt x="1214" y="2538"/>
                </a:lnTo>
                <a:lnTo>
                  <a:pt x="1258" y="2544"/>
                </a:lnTo>
                <a:lnTo>
                  <a:pt x="3231" y="2544"/>
                </a:lnTo>
                <a:lnTo>
                  <a:pt x="2629" y="1905"/>
                </a:lnTo>
                <a:lnTo>
                  <a:pt x="1375" y="1905"/>
                </a:lnTo>
                <a:lnTo>
                  <a:pt x="1371" y="1905"/>
                </a:lnTo>
                <a:lnTo>
                  <a:pt x="1360" y="1903"/>
                </a:lnTo>
                <a:lnTo>
                  <a:pt x="1342" y="1900"/>
                </a:lnTo>
                <a:lnTo>
                  <a:pt x="1319" y="1894"/>
                </a:lnTo>
                <a:lnTo>
                  <a:pt x="1306" y="1890"/>
                </a:lnTo>
                <a:lnTo>
                  <a:pt x="1292" y="1886"/>
                </a:lnTo>
                <a:lnTo>
                  <a:pt x="1277" y="1881"/>
                </a:lnTo>
                <a:lnTo>
                  <a:pt x="1261" y="1875"/>
                </a:lnTo>
                <a:lnTo>
                  <a:pt x="1245" y="1868"/>
                </a:lnTo>
                <a:lnTo>
                  <a:pt x="1228" y="1861"/>
                </a:lnTo>
                <a:lnTo>
                  <a:pt x="1211" y="1852"/>
                </a:lnTo>
                <a:lnTo>
                  <a:pt x="1193" y="1842"/>
                </a:lnTo>
                <a:lnTo>
                  <a:pt x="1176" y="1831"/>
                </a:lnTo>
                <a:lnTo>
                  <a:pt x="1158" y="1820"/>
                </a:lnTo>
                <a:lnTo>
                  <a:pt x="1140" y="1806"/>
                </a:lnTo>
                <a:lnTo>
                  <a:pt x="1132" y="1799"/>
                </a:lnTo>
                <a:lnTo>
                  <a:pt x="1123" y="1792"/>
                </a:lnTo>
                <a:lnTo>
                  <a:pt x="1114" y="1784"/>
                </a:lnTo>
                <a:lnTo>
                  <a:pt x="1106" y="1776"/>
                </a:lnTo>
                <a:lnTo>
                  <a:pt x="1097" y="1768"/>
                </a:lnTo>
                <a:lnTo>
                  <a:pt x="1089" y="1759"/>
                </a:lnTo>
                <a:lnTo>
                  <a:pt x="1081" y="1750"/>
                </a:lnTo>
                <a:lnTo>
                  <a:pt x="1073" y="1741"/>
                </a:lnTo>
                <a:lnTo>
                  <a:pt x="1065" y="1731"/>
                </a:lnTo>
                <a:lnTo>
                  <a:pt x="1058" y="1721"/>
                </a:lnTo>
                <a:lnTo>
                  <a:pt x="1051" y="1710"/>
                </a:lnTo>
                <a:lnTo>
                  <a:pt x="1043" y="1699"/>
                </a:lnTo>
                <a:lnTo>
                  <a:pt x="1037" y="1688"/>
                </a:lnTo>
                <a:lnTo>
                  <a:pt x="1030" y="1676"/>
                </a:lnTo>
                <a:lnTo>
                  <a:pt x="1023" y="1664"/>
                </a:lnTo>
                <a:lnTo>
                  <a:pt x="1017" y="1651"/>
                </a:lnTo>
                <a:lnTo>
                  <a:pt x="1012" y="1638"/>
                </a:lnTo>
                <a:lnTo>
                  <a:pt x="1006" y="1625"/>
                </a:lnTo>
                <a:lnTo>
                  <a:pt x="1001" y="1611"/>
                </a:lnTo>
                <a:lnTo>
                  <a:pt x="996" y="1597"/>
                </a:lnTo>
                <a:lnTo>
                  <a:pt x="992" y="1582"/>
                </a:lnTo>
                <a:lnTo>
                  <a:pt x="987" y="1566"/>
                </a:lnTo>
                <a:lnTo>
                  <a:pt x="984" y="1551"/>
                </a:lnTo>
                <a:lnTo>
                  <a:pt x="980" y="1534"/>
                </a:lnTo>
                <a:lnTo>
                  <a:pt x="977" y="1518"/>
                </a:lnTo>
                <a:lnTo>
                  <a:pt x="975" y="1501"/>
                </a:lnTo>
                <a:lnTo>
                  <a:pt x="975" y="647"/>
                </a:lnTo>
                <a:lnTo>
                  <a:pt x="1246" y="647"/>
                </a:lnTo>
                <a:lnTo>
                  <a:pt x="651" y="0"/>
                </a:lnTo>
                <a:close/>
              </a:path>
            </a:pathLst>
          </a:custGeom>
          <a:solidFill>
            <a:schemeClr val="bg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Freeform 49"/>
          <p:cNvSpPr>
            <a:spLocks/>
          </p:cNvSpPr>
          <p:nvPr/>
        </p:nvSpPr>
        <p:spPr bwMode="auto">
          <a:xfrm>
            <a:off x="6013713" y="3465500"/>
            <a:ext cx="1354137" cy="1065213"/>
          </a:xfrm>
          <a:custGeom>
            <a:avLst/>
            <a:gdLst>
              <a:gd name="T0" fmla="*/ 2147483647 w 3231"/>
              <a:gd name="T1" fmla="*/ 2147483647 h 2544"/>
              <a:gd name="T2" fmla="*/ 2147483647 w 3231"/>
              <a:gd name="T3" fmla="*/ 2147483647 h 2544"/>
              <a:gd name="T4" fmla="*/ 2147483647 w 3231"/>
              <a:gd name="T5" fmla="*/ 2147483647 h 2544"/>
              <a:gd name="T6" fmla="*/ 2147483647 w 3231"/>
              <a:gd name="T7" fmla="*/ 2147483647 h 2544"/>
              <a:gd name="T8" fmla="*/ 2147483647 w 3231"/>
              <a:gd name="T9" fmla="*/ 2147483647 h 2544"/>
              <a:gd name="T10" fmla="*/ 2147483647 w 3231"/>
              <a:gd name="T11" fmla="*/ 2147483647 h 2544"/>
              <a:gd name="T12" fmla="*/ 2147483647 w 3231"/>
              <a:gd name="T13" fmla="*/ 2147483647 h 2544"/>
              <a:gd name="T14" fmla="*/ 2147483647 w 3231"/>
              <a:gd name="T15" fmla="*/ 2147483647 h 2544"/>
              <a:gd name="T16" fmla="*/ 2147483647 w 3231"/>
              <a:gd name="T17" fmla="*/ 2147483647 h 2544"/>
              <a:gd name="T18" fmla="*/ 2147483647 w 3231"/>
              <a:gd name="T19" fmla="*/ 2147483647 h 2544"/>
              <a:gd name="T20" fmla="*/ 2147483647 w 3231"/>
              <a:gd name="T21" fmla="*/ 2147483647 h 2544"/>
              <a:gd name="T22" fmla="*/ 2147483647 w 3231"/>
              <a:gd name="T23" fmla="*/ 2147483647 h 2544"/>
              <a:gd name="T24" fmla="*/ 2147483647 w 3231"/>
              <a:gd name="T25" fmla="*/ 2147483647 h 2544"/>
              <a:gd name="T26" fmla="*/ 2147483647 w 3231"/>
              <a:gd name="T27" fmla="*/ 2147483647 h 2544"/>
              <a:gd name="T28" fmla="*/ 2147483647 w 3231"/>
              <a:gd name="T29" fmla="*/ 2147483647 h 2544"/>
              <a:gd name="T30" fmla="*/ 2147483647 w 3231"/>
              <a:gd name="T31" fmla="*/ 2147483647 h 2544"/>
              <a:gd name="T32" fmla="*/ 2147483647 w 3231"/>
              <a:gd name="T33" fmla="*/ 2147483647 h 2544"/>
              <a:gd name="T34" fmla="*/ 2147483647 w 3231"/>
              <a:gd name="T35" fmla="*/ 2147483647 h 2544"/>
              <a:gd name="T36" fmla="*/ 2147483647 w 3231"/>
              <a:gd name="T37" fmla="*/ 2147483647 h 2544"/>
              <a:gd name="T38" fmla="*/ 2147483647 w 3231"/>
              <a:gd name="T39" fmla="*/ 2147483647 h 2544"/>
              <a:gd name="T40" fmla="*/ 2147483647 w 3231"/>
              <a:gd name="T41" fmla="*/ 2147483647 h 2544"/>
              <a:gd name="T42" fmla="*/ 2147483647 w 3231"/>
              <a:gd name="T43" fmla="*/ 1908739536 h 2544"/>
              <a:gd name="T44" fmla="*/ 2147483647 w 3231"/>
              <a:gd name="T45" fmla="*/ 1394868672 h 2544"/>
              <a:gd name="T46" fmla="*/ 2147483647 w 3231"/>
              <a:gd name="T47" fmla="*/ 954282675 h 2544"/>
              <a:gd name="T48" fmla="*/ 2147483647 w 3231"/>
              <a:gd name="T49" fmla="*/ 513871492 h 2544"/>
              <a:gd name="T50" fmla="*/ 2147483647 w 3231"/>
              <a:gd name="T51" fmla="*/ 220205591 h 2544"/>
              <a:gd name="T52" fmla="*/ 2147483647 w 3231"/>
              <a:gd name="T53" fmla="*/ 0 h 2544"/>
              <a:gd name="T54" fmla="*/ 2147483647 w 3231"/>
              <a:gd name="T55" fmla="*/ 2147483647 h 2544"/>
              <a:gd name="T56" fmla="*/ 2147483647 w 3231"/>
              <a:gd name="T57" fmla="*/ 2147483647 h 2544"/>
              <a:gd name="T58" fmla="*/ 2147483647 w 3231"/>
              <a:gd name="T59" fmla="*/ 2147483647 h 2544"/>
              <a:gd name="T60" fmla="*/ 2147483647 w 3231"/>
              <a:gd name="T61" fmla="*/ 2147483647 h 2544"/>
              <a:gd name="T62" fmla="*/ 2147483647 w 3231"/>
              <a:gd name="T63" fmla="*/ 2147483647 h 2544"/>
              <a:gd name="T64" fmla="*/ 2147483647 w 3231"/>
              <a:gd name="T65" fmla="*/ 2147483647 h 2544"/>
              <a:gd name="T66" fmla="*/ 2147483647 w 3231"/>
              <a:gd name="T67" fmla="*/ 2147483647 h 2544"/>
              <a:gd name="T68" fmla="*/ 2147483647 w 3231"/>
              <a:gd name="T69" fmla="*/ 2147483647 h 2544"/>
              <a:gd name="T70" fmla="*/ 2147483647 w 3231"/>
              <a:gd name="T71" fmla="*/ 2147483647 h 2544"/>
              <a:gd name="T72" fmla="*/ 2147483647 w 3231"/>
              <a:gd name="T73" fmla="*/ 2147483647 h 2544"/>
              <a:gd name="T74" fmla="*/ 2147483647 w 3231"/>
              <a:gd name="T75" fmla="*/ 2147483647 h 2544"/>
              <a:gd name="T76" fmla="*/ 2147483647 w 3231"/>
              <a:gd name="T77" fmla="*/ 2147483647 h 2544"/>
              <a:gd name="T78" fmla="*/ 2147483647 w 3231"/>
              <a:gd name="T79" fmla="*/ 2147483647 h 2544"/>
              <a:gd name="T80" fmla="*/ 2147483647 w 3231"/>
              <a:gd name="T81" fmla="*/ 2147483647 h 2544"/>
              <a:gd name="T82" fmla="*/ 2147483647 w 3231"/>
              <a:gd name="T83" fmla="*/ 2147483647 h 2544"/>
              <a:gd name="T84" fmla="*/ 2147483647 w 3231"/>
              <a:gd name="T85" fmla="*/ 2147483647 h 2544"/>
              <a:gd name="T86" fmla="*/ 2147483647 w 3231"/>
              <a:gd name="T87" fmla="*/ 2147483647 h 2544"/>
              <a:gd name="T88" fmla="*/ 2147483647 w 3231"/>
              <a:gd name="T89" fmla="*/ 2147483647 h 2544"/>
              <a:gd name="T90" fmla="*/ 2147483647 w 3231"/>
              <a:gd name="T91" fmla="*/ 2147483647 h 2544"/>
              <a:gd name="T92" fmla="*/ 2147483647 w 3231"/>
              <a:gd name="T93" fmla="*/ 2147483647 h 2544"/>
              <a:gd name="T94" fmla="*/ 2147483647 w 3231"/>
              <a:gd name="T95" fmla="*/ 2147483647 h 2544"/>
              <a:gd name="T96" fmla="*/ 2147483647 w 3231"/>
              <a:gd name="T97" fmla="*/ 2147483647 h 2544"/>
              <a:gd name="T98" fmla="*/ 2147483647 w 3231"/>
              <a:gd name="T99" fmla="*/ 2147483647 h 2544"/>
              <a:gd name="T100" fmla="*/ 2147483647 w 3231"/>
              <a:gd name="T101" fmla="*/ 2147483647 h 25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31"/>
              <a:gd name="T154" fmla="*/ 0 h 2544"/>
              <a:gd name="T155" fmla="*/ 3231 w 3231"/>
              <a:gd name="T156" fmla="*/ 2544 h 25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31" h="2544">
                <a:moveTo>
                  <a:pt x="2580" y="2544"/>
                </a:moveTo>
                <a:lnTo>
                  <a:pt x="3231" y="1897"/>
                </a:lnTo>
                <a:lnTo>
                  <a:pt x="2936" y="1897"/>
                </a:lnTo>
                <a:lnTo>
                  <a:pt x="2936" y="975"/>
                </a:lnTo>
                <a:lnTo>
                  <a:pt x="2936" y="965"/>
                </a:lnTo>
                <a:lnTo>
                  <a:pt x="2934" y="937"/>
                </a:lnTo>
                <a:lnTo>
                  <a:pt x="2932" y="917"/>
                </a:lnTo>
                <a:lnTo>
                  <a:pt x="2930" y="894"/>
                </a:lnTo>
                <a:lnTo>
                  <a:pt x="2926" y="867"/>
                </a:lnTo>
                <a:lnTo>
                  <a:pt x="2921" y="837"/>
                </a:lnTo>
                <a:lnTo>
                  <a:pt x="2914" y="805"/>
                </a:lnTo>
                <a:lnTo>
                  <a:pt x="2906" y="770"/>
                </a:lnTo>
                <a:lnTo>
                  <a:pt x="2897" y="733"/>
                </a:lnTo>
                <a:lnTo>
                  <a:pt x="2885" y="694"/>
                </a:lnTo>
                <a:lnTo>
                  <a:pt x="2879" y="674"/>
                </a:lnTo>
                <a:lnTo>
                  <a:pt x="2871" y="654"/>
                </a:lnTo>
                <a:lnTo>
                  <a:pt x="2864" y="633"/>
                </a:lnTo>
                <a:lnTo>
                  <a:pt x="2855" y="612"/>
                </a:lnTo>
                <a:lnTo>
                  <a:pt x="2846" y="591"/>
                </a:lnTo>
                <a:lnTo>
                  <a:pt x="2837" y="570"/>
                </a:lnTo>
                <a:lnTo>
                  <a:pt x="2826" y="548"/>
                </a:lnTo>
                <a:lnTo>
                  <a:pt x="2816" y="527"/>
                </a:lnTo>
                <a:lnTo>
                  <a:pt x="2804" y="505"/>
                </a:lnTo>
                <a:lnTo>
                  <a:pt x="2792" y="483"/>
                </a:lnTo>
                <a:lnTo>
                  <a:pt x="2778" y="462"/>
                </a:lnTo>
                <a:lnTo>
                  <a:pt x="2765" y="440"/>
                </a:lnTo>
                <a:lnTo>
                  <a:pt x="2750" y="418"/>
                </a:lnTo>
                <a:lnTo>
                  <a:pt x="2734" y="397"/>
                </a:lnTo>
                <a:lnTo>
                  <a:pt x="2718" y="376"/>
                </a:lnTo>
                <a:lnTo>
                  <a:pt x="2701" y="355"/>
                </a:lnTo>
                <a:lnTo>
                  <a:pt x="2683" y="334"/>
                </a:lnTo>
                <a:lnTo>
                  <a:pt x="2664" y="313"/>
                </a:lnTo>
                <a:lnTo>
                  <a:pt x="2644" y="293"/>
                </a:lnTo>
                <a:lnTo>
                  <a:pt x="2623" y="273"/>
                </a:lnTo>
                <a:lnTo>
                  <a:pt x="2601" y="253"/>
                </a:lnTo>
                <a:lnTo>
                  <a:pt x="2579" y="234"/>
                </a:lnTo>
                <a:lnTo>
                  <a:pt x="2555" y="215"/>
                </a:lnTo>
                <a:lnTo>
                  <a:pt x="2530" y="197"/>
                </a:lnTo>
                <a:lnTo>
                  <a:pt x="2504" y="179"/>
                </a:lnTo>
                <a:lnTo>
                  <a:pt x="2477" y="162"/>
                </a:lnTo>
                <a:lnTo>
                  <a:pt x="2449" y="145"/>
                </a:lnTo>
                <a:lnTo>
                  <a:pt x="2420" y="129"/>
                </a:lnTo>
                <a:lnTo>
                  <a:pt x="2389" y="114"/>
                </a:lnTo>
                <a:lnTo>
                  <a:pt x="2358" y="99"/>
                </a:lnTo>
                <a:lnTo>
                  <a:pt x="2325" y="85"/>
                </a:lnTo>
                <a:lnTo>
                  <a:pt x="2291" y="72"/>
                </a:lnTo>
                <a:lnTo>
                  <a:pt x="2256" y="60"/>
                </a:lnTo>
                <a:lnTo>
                  <a:pt x="2220" y="48"/>
                </a:lnTo>
                <a:lnTo>
                  <a:pt x="2182" y="38"/>
                </a:lnTo>
                <a:lnTo>
                  <a:pt x="2143" y="28"/>
                </a:lnTo>
                <a:lnTo>
                  <a:pt x="2103" y="20"/>
                </a:lnTo>
                <a:lnTo>
                  <a:pt x="2061" y="12"/>
                </a:lnTo>
                <a:lnTo>
                  <a:pt x="2018" y="5"/>
                </a:lnTo>
                <a:lnTo>
                  <a:pt x="1973" y="0"/>
                </a:lnTo>
                <a:lnTo>
                  <a:pt x="0" y="0"/>
                </a:lnTo>
                <a:lnTo>
                  <a:pt x="603" y="639"/>
                </a:lnTo>
                <a:lnTo>
                  <a:pt x="1856" y="639"/>
                </a:lnTo>
                <a:lnTo>
                  <a:pt x="1860" y="639"/>
                </a:lnTo>
                <a:lnTo>
                  <a:pt x="1871" y="641"/>
                </a:lnTo>
                <a:lnTo>
                  <a:pt x="1889" y="644"/>
                </a:lnTo>
                <a:lnTo>
                  <a:pt x="1912" y="650"/>
                </a:lnTo>
                <a:lnTo>
                  <a:pt x="1925" y="653"/>
                </a:lnTo>
                <a:lnTo>
                  <a:pt x="1939" y="658"/>
                </a:lnTo>
                <a:lnTo>
                  <a:pt x="1954" y="663"/>
                </a:lnTo>
                <a:lnTo>
                  <a:pt x="1970" y="669"/>
                </a:lnTo>
                <a:lnTo>
                  <a:pt x="1986" y="676"/>
                </a:lnTo>
                <a:lnTo>
                  <a:pt x="2003" y="683"/>
                </a:lnTo>
                <a:lnTo>
                  <a:pt x="2021" y="692"/>
                </a:lnTo>
                <a:lnTo>
                  <a:pt x="2038" y="702"/>
                </a:lnTo>
                <a:lnTo>
                  <a:pt x="2056" y="712"/>
                </a:lnTo>
                <a:lnTo>
                  <a:pt x="2074" y="724"/>
                </a:lnTo>
                <a:lnTo>
                  <a:pt x="2091" y="737"/>
                </a:lnTo>
                <a:lnTo>
                  <a:pt x="2100" y="744"/>
                </a:lnTo>
                <a:lnTo>
                  <a:pt x="2109" y="752"/>
                </a:lnTo>
                <a:lnTo>
                  <a:pt x="2117" y="760"/>
                </a:lnTo>
                <a:lnTo>
                  <a:pt x="2126" y="768"/>
                </a:lnTo>
                <a:lnTo>
                  <a:pt x="2134" y="776"/>
                </a:lnTo>
                <a:lnTo>
                  <a:pt x="2142" y="785"/>
                </a:lnTo>
                <a:lnTo>
                  <a:pt x="2150" y="794"/>
                </a:lnTo>
                <a:lnTo>
                  <a:pt x="2158" y="803"/>
                </a:lnTo>
                <a:lnTo>
                  <a:pt x="2166" y="813"/>
                </a:lnTo>
                <a:lnTo>
                  <a:pt x="2173" y="823"/>
                </a:lnTo>
                <a:lnTo>
                  <a:pt x="2181" y="834"/>
                </a:lnTo>
                <a:lnTo>
                  <a:pt x="2188" y="845"/>
                </a:lnTo>
                <a:lnTo>
                  <a:pt x="2195" y="856"/>
                </a:lnTo>
                <a:lnTo>
                  <a:pt x="2202" y="868"/>
                </a:lnTo>
                <a:lnTo>
                  <a:pt x="2208" y="880"/>
                </a:lnTo>
                <a:lnTo>
                  <a:pt x="2214" y="893"/>
                </a:lnTo>
                <a:lnTo>
                  <a:pt x="2220" y="906"/>
                </a:lnTo>
                <a:lnTo>
                  <a:pt x="2225" y="919"/>
                </a:lnTo>
                <a:lnTo>
                  <a:pt x="2231" y="933"/>
                </a:lnTo>
                <a:lnTo>
                  <a:pt x="2235" y="947"/>
                </a:lnTo>
                <a:lnTo>
                  <a:pt x="2240" y="962"/>
                </a:lnTo>
                <a:lnTo>
                  <a:pt x="2244" y="977"/>
                </a:lnTo>
                <a:lnTo>
                  <a:pt x="2248" y="993"/>
                </a:lnTo>
                <a:lnTo>
                  <a:pt x="2251" y="1009"/>
                </a:lnTo>
                <a:lnTo>
                  <a:pt x="2254" y="1026"/>
                </a:lnTo>
                <a:lnTo>
                  <a:pt x="2257" y="1043"/>
                </a:lnTo>
                <a:lnTo>
                  <a:pt x="2257" y="1897"/>
                </a:lnTo>
                <a:lnTo>
                  <a:pt x="1986" y="1897"/>
                </a:lnTo>
                <a:lnTo>
                  <a:pt x="2580" y="2544"/>
                </a:lnTo>
                <a:close/>
              </a:path>
            </a:pathLst>
          </a:custGeom>
          <a:solidFill>
            <a:schemeClr val="bg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0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58" y="247602"/>
            <a:ext cx="7965580" cy="23408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Key Elements of Food Fraud Protection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9714" y="6309854"/>
            <a:ext cx="378392" cy="365125"/>
          </a:xfrm>
        </p:spPr>
        <p:txBody>
          <a:bodyPr/>
          <a:lstStyle/>
          <a:p>
            <a:fld id="{3DF1AFCE-D540-41EE-B441-3ED6DEB25CD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3198" y="2656679"/>
            <a:ext cx="1416189" cy="36625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Food Fraud Prevention System</a:t>
            </a:r>
          </a:p>
        </p:txBody>
      </p:sp>
      <p:sp>
        <p:nvSpPr>
          <p:cNvPr id="8" name="Equal 7"/>
          <p:cNvSpPr/>
          <p:nvPr/>
        </p:nvSpPr>
        <p:spPr>
          <a:xfrm>
            <a:off x="2207374" y="2741679"/>
            <a:ext cx="216024" cy="161206"/>
          </a:xfrm>
          <a:prstGeom prst="mathEqual">
            <a:avLst>
              <a:gd name="adj1" fmla="val 20980"/>
              <a:gd name="adj2" fmla="val 2248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67414" y="2656679"/>
            <a:ext cx="1311286" cy="36625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FF Assessments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55646" y="2656183"/>
            <a:ext cx="1455302" cy="36625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FF Prevention Plan</a:t>
            </a:r>
          </a:p>
        </p:txBody>
      </p:sp>
      <p:sp>
        <p:nvSpPr>
          <p:cNvPr id="11" name="Plus 10"/>
          <p:cNvSpPr/>
          <p:nvPr/>
        </p:nvSpPr>
        <p:spPr>
          <a:xfrm>
            <a:off x="4124913" y="2675807"/>
            <a:ext cx="314709" cy="274378"/>
          </a:xfrm>
          <a:prstGeom prst="mathPlus">
            <a:avLst>
              <a:gd name="adj1" fmla="val 15992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3515" y="4015693"/>
            <a:ext cx="1539605" cy="360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Supply Chain Mapping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(incl. prioritization)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07253" y="3269551"/>
            <a:ext cx="1532369" cy="51013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Vulnerability</a:t>
            </a:r>
            <a:b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</a:b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Assessments</a:t>
            </a:r>
          </a:p>
        </p:txBody>
      </p:sp>
      <p:cxnSp>
        <p:nvCxnSpPr>
          <p:cNvPr id="14" name="Elbow Connector 13"/>
          <p:cNvCxnSpPr>
            <a:endCxn id="12" idx="1"/>
          </p:cNvCxnSpPr>
          <p:nvPr/>
        </p:nvCxnSpPr>
        <p:spPr>
          <a:xfrm rot="16200000" flipH="1">
            <a:off x="3155288" y="3847466"/>
            <a:ext cx="416002" cy="280452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5" name="Elbow Connector 14"/>
          <p:cNvCxnSpPr>
            <a:endCxn id="13" idx="1"/>
          </p:cNvCxnSpPr>
          <p:nvPr/>
        </p:nvCxnSpPr>
        <p:spPr>
          <a:xfrm rot="16200000" flipH="1">
            <a:off x="2548151" y="3165519"/>
            <a:ext cx="502182" cy="216021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6" name="Rounded Rectangle 15"/>
          <p:cNvSpPr/>
          <p:nvPr/>
        </p:nvSpPr>
        <p:spPr>
          <a:xfrm>
            <a:off x="5465776" y="3269551"/>
            <a:ext cx="1311286" cy="4082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Awareness &amp; Training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92962" y="3823268"/>
            <a:ext cx="1311286" cy="40823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Monitoring Plan</a:t>
            </a:r>
          </a:p>
        </p:txBody>
      </p:sp>
      <p:cxnSp>
        <p:nvCxnSpPr>
          <p:cNvPr id="18" name="Elbow Connector 17"/>
          <p:cNvCxnSpPr>
            <a:endCxn id="16" idx="1"/>
          </p:cNvCxnSpPr>
          <p:nvPr/>
        </p:nvCxnSpPr>
        <p:spPr>
          <a:xfrm rot="16200000" flipH="1">
            <a:off x="5178587" y="3186478"/>
            <a:ext cx="443956" cy="130422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Elbow Connector 18"/>
          <p:cNvCxnSpPr>
            <a:endCxn id="17" idx="1"/>
          </p:cNvCxnSpPr>
          <p:nvPr/>
        </p:nvCxnSpPr>
        <p:spPr>
          <a:xfrm rot="16200000" flipH="1">
            <a:off x="4911687" y="3446109"/>
            <a:ext cx="1004942" cy="157607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0" name="Rounded Rectangle 19"/>
          <p:cNvSpPr/>
          <p:nvPr/>
        </p:nvSpPr>
        <p:spPr>
          <a:xfrm>
            <a:off x="634162" y="1877583"/>
            <a:ext cx="1416189" cy="36625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Food Fraud Policy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1199262" y="2342527"/>
            <a:ext cx="157354" cy="18312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17892" y="4317443"/>
            <a:ext cx="1548000" cy="360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Origin/Label  Verification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17893" y="4757943"/>
            <a:ext cx="1548000" cy="360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Analytical Testing</a:t>
            </a:r>
          </a:p>
        </p:txBody>
      </p:sp>
      <p:cxnSp>
        <p:nvCxnSpPr>
          <p:cNvPr id="24" name="Elbow Connector 23"/>
          <p:cNvCxnSpPr>
            <a:endCxn id="23" idx="1"/>
          </p:cNvCxnSpPr>
          <p:nvPr/>
        </p:nvCxnSpPr>
        <p:spPr>
          <a:xfrm rot="16200000" flipH="1">
            <a:off x="5636054" y="4456104"/>
            <a:ext cx="603638" cy="360039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5" name="Rounded Rectangle 24"/>
          <p:cNvSpPr/>
          <p:nvPr/>
        </p:nvSpPr>
        <p:spPr>
          <a:xfrm>
            <a:off x="3503516" y="4469911"/>
            <a:ext cx="1539605" cy="360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Determine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Critical Points</a:t>
            </a:r>
          </a:p>
        </p:txBody>
      </p:sp>
      <p:cxnSp>
        <p:nvCxnSpPr>
          <p:cNvPr id="26" name="Elbow Connector 25"/>
          <p:cNvCxnSpPr>
            <a:endCxn id="25" idx="1"/>
          </p:cNvCxnSpPr>
          <p:nvPr/>
        </p:nvCxnSpPr>
        <p:spPr>
          <a:xfrm rot="16200000" flipH="1">
            <a:off x="2928179" y="4074573"/>
            <a:ext cx="870221" cy="280453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6776626" y="2646436"/>
            <a:ext cx="1311286" cy="38327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FF Incident Management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17893" y="5192141"/>
            <a:ext cx="1548000" cy="360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Suppliers Audit Strategy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503516" y="4901959"/>
            <a:ext cx="1539605" cy="4320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Assessment Strategy (</a:t>
            </a:r>
            <a:r>
              <a:rPr kumimoji="0" lang="en-GB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inc.</a:t>
            </a: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auditing strategy)</a:t>
            </a:r>
          </a:p>
        </p:txBody>
      </p:sp>
      <p:cxnSp>
        <p:nvCxnSpPr>
          <p:cNvPr id="30" name="Elbow Connector 29"/>
          <p:cNvCxnSpPr>
            <a:endCxn id="29" idx="1"/>
          </p:cNvCxnSpPr>
          <p:nvPr/>
        </p:nvCxnSpPr>
        <p:spPr>
          <a:xfrm rot="16200000" flipH="1">
            <a:off x="2715928" y="4330395"/>
            <a:ext cx="1294716" cy="280460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1" name="Rounded Rectangle 30"/>
          <p:cNvSpPr/>
          <p:nvPr/>
        </p:nvSpPr>
        <p:spPr>
          <a:xfrm>
            <a:off x="3503516" y="5406015"/>
            <a:ext cx="1539605" cy="360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Detection Plan</a:t>
            </a:r>
          </a:p>
        </p:txBody>
      </p:sp>
      <p:cxnSp>
        <p:nvCxnSpPr>
          <p:cNvPr id="32" name="Elbow Connector 31"/>
          <p:cNvCxnSpPr>
            <a:endCxn id="31" idx="1"/>
          </p:cNvCxnSpPr>
          <p:nvPr/>
        </p:nvCxnSpPr>
        <p:spPr>
          <a:xfrm rot="16200000" flipH="1">
            <a:off x="2496130" y="4578628"/>
            <a:ext cx="1734315" cy="280458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3" name="Plus 32"/>
          <p:cNvSpPr/>
          <p:nvPr/>
        </p:nvSpPr>
        <p:spPr>
          <a:xfrm>
            <a:off x="6298491" y="2651067"/>
            <a:ext cx="314709" cy="274378"/>
          </a:xfrm>
          <a:prstGeom prst="mathPlus">
            <a:avLst>
              <a:gd name="adj1" fmla="val 15992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4" name="Elbow Connector 33"/>
          <p:cNvCxnSpPr>
            <a:endCxn id="22" idx="1"/>
          </p:cNvCxnSpPr>
          <p:nvPr/>
        </p:nvCxnSpPr>
        <p:spPr>
          <a:xfrm>
            <a:off x="5757853" y="4253849"/>
            <a:ext cx="360039" cy="243594"/>
          </a:xfrm>
          <a:prstGeom prst="bentConnector3">
            <a:avLst>
              <a:gd name="adj1" fmla="val 617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5" name="Elbow Connector 34"/>
          <p:cNvCxnSpPr>
            <a:endCxn id="28" idx="1"/>
          </p:cNvCxnSpPr>
          <p:nvPr/>
        </p:nvCxnSpPr>
        <p:spPr>
          <a:xfrm rot="16200000" flipH="1">
            <a:off x="5378727" y="4632975"/>
            <a:ext cx="1118292" cy="360039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6" name="AutoShape 8" descr="data:image/jpeg;base64,/9j/4AAQSkZJRgABAQAAAQABAAD/2wCEAAkGBxQSEhIUERIUFBQVFBQPFBUUDw8QFBAUFBUWFxQRFBUYHCggGBolHBQUIjEhJSkrLi4uFx8zODMsNygtLisBCgoKDg0OFA8PFCwcFBwrNysrLCwrLCwsLCwsLCssKywsLCwsLCssLCwsKysrLCwsKyssKysrNysrKywrKys3K//AABEIAMwAzAMBIgACEQEDEQH/xAAbAAEAAgMBAQAAAAAAAAAAAAAABAUCAwYHAf/EAEAQAAEDAgIHBgMGBAQHAAAAAAEAAgMEEQUhBhIxQVFhcRMiMoGRoUJSsTNicpLB0RQVI+EHJILwQ0Rjc6LS8f/EABcBAQEBAQAAAAAAAAAAAAAAAAABAgP/xAAYEQEBAQEBAAAAAAAAAAAAAAAAARECEv/aAAwDAQACEQMRAD8A9xREQEREBERAREQEREBERAREQEREBERAREQEREBERAREQEREBERARFz8+PhswgkPYyuzja8WE4/6Tzk4/dyPLMIOgWJkHEeqpzMTtJ81m16Cz7YcU7UKC1y2NcgkSTEeFt/9QChyVVR8MDPOo/TVWNTiUcfjeByvn6Krm0pb8DCeZNlU1NfX1Y/5dp6SXWo47K37SmcOd3W9dWyrnaRynYGjyJX1uNzcR6BMTVrDpJGfE1zfRysafEY3+F4vwOR91zElWX+NrHf6Rf1C+0bWuOQy5G4TF12CKlha9ngcehzHopsNdueLcxs/soqai+A32L6gIiICIiAiIgIiICIiAqjSjB4KunfFUeE5tcLa8b/hew/MFPraxsTbu27hvJXN1FY6Q3ceg3DogjaPU00MIjqJ+3c0kNfqFrtT4WuN+8eZ471bNeoTHqJieLCIWGbjsH6lVFrVYgyIXebct56LnK/SKR+TO433KpZ6h0jtZ5ufoso2rUjNra25Nyb9VJjasI2KVGxVnWUbVKjasI2KJjmIdhH3ftH91g4cXeQ97IMa6sLndlGf+44bvuDnxV5hcWo0Bc3gcOqATtOZPEneuigmWa3FzFIpAzVZFIpkT1lpIZdvh9NxUyGYO5HgorCvpG8IJqLVDLfI7fqtqAiIgIiICIiAtNVUNjaXOOQ9+QW5cfpLiWvJqNPdZt5u3+n7oNFXWulcXO8hwHBYNeobXrN0oAJO5VGeIYgI23+I7AuZc8uJc43JWVVMZHEnoOQWUbFqRi1nGxS4o1jDEt1TUxwM15XBo3Da554NbvVRvijUuKJQcBxKOpYXRggtdqua61x8rstxCuo40GDWWzOQGZPALyyv0gdU1T5GAFjT2cV7nuD4vM3PmF6zU4P/ABUckGu+MSNLC9mqHtB26pIIzGWzeqGD/CRkX2VQ88NdrD9LKaslcrHjUw2Bn5X/APspEWlEzdrGHprt/Uq7rtC54xk0PH3dvoqKWgINiCDvBFirkpti3otNG/8AEjc3mCHD9F0+FY7DN9nI0n5b2d+U5rzt1EtDqO2Yy4HgpeVnT2iGW6lNK8owjSWeAgPPas4O8Q6O/dehYJjUdQ28bs/iacnN6j9VmxqVaPFswpMMusOe9atq062qb+qip6L403zC+oCIiAiIghYxWdjE9++1m/iOQXnmtxXQ6a1l3MiB8I13dTk0el/ULmwVYlbmuUXEJsg0dStwKhvzN1Ylao41LijXyNi3vkEbS527YPmO4LTLViFc2nZc955HcZx+87g1acC0Mmr3Cerc5kZ2C1nObwYD4Wq70R0YMzv4qqF7nWjYdhtscRw4DzXoACza1OXkNfhJwqta5tzTyd25z7p2tJ4tNiP/AKu2YP7c+atdJMIbVQPjdttdp+Vw2Fc3o29xiax/2kbjA4Hbdpy9rJKljqcKis3W4qesIWWaBwCzWWxVuKYLFOO82ztzhkQrJEHmuK4G6F2Yu3c7ceqrHUq9YqadsjS1wuCuHxTDDE8jcc2niFuVi8uXkpFqhD4nB8ZLXDYR9DxCvnwKLLTIOu0Z0gE41X2bKBmNzvvN/ZXc7cl5c1jmODmkhwNwRtBXoGBYqKiPPJ7cnjn8w5FZsaixw+Xa07sx0U1Ur5NR4dzz6b1dKKIiICIo+IzakUjvlY53mAbIPOsTqe1mlfxeQOjch9FGWMDe6FktMvrjktbGrIr61BtiapmE4Z/FThrvsorOf947m+f6FRWG2fDP0Xb6LUPZQNuO9J/Vd1dsHkLJaSLdrbCwyAyX1EWWhVLcL1ah0jR3XgOd+NuQPpb0VsiAiIgIiICg4vRiWMjeMx1U5EHBGJa3wq6xSm1ZHcD3vVQzGtMqaWBZYdUGCQPGzY4cWnaFYyQqJJAg6euIc0EG4IuDxBVnhsutG08rHyyXNYXNeMsO1uzoVc6PSd144O+qy0tkREBVek7rUs34bepCtFU6VD/LSeX1CDgaZt2D0WRassNF2uHA+x/2VtfGtMopCBbXNWBCCRRQ672M+ZzWnoSAfa69KaLZeS4DRwf5iPqfoV6ApVgiIooiIgIiICIiAiIgp8bZ3mnlZV4jVhiz7yBvBmt6kj9FoYxVEN8SjSRK1exR3xoIFL3X9e6rnR53flHJp+qrXxqxwAf1H/hH1QXyIiiir8fZrU8o+6T6ZqwWuoj1mObxaR6hB5jhzrSW3OFvMZj9VZyRqlqGlp4OafQgroad4kYHDf7HeFpEB8a0uYrJ8SjvjQY4TJqTRO4PAPQ5H6r0VebOYu9wmq7WJjt9rHkRtUpExERRRERARFi54Frm1zYcztt7FBkiIgIir8exNtNBJK74R3R8zjk1o80FZ23aTzkbGFsA6sF3e7iPJTGMVdo9SuZCwP8AG68sn43nWd9beSumMVRHdGtL41Oe1aXNUVXvjUrAGd6Q9B9V9fGpGCMswni4lUWKIigIiIPOtJabs53jc7vjz/vdRsGrezfqOPcefyu3HzXT6cUV2NlAzZ3XfhP7H6riJBdVHYyRKNJEomA4rrWikPe2McfiHynmriSJBUvjVjo9Xdk/Vce48/lduK1yRKM+JB3aKgwXF9kcp5Ncd/Iq/UUREQFzOnUzxA8w/aRgVDBe13RODw3z1SOhK6ZcrW1IfI/eL6vUDL90F1gGLMq6eKoiN2SMDxxafiaeBBuPJWC8h0Exn+XYhNh0xtBK/taZx8LS/No5A5t/E3mvWp5msaXPcGtaLuc4gADiSUGbjbM5AZ9F59PX/wAyrAGZ0lK7WJ3TS7ARxG23LqqzSHSuTE5TR4fcRX/qzWLddu/mGe7ui7LAcHZTRMijGQGZ3vdvceaqLCFiktCxa1ZKK+OK1uCwL010GE2QPRT6OLVY0clDa3WIHO56BWSAiIgIiINVTAHtcxwuHAtPmvK8RpXQSOjd8JyPzN3FesrmtM8F7aPtIx/UjB6vbvb14KxK4B6vcI0htZk5uNgfttyf+650PuvjlUeiaocLggg7CMwVokiXFUGJyQnuOy2lpzafLd1C6Kj0miflIDGePib67Qpi6kyRKbQYu+LJ3fbzOY6FYMex4uxzXdCCtUkSDpqXE45PC6x4O7pUxcJJGtEuJvi8Mjxy1jb02Jhrs8brOyhc7f4W9TkuOppVAq8ZkmDQ95cAbjID6LbSvVxNVX+I2AGpgE0Q/rQd4WuHPZtcARvHiHRc7Q/zLGRG2WVwp2BrS8jUjdqixfqj7R59L8F6TDIpcDwAAAABsAFgOgUU0dwSKkiEcI5ucba0jvmcf92V9GVWRyKVHKgnBaKua2SxfUhouVVS1WsblRUvtV87VQTOpeGRGR33Rt58lUW9BHYXO0/RSkARRRERAREQEREHn+mmjpYTPCO4c5GgeE73jlxXJtN17W5txY7F59pTomYyZaYXZtdGNreJYOHJWVLHKEL5qrbE4FbeyW8YtRm5bMuhspUeIyjZK/zcXfVfOxWDo7K4zrbLjEwHj/8AFv7LnK7EpppBGHnM5kWFm7zkpGK1OqCtOE0+rdx8TtvIbmpi66CkbYADdkrOAqspCrKJMT0nRPUuORV7CpDHKY1KsY5Fv/iQ0XJVU6pDdqrqmsLtqzi6s6rENY8tyj/xSqnTqywXCpKg3HdZvcd/4eKKm4dG6Z2q3zO4BdnSU4jaGt3e/NYUFCyFoawW4neTxKkrLQiIgIiICIiAiIgL4V9XwoOO0n0bjkJkitHJtNh3X9Rx5rjjI6N2rILH2PQr0+uhJXJ41hmuDcXWp1jN51UROaVprgA0lQJ6OWI93McD+6i1FYSNWRpt7ey6TqOV5sVU0gc++22xTKZ6RmL5QfNTInwbwR7pBIp5VYwTqFHLBuI8ytwqoxsc38wWmVmyYI+p4KrdWt+YfmC0Pr2/MPzBLhNWUkyjSTKufXA7Df1Xxuu7wtPosWxuSt1RKCCL7csjZWmhWkxpXdjM68BPcdvhJ3H7v0UOl0emk2kNHQkrocN0FjyMpc/lew9li2OklegRPBAINwRcEZgg71mouHUbYmNYwarWiwGeSlLLQiIgIiICIiAiIgIiIMXMuos1GCpiIOfqsEB3KpqdGgd3su1ssSwIPOKjRIH4R6KBLoeOB9SvUzGOCwdCOCDyd2h3X1XwaHDgfderGBvBfP4dvBXUyPMYtDwPh9lOh0V+77L0MQN4LMRDgoriqfRgDd7K2pcBA3ey6MMCyAQV9Ph4buU1kQC2IgIiICIiAiIg/9k="/>
          <p:cNvSpPr>
            <a:spLocks noChangeAspect="1" noChangeArrowheads="1"/>
          </p:cNvSpPr>
          <p:nvPr/>
        </p:nvSpPr>
        <p:spPr bwMode="auto">
          <a:xfrm>
            <a:off x="0" y="-766200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84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538787" y="1214133"/>
            <a:ext cx="7393930" cy="626542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 smtClean="0">
                <a:solidFill>
                  <a:srgbClr val="005C84"/>
                </a:solidFill>
              </a:rPr>
              <a:t>GOAL: Develop a tool similar to “Carver + Shock” to quantitatively assess vulnerability of supply chains to EMA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82" y="3704666"/>
            <a:ext cx="2163187" cy="137797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25" y="2148537"/>
            <a:ext cx="1380560" cy="167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9714" y="6309854"/>
            <a:ext cx="378392" cy="365125"/>
          </a:xfrm>
        </p:spPr>
        <p:txBody>
          <a:bodyPr/>
          <a:lstStyle/>
          <a:p>
            <a:fld id="{3DF1AFCE-D540-41EE-B441-3ED6DEB25CD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1338" y="336665"/>
            <a:ext cx="7765767" cy="637112"/>
          </a:xfrm>
          <a:solidFill>
            <a:srgbClr val="00808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EMA Vulnerability Assessment Tool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070" y="2065317"/>
            <a:ext cx="67867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0">
              <a:buNone/>
            </a:pPr>
            <a:r>
              <a:rPr lang="en-US" sz="2400" b="1" dirty="0"/>
              <a:t>Design a tool that </a:t>
            </a:r>
            <a:r>
              <a:rPr lang="en-US" sz="2400" b="1" dirty="0" smtClean="0"/>
              <a:t>integrates various approaches through input from multiple experts that: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uses surveillance/historical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</a:t>
            </a:r>
            <a:r>
              <a:rPr lang="en-US" sz="2400" b="1" dirty="0" smtClean="0"/>
              <a:t>ncorporates “real-time” environmental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considers </a:t>
            </a:r>
            <a:r>
              <a:rPr lang="en-US" sz="2400" b="1" dirty="0" err="1" smtClean="0"/>
              <a:t>criminalistic</a:t>
            </a:r>
            <a:r>
              <a:rPr lang="en-US" sz="2400" b="1" dirty="0" smtClean="0"/>
              <a:t>-type approach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involves predictive modeling</a:t>
            </a:r>
          </a:p>
          <a:p>
            <a:pPr marL="225425"/>
            <a:r>
              <a:rPr lang="en-US" sz="2400" b="1" dirty="0"/>
              <a:t>r</a:t>
            </a:r>
            <a:r>
              <a:rPr lang="en-US" sz="2400" b="1" dirty="0" smtClean="0"/>
              <a:t>esulting in semi-quantitative vulnerability risk determinations 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6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740668" y="1119131"/>
            <a:ext cx="7393930" cy="626542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 smtClean="0">
                <a:solidFill>
                  <a:srgbClr val="005C84"/>
                </a:solidFill>
              </a:rPr>
              <a:t>GOAL: Develop a tool similar to “Carver + Shock” to quantitatively assess vulnerability of supply chains to EMA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9714" y="6309854"/>
            <a:ext cx="378392" cy="365125"/>
          </a:xfrm>
        </p:spPr>
        <p:txBody>
          <a:bodyPr/>
          <a:lstStyle/>
          <a:p>
            <a:fld id="{3DF1AFCE-D540-41EE-B441-3ED6DEB25CD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1338" y="336665"/>
            <a:ext cx="7801393" cy="637112"/>
          </a:xfrm>
          <a:solidFill>
            <a:srgbClr val="00808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EMA Vulnerability Assessment Tool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46" y="2411745"/>
            <a:ext cx="2460480" cy="163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695" y="1767427"/>
            <a:ext cx="856804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indent="0">
              <a:buNone/>
            </a:pPr>
            <a:r>
              <a:rPr lang="en-US" sz="2800" b="1" dirty="0" smtClean="0"/>
              <a:t>Will </a:t>
            </a:r>
            <a:r>
              <a:rPr lang="en-US" sz="2800" b="1" dirty="0"/>
              <a:t>need to define key elements that drive </a:t>
            </a:r>
            <a:r>
              <a:rPr lang="en-US" sz="2800" b="1" dirty="0" smtClean="0"/>
              <a:t>EMA: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Economic</a:t>
            </a:r>
          </a:p>
          <a:p>
            <a:pPr marL="919163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Product value</a:t>
            </a:r>
          </a:p>
          <a:p>
            <a:pPr marL="919163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Volume</a:t>
            </a:r>
          </a:p>
          <a:p>
            <a:pPr marL="919163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Scarcity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Ease</a:t>
            </a:r>
          </a:p>
          <a:p>
            <a:pPr marL="919163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Testing</a:t>
            </a:r>
          </a:p>
          <a:p>
            <a:pPr marL="919163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Governance</a:t>
            </a:r>
          </a:p>
          <a:p>
            <a:pPr marL="919163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Inherent properties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Cultural</a:t>
            </a:r>
          </a:p>
          <a:p>
            <a:pPr marL="919163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Historic</a:t>
            </a:r>
          </a:p>
          <a:p>
            <a:pPr marL="919163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Sourcing/origination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86632" y="4519307"/>
            <a:ext cx="356219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Must also 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Dynamic vs Static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Weighting Factors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280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837936" cy="1425956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2034" y="2884160"/>
            <a:ext cx="7567612" cy="3142404"/>
          </a:xfrm>
        </p:spPr>
        <p:txBody>
          <a:bodyPr/>
          <a:lstStyle/>
          <a:p>
            <a:r>
              <a:rPr lang="en-US" sz="2800" dirty="0" smtClean="0"/>
              <a:t>GMA </a:t>
            </a:r>
            <a:r>
              <a:rPr lang="en-US" sz="2800" dirty="0" smtClean="0"/>
              <a:t>Economic Adulteration WG</a:t>
            </a:r>
          </a:p>
          <a:p>
            <a:r>
              <a:rPr lang="en-US" sz="2800" dirty="0" smtClean="0"/>
              <a:t>GFSI Food </a:t>
            </a:r>
            <a:r>
              <a:rPr lang="en-US" sz="2800" dirty="0"/>
              <a:t>Fraud </a:t>
            </a:r>
            <a:r>
              <a:rPr lang="en-US" sz="2800" dirty="0" smtClean="0"/>
              <a:t>Prevention</a:t>
            </a:r>
          </a:p>
          <a:p>
            <a:r>
              <a:rPr lang="en-US" sz="2800" dirty="0" smtClean="0"/>
              <a:t>Why FSMA </a:t>
            </a:r>
            <a:r>
              <a:rPr lang="en-US" sz="2800" dirty="0" smtClean="0"/>
              <a:t>Matters</a:t>
            </a:r>
          </a:p>
          <a:p>
            <a:r>
              <a:rPr lang="en-US" sz="2800" dirty="0" smtClean="0"/>
              <a:t>Designing a Food Fraud Protection Plan</a:t>
            </a:r>
            <a:endParaRPr lang="en-US" sz="2800" dirty="0" smtClean="0"/>
          </a:p>
          <a:p>
            <a:r>
              <a:rPr lang="en-US" sz="2800" dirty="0" smtClean="0"/>
              <a:t>Creating a Vulnerability Assessment Tool</a:t>
            </a:r>
          </a:p>
          <a:p>
            <a:r>
              <a:rPr lang="en-US" sz="2800" dirty="0" smtClean="0"/>
              <a:t>An Integrated Future</a:t>
            </a:r>
          </a:p>
          <a:p>
            <a:r>
              <a:rPr lang="en-US" sz="2800" dirty="0" smtClean="0"/>
              <a:t>Key Takeaways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04611948"/>
              </p:ext>
            </p:extLst>
          </p:nvPr>
        </p:nvGraphicFramePr>
        <p:xfrm>
          <a:off x="2069606" y="233774"/>
          <a:ext cx="6991264" cy="592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55" y="380009"/>
            <a:ext cx="4599031" cy="2446317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5C84"/>
                </a:solidFill>
                <a:latin typeface="+mn-lt"/>
              </a:rPr>
              <a:t>GMA EA WG –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5C84"/>
                </a:solidFill>
                <a:latin typeface="+mn-lt"/>
              </a:rPr>
              <a:t>Designing the blueprint 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6" y="3219387"/>
            <a:ext cx="2824929" cy="2036080"/>
          </a:xfrm>
          <a:prstGeom prst="rect">
            <a:avLst/>
          </a:prstGeom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239714" y="6309854"/>
            <a:ext cx="3783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F1AFCE-D540-41EE-B441-3ED6DEB25CDC}" type="slidenum">
              <a:rPr lang="en-US" sz="1200" b="1" smtClean="0">
                <a:solidFill>
                  <a:schemeClr val="bg1"/>
                </a:solidFill>
              </a:rPr>
              <a:pPr/>
              <a:t>20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4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26" y="1345605"/>
            <a:ext cx="2099774" cy="257325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5C84"/>
                </a:solidFill>
              </a:rPr>
              <a:t>GMA EA </a:t>
            </a:r>
            <a:r>
              <a:rPr lang="en-US" dirty="0" smtClean="0">
                <a:solidFill>
                  <a:srgbClr val="005C84"/>
                </a:solidFill>
              </a:rPr>
              <a:t>WG Activities </a:t>
            </a:r>
            <a:endParaRPr lang="en-US" dirty="0">
              <a:solidFill>
                <a:srgbClr val="005C84"/>
              </a:solidFill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20787" y="2034374"/>
            <a:ext cx="6855670" cy="4010166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Design blueprint for EMA Vulnerability Assessment Tool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Send out RFP to solicit/select vendor to develop Model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Validate the </a:t>
            </a:r>
            <a:r>
              <a:rPr lang="en-US" sz="2400" b="1" dirty="0" smtClean="0"/>
              <a:t>tool</a:t>
            </a:r>
            <a:endParaRPr lang="en-US" sz="2400" b="1" dirty="0"/>
          </a:p>
          <a:p>
            <a:pPr marL="569913" lvl="4" indent="-225425">
              <a:buFont typeface="Arial" panose="020B0604020202020204" pitchFamily="34" charset="0"/>
              <a:buChar char="•"/>
            </a:pPr>
            <a:r>
              <a:rPr lang="en-US" b="1" dirty="0"/>
              <a:t>Supply chain’s known high risk </a:t>
            </a:r>
            <a:r>
              <a:rPr lang="en-US" b="1" dirty="0" smtClean="0"/>
              <a:t>foods</a:t>
            </a:r>
            <a:br>
              <a:rPr lang="en-US" b="1" dirty="0" smtClean="0"/>
            </a:br>
            <a:r>
              <a:rPr lang="en-US" b="1" dirty="0" smtClean="0"/>
              <a:t>(e.g</a:t>
            </a:r>
            <a:r>
              <a:rPr lang="en-US" b="1" dirty="0"/>
              <a:t>., fruit juice, olive oil, </a:t>
            </a:r>
            <a:r>
              <a:rPr lang="en-US" b="1" dirty="0" err="1" smtClean="0"/>
              <a:t>etc</a:t>
            </a:r>
            <a:r>
              <a:rPr lang="en-US" b="1" dirty="0" smtClean="0"/>
              <a:t>)</a:t>
            </a:r>
            <a:endParaRPr lang="en-US" b="1" dirty="0"/>
          </a:p>
          <a:p>
            <a:pPr marL="569913" lvl="4" indent="-225425">
              <a:buFont typeface="Arial" panose="020B0604020202020204" pitchFamily="34" charset="0"/>
              <a:buChar char="•"/>
            </a:pPr>
            <a:r>
              <a:rPr lang="en-US" b="1" dirty="0"/>
              <a:t>Ensure usefulness in the supply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Make tool available for utilization across food industry</a:t>
            </a:r>
            <a:endParaRPr lang="en-US" sz="24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9714" y="6309854"/>
            <a:ext cx="378392" cy="365125"/>
          </a:xfrm>
        </p:spPr>
        <p:txBody>
          <a:bodyPr/>
          <a:lstStyle/>
          <a:p>
            <a:fld id="{3DF1AFCE-D540-41EE-B441-3ED6DEB25CD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44538" y="502921"/>
            <a:ext cx="7865072" cy="482732"/>
          </a:xfrm>
          <a:solidFill>
            <a:srgbClr val="00808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EMA Vulnerability Assessment Tool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6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85" y="241934"/>
            <a:ext cx="7567612" cy="577464"/>
          </a:xfrm>
        </p:spPr>
        <p:txBody>
          <a:bodyPr/>
          <a:lstStyle/>
          <a:p>
            <a:r>
              <a:rPr lang="en-US" dirty="0" smtClean="0"/>
              <a:t>Example Visual of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5" y="819397"/>
            <a:ext cx="8796619" cy="55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47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327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GFSI Position </a:t>
            </a:r>
            <a:r>
              <a:rPr lang="en-GB" sz="4000" dirty="0" smtClean="0">
                <a:solidFill>
                  <a:schemeClr val="bg1"/>
                </a:solidFill>
              </a:rPr>
              <a:t>- </a:t>
            </a:r>
            <a:r>
              <a:rPr lang="en-GB" sz="3100" dirty="0" smtClean="0">
                <a:solidFill>
                  <a:schemeClr val="bg1"/>
                </a:solidFill>
              </a:rPr>
              <a:t>Integral Part of FSMS</a:t>
            </a:r>
            <a:endParaRPr lang="en-GB" sz="31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676" y="195212"/>
            <a:ext cx="7776864" cy="6472207"/>
            <a:chOff x="1619672" y="145570"/>
            <a:chExt cx="6955838" cy="6955838"/>
          </a:xfrm>
        </p:grpSpPr>
        <p:pic>
          <p:nvPicPr>
            <p:cNvPr id="1028" name="Picture 4" descr="http://s3.amazonaws.com/rapgenius/1363500576_umbrella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45570"/>
              <a:ext cx="6955838" cy="69558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797063" y="1844825"/>
              <a:ext cx="2359025" cy="1240979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>
                  <a:gd name="adj" fmla="val 76498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GB" sz="12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Food Safety </a:t>
              </a:r>
            </a:p>
            <a:p>
              <a:pPr algn="ctr"/>
              <a:r>
                <a:rPr lang="en-GB" sz="12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Management System</a:t>
              </a:r>
              <a:endParaRPr lang="en-GB" sz="1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56313" y="3081724"/>
            <a:ext cx="6345088" cy="2070621"/>
            <a:chOff x="1467272" y="3651358"/>
            <a:chExt cx="6345088" cy="2070621"/>
          </a:xfrm>
        </p:grpSpPr>
        <p:sp>
          <p:nvSpPr>
            <p:cNvPr id="10" name="TextBox 9"/>
            <p:cNvSpPr txBox="1"/>
            <p:nvPr/>
          </p:nvSpPr>
          <p:spPr>
            <a:xfrm>
              <a:off x="5789853" y="4213916"/>
              <a:ext cx="2020417" cy="15080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72000" tIns="252000" rIns="72000" bIns="72000" rtlCol="0">
              <a:no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+mj-lt"/>
                </a:rPr>
                <a:t>Mitigation of </a:t>
              </a:r>
            </a:p>
            <a:p>
              <a:pPr algn="ctr"/>
              <a:r>
                <a:rPr lang="en-GB" sz="1400" b="1" dirty="0" smtClean="0">
                  <a:solidFill>
                    <a:srgbClr val="DD3B09"/>
                  </a:solidFill>
                  <a:latin typeface="+mj-lt"/>
                </a:rPr>
                <a:t>intentional adulteration</a:t>
              </a:r>
              <a:endParaRPr lang="en-GB" sz="1200" b="1" dirty="0">
                <a:solidFill>
                  <a:prstClr val="black"/>
                </a:solidFill>
                <a:latin typeface="+mj-lt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prstClr val="black"/>
                  </a:solidFill>
                  <a:latin typeface="+mj-lt"/>
                </a:rPr>
                <a:t>Economically motivated</a:t>
              </a:r>
              <a:r>
                <a:rPr lang="en-GB" sz="1400" b="1" dirty="0" smtClean="0">
                  <a:solidFill>
                    <a:prstClr val="black"/>
                  </a:solidFill>
                  <a:latin typeface="+mj-lt"/>
                </a:rPr>
                <a:t> </a:t>
              </a:r>
              <a:endParaRPr lang="en-GB" sz="1200" b="1" dirty="0" smtClean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40955" y="4190095"/>
              <a:ext cx="2016224" cy="15270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72000" tIns="252000" rIns="72000" bIns="72000" rtlCol="0">
              <a:no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+mj-lt"/>
                </a:rPr>
                <a:t>Mitigation of </a:t>
              </a:r>
            </a:p>
            <a:p>
              <a:pPr algn="ctr"/>
              <a:r>
                <a:rPr lang="en-GB" sz="1400" b="1" dirty="0" smtClean="0">
                  <a:solidFill>
                    <a:srgbClr val="DD3B09"/>
                  </a:solidFill>
                  <a:latin typeface="+mj-lt"/>
                </a:rPr>
                <a:t>intentional adulteration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prstClr val="black"/>
                  </a:solidFill>
                  <a:latin typeface="+mj-lt"/>
                </a:rPr>
                <a:t>Ideologically motivated</a:t>
              </a:r>
              <a:endParaRPr lang="en-GB" sz="12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89191" y="4190095"/>
              <a:ext cx="1980770" cy="15270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72000" tIns="252000" rIns="72000" bIns="72000" rtlCol="0">
              <a:no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+mj-lt"/>
                </a:rPr>
                <a:t>Prevention of </a:t>
              </a:r>
              <a:r>
                <a:rPr lang="en-GB" sz="1400" b="1" dirty="0" smtClean="0">
                  <a:solidFill>
                    <a:srgbClr val="DD3B09"/>
                  </a:solidFill>
                  <a:latin typeface="+mj-lt"/>
                </a:rPr>
                <a:t>unintentional / accidental </a:t>
              </a:r>
              <a:r>
                <a:rPr lang="en-GB" sz="1400" b="1" dirty="0">
                  <a:solidFill>
                    <a:srgbClr val="DD3B09"/>
                  </a:solidFill>
                  <a:latin typeface="+mj-lt"/>
                </a:rPr>
                <a:t>adulteration </a:t>
              </a:r>
              <a:endParaRPr lang="en-GB" sz="1400" b="1" dirty="0" smtClean="0">
                <a:solidFill>
                  <a:srgbClr val="DD3B09"/>
                </a:solidFill>
                <a:latin typeface="+mj-lt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prstClr val="black"/>
                  </a:solidFill>
                  <a:latin typeface="+mj-lt"/>
                </a:rPr>
                <a:t>Science based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67272" y="3651358"/>
              <a:ext cx="2024608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Food Safety</a:t>
              </a:r>
              <a:endParaRPr lang="en-GB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69962" y="3651358"/>
              <a:ext cx="2317790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Food Defence</a:t>
              </a:r>
              <a:endParaRPr lang="en-GB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87752" y="3651358"/>
              <a:ext cx="2024608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Food Fraud</a:t>
              </a:r>
              <a:endParaRPr lang="en-GB" sz="1600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296939" y="195210"/>
            <a:ext cx="8229601" cy="678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rgbClr val="005C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/>
                </a:solidFill>
              </a:rPr>
              <a:t>An Integrated Future</a:t>
            </a:r>
            <a:endParaRPr lang="en-SG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8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8909" y="2521153"/>
            <a:ext cx="6862539" cy="39712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2000" b="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Need to develop EMA Protection Plan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Gain </a:t>
            </a:r>
            <a:r>
              <a:rPr lang="en-US" sz="2000" dirty="0"/>
              <a:t>visibility </a:t>
            </a:r>
            <a:r>
              <a:rPr lang="en-US" sz="2000" dirty="0" smtClean="0"/>
              <a:t>of </a:t>
            </a:r>
            <a:r>
              <a:rPr lang="en-US" sz="2000" dirty="0"/>
              <a:t>supply chain down through </a:t>
            </a:r>
            <a:r>
              <a:rPr lang="en-US" sz="2000" dirty="0" smtClean="0"/>
              <a:t>origination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Perform vulnerability assessment</a:t>
            </a:r>
            <a:br>
              <a:rPr lang="en-US" sz="2000" dirty="0" smtClean="0"/>
            </a:b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Map supply chain </a:t>
            </a:r>
            <a:r>
              <a:rPr lang="en-US" sz="2000" dirty="0" smtClean="0"/>
              <a:t>vulnerability identifying </a:t>
            </a:r>
            <a:r>
              <a:rPr lang="en-US" sz="2000" dirty="0"/>
              <a:t>key priorities for </a:t>
            </a:r>
            <a:r>
              <a:rPr lang="en-US" sz="2000" dirty="0" smtClean="0"/>
              <a:t>mitigation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/>
              <a:t>Trust but verify throughout the supply chain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15" y="3915884"/>
            <a:ext cx="2259283" cy="2259283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239714" y="6309854"/>
            <a:ext cx="3783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F1AFCE-D540-41EE-B441-3ED6DEB25CDC}" type="slidenum">
              <a:rPr lang="en-US" sz="1200" b="1" smtClean="0">
                <a:solidFill>
                  <a:schemeClr val="bg1"/>
                </a:solidFill>
              </a:rPr>
              <a:pPr/>
              <a:t>24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3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2662" y="357282"/>
            <a:ext cx="7567612" cy="589610"/>
          </a:xfrm>
        </p:spPr>
        <p:txBody>
          <a:bodyPr/>
          <a:lstStyle/>
          <a:p>
            <a:r>
              <a:rPr lang="en-US" dirty="0" smtClean="0"/>
              <a:t>GMA Economic Adulteration WG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79405" y="1446537"/>
            <a:ext cx="7571488" cy="4348622"/>
          </a:xfrm>
        </p:spPr>
        <p:txBody>
          <a:bodyPr/>
          <a:lstStyle/>
          <a:p>
            <a:pPr marL="344488" indent="-3444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cap="none" dirty="0" smtClean="0"/>
              <a:t>Initially formed in Dec 2008</a:t>
            </a:r>
          </a:p>
          <a:p>
            <a:pPr marL="344488" indent="-3444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cap="none" dirty="0" smtClean="0"/>
              <a:t>Identified </a:t>
            </a:r>
            <a:r>
              <a:rPr lang="en-US" sz="2800" b="1" cap="none" dirty="0" smtClean="0"/>
              <a:t>WG Priorities:</a:t>
            </a:r>
            <a:endParaRPr lang="en-US" sz="2800" cap="none" dirty="0" smtClean="0"/>
          </a:p>
          <a:p>
            <a:pPr marL="795338" lvl="1" indent="-338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Increase industry awareness</a:t>
            </a:r>
            <a:endParaRPr lang="en-US" sz="2400" dirty="0" smtClean="0"/>
          </a:p>
          <a:p>
            <a:pPr marL="795338" lvl="1" indent="-338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Stakeholder and expert collaboration</a:t>
            </a:r>
            <a:endParaRPr lang="en-US" sz="2400" dirty="0" smtClean="0"/>
          </a:p>
          <a:p>
            <a:pPr marL="1252538" lvl="3" indent="-338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NMSU Predict (Bob Silver) </a:t>
            </a:r>
          </a:p>
          <a:p>
            <a:pPr marL="1252538" lvl="3" indent="-338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A-CAPPP MSU (John Spink)</a:t>
            </a:r>
          </a:p>
          <a:p>
            <a:pPr marL="1252538" lvl="3" indent="-338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NCFPD UMN (Amy </a:t>
            </a:r>
            <a:r>
              <a:rPr lang="en-US" sz="1800" dirty="0" err="1" smtClean="0"/>
              <a:t>Kircher</a:t>
            </a:r>
            <a:r>
              <a:rPr lang="en-US" sz="1800" dirty="0" smtClean="0"/>
              <a:t>, Karen Everstine)</a:t>
            </a:r>
          </a:p>
          <a:p>
            <a:pPr marL="1252538" lvl="3" indent="-338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USP (Markus Lipp, Jeff Moore)</a:t>
            </a:r>
          </a:p>
          <a:p>
            <a:pPr marL="1252538" lvl="3" indent="-338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Battelle</a:t>
            </a:r>
          </a:p>
          <a:p>
            <a:pPr marL="1252538" lvl="3" indent="-338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Roundtable meeting</a:t>
            </a:r>
          </a:p>
          <a:p>
            <a:pPr marL="1252538" lvl="3" indent="-338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Information sharing: actual incidents, potential incidents, sharing analytical info/methods</a:t>
            </a:r>
          </a:p>
          <a:p>
            <a:pPr marL="795338" lvl="1" indent="-338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Alignment of Industry/Academia/Government</a:t>
            </a:r>
            <a:endParaRPr lang="en-US" sz="2400" dirty="0" smtClean="0"/>
          </a:p>
          <a:p>
            <a:pPr marL="795338" lvl="1" indent="-338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Alignment of analytical vendors</a:t>
            </a:r>
            <a:endParaRPr lang="en-US" sz="2400" dirty="0" smtClean="0"/>
          </a:p>
          <a:p>
            <a:pPr marL="660400" indent="-660400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8196" name="Picture 5" descr="balancing ro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4996" y="863764"/>
            <a:ext cx="2508940" cy="167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9714" y="6309854"/>
            <a:ext cx="378392" cy="365125"/>
          </a:xfrm>
        </p:spPr>
        <p:txBody>
          <a:bodyPr/>
          <a:lstStyle/>
          <a:p>
            <a:fld id="{3DF1AFCE-D540-41EE-B441-3ED6DEB25C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5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3" y="694944"/>
            <a:ext cx="6348906" cy="1371600"/>
          </a:xfrm>
        </p:spPr>
        <p:txBody>
          <a:bodyPr/>
          <a:lstStyle/>
          <a:p>
            <a:r>
              <a:rPr lang="en-US" dirty="0" smtClean="0"/>
              <a:t>GMA EA WG – Awareness/Education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44384" y="3026664"/>
            <a:ext cx="8585860" cy="3142404"/>
          </a:xfrm>
        </p:spPr>
        <p:txBody>
          <a:bodyPr/>
          <a:lstStyle/>
          <a:p>
            <a:r>
              <a:rPr lang="en-US" dirty="0" smtClean="0"/>
              <a:t>Published AT Kearney/GMA Science Education Foundation Report in 2010 –</a:t>
            </a:r>
          </a:p>
          <a:p>
            <a:pPr marL="463550" lvl="4" indent="-238125"/>
            <a:r>
              <a:rPr lang="en-US" sz="2000" dirty="0" smtClean="0">
                <a:solidFill>
                  <a:srgbClr val="00B0F0"/>
                </a:solidFill>
              </a:rPr>
              <a:t>“Consumer Product Fraud: Deterrence and Detection”</a:t>
            </a:r>
          </a:p>
          <a:p>
            <a:pPr marL="463550" lvl="4" indent="-238125"/>
            <a:r>
              <a:rPr lang="en-US" sz="1800" dirty="0" smtClean="0">
                <a:hlinkClick r:id="rId2"/>
              </a:rPr>
              <a:t>http://www.gmaonline.org/downloads/wygwam/consumerproductfraud.pdf</a:t>
            </a:r>
            <a:endParaRPr lang="en-US" sz="1800" dirty="0" smtClean="0"/>
          </a:p>
          <a:p>
            <a:r>
              <a:rPr lang="en-US" dirty="0" smtClean="0"/>
              <a:t>Held a webinar Oct 2010</a:t>
            </a:r>
          </a:p>
          <a:p>
            <a:pPr marL="463550" lvl="1" indent="-238125"/>
            <a:r>
              <a:rPr lang="en-US" sz="2000" dirty="0" smtClean="0"/>
              <a:t>Strategies for Managing Risk</a:t>
            </a:r>
          </a:p>
          <a:p>
            <a:pPr marL="463550" lvl="1" indent="-238125"/>
            <a:r>
              <a:rPr lang="en-US" sz="2000" dirty="0" smtClean="0"/>
              <a:t>Case studies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</p:spPr>
        <p:txBody>
          <a:bodyPr/>
          <a:lstStyle/>
          <a:p>
            <a:fld id="{3DF1AFCE-D540-41EE-B441-3ED6DEB25C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4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19" descr="F:\Prod Jobs\47167_Lola\GMA-Food-Safety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71" y="225624"/>
            <a:ext cx="4342553" cy="444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.T. Kearney Whit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5022850"/>
            <a:ext cx="27130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70338" y="5183188"/>
            <a:ext cx="19399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>
                <a:solidFill>
                  <a:schemeClr val="bg1"/>
                </a:solidFill>
                <a:latin typeface="Arial "/>
              </a:rPr>
              <a:t>In Association With</a:t>
            </a:r>
          </a:p>
        </p:txBody>
      </p:sp>
      <p:pic>
        <p:nvPicPr>
          <p:cNvPr id="8" name="Picture 1" descr="test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37791"/>
            <a:ext cx="13049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Logo_GMA_SEF_CS2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31" y="4837791"/>
            <a:ext cx="10398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logo atekearney_ro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7544" y="5466441"/>
            <a:ext cx="2448272" cy="32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67147" y="5478578"/>
            <a:ext cx="214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association with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42202" y="460695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628" y="2057454"/>
            <a:ext cx="5353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CONSUMER PRODUCT FRAUD: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DETERRENCE AND DETECTION</a:t>
            </a:r>
          </a:p>
          <a:p>
            <a:endParaRPr lang="en-US" dirty="0"/>
          </a:p>
          <a:p>
            <a:r>
              <a:rPr lang="en-US" dirty="0" smtClean="0"/>
              <a:t>Strengthening Collaboration to </a:t>
            </a:r>
          </a:p>
          <a:p>
            <a:r>
              <a:rPr lang="en-US" dirty="0" smtClean="0"/>
              <a:t>Advance Brand Integrity and </a:t>
            </a:r>
          </a:p>
          <a:p>
            <a:r>
              <a:rPr lang="en-US" dirty="0" smtClean="0"/>
              <a:t>Product Safety</a:t>
            </a:r>
          </a:p>
        </p:txBody>
      </p:sp>
    </p:spTree>
    <p:extLst>
      <p:ext uri="{BB962C8B-B14F-4D97-AF65-F5344CB8AC3E}">
        <p14:creationId xmlns:p14="http://schemas.microsoft.com/office/powerpoint/2010/main" val="183489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4414" y="2090059"/>
            <a:ext cx="7424928" cy="973776"/>
          </a:xfrm>
        </p:spPr>
        <p:txBody>
          <a:bodyPr/>
          <a:lstStyle/>
          <a:p>
            <a:pPr algn="ctr"/>
            <a:r>
              <a:rPr lang="en-US" dirty="0" smtClean="0"/>
              <a:t>GFSI – Food Fraud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2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116098"/>
              </p:ext>
            </p:extLst>
          </p:nvPr>
        </p:nvGraphicFramePr>
        <p:xfrm>
          <a:off x="1331640" y="2119153"/>
          <a:ext cx="7632848" cy="467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8" name="Title 3"/>
          <p:cNvSpPr>
            <a:spLocks noGrp="1"/>
          </p:cNvSpPr>
          <p:nvPr>
            <p:ph type="title"/>
          </p:nvPr>
        </p:nvSpPr>
        <p:spPr>
          <a:xfrm>
            <a:off x="283472" y="272109"/>
            <a:ext cx="7424928" cy="23408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3600" dirty="0" smtClean="0">
                <a:solidFill>
                  <a:schemeClr val="bg1"/>
                </a:solidFill>
              </a:rPr>
              <a:t>Food Fraud Think Tank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New concept for GFSI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DF1AFCE-D540-41EE-B441-3ED6DEB25CD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3" y="1442541"/>
            <a:ext cx="4064258" cy="321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910370" y="4883037"/>
            <a:ext cx="3699523" cy="1216995"/>
            <a:chOff x="2672677" y="4338743"/>
            <a:chExt cx="3699523" cy="121699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677" y="4338743"/>
              <a:ext cx="3699523" cy="1064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d:\users\wissenpe\AppData\Local\Microsoft\Windows\Temporary Internet Files\Content.IE5\UKL9OAYC\MC900023495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501" y="4798546"/>
              <a:ext cx="932140" cy="7571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283968" y="4809346"/>
              <a:ext cx="18805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latin typeface="Aharoni" pitchFamily="2" charset="-79"/>
                  <a:cs typeface="Aharoni" pitchFamily="2" charset="-79"/>
                </a:rPr>
                <a:t>‘Think </a:t>
              </a:r>
              <a:r>
                <a:rPr lang="en-GB" sz="2000" b="1" dirty="0">
                  <a:latin typeface="Aharoni" pitchFamily="2" charset="-79"/>
                  <a:cs typeface="Aharoni" pitchFamily="2" charset="-79"/>
                </a:rPr>
                <a:t>like a </a:t>
              </a:r>
              <a:r>
                <a:rPr lang="en-GB" sz="2000" b="1" dirty="0" smtClean="0">
                  <a:latin typeface="Aharoni" pitchFamily="2" charset="-79"/>
                  <a:cs typeface="Aharoni" pitchFamily="2" charset="-79"/>
                </a:rPr>
                <a:t>Criminal’</a:t>
              </a:r>
              <a:endParaRPr lang="en-GB" sz="2000" b="1" dirty="0"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44" name="Image 3" descr="guidancedoc_couv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958113"/>
            <a:ext cx="1656184" cy="2365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145743" y="5611255"/>
            <a:ext cx="194009" cy="1940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Oval 44"/>
          <p:cNvSpPr/>
          <p:nvPr/>
        </p:nvSpPr>
        <p:spPr>
          <a:xfrm>
            <a:off x="3347864" y="4489704"/>
            <a:ext cx="307448" cy="3074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Oval 45"/>
          <p:cNvSpPr/>
          <p:nvPr/>
        </p:nvSpPr>
        <p:spPr>
          <a:xfrm>
            <a:off x="4916252" y="3720661"/>
            <a:ext cx="375827" cy="3758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Oval 46"/>
          <p:cNvSpPr/>
          <p:nvPr/>
        </p:nvSpPr>
        <p:spPr>
          <a:xfrm>
            <a:off x="6588224" y="3170873"/>
            <a:ext cx="549788" cy="5497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426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3528" y="2996952"/>
            <a:ext cx="8589640" cy="3312368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When: </a:t>
            </a:r>
          </a:p>
          <a:p>
            <a:pPr>
              <a:lnSpc>
                <a:spcPct val="150000"/>
              </a:lnSpc>
            </a:pPr>
            <a:endParaRPr lang="en-GB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en-GB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ctr"/>
            <a:endParaRPr lang="en-GB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ctr"/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ctr"/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GFSI Position Paper’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issued in 2014, followed by   </a:t>
            </a:r>
          </a:p>
          <a:p>
            <a:pPr lvl="1" algn="ctr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Incorporation in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‘Version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7’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in early 2016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723" y="992730"/>
            <a:ext cx="8809250" cy="233590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Decision: </a:t>
            </a:r>
          </a:p>
          <a:p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Incorporation of new key elements in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Guidance Document</a:t>
            </a:r>
          </a:p>
          <a:p>
            <a:pPr marL="463550" lvl="1" indent="-238125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Cascade to food safety management schemes via benchmarking process</a:t>
            </a:r>
          </a:p>
          <a:p>
            <a:pPr marL="463550" lvl="1" indent="-238125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Incorporation in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company’s food safety management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 3" descr="guidancedoc_cou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4663"/>
            <a:ext cx="1152128" cy="1645305"/>
          </a:xfrm>
          <a:prstGeom prst="roundRect">
            <a:avLst>
              <a:gd name="adj" fmla="val 1267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3568" y="3839230"/>
            <a:ext cx="3312368" cy="1328023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Many ongoing initiatives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on food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fraud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Leading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role for GFSI 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Direction &amp; Alignment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92080" y="4055254"/>
            <a:ext cx="3730893" cy="71508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Schemes and companies need time for this new challenge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7542" y="302090"/>
            <a:ext cx="8229601" cy="6786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</a:rPr>
              <a:t>GFSI Position</a:t>
            </a:r>
            <a:endParaRPr lang="en-SG" sz="4000" dirty="0">
              <a:solidFill>
                <a:schemeClr val="tx2"/>
              </a:solidFill>
            </a:endParaRPr>
          </a:p>
        </p:txBody>
      </p:sp>
      <p:pic>
        <p:nvPicPr>
          <p:cNvPr id="11265" name="Picture 1" descr="C:\Users\wissenpe\AppData\Local\Microsoft\Windows\Temporary Internet Files\Content.IE5\VIE03YBB\MC900431582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3738" y="3717032"/>
            <a:ext cx="1562358" cy="156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2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99" y="213756"/>
            <a:ext cx="9083100" cy="6229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Key </a:t>
            </a:r>
            <a:r>
              <a:rPr lang="en-GB" sz="3600" dirty="0">
                <a:solidFill>
                  <a:schemeClr val="bg1"/>
                </a:solidFill>
              </a:rPr>
              <a:t>Elements for Food Fraud Prevention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613471"/>
              </p:ext>
            </p:extLst>
          </p:nvPr>
        </p:nvGraphicFramePr>
        <p:xfrm>
          <a:off x="467544" y="1556792"/>
          <a:ext cx="8136904" cy="446449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38996"/>
                <a:gridCol w="5497908"/>
              </a:tblGrid>
              <a:tr h="811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Clause Name</a:t>
                      </a:r>
                      <a:endParaRPr lang="en-GB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Requirement</a:t>
                      </a:r>
                      <a:endParaRPr lang="en-GB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08000" marT="36000" marB="36000" anchor="ctr"/>
                </a:tc>
              </a:tr>
              <a:tr h="1454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Food Fraud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Vulnerability Assessment</a:t>
                      </a:r>
                      <a:endParaRPr lang="en-GB" sz="1600" b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standard shall require that the organisation have a documented food fraud vulnerability assessment in place to identify potential vulnerability and prioritise food fraud vulnerability control measures.</a:t>
                      </a: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/>
                </a:tc>
              </a:tr>
              <a:tr h="2198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Food Fraud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Vulnerability Control Plan</a:t>
                      </a:r>
                      <a:endParaRPr lang="en-GB" sz="1600" b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The standard shall require that the organisation have a documented plan in place that specifies the control measures the organisation has implemented to minimize the public health risks from the identified food fraud vulnerabilities.  </a:t>
                      </a:r>
                      <a:endParaRPr lang="en-SG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This plan shall cover the relevant GFSI scope and shall be supported by the organisation’s Food Safety Management System.</a:t>
                      </a: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3690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6"/>
          <p:cNvPicPr>
            <a:picLocks noChangeAspect="1" noChangeArrowheads="1"/>
          </p:cNvPicPr>
          <p:nvPr/>
        </p:nvPicPr>
        <p:blipFill>
          <a:blip r:embed="rId2" cstate="print"/>
          <a:srcRect b="46"/>
          <a:stretch>
            <a:fillRect/>
          </a:stretch>
        </p:blipFill>
        <p:spPr bwMode="auto">
          <a:xfrm>
            <a:off x="60899" y="6309320"/>
            <a:ext cx="472832" cy="500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3" descr="guidancedoc_cou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55120"/>
            <a:ext cx="1015186" cy="1449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67541" y="195213"/>
            <a:ext cx="8229601" cy="678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rgbClr val="005C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2"/>
                </a:solidFill>
              </a:rPr>
              <a:t>GFSI Food Fraud Requirements</a:t>
            </a:r>
            <a:endParaRPr lang="en-SG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8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Eh1NzkgkKWnucar7XN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dElSkdw0STGqgrsc6R5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qNXW8GwEirLhba.1Cu7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eKUEIamk.ynL2OF79x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Jd5468Xkyis2JYCYR2Ww"/>
</p:tagLst>
</file>

<file path=ppt/theme/theme1.xml><?xml version="1.0" encoding="utf-8"?>
<a:theme xmlns:a="http://schemas.openxmlformats.org/drawingml/2006/main" name="Blue_Final_0304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Blue_Final_030414</Template>
  <TotalTime>3314</TotalTime>
  <Words>1008</Words>
  <Application>Microsoft Office PowerPoint</Application>
  <PresentationFormat>On-screen Show (4:3)</PresentationFormat>
  <Paragraphs>245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Blue_Final_030414</vt:lpstr>
      <vt:lpstr>PowerPoint Presentation</vt:lpstr>
      <vt:lpstr>Agenda</vt:lpstr>
      <vt:lpstr>GMA Economic Adulteration WG</vt:lpstr>
      <vt:lpstr>GMA EA WG – Awareness/Education</vt:lpstr>
      <vt:lpstr>PowerPoint Presentation</vt:lpstr>
      <vt:lpstr>GFSI – Food Fraud</vt:lpstr>
      <vt:lpstr>Food Fraud Think Tank New concept for GFSI</vt:lpstr>
      <vt:lpstr>GFSI Position</vt:lpstr>
      <vt:lpstr>Key Elements for Food Fraud Prevention </vt:lpstr>
      <vt:lpstr>Food Fraud Prevention</vt:lpstr>
      <vt:lpstr>Implementation of Food Fraud Mitigation</vt:lpstr>
      <vt:lpstr>  PAS 96:  2014</vt:lpstr>
      <vt:lpstr>FSMA</vt:lpstr>
      <vt:lpstr>FSMA - Intentional Adulteration</vt:lpstr>
      <vt:lpstr>Designing a Food Fraud Protection Plan</vt:lpstr>
      <vt:lpstr>Three questions can help inform your company's economic adulteration strategy </vt:lpstr>
      <vt:lpstr>Key Elements of Food Fraud Protection</vt:lpstr>
      <vt:lpstr>EMA Vulnerability Assessment Tool</vt:lpstr>
      <vt:lpstr>EMA Vulnerability Assessment Tool</vt:lpstr>
      <vt:lpstr>PowerPoint Presentation</vt:lpstr>
      <vt:lpstr>EMA Vulnerability Assessment Tool</vt:lpstr>
      <vt:lpstr>Example Visual of Tool</vt:lpstr>
      <vt:lpstr>GFSI Position - Integral Part of FSMS</vt:lpstr>
      <vt:lpstr>Key Takeaways</vt:lpstr>
      <vt:lpstr> Thank You</vt:lpstr>
    </vt:vector>
  </TitlesOfParts>
  <Company>Cargill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PowerPoint template</dc:title>
  <dc:creator>vDefault</dc:creator>
  <cp:lastModifiedBy>vDefault</cp:lastModifiedBy>
  <cp:revision>85</cp:revision>
  <dcterms:created xsi:type="dcterms:W3CDTF">2014-04-11T12:48:22Z</dcterms:created>
  <dcterms:modified xsi:type="dcterms:W3CDTF">2015-04-07T14:46:25Z</dcterms:modified>
</cp:coreProperties>
</file>