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73" r:id="rId4"/>
    <p:sldId id="261" r:id="rId5"/>
    <p:sldId id="260" r:id="rId6"/>
    <p:sldId id="264" r:id="rId7"/>
    <p:sldId id="257" r:id="rId8"/>
    <p:sldId id="259" r:id="rId9"/>
    <p:sldId id="280" r:id="rId10"/>
    <p:sldId id="268" r:id="rId11"/>
    <p:sldId id="271" r:id="rId12"/>
    <p:sldId id="270" r:id="rId13"/>
    <p:sldId id="274" r:id="rId14"/>
    <p:sldId id="275" r:id="rId15"/>
  </p:sldIdLst>
  <p:sldSz cx="14630400" cy="9144000"/>
  <p:notesSz cx="9296400" cy="14884400"/>
  <p:defaultTextStyle>
    <a:defPPr>
      <a:defRPr lang="en-US"/>
    </a:defPPr>
    <a:lvl1pPr marL="0" algn="l" defTabSz="1358239" rtl="0" eaLnBrk="1" latinLnBrk="0" hangingPunct="1">
      <a:defRPr sz="2700" kern="1200">
        <a:solidFill>
          <a:schemeClr val="tx1"/>
        </a:solidFill>
        <a:latin typeface="+mn-lt"/>
        <a:ea typeface="+mn-ea"/>
        <a:cs typeface="+mn-cs"/>
      </a:defRPr>
    </a:lvl1pPr>
    <a:lvl2pPr marL="679120" algn="l" defTabSz="1358239" rtl="0" eaLnBrk="1" latinLnBrk="0" hangingPunct="1">
      <a:defRPr sz="2700" kern="1200">
        <a:solidFill>
          <a:schemeClr val="tx1"/>
        </a:solidFill>
        <a:latin typeface="+mn-lt"/>
        <a:ea typeface="+mn-ea"/>
        <a:cs typeface="+mn-cs"/>
      </a:defRPr>
    </a:lvl2pPr>
    <a:lvl3pPr marL="1358239" algn="l" defTabSz="1358239" rtl="0" eaLnBrk="1" latinLnBrk="0" hangingPunct="1">
      <a:defRPr sz="2700" kern="1200">
        <a:solidFill>
          <a:schemeClr val="tx1"/>
        </a:solidFill>
        <a:latin typeface="+mn-lt"/>
        <a:ea typeface="+mn-ea"/>
        <a:cs typeface="+mn-cs"/>
      </a:defRPr>
    </a:lvl3pPr>
    <a:lvl4pPr marL="2037360" algn="l" defTabSz="1358239" rtl="0" eaLnBrk="1" latinLnBrk="0" hangingPunct="1">
      <a:defRPr sz="2700" kern="1200">
        <a:solidFill>
          <a:schemeClr val="tx1"/>
        </a:solidFill>
        <a:latin typeface="+mn-lt"/>
        <a:ea typeface="+mn-ea"/>
        <a:cs typeface="+mn-cs"/>
      </a:defRPr>
    </a:lvl4pPr>
    <a:lvl5pPr marL="2716480" algn="l" defTabSz="1358239" rtl="0" eaLnBrk="1" latinLnBrk="0" hangingPunct="1">
      <a:defRPr sz="2700" kern="1200">
        <a:solidFill>
          <a:schemeClr val="tx1"/>
        </a:solidFill>
        <a:latin typeface="+mn-lt"/>
        <a:ea typeface="+mn-ea"/>
        <a:cs typeface="+mn-cs"/>
      </a:defRPr>
    </a:lvl5pPr>
    <a:lvl6pPr marL="3395600" algn="l" defTabSz="1358239" rtl="0" eaLnBrk="1" latinLnBrk="0" hangingPunct="1">
      <a:defRPr sz="2700" kern="1200">
        <a:solidFill>
          <a:schemeClr val="tx1"/>
        </a:solidFill>
        <a:latin typeface="+mn-lt"/>
        <a:ea typeface="+mn-ea"/>
        <a:cs typeface="+mn-cs"/>
      </a:defRPr>
    </a:lvl6pPr>
    <a:lvl7pPr marL="4074720" algn="l" defTabSz="1358239" rtl="0" eaLnBrk="1" latinLnBrk="0" hangingPunct="1">
      <a:defRPr sz="2700" kern="1200">
        <a:solidFill>
          <a:schemeClr val="tx1"/>
        </a:solidFill>
        <a:latin typeface="+mn-lt"/>
        <a:ea typeface="+mn-ea"/>
        <a:cs typeface="+mn-cs"/>
      </a:defRPr>
    </a:lvl7pPr>
    <a:lvl8pPr marL="4753840" algn="l" defTabSz="1358239" rtl="0" eaLnBrk="1" latinLnBrk="0" hangingPunct="1">
      <a:defRPr sz="2700" kern="1200">
        <a:solidFill>
          <a:schemeClr val="tx1"/>
        </a:solidFill>
        <a:latin typeface="+mn-lt"/>
        <a:ea typeface="+mn-ea"/>
        <a:cs typeface="+mn-cs"/>
      </a:defRPr>
    </a:lvl8pPr>
    <a:lvl9pPr marL="5432959" algn="l" defTabSz="1358239"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4608">
          <p15:clr>
            <a:srgbClr val="A4A3A4"/>
          </p15:clr>
        </p15:guide>
      </p15:sldGuideLst>
    </p:ext>
    <p:ext uri="{2D200454-40CA-4A62-9FC3-DE9A4176ACB9}">
      <p15:notesGuideLst xmlns:p15="http://schemas.microsoft.com/office/powerpoint/2012/main">
        <p15:guide id="1" orient="horz" pos="468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820" autoAdjust="0"/>
  </p:normalViewPr>
  <p:slideViewPr>
    <p:cSldViewPr>
      <p:cViewPr>
        <p:scale>
          <a:sx n="55" d="100"/>
          <a:sy n="55" d="100"/>
        </p:scale>
        <p:origin x="-942" y="-300"/>
      </p:cViewPr>
      <p:guideLst>
        <p:guide orient="horz" pos="2880"/>
        <p:guide pos="4608"/>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46" d="100"/>
          <a:sy n="46" d="100"/>
        </p:scale>
        <p:origin x="-3168" y="-660"/>
      </p:cViewPr>
      <p:guideLst>
        <p:guide orient="horz" pos="468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4220"/>
          </a:xfrm>
          <a:prstGeom prst="rect">
            <a:avLst/>
          </a:prstGeom>
        </p:spPr>
        <p:txBody>
          <a:bodyPr vert="horz" lIns="138154" tIns="69078" rIns="138154" bIns="69078" rtlCol="0"/>
          <a:lstStyle>
            <a:lvl1pPr algn="l">
              <a:defRPr sz="1800"/>
            </a:lvl1pPr>
          </a:lstStyle>
          <a:p>
            <a:endParaRPr lang="en-US"/>
          </a:p>
        </p:txBody>
      </p:sp>
      <p:sp>
        <p:nvSpPr>
          <p:cNvPr id="3" name="Date Placeholder 2"/>
          <p:cNvSpPr>
            <a:spLocks noGrp="1"/>
          </p:cNvSpPr>
          <p:nvPr>
            <p:ph type="dt" idx="1"/>
          </p:nvPr>
        </p:nvSpPr>
        <p:spPr>
          <a:xfrm>
            <a:off x="5265809" y="0"/>
            <a:ext cx="4028440" cy="744220"/>
          </a:xfrm>
          <a:prstGeom prst="rect">
            <a:avLst/>
          </a:prstGeom>
        </p:spPr>
        <p:txBody>
          <a:bodyPr vert="horz" lIns="138154" tIns="69078" rIns="138154" bIns="69078" rtlCol="0"/>
          <a:lstStyle>
            <a:lvl1pPr algn="r">
              <a:defRPr sz="1800"/>
            </a:lvl1pPr>
          </a:lstStyle>
          <a:p>
            <a:fld id="{18A779F4-080D-4E8E-92B8-07B0979EB396}" type="datetimeFigureOut">
              <a:rPr lang="en-US" smtClean="0"/>
              <a:t>8/31/2014</a:t>
            </a:fld>
            <a:endParaRPr lang="en-US"/>
          </a:p>
        </p:txBody>
      </p:sp>
      <p:sp>
        <p:nvSpPr>
          <p:cNvPr id="4" name="Slide Image Placeholder 3"/>
          <p:cNvSpPr>
            <a:spLocks noGrp="1" noRot="1" noChangeAspect="1"/>
          </p:cNvSpPr>
          <p:nvPr>
            <p:ph type="sldImg" idx="2"/>
          </p:nvPr>
        </p:nvSpPr>
        <p:spPr>
          <a:xfrm>
            <a:off x="184150" y="1116013"/>
            <a:ext cx="8928100" cy="5581650"/>
          </a:xfrm>
          <a:prstGeom prst="rect">
            <a:avLst/>
          </a:prstGeom>
          <a:noFill/>
          <a:ln w="12700">
            <a:solidFill>
              <a:prstClr val="black"/>
            </a:solidFill>
          </a:ln>
        </p:spPr>
        <p:txBody>
          <a:bodyPr vert="horz" lIns="138154" tIns="69078" rIns="138154" bIns="69078" rtlCol="0" anchor="ctr"/>
          <a:lstStyle/>
          <a:p>
            <a:endParaRPr lang="en-US"/>
          </a:p>
        </p:txBody>
      </p:sp>
      <p:sp>
        <p:nvSpPr>
          <p:cNvPr id="5" name="Notes Placeholder 4"/>
          <p:cNvSpPr>
            <a:spLocks noGrp="1"/>
          </p:cNvSpPr>
          <p:nvPr>
            <p:ph type="body" sz="quarter" idx="3"/>
          </p:nvPr>
        </p:nvSpPr>
        <p:spPr>
          <a:xfrm>
            <a:off x="929640" y="7070090"/>
            <a:ext cx="7437120" cy="6697980"/>
          </a:xfrm>
          <a:prstGeom prst="rect">
            <a:avLst/>
          </a:prstGeom>
        </p:spPr>
        <p:txBody>
          <a:bodyPr vert="horz" lIns="138154" tIns="69078" rIns="138154" bIns="690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4137597"/>
            <a:ext cx="4028440" cy="744220"/>
          </a:xfrm>
          <a:prstGeom prst="rect">
            <a:avLst/>
          </a:prstGeom>
        </p:spPr>
        <p:txBody>
          <a:bodyPr vert="horz" lIns="138154" tIns="69078" rIns="138154" bIns="69078" rtlCol="0" anchor="b"/>
          <a:lstStyle>
            <a:lvl1pPr algn="l">
              <a:defRPr sz="1800"/>
            </a:lvl1pPr>
          </a:lstStyle>
          <a:p>
            <a:endParaRPr lang="en-US"/>
          </a:p>
        </p:txBody>
      </p:sp>
      <p:sp>
        <p:nvSpPr>
          <p:cNvPr id="7" name="Slide Number Placeholder 6"/>
          <p:cNvSpPr>
            <a:spLocks noGrp="1"/>
          </p:cNvSpPr>
          <p:nvPr>
            <p:ph type="sldNum" sz="quarter" idx="5"/>
          </p:nvPr>
        </p:nvSpPr>
        <p:spPr>
          <a:xfrm>
            <a:off x="5265809" y="14137597"/>
            <a:ext cx="4028440" cy="744220"/>
          </a:xfrm>
          <a:prstGeom prst="rect">
            <a:avLst/>
          </a:prstGeom>
        </p:spPr>
        <p:txBody>
          <a:bodyPr vert="horz" lIns="138154" tIns="69078" rIns="138154" bIns="69078" rtlCol="0" anchor="b"/>
          <a:lstStyle>
            <a:lvl1pPr algn="r">
              <a:defRPr sz="1800"/>
            </a:lvl1pPr>
          </a:lstStyle>
          <a:p>
            <a:fld id="{DCFCE529-068A-4BA4-99EB-D1E4B55520C3}" type="slidenum">
              <a:rPr lang="en-US" smtClean="0"/>
              <a:t>‹#›</a:t>
            </a:fld>
            <a:endParaRPr lang="en-US"/>
          </a:p>
        </p:txBody>
      </p:sp>
    </p:spTree>
    <p:extLst>
      <p:ext uri="{BB962C8B-B14F-4D97-AF65-F5344CB8AC3E}">
        <p14:creationId xmlns:p14="http://schemas.microsoft.com/office/powerpoint/2010/main" val="2442583881"/>
      </p:ext>
    </p:extLst>
  </p:cSld>
  <p:clrMap bg1="lt1" tx1="dk1" bg2="lt2" tx2="dk2" accent1="accent1" accent2="accent2" accent3="accent3" accent4="accent4" accent5="accent5" accent6="accent6" hlink="hlink" folHlink="folHlink"/>
  <p:notesStyle>
    <a:lvl1pPr marL="0" algn="l" defTabSz="1358239" rtl="0" eaLnBrk="1" latinLnBrk="0" hangingPunct="1">
      <a:defRPr sz="1800" kern="1200">
        <a:solidFill>
          <a:schemeClr val="tx1"/>
        </a:solidFill>
        <a:latin typeface="+mn-lt"/>
        <a:ea typeface="+mn-ea"/>
        <a:cs typeface="+mn-cs"/>
      </a:defRPr>
    </a:lvl1pPr>
    <a:lvl2pPr marL="679120" algn="l" defTabSz="1358239" rtl="0" eaLnBrk="1" latinLnBrk="0" hangingPunct="1">
      <a:defRPr sz="1800" kern="1200">
        <a:solidFill>
          <a:schemeClr val="tx1"/>
        </a:solidFill>
        <a:latin typeface="+mn-lt"/>
        <a:ea typeface="+mn-ea"/>
        <a:cs typeface="+mn-cs"/>
      </a:defRPr>
    </a:lvl2pPr>
    <a:lvl3pPr marL="1358239" algn="l" defTabSz="1358239" rtl="0" eaLnBrk="1" latinLnBrk="0" hangingPunct="1">
      <a:defRPr sz="1800" kern="1200">
        <a:solidFill>
          <a:schemeClr val="tx1"/>
        </a:solidFill>
        <a:latin typeface="+mn-lt"/>
        <a:ea typeface="+mn-ea"/>
        <a:cs typeface="+mn-cs"/>
      </a:defRPr>
    </a:lvl3pPr>
    <a:lvl4pPr marL="2037360" algn="l" defTabSz="1358239" rtl="0" eaLnBrk="1" latinLnBrk="0" hangingPunct="1">
      <a:defRPr sz="1800" kern="1200">
        <a:solidFill>
          <a:schemeClr val="tx1"/>
        </a:solidFill>
        <a:latin typeface="+mn-lt"/>
        <a:ea typeface="+mn-ea"/>
        <a:cs typeface="+mn-cs"/>
      </a:defRPr>
    </a:lvl4pPr>
    <a:lvl5pPr marL="2716480" algn="l" defTabSz="1358239" rtl="0" eaLnBrk="1" latinLnBrk="0" hangingPunct="1">
      <a:defRPr sz="1800" kern="1200">
        <a:solidFill>
          <a:schemeClr val="tx1"/>
        </a:solidFill>
        <a:latin typeface="+mn-lt"/>
        <a:ea typeface="+mn-ea"/>
        <a:cs typeface="+mn-cs"/>
      </a:defRPr>
    </a:lvl5pPr>
    <a:lvl6pPr marL="3395600" algn="l" defTabSz="1358239" rtl="0" eaLnBrk="1" latinLnBrk="0" hangingPunct="1">
      <a:defRPr sz="1800" kern="1200">
        <a:solidFill>
          <a:schemeClr val="tx1"/>
        </a:solidFill>
        <a:latin typeface="+mn-lt"/>
        <a:ea typeface="+mn-ea"/>
        <a:cs typeface="+mn-cs"/>
      </a:defRPr>
    </a:lvl6pPr>
    <a:lvl7pPr marL="4074720" algn="l" defTabSz="1358239" rtl="0" eaLnBrk="1" latinLnBrk="0" hangingPunct="1">
      <a:defRPr sz="1800" kern="1200">
        <a:solidFill>
          <a:schemeClr val="tx1"/>
        </a:solidFill>
        <a:latin typeface="+mn-lt"/>
        <a:ea typeface="+mn-ea"/>
        <a:cs typeface="+mn-cs"/>
      </a:defRPr>
    </a:lvl7pPr>
    <a:lvl8pPr marL="4753840" algn="l" defTabSz="1358239" rtl="0" eaLnBrk="1" latinLnBrk="0" hangingPunct="1">
      <a:defRPr sz="1800" kern="1200">
        <a:solidFill>
          <a:schemeClr val="tx1"/>
        </a:solidFill>
        <a:latin typeface="+mn-lt"/>
        <a:ea typeface="+mn-ea"/>
        <a:cs typeface="+mn-cs"/>
      </a:defRPr>
    </a:lvl8pPr>
    <a:lvl9pPr marL="5432959" algn="l" defTabSz="1358239"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Hello.  This You Tube presentation is about intentional plagiarism by the federal agency that all of us depend on for the safety of the food we eat and the medicines we take.</a:t>
            </a:r>
          </a:p>
          <a:p>
            <a:endParaRPr lang="en-US" sz="2100" dirty="0"/>
          </a:p>
          <a:p>
            <a:r>
              <a:rPr lang="en-US" sz="2100" dirty="0"/>
              <a:t>It involves the theft and plagiarism of a scientist’s work by the FDA without giving him credit for a ten year program of research.  It is about stealing his research in order to compete with his small company to force him out of business.</a:t>
            </a:r>
          </a:p>
          <a:p>
            <a:endParaRPr lang="en-US" sz="2100" dirty="0"/>
          </a:p>
          <a:p>
            <a:r>
              <a:rPr lang="en-US" sz="2100" dirty="0"/>
              <a:t>I know the story very well because I am the victim of the FDA’s lack of research integrity.  I am Dr. John Hnatio.    </a:t>
            </a:r>
          </a:p>
          <a:p>
            <a:endParaRPr lang="en-US" sz="2100" dirty="0"/>
          </a:p>
        </p:txBody>
      </p:sp>
      <p:sp>
        <p:nvSpPr>
          <p:cNvPr id="4" name="Slide Number Placeholder 3"/>
          <p:cNvSpPr>
            <a:spLocks noGrp="1"/>
          </p:cNvSpPr>
          <p:nvPr>
            <p:ph type="sldNum" sz="quarter" idx="10"/>
          </p:nvPr>
        </p:nvSpPr>
        <p:spPr/>
        <p:txBody>
          <a:bodyPr/>
          <a:lstStyle/>
          <a:p>
            <a:fld id="{DCFCE529-068A-4BA4-99EB-D1E4B55520C3}" type="slidenum">
              <a:rPr lang="en-US" smtClean="0"/>
              <a:t>1</a:t>
            </a:fld>
            <a:endParaRPr lang="en-US"/>
          </a:p>
        </p:txBody>
      </p:sp>
    </p:spTree>
    <p:extLst>
      <p:ext uri="{BB962C8B-B14F-4D97-AF65-F5344CB8AC3E}">
        <p14:creationId xmlns:p14="http://schemas.microsoft.com/office/powerpoint/2010/main" val="139724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Shortly after 9-11 the FDA decided to use a vulnerability assessment tool that was originally developed by the Army Special Forces in the 1950’s to target enemy infrastructures during wartime.  The use of C.A.R.V.E.R. plus SHOCK is now the cornerstone of FDA’s counterterrorist efforts in protecting the food supply.  I am extremely familiar with C.A.R.V.E.R. plus Shock based on my work with Sandia ant other National Laboratories in the 1980’s.</a:t>
            </a:r>
          </a:p>
          <a:p>
            <a:endParaRPr lang="en-US" sz="2100" dirty="0"/>
          </a:p>
          <a:p>
            <a:r>
              <a:rPr lang="en-US" sz="2100" dirty="0"/>
              <a:t>Since the 1950’s there have been numerous updates to C.A.R.V.E.R. plus SHOCK but many of the post 2007 changes to the FDA’s computerized application of C.A.R.V.E.R. plus SHOCK now contain ideas that are plagiarized from our POISON Metadata Repository. </a:t>
            </a:r>
          </a:p>
          <a:p>
            <a:endParaRPr lang="en-US" sz="2100" dirty="0"/>
          </a:p>
          <a:p>
            <a:r>
              <a:rPr lang="en-US" sz="2100" dirty="0"/>
              <a:t>As this slide demonstrates,  the FDA has simply taken our idea  of event path steps and simply re-named them as “templates.”  An example of the type of  “patchwork” plagiarism that can only be intentional.</a:t>
            </a:r>
          </a:p>
        </p:txBody>
      </p:sp>
      <p:sp>
        <p:nvSpPr>
          <p:cNvPr id="4" name="Slide Number Placeholder 3"/>
          <p:cNvSpPr>
            <a:spLocks noGrp="1"/>
          </p:cNvSpPr>
          <p:nvPr>
            <p:ph type="sldNum" sz="quarter" idx="10"/>
          </p:nvPr>
        </p:nvSpPr>
        <p:spPr/>
        <p:txBody>
          <a:bodyPr/>
          <a:lstStyle/>
          <a:p>
            <a:fld id="{DCFCE529-068A-4BA4-99EB-D1E4B55520C3}" type="slidenum">
              <a:rPr lang="en-US" smtClean="0"/>
              <a:t>10</a:t>
            </a:fld>
            <a:endParaRPr lang="en-US"/>
          </a:p>
        </p:txBody>
      </p:sp>
    </p:spTree>
    <p:extLst>
      <p:ext uri="{BB962C8B-B14F-4D97-AF65-F5344CB8AC3E}">
        <p14:creationId xmlns:p14="http://schemas.microsoft.com/office/powerpoint/2010/main" val="401193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dirty="0" smtClean="0"/>
              <a:t>Here’s another example.  In our POISON </a:t>
            </a:r>
            <a:r>
              <a:rPr lang="en-US" dirty="0"/>
              <a:t>M</a:t>
            </a:r>
            <a:r>
              <a:rPr lang="en-US" dirty="0" smtClean="0"/>
              <a:t>etadata Repository we build event sequences that consist of each causal step in a process.  </a:t>
            </a:r>
          </a:p>
          <a:p>
            <a:endParaRPr lang="en-US" dirty="0"/>
          </a:p>
          <a:p>
            <a:r>
              <a:rPr lang="en-US" dirty="0" smtClean="0"/>
              <a:t>Here the FDA has simply taken the idea and added a graphic interface.   Another example of intentional plagiarism.   </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11</a:t>
            </a:fld>
            <a:endParaRPr lang="en-US"/>
          </a:p>
        </p:txBody>
      </p:sp>
    </p:spTree>
    <p:extLst>
      <p:ext uri="{BB962C8B-B14F-4D97-AF65-F5344CB8AC3E}">
        <p14:creationId xmlns:p14="http://schemas.microsoft.com/office/powerpoint/2010/main" val="3061646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dirty="0"/>
              <a:t>Here is yet another example where C.A.R.V.E.R. plus SHOCK has been updated by stealing the research of others. </a:t>
            </a:r>
          </a:p>
          <a:p>
            <a:endParaRPr lang="en-US" dirty="0"/>
          </a:p>
          <a:p>
            <a:r>
              <a:rPr lang="en-US" dirty="0"/>
              <a:t>In this case, the FDA has taken our idea of expressing  the relationships that we set forth in our POISON database and simply added a graphic interface.</a:t>
            </a:r>
          </a:p>
        </p:txBody>
      </p:sp>
      <p:sp>
        <p:nvSpPr>
          <p:cNvPr id="4" name="Slide Number Placeholder 3"/>
          <p:cNvSpPr>
            <a:spLocks noGrp="1"/>
          </p:cNvSpPr>
          <p:nvPr>
            <p:ph type="sldNum" sz="quarter" idx="10"/>
          </p:nvPr>
        </p:nvSpPr>
        <p:spPr/>
        <p:txBody>
          <a:bodyPr/>
          <a:lstStyle/>
          <a:p>
            <a:fld id="{DCFCE529-068A-4BA4-99EB-D1E4B55520C3}" type="slidenum">
              <a:rPr lang="en-US" smtClean="0"/>
              <a:t>12</a:t>
            </a:fld>
            <a:endParaRPr lang="en-US"/>
          </a:p>
        </p:txBody>
      </p:sp>
    </p:spTree>
    <p:extLst>
      <p:ext uri="{BB962C8B-B14F-4D97-AF65-F5344CB8AC3E}">
        <p14:creationId xmlns:p14="http://schemas.microsoft.com/office/powerpoint/2010/main" val="401193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In December 2012 the FDA released a new tool called Food Defense Plan Builder.   FDA was already familiar with our Food DefenseTQ tool.  They were briefed on the new tool over a year earlier.  The FDA was fully aware of our Food Defense Architect Tool.  Both of these tools are designed for the food industry to build food defense plan.  Both tools were already being sold by my company to the food industry.   </a:t>
            </a:r>
          </a:p>
          <a:p>
            <a:endParaRPr lang="en-US" sz="2100" dirty="0"/>
          </a:p>
          <a:p>
            <a:r>
              <a:rPr lang="en-US" sz="2100" dirty="0"/>
              <a:t>In this example, you can see that the FDA took our ideas and research for structuring our Food DefenseTQ questions and the criteria for building food defense plans in Food Defense Architect to build FDA’s Food Defense Plan Builder.  Yet another example of intentional plagiarism by the FDA.   </a:t>
            </a:r>
          </a:p>
        </p:txBody>
      </p:sp>
      <p:sp>
        <p:nvSpPr>
          <p:cNvPr id="4" name="Slide Number Placeholder 3"/>
          <p:cNvSpPr>
            <a:spLocks noGrp="1"/>
          </p:cNvSpPr>
          <p:nvPr>
            <p:ph type="sldNum" sz="quarter" idx="10"/>
          </p:nvPr>
        </p:nvSpPr>
        <p:spPr/>
        <p:txBody>
          <a:bodyPr/>
          <a:lstStyle/>
          <a:p>
            <a:fld id="{DCFCE529-068A-4BA4-99EB-D1E4B55520C3}" type="slidenum">
              <a:rPr lang="en-US" smtClean="0"/>
              <a:t>13</a:t>
            </a:fld>
            <a:endParaRPr lang="en-US"/>
          </a:p>
        </p:txBody>
      </p:sp>
    </p:spTree>
    <p:extLst>
      <p:ext uri="{BB962C8B-B14F-4D97-AF65-F5344CB8AC3E}">
        <p14:creationId xmlns:p14="http://schemas.microsoft.com/office/powerpoint/2010/main" val="1403202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If you are interested in supporting efforts to hold the government accountable for plagiarism and the violation of research integrity, we ask that you visit the above link watch the short video there and sign the petition calling for action to hold the government accountable for violations of research integrity  and unfairly competing with small business across America.</a:t>
            </a:r>
          </a:p>
        </p:txBody>
      </p:sp>
      <p:sp>
        <p:nvSpPr>
          <p:cNvPr id="4" name="Slide Number Placeholder 3"/>
          <p:cNvSpPr>
            <a:spLocks noGrp="1"/>
          </p:cNvSpPr>
          <p:nvPr>
            <p:ph type="sldNum" sz="quarter" idx="10"/>
          </p:nvPr>
        </p:nvSpPr>
        <p:spPr/>
        <p:txBody>
          <a:bodyPr/>
          <a:lstStyle/>
          <a:p>
            <a:fld id="{DCFCE529-068A-4BA4-99EB-D1E4B55520C3}" type="slidenum">
              <a:rPr lang="en-US" smtClean="0"/>
              <a:t>14</a:t>
            </a:fld>
            <a:endParaRPr lang="en-US"/>
          </a:p>
        </p:txBody>
      </p:sp>
    </p:spTree>
    <p:extLst>
      <p:ext uri="{BB962C8B-B14F-4D97-AF65-F5344CB8AC3E}">
        <p14:creationId xmlns:p14="http://schemas.microsoft.com/office/powerpoint/2010/main" val="404929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I want warn those of  you that may already be worried about the safety of the food we eat and the medicines we all take, this presentation may not be pleasant to watch.  </a:t>
            </a:r>
          </a:p>
          <a:p>
            <a:endParaRPr lang="en-US" sz="2100" dirty="0"/>
          </a:p>
          <a:p>
            <a:r>
              <a:rPr lang="en-US" sz="2100" dirty="0"/>
              <a:t>The Food and Drug Administration or FDA is one of the world’s largest research agencies when it comes to the safety of food and medicines. The integrity of the research conducted by the FDA translates directly to the safety of the food we eat and the medicines we take.</a:t>
            </a:r>
          </a:p>
          <a:p>
            <a:endParaRPr lang="en-US" sz="2100" dirty="0"/>
          </a:p>
          <a:p>
            <a:r>
              <a:rPr lang="en-US" sz="2100" dirty="0"/>
              <a:t>When researchers plagiarize their work they put all of our lives at risk because their false claims can become the building blocks for subsequent research. If subsequent research is built on a faulty foundation the entire house of cards can fall down.  The integrity of the research conducted and overseen by the FDA can literally make the difference between life and death.</a:t>
            </a:r>
          </a:p>
        </p:txBody>
      </p:sp>
      <p:sp>
        <p:nvSpPr>
          <p:cNvPr id="4" name="Slide Number Placeholder 3"/>
          <p:cNvSpPr>
            <a:spLocks noGrp="1"/>
          </p:cNvSpPr>
          <p:nvPr>
            <p:ph type="sldNum" sz="quarter" idx="10"/>
          </p:nvPr>
        </p:nvSpPr>
        <p:spPr/>
        <p:txBody>
          <a:bodyPr/>
          <a:lstStyle/>
          <a:p>
            <a:fld id="{DCFCE529-068A-4BA4-99EB-D1E4B55520C3}" type="slidenum">
              <a:rPr lang="en-US" smtClean="0"/>
              <a:t>2</a:t>
            </a:fld>
            <a:endParaRPr lang="en-US"/>
          </a:p>
        </p:txBody>
      </p:sp>
    </p:spTree>
    <p:extLst>
      <p:ext uri="{BB962C8B-B14F-4D97-AF65-F5344CB8AC3E}">
        <p14:creationId xmlns:p14="http://schemas.microsoft.com/office/powerpoint/2010/main" val="387140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The story I am going to share with you today is about how the FDA is violating research integrity by plagiarizing the work of others.  The situation is really no different that catching a high school or college student stealing the work of others in order to write a term paper.  Perhaps the only real difference is that the student is likely to be expelled from school while the government ignores their own behavior.</a:t>
            </a:r>
          </a:p>
          <a:p>
            <a:endParaRPr lang="en-US" sz="2100" dirty="0"/>
          </a:p>
          <a:p>
            <a:r>
              <a:rPr lang="en-US" sz="2100" dirty="0"/>
              <a:t>So what is plagiarism?  Among the most visible indicators of plagiarism is simple laziness- the failure to research something before you write it.  In other words you just write things down without finding out who may have already done the very same things that you are trying to do.   </a:t>
            </a:r>
          </a:p>
          <a:p>
            <a:endParaRPr lang="en-US" sz="2100" dirty="0"/>
          </a:p>
          <a:p>
            <a:r>
              <a:rPr lang="en-US" sz="2100" dirty="0"/>
              <a:t>Another indicator of plagiarism is not knowing what common knowledge is.  What you think is common knowledge had to originate somewhere.</a:t>
            </a:r>
          </a:p>
          <a:p>
            <a:endParaRPr lang="en-US" sz="2100" dirty="0"/>
          </a:p>
          <a:p>
            <a:r>
              <a:rPr lang="en-US" sz="2100" dirty="0"/>
              <a:t>Another important indicator of plagiarism is re-phrasing someone else’s ideas in order to disguise them as your own.  This is perhaps the most serious form of plagiarism.</a:t>
            </a:r>
          </a:p>
        </p:txBody>
      </p:sp>
      <p:sp>
        <p:nvSpPr>
          <p:cNvPr id="4" name="Slide Number Placeholder 3"/>
          <p:cNvSpPr>
            <a:spLocks noGrp="1"/>
          </p:cNvSpPr>
          <p:nvPr>
            <p:ph type="sldNum" sz="quarter" idx="10"/>
          </p:nvPr>
        </p:nvSpPr>
        <p:spPr/>
        <p:txBody>
          <a:bodyPr/>
          <a:lstStyle/>
          <a:p>
            <a:fld id="{DCFCE529-068A-4BA4-99EB-D1E4B55520C3}" type="slidenum">
              <a:rPr lang="en-US" smtClean="0"/>
              <a:t>3</a:t>
            </a:fld>
            <a:endParaRPr lang="en-US"/>
          </a:p>
        </p:txBody>
      </p:sp>
    </p:spTree>
    <p:extLst>
      <p:ext uri="{BB962C8B-B14F-4D97-AF65-F5344CB8AC3E}">
        <p14:creationId xmlns:p14="http://schemas.microsoft.com/office/powerpoint/2010/main" val="112440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dirty="0"/>
              <a:t>I began my doctoral research in 2002 while I was attending the George Washington University.  This was long before the Congress and others became concerned about the failure of the FDA to “look ahead” to prevent food poisoning instead of just waiting for something to happen.  In 2002, what is now common knowledge was a new way of thinking about things.</a:t>
            </a:r>
          </a:p>
          <a:p>
            <a:endParaRPr lang="en-US" dirty="0"/>
          </a:p>
          <a:p>
            <a:r>
              <a:rPr lang="en-US" dirty="0"/>
              <a:t>Here is just one of literally hundreds of ideas the FDA stole from my doctoral research and dissertation over the past five years.  </a:t>
            </a:r>
          </a:p>
          <a:p>
            <a:endParaRPr lang="en-US" dirty="0"/>
          </a:p>
          <a:p>
            <a:r>
              <a:rPr lang="en-US" dirty="0"/>
              <a:t>For example, the idea in my research portrayed here  was simple-if you can prevent something  bad from happening in the first place it’s better than just waiting around to pick up the pieces afterwards.</a:t>
            </a:r>
          </a:p>
          <a:p>
            <a:endParaRPr lang="en-US" dirty="0"/>
          </a:p>
          <a:p>
            <a:r>
              <a:rPr lang="en-US" dirty="0"/>
              <a:t>This is just one of  hundreds of examples of the plagiarism of my research contained the FDA Food Protection Plan- the guiding policy document used by the government to protect the food we all eat.  A compendium of stolen ideas.</a:t>
            </a:r>
          </a:p>
        </p:txBody>
      </p:sp>
      <p:sp>
        <p:nvSpPr>
          <p:cNvPr id="4" name="Slide Number Placeholder 3"/>
          <p:cNvSpPr>
            <a:spLocks noGrp="1"/>
          </p:cNvSpPr>
          <p:nvPr>
            <p:ph type="sldNum" sz="quarter" idx="10"/>
          </p:nvPr>
        </p:nvSpPr>
        <p:spPr/>
        <p:txBody>
          <a:bodyPr/>
          <a:lstStyle/>
          <a:p>
            <a:fld id="{DCFCE529-068A-4BA4-99EB-D1E4B55520C3}" type="slidenum">
              <a:rPr lang="en-US" smtClean="0"/>
              <a:t>4</a:t>
            </a:fld>
            <a:endParaRPr lang="en-US"/>
          </a:p>
        </p:txBody>
      </p:sp>
    </p:spTree>
    <p:extLst>
      <p:ext uri="{BB962C8B-B14F-4D97-AF65-F5344CB8AC3E}">
        <p14:creationId xmlns:p14="http://schemas.microsoft.com/office/powerpoint/2010/main" val="338524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a:xfrm>
            <a:off x="929640" y="6946053"/>
            <a:ext cx="7437120" cy="6697980"/>
          </a:xfrm>
        </p:spPr>
        <p:txBody>
          <a:bodyPr/>
          <a:lstStyle/>
          <a:p>
            <a:r>
              <a:rPr lang="en-US" sz="2100" dirty="0"/>
              <a:t>In 2008, we began to build the world’s most advanced computer software for risk management.  </a:t>
            </a:r>
          </a:p>
          <a:p>
            <a:endParaRPr lang="en-US" sz="2100" dirty="0"/>
          </a:p>
          <a:p>
            <a:r>
              <a:rPr lang="en-US" sz="2100" dirty="0"/>
              <a:t>Our thinking was quite revolutionary at the time and it was this early research that gave birth to much of the new thinking that is taking place today in the food industry.  </a:t>
            </a:r>
          </a:p>
          <a:p>
            <a:endParaRPr lang="en-US" sz="2100" dirty="0"/>
          </a:p>
          <a:p>
            <a:r>
              <a:rPr lang="en-US" sz="2100" dirty="0"/>
              <a:t>The new ideas conceived way back  then have become the new buzz words of today’s food industry,  words like science and risk based, quantitative versus qualitative, event path analysis, critical nodes, prevent versus just react and so on and so on.</a:t>
            </a:r>
          </a:p>
          <a:p>
            <a:endParaRPr lang="en-US" sz="2100" dirty="0"/>
          </a:p>
          <a:p>
            <a:r>
              <a:rPr lang="en-US" sz="2100" dirty="0"/>
              <a:t>Our first computerized tool,  FoodDefenseTQ  (with TQ standing for threat quotient), involved the development of a set of  criteria that were proven to mitigate against both the occurrence of and responses to food related events.  </a:t>
            </a:r>
          </a:p>
          <a:p>
            <a:endParaRPr lang="en-US" sz="2100" dirty="0"/>
          </a:p>
          <a:p>
            <a:r>
              <a:rPr lang="en-US" sz="2100" dirty="0"/>
              <a:t>Food DefenseTQ was developed and used long before the FDA plagiarized and  duplicated it with the release of FDA’s Food Defense Mitigation Strategies database.    </a:t>
            </a:r>
          </a:p>
        </p:txBody>
      </p:sp>
      <p:sp>
        <p:nvSpPr>
          <p:cNvPr id="4" name="Slide Number Placeholder 3"/>
          <p:cNvSpPr>
            <a:spLocks noGrp="1"/>
          </p:cNvSpPr>
          <p:nvPr>
            <p:ph type="sldNum" sz="quarter" idx="10"/>
          </p:nvPr>
        </p:nvSpPr>
        <p:spPr/>
        <p:txBody>
          <a:bodyPr/>
          <a:lstStyle/>
          <a:p>
            <a:fld id="{DCFCE529-068A-4BA4-99EB-D1E4B55520C3}" type="slidenum">
              <a:rPr lang="en-US" smtClean="0"/>
              <a:t>5</a:t>
            </a:fld>
            <a:endParaRPr lang="en-US"/>
          </a:p>
        </p:txBody>
      </p:sp>
    </p:spTree>
    <p:extLst>
      <p:ext uri="{BB962C8B-B14F-4D97-AF65-F5344CB8AC3E}">
        <p14:creationId xmlns:p14="http://schemas.microsoft.com/office/powerpoint/2010/main" val="72697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dirty="0" smtClean="0"/>
              <a:t>The FDA iRisk tool is another example.  In this case the FDA duplicated the ideas of using computational analysis to support food event scenarios.  Just like our Food Events Analysis and Simulation Tool or FEAST the FDA iRisk tool allows you to structure and apply risk values along an event path.  FEAST long pre-dated the development and release by the FDA of their iRisk tool. </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6</a:t>
            </a:fld>
            <a:endParaRPr lang="en-US"/>
          </a:p>
        </p:txBody>
      </p:sp>
    </p:spTree>
    <p:extLst>
      <p:ext uri="{BB962C8B-B14F-4D97-AF65-F5344CB8AC3E}">
        <p14:creationId xmlns:p14="http://schemas.microsoft.com/office/powerpoint/2010/main" val="311793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dirty="0" smtClean="0"/>
              <a:t>In another blatant example of plagiarism, the FDA steals the idea of identifying and using the nodes of the food supply system to identify preventive measures to stop food defense events.  Long before the FDA developed their Food Defense Mitigation Strategies database, we had already developed and were using the idea as part of our Feed Event Analysis and Simulation Tool or FEAST.</a:t>
            </a:r>
            <a:endParaRPr lang="en-US" dirty="0"/>
          </a:p>
        </p:txBody>
      </p:sp>
      <p:sp>
        <p:nvSpPr>
          <p:cNvPr id="4" name="Slide Number Placeholder 3"/>
          <p:cNvSpPr>
            <a:spLocks noGrp="1"/>
          </p:cNvSpPr>
          <p:nvPr>
            <p:ph type="sldNum" sz="quarter" idx="10"/>
          </p:nvPr>
        </p:nvSpPr>
        <p:spPr/>
        <p:txBody>
          <a:bodyPr/>
          <a:lstStyle/>
          <a:p>
            <a:fld id="{DCFCE529-068A-4BA4-99EB-D1E4B55520C3}" type="slidenum">
              <a:rPr lang="en-US" smtClean="0"/>
              <a:t>7</a:t>
            </a:fld>
            <a:endParaRPr lang="en-US"/>
          </a:p>
        </p:txBody>
      </p:sp>
    </p:spTree>
    <p:extLst>
      <p:ext uri="{BB962C8B-B14F-4D97-AF65-F5344CB8AC3E}">
        <p14:creationId xmlns:p14="http://schemas.microsoft.com/office/powerpoint/2010/main" val="213393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One of the new tools we developed was called POSON.  POISON is a metadata repository of intentional and unintentional food events.  We use POISON and our other tools to develop scenarios that are loosely based on real world events to create simulations of food related emergencies.</a:t>
            </a:r>
          </a:p>
          <a:p>
            <a:endParaRPr lang="en-US" sz="2100" dirty="0"/>
          </a:p>
          <a:p>
            <a:r>
              <a:rPr lang="en-US" sz="2100" dirty="0"/>
              <a:t>Our research and methods to create these type of simulations in POISON long pre-dated any similar work by the FDA to produce their own web based version of our tool.   </a:t>
            </a:r>
          </a:p>
        </p:txBody>
      </p:sp>
      <p:sp>
        <p:nvSpPr>
          <p:cNvPr id="4" name="Slide Number Placeholder 3"/>
          <p:cNvSpPr>
            <a:spLocks noGrp="1"/>
          </p:cNvSpPr>
          <p:nvPr>
            <p:ph type="sldNum" sz="quarter" idx="10"/>
          </p:nvPr>
        </p:nvSpPr>
        <p:spPr/>
        <p:txBody>
          <a:bodyPr/>
          <a:lstStyle/>
          <a:p>
            <a:fld id="{DCFCE529-068A-4BA4-99EB-D1E4B55520C3}" type="slidenum">
              <a:rPr lang="en-US" smtClean="0"/>
              <a:t>8</a:t>
            </a:fld>
            <a:endParaRPr lang="en-US"/>
          </a:p>
        </p:txBody>
      </p:sp>
    </p:spTree>
    <p:extLst>
      <p:ext uri="{BB962C8B-B14F-4D97-AF65-F5344CB8AC3E}">
        <p14:creationId xmlns:p14="http://schemas.microsoft.com/office/powerpoint/2010/main" val="272011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116013"/>
            <a:ext cx="8928100" cy="5581650"/>
          </a:xfrm>
        </p:spPr>
      </p:sp>
      <p:sp>
        <p:nvSpPr>
          <p:cNvPr id="3" name="Notes Placeholder 2"/>
          <p:cNvSpPr>
            <a:spLocks noGrp="1"/>
          </p:cNvSpPr>
          <p:nvPr>
            <p:ph type="body" idx="1"/>
          </p:nvPr>
        </p:nvSpPr>
        <p:spPr/>
        <p:txBody>
          <a:bodyPr/>
          <a:lstStyle/>
          <a:p>
            <a:r>
              <a:rPr lang="en-US" sz="2100" dirty="0"/>
              <a:t>In 2010, I developed a new computerized tool to help the food industry test and develop food emergency response plans, procedures and protocols.  It was based on my research into the use of simulations as a teaching and learning tool.  Long before FDA began to build their FREE-B tool, they were briefed on our FREE tool.</a:t>
            </a:r>
          </a:p>
          <a:p>
            <a:endParaRPr lang="en-US" sz="2100" dirty="0"/>
          </a:p>
          <a:p>
            <a:r>
              <a:rPr lang="en-US" sz="2100" dirty="0"/>
              <a:t>In July 2011, the FDA released FREE-B.  Again, the FDA plagiarized our use of carefully structured scenarios loosely based on real world events to create food emergency preparedness learning environments designed to bring together multidisciplinary stakeholders to improve responses. </a:t>
            </a:r>
          </a:p>
          <a:p>
            <a:endParaRPr lang="en-US" sz="2100" dirty="0"/>
          </a:p>
          <a:p>
            <a:r>
              <a:rPr lang="en-US" sz="2100" dirty="0"/>
              <a:t>The idea of using these types of structured environments goes back to the research I conducted at the George Washington University prior to 2004.    </a:t>
            </a:r>
          </a:p>
        </p:txBody>
      </p:sp>
      <p:sp>
        <p:nvSpPr>
          <p:cNvPr id="4" name="Slide Number Placeholder 3"/>
          <p:cNvSpPr>
            <a:spLocks noGrp="1"/>
          </p:cNvSpPr>
          <p:nvPr>
            <p:ph type="sldNum" sz="quarter" idx="10"/>
          </p:nvPr>
        </p:nvSpPr>
        <p:spPr/>
        <p:txBody>
          <a:bodyPr/>
          <a:lstStyle/>
          <a:p>
            <a:fld id="{DCFCE529-068A-4BA4-99EB-D1E4B55520C3}" type="slidenum">
              <a:rPr lang="en-US" smtClean="0"/>
              <a:t>9</a:t>
            </a:fld>
            <a:endParaRPr lang="en-US"/>
          </a:p>
        </p:txBody>
      </p:sp>
    </p:spTree>
    <p:extLst>
      <p:ext uri="{BB962C8B-B14F-4D97-AF65-F5344CB8AC3E}">
        <p14:creationId xmlns:p14="http://schemas.microsoft.com/office/powerpoint/2010/main" val="2188130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2" y="2840567"/>
            <a:ext cx="1243584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5181600"/>
            <a:ext cx="10241280" cy="2336800"/>
          </a:xfrm>
        </p:spPr>
        <p:txBody>
          <a:bodyPr/>
          <a:lstStyle>
            <a:lvl1pPr marL="0" indent="0" algn="ctr">
              <a:buNone/>
              <a:defRPr>
                <a:solidFill>
                  <a:schemeClr val="tx1">
                    <a:tint val="75000"/>
                  </a:schemeClr>
                </a:solidFill>
              </a:defRPr>
            </a:lvl1pPr>
            <a:lvl2pPr marL="679120" indent="0" algn="ctr">
              <a:buNone/>
              <a:defRPr>
                <a:solidFill>
                  <a:schemeClr val="tx1">
                    <a:tint val="75000"/>
                  </a:schemeClr>
                </a:solidFill>
              </a:defRPr>
            </a:lvl2pPr>
            <a:lvl3pPr marL="1358239" indent="0" algn="ctr">
              <a:buNone/>
              <a:defRPr>
                <a:solidFill>
                  <a:schemeClr val="tx1">
                    <a:tint val="75000"/>
                  </a:schemeClr>
                </a:solidFill>
              </a:defRPr>
            </a:lvl3pPr>
            <a:lvl4pPr marL="2037360" indent="0" algn="ctr">
              <a:buNone/>
              <a:defRPr>
                <a:solidFill>
                  <a:schemeClr val="tx1">
                    <a:tint val="75000"/>
                  </a:schemeClr>
                </a:solidFill>
              </a:defRPr>
            </a:lvl4pPr>
            <a:lvl5pPr marL="2716480" indent="0" algn="ctr">
              <a:buNone/>
              <a:defRPr>
                <a:solidFill>
                  <a:schemeClr val="tx1">
                    <a:tint val="75000"/>
                  </a:schemeClr>
                </a:solidFill>
              </a:defRPr>
            </a:lvl5pPr>
            <a:lvl6pPr marL="3395600" indent="0" algn="ctr">
              <a:buNone/>
              <a:defRPr>
                <a:solidFill>
                  <a:schemeClr val="tx1">
                    <a:tint val="75000"/>
                  </a:schemeClr>
                </a:solidFill>
              </a:defRPr>
            </a:lvl6pPr>
            <a:lvl7pPr marL="4074720" indent="0" algn="ctr">
              <a:buNone/>
              <a:defRPr>
                <a:solidFill>
                  <a:schemeClr val="tx1">
                    <a:tint val="75000"/>
                  </a:schemeClr>
                </a:solidFill>
              </a:defRPr>
            </a:lvl7pPr>
            <a:lvl8pPr marL="4753840" indent="0" algn="ctr">
              <a:buNone/>
              <a:defRPr>
                <a:solidFill>
                  <a:schemeClr val="tx1">
                    <a:tint val="75000"/>
                  </a:schemeClr>
                </a:solidFill>
              </a:defRPr>
            </a:lvl8pPr>
            <a:lvl9pPr marL="5432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1F3630-20BC-4B8E-B12C-B29B83288FB8}" type="datetime1">
              <a:rPr lang="en-US" smtClean="0"/>
              <a:t>8/31/2014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427532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DCB9B-89F0-47A9-95F4-0B071D585C22}" type="datetime1">
              <a:rPr lang="en-US" smtClean="0"/>
              <a:t>8/31/2014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340965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1" y="366187"/>
            <a:ext cx="3291841"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1" y="366187"/>
            <a:ext cx="963168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5CC4BC-E774-4069-A5ED-291C6C2DB962}" type="datetime1">
              <a:rPr lang="en-US" smtClean="0"/>
              <a:t>8/31/2014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22465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0193A-A679-4E1A-AD4E-5D7262D5CD97}" type="datetime1">
              <a:rPr lang="en-US" smtClean="0"/>
              <a:t>8/31/2014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17544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3" y="5875869"/>
            <a:ext cx="12435840" cy="1816100"/>
          </a:xfrm>
        </p:spPr>
        <p:txBody>
          <a:bodyPr anchor="t"/>
          <a:lstStyle>
            <a:lvl1pPr algn="l">
              <a:defRPr sz="59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3" y="3875619"/>
            <a:ext cx="12435840" cy="2000250"/>
          </a:xfrm>
        </p:spPr>
        <p:txBody>
          <a:bodyPr anchor="b"/>
          <a:lstStyle>
            <a:lvl1pPr marL="0" indent="0">
              <a:buNone/>
              <a:defRPr sz="3000">
                <a:solidFill>
                  <a:schemeClr val="tx1">
                    <a:tint val="75000"/>
                  </a:schemeClr>
                </a:solidFill>
              </a:defRPr>
            </a:lvl1pPr>
            <a:lvl2pPr marL="679120" indent="0">
              <a:buNone/>
              <a:defRPr sz="2700">
                <a:solidFill>
                  <a:schemeClr val="tx1">
                    <a:tint val="75000"/>
                  </a:schemeClr>
                </a:solidFill>
              </a:defRPr>
            </a:lvl2pPr>
            <a:lvl3pPr marL="1358239" indent="0">
              <a:buNone/>
              <a:defRPr sz="2300">
                <a:solidFill>
                  <a:schemeClr val="tx1">
                    <a:tint val="75000"/>
                  </a:schemeClr>
                </a:solidFill>
              </a:defRPr>
            </a:lvl3pPr>
            <a:lvl4pPr marL="2037360" indent="0">
              <a:buNone/>
              <a:defRPr sz="2100">
                <a:solidFill>
                  <a:schemeClr val="tx1">
                    <a:tint val="75000"/>
                  </a:schemeClr>
                </a:solidFill>
              </a:defRPr>
            </a:lvl4pPr>
            <a:lvl5pPr marL="2716480" indent="0">
              <a:buNone/>
              <a:defRPr sz="2100">
                <a:solidFill>
                  <a:schemeClr val="tx1">
                    <a:tint val="75000"/>
                  </a:schemeClr>
                </a:solidFill>
              </a:defRPr>
            </a:lvl5pPr>
            <a:lvl6pPr marL="3395600" indent="0">
              <a:buNone/>
              <a:defRPr sz="2100">
                <a:solidFill>
                  <a:schemeClr val="tx1">
                    <a:tint val="75000"/>
                  </a:schemeClr>
                </a:solidFill>
              </a:defRPr>
            </a:lvl6pPr>
            <a:lvl7pPr marL="4074720" indent="0">
              <a:buNone/>
              <a:defRPr sz="2100">
                <a:solidFill>
                  <a:schemeClr val="tx1">
                    <a:tint val="75000"/>
                  </a:schemeClr>
                </a:solidFill>
              </a:defRPr>
            </a:lvl7pPr>
            <a:lvl8pPr marL="4753840" indent="0">
              <a:buNone/>
              <a:defRPr sz="2100">
                <a:solidFill>
                  <a:schemeClr val="tx1">
                    <a:tint val="75000"/>
                  </a:schemeClr>
                </a:solidFill>
              </a:defRPr>
            </a:lvl8pPr>
            <a:lvl9pPr marL="5432959"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5B756D-DF84-493F-ACB3-C7E6B1072599}" type="datetime1">
              <a:rPr lang="en-US" smtClean="0"/>
              <a:t>8/31/2014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3836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1" y="2133605"/>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1" y="2133605"/>
            <a:ext cx="6461760" cy="6034617"/>
          </a:xfrm>
        </p:spPr>
        <p:txBody>
          <a:bodyPr/>
          <a:lstStyle>
            <a:lvl1pPr>
              <a:defRPr sz="41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6B6C5B-18BA-4E73-9383-EAA9FCC25710}" type="datetime1">
              <a:rPr lang="en-US" smtClean="0"/>
              <a:t>8/31/2014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41824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2" y="2046817"/>
            <a:ext cx="6464301" cy="853016"/>
          </a:xfrm>
        </p:spPr>
        <p:txBody>
          <a:bodyPr anchor="b"/>
          <a:lstStyle>
            <a:lvl1pPr marL="0" indent="0">
              <a:buNone/>
              <a:defRPr sz="3600" b="1"/>
            </a:lvl1pPr>
            <a:lvl2pPr marL="679120" indent="0">
              <a:buNone/>
              <a:defRPr sz="3000" b="1"/>
            </a:lvl2pPr>
            <a:lvl3pPr marL="1358239" indent="0">
              <a:buNone/>
              <a:defRPr sz="2700" b="1"/>
            </a:lvl3pPr>
            <a:lvl4pPr marL="2037360" indent="0">
              <a:buNone/>
              <a:defRPr sz="2300" b="1"/>
            </a:lvl4pPr>
            <a:lvl5pPr marL="2716480" indent="0">
              <a:buNone/>
              <a:defRPr sz="2300" b="1"/>
            </a:lvl5pPr>
            <a:lvl6pPr marL="3395600" indent="0">
              <a:buNone/>
              <a:defRPr sz="2300" b="1"/>
            </a:lvl6pPr>
            <a:lvl7pPr marL="4074720" indent="0">
              <a:buNone/>
              <a:defRPr sz="2300" b="1"/>
            </a:lvl7pPr>
            <a:lvl8pPr marL="4753840" indent="0">
              <a:buNone/>
              <a:defRPr sz="2300" b="1"/>
            </a:lvl8pPr>
            <a:lvl9pPr marL="543295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2" y="2899834"/>
            <a:ext cx="6464301"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3" y="2046817"/>
            <a:ext cx="6466840" cy="853016"/>
          </a:xfrm>
        </p:spPr>
        <p:txBody>
          <a:bodyPr anchor="b"/>
          <a:lstStyle>
            <a:lvl1pPr marL="0" indent="0">
              <a:buNone/>
              <a:defRPr sz="3600" b="1"/>
            </a:lvl1pPr>
            <a:lvl2pPr marL="679120" indent="0">
              <a:buNone/>
              <a:defRPr sz="3000" b="1"/>
            </a:lvl2pPr>
            <a:lvl3pPr marL="1358239" indent="0">
              <a:buNone/>
              <a:defRPr sz="2700" b="1"/>
            </a:lvl3pPr>
            <a:lvl4pPr marL="2037360" indent="0">
              <a:buNone/>
              <a:defRPr sz="2300" b="1"/>
            </a:lvl4pPr>
            <a:lvl5pPr marL="2716480" indent="0">
              <a:buNone/>
              <a:defRPr sz="2300" b="1"/>
            </a:lvl5pPr>
            <a:lvl6pPr marL="3395600" indent="0">
              <a:buNone/>
              <a:defRPr sz="2300" b="1"/>
            </a:lvl6pPr>
            <a:lvl7pPr marL="4074720" indent="0">
              <a:buNone/>
              <a:defRPr sz="2300" b="1"/>
            </a:lvl7pPr>
            <a:lvl8pPr marL="4753840" indent="0">
              <a:buNone/>
              <a:defRPr sz="2300" b="1"/>
            </a:lvl8pPr>
            <a:lvl9pPr marL="543295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3" y="2899834"/>
            <a:ext cx="6466840" cy="5268384"/>
          </a:xfrm>
        </p:spPr>
        <p:txBody>
          <a:bodyPr/>
          <a:lstStyle>
            <a:lvl1pPr>
              <a:defRPr sz="3600"/>
            </a:lvl1pPr>
            <a:lvl2pPr>
              <a:defRPr sz="30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22B6A3-A477-4D67-84AB-31022AF74DA1}" type="datetime1">
              <a:rPr lang="en-US" smtClean="0"/>
              <a:t>8/31/2014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90984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B12F8A-D957-430E-B803-604DA1F76B8B}" type="datetime1">
              <a:rPr lang="en-US" smtClean="0"/>
              <a:t>8/31/2014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24889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B2A35-E6D5-4C0A-8621-894C460B1A68}" type="datetime1">
              <a:rPr lang="en-US" smtClean="0"/>
              <a:t>8/31/2014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6584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64066"/>
            <a:ext cx="4813301" cy="1549400"/>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5720081" y="364070"/>
            <a:ext cx="8178800" cy="7804150"/>
          </a:xfrm>
        </p:spPr>
        <p:txBody>
          <a:bodyPr/>
          <a:lstStyle>
            <a:lvl1pPr>
              <a:defRPr sz="4800"/>
            </a:lvl1pPr>
            <a:lvl2pPr>
              <a:defRPr sz="41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2" y="1913470"/>
            <a:ext cx="4813301" cy="6254750"/>
          </a:xfrm>
        </p:spPr>
        <p:txBody>
          <a:bodyPr/>
          <a:lstStyle>
            <a:lvl1pPr marL="0" indent="0">
              <a:buNone/>
              <a:defRPr sz="2100"/>
            </a:lvl1pPr>
            <a:lvl2pPr marL="679120" indent="0">
              <a:buNone/>
              <a:defRPr sz="1800"/>
            </a:lvl2pPr>
            <a:lvl3pPr marL="1358239" indent="0">
              <a:buNone/>
              <a:defRPr sz="1500"/>
            </a:lvl3pPr>
            <a:lvl4pPr marL="2037360" indent="0">
              <a:buNone/>
              <a:defRPr sz="1300"/>
            </a:lvl4pPr>
            <a:lvl5pPr marL="2716480" indent="0">
              <a:buNone/>
              <a:defRPr sz="1300"/>
            </a:lvl5pPr>
            <a:lvl6pPr marL="3395600" indent="0">
              <a:buNone/>
              <a:defRPr sz="1300"/>
            </a:lvl6pPr>
            <a:lvl7pPr marL="4074720" indent="0">
              <a:buNone/>
              <a:defRPr sz="1300"/>
            </a:lvl7pPr>
            <a:lvl8pPr marL="4753840" indent="0">
              <a:buNone/>
              <a:defRPr sz="1300"/>
            </a:lvl8pPr>
            <a:lvl9pPr marL="54329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C4B58-D417-47E6-BBA9-8E75E4F3B57E}" type="datetime1">
              <a:rPr lang="en-US" smtClean="0"/>
              <a:t>8/31/2014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23818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6400802"/>
            <a:ext cx="8778240" cy="755651"/>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2867661" y="817034"/>
            <a:ext cx="8778240" cy="5486400"/>
          </a:xfrm>
        </p:spPr>
        <p:txBody>
          <a:bodyPr/>
          <a:lstStyle>
            <a:lvl1pPr marL="0" indent="0">
              <a:buNone/>
              <a:defRPr sz="4800"/>
            </a:lvl1pPr>
            <a:lvl2pPr marL="679120" indent="0">
              <a:buNone/>
              <a:defRPr sz="4100"/>
            </a:lvl2pPr>
            <a:lvl3pPr marL="1358239" indent="0">
              <a:buNone/>
              <a:defRPr sz="3600"/>
            </a:lvl3pPr>
            <a:lvl4pPr marL="2037360" indent="0">
              <a:buNone/>
              <a:defRPr sz="3000"/>
            </a:lvl4pPr>
            <a:lvl5pPr marL="2716480" indent="0">
              <a:buNone/>
              <a:defRPr sz="3000"/>
            </a:lvl5pPr>
            <a:lvl6pPr marL="3395600" indent="0">
              <a:buNone/>
              <a:defRPr sz="3000"/>
            </a:lvl6pPr>
            <a:lvl7pPr marL="4074720" indent="0">
              <a:buNone/>
              <a:defRPr sz="3000"/>
            </a:lvl7pPr>
            <a:lvl8pPr marL="4753840" indent="0">
              <a:buNone/>
              <a:defRPr sz="3000"/>
            </a:lvl8pPr>
            <a:lvl9pPr marL="5432959" indent="0">
              <a:buNone/>
              <a:defRPr sz="3000"/>
            </a:lvl9pPr>
          </a:lstStyle>
          <a:p>
            <a:endParaRPr lang="en-US"/>
          </a:p>
        </p:txBody>
      </p:sp>
      <p:sp>
        <p:nvSpPr>
          <p:cNvPr id="4" name="Text Placeholder 3"/>
          <p:cNvSpPr>
            <a:spLocks noGrp="1"/>
          </p:cNvSpPr>
          <p:nvPr>
            <p:ph type="body" sz="half" idx="2"/>
          </p:nvPr>
        </p:nvSpPr>
        <p:spPr>
          <a:xfrm>
            <a:off x="2867661" y="7156453"/>
            <a:ext cx="8778240" cy="1073149"/>
          </a:xfrm>
        </p:spPr>
        <p:txBody>
          <a:bodyPr/>
          <a:lstStyle>
            <a:lvl1pPr marL="0" indent="0">
              <a:buNone/>
              <a:defRPr sz="2100"/>
            </a:lvl1pPr>
            <a:lvl2pPr marL="679120" indent="0">
              <a:buNone/>
              <a:defRPr sz="1800"/>
            </a:lvl2pPr>
            <a:lvl3pPr marL="1358239" indent="0">
              <a:buNone/>
              <a:defRPr sz="1500"/>
            </a:lvl3pPr>
            <a:lvl4pPr marL="2037360" indent="0">
              <a:buNone/>
              <a:defRPr sz="1300"/>
            </a:lvl4pPr>
            <a:lvl5pPr marL="2716480" indent="0">
              <a:buNone/>
              <a:defRPr sz="1300"/>
            </a:lvl5pPr>
            <a:lvl6pPr marL="3395600" indent="0">
              <a:buNone/>
              <a:defRPr sz="1300"/>
            </a:lvl6pPr>
            <a:lvl7pPr marL="4074720" indent="0">
              <a:buNone/>
              <a:defRPr sz="1300"/>
            </a:lvl7pPr>
            <a:lvl8pPr marL="4753840" indent="0">
              <a:buNone/>
              <a:defRPr sz="1300"/>
            </a:lvl8pPr>
            <a:lvl9pPr marL="54329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D00A0-B6FC-48DE-A0BE-ABC3BE26C9FE}" type="datetime1">
              <a:rPr lang="en-US" smtClean="0"/>
              <a:t>8/31/2014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3C232-03AC-4367-A6B5-F9C929214AFA}" type="slidenum">
              <a:rPr lang="en-US" smtClean="0"/>
              <a:t>‹#›</a:t>
            </a:fld>
            <a:endParaRPr lang="en-US"/>
          </a:p>
        </p:txBody>
      </p:sp>
    </p:spTree>
    <p:extLst>
      <p:ext uri="{BB962C8B-B14F-4D97-AF65-F5344CB8AC3E}">
        <p14:creationId xmlns:p14="http://schemas.microsoft.com/office/powerpoint/2010/main" val="140315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66186"/>
            <a:ext cx="13167360" cy="1524001"/>
          </a:xfrm>
          <a:prstGeom prst="rect">
            <a:avLst/>
          </a:prstGeom>
        </p:spPr>
        <p:txBody>
          <a:bodyPr vert="horz" lIns="135824" tIns="67911" rIns="135824" bIns="679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2133605"/>
            <a:ext cx="13167360" cy="6034617"/>
          </a:xfrm>
          <a:prstGeom prst="rect">
            <a:avLst/>
          </a:prstGeom>
        </p:spPr>
        <p:txBody>
          <a:bodyPr vert="horz" lIns="135824" tIns="67911" rIns="135824" bIns="679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2" y="8475137"/>
            <a:ext cx="3413760" cy="486833"/>
          </a:xfrm>
          <a:prstGeom prst="rect">
            <a:avLst/>
          </a:prstGeom>
        </p:spPr>
        <p:txBody>
          <a:bodyPr vert="horz" lIns="135824" tIns="67911" rIns="135824" bIns="67911" rtlCol="0" anchor="ctr"/>
          <a:lstStyle>
            <a:lvl1pPr algn="l">
              <a:defRPr sz="1800">
                <a:solidFill>
                  <a:schemeClr val="tx1">
                    <a:tint val="75000"/>
                  </a:schemeClr>
                </a:solidFill>
              </a:defRPr>
            </a:lvl1pPr>
          </a:lstStyle>
          <a:p>
            <a:fld id="{EEF544F6-070C-4E0A-B14B-5C75441FC07B}" type="datetime1">
              <a:rPr lang="en-US" smtClean="0"/>
              <a:t>8/31/2014</a:t>
            </a:fld>
            <a:endParaRPr lang="en-US"/>
          </a:p>
        </p:txBody>
      </p:sp>
      <p:sp>
        <p:nvSpPr>
          <p:cNvPr id="5" name="Footer Placeholder 4"/>
          <p:cNvSpPr>
            <a:spLocks noGrp="1"/>
          </p:cNvSpPr>
          <p:nvPr>
            <p:ph type="ftr" sz="quarter" idx="3"/>
          </p:nvPr>
        </p:nvSpPr>
        <p:spPr>
          <a:xfrm>
            <a:off x="4998720" y="8475137"/>
            <a:ext cx="4632960" cy="486833"/>
          </a:xfrm>
          <a:prstGeom prst="rect">
            <a:avLst/>
          </a:prstGeom>
        </p:spPr>
        <p:txBody>
          <a:bodyPr vert="horz" lIns="135824" tIns="67911" rIns="135824" bIns="67911"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8475137"/>
            <a:ext cx="3413760" cy="486833"/>
          </a:xfrm>
          <a:prstGeom prst="rect">
            <a:avLst/>
          </a:prstGeom>
        </p:spPr>
        <p:txBody>
          <a:bodyPr vert="horz" lIns="135824" tIns="67911" rIns="135824" bIns="67911" rtlCol="0" anchor="ctr"/>
          <a:lstStyle>
            <a:lvl1pPr algn="r">
              <a:defRPr sz="1800">
                <a:solidFill>
                  <a:schemeClr val="tx1">
                    <a:tint val="75000"/>
                  </a:schemeClr>
                </a:solidFill>
              </a:defRPr>
            </a:lvl1pPr>
          </a:lstStyle>
          <a:p>
            <a:fld id="{6023C232-03AC-4367-A6B5-F9C929214AFA}" type="slidenum">
              <a:rPr lang="en-US" smtClean="0"/>
              <a:t>‹#›</a:t>
            </a:fld>
            <a:endParaRPr lang="en-US"/>
          </a:p>
        </p:txBody>
      </p:sp>
    </p:spTree>
    <p:extLst>
      <p:ext uri="{BB962C8B-B14F-4D97-AF65-F5344CB8AC3E}">
        <p14:creationId xmlns:p14="http://schemas.microsoft.com/office/powerpoint/2010/main" val="2677327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358239" rtl="0" eaLnBrk="1" latinLnBrk="0" hangingPunct="1">
        <a:spcBef>
          <a:spcPct val="0"/>
        </a:spcBef>
        <a:buNone/>
        <a:defRPr sz="6600" kern="1200">
          <a:solidFill>
            <a:schemeClr val="tx1"/>
          </a:solidFill>
          <a:latin typeface="+mj-lt"/>
          <a:ea typeface="+mj-ea"/>
          <a:cs typeface="+mj-cs"/>
        </a:defRPr>
      </a:lvl1pPr>
    </p:titleStyle>
    <p:bodyStyle>
      <a:lvl1pPr marL="509340" indent="-509340" algn="l" defTabSz="135823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03570" indent="-424450" algn="l" defTabSz="1358239" rtl="0" eaLnBrk="1" latinLnBrk="0" hangingPunct="1">
        <a:spcBef>
          <a:spcPct val="20000"/>
        </a:spcBef>
        <a:buFont typeface="Arial" pitchFamily="34" charset="0"/>
        <a:buChar char="–"/>
        <a:defRPr sz="4100" kern="1200">
          <a:solidFill>
            <a:schemeClr val="tx1"/>
          </a:solidFill>
          <a:latin typeface="+mn-lt"/>
          <a:ea typeface="+mn-ea"/>
          <a:cs typeface="+mn-cs"/>
        </a:defRPr>
      </a:lvl2pPr>
      <a:lvl3pPr marL="1697801" indent="-339559" algn="l" defTabSz="135823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37691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5603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3516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28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40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2521"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239" rtl="0" eaLnBrk="1" latinLnBrk="0" hangingPunct="1">
        <a:defRPr sz="2700" kern="1200">
          <a:solidFill>
            <a:schemeClr val="tx1"/>
          </a:solidFill>
          <a:latin typeface="+mn-lt"/>
          <a:ea typeface="+mn-ea"/>
          <a:cs typeface="+mn-cs"/>
        </a:defRPr>
      </a:lvl1pPr>
      <a:lvl2pPr marL="679120" algn="l" defTabSz="1358239" rtl="0" eaLnBrk="1" latinLnBrk="0" hangingPunct="1">
        <a:defRPr sz="2700" kern="1200">
          <a:solidFill>
            <a:schemeClr val="tx1"/>
          </a:solidFill>
          <a:latin typeface="+mn-lt"/>
          <a:ea typeface="+mn-ea"/>
          <a:cs typeface="+mn-cs"/>
        </a:defRPr>
      </a:lvl2pPr>
      <a:lvl3pPr marL="1358239" algn="l" defTabSz="1358239" rtl="0" eaLnBrk="1" latinLnBrk="0" hangingPunct="1">
        <a:defRPr sz="2700" kern="1200">
          <a:solidFill>
            <a:schemeClr val="tx1"/>
          </a:solidFill>
          <a:latin typeface="+mn-lt"/>
          <a:ea typeface="+mn-ea"/>
          <a:cs typeface="+mn-cs"/>
        </a:defRPr>
      </a:lvl3pPr>
      <a:lvl4pPr marL="2037360" algn="l" defTabSz="1358239" rtl="0" eaLnBrk="1" latinLnBrk="0" hangingPunct="1">
        <a:defRPr sz="2700" kern="1200">
          <a:solidFill>
            <a:schemeClr val="tx1"/>
          </a:solidFill>
          <a:latin typeface="+mn-lt"/>
          <a:ea typeface="+mn-ea"/>
          <a:cs typeface="+mn-cs"/>
        </a:defRPr>
      </a:lvl4pPr>
      <a:lvl5pPr marL="2716480" algn="l" defTabSz="1358239" rtl="0" eaLnBrk="1" latinLnBrk="0" hangingPunct="1">
        <a:defRPr sz="2700" kern="1200">
          <a:solidFill>
            <a:schemeClr val="tx1"/>
          </a:solidFill>
          <a:latin typeface="+mn-lt"/>
          <a:ea typeface="+mn-ea"/>
          <a:cs typeface="+mn-cs"/>
        </a:defRPr>
      </a:lvl5pPr>
      <a:lvl6pPr marL="3395600" algn="l" defTabSz="1358239" rtl="0" eaLnBrk="1" latinLnBrk="0" hangingPunct="1">
        <a:defRPr sz="2700" kern="1200">
          <a:solidFill>
            <a:schemeClr val="tx1"/>
          </a:solidFill>
          <a:latin typeface="+mn-lt"/>
          <a:ea typeface="+mn-ea"/>
          <a:cs typeface="+mn-cs"/>
        </a:defRPr>
      </a:lvl6pPr>
      <a:lvl7pPr marL="4074720" algn="l" defTabSz="1358239" rtl="0" eaLnBrk="1" latinLnBrk="0" hangingPunct="1">
        <a:defRPr sz="2700" kern="1200">
          <a:solidFill>
            <a:schemeClr val="tx1"/>
          </a:solidFill>
          <a:latin typeface="+mn-lt"/>
          <a:ea typeface="+mn-ea"/>
          <a:cs typeface="+mn-cs"/>
        </a:defRPr>
      </a:lvl7pPr>
      <a:lvl8pPr marL="4753840" algn="l" defTabSz="1358239" rtl="0" eaLnBrk="1" latinLnBrk="0" hangingPunct="1">
        <a:defRPr sz="2700" kern="1200">
          <a:solidFill>
            <a:schemeClr val="tx1"/>
          </a:solidFill>
          <a:latin typeface="+mn-lt"/>
          <a:ea typeface="+mn-ea"/>
          <a:cs typeface="+mn-cs"/>
        </a:defRPr>
      </a:lvl8pPr>
      <a:lvl9pPr marL="5432959" algn="l" defTabSz="135823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www.youtube.com/watch?v=xKHdJhGLQok" TargetMode="External"/><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hyperlink" Target="http://classguides.lib.uconn.edu/content.php?pid=50827&amp;sid=386249"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352800"/>
            <a:ext cx="12435840" cy="1960034"/>
          </a:xfrm>
        </p:spPr>
        <p:txBody>
          <a:bodyPr>
            <a:normAutofit fontScale="90000"/>
          </a:bodyPr>
          <a:lstStyle/>
          <a:p>
            <a:r>
              <a:rPr lang="en-US" dirty="0" smtClean="0"/>
              <a:t>Research Integrity in Peril: Plagiarism by the Food and Drug Administration</a:t>
            </a:r>
            <a:endParaRPr lang="en-US" dirty="0"/>
          </a:p>
        </p:txBody>
      </p:sp>
      <p:sp>
        <p:nvSpPr>
          <p:cNvPr id="3" name="Subtitle 2"/>
          <p:cNvSpPr>
            <a:spLocks noGrp="1"/>
          </p:cNvSpPr>
          <p:nvPr>
            <p:ph type="subTitle" idx="1"/>
          </p:nvPr>
        </p:nvSpPr>
        <p:spPr>
          <a:xfrm>
            <a:off x="1265752" y="5793047"/>
            <a:ext cx="12192000" cy="2336800"/>
          </a:xfrm>
        </p:spPr>
        <p:txBody>
          <a:bodyPr>
            <a:normAutofit fontScale="92500" lnSpcReduction="10000"/>
          </a:bodyPr>
          <a:lstStyle/>
          <a:p>
            <a:r>
              <a:rPr lang="en-US" dirty="0" smtClean="0"/>
              <a:t>John H. Hnatio</a:t>
            </a:r>
          </a:p>
          <a:p>
            <a:r>
              <a:rPr lang="en-US" dirty="0" smtClean="0"/>
              <a:t>Chief Scientist, FoodQuestTQ LLC</a:t>
            </a:r>
          </a:p>
          <a:p>
            <a:r>
              <a:rPr lang="en-US" dirty="0" smtClean="0"/>
              <a:t>September 6, 2013</a:t>
            </a:r>
            <a:endParaRPr lang="en-US" dirty="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 y="203203"/>
            <a:ext cx="4754882" cy="297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023C232-03AC-4367-A6B5-F9C929214AFA}" type="slidenum">
              <a:rPr lang="en-US" smtClean="0"/>
              <a:t>1</a:t>
            </a:fld>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3898815947"/>
      </p:ext>
    </p:extLst>
  </p:cSld>
  <p:clrMapOvr>
    <a:masterClrMapping/>
  </p:clrMapOvr>
  <mc:AlternateContent xmlns:mc="http://schemas.openxmlformats.org/markup-compatibility/2006" xmlns:p14="http://schemas.microsoft.com/office/powerpoint/2010/main">
    <mc:Choice Requires="p14">
      <p:transition spd="slow" p14:dur="2000" advTm="8439"/>
    </mc:Choice>
    <mc:Fallback xmlns="">
      <p:transition spd="slow" advTm="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172" y="1630070"/>
            <a:ext cx="6217921" cy="6034617"/>
          </a:xfrm>
        </p:spPr>
        <p:txBody>
          <a:bodyPr>
            <a:normAutofit/>
          </a:bodyPr>
          <a:lstStyle/>
          <a:p>
            <a:pPr marL="0" indent="0" algn="ctr">
              <a:buNone/>
            </a:pPr>
            <a:r>
              <a:rPr lang="en-US" sz="3000" dirty="0"/>
              <a:t> </a:t>
            </a:r>
          </a:p>
        </p:txBody>
      </p:sp>
      <p:sp>
        <p:nvSpPr>
          <p:cNvPr id="4" name="TextBox 3"/>
          <p:cNvSpPr txBox="1"/>
          <p:nvPr/>
        </p:nvSpPr>
        <p:spPr>
          <a:xfrm>
            <a:off x="1031394"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582920" y="1313292"/>
            <a:ext cx="7104853"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700" dirty="0"/>
          </a:p>
        </p:txBody>
      </p:sp>
      <p:sp>
        <p:nvSpPr>
          <p:cNvPr id="6" name="TextBox 5"/>
          <p:cNvSpPr txBox="1"/>
          <p:nvPr/>
        </p:nvSpPr>
        <p:spPr>
          <a:xfrm>
            <a:off x="729569" y="1524000"/>
            <a:ext cx="8546566" cy="1060478"/>
          </a:xfrm>
          <a:prstGeom prst="rect">
            <a:avLst/>
          </a:prstGeom>
          <a:noFill/>
        </p:spPr>
        <p:txBody>
          <a:bodyPr wrap="square" lIns="135824" tIns="67911" rIns="135824" bIns="67911" rtlCol="0">
            <a:spAutoFit/>
          </a:bodyPr>
          <a:lstStyle/>
          <a:p>
            <a:pPr algn="ctr"/>
            <a:r>
              <a:rPr lang="en-US" sz="3000" dirty="0" smtClean="0"/>
              <a:t>FoodQuestTQ’s  POISON Metadata Repository and                     FDA’s </a:t>
            </a:r>
            <a:r>
              <a:rPr lang="en-US" sz="3000" dirty="0"/>
              <a:t>Updates </a:t>
            </a:r>
            <a:r>
              <a:rPr lang="en-US" sz="3000" dirty="0" smtClean="0"/>
              <a:t>to C.A.R.V.E.R</a:t>
            </a:r>
            <a:r>
              <a:rPr lang="en-US" sz="3000" dirty="0"/>
              <a:t>. plus </a:t>
            </a:r>
            <a:r>
              <a:rPr lang="en-US" sz="3000" dirty="0" smtClean="0"/>
              <a:t>SHOCK</a:t>
            </a:r>
            <a:endParaRPr lang="en-US" sz="3000" dirty="0"/>
          </a:p>
        </p:txBody>
      </p:sp>
      <p:sp>
        <p:nvSpPr>
          <p:cNvPr id="16" name="Slide Number Placeholder 1"/>
          <p:cNvSpPr txBox="1">
            <a:spLocks/>
          </p:cNvSpPr>
          <p:nvPr/>
        </p:nvSpPr>
        <p:spPr>
          <a:xfrm>
            <a:off x="10637520" y="8627537"/>
            <a:ext cx="3413760" cy="486833"/>
          </a:xfrm>
          <a:prstGeom prst="rect">
            <a:avLst/>
          </a:prstGeom>
        </p:spPr>
        <p:txBody>
          <a:bodyPr vert="horz" lIns="135824" tIns="67911" rIns="135824" bIns="67911" rtlCol="0" anchor="ctr"/>
          <a:lstStyle>
            <a:defPPr>
              <a:defRPr lang="en-US"/>
            </a:defPPr>
            <a:lvl1pPr marL="0" algn="r" defTabSz="1358239" rtl="0" eaLnBrk="1" latinLnBrk="0" hangingPunct="1">
              <a:defRPr sz="1800" kern="1200">
                <a:solidFill>
                  <a:schemeClr val="tx1">
                    <a:tint val="75000"/>
                  </a:schemeClr>
                </a:solidFill>
                <a:latin typeface="+mn-lt"/>
                <a:ea typeface="+mn-ea"/>
                <a:cs typeface="+mn-cs"/>
              </a:defRPr>
            </a:lvl1pPr>
            <a:lvl2pPr marL="679120" algn="l" defTabSz="1358239" rtl="0" eaLnBrk="1" latinLnBrk="0" hangingPunct="1">
              <a:defRPr sz="2700" kern="1200">
                <a:solidFill>
                  <a:schemeClr val="tx1"/>
                </a:solidFill>
                <a:latin typeface="+mn-lt"/>
                <a:ea typeface="+mn-ea"/>
                <a:cs typeface="+mn-cs"/>
              </a:defRPr>
            </a:lvl2pPr>
            <a:lvl3pPr marL="1358239" algn="l" defTabSz="1358239" rtl="0" eaLnBrk="1" latinLnBrk="0" hangingPunct="1">
              <a:defRPr sz="2700" kern="1200">
                <a:solidFill>
                  <a:schemeClr val="tx1"/>
                </a:solidFill>
                <a:latin typeface="+mn-lt"/>
                <a:ea typeface="+mn-ea"/>
                <a:cs typeface="+mn-cs"/>
              </a:defRPr>
            </a:lvl3pPr>
            <a:lvl4pPr marL="2037360" algn="l" defTabSz="1358239" rtl="0" eaLnBrk="1" latinLnBrk="0" hangingPunct="1">
              <a:defRPr sz="2700" kern="1200">
                <a:solidFill>
                  <a:schemeClr val="tx1"/>
                </a:solidFill>
                <a:latin typeface="+mn-lt"/>
                <a:ea typeface="+mn-ea"/>
                <a:cs typeface="+mn-cs"/>
              </a:defRPr>
            </a:lvl4pPr>
            <a:lvl5pPr marL="2716480" algn="l" defTabSz="1358239" rtl="0" eaLnBrk="1" latinLnBrk="0" hangingPunct="1">
              <a:defRPr sz="2700" kern="1200">
                <a:solidFill>
                  <a:schemeClr val="tx1"/>
                </a:solidFill>
                <a:latin typeface="+mn-lt"/>
                <a:ea typeface="+mn-ea"/>
                <a:cs typeface="+mn-cs"/>
              </a:defRPr>
            </a:lvl5pPr>
            <a:lvl6pPr marL="3395600" algn="l" defTabSz="1358239" rtl="0" eaLnBrk="1" latinLnBrk="0" hangingPunct="1">
              <a:defRPr sz="2700" kern="1200">
                <a:solidFill>
                  <a:schemeClr val="tx1"/>
                </a:solidFill>
                <a:latin typeface="+mn-lt"/>
                <a:ea typeface="+mn-ea"/>
                <a:cs typeface="+mn-cs"/>
              </a:defRPr>
            </a:lvl6pPr>
            <a:lvl7pPr marL="4074720" algn="l" defTabSz="1358239" rtl="0" eaLnBrk="1" latinLnBrk="0" hangingPunct="1">
              <a:defRPr sz="2700" kern="1200">
                <a:solidFill>
                  <a:schemeClr val="tx1"/>
                </a:solidFill>
                <a:latin typeface="+mn-lt"/>
                <a:ea typeface="+mn-ea"/>
                <a:cs typeface="+mn-cs"/>
              </a:defRPr>
            </a:lvl7pPr>
            <a:lvl8pPr marL="4753840" algn="l" defTabSz="1358239" rtl="0" eaLnBrk="1" latinLnBrk="0" hangingPunct="1">
              <a:defRPr sz="2700" kern="1200">
                <a:solidFill>
                  <a:schemeClr val="tx1"/>
                </a:solidFill>
                <a:latin typeface="+mn-lt"/>
                <a:ea typeface="+mn-ea"/>
                <a:cs typeface="+mn-cs"/>
              </a:defRPr>
            </a:lvl8pPr>
            <a:lvl9pPr marL="5432959" algn="l" defTabSz="1358239" rtl="0" eaLnBrk="1" latinLnBrk="0" hangingPunct="1">
              <a:defRPr sz="2700" kern="1200">
                <a:solidFill>
                  <a:schemeClr val="tx1"/>
                </a:solidFill>
                <a:latin typeface="+mn-lt"/>
                <a:ea typeface="+mn-ea"/>
                <a:cs typeface="+mn-cs"/>
              </a:defRPr>
            </a:lvl9pPr>
          </a:lstStyle>
          <a:p>
            <a:fld id="{6023C232-03AC-4367-A6B5-F9C929214AFA}" type="slidenum">
              <a:rPr lang="en-US" smtClean="0"/>
              <a:pPr/>
              <a:t>10</a:t>
            </a:fld>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0" y="2779003"/>
            <a:ext cx="8707144" cy="572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740373" y="2192715"/>
            <a:ext cx="4495800" cy="6494085"/>
          </a:xfrm>
          <a:prstGeom prst="rect">
            <a:avLst/>
          </a:prstGeom>
          <a:noFill/>
        </p:spPr>
        <p:txBody>
          <a:bodyPr wrap="square" rtlCol="0">
            <a:spAutoFit/>
          </a:bodyPr>
          <a:lstStyle/>
          <a:p>
            <a:r>
              <a:rPr lang="en-US" sz="2000" dirty="0"/>
              <a:t>Shortly after 9-11 the FDA decided to use a vulnerability assessment tool that was originally developed by the Army Special Forces in the 1950’s to target enemy infrastructures during wartime. </a:t>
            </a:r>
            <a:endParaRPr lang="en-US" sz="2000" dirty="0" smtClean="0"/>
          </a:p>
          <a:p>
            <a:endParaRPr lang="en-US" sz="1200" dirty="0" smtClean="0"/>
          </a:p>
          <a:p>
            <a:r>
              <a:rPr lang="en-US" sz="2000" dirty="0" smtClean="0"/>
              <a:t>The </a:t>
            </a:r>
            <a:r>
              <a:rPr lang="en-US" sz="2000" dirty="0"/>
              <a:t>use of C.A.R.V.E.R. plus SHOCK is now the cornerstone of FDA’s counterterrorist efforts in protecting the food supply. </a:t>
            </a:r>
          </a:p>
          <a:p>
            <a:endParaRPr lang="en-US" sz="1200" dirty="0" smtClean="0"/>
          </a:p>
          <a:p>
            <a:r>
              <a:rPr lang="en-US" sz="2000" dirty="0" smtClean="0"/>
              <a:t>Since </a:t>
            </a:r>
            <a:r>
              <a:rPr lang="en-US" sz="2000" dirty="0"/>
              <a:t>the 1950’s there have been numerous updates to C.A.R.V.E.R. plus SHOCK but many </a:t>
            </a:r>
            <a:r>
              <a:rPr lang="en-US" sz="2000" dirty="0" smtClean="0"/>
              <a:t>post </a:t>
            </a:r>
            <a:r>
              <a:rPr lang="en-US" sz="2000" dirty="0"/>
              <a:t>2007 changes </a:t>
            </a:r>
            <a:r>
              <a:rPr lang="en-US" sz="2000" dirty="0" smtClean="0"/>
              <a:t>contain </a:t>
            </a:r>
            <a:r>
              <a:rPr lang="en-US" sz="2000" dirty="0"/>
              <a:t>ideas that are plagiarized from our POISON Metadata Repository and our </a:t>
            </a:r>
            <a:r>
              <a:rPr lang="en-US" sz="2000" dirty="0" smtClean="0"/>
              <a:t>other FoodQuestTQ </a:t>
            </a:r>
            <a:r>
              <a:rPr lang="en-US" sz="2000" dirty="0"/>
              <a:t>tools. </a:t>
            </a:r>
          </a:p>
          <a:p>
            <a:endParaRPr lang="en-US" sz="1200" dirty="0"/>
          </a:p>
          <a:p>
            <a:r>
              <a:rPr lang="en-US" sz="2000" dirty="0" smtClean="0"/>
              <a:t>For example, as </a:t>
            </a:r>
            <a:r>
              <a:rPr lang="en-US" sz="2000" dirty="0"/>
              <a:t>this slide demonstrates,  the FDA has </a:t>
            </a:r>
            <a:r>
              <a:rPr lang="en-US" sz="2000" dirty="0" smtClean="0"/>
              <a:t>taken </a:t>
            </a:r>
            <a:r>
              <a:rPr lang="en-US" sz="2000" dirty="0"/>
              <a:t>our idea  of event path steps and simply re-named them as “</a:t>
            </a:r>
            <a:r>
              <a:rPr lang="en-US" sz="2000" dirty="0" smtClean="0"/>
              <a:t>templates” to disguise the theft of our ideas.</a:t>
            </a:r>
            <a:endParaRPr lang="en-US" sz="2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
        <p:nvSpPr>
          <p:cNvPr id="2" name="Slide Number Placeholder 1"/>
          <p:cNvSpPr>
            <a:spLocks noGrp="1"/>
          </p:cNvSpPr>
          <p:nvPr>
            <p:ph type="sldNum" sz="quarter" idx="12"/>
          </p:nvPr>
        </p:nvSpPr>
        <p:spPr/>
        <p:txBody>
          <a:bodyPr/>
          <a:lstStyle/>
          <a:p>
            <a:fld id="{6023C232-03AC-4367-A6B5-F9C929214AFA}" type="slidenum">
              <a:rPr lang="en-US" smtClean="0"/>
              <a:t>10</a:t>
            </a:fld>
            <a:endParaRPr lang="en-US"/>
          </a:p>
        </p:txBody>
      </p:sp>
    </p:spTree>
    <p:extLst>
      <p:ext uri="{BB962C8B-B14F-4D97-AF65-F5344CB8AC3E}">
        <p14:creationId xmlns:p14="http://schemas.microsoft.com/office/powerpoint/2010/main" val="2073057247"/>
      </p:ext>
    </p:extLst>
  </p:cSld>
  <p:clrMapOvr>
    <a:masterClrMapping/>
  </p:clrMapOvr>
  <mc:AlternateContent xmlns:mc="http://schemas.openxmlformats.org/markup-compatibility/2006" xmlns:p14="http://schemas.microsoft.com/office/powerpoint/2010/main">
    <mc:Choice Requires="p14">
      <p:transition spd="slow" p14:dur="2000" advTm="62411"/>
    </mc:Choice>
    <mc:Fallback xmlns="">
      <p:transition spd="slow" advTm="6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059" y="1409568"/>
            <a:ext cx="8824150" cy="1075503"/>
          </a:xfrm>
        </p:spPr>
        <p:txBody>
          <a:bodyPr>
            <a:normAutofit/>
          </a:bodyPr>
          <a:lstStyle/>
          <a:p>
            <a:pPr marL="0" indent="0" algn="ctr">
              <a:buNone/>
            </a:pPr>
            <a:r>
              <a:rPr lang="en-US" sz="3000" dirty="0" smtClean="0"/>
              <a:t>FoodQuestTQ’s </a:t>
            </a:r>
            <a:r>
              <a:rPr lang="en-US" sz="3000" dirty="0"/>
              <a:t>POISON Metadata </a:t>
            </a:r>
            <a:r>
              <a:rPr lang="en-US" sz="3000" dirty="0" smtClean="0"/>
              <a:t>Repository and </a:t>
            </a:r>
            <a:r>
              <a:rPr lang="en-US" sz="3000" dirty="0"/>
              <a:t>FDA’s Updates to C.A.R.V.E.R. plus SHOCK</a:t>
            </a:r>
          </a:p>
          <a:p>
            <a:pPr marL="0" indent="0" algn="ctr">
              <a:buNone/>
            </a:pPr>
            <a:endParaRPr lang="en-US" sz="3000" dirty="0"/>
          </a:p>
        </p:txBody>
      </p:sp>
      <p:sp>
        <p:nvSpPr>
          <p:cNvPr id="4" name="TextBox 3"/>
          <p:cNvSpPr txBox="1"/>
          <p:nvPr/>
        </p:nvSpPr>
        <p:spPr>
          <a:xfrm>
            <a:off x="1020674" y="6096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6949443" y="1550127"/>
            <a:ext cx="7104853"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00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16" y="2710147"/>
            <a:ext cx="8600384" cy="571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753600" y="2591526"/>
            <a:ext cx="4300696" cy="5324535"/>
          </a:xfrm>
          <a:prstGeom prst="rect">
            <a:avLst/>
          </a:prstGeom>
          <a:noFill/>
        </p:spPr>
        <p:txBody>
          <a:bodyPr wrap="square" rtlCol="0">
            <a:spAutoFit/>
          </a:bodyPr>
          <a:lstStyle/>
          <a:p>
            <a:r>
              <a:rPr lang="en-US" sz="2000" dirty="0"/>
              <a:t>Here’s another example.  In our POISON Metadata Repository we build event sequences that consist of each causal step in a process.  </a:t>
            </a:r>
          </a:p>
          <a:p>
            <a:endParaRPr lang="en-US" sz="2000" dirty="0"/>
          </a:p>
          <a:p>
            <a:r>
              <a:rPr lang="en-US" sz="2000" dirty="0"/>
              <a:t>Here the FDA has </a:t>
            </a:r>
            <a:r>
              <a:rPr lang="en-US" sz="2000" dirty="0" smtClean="0"/>
              <a:t>taken our idea of breaking down processes and events into steps to create simulations and analyze food production chains.  In this case the FDA has simply added a graphic interface.  Another </a:t>
            </a:r>
            <a:r>
              <a:rPr lang="en-US" sz="2000" dirty="0"/>
              <a:t>example of </a:t>
            </a:r>
            <a:r>
              <a:rPr lang="en-US" sz="2000" dirty="0" smtClean="0"/>
              <a:t>intentional  plagiarism</a:t>
            </a:r>
            <a:r>
              <a:rPr lang="en-US" sz="2000" dirty="0"/>
              <a:t>. </a:t>
            </a:r>
            <a:endParaRPr lang="en-US" sz="2000" dirty="0" smtClean="0"/>
          </a:p>
          <a:p>
            <a:endParaRPr lang="en-US" sz="2000" dirty="0"/>
          </a:p>
          <a:p>
            <a:r>
              <a:rPr lang="en-US" sz="2000" dirty="0" smtClean="0"/>
              <a:t>Our ideas of using event paths and production chain sequences pre-dated  these updates to C.A.R.V.E.R. plus SHOCK by over two years.</a:t>
            </a:r>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
        <p:nvSpPr>
          <p:cNvPr id="2" name="Slide Number Placeholder 1"/>
          <p:cNvSpPr>
            <a:spLocks noGrp="1"/>
          </p:cNvSpPr>
          <p:nvPr>
            <p:ph type="sldNum" sz="quarter" idx="12"/>
          </p:nvPr>
        </p:nvSpPr>
        <p:spPr/>
        <p:txBody>
          <a:bodyPr/>
          <a:lstStyle/>
          <a:p>
            <a:fld id="{6023C232-03AC-4367-A6B5-F9C929214AFA}" type="slidenum">
              <a:rPr lang="en-US" smtClean="0"/>
              <a:t>11</a:t>
            </a:fld>
            <a:endParaRPr lang="en-US"/>
          </a:p>
        </p:txBody>
      </p:sp>
    </p:spTree>
    <p:extLst>
      <p:ext uri="{BB962C8B-B14F-4D97-AF65-F5344CB8AC3E}">
        <p14:creationId xmlns:p14="http://schemas.microsoft.com/office/powerpoint/2010/main" val="1811440608"/>
      </p:ext>
    </p:extLst>
  </p:cSld>
  <p:clrMapOvr>
    <a:masterClrMapping/>
  </p:clrMapOvr>
  <mc:AlternateContent xmlns:mc="http://schemas.openxmlformats.org/markup-compatibility/2006" xmlns:p14="http://schemas.microsoft.com/office/powerpoint/2010/main">
    <mc:Choice Requires="p14">
      <p:transition spd="slow" p14:dur="2000" advTm="45530"/>
    </mc:Choice>
    <mc:Fallback xmlns="">
      <p:transition spd="slow" advTm="4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172" y="1630070"/>
            <a:ext cx="6217921" cy="6034617"/>
          </a:xfrm>
        </p:spPr>
        <p:txBody>
          <a:bodyPr>
            <a:normAutofit/>
          </a:bodyPr>
          <a:lstStyle/>
          <a:p>
            <a:pPr marL="0" indent="0" algn="ctr">
              <a:buNone/>
            </a:pPr>
            <a:r>
              <a:rPr lang="en-US" sz="3000" dirty="0"/>
              <a:t> </a:t>
            </a:r>
          </a:p>
        </p:txBody>
      </p:sp>
      <p:sp>
        <p:nvSpPr>
          <p:cNvPr id="4" name="TextBox 3"/>
          <p:cNvSpPr txBox="1"/>
          <p:nvPr/>
        </p:nvSpPr>
        <p:spPr>
          <a:xfrm>
            <a:off x="1031394"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5" name="Content Placeholder 2"/>
          <p:cNvSpPr txBox="1">
            <a:spLocks/>
          </p:cNvSpPr>
          <p:nvPr/>
        </p:nvSpPr>
        <p:spPr>
          <a:xfrm>
            <a:off x="9829800" y="1313292"/>
            <a:ext cx="3857973" cy="6908800"/>
          </a:xfrm>
          <a:prstGeom prst="rect">
            <a:avLst/>
          </a:prstGeom>
        </p:spPr>
        <p:txBody>
          <a:bodyPr vert="horz" lIns="135824" tIns="67911" rIns="135824" bIns="6791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700" dirty="0"/>
          </a:p>
        </p:txBody>
      </p:sp>
      <p:sp>
        <p:nvSpPr>
          <p:cNvPr id="2" name="Slide Number Placeholder 1"/>
          <p:cNvSpPr>
            <a:spLocks noGrp="1"/>
          </p:cNvSpPr>
          <p:nvPr>
            <p:ph type="sldNum" sz="quarter" idx="12"/>
          </p:nvPr>
        </p:nvSpPr>
        <p:spPr/>
        <p:txBody>
          <a:bodyPr/>
          <a:lstStyle/>
          <a:p>
            <a:fld id="{6023C232-03AC-4367-A6B5-F9C929214AFA}" type="slidenum">
              <a:rPr lang="en-US" smtClean="0"/>
              <a:t>12</a:t>
            </a:fld>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995" y="2675703"/>
            <a:ext cx="8494338" cy="579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667089" y="1446063"/>
            <a:ext cx="8824150" cy="1075503"/>
          </a:xfrm>
          <a:prstGeom prst="rect">
            <a:avLst/>
          </a:prstGeom>
        </p:spPr>
        <p:txBody>
          <a:bodyPr vert="horz" lIns="135824" tIns="67911" rIns="135824" bIns="67911" rtlCol="0">
            <a:normAutofit/>
          </a:bodyPr>
          <a:lstStyle>
            <a:lvl1pPr marL="509340" indent="-509340" algn="l" defTabSz="135823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03570" indent="-424450" algn="l" defTabSz="1358239" rtl="0" eaLnBrk="1" latinLnBrk="0" hangingPunct="1">
              <a:spcBef>
                <a:spcPct val="20000"/>
              </a:spcBef>
              <a:buFont typeface="Arial" pitchFamily="34" charset="0"/>
              <a:buChar char="–"/>
              <a:defRPr sz="4100" kern="1200">
                <a:solidFill>
                  <a:schemeClr val="tx1"/>
                </a:solidFill>
                <a:latin typeface="+mn-lt"/>
                <a:ea typeface="+mn-ea"/>
                <a:cs typeface="+mn-cs"/>
              </a:defRPr>
            </a:lvl2pPr>
            <a:lvl3pPr marL="1697801" indent="-339559" algn="l" defTabSz="135823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37691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56039"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3516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28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400"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2521" indent="-339559" algn="l" defTabSz="1358239" rtl="0" eaLnBrk="1" latinLnBrk="0" hangingPunct="1">
              <a:spcBef>
                <a:spcPct val="20000"/>
              </a:spcBef>
              <a:buFont typeface="Arial" pitchFamily="34" charset="0"/>
              <a:buChar char="•"/>
              <a:defRPr sz="3000" kern="1200">
                <a:solidFill>
                  <a:schemeClr val="tx1"/>
                </a:solidFill>
                <a:latin typeface="+mn-lt"/>
                <a:ea typeface="+mn-ea"/>
                <a:cs typeface="+mn-cs"/>
              </a:defRPr>
            </a:lvl9pPr>
          </a:lstStyle>
          <a:p>
            <a:pPr marL="0" indent="0" algn="ctr">
              <a:buFont typeface="Arial" pitchFamily="34" charset="0"/>
              <a:buNone/>
            </a:pPr>
            <a:r>
              <a:rPr lang="en-US" sz="3000" dirty="0" smtClean="0"/>
              <a:t>FoodQuestTQ’s POISON Metadata Repository and FDA’s Updates to C.A.R.V.E.R. plus SHOCK</a:t>
            </a:r>
          </a:p>
          <a:p>
            <a:pPr marL="0" indent="0" algn="ctr">
              <a:buFont typeface="Arial" pitchFamily="34" charset="0"/>
              <a:buNone/>
            </a:pPr>
            <a:endParaRPr lang="en-US" sz="3000" dirty="0"/>
          </a:p>
        </p:txBody>
      </p:sp>
      <p:sp>
        <p:nvSpPr>
          <p:cNvPr id="9" name="TextBox 8"/>
          <p:cNvSpPr txBox="1"/>
          <p:nvPr/>
        </p:nvSpPr>
        <p:spPr>
          <a:xfrm>
            <a:off x="9700404" y="3048000"/>
            <a:ext cx="4495800" cy="4708981"/>
          </a:xfrm>
          <a:prstGeom prst="rect">
            <a:avLst/>
          </a:prstGeom>
          <a:noFill/>
        </p:spPr>
        <p:txBody>
          <a:bodyPr wrap="square" rtlCol="0">
            <a:spAutoFit/>
          </a:bodyPr>
          <a:lstStyle/>
          <a:p>
            <a:r>
              <a:rPr lang="en-US" sz="2000" dirty="0" smtClean="0"/>
              <a:t>As these screenshots show, </a:t>
            </a:r>
            <a:r>
              <a:rPr lang="en-US" sz="2000" dirty="0"/>
              <a:t>the FDA has </a:t>
            </a:r>
            <a:r>
              <a:rPr lang="en-US" sz="2000" dirty="0" smtClean="0"/>
              <a:t>also taken </a:t>
            </a:r>
            <a:r>
              <a:rPr lang="en-US" sz="2000" dirty="0"/>
              <a:t>our idea of expressing  the relationships </a:t>
            </a:r>
            <a:r>
              <a:rPr lang="en-US" sz="2000" dirty="0" smtClean="0"/>
              <a:t>between the different elements of the food supply system as set </a:t>
            </a:r>
            <a:r>
              <a:rPr lang="en-US" sz="2000" dirty="0"/>
              <a:t>forth in our POISON </a:t>
            </a:r>
            <a:r>
              <a:rPr lang="en-US" sz="2000" dirty="0" smtClean="0"/>
              <a:t>database.  In this specific case, they have simply added a </a:t>
            </a:r>
            <a:r>
              <a:rPr lang="en-US" sz="2000" dirty="0"/>
              <a:t>graphic </a:t>
            </a:r>
            <a:r>
              <a:rPr lang="en-US" sz="2000" dirty="0" smtClean="0"/>
              <a:t>interface to disguise the idea as their own.</a:t>
            </a:r>
          </a:p>
          <a:p>
            <a:endParaRPr lang="en-US" sz="2000" dirty="0"/>
          </a:p>
          <a:p>
            <a:r>
              <a:rPr lang="en-US" sz="2000" dirty="0" smtClean="0"/>
              <a:t>Again, our idea </a:t>
            </a:r>
            <a:r>
              <a:rPr lang="en-US" sz="2000" dirty="0"/>
              <a:t>of using event paths and production chain sequences </a:t>
            </a:r>
            <a:r>
              <a:rPr lang="en-US" sz="2000" dirty="0" smtClean="0"/>
              <a:t>to analyze complex food supply systems pre-dates these FDA updates </a:t>
            </a:r>
            <a:r>
              <a:rPr lang="en-US" sz="2000" dirty="0"/>
              <a:t>to C.A.R.V.E.R. plus </a:t>
            </a:r>
            <a:r>
              <a:rPr lang="en-US" sz="2000" dirty="0" smtClean="0"/>
              <a:t>SHOCK </a:t>
            </a:r>
            <a:r>
              <a:rPr lang="en-US" sz="2000" dirty="0"/>
              <a:t>by </a:t>
            </a:r>
            <a:r>
              <a:rPr lang="en-US" sz="2000" dirty="0" smtClean="0"/>
              <a:t>well over </a:t>
            </a:r>
            <a:r>
              <a:rPr lang="en-US" sz="2000" dirty="0"/>
              <a:t>two years.</a:t>
            </a:r>
          </a:p>
          <a:p>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4161521071"/>
      </p:ext>
    </p:extLst>
  </p:cSld>
  <p:clrMapOvr>
    <a:masterClrMapping/>
  </p:clrMapOvr>
  <mc:AlternateContent xmlns:mc="http://schemas.openxmlformats.org/markup-compatibility/2006" xmlns:p14="http://schemas.microsoft.com/office/powerpoint/2010/main">
    <mc:Choice Requires="p14">
      <p:transition spd="slow" p14:dur="2000" advTm="39101"/>
    </mc:Choice>
    <mc:Fallback xmlns="">
      <p:transition spd="slow" advTm="3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495" y="1371600"/>
            <a:ext cx="8554528" cy="1146417"/>
          </a:xfrm>
        </p:spPr>
        <p:txBody>
          <a:bodyPr>
            <a:noAutofit/>
          </a:bodyPr>
          <a:lstStyle/>
          <a:p>
            <a:pPr marL="0" indent="0" algn="ctr">
              <a:buNone/>
            </a:pPr>
            <a:r>
              <a:rPr lang="en-US" sz="3000" dirty="0" smtClean="0"/>
              <a:t>FoodQuestTQ’s Food DefenseTQ and Architect Tools and FDA’s Food Defense Plan Builder</a:t>
            </a:r>
            <a:endParaRPr lang="en-US" sz="3000" dirty="0"/>
          </a:p>
          <a:p>
            <a:pPr marL="0" indent="0" algn="ctr">
              <a:buNone/>
            </a:pPr>
            <a:endParaRPr lang="en-US" sz="3000" dirty="0"/>
          </a:p>
          <a:p>
            <a:pPr marL="0" indent="0">
              <a:buNone/>
            </a:pPr>
            <a:endParaRPr lang="en-US" sz="3000" dirty="0"/>
          </a:p>
          <a:p>
            <a:pPr marL="0" indent="0">
              <a:buNone/>
            </a:pPr>
            <a:endParaRPr lang="en-US" sz="3000" dirty="0"/>
          </a:p>
        </p:txBody>
      </p:sp>
      <p:sp>
        <p:nvSpPr>
          <p:cNvPr id="4" name="TextBox 3"/>
          <p:cNvSpPr txBox="1"/>
          <p:nvPr/>
        </p:nvSpPr>
        <p:spPr>
          <a:xfrm>
            <a:off x="9677401" y="2060119"/>
            <a:ext cx="4495800" cy="6569679"/>
          </a:xfrm>
          <a:prstGeom prst="rect">
            <a:avLst/>
          </a:prstGeom>
          <a:noFill/>
        </p:spPr>
        <p:txBody>
          <a:bodyPr wrap="square" lIns="135824" tIns="67911" rIns="135824" bIns="67911" rtlCol="0">
            <a:spAutoFit/>
          </a:bodyPr>
          <a:lstStyle/>
          <a:p>
            <a:r>
              <a:rPr lang="en-US" sz="1850" dirty="0"/>
              <a:t>In December </a:t>
            </a:r>
            <a:r>
              <a:rPr lang="en-US" sz="1850" dirty="0" smtClean="0"/>
              <a:t>2012, </a:t>
            </a:r>
            <a:r>
              <a:rPr lang="en-US" sz="1850" dirty="0"/>
              <a:t>the FDA released </a:t>
            </a:r>
            <a:r>
              <a:rPr lang="en-US" sz="1850" dirty="0" smtClean="0"/>
              <a:t>their Food </a:t>
            </a:r>
            <a:r>
              <a:rPr lang="en-US" sz="1850" dirty="0"/>
              <a:t>Defense Plan </a:t>
            </a:r>
            <a:r>
              <a:rPr lang="en-US" sz="1850" dirty="0" smtClean="0"/>
              <a:t>Builder tool.   </a:t>
            </a:r>
          </a:p>
          <a:p>
            <a:endParaRPr lang="en-US" sz="1200" dirty="0"/>
          </a:p>
          <a:p>
            <a:r>
              <a:rPr lang="en-US" sz="1850" dirty="0"/>
              <a:t>Yet again, the FDA stole our research and the methods we use to create carefully structured questions based on scientifically derived food defense countermeasures.</a:t>
            </a:r>
          </a:p>
          <a:p>
            <a:endParaRPr lang="en-US" sz="1200" dirty="0" smtClean="0"/>
          </a:p>
          <a:p>
            <a:r>
              <a:rPr lang="en-US" sz="1850" dirty="0" smtClean="0"/>
              <a:t>As these screenshots demonstrate, the </a:t>
            </a:r>
            <a:r>
              <a:rPr lang="en-US" sz="1850" dirty="0"/>
              <a:t>FDA took our </a:t>
            </a:r>
            <a:r>
              <a:rPr lang="en-US" sz="1850" dirty="0" smtClean="0"/>
              <a:t>idea of carefully structuring </a:t>
            </a:r>
            <a:r>
              <a:rPr lang="en-US" sz="1850" dirty="0"/>
              <a:t>f</a:t>
            </a:r>
            <a:r>
              <a:rPr lang="en-US" sz="1850" dirty="0" smtClean="0"/>
              <a:t>ood defense </a:t>
            </a:r>
            <a:r>
              <a:rPr lang="en-US" sz="1850" dirty="0"/>
              <a:t>questions </a:t>
            </a:r>
            <a:r>
              <a:rPr lang="en-US" sz="1850" dirty="0" smtClean="0"/>
              <a:t>that are based on scientifically derived  food defense countermeasures to use as a guide in building food defense plans.</a:t>
            </a:r>
          </a:p>
          <a:p>
            <a:endParaRPr lang="en-US" sz="1200" dirty="0"/>
          </a:p>
          <a:p>
            <a:r>
              <a:rPr lang="en-US" sz="1850" dirty="0" smtClean="0"/>
              <a:t>The FDA </a:t>
            </a:r>
            <a:r>
              <a:rPr lang="en-US" sz="1850" dirty="0"/>
              <a:t>was already familiar with our Food </a:t>
            </a:r>
            <a:r>
              <a:rPr lang="en-US" sz="1850" dirty="0" smtClean="0"/>
              <a:t>DefenseTQ and Food Defense Architect tools. They </a:t>
            </a:r>
            <a:r>
              <a:rPr lang="en-US" sz="1850" dirty="0"/>
              <a:t>were briefed on the </a:t>
            </a:r>
            <a:r>
              <a:rPr lang="en-US" sz="1850" dirty="0" smtClean="0"/>
              <a:t>tools </a:t>
            </a:r>
            <a:r>
              <a:rPr lang="en-US" sz="1850" dirty="0"/>
              <a:t>over a year earlier.  </a:t>
            </a:r>
            <a:endParaRPr lang="en-US" sz="1850" dirty="0" smtClean="0"/>
          </a:p>
          <a:p>
            <a:endParaRPr lang="en-US" sz="1200" dirty="0"/>
          </a:p>
          <a:p>
            <a:r>
              <a:rPr lang="en-US" sz="1850" dirty="0" smtClean="0"/>
              <a:t>Again, our research and methods for building food defense plans pre-dated the efforts by the FDA to construct Food Defense Plan Builder by over two years. </a:t>
            </a:r>
            <a:endParaRPr lang="en-US" sz="1850" dirty="0"/>
          </a:p>
        </p:txBody>
      </p:sp>
      <p:sp>
        <p:nvSpPr>
          <p:cNvPr id="5" name="TextBox 4"/>
          <p:cNvSpPr txBox="1"/>
          <p:nvPr/>
        </p:nvSpPr>
        <p:spPr>
          <a:xfrm>
            <a:off x="1523999" y="438669"/>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23" y="2638894"/>
            <a:ext cx="8382000" cy="5990904"/>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13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2703441261"/>
      </p:ext>
    </p:extLst>
  </p:cSld>
  <p:clrMapOvr>
    <a:masterClrMapping/>
  </p:clrMapOvr>
  <mc:AlternateContent xmlns:mc="http://schemas.openxmlformats.org/markup-compatibility/2006" xmlns:p14="http://schemas.microsoft.com/office/powerpoint/2010/main">
    <mc:Choice Requires="p14">
      <p:transition spd="slow" p14:dur="2000" advTm="60292"/>
    </mc:Choice>
    <mc:Fallback xmlns="">
      <p:transition spd="slow" advTm="6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447800"/>
            <a:ext cx="61722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9296" y="6993665"/>
            <a:ext cx="12814949" cy="795469"/>
          </a:xfrm>
          <a:prstGeom prst="rect">
            <a:avLst/>
          </a:prstGeom>
        </p:spPr>
        <p:txBody>
          <a:bodyPr wrap="square" lIns="101978" tIns="50988" rIns="101978" bIns="50988">
            <a:spAutoFit/>
          </a:bodyPr>
          <a:lstStyle/>
          <a:p>
            <a:r>
              <a:rPr lang="en-US" sz="4500" u="sng" dirty="0">
                <a:hlinkClick r:id="rId6"/>
              </a:rPr>
              <a:t>http://www.youtube.com/watch?v=xKHdJhGLQok</a:t>
            </a:r>
            <a:r>
              <a:rPr lang="en-US" sz="4500" dirty="0"/>
              <a:t> </a:t>
            </a:r>
          </a:p>
        </p:txBody>
      </p:sp>
      <p:sp>
        <p:nvSpPr>
          <p:cNvPr id="2" name="Slide Number Placeholder 1"/>
          <p:cNvSpPr>
            <a:spLocks noGrp="1"/>
          </p:cNvSpPr>
          <p:nvPr>
            <p:ph type="sldNum" sz="quarter" idx="12"/>
          </p:nvPr>
        </p:nvSpPr>
        <p:spPr/>
        <p:txBody>
          <a:bodyPr/>
          <a:lstStyle/>
          <a:p>
            <a:fld id="{6023C232-03AC-4367-A6B5-F9C929214AFA}" type="slidenum">
              <a:rPr lang="en-US" smtClean="0"/>
              <a:t>14</a:t>
            </a:fld>
            <a:endParaRPr lang="en-US"/>
          </a:p>
        </p:txBody>
      </p:sp>
      <p:sp>
        <p:nvSpPr>
          <p:cNvPr id="5" name="TextBox 4"/>
          <p:cNvSpPr txBox="1"/>
          <p:nvPr/>
        </p:nvSpPr>
        <p:spPr>
          <a:xfrm>
            <a:off x="7696201" y="1447800"/>
            <a:ext cx="5934972" cy="5262979"/>
          </a:xfrm>
          <a:prstGeom prst="rect">
            <a:avLst/>
          </a:prstGeom>
          <a:noFill/>
        </p:spPr>
        <p:txBody>
          <a:bodyPr wrap="square" rtlCol="0">
            <a:spAutoFit/>
          </a:bodyPr>
          <a:lstStyle/>
          <a:p>
            <a:r>
              <a:rPr lang="en-US" sz="2400" dirty="0" smtClean="0"/>
              <a:t>We have shared with you only a very few examples of the gross plagiarism being committed by the Food and Drug Administration (FDA) as they work to force  FoodQuestTQ out of business.  </a:t>
            </a:r>
          </a:p>
          <a:p>
            <a:endParaRPr lang="en-US" sz="2400" dirty="0"/>
          </a:p>
          <a:p>
            <a:r>
              <a:rPr lang="en-US" sz="2400" dirty="0" smtClean="0"/>
              <a:t>But to stop the FDA we need your help.  If </a:t>
            </a:r>
            <a:r>
              <a:rPr lang="en-US" sz="2400" dirty="0"/>
              <a:t>you are interested in supporting </a:t>
            </a:r>
            <a:r>
              <a:rPr lang="en-US" sz="2400" dirty="0" smtClean="0"/>
              <a:t>our efforts </a:t>
            </a:r>
            <a:r>
              <a:rPr lang="en-US" sz="2400" dirty="0"/>
              <a:t>to hold </a:t>
            </a:r>
            <a:r>
              <a:rPr lang="en-US" sz="2400" dirty="0" smtClean="0"/>
              <a:t>the FDA accountable </a:t>
            </a:r>
            <a:r>
              <a:rPr lang="en-US" sz="2400" dirty="0"/>
              <a:t>for </a:t>
            </a:r>
            <a:r>
              <a:rPr lang="en-US" sz="2400" dirty="0" smtClean="0"/>
              <a:t>violating </a:t>
            </a:r>
            <a:r>
              <a:rPr lang="en-US" sz="2400" dirty="0"/>
              <a:t>research </a:t>
            </a:r>
            <a:r>
              <a:rPr lang="en-US" sz="2400" dirty="0" smtClean="0"/>
              <a:t>integrity and unfairly </a:t>
            </a:r>
            <a:r>
              <a:rPr lang="en-US" sz="2400" dirty="0"/>
              <a:t>competing with small </a:t>
            </a:r>
            <a:r>
              <a:rPr lang="en-US" sz="2400" dirty="0" smtClean="0"/>
              <a:t>business, </a:t>
            </a:r>
            <a:r>
              <a:rPr lang="en-US" sz="2400" dirty="0"/>
              <a:t>we ask that you visit the </a:t>
            </a:r>
            <a:r>
              <a:rPr lang="en-US" sz="2400" dirty="0" smtClean="0"/>
              <a:t>link below to watch </a:t>
            </a:r>
            <a:r>
              <a:rPr lang="en-US" sz="2400" dirty="0"/>
              <a:t>the short video </a:t>
            </a:r>
            <a:r>
              <a:rPr lang="en-US" sz="2400" dirty="0" smtClean="0"/>
              <a:t>and </a:t>
            </a:r>
            <a:r>
              <a:rPr lang="en-US" sz="2400" dirty="0"/>
              <a:t>sign </a:t>
            </a:r>
            <a:r>
              <a:rPr lang="en-US" sz="2400" dirty="0" smtClean="0"/>
              <a:t>our </a:t>
            </a:r>
            <a:r>
              <a:rPr lang="en-US" sz="2400" dirty="0"/>
              <a:t>petition calling for </a:t>
            </a:r>
            <a:r>
              <a:rPr lang="en-US" sz="2400" dirty="0" smtClean="0"/>
              <a:t>action to stop the FDA. Thank-you.</a:t>
            </a:r>
            <a:endParaRPr lang="en-US"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829168749"/>
      </p:ext>
    </p:extLst>
  </p:cSld>
  <p:clrMapOvr>
    <a:masterClrMapping/>
  </p:clrMapOvr>
  <mc:AlternateContent xmlns:mc="http://schemas.openxmlformats.org/markup-compatibility/2006" xmlns:p14="http://schemas.microsoft.com/office/powerpoint/2010/main">
    <mc:Choice Requires="p14">
      <p:transition spd="slow" p14:dur="2000" advTm="42798"/>
    </mc:Choice>
    <mc:Fallback xmlns="">
      <p:transition spd="slow" advTm="4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239" y="457200"/>
            <a:ext cx="13167360" cy="1524001"/>
          </a:xfrm>
        </p:spPr>
        <p:txBody>
          <a:bodyPr>
            <a:normAutofit fontScale="90000"/>
          </a:bodyPr>
          <a:lstStyle/>
          <a:p>
            <a:r>
              <a:rPr lang="en-US" dirty="0"/>
              <a:t>Research Integrity in Peril: Plagiarism by the Food and Drug Administration</a:t>
            </a:r>
          </a:p>
        </p:txBody>
      </p:sp>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722" t="14842" r="5399" b="12562"/>
          <a:stretch/>
        </p:blipFill>
        <p:spPr bwMode="auto">
          <a:xfrm>
            <a:off x="685801" y="2819400"/>
            <a:ext cx="8305799" cy="469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6023C232-03AC-4367-A6B5-F9C929214AFA}" type="slidenum">
              <a:rPr lang="en-US" smtClean="0"/>
              <a:t>2</a:t>
            </a:fld>
            <a:endParaRPr lang="en-US"/>
          </a:p>
        </p:txBody>
      </p:sp>
      <p:sp>
        <p:nvSpPr>
          <p:cNvPr id="4" name="TextBox 3"/>
          <p:cNvSpPr txBox="1"/>
          <p:nvPr/>
        </p:nvSpPr>
        <p:spPr>
          <a:xfrm>
            <a:off x="9372600" y="2286000"/>
            <a:ext cx="4646815" cy="5940088"/>
          </a:xfrm>
          <a:prstGeom prst="rect">
            <a:avLst/>
          </a:prstGeom>
          <a:noFill/>
        </p:spPr>
        <p:txBody>
          <a:bodyPr wrap="square" rtlCol="0">
            <a:spAutoFit/>
          </a:bodyPr>
          <a:lstStyle/>
          <a:p>
            <a:r>
              <a:rPr lang="en-US" sz="2000" dirty="0" smtClean="0"/>
              <a:t>The </a:t>
            </a:r>
            <a:r>
              <a:rPr lang="en-US" sz="2000" dirty="0"/>
              <a:t>Food and Drug Administration (</a:t>
            </a:r>
            <a:r>
              <a:rPr lang="en-US" sz="2000" dirty="0" smtClean="0"/>
              <a:t>FDA) is the </a:t>
            </a:r>
            <a:r>
              <a:rPr lang="en-US" sz="2000" dirty="0"/>
              <a:t>world’s largest </a:t>
            </a:r>
            <a:r>
              <a:rPr lang="en-US" sz="2000" dirty="0" smtClean="0"/>
              <a:t>agency for overseeing the quality of research </a:t>
            </a:r>
            <a:r>
              <a:rPr lang="en-US" sz="2000" dirty="0"/>
              <a:t>when it comes to the safety of food and medicines. </a:t>
            </a:r>
            <a:endParaRPr lang="en-US" sz="2000" dirty="0" smtClean="0"/>
          </a:p>
          <a:p>
            <a:endParaRPr lang="en-US" sz="2000" dirty="0"/>
          </a:p>
          <a:p>
            <a:r>
              <a:rPr lang="en-US" sz="2000" dirty="0"/>
              <a:t>When </a:t>
            </a:r>
            <a:r>
              <a:rPr lang="en-US" sz="2000" dirty="0" smtClean="0"/>
              <a:t>the FDA plagiarizes the </a:t>
            </a:r>
            <a:r>
              <a:rPr lang="en-US" sz="2000" dirty="0"/>
              <a:t>work </a:t>
            </a:r>
            <a:r>
              <a:rPr lang="en-US" sz="2000" dirty="0" smtClean="0"/>
              <a:t>of others it places the integrity of the research programs they oversee at risk.  </a:t>
            </a:r>
          </a:p>
          <a:p>
            <a:endParaRPr lang="en-US" sz="2000" dirty="0"/>
          </a:p>
          <a:p>
            <a:r>
              <a:rPr lang="en-US" sz="2000" dirty="0" smtClean="0"/>
              <a:t>If the FDA  itself plagiarizes the work of others, then what credibility do they have in preventing the researchers they oversee from doing the same thing.  </a:t>
            </a:r>
          </a:p>
          <a:p>
            <a:endParaRPr lang="en-US" sz="2000" dirty="0"/>
          </a:p>
          <a:p>
            <a:r>
              <a:rPr lang="en-US" sz="2000" dirty="0"/>
              <a:t>T</a:t>
            </a:r>
            <a:r>
              <a:rPr lang="en-US" sz="2000" dirty="0" smtClean="0"/>
              <a:t>he integrity of the research programs  conducted to assure the safety of the foods and medicines we take can </a:t>
            </a:r>
            <a:r>
              <a:rPr lang="en-US" sz="2000" dirty="0"/>
              <a:t>literally make the difference between life and death.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1750258141"/>
      </p:ext>
    </p:extLst>
  </p:cSld>
  <p:clrMapOvr>
    <a:masterClrMapping/>
  </p:clrMapOvr>
  <mc:AlternateContent xmlns:mc="http://schemas.openxmlformats.org/markup-compatibility/2006" xmlns:p14="http://schemas.microsoft.com/office/powerpoint/2010/main">
    <mc:Choice Requires="p14">
      <p:transition spd="slow" p14:dur="2000" advTm="42922"/>
    </mc:Choice>
    <mc:Fallback xmlns="">
      <p:transition spd="slow" advTm="4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459" y="228599"/>
            <a:ext cx="13167360" cy="1524001"/>
          </a:xfrm>
        </p:spPr>
        <p:txBody>
          <a:bodyPr/>
          <a:lstStyle/>
          <a:p>
            <a:r>
              <a:rPr lang="en-US" dirty="0" smtClean="0"/>
              <a:t>Accidental or Deliberate</a:t>
            </a:r>
            <a:endParaRPr lang="en-US" dirty="0"/>
          </a:p>
        </p:txBody>
      </p:sp>
      <p:sp>
        <p:nvSpPr>
          <p:cNvPr id="3" name="Slide Number Placeholder 2"/>
          <p:cNvSpPr>
            <a:spLocks noGrp="1"/>
          </p:cNvSpPr>
          <p:nvPr>
            <p:ph type="sldNum" sz="quarter" idx="12"/>
          </p:nvPr>
        </p:nvSpPr>
        <p:spPr/>
        <p:txBody>
          <a:bodyPr/>
          <a:lstStyle/>
          <a:p>
            <a:fld id="{6023C232-03AC-4367-A6B5-F9C929214AFA}" type="slidenum">
              <a:rPr lang="en-US" smtClean="0"/>
              <a:t>3</a:t>
            </a:fld>
            <a:endParaRPr lang="en-US"/>
          </a:p>
        </p:txBody>
      </p:sp>
      <p:sp>
        <p:nvSpPr>
          <p:cNvPr id="5" name="TextBox 4"/>
          <p:cNvSpPr txBox="1"/>
          <p:nvPr/>
        </p:nvSpPr>
        <p:spPr>
          <a:xfrm>
            <a:off x="519721" y="7859598"/>
            <a:ext cx="8423564" cy="923330"/>
          </a:xfrm>
          <a:prstGeom prst="rect">
            <a:avLst/>
          </a:prstGeom>
          <a:noFill/>
        </p:spPr>
        <p:txBody>
          <a:bodyPr wrap="square" rtlCol="0">
            <a:spAutoFit/>
          </a:bodyPr>
          <a:lstStyle/>
          <a:p>
            <a:r>
              <a:rPr lang="en-US" sz="1800" dirty="0" smtClean="0"/>
              <a:t>As adapted from the University of  Connecticut student guidance on the meaning of plagiarism. See: </a:t>
            </a:r>
            <a:r>
              <a:rPr lang="en-US" sz="1800" dirty="0" smtClean="0">
                <a:hlinkClick r:id="rId5"/>
              </a:rPr>
              <a:t>http</a:t>
            </a:r>
            <a:r>
              <a:rPr lang="en-US" sz="1800" dirty="0">
                <a:hlinkClick r:id="rId5"/>
              </a:rPr>
              <a:t>://</a:t>
            </a:r>
            <a:r>
              <a:rPr lang="en-US" sz="1800" dirty="0" smtClean="0">
                <a:hlinkClick r:id="rId5"/>
              </a:rPr>
              <a:t>classguides.lib.uconn.edu/content.php?pid=50827&amp;sid=386249</a:t>
            </a:r>
            <a:r>
              <a:rPr lang="en-US" sz="1800" dirty="0" smtClean="0"/>
              <a:t> </a:t>
            </a:r>
            <a:endParaRPr lang="en-US" sz="1800" dirty="0"/>
          </a:p>
          <a:p>
            <a:endParaRPr lang="en-US" sz="1800" dirty="0"/>
          </a:p>
        </p:txBody>
      </p:sp>
      <p:sp>
        <p:nvSpPr>
          <p:cNvPr id="7" name="TextBox 6"/>
          <p:cNvSpPr txBox="1"/>
          <p:nvPr/>
        </p:nvSpPr>
        <p:spPr>
          <a:xfrm>
            <a:off x="2225749" y="1676400"/>
            <a:ext cx="4908138" cy="707886"/>
          </a:xfrm>
          <a:prstGeom prst="rect">
            <a:avLst/>
          </a:prstGeom>
          <a:noFill/>
        </p:spPr>
        <p:txBody>
          <a:bodyPr wrap="none" rtlCol="0">
            <a:spAutoFit/>
          </a:bodyPr>
          <a:lstStyle/>
          <a:p>
            <a:r>
              <a:rPr lang="en-US" sz="4000" dirty="0" smtClean="0"/>
              <a:t>WHAT IS PLAGIARISM?</a:t>
            </a:r>
            <a:endParaRPr lang="en-US" sz="40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7" y="2534034"/>
            <a:ext cx="8412480" cy="522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146770" y="1755442"/>
            <a:ext cx="4952999" cy="6786473"/>
          </a:xfrm>
          <a:prstGeom prst="rect">
            <a:avLst/>
          </a:prstGeom>
          <a:noFill/>
        </p:spPr>
        <p:txBody>
          <a:bodyPr wrap="square" rtlCol="0">
            <a:spAutoFit/>
          </a:bodyPr>
          <a:lstStyle/>
          <a:p>
            <a:r>
              <a:rPr lang="en-US" sz="1900" dirty="0"/>
              <a:t>The story </a:t>
            </a:r>
            <a:r>
              <a:rPr lang="en-US" sz="1900" dirty="0" smtClean="0"/>
              <a:t>we are sharing </a:t>
            </a:r>
            <a:r>
              <a:rPr lang="en-US" sz="1900" dirty="0"/>
              <a:t>with </a:t>
            </a:r>
            <a:r>
              <a:rPr lang="en-US" sz="1900" dirty="0" smtClean="0"/>
              <a:t>you today is about </a:t>
            </a:r>
            <a:r>
              <a:rPr lang="en-US" sz="1900" dirty="0"/>
              <a:t>how the FDA is violating research integrity by plagiarizing the work of others.  </a:t>
            </a:r>
            <a:endParaRPr lang="en-US" sz="1900" dirty="0" smtClean="0"/>
          </a:p>
          <a:p>
            <a:endParaRPr lang="en-US" sz="1200" dirty="0"/>
          </a:p>
          <a:p>
            <a:r>
              <a:rPr lang="en-US" sz="1900" dirty="0" smtClean="0"/>
              <a:t>The </a:t>
            </a:r>
            <a:r>
              <a:rPr lang="en-US" sz="1900" dirty="0"/>
              <a:t>situation is really no different </a:t>
            </a:r>
            <a:r>
              <a:rPr lang="en-US" sz="1900" dirty="0" smtClean="0"/>
              <a:t>than </a:t>
            </a:r>
            <a:r>
              <a:rPr lang="en-US" sz="1900" dirty="0"/>
              <a:t>catching a high school or college student stealing the work of others in order to write a term paper.  </a:t>
            </a:r>
            <a:endParaRPr lang="en-US" sz="1900" dirty="0" smtClean="0"/>
          </a:p>
          <a:p>
            <a:endParaRPr lang="en-US" sz="1200" dirty="0"/>
          </a:p>
          <a:p>
            <a:r>
              <a:rPr lang="en-US" sz="1900" dirty="0" smtClean="0"/>
              <a:t>The most common reason for plagiarism </a:t>
            </a:r>
            <a:r>
              <a:rPr lang="en-US" sz="1900" dirty="0"/>
              <a:t>is simple laziness- the failure to </a:t>
            </a:r>
            <a:r>
              <a:rPr lang="en-US" sz="1900" dirty="0" smtClean="0"/>
              <a:t>adequately research the ideas you are writing about and then claiming them as your own original work.  </a:t>
            </a:r>
          </a:p>
          <a:p>
            <a:endParaRPr lang="en-US" sz="1200" dirty="0"/>
          </a:p>
          <a:p>
            <a:r>
              <a:rPr lang="en-US" sz="1900" dirty="0" smtClean="0"/>
              <a:t>Another frequent cause of </a:t>
            </a:r>
            <a:r>
              <a:rPr lang="en-US" sz="1900" dirty="0"/>
              <a:t>plagiarism is </a:t>
            </a:r>
            <a:r>
              <a:rPr lang="en-US" sz="1900" dirty="0" smtClean="0"/>
              <a:t>assuming that ideas are “common knowledge.”  But research integrity tells us that all ideas originate somewhere and it is the researcher’s obligation to find and cite the work of others.</a:t>
            </a:r>
            <a:endParaRPr lang="en-US" sz="1900" dirty="0"/>
          </a:p>
          <a:p>
            <a:endParaRPr lang="en-US" sz="1200" dirty="0"/>
          </a:p>
          <a:p>
            <a:r>
              <a:rPr lang="en-US" sz="1900" dirty="0" smtClean="0"/>
              <a:t>But by far, the most egregious form of plagiarism is re-phrasing , reordering or representing in some other form the ideas of someone else </a:t>
            </a:r>
            <a:r>
              <a:rPr lang="en-US" sz="1900" dirty="0"/>
              <a:t>in order to </a:t>
            </a:r>
            <a:r>
              <a:rPr lang="en-US" sz="1900" dirty="0" smtClean="0"/>
              <a:t>purposely disguise </a:t>
            </a:r>
            <a:r>
              <a:rPr lang="en-US" sz="1900" dirty="0"/>
              <a:t>them as your </a:t>
            </a:r>
            <a:r>
              <a:rPr lang="en-US" sz="1900" dirty="0" smtClean="0"/>
              <a:t>own original ideas.  </a:t>
            </a:r>
            <a:endParaRPr lang="en-US" sz="1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1254142541"/>
      </p:ext>
    </p:extLst>
  </p:cSld>
  <p:clrMapOvr>
    <a:masterClrMapping/>
  </p:clrMapOvr>
  <mc:AlternateContent xmlns:mc="http://schemas.openxmlformats.org/markup-compatibility/2006" xmlns:p14="http://schemas.microsoft.com/office/powerpoint/2010/main">
    <mc:Choice Requires="p14">
      <p:transition spd="slow" p14:dur="2000" advTm="70712"/>
    </mc:Choice>
    <mc:Fallback xmlns="">
      <p:transition spd="slow" advTm="7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507" y="1371600"/>
            <a:ext cx="7620000" cy="688495"/>
          </a:xfrm>
        </p:spPr>
        <p:txBody>
          <a:bodyPr>
            <a:noAutofit/>
          </a:bodyPr>
          <a:lstStyle/>
          <a:p>
            <a:pPr marL="0" indent="0" algn="ctr">
              <a:buNone/>
            </a:pPr>
            <a:r>
              <a:rPr lang="en-US" sz="3000" dirty="0" smtClean="0"/>
              <a:t>2000-2006 </a:t>
            </a:r>
            <a:r>
              <a:rPr lang="en-US" sz="3000" dirty="0"/>
              <a:t>FQTQ </a:t>
            </a:r>
            <a:r>
              <a:rPr lang="en-US" sz="3000" dirty="0" smtClean="0"/>
              <a:t>Research and the                     2007 FDA Food Protection Plan</a:t>
            </a:r>
            <a:endParaRPr lang="en-US" sz="3000" dirty="0"/>
          </a:p>
        </p:txBody>
      </p:sp>
      <p:sp>
        <p:nvSpPr>
          <p:cNvPr id="4" name="TextBox 3"/>
          <p:cNvSpPr txBox="1"/>
          <p:nvPr/>
        </p:nvSpPr>
        <p:spPr>
          <a:xfrm>
            <a:off x="952116" y="4064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13" y="2514600"/>
            <a:ext cx="8453181" cy="599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4</a:t>
            </a:fld>
            <a:endParaRPr lang="en-US"/>
          </a:p>
        </p:txBody>
      </p:sp>
      <p:sp>
        <p:nvSpPr>
          <p:cNvPr id="6" name="TextBox 5"/>
          <p:cNvSpPr txBox="1"/>
          <p:nvPr/>
        </p:nvSpPr>
        <p:spPr>
          <a:xfrm>
            <a:off x="9171704" y="1524000"/>
            <a:ext cx="4764741" cy="6986528"/>
          </a:xfrm>
          <a:prstGeom prst="rect">
            <a:avLst/>
          </a:prstGeom>
          <a:noFill/>
        </p:spPr>
        <p:txBody>
          <a:bodyPr wrap="square" rtlCol="0">
            <a:spAutoFit/>
          </a:bodyPr>
          <a:lstStyle/>
          <a:p>
            <a:r>
              <a:rPr lang="en-US" sz="2000" dirty="0"/>
              <a:t>I began my doctoral research in </a:t>
            </a:r>
            <a:r>
              <a:rPr lang="en-US" sz="2000" dirty="0" smtClean="0"/>
              <a:t>2002 at the </a:t>
            </a:r>
            <a:r>
              <a:rPr lang="en-US" sz="2000" dirty="0"/>
              <a:t>George Washington University.  </a:t>
            </a:r>
            <a:endParaRPr lang="en-US" sz="2000" dirty="0" smtClean="0"/>
          </a:p>
          <a:p>
            <a:endParaRPr lang="en-US" sz="1200" dirty="0"/>
          </a:p>
          <a:p>
            <a:r>
              <a:rPr lang="en-US" sz="2000" dirty="0"/>
              <a:t>The central idea </a:t>
            </a:r>
            <a:r>
              <a:rPr lang="en-US" sz="2000" dirty="0" smtClean="0"/>
              <a:t>portrayed throughout </a:t>
            </a:r>
            <a:r>
              <a:rPr lang="en-US" sz="2000" dirty="0"/>
              <a:t>my research </a:t>
            </a:r>
            <a:r>
              <a:rPr lang="en-US" sz="2000" dirty="0" smtClean="0"/>
              <a:t>was </a:t>
            </a:r>
            <a:r>
              <a:rPr lang="en-US" sz="2000" dirty="0"/>
              <a:t>simple-if you can prevent something  bad from happening in the first place it’s better than just waiting around to pick up the pieces afterwards.</a:t>
            </a:r>
          </a:p>
          <a:p>
            <a:endParaRPr lang="en-US" sz="1200" dirty="0" smtClean="0"/>
          </a:p>
          <a:p>
            <a:r>
              <a:rPr lang="en-US" sz="2000" dirty="0" smtClean="0"/>
              <a:t>This </a:t>
            </a:r>
            <a:r>
              <a:rPr lang="en-US" sz="2000" dirty="0"/>
              <a:t>was long before </a:t>
            </a:r>
            <a:r>
              <a:rPr lang="en-US" sz="2000" dirty="0" smtClean="0"/>
              <a:t>there was any wide recognition that the culture of food safety had to shift from reaction after the fact to preventing food illnesses before they can do harm</a:t>
            </a:r>
            <a:r>
              <a:rPr lang="en-US" sz="2000" dirty="0"/>
              <a:t>. </a:t>
            </a:r>
            <a:endParaRPr lang="en-US" sz="2000" dirty="0" smtClean="0"/>
          </a:p>
          <a:p>
            <a:endParaRPr lang="en-US" sz="1200" dirty="0"/>
          </a:p>
          <a:p>
            <a:r>
              <a:rPr lang="en-US" sz="2000" dirty="0" smtClean="0"/>
              <a:t>In </a:t>
            </a:r>
            <a:r>
              <a:rPr lang="en-US" sz="2000" dirty="0"/>
              <a:t>2002, what is now common knowledge about the need to place new emphasis on prevention was a new, and to </a:t>
            </a:r>
            <a:r>
              <a:rPr lang="en-US" sz="2000" dirty="0" smtClean="0"/>
              <a:t>some people, </a:t>
            </a:r>
            <a:r>
              <a:rPr lang="en-US" sz="2000" dirty="0"/>
              <a:t>a radical </a:t>
            </a:r>
            <a:r>
              <a:rPr lang="en-US" sz="2000" dirty="0" smtClean="0"/>
              <a:t>way </a:t>
            </a:r>
            <a:r>
              <a:rPr lang="en-US" sz="2000" dirty="0"/>
              <a:t>of thinking about things.</a:t>
            </a:r>
          </a:p>
          <a:p>
            <a:endParaRPr lang="en-US" sz="1200" dirty="0" smtClean="0"/>
          </a:p>
          <a:p>
            <a:r>
              <a:rPr lang="en-US" sz="2000" dirty="0" smtClean="0"/>
              <a:t>The </a:t>
            </a:r>
            <a:r>
              <a:rPr lang="en-US" sz="2000" dirty="0"/>
              <a:t>idea of preventing bad things before they happen as presented in my research dissertation </a:t>
            </a:r>
            <a:r>
              <a:rPr lang="en-US" sz="2000" dirty="0" smtClean="0"/>
              <a:t>is now the </a:t>
            </a:r>
            <a:r>
              <a:rPr lang="en-US" sz="2000" dirty="0"/>
              <a:t>cornerstone of the </a:t>
            </a:r>
            <a:r>
              <a:rPr lang="en-US" sz="2000" dirty="0" smtClean="0"/>
              <a:t>2007 FDA </a:t>
            </a:r>
            <a:r>
              <a:rPr lang="en-US" sz="2000" dirty="0"/>
              <a:t>Food Protection Plan</a:t>
            </a:r>
            <a:r>
              <a:rPr lang="en-US" sz="2000" dirty="0" smtClean="0"/>
              <a:t>.</a:t>
            </a:r>
            <a:endParaRPr lang="en-US" sz="20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2139261386"/>
      </p:ext>
    </p:extLst>
  </p:cSld>
  <p:clrMapOvr>
    <a:masterClrMapping/>
  </p:clrMapOvr>
  <mc:AlternateContent xmlns:mc="http://schemas.openxmlformats.org/markup-compatibility/2006" xmlns:p14="http://schemas.microsoft.com/office/powerpoint/2010/main">
    <mc:Choice Requires="p14">
      <p:transition spd="slow" p14:dur="2000" advTm="65048"/>
    </mc:Choice>
    <mc:Fallback xmlns="">
      <p:transition spd="slow" advTm="6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465" y="1600200"/>
            <a:ext cx="7437118" cy="617606"/>
          </a:xfrm>
        </p:spPr>
        <p:txBody>
          <a:bodyPr>
            <a:noAutofit/>
          </a:bodyPr>
          <a:lstStyle/>
          <a:p>
            <a:pPr marL="0" indent="0" algn="ctr">
              <a:buNone/>
            </a:pPr>
            <a:r>
              <a:rPr lang="en-US" sz="3000" dirty="0" smtClean="0"/>
              <a:t>FoodQuestTQ’s </a:t>
            </a:r>
            <a:r>
              <a:rPr lang="en-US" sz="3000" dirty="0"/>
              <a:t>Food DefenseTQ </a:t>
            </a:r>
            <a:r>
              <a:rPr lang="en-US" sz="3000" dirty="0" smtClean="0"/>
              <a:t>                         and FDA’s </a:t>
            </a:r>
            <a:r>
              <a:rPr lang="en-US" sz="3000" dirty="0"/>
              <a:t>Mitigation Strategies </a:t>
            </a:r>
            <a:r>
              <a:rPr lang="en-US" sz="3000" dirty="0" smtClean="0"/>
              <a:t>Database </a:t>
            </a: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p:txBody>
      </p:sp>
      <p:sp>
        <p:nvSpPr>
          <p:cNvPr id="4" name="TextBox 3"/>
          <p:cNvSpPr txBox="1"/>
          <p:nvPr/>
        </p:nvSpPr>
        <p:spPr>
          <a:xfrm>
            <a:off x="9332681" y="1752507"/>
            <a:ext cx="4671753" cy="7239093"/>
          </a:xfrm>
          <a:prstGeom prst="rect">
            <a:avLst/>
          </a:prstGeom>
          <a:noFill/>
        </p:spPr>
        <p:txBody>
          <a:bodyPr wrap="square" lIns="135824" tIns="67911" rIns="135824" bIns="67911" rtlCol="0">
            <a:spAutoFit/>
          </a:bodyPr>
          <a:lstStyle/>
          <a:p>
            <a:r>
              <a:rPr lang="en-US" sz="1850" dirty="0" smtClean="0"/>
              <a:t>It was way back in 2002, when we envisioned building </a:t>
            </a:r>
            <a:r>
              <a:rPr lang="en-US" sz="1850" dirty="0"/>
              <a:t>the world’s most advanced computer software for risk management.  </a:t>
            </a:r>
          </a:p>
          <a:p>
            <a:endParaRPr lang="en-US" sz="1200" dirty="0"/>
          </a:p>
          <a:p>
            <a:r>
              <a:rPr lang="en-US" sz="1850" dirty="0"/>
              <a:t>The new ideas conceived way back </a:t>
            </a:r>
            <a:r>
              <a:rPr lang="en-US" sz="1850" dirty="0" smtClean="0"/>
              <a:t>then are now the basis for many of  </a:t>
            </a:r>
            <a:r>
              <a:rPr lang="en-US" sz="1850" dirty="0"/>
              <a:t>the </a:t>
            </a:r>
            <a:r>
              <a:rPr lang="en-US" sz="1850" dirty="0" smtClean="0"/>
              <a:t>buzz </a:t>
            </a:r>
            <a:r>
              <a:rPr lang="en-US" sz="1850" dirty="0"/>
              <a:t>words </a:t>
            </a:r>
            <a:r>
              <a:rPr lang="en-US" sz="1850" dirty="0" smtClean="0"/>
              <a:t>you now hear in </a:t>
            </a:r>
            <a:r>
              <a:rPr lang="en-US" sz="1850" dirty="0"/>
              <a:t>today’s food </a:t>
            </a:r>
            <a:r>
              <a:rPr lang="en-US" sz="1850" dirty="0" smtClean="0"/>
              <a:t>industry</a:t>
            </a:r>
            <a:r>
              <a:rPr lang="en-US" sz="1850" dirty="0"/>
              <a:t>-</a:t>
            </a:r>
            <a:r>
              <a:rPr lang="en-US" sz="1850" dirty="0" smtClean="0"/>
              <a:t> ideas </a:t>
            </a:r>
            <a:r>
              <a:rPr lang="en-US" sz="1850" dirty="0"/>
              <a:t>like science and risk </a:t>
            </a:r>
            <a:r>
              <a:rPr lang="en-US" sz="1850" dirty="0" smtClean="0"/>
              <a:t>driven, </a:t>
            </a:r>
            <a:r>
              <a:rPr lang="en-US" sz="1850" dirty="0"/>
              <a:t>quantitative versus </a:t>
            </a:r>
            <a:r>
              <a:rPr lang="en-US" sz="1850" dirty="0" smtClean="0"/>
              <a:t>qualitative analysis, </a:t>
            </a:r>
            <a:r>
              <a:rPr lang="en-US" sz="1850" dirty="0"/>
              <a:t>event </a:t>
            </a:r>
            <a:r>
              <a:rPr lang="en-US" sz="1850" dirty="0" smtClean="0"/>
              <a:t>paths, </a:t>
            </a:r>
            <a:r>
              <a:rPr lang="en-US" sz="1850" dirty="0"/>
              <a:t>critical nodes, </a:t>
            </a:r>
            <a:r>
              <a:rPr lang="en-US" sz="1850" dirty="0" smtClean="0"/>
              <a:t>prevention </a:t>
            </a:r>
            <a:r>
              <a:rPr lang="en-US" sz="1850" dirty="0"/>
              <a:t>versus </a:t>
            </a:r>
            <a:r>
              <a:rPr lang="en-US" sz="1850" dirty="0" smtClean="0"/>
              <a:t>reaction, indicators and warnings </a:t>
            </a:r>
            <a:r>
              <a:rPr lang="en-US" sz="1850" dirty="0"/>
              <a:t>and so on and so on.</a:t>
            </a:r>
          </a:p>
          <a:p>
            <a:endParaRPr lang="en-US" sz="1200" dirty="0"/>
          </a:p>
          <a:p>
            <a:r>
              <a:rPr lang="en-US" sz="1850" dirty="0" smtClean="0"/>
              <a:t>In our </a:t>
            </a:r>
            <a:r>
              <a:rPr lang="en-US" sz="1850" dirty="0"/>
              <a:t>first computerized tool,  FoodDefenseTQ  (with TQ standing for threat quotient), </a:t>
            </a:r>
            <a:r>
              <a:rPr lang="en-US" sz="1850" dirty="0" smtClean="0"/>
              <a:t>we developed  </a:t>
            </a:r>
            <a:r>
              <a:rPr lang="en-US" sz="1850" dirty="0"/>
              <a:t>a set of  criteria </a:t>
            </a:r>
            <a:r>
              <a:rPr lang="en-US" sz="1850" dirty="0" smtClean="0"/>
              <a:t>to </a:t>
            </a:r>
            <a:r>
              <a:rPr lang="en-US" sz="1850" dirty="0"/>
              <a:t>mitigate against both the occurrence of and responses to food related events.  </a:t>
            </a:r>
            <a:r>
              <a:rPr lang="en-US" sz="1850" dirty="0" smtClean="0"/>
              <a:t>In the FDA’s Food Defense Mitigation Strategies Database they stole our ideas to do the same thing.</a:t>
            </a:r>
            <a:endParaRPr lang="en-US" sz="1850" dirty="0"/>
          </a:p>
          <a:p>
            <a:endParaRPr lang="en-US" sz="1200" dirty="0"/>
          </a:p>
          <a:p>
            <a:r>
              <a:rPr lang="en-US" sz="1850" dirty="0"/>
              <a:t>Food DefenseTQ was </a:t>
            </a:r>
            <a:r>
              <a:rPr lang="en-US" sz="1850" dirty="0" smtClean="0"/>
              <a:t>developed two years </a:t>
            </a:r>
            <a:r>
              <a:rPr lang="en-US" sz="1850" dirty="0"/>
              <a:t>before the FDA plagiarized and </a:t>
            </a:r>
            <a:r>
              <a:rPr lang="en-US" sz="1850" dirty="0" smtClean="0"/>
              <a:t>duplicated </a:t>
            </a:r>
            <a:r>
              <a:rPr lang="en-US" sz="1850" dirty="0"/>
              <a:t>it with </a:t>
            </a:r>
            <a:r>
              <a:rPr lang="en-US" sz="1850" dirty="0" smtClean="0"/>
              <a:t>the </a:t>
            </a:r>
            <a:r>
              <a:rPr lang="en-US" sz="1850" dirty="0"/>
              <a:t>release of </a:t>
            </a:r>
            <a:r>
              <a:rPr lang="en-US" sz="1850" dirty="0" smtClean="0"/>
              <a:t>their Food </a:t>
            </a:r>
            <a:r>
              <a:rPr lang="en-US" sz="1850" dirty="0"/>
              <a:t>Defense Mitigation Strategies D</a:t>
            </a:r>
            <a:r>
              <a:rPr lang="en-US" sz="1850" dirty="0" smtClean="0"/>
              <a:t>atabase in 2011. </a:t>
            </a:r>
            <a:endParaRPr lang="en-US" sz="1850" dirty="0"/>
          </a:p>
          <a:p>
            <a:pPr algn="ctr"/>
            <a:endParaRPr lang="en-US" sz="1850" dirty="0"/>
          </a:p>
        </p:txBody>
      </p:sp>
      <p:sp>
        <p:nvSpPr>
          <p:cNvPr id="2" name="TextBox 1"/>
          <p:cNvSpPr txBox="1"/>
          <p:nvPr/>
        </p:nvSpPr>
        <p:spPr>
          <a:xfrm>
            <a:off x="936214"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95600"/>
            <a:ext cx="8229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023C232-03AC-4367-A6B5-F9C929214AFA}" type="slidenum">
              <a:rPr lang="en-US" smtClean="0"/>
              <a:t>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3323348789"/>
      </p:ext>
    </p:extLst>
  </p:cSld>
  <p:clrMapOvr>
    <a:masterClrMapping/>
  </p:clrMapOvr>
  <mc:AlternateContent xmlns:mc="http://schemas.openxmlformats.org/markup-compatibility/2006" xmlns:p14="http://schemas.microsoft.com/office/powerpoint/2010/main">
    <mc:Choice Requires="p14">
      <p:transition spd="slow" p14:dur="2000" advTm="78989"/>
    </mc:Choice>
    <mc:Fallback xmlns="">
      <p:transition spd="slow" advTm="7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1100" y="1347143"/>
            <a:ext cx="7620000" cy="1066798"/>
          </a:xfrm>
        </p:spPr>
        <p:txBody>
          <a:bodyPr>
            <a:noAutofit/>
          </a:bodyPr>
          <a:lstStyle/>
          <a:p>
            <a:pPr marL="0" indent="0" algn="ctr">
              <a:buNone/>
            </a:pPr>
            <a:r>
              <a:rPr lang="en-US" sz="3000" dirty="0" smtClean="0"/>
              <a:t>FoodQuestTQ’s Food </a:t>
            </a:r>
            <a:r>
              <a:rPr lang="en-US" sz="3000" dirty="0"/>
              <a:t>Event </a:t>
            </a:r>
            <a:r>
              <a:rPr lang="en-US" sz="3000" dirty="0" smtClean="0"/>
              <a:t>Analysis </a:t>
            </a:r>
            <a:r>
              <a:rPr lang="en-US" sz="3000" dirty="0"/>
              <a:t>and </a:t>
            </a:r>
            <a:r>
              <a:rPr lang="en-US" sz="3000" dirty="0" smtClean="0"/>
              <a:t>                                Simulation Tool </a:t>
            </a:r>
            <a:r>
              <a:rPr lang="en-US" sz="3000" dirty="0"/>
              <a:t>(FEAST</a:t>
            </a:r>
            <a:r>
              <a:rPr lang="en-US" sz="3000" dirty="0" smtClean="0"/>
              <a:t>) and FDA’s iRisk Tool</a:t>
            </a:r>
            <a:endParaRPr lang="en-US" sz="3000" dirty="0"/>
          </a:p>
        </p:txBody>
      </p:sp>
      <p:sp>
        <p:nvSpPr>
          <p:cNvPr id="4" name="TextBox 3"/>
          <p:cNvSpPr txBox="1"/>
          <p:nvPr/>
        </p:nvSpPr>
        <p:spPr>
          <a:xfrm>
            <a:off x="1011067" y="5080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484513"/>
            <a:ext cx="8458200" cy="612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6</a:t>
            </a:fld>
            <a:endParaRPr lang="en-US"/>
          </a:p>
        </p:txBody>
      </p:sp>
      <p:sp>
        <p:nvSpPr>
          <p:cNvPr id="6" name="TextBox 5"/>
          <p:cNvSpPr txBox="1"/>
          <p:nvPr/>
        </p:nvSpPr>
        <p:spPr>
          <a:xfrm>
            <a:off x="9448801" y="3122457"/>
            <a:ext cx="4605250" cy="4708981"/>
          </a:xfrm>
          <a:prstGeom prst="rect">
            <a:avLst/>
          </a:prstGeom>
          <a:noFill/>
        </p:spPr>
        <p:txBody>
          <a:bodyPr wrap="square" rtlCol="0">
            <a:spAutoFit/>
          </a:bodyPr>
          <a:lstStyle/>
          <a:p>
            <a:r>
              <a:rPr lang="en-US" sz="2000" dirty="0"/>
              <a:t>The FDA iRisk tool is another example.  </a:t>
            </a:r>
            <a:endParaRPr lang="en-US" sz="2000" dirty="0" smtClean="0"/>
          </a:p>
          <a:p>
            <a:endParaRPr lang="en-US" sz="2000" dirty="0"/>
          </a:p>
          <a:p>
            <a:r>
              <a:rPr lang="en-US" sz="2000" dirty="0" smtClean="0"/>
              <a:t>In </a:t>
            </a:r>
            <a:r>
              <a:rPr lang="en-US" sz="2000" dirty="0"/>
              <a:t>this </a:t>
            </a:r>
            <a:r>
              <a:rPr lang="en-US" sz="2000" dirty="0" smtClean="0"/>
              <a:t>case, </a:t>
            </a:r>
            <a:r>
              <a:rPr lang="en-US" sz="2000" dirty="0"/>
              <a:t>the FDA duplicated the </a:t>
            </a:r>
            <a:r>
              <a:rPr lang="en-US" sz="2000" dirty="0" smtClean="0"/>
              <a:t>idea </a:t>
            </a:r>
            <a:r>
              <a:rPr lang="en-US" sz="2000" dirty="0"/>
              <a:t>of using computational </a:t>
            </a:r>
            <a:r>
              <a:rPr lang="en-US" sz="2000" dirty="0" smtClean="0"/>
              <a:t>risk analysis </a:t>
            </a:r>
            <a:r>
              <a:rPr lang="en-US" sz="2000" dirty="0"/>
              <a:t>to support food event scenarios.  </a:t>
            </a:r>
            <a:endParaRPr lang="en-US" sz="2000" dirty="0" smtClean="0"/>
          </a:p>
          <a:p>
            <a:endParaRPr lang="en-US" sz="2000" dirty="0"/>
          </a:p>
          <a:p>
            <a:r>
              <a:rPr lang="en-US" sz="2000" dirty="0" smtClean="0"/>
              <a:t>Just </a:t>
            </a:r>
            <a:r>
              <a:rPr lang="en-US" sz="2000" dirty="0"/>
              <a:t>like our Food </a:t>
            </a:r>
            <a:r>
              <a:rPr lang="en-US" sz="2000" dirty="0" smtClean="0"/>
              <a:t>Event Analysis </a:t>
            </a:r>
            <a:r>
              <a:rPr lang="en-US" sz="2000" dirty="0"/>
              <a:t>and Simulation Tool </a:t>
            </a:r>
            <a:r>
              <a:rPr lang="en-US" sz="2000" dirty="0" smtClean="0"/>
              <a:t> or FEAST, </a:t>
            </a:r>
            <a:r>
              <a:rPr lang="en-US" sz="2000" dirty="0"/>
              <a:t>the FDA iRisk tool allows you to structure and apply risk values along </a:t>
            </a:r>
            <a:r>
              <a:rPr lang="en-US" sz="2000" dirty="0" smtClean="0"/>
              <a:t>food safety and food defense </a:t>
            </a:r>
            <a:r>
              <a:rPr lang="en-US" sz="2000" dirty="0"/>
              <a:t>event </a:t>
            </a:r>
            <a:r>
              <a:rPr lang="en-US" sz="2000" dirty="0" smtClean="0"/>
              <a:t>paths.  </a:t>
            </a:r>
          </a:p>
          <a:p>
            <a:endParaRPr lang="en-US" sz="2000" dirty="0"/>
          </a:p>
          <a:p>
            <a:r>
              <a:rPr lang="en-US" sz="2000" dirty="0" smtClean="0"/>
              <a:t>The development and release of FEAST by FoodQuestTQ pre-dated </a:t>
            </a:r>
            <a:r>
              <a:rPr lang="en-US" sz="2000" dirty="0"/>
              <a:t>the </a:t>
            </a:r>
            <a:r>
              <a:rPr lang="en-US" sz="2000" dirty="0" smtClean="0"/>
              <a:t>release of the FDA </a:t>
            </a:r>
            <a:r>
              <a:rPr lang="en-US" sz="2000" dirty="0"/>
              <a:t>iRisk </a:t>
            </a:r>
            <a:r>
              <a:rPr lang="en-US" sz="2000" dirty="0" smtClean="0"/>
              <a:t>tool in 2010 by over a year. </a:t>
            </a:r>
            <a:endParaRPr lang="en-US" sz="2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2619653049"/>
      </p:ext>
    </p:extLst>
  </p:cSld>
  <p:clrMapOvr>
    <a:masterClrMapping/>
  </p:clrMapOvr>
  <mc:AlternateContent xmlns:mc="http://schemas.openxmlformats.org/markup-compatibility/2006" xmlns:p14="http://schemas.microsoft.com/office/powerpoint/2010/main">
    <mc:Choice Requires="p14">
      <p:transition spd="slow" p14:dur="2000" advTm="43305"/>
    </mc:Choice>
    <mc:Fallback xmlns="">
      <p:transition spd="slow" advTm="4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615" y="1371600"/>
            <a:ext cx="11361426" cy="1093821"/>
          </a:xfrm>
        </p:spPr>
        <p:txBody>
          <a:bodyPr>
            <a:noAutofit/>
          </a:bodyPr>
          <a:lstStyle/>
          <a:p>
            <a:pPr marL="0" indent="0" algn="ctr">
              <a:buNone/>
            </a:pPr>
            <a:r>
              <a:rPr lang="en-US" sz="3000" dirty="0" smtClean="0"/>
              <a:t>FoodQuestTQ’s Food </a:t>
            </a:r>
            <a:r>
              <a:rPr lang="en-US" sz="3000" dirty="0"/>
              <a:t>Event Analysis and Simulation </a:t>
            </a:r>
            <a:r>
              <a:rPr lang="en-US" sz="3000" dirty="0" smtClean="0"/>
              <a:t>Tool </a:t>
            </a:r>
            <a:r>
              <a:rPr lang="en-US" sz="3000" dirty="0"/>
              <a:t>(FEAST</a:t>
            </a:r>
            <a:r>
              <a:rPr lang="en-US" sz="3000" dirty="0" smtClean="0"/>
              <a:t>) </a:t>
            </a:r>
          </a:p>
          <a:p>
            <a:pPr marL="0" indent="0" algn="ctr">
              <a:buNone/>
            </a:pPr>
            <a:r>
              <a:rPr lang="en-US" sz="3000" dirty="0" smtClean="0"/>
              <a:t>and the </a:t>
            </a:r>
            <a:r>
              <a:rPr lang="en-US" sz="3000" dirty="0"/>
              <a:t>FDA’s Food Defense Mitigation Strategies Database</a:t>
            </a:r>
          </a:p>
          <a:p>
            <a:pPr marL="0" indent="0" algn="ctr">
              <a:buNone/>
            </a:pPr>
            <a:endParaRPr lang="en-US" sz="3000" dirty="0"/>
          </a:p>
          <a:p>
            <a:pPr marL="0" indent="0" algn="ctr">
              <a:buNone/>
            </a:pPr>
            <a:endParaRPr lang="en-US" sz="3000" dirty="0"/>
          </a:p>
          <a:p>
            <a:pPr marL="0" indent="0" algn="ctr">
              <a:buNone/>
            </a:pPr>
            <a:endParaRPr lang="en-US" sz="3000" dirty="0"/>
          </a:p>
          <a:p>
            <a:pPr marL="0" indent="0">
              <a:buNone/>
            </a:pPr>
            <a:endParaRPr lang="en-US" sz="3000" dirty="0"/>
          </a:p>
        </p:txBody>
      </p:sp>
      <p:sp>
        <p:nvSpPr>
          <p:cNvPr id="4" name="TextBox 3"/>
          <p:cNvSpPr txBox="1"/>
          <p:nvPr/>
        </p:nvSpPr>
        <p:spPr>
          <a:xfrm>
            <a:off x="7239000" y="1224742"/>
            <a:ext cx="6952898" cy="7062121"/>
          </a:xfrm>
          <a:prstGeom prst="rect">
            <a:avLst/>
          </a:prstGeom>
          <a:noFill/>
          <a:ln>
            <a:noFill/>
          </a:ln>
        </p:spPr>
        <p:txBody>
          <a:bodyPr wrap="square" lIns="135824" tIns="67911" rIns="135824" bIns="67911" rtlCol="0">
            <a:spAutoFit/>
          </a:bodyPr>
          <a:lstStyle/>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a:p>
            <a:pPr algn="ctr"/>
            <a:endParaRPr lang="en-US" sz="3000" dirty="0"/>
          </a:p>
        </p:txBody>
      </p:sp>
      <p:sp>
        <p:nvSpPr>
          <p:cNvPr id="5" name="TextBox 4"/>
          <p:cNvSpPr txBox="1"/>
          <p:nvPr/>
        </p:nvSpPr>
        <p:spPr>
          <a:xfrm>
            <a:off x="975362" y="406400"/>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615" y="2639802"/>
            <a:ext cx="8535786" cy="589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7</a:t>
            </a:fld>
            <a:endParaRPr lang="en-US"/>
          </a:p>
        </p:txBody>
      </p:sp>
      <p:sp>
        <p:nvSpPr>
          <p:cNvPr id="8" name="TextBox 7"/>
          <p:cNvSpPr txBox="1"/>
          <p:nvPr/>
        </p:nvSpPr>
        <p:spPr>
          <a:xfrm>
            <a:off x="9601200" y="3048000"/>
            <a:ext cx="4452851" cy="400110"/>
          </a:xfrm>
          <a:prstGeom prst="rect">
            <a:avLst/>
          </a:prstGeom>
          <a:noFill/>
        </p:spPr>
        <p:txBody>
          <a:bodyPr wrap="square" rtlCol="0">
            <a:spAutoFit/>
          </a:bodyPr>
          <a:lstStyle/>
          <a:p>
            <a:endParaRPr lang="en-US" sz="2000" dirty="0"/>
          </a:p>
        </p:txBody>
      </p:sp>
      <p:sp>
        <p:nvSpPr>
          <p:cNvPr id="7" name="TextBox 6"/>
          <p:cNvSpPr txBox="1"/>
          <p:nvPr/>
        </p:nvSpPr>
        <p:spPr>
          <a:xfrm>
            <a:off x="9753600" y="2895600"/>
            <a:ext cx="4186150" cy="4401205"/>
          </a:xfrm>
          <a:prstGeom prst="rect">
            <a:avLst/>
          </a:prstGeom>
          <a:noFill/>
        </p:spPr>
        <p:txBody>
          <a:bodyPr wrap="square" rtlCol="0">
            <a:spAutoFit/>
          </a:bodyPr>
          <a:lstStyle/>
          <a:p>
            <a:r>
              <a:rPr lang="en-US" sz="2000" dirty="0"/>
              <a:t>In </a:t>
            </a:r>
            <a:r>
              <a:rPr lang="en-US" sz="2000" dirty="0" smtClean="0"/>
              <a:t>this example , </a:t>
            </a:r>
            <a:r>
              <a:rPr lang="en-US" sz="2000" dirty="0"/>
              <a:t>the FDA </a:t>
            </a:r>
            <a:r>
              <a:rPr lang="en-US" sz="2000" dirty="0" smtClean="0"/>
              <a:t>plagiarized  our </a:t>
            </a:r>
            <a:r>
              <a:rPr lang="en-US" sz="2000" dirty="0"/>
              <a:t>idea of identifying and using the nodes of the food supply system to </a:t>
            </a:r>
            <a:r>
              <a:rPr lang="en-US" sz="2000" dirty="0" smtClean="0"/>
              <a:t>identify and categorize </a:t>
            </a:r>
            <a:r>
              <a:rPr lang="en-US" sz="2000" dirty="0"/>
              <a:t>preventive measures to stop food defense events.  </a:t>
            </a:r>
            <a:endParaRPr lang="en-US" sz="2000" dirty="0" smtClean="0"/>
          </a:p>
          <a:p>
            <a:endParaRPr lang="en-US" sz="2000" dirty="0"/>
          </a:p>
          <a:p>
            <a:r>
              <a:rPr lang="en-US" sz="2000" dirty="0" smtClean="0"/>
              <a:t>As you can see here, a full two years </a:t>
            </a:r>
            <a:r>
              <a:rPr lang="en-US" sz="2000" dirty="0"/>
              <a:t>before the </a:t>
            </a:r>
            <a:r>
              <a:rPr lang="en-US" sz="2000" dirty="0" smtClean="0"/>
              <a:t>FDA released </a:t>
            </a:r>
            <a:r>
              <a:rPr lang="en-US" sz="2000" dirty="0"/>
              <a:t>their Food Defense Mitigation Strategies D</a:t>
            </a:r>
            <a:r>
              <a:rPr lang="en-US" sz="2000" dirty="0" smtClean="0"/>
              <a:t>atabase in 2011, </a:t>
            </a:r>
            <a:r>
              <a:rPr lang="en-US" sz="2000" dirty="0"/>
              <a:t>we had already developed </a:t>
            </a:r>
            <a:r>
              <a:rPr lang="en-US" sz="2000" dirty="0" smtClean="0"/>
              <a:t>and were applying the idea of using the nodes of the food supply system </a:t>
            </a:r>
            <a:r>
              <a:rPr lang="en-US" sz="2000" dirty="0"/>
              <a:t>as part of our </a:t>
            </a:r>
            <a:r>
              <a:rPr lang="en-US" sz="2000" dirty="0" smtClean="0"/>
              <a:t>Food </a:t>
            </a:r>
            <a:r>
              <a:rPr lang="en-US" sz="2000" dirty="0"/>
              <a:t>Event Analysis and Simulation Tool or FEAST.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1364923724"/>
      </p:ext>
    </p:extLst>
  </p:cSld>
  <p:clrMapOvr>
    <a:masterClrMapping/>
  </p:clrMapOvr>
  <mc:AlternateContent xmlns:mc="http://schemas.openxmlformats.org/markup-compatibility/2006" xmlns:p14="http://schemas.microsoft.com/office/powerpoint/2010/main">
    <mc:Choice Requires="p14">
      <p:transition spd="slow" p14:dur="2000" advTm="42321"/>
    </mc:Choice>
    <mc:Fallback xmlns="">
      <p:transition spd="slow" advTm="4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0041"/>
            <a:ext cx="9029818" cy="1107617"/>
          </a:xfrm>
        </p:spPr>
        <p:txBody>
          <a:bodyPr>
            <a:noAutofit/>
          </a:bodyPr>
          <a:lstStyle/>
          <a:p>
            <a:pPr marL="0" indent="0" algn="ctr">
              <a:buNone/>
            </a:pPr>
            <a:r>
              <a:rPr lang="en-US" sz="2900" dirty="0" smtClean="0"/>
              <a:t>FoodQuestTQ’s POISON </a:t>
            </a:r>
            <a:r>
              <a:rPr lang="en-US" sz="2900" dirty="0"/>
              <a:t>Metadata </a:t>
            </a:r>
            <a:r>
              <a:rPr lang="en-US" sz="2900" dirty="0" smtClean="0"/>
              <a:t>Repository and                  FDA’s </a:t>
            </a:r>
            <a:r>
              <a:rPr lang="en-US" sz="2900" dirty="0"/>
              <a:t>Food Related Emergency Exercise Bundle (</a:t>
            </a:r>
            <a:r>
              <a:rPr lang="en-US" sz="2900" dirty="0" smtClean="0"/>
              <a:t>FREE-B)</a:t>
            </a:r>
            <a:endParaRPr lang="en-US" sz="2900" dirty="0"/>
          </a:p>
        </p:txBody>
      </p:sp>
      <p:sp>
        <p:nvSpPr>
          <p:cNvPr id="4" name="TextBox 3"/>
          <p:cNvSpPr txBox="1"/>
          <p:nvPr/>
        </p:nvSpPr>
        <p:spPr>
          <a:xfrm>
            <a:off x="9753600" y="1600200"/>
            <a:ext cx="4314301" cy="7154454"/>
          </a:xfrm>
          <a:prstGeom prst="rect">
            <a:avLst/>
          </a:prstGeom>
          <a:noFill/>
        </p:spPr>
        <p:txBody>
          <a:bodyPr wrap="square" lIns="135824" tIns="67911" rIns="135824" bIns="67911" rtlCol="0">
            <a:spAutoFit/>
          </a:bodyPr>
          <a:lstStyle/>
          <a:p>
            <a:r>
              <a:rPr lang="en-US" sz="1900" dirty="0" smtClean="0"/>
              <a:t>Another tool we </a:t>
            </a:r>
            <a:r>
              <a:rPr lang="en-US" sz="1900" dirty="0"/>
              <a:t>developed </a:t>
            </a:r>
            <a:r>
              <a:rPr lang="en-US" sz="1900" dirty="0" smtClean="0"/>
              <a:t>is called POISON</a:t>
            </a:r>
            <a:r>
              <a:rPr lang="en-US" sz="1900" dirty="0"/>
              <a:t>.  POISON is a metadata repository of intentional and unintentional food events.  </a:t>
            </a:r>
            <a:endParaRPr lang="en-US" sz="1900" dirty="0" smtClean="0"/>
          </a:p>
          <a:p>
            <a:endParaRPr lang="en-US" sz="1200" dirty="0"/>
          </a:p>
          <a:p>
            <a:r>
              <a:rPr lang="en-US" sz="1900" dirty="0" smtClean="0"/>
              <a:t>As you can see here, POISON  is used </a:t>
            </a:r>
            <a:r>
              <a:rPr lang="en-US" sz="1900" dirty="0"/>
              <a:t>to develop </a:t>
            </a:r>
            <a:r>
              <a:rPr lang="en-US" sz="1900" dirty="0" smtClean="0"/>
              <a:t>event path scenarios </a:t>
            </a:r>
            <a:r>
              <a:rPr lang="en-US" sz="1900" dirty="0"/>
              <a:t>that are loosely based on real world events to create </a:t>
            </a:r>
            <a:r>
              <a:rPr lang="en-US" sz="1900" dirty="0" smtClean="0"/>
              <a:t>training simulations for  </a:t>
            </a:r>
            <a:r>
              <a:rPr lang="en-US" sz="1900" dirty="0"/>
              <a:t>food related emergencies</a:t>
            </a:r>
            <a:r>
              <a:rPr lang="en-US" sz="1900" dirty="0" smtClean="0"/>
              <a:t>.</a:t>
            </a:r>
          </a:p>
          <a:p>
            <a:endParaRPr lang="en-US" sz="1400" dirty="0"/>
          </a:p>
          <a:p>
            <a:r>
              <a:rPr lang="en-US" sz="1900" dirty="0" smtClean="0"/>
              <a:t>The FDA FREE-B tool takes our ideas to do the very same thing</a:t>
            </a:r>
            <a:r>
              <a:rPr lang="en-US" sz="1900" dirty="0"/>
              <a:t>. </a:t>
            </a:r>
            <a:r>
              <a:rPr lang="en-US" sz="1900" dirty="0" smtClean="0"/>
              <a:t> Our </a:t>
            </a:r>
            <a:r>
              <a:rPr lang="en-US" sz="1900" dirty="0"/>
              <a:t>research and methods to create the same type of learning simulations </a:t>
            </a:r>
            <a:r>
              <a:rPr lang="en-US" sz="1900" dirty="0" smtClean="0"/>
              <a:t>duplicated by the FDA pre-dates </a:t>
            </a:r>
            <a:r>
              <a:rPr lang="en-US" sz="1900" dirty="0"/>
              <a:t>by over two years the 2011 release of the FDA’s FREE-B tool.</a:t>
            </a:r>
          </a:p>
          <a:p>
            <a:endParaRPr lang="en-US" sz="1900" dirty="0" smtClean="0"/>
          </a:p>
          <a:p>
            <a:r>
              <a:rPr lang="en-US" sz="1900" dirty="0" smtClean="0"/>
              <a:t>Since the time FREE-B was released by the FDA in 2011 they have established a major grant program for industry, local and state governments to support the conduct of FREE-B exercises free of any charge.</a:t>
            </a:r>
            <a:endParaRPr lang="en-US" sz="1900" dirty="0"/>
          </a:p>
          <a:p>
            <a:endParaRPr lang="en-US" sz="1200" dirty="0"/>
          </a:p>
        </p:txBody>
      </p:sp>
      <p:sp>
        <p:nvSpPr>
          <p:cNvPr id="5" name="TextBox 4"/>
          <p:cNvSpPr txBox="1"/>
          <p:nvPr/>
        </p:nvSpPr>
        <p:spPr>
          <a:xfrm>
            <a:off x="1020674" y="535893"/>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16" y="3011978"/>
            <a:ext cx="8839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023C232-03AC-4367-A6B5-F9C929214AFA}" type="slidenum">
              <a:rPr lang="en-US" smtClean="0"/>
              <a:t>8</a:t>
            </a:fld>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2664065286"/>
      </p:ext>
    </p:extLst>
  </p:cSld>
  <p:clrMapOvr>
    <a:masterClrMapping/>
  </p:clrMapOvr>
  <mc:AlternateContent xmlns:mc="http://schemas.openxmlformats.org/markup-compatibility/2006" xmlns:p14="http://schemas.microsoft.com/office/powerpoint/2010/main">
    <mc:Choice Requires="p14">
      <p:transition spd="slow" p14:dur="2000" advTm="65076"/>
    </mc:Choice>
    <mc:Fallback xmlns="">
      <p:transition spd="slow" advTm="6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7800"/>
            <a:ext cx="11939878" cy="839075"/>
          </a:xfrm>
        </p:spPr>
        <p:txBody>
          <a:bodyPr>
            <a:noAutofit/>
          </a:bodyPr>
          <a:lstStyle/>
          <a:p>
            <a:pPr marL="0" indent="0" algn="ctr">
              <a:buNone/>
            </a:pPr>
            <a:r>
              <a:rPr lang="en-US" sz="3200" dirty="0" smtClean="0"/>
              <a:t>FoodQuestTQ’s FREE </a:t>
            </a:r>
            <a:r>
              <a:rPr lang="en-US" sz="3200" dirty="0"/>
              <a:t>(Food </a:t>
            </a:r>
            <a:r>
              <a:rPr lang="en-US" sz="3200" dirty="0" smtClean="0"/>
              <a:t>Response Emergency </a:t>
            </a:r>
            <a:r>
              <a:rPr lang="en-US" sz="3200" dirty="0"/>
              <a:t>Evaluation) </a:t>
            </a:r>
            <a:r>
              <a:rPr lang="en-US" sz="3200" dirty="0" smtClean="0"/>
              <a:t>Tool and the FDA’s </a:t>
            </a:r>
            <a:r>
              <a:rPr lang="en-US" sz="3200" dirty="0"/>
              <a:t>FREE-B  (Food </a:t>
            </a:r>
            <a:r>
              <a:rPr lang="en-US" sz="3200" dirty="0" smtClean="0"/>
              <a:t>Related </a:t>
            </a:r>
            <a:r>
              <a:rPr lang="en-US" sz="3200" dirty="0"/>
              <a:t>Emergency Exercise </a:t>
            </a:r>
            <a:r>
              <a:rPr lang="en-US" sz="3200" dirty="0" smtClean="0"/>
              <a:t>Bundle)</a:t>
            </a:r>
            <a:endParaRPr lang="en-US" sz="3200" dirty="0"/>
          </a:p>
          <a:p>
            <a:pPr marL="0" indent="0" algn="ctr">
              <a:buNone/>
            </a:pPr>
            <a:endParaRPr lang="en-US" sz="3200" dirty="0"/>
          </a:p>
        </p:txBody>
      </p:sp>
      <p:sp>
        <p:nvSpPr>
          <p:cNvPr id="4" name="Content Placeholder 2"/>
          <p:cNvSpPr txBox="1">
            <a:spLocks/>
          </p:cNvSpPr>
          <p:nvPr/>
        </p:nvSpPr>
        <p:spPr>
          <a:xfrm>
            <a:off x="8686801" y="2824690"/>
            <a:ext cx="5334000" cy="839075"/>
          </a:xfrm>
          <a:prstGeom prst="rect">
            <a:avLst/>
          </a:prstGeom>
        </p:spPr>
        <p:txBody>
          <a:bodyPr vert="horz" lIns="135824" tIns="67911" rIns="135824" bIns="67911" rtlCol="0">
            <a:normAutofit/>
          </a:bodyPr>
          <a:lstStyle>
            <a:lvl1pPr marL="456709" indent="-456709" algn="l" defTabSz="121788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535" indent="-380590" algn="l" defTabSz="121788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362" indent="-304472" algn="l" defTabSz="121788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306"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0251"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9196"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8140"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7085"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6030" indent="-304472" algn="l" defTabSz="1217889"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None/>
            </a:pPr>
            <a:endParaRPr lang="en-US" sz="2700" dirty="0"/>
          </a:p>
        </p:txBody>
      </p:sp>
      <p:sp>
        <p:nvSpPr>
          <p:cNvPr id="5" name="Title 4"/>
          <p:cNvSpPr txBox="1">
            <a:spLocks noGrp="1"/>
          </p:cNvSpPr>
          <p:nvPr>
            <p:ph type="title"/>
          </p:nvPr>
        </p:nvSpPr>
        <p:spPr>
          <a:xfrm>
            <a:off x="1450874" y="527335"/>
            <a:ext cx="11728655" cy="768090"/>
          </a:xfrm>
          <a:prstGeom prst="rect">
            <a:avLst/>
          </a:prstGeom>
          <a:noFill/>
        </p:spPr>
        <p:txBody>
          <a:bodyPr wrap="none" lIns="135824" tIns="67911" rIns="135824" bIns="67911" rtlCol="0">
            <a:spAutoFit/>
          </a:bodyPr>
          <a:lstStyle/>
          <a:p>
            <a:r>
              <a:rPr lang="en-US" sz="4100" dirty="0"/>
              <a:t>Examples of FDA Plagiarism of FoodQuestTQ Products</a:t>
            </a:r>
          </a:p>
        </p:txBody>
      </p:sp>
      <p:sp>
        <p:nvSpPr>
          <p:cNvPr id="2" name="Slide Number Placeholder 1"/>
          <p:cNvSpPr>
            <a:spLocks noGrp="1"/>
          </p:cNvSpPr>
          <p:nvPr>
            <p:ph type="sldNum" sz="quarter" idx="12"/>
          </p:nvPr>
        </p:nvSpPr>
        <p:spPr/>
        <p:txBody>
          <a:bodyPr/>
          <a:lstStyle/>
          <a:p>
            <a:fld id="{6023C232-03AC-4367-A6B5-F9C929214AFA}" type="slidenum">
              <a:rPr lang="en-US" smtClean="0"/>
              <a:t>9</a:t>
            </a:fld>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40" y="2667000"/>
            <a:ext cx="8292860" cy="59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677400" y="2642558"/>
            <a:ext cx="4495800" cy="6109365"/>
          </a:xfrm>
          <a:prstGeom prst="rect">
            <a:avLst/>
          </a:prstGeom>
          <a:noFill/>
        </p:spPr>
        <p:txBody>
          <a:bodyPr wrap="square" rtlCol="0">
            <a:spAutoFit/>
          </a:bodyPr>
          <a:lstStyle/>
          <a:p>
            <a:r>
              <a:rPr lang="en-US" sz="1700" dirty="0"/>
              <a:t>In </a:t>
            </a:r>
            <a:r>
              <a:rPr lang="en-US" sz="1700" dirty="0" smtClean="0"/>
              <a:t>2010, we developed </a:t>
            </a:r>
            <a:r>
              <a:rPr lang="en-US" sz="1700" dirty="0"/>
              <a:t>a new computerized tool to help the food industry test and develop food </a:t>
            </a:r>
            <a:r>
              <a:rPr lang="en-US" sz="1700" dirty="0" smtClean="0"/>
              <a:t>emergency response </a:t>
            </a:r>
            <a:r>
              <a:rPr lang="en-US" sz="1700" dirty="0"/>
              <a:t>plans, procedures and protocols.  </a:t>
            </a:r>
            <a:r>
              <a:rPr lang="en-US" sz="1700" dirty="0" smtClean="0"/>
              <a:t> The new FoodQuestTQ tool was called FREE standing for Food Response and Emergency Evaluation tool.</a:t>
            </a:r>
            <a:endParaRPr lang="en-US" sz="1700" dirty="0"/>
          </a:p>
          <a:p>
            <a:endParaRPr lang="en-US" sz="1700" dirty="0" smtClean="0"/>
          </a:p>
          <a:p>
            <a:r>
              <a:rPr lang="en-US" sz="1700" dirty="0" smtClean="0"/>
              <a:t>In </a:t>
            </a:r>
            <a:r>
              <a:rPr lang="en-US" sz="1700" dirty="0"/>
              <a:t>July 2011, the FDA released </a:t>
            </a:r>
            <a:r>
              <a:rPr lang="en-US" sz="1700" dirty="0" smtClean="0"/>
              <a:t>a tool called FREE-B standing for Food Related Emergency Exercise Bundle.  </a:t>
            </a:r>
          </a:p>
          <a:p>
            <a:endParaRPr lang="en-US" sz="1700" dirty="0"/>
          </a:p>
          <a:p>
            <a:r>
              <a:rPr lang="en-US" sz="1700" dirty="0"/>
              <a:t>T</a:t>
            </a:r>
            <a:r>
              <a:rPr lang="en-US" sz="1700" dirty="0" smtClean="0"/>
              <a:t>he </a:t>
            </a:r>
            <a:r>
              <a:rPr lang="en-US" sz="1700" dirty="0"/>
              <a:t>FDA </a:t>
            </a:r>
            <a:r>
              <a:rPr lang="en-US" sz="1700" dirty="0" smtClean="0"/>
              <a:t>FREE-B tool plagiarized </a:t>
            </a:r>
            <a:r>
              <a:rPr lang="en-US" sz="1700" dirty="0"/>
              <a:t>our use of carefully structured </a:t>
            </a:r>
            <a:r>
              <a:rPr lang="en-US" sz="1700" dirty="0" smtClean="0"/>
              <a:t>scenarios that were </a:t>
            </a:r>
            <a:r>
              <a:rPr lang="en-US" sz="1700" dirty="0"/>
              <a:t>loosely based on real world </a:t>
            </a:r>
            <a:r>
              <a:rPr lang="en-US" sz="1700" dirty="0" smtClean="0"/>
              <a:t>events to </a:t>
            </a:r>
            <a:r>
              <a:rPr lang="en-US" sz="1700" dirty="0"/>
              <a:t>create food emergency preparedness learning </a:t>
            </a:r>
            <a:r>
              <a:rPr lang="en-US" sz="1700" dirty="0" smtClean="0"/>
              <a:t>environments for improving responses to both accidental and intentionally motivated food emergencies.</a:t>
            </a:r>
          </a:p>
          <a:p>
            <a:endParaRPr lang="en-US" sz="1700" dirty="0"/>
          </a:p>
          <a:p>
            <a:r>
              <a:rPr lang="en-US" sz="1700" dirty="0"/>
              <a:t>The idea of using these types of structured </a:t>
            </a:r>
            <a:r>
              <a:rPr lang="en-US" sz="1700" dirty="0" smtClean="0"/>
              <a:t>learning environments to improve responses to food emergencies pre-dates the FDA development of their FREE-B tool by over five years.  </a:t>
            </a:r>
            <a:endParaRPr lang="en-US" sz="17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382000"/>
            <a:ext cx="609600" cy="609600"/>
          </a:xfrm>
          <a:prstGeom prst="rect">
            <a:avLst/>
          </a:prstGeom>
        </p:spPr>
      </p:pic>
    </p:spTree>
    <p:extLst>
      <p:ext uri="{BB962C8B-B14F-4D97-AF65-F5344CB8AC3E}">
        <p14:creationId xmlns:p14="http://schemas.microsoft.com/office/powerpoint/2010/main" val="3061349832"/>
      </p:ext>
    </p:extLst>
  </p:cSld>
  <p:clrMapOvr>
    <a:masterClrMapping/>
  </p:clrMapOvr>
  <mc:AlternateContent xmlns:mc="http://schemas.openxmlformats.org/markup-compatibility/2006" xmlns:p14="http://schemas.microsoft.com/office/powerpoint/2010/main">
    <mc:Choice Requires="p14">
      <p:transition spd="slow" p14:dur="2000" advTm="72051"/>
    </mc:Choice>
    <mc:Fallback xmlns="">
      <p:transition spd="slow" advTm="7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3671</TotalTime>
  <Words>3363</Words>
  <Application>Microsoft Office PowerPoint</Application>
  <PresentationFormat>Custom</PresentationFormat>
  <Paragraphs>224</Paragraphs>
  <Slides>14</Slides>
  <Notes>14</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Research Integrity in Peril: Plagiarism by the Food and Drug Administration</vt:lpstr>
      <vt:lpstr>Research Integrity in Peril: Plagiarism by the Food and Drug Administration</vt:lpstr>
      <vt:lpstr>Accidental or Deliberate</vt:lpstr>
      <vt:lpstr>PowerPoint Presentation</vt:lpstr>
      <vt:lpstr>PowerPoint Presentation</vt:lpstr>
      <vt:lpstr>PowerPoint Presentation</vt:lpstr>
      <vt:lpstr>PowerPoint Presentation</vt:lpstr>
      <vt:lpstr>PowerPoint Presentation</vt:lpstr>
      <vt:lpstr>Examples of FDA Plagiarism of FoodQuestTQ Products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Plagiarism of FoodQuestTQ Computer Software by the Food and Drug Administration (FDA)</dc:title>
  <dc:creator>jhnatio</dc:creator>
  <cp:lastModifiedBy>John Hnatio</cp:lastModifiedBy>
  <cp:revision>285</cp:revision>
  <cp:lastPrinted>2013-09-08T22:03:42Z</cp:lastPrinted>
  <dcterms:created xsi:type="dcterms:W3CDTF">2013-09-04T16:50:34Z</dcterms:created>
  <dcterms:modified xsi:type="dcterms:W3CDTF">2014-08-31T16:35:17Z</dcterms:modified>
</cp:coreProperties>
</file>