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72" r:id="rId3"/>
    <p:sldId id="273" r:id="rId4"/>
    <p:sldId id="261" r:id="rId5"/>
    <p:sldId id="260" r:id="rId6"/>
    <p:sldId id="264" r:id="rId7"/>
    <p:sldId id="257" r:id="rId8"/>
    <p:sldId id="259" r:id="rId9"/>
    <p:sldId id="268" r:id="rId10"/>
    <p:sldId id="271" r:id="rId11"/>
    <p:sldId id="270" r:id="rId12"/>
    <p:sldId id="274" r:id="rId13"/>
    <p:sldId id="269" r:id="rId14"/>
    <p:sldId id="275" r:id="rId15"/>
  </p:sldIdLst>
  <p:sldSz cx="14630400" cy="9144000"/>
  <p:notesSz cx="7010400" cy="9398000"/>
  <p:defaultTextStyle>
    <a:defPPr>
      <a:defRPr lang="en-US"/>
    </a:defPPr>
    <a:lvl1pPr marL="0" algn="l" defTabSz="1358239" rtl="0" eaLnBrk="1" latinLnBrk="0" hangingPunct="1">
      <a:defRPr sz="2700" kern="1200">
        <a:solidFill>
          <a:schemeClr val="tx1"/>
        </a:solidFill>
        <a:latin typeface="+mn-lt"/>
        <a:ea typeface="+mn-ea"/>
        <a:cs typeface="+mn-cs"/>
      </a:defRPr>
    </a:lvl1pPr>
    <a:lvl2pPr marL="679120" algn="l" defTabSz="1358239" rtl="0" eaLnBrk="1" latinLnBrk="0" hangingPunct="1">
      <a:defRPr sz="2700" kern="1200">
        <a:solidFill>
          <a:schemeClr val="tx1"/>
        </a:solidFill>
        <a:latin typeface="+mn-lt"/>
        <a:ea typeface="+mn-ea"/>
        <a:cs typeface="+mn-cs"/>
      </a:defRPr>
    </a:lvl2pPr>
    <a:lvl3pPr marL="1358239" algn="l" defTabSz="1358239" rtl="0" eaLnBrk="1" latinLnBrk="0" hangingPunct="1">
      <a:defRPr sz="2700" kern="1200">
        <a:solidFill>
          <a:schemeClr val="tx1"/>
        </a:solidFill>
        <a:latin typeface="+mn-lt"/>
        <a:ea typeface="+mn-ea"/>
        <a:cs typeface="+mn-cs"/>
      </a:defRPr>
    </a:lvl3pPr>
    <a:lvl4pPr marL="2037360" algn="l" defTabSz="1358239" rtl="0" eaLnBrk="1" latinLnBrk="0" hangingPunct="1">
      <a:defRPr sz="2700" kern="1200">
        <a:solidFill>
          <a:schemeClr val="tx1"/>
        </a:solidFill>
        <a:latin typeface="+mn-lt"/>
        <a:ea typeface="+mn-ea"/>
        <a:cs typeface="+mn-cs"/>
      </a:defRPr>
    </a:lvl4pPr>
    <a:lvl5pPr marL="2716480" algn="l" defTabSz="1358239" rtl="0" eaLnBrk="1" latinLnBrk="0" hangingPunct="1">
      <a:defRPr sz="2700" kern="1200">
        <a:solidFill>
          <a:schemeClr val="tx1"/>
        </a:solidFill>
        <a:latin typeface="+mn-lt"/>
        <a:ea typeface="+mn-ea"/>
        <a:cs typeface="+mn-cs"/>
      </a:defRPr>
    </a:lvl5pPr>
    <a:lvl6pPr marL="3395600" algn="l" defTabSz="1358239" rtl="0" eaLnBrk="1" latinLnBrk="0" hangingPunct="1">
      <a:defRPr sz="2700" kern="1200">
        <a:solidFill>
          <a:schemeClr val="tx1"/>
        </a:solidFill>
        <a:latin typeface="+mn-lt"/>
        <a:ea typeface="+mn-ea"/>
        <a:cs typeface="+mn-cs"/>
      </a:defRPr>
    </a:lvl6pPr>
    <a:lvl7pPr marL="4074720" algn="l" defTabSz="1358239" rtl="0" eaLnBrk="1" latinLnBrk="0" hangingPunct="1">
      <a:defRPr sz="2700" kern="1200">
        <a:solidFill>
          <a:schemeClr val="tx1"/>
        </a:solidFill>
        <a:latin typeface="+mn-lt"/>
        <a:ea typeface="+mn-ea"/>
        <a:cs typeface="+mn-cs"/>
      </a:defRPr>
    </a:lvl7pPr>
    <a:lvl8pPr marL="4753840" algn="l" defTabSz="1358239" rtl="0" eaLnBrk="1" latinLnBrk="0" hangingPunct="1">
      <a:defRPr sz="2700" kern="1200">
        <a:solidFill>
          <a:schemeClr val="tx1"/>
        </a:solidFill>
        <a:latin typeface="+mn-lt"/>
        <a:ea typeface="+mn-ea"/>
        <a:cs typeface="+mn-cs"/>
      </a:defRPr>
    </a:lvl8pPr>
    <a:lvl9pPr marL="5432959" algn="l" defTabSz="1358239" rtl="0" eaLnBrk="1" latinLnBrk="0" hangingPunct="1">
      <a:defRPr sz="27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820" autoAdjust="0"/>
  </p:normalViewPr>
  <p:slideViewPr>
    <p:cSldViewPr>
      <p:cViewPr>
        <p:scale>
          <a:sx n="57" d="100"/>
          <a:sy n="57" d="100"/>
        </p:scale>
        <p:origin x="-846" y="-240"/>
      </p:cViewPr>
      <p:guideLst>
        <p:guide orient="horz" pos="2880"/>
        <p:guide pos="4608"/>
      </p:guideLst>
    </p:cSldViewPr>
  </p:slideViewPr>
  <p:notesTextViewPr>
    <p:cViewPr>
      <p:scale>
        <a:sx n="1" d="1"/>
        <a:sy n="1" d="1"/>
      </p:scale>
      <p:origin x="0" y="0"/>
    </p:cViewPr>
  </p:notesTextViewPr>
  <p:sorterViewPr>
    <p:cViewPr>
      <p:scale>
        <a:sx n="100" d="100"/>
        <a:sy n="100" d="100"/>
      </p:scale>
      <p:origin x="0" y="0"/>
    </p:cViewPr>
  </p:sorterViewPr>
  <p:notesViewPr>
    <p:cSldViewPr>
      <p:cViewPr>
        <p:scale>
          <a:sx n="238" d="100"/>
          <a:sy n="238" d="100"/>
        </p:scale>
        <p:origin x="-72" y="2118"/>
      </p:cViewPr>
      <p:guideLst>
        <p:guide orient="horz" pos="2960"/>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9900"/>
          </a:xfrm>
          <a:prstGeom prst="rect">
            <a:avLst/>
          </a:prstGeom>
        </p:spPr>
        <p:txBody>
          <a:bodyPr vert="horz" lIns="93753" tIns="46877" rIns="93753" bIns="46877" rtlCol="0"/>
          <a:lstStyle>
            <a:lvl1pPr algn="l">
              <a:defRPr sz="1200"/>
            </a:lvl1pPr>
          </a:lstStyle>
          <a:p>
            <a:endParaRPr lang="en-US"/>
          </a:p>
        </p:txBody>
      </p:sp>
      <p:sp>
        <p:nvSpPr>
          <p:cNvPr id="3" name="Date Placeholder 2"/>
          <p:cNvSpPr>
            <a:spLocks noGrp="1"/>
          </p:cNvSpPr>
          <p:nvPr>
            <p:ph type="dt" idx="1"/>
          </p:nvPr>
        </p:nvSpPr>
        <p:spPr>
          <a:xfrm>
            <a:off x="3970938" y="0"/>
            <a:ext cx="3037840" cy="469900"/>
          </a:xfrm>
          <a:prstGeom prst="rect">
            <a:avLst/>
          </a:prstGeom>
        </p:spPr>
        <p:txBody>
          <a:bodyPr vert="horz" lIns="93753" tIns="46877" rIns="93753" bIns="46877" rtlCol="0"/>
          <a:lstStyle>
            <a:lvl1pPr algn="r">
              <a:defRPr sz="1200"/>
            </a:lvl1pPr>
          </a:lstStyle>
          <a:p>
            <a:fld id="{18A779F4-080D-4E8E-92B8-07B0979EB396}" type="datetimeFigureOut">
              <a:rPr lang="en-US" smtClean="0"/>
              <a:t>9/7/2013</a:t>
            </a:fld>
            <a:endParaRPr lang="en-US"/>
          </a:p>
        </p:txBody>
      </p:sp>
      <p:sp>
        <p:nvSpPr>
          <p:cNvPr id="4" name="Slide Image Placeholder 3"/>
          <p:cNvSpPr>
            <a:spLocks noGrp="1" noRot="1" noChangeAspect="1"/>
          </p:cNvSpPr>
          <p:nvPr>
            <p:ph type="sldImg" idx="2"/>
          </p:nvPr>
        </p:nvSpPr>
        <p:spPr>
          <a:xfrm>
            <a:off x="685800" y="704850"/>
            <a:ext cx="5638800" cy="3524250"/>
          </a:xfrm>
          <a:prstGeom prst="rect">
            <a:avLst/>
          </a:prstGeom>
          <a:noFill/>
          <a:ln w="12700">
            <a:solidFill>
              <a:prstClr val="black"/>
            </a:solidFill>
          </a:ln>
        </p:spPr>
        <p:txBody>
          <a:bodyPr vert="horz" lIns="93753" tIns="46877" rIns="93753" bIns="46877" rtlCol="0" anchor="ctr"/>
          <a:lstStyle/>
          <a:p>
            <a:endParaRPr lang="en-US"/>
          </a:p>
        </p:txBody>
      </p:sp>
      <p:sp>
        <p:nvSpPr>
          <p:cNvPr id="5" name="Notes Placeholder 4"/>
          <p:cNvSpPr>
            <a:spLocks noGrp="1"/>
          </p:cNvSpPr>
          <p:nvPr>
            <p:ph type="body" sz="quarter" idx="3"/>
          </p:nvPr>
        </p:nvSpPr>
        <p:spPr>
          <a:xfrm>
            <a:off x="701040" y="4464050"/>
            <a:ext cx="5608320" cy="4229100"/>
          </a:xfrm>
          <a:prstGeom prst="rect">
            <a:avLst/>
          </a:prstGeom>
        </p:spPr>
        <p:txBody>
          <a:bodyPr vert="horz" lIns="93753" tIns="46877" rIns="93753" bIns="4687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26469"/>
            <a:ext cx="3037840" cy="469900"/>
          </a:xfrm>
          <a:prstGeom prst="rect">
            <a:avLst/>
          </a:prstGeom>
        </p:spPr>
        <p:txBody>
          <a:bodyPr vert="horz" lIns="93753" tIns="46877" rIns="93753" bIns="46877"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926469"/>
            <a:ext cx="3037840" cy="469900"/>
          </a:xfrm>
          <a:prstGeom prst="rect">
            <a:avLst/>
          </a:prstGeom>
        </p:spPr>
        <p:txBody>
          <a:bodyPr vert="horz" lIns="93753" tIns="46877" rIns="93753" bIns="46877" rtlCol="0" anchor="b"/>
          <a:lstStyle>
            <a:lvl1pPr algn="r">
              <a:defRPr sz="1200"/>
            </a:lvl1pPr>
          </a:lstStyle>
          <a:p>
            <a:fld id="{DCFCE529-068A-4BA4-99EB-D1E4B55520C3}" type="slidenum">
              <a:rPr lang="en-US" smtClean="0"/>
              <a:t>‹#›</a:t>
            </a:fld>
            <a:endParaRPr lang="en-US"/>
          </a:p>
        </p:txBody>
      </p:sp>
    </p:spTree>
    <p:extLst>
      <p:ext uri="{BB962C8B-B14F-4D97-AF65-F5344CB8AC3E}">
        <p14:creationId xmlns:p14="http://schemas.microsoft.com/office/powerpoint/2010/main" val="2442583881"/>
      </p:ext>
    </p:extLst>
  </p:cSld>
  <p:clrMap bg1="lt1" tx1="dk1" bg2="lt2" tx2="dk2" accent1="accent1" accent2="accent2" accent3="accent3" accent4="accent4" accent5="accent5" accent6="accent6" hlink="hlink" folHlink="folHlink"/>
  <p:notesStyle>
    <a:lvl1pPr marL="0" algn="l" defTabSz="1358239" rtl="0" eaLnBrk="1" latinLnBrk="0" hangingPunct="1">
      <a:defRPr sz="1800" kern="1200">
        <a:solidFill>
          <a:schemeClr val="tx1"/>
        </a:solidFill>
        <a:latin typeface="+mn-lt"/>
        <a:ea typeface="+mn-ea"/>
        <a:cs typeface="+mn-cs"/>
      </a:defRPr>
    </a:lvl1pPr>
    <a:lvl2pPr marL="679120" algn="l" defTabSz="1358239" rtl="0" eaLnBrk="1" latinLnBrk="0" hangingPunct="1">
      <a:defRPr sz="1800" kern="1200">
        <a:solidFill>
          <a:schemeClr val="tx1"/>
        </a:solidFill>
        <a:latin typeface="+mn-lt"/>
        <a:ea typeface="+mn-ea"/>
        <a:cs typeface="+mn-cs"/>
      </a:defRPr>
    </a:lvl2pPr>
    <a:lvl3pPr marL="1358239" algn="l" defTabSz="1358239" rtl="0" eaLnBrk="1" latinLnBrk="0" hangingPunct="1">
      <a:defRPr sz="1800" kern="1200">
        <a:solidFill>
          <a:schemeClr val="tx1"/>
        </a:solidFill>
        <a:latin typeface="+mn-lt"/>
        <a:ea typeface="+mn-ea"/>
        <a:cs typeface="+mn-cs"/>
      </a:defRPr>
    </a:lvl3pPr>
    <a:lvl4pPr marL="2037360" algn="l" defTabSz="1358239" rtl="0" eaLnBrk="1" latinLnBrk="0" hangingPunct="1">
      <a:defRPr sz="1800" kern="1200">
        <a:solidFill>
          <a:schemeClr val="tx1"/>
        </a:solidFill>
        <a:latin typeface="+mn-lt"/>
        <a:ea typeface="+mn-ea"/>
        <a:cs typeface="+mn-cs"/>
      </a:defRPr>
    </a:lvl4pPr>
    <a:lvl5pPr marL="2716480" algn="l" defTabSz="1358239" rtl="0" eaLnBrk="1" latinLnBrk="0" hangingPunct="1">
      <a:defRPr sz="1800" kern="1200">
        <a:solidFill>
          <a:schemeClr val="tx1"/>
        </a:solidFill>
        <a:latin typeface="+mn-lt"/>
        <a:ea typeface="+mn-ea"/>
        <a:cs typeface="+mn-cs"/>
      </a:defRPr>
    </a:lvl5pPr>
    <a:lvl6pPr marL="3395600" algn="l" defTabSz="1358239" rtl="0" eaLnBrk="1" latinLnBrk="0" hangingPunct="1">
      <a:defRPr sz="1800" kern="1200">
        <a:solidFill>
          <a:schemeClr val="tx1"/>
        </a:solidFill>
        <a:latin typeface="+mn-lt"/>
        <a:ea typeface="+mn-ea"/>
        <a:cs typeface="+mn-cs"/>
      </a:defRPr>
    </a:lvl6pPr>
    <a:lvl7pPr marL="4074720" algn="l" defTabSz="1358239" rtl="0" eaLnBrk="1" latinLnBrk="0" hangingPunct="1">
      <a:defRPr sz="1800" kern="1200">
        <a:solidFill>
          <a:schemeClr val="tx1"/>
        </a:solidFill>
        <a:latin typeface="+mn-lt"/>
        <a:ea typeface="+mn-ea"/>
        <a:cs typeface="+mn-cs"/>
      </a:defRPr>
    </a:lvl7pPr>
    <a:lvl8pPr marL="4753840" algn="l" defTabSz="1358239" rtl="0" eaLnBrk="1" latinLnBrk="0" hangingPunct="1">
      <a:defRPr sz="1800" kern="1200">
        <a:solidFill>
          <a:schemeClr val="tx1"/>
        </a:solidFill>
        <a:latin typeface="+mn-lt"/>
        <a:ea typeface="+mn-ea"/>
        <a:cs typeface="+mn-cs"/>
      </a:defRPr>
    </a:lvl8pPr>
    <a:lvl9pPr marL="5432959" algn="l" defTabSz="1358239"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04850"/>
            <a:ext cx="5638800" cy="3524250"/>
          </a:xfrm>
        </p:spPr>
      </p:sp>
      <p:sp>
        <p:nvSpPr>
          <p:cNvPr id="3" name="Notes Placeholder 2"/>
          <p:cNvSpPr>
            <a:spLocks noGrp="1"/>
          </p:cNvSpPr>
          <p:nvPr>
            <p:ph type="body" idx="1"/>
          </p:nvPr>
        </p:nvSpPr>
        <p:spPr/>
        <p:txBody>
          <a:bodyPr/>
          <a:lstStyle/>
          <a:p>
            <a:r>
              <a:rPr lang="en-US" sz="1400" dirty="0"/>
              <a:t>Hello.  This You Tube presentation is about intentional plagiarism by the federal agency that all of us depend on for the safety of the food we eat and the medicines we take.</a:t>
            </a:r>
          </a:p>
          <a:p>
            <a:endParaRPr lang="en-US" sz="1400" dirty="0"/>
          </a:p>
          <a:p>
            <a:r>
              <a:rPr lang="en-US" sz="1400" dirty="0"/>
              <a:t>It involves the theft and plagiarism of a scientist’s work by the FDA without giving him credit for a ten year program of research.  It is about stealing his research in order to compete with his small company to force him out of business.</a:t>
            </a:r>
          </a:p>
          <a:p>
            <a:endParaRPr lang="en-US" sz="1400" dirty="0"/>
          </a:p>
          <a:p>
            <a:r>
              <a:rPr lang="en-US" sz="1400" dirty="0"/>
              <a:t>I know the story very well because I am the victim of the FDA’s lack of research integrity.  I am Dr. John Hnatio.    </a:t>
            </a:r>
          </a:p>
          <a:p>
            <a:endParaRPr lang="en-US" sz="1400" dirty="0"/>
          </a:p>
        </p:txBody>
      </p:sp>
      <p:sp>
        <p:nvSpPr>
          <p:cNvPr id="4" name="Slide Number Placeholder 3"/>
          <p:cNvSpPr>
            <a:spLocks noGrp="1"/>
          </p:cNvSpPr>
          <p:nvPr>
            <p:ph type="sldNum" sz="quarter" idx="10"/>
          </p:nvPr>
        </p:nvSpPr>
        <p:spPr/>
        <p:txBody>
          <a:bodyPr/>
          <a:lstStyle/>
          <a:p>
            <a:fld id="{DCFCE529-068A-4BA4-99EB-D1E4B55520C3}" type="slidenum">
              <a:rPr lang="en-US" smtClean="0"/>
              <a:t>1</a:t>
            </a:fld>
            <a:endParaRPr lang="en-US"/>
          </a:p>
        </p:txBody>
      </p:sp>
    </p:spTree>
    <p:extLst>
      <p:ext uri="{BB962C8B-B14F-4D97-AF65-F5344CB8AC3E}">
        <p14:creationId xmlns:p14="http://schemas.microsoft.com/office/powerpoint/2010/main" val="1397242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04850"/>
            <a:ext cx="5638800" cy="3524250"/>
          </a:xfrm>
        </p:spPr>
      </p:sp>
      <p:sp>
        <p:nvSpPr>
          <p:cNvPr id="3" name="Notes Placeholder 2"/>
          <p:cNvSpPr>
            <a:spLocks noGrp="1"/>
          </p:cNvSpPr>
          <p:nvPr>
            <p:ph type="body" idx="1"/>
          </p:nvPr>
        </p:nvSpPr>
        <p:spPr/>
        <p:txBody>
          <a:bodyPr/>
          <a:lstStyle/>
          <a:p>
            <a:r>
              <a:rPr lang="en-US" dirty="0" smtClean="0"/>
              <a:t>Here’s another example.  In our POISON </a:t>
            </a:r>
            <a:r>
              <a:rPr lang="en-US" dirty="0"/>
              <a:t>M</a:t>
            </a:r>
            <a:r>
              <a:rPr lang="en-US" dirty="0" smtClean="0"/>
              <a:t>etadata Repository we build event sequences that consist of each causal step in a process.  </a:t>
            </a:r>
          </a:p>
          <a:p>
            <a:endParaRPr lang="en-US" dirty="0"/>
          </a:p>
          <a:p>
            <a:r>
              <a:rPr lang="en-US" dirty="0" smtClean="0"/>
              <a:t>Here the FDA has simply taken the idea and added a graphic interface.   Another example of intentional plagiarism.   </a:t>
            </a:r>
            <a:endParaRPr lang="en-US" dirty="0"/>
          </a:p>
        </p:txBody>
      </p:sp>
      <p:sp>
        <p:nvSpPr>
          <p:cNvPr id="4" name="Slide Number Placeholder 3"/>
          <p:cNvSpPr>
            <a:spLocks noGrp="1"/>
          </p:cNvSpPr>
          <p:nvPr>
            <p:ph type="sldNum" sz="quarter" idx="10"/>
          </p:nvPr>
        </p:nvSpPr>
        <p:spPr/>
        <p:txBody>
          <a:bodyPr/>
          <a:lstStyle/>
          <a:p>
            <a:fld id="{DCFCE529-068A-4BA4-99EB-D1E4B55520C3}" type="slidenum">
              <a:rPr lang="en-US" smtClean="0"/>
              <a:t>10</a:t>
            </a:fld>
            <a:endParaRPr lang="en-US"/>
          </a:p>
        </p:txBody>
      </p:sp>
    </p:spTree>
    <p:extLst>
      <p:ext uri="{BB962C8B-B14F-4D97-AF65-F5344CB8AC3E}">
        <p14:creationId xmlns:p14="http://schemas.microsoft.com/office/powerpoint/2010/main" val="3061646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04850"/>
            <a:ext cx="5638800" cy="3524250"/>
          </a:xfrm>
        </p:spPr>
      </p:sp>
      <p:sp>
        <p:nvSpPr>
          <p:cNvPr id="3" name="Notes Placeholder 2"/>
          <p:cNvSpPr>
            <a:spLocks noGrp="1"/>
          </p:cNvSpPr>
          <p:nvPr>
            <p:ph type="body" idx="1"/>
          </p:nvPr>
        </p:nvSpPr>
        <p:spPr/>
        <p:txBody>
          <a:bodyPr/>
          <a:lstStyle/>
          <a:p>
            <a:r>
              <a:rPr lang="en-US" dirty="0"/>
              <a:t>Here is yet another example where C.A.R.V.E.R. plus SHOCK has been updated by stealing the research of others. </a:t>
            </a:r>
          </a:p>
          <a:p>
            <a:endParaRPr lang="en-US" dirty="0"/>
          </a:p>
          <a:p>
            <a:r>
              <a:rPr lang="en-US" dirty="0"/>
              <a:t>In this case, the FDA has taken our idea of expressing  the relationships that we set forth in our POISON database and simply added a graphic interface.</a:t>
            </a:r>
          </a:p>
        </p:txBody>
      </p:sp>
      <p:sp>
        <p:nvSpPr>
          <p:cNvPr id="4" name="Slide Number Placeholder 3"/>
          <p:cNvSpPr>
            <a:spLocks noGrp="1"/>
          </p:cNvSpPr>
          <p:nvPr>
            <p:ph type="sldNum" sz="quarter" idx="10"/>
          </p:nvPr>
        </p:nvSpPr>
        <p:spPr/>
        <p:txBody>
          <a:bodyPr/>
          <a:lstStyle/>
          <a:p>
            <a:fld id="{DCFCE529-068A-4BA4-99EB-D1E4B55520C3}" type="slidenum">
              <a:rPr lang="en-US" smtClean="0"/>
              <a:t>11</a:t>
            </a:fld>
            <a:endParaRPr lang="en-US"/>
          </a:p>
        </p:txBody>
      </p:sp>
    </p:spTree>
    <p:extLst>
      <p:ext uri="{BB962C8B-B14F-4D97-AF65-F5344CB8AC3E}">
        <p14:creationId xmlns:p14="http://schemas.microsoft.com/office/powerpoint/2010/main" val="4011936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04850"/>
            <a:ext cx="5638800" cy="3524250"/>
          </a:xfrm>
        </p:spPr>
      </p:sp>
      <p:sp>
        <p:nvSpPr>
          <p:cNvPr id="3" name="Notes Placeholder 2"/>
          <p:cNvSpPr>
            <a:spLocks noGrp="1"/>
          </p:cNvSpPr>
          <p:nvPr>
            <p:ph type="body" idx="1"/>
          </p:nvPr>
        </p:nvSpPr>
        <p:spPr/>
        <p:txBody>
          <a:bodyPr/>
          <a:lstStyle/>
          <a:p>
            <a:r>
              <a:rPr lang="en-US" sz="1400" dirty="0"/>
              <a:t>In December 2012 the FDA released a new tool called Food Defense Plan Builder.   FDA was already familiar with our Food DefenseTQ tool.  They were briefed on the new tool over a year earlier.  The FDA was fully aware of our Food Defense Architect Tool.  Both of these tools are designed for the food industry to build food defense plan.  Both tools were already being sold by my company to the food industry.   </a:t>
            </a:r>
          </a:p>
          <a:p>
            <a:endParaRPr lang="en-US" sz="1400" dirty="0"/>
          </a:p>
          <a:p>
            <a:r>
              <a:rPr lang="en-US" sz="1400" dirty="0"/>
              <a:t>In this example, you can see that the FDA took our ideas and research for structuring our Food DefenseTQ questions and the criteria for building food defense plans in Food Defense Architect to build FDA’s Food Defense Plan Builder.  Yet another example of intentional plagiarism by the FDA.   </a:t>
            </a:r>
          </a:p>
        </p:txBody>
      </p:sp>
      <p:sp>
        <p:nvSpPr>
          <p:cNvPr id="4" name="Slide Number Placeholder 3"/>
          <p:cNvSpPr>
            <a:spLocks noGrp="1"/>
          </p:cNvSpPr>
          <p:nvPr>
            <p:ph type="sldNum" sz="quarter" idx="10"/>
          </p:nvPr>
        </p:nvSpPr>
        <p:spPr/>
        <p:txBody>
          <a:bodyPr/>
          <a:lstStyle/>
          <a:p>
            <a:fld id="{DCFCE529-068A-4BA4-99EB-D1E4B55520C3}" type="slidenum">
              <a:rPr lang="en-US" smtClean="0"/>
              <a:t>12</a:t>
            </a:fld>
            <a:endParaRPr lang="en-US"/>
          </a:p>
        </p:txBody>
      </p:sp>
    </p:spTree>
    <p:extLst>
      <p:ext uri="{BB962C8B-B14F-4D97-AF65-F5344CB8AC3E}">
        <p14:creationId xmlns:p14="http://schemas.microsoft.com/office/powerpoint/2010/main" val="1403202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04850"/>
            <a:ext cx="5638800" cy="3524250"/>
          </a:xfrm>
        </p:spPr>
      </p:sp>
      <p:sp>
        <p:nvSpPr>
          <p:cNvPr id="3" name="Notes Placeholder 2"/>
          <p:cNvSpPr>
            <a:spLocks noGrp="1"/>
          </p:cNvSpPr>
          <p:nvPr>
            <p:ph type="body" idx="1"/>
          </p:nvPr>
        </p:nvSpPr>
        <p:spPr/>
        <p:txBody>
          <a:bodyPr/>
          <a:lstStyle/>
          <a:p>
            <a:r>
              <a:rPr lang="en-US" sz="1400" dirty="0"/>
              <a:t>In 2010, I developed a new computerized tool to help the food industry test and develop food emergency response plans, procedures and protocols.  It was based on my research into the use of simulations as a teaching and learning tool.  Long before FDA began to build their FREE-B tool, they were briefed on our FREE tool.</a:t>
            </a:r>
          </a:p>
          <a:p>
            <a:endParaRPr lang="en-US" sz="1400" dirty="0"/>
          </a:p>
          <a:p>
            <a:r>
              <a:rPr lang="en-US" sz="1400" dirty="0"/>
              <a:t>In July 2011, the FDA released FREE-B.  Again, the FDA plagiarized our use of carefully structured scenarios loosely based on real world events to create food emergency preparedness learning environments designed to bring together multidisciplinary stakeholders to improve responses. </a:t>
            </a:r>
          </a:p>
          <a:p>
            <a:endParaRPr lang="en-US" sz="1400" dirty="0"/>
          </a:p>
          <a:p>
            <a:r>
              <a:rPr lang="en-US" sz="1400" dirty="0"/>
              <a:t>The idea of using these types of structured environments goes back to the research I conducted at the George Washington University prior to 2004.    </a:t>
            </a:r>
          </a:p>
        </p:txBody>
      </p:sp>
      <p:sp>
        <p:nvSpPr>
          <p:cNvPr id="4" name="Slide Number Placeholder 3"/>
          <p:cNvSpPr>
            <a:spLocks noGrp="1"/>
          </p:cNvSpPr>
          <p:nvPr>
            <p:ph type="sldNum" sz="quarter" idx="10"/>
          </p:nvPr>
        </p:nvSpPr>
        <p:spPr/>
        <p:txBody>
          <a:bodyPr/>
          <a:lstStyle/>
          <a:p>
            <a:fld id="{DCFCE529-068A-4BA4-99EB-D1E4B55520C3}" type="slidenum">
              <a:rPr lang="en-US" smtClean="0"/>
              <a:t>13</a:t>
            </a:fld>
            <a:endParaRPr lang="en-US"/>
          </a:p>
        </p:txBody>
      </p:sp>
    </p:spTree>
    <p:extLst>
      <p:ext uri="{BB962C8B-B14F-4D97-AF65-F5344CB8AC3E}">
        <p14:creationId xmlns:p14="http://schemas.microsoft.com/office/powerpoint/2010/main" val="2188130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04850"/>
            <a:ext cx="5638800" cy="3524250"/>
          </a:xfrm>
        </p:spPr>
      </p:sp>
      <p:sp>
        <p:nvSpPr>
          <p:cNvPr id="3" name="Notes Placeholder 2"/>
          <p:cNvSpPr>
            <a:spLocks noGrp="1"/>
          </p:cNvSpPr>
          <p:nvPr>
            <p:ph type="body" idx="1"/>
          </p:nvPr>
        </p:nvSpPr>
        <p:spPr/>
        <p:txBody>
          <a:bodyPr/>
          <a:lstStyle/>
          <a:p>
            <a:r>
              <a:rPr lang="en-US" sz="1400" dirty="0"/>
              <a:t>If you are interested in supporting efforts to hold the government accountable for plagiarism and the violation of research integrity, we ask that you visit the above link watch the short video there and sign the petition calling for action to hold the government accountable for violations of research integrity  and unfairly competing with small business across America.</a:t>
            </a:r>
          </a:p>
        </p:txBody>
      </p:sp>
      <p:sp>
        <p:nvSpPr>
          <p:cNvPr id="4" name="Slide Number Placeholder 3"/>
          <p:cNvSpPr>
            <a:spLocks noGrp="1"/>
          </p:cNvSpPr>
          <p:nvPr>
            <p:ph type="sldNum" sz="quarter" idx="10"/>
          </p:nvPr>
        </p:nvSpPr>
        <p:spPr/>
        <p:txBody>
          <a:bodyPr/>
          <a:lstStyle/>
          <a:p>
            <a:fld id="{DCFCE529-068A-4BA4-99EB-D1E4B55520C3}" type="slidenum">
              <a:rPr lang="en-US" smtClean="0"/>
              <a:t>14</a:t>
            </a:fld>
            <a:endParaRPr lang="en-US"/>
          </a:p>
        </p:txBody>
      </p:sp>
    </p:spTree>
    <p:extLst>
      <p:ext uri="{BB962C8B-B14F-4D97-AF65-F5344CB8AC3E}">
        <p14:creationId xmlns:p14="http://schemas.microsoft.com/office/powerpoint/2010/main" val="4049295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04850"/>
            <a:ext cx="5638800" cy="3524250"/>
          </a:xfrm>
        </p:spPr>
      </p:sp>
      <p:sp>
        <p:nvSpPr>
          <p:cNvPr id="3" name="Notes Placeholder 2"/>
          <p:cNvSpPr>
            <a:spLocks noGrp="1"/>
          </p:cNvSpPr>
          <p:nvPr>
            <p:ph type="body" idx="1"/>
          </p:nvPr>
        </p:nvSpPr>
        <p:spPr/>
        <p:txBody>
          <a:bodyPr/>
          <a:lstStyle/>
          <a:p>
            <a:r>
              <a:rPr lang="en-US" sz="1400" dirty="0"/>
              <a:t>I want warn those of  you that may already be worried about the safety of the food we eat and the medicines we all take, this presentation may not be pleasant to watch.  </a:t>
            </a:r>
          </a:p>
          <a:p>
            <a:endParaRPr lang="en-US" sz="1400" dirty="0"/>
          </a:p>
          <a:p>
            <a:r>
              <a:rPr lang="en-US" sz="1400" dirty="0"/>
              <a:t>The Food and Drug Administration or FDA is one of the world’s largest research agencies when it comes to the safety of food and medicines. The integrity of the research conducted by the FDA translates directly to the safety of the food we eat and the medicines we take.</a:t>
            </a:r>
          </a:p>
          <a:p>
            <a:endParaRPr lang="en-US" sz="1400" dirty="0"/>
          </a:p>
          <a:p>
            <a:r>
              <a:rPr lang="en-US" sz="1400" dirty="0"/>
              <a:t>When researchers plagiarize their work they put all of our lives at risk because their false claims can become the building blocks for subsequent research. If subsequent research is built on a faulty foundation the entire house of cards can fall down.  The integrity of the research conducted and overseen by the FDA can literally make the difference between life and death.</a:t>
            </a:r>
          </a:p>
        </p:txBody>
      </p:sp>
      <p:sp>
        <p:nvSpPr>
          <p:cNvPr id="4" name="Slide Number Placeholder 3"/>
          <p:cNvSpPr>
            <a:spLocks noGrp="1"/>
          </p:cNvSpPr>
          <p:nvPr>
            <p:ph type="sldNum" sz="quarter" idx="10"/>
          </p:nvPr>
        </p:nvSpPr>
        <p:spPr/>
        <p:txBody>
          <a:bodyPr/>
          <a:lstStyle/>
          <a:p>
            <a:fld id="{DCFCE529-068A-4BA4-99EB-D1E4B55520C3}" type="slidenum">
              <a:rPr lang="en-US" smtClean="0"/>
              <a:t>2</a:t>
            </a:fld>
            <a:endParaRPr lang="en-US"/>
          </a:p>
        </p:txBody>
      </p:sp>
    </p:spTree>
    <p:extLst>
      <p:ext uri="{BB962C8B-B14F-4D97-AF65-F5344CB8AC3E}">
        <p14:creationId xmlns:p14="http://schemas.microsoft.com/office/powerpoint/2010/main" val="3871404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04850"/>
            <a:ext cx="5638800" cy="3524250"/>
          </a:xfrm>
        </p:spPr>
      </p:sp>
      <p:sp>
        <p:nvSpPr>
          <p:cNvPr id="3" name="Notes Placeholder 2"/>
          <p:cNvSpPr>
            <a:spLocks noGrp="1"/>
          </p:cNvSpPr>
          <p:nvPr>
            <p:ph type="body" idx="1"/>
          </p:nvPr>
        </p:nvSpPr>
        <p:spPr/>
        <p:txBody>
          <a:bodyPr/>
          <a:lstStyle/>
          <a:p>
            <a:r>
              <a:rPr lang="en-US" sz="1400" dirty="0"/>
              <a:t>The story I am going to share with you today is about how the FDA is violating research integrity by plagiarizing the work of others.  The situation is really no different that catching a high school or college student stealing the work of others in order to write a term paper.  Perhaps the only real difference is that the student is likely to be expelled from school while the government ignores their own behavior.</a:t>
            </a:r>
          </a:p>
          <a:p>
            <a:endParaRPr lang="en-US" sz="1400" dirty="0"/>
          </a:p>
          <a:p>
            <a:r>
              <a:rPr lang="en-US" sz="1400" dirty="0"/>
              <a:t>So what is plagiarism?  Among the most visible indicators of plagiarism is simple laziness- the failure to research something before you write it.  In other words you just write things down without finding out who may have already done the very same things that you are trying to do.   </a:t>
            </a:r>
          </a:p>
          <a:p>
            <a:endParaRPr lang="en-US" sz="1400" dirty="0"/>
          </a:p>
          <a:p>
            <a:r>
              <a:rPr lang="en-US" sz="1400" dirty="0"/>
              <a:t>Another indicator of plagiarism is not knowing what common knowledge is.  What you think is common knowledge had to originate somewhere.</a:t>
            </a:r>
          </a:p>
          <a:p>
            <a:endParaRPr lang="en-US" sz="1400" dirty="0"/>
          </a:p>
          <a:p>
            <a:r>
              <a:rPr lang="en-US" sz="1400" dirty="0"/>
              <a:t>Another important indicator of plagiarism is re-phrasing someone else’s ideas in order to disguise them as your own.  This is perhaps the most serious form of plagiarism.</a:t>
            </a:r>
          </a:p>
        </p:txBody>
      </p:sp>
      <p:sp>
        <p:nvSpPr>
          <p:cNvPr id="4" name="Slide Number Placeholder 3"/>
          <p:cNvSpPr>
            <a:spLocks noGrp="1"/>
          </p:cNvSpPr>
          <p:nvPr>
            <p:ph type="sldNum" sz="quarter" idx="10"/>
          </p:nvPr>
        </p:nvSpPr>
        <p:spPr/>
        <p:txBody>
          <a:bodyPr/>
          <a:lstStyle/>
          <a:p>
            <a:fld id="{DCFCE529-068A-4BA4-99EB-D1E4B55520C3}" type="slidenum">
              <a:rPr lang="en-US" smtClean="0"/>
              <a:t>3</a:t>
            </a:fld>
            <a:endParaRPr lang="en-US"/>
          </a:p>
        </p:txBody>
      </p:sp>
    </p:spTree>
    <p:extLst>
      <p:ext uri="{BB962C8B-B14F-4D97-AF65-F5344CB8AC3E}">
        <p14:creationId xmlns:p14="http://schemas.microsoft.com/office/powerpoint/2010/main" val="1124400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04850"/>
            <a:ext cx="5638800" cy="3524250"/>
          </a:xfrm>
        </p:spPr>
      </p:sp>
      <p:sp>
        <p:nvSpPr>
          <p:cNvPr id="3" name="Notes Placeholder 2"/>
          <p:cNvSpPr>
            <a:spLocks noGrp="1"/>
          </p:cNvSpPr>
          <p:nvPr>
            <p:ph type="body" idx="1"/>
          </p:nvPr>
        </p:nvSpPr>
        <p:spPr/>
        <p:txBody>
          <a:bodyPr/>
          <a:lstStyle/>
          <a:p>
            <a:r>
              <a:rPr lang="en-US" dirty="0"/>
              <a:t>I began my doctoral research in 2002 while I was attending the George Washington University.  This was long before the Congress and others became concerned about the failure of the FDA to “look ahead” to prevent food poisoning instead of just waiting for something to happen.  In 2002, what is now common knowledge was a new way of thinking about things.</a:t>
            </a:r>
          </a:p>
          <a:p>
            <a:endParaRPr lang="en-US" dirty="0"/>
          </a:p>
          <a:p>
            <a:r>
              <a:rPr lang="en-US" dirty="0"/>
              <a:t>Here is just one of literally hundreds of ideas the FDA stole from my doctoral research and dissertation over the past five years.  </a:t>
            </a:r>
          </a:p>
          <a:p>
            <a:endParaRPr lang="en-US" dirty="0"/>
          </a:p>
          <a:p>
            <a:r>
              <a:rPr lang="en-US" dirty="0"/>
              <a:t>For example, the idea in my research portrayed here  was simple-if you can prevent something  bad from happening in the first place it’s better than just waiting around to pick up the pieces afterwards.</a:t>
            </a:r>
          </a:p>
          <a:p>
            <a:endParaRPr lang="en-US" dirty="0"/>
          </a:p>
          <a:p>
            <a:r>
              <a:rPr lang="en-US" dirty="0"/>
              <a:t>This is just one of  hundreds of examples of the plagiarism of my research contained the FDA Food Protection Plan- the guiding policy document used by the government to protect the food we all eat.  A compendium of stolen ideas.</a:t>
            </a:r>
          </a:p>
        </p:txBody>
      </p:sp>
      <p:sp>
        <p:nvSpPr>
          <p:cNvPr id="4" name="Slide Number Placeholder 3"/>
          <p:cNvSpPr>
            <a:spLocks noGrp="1"/>
          </p:cNvSpPr>
          <p:nvPr>
            <p:ph type="sldNum" sz="quarter" idx="10"/>
          </p:nvPr>
        </p:nvSpPr>
        <p:spPr/>
        <p:txBody>
          <a:bodyPr/>
          <a:lstStyle/>
          <a:p>
            <a:fld id="{DCFCE529-068A-4BA4-99EB-D1E4B55520C3}" type="slidenum">
              <a:rPr lang="en-US" smtClean="0"/>
              <a:t>4</a:t>
            </a:fld>
            <a:endParaRPr lang="en-US"/>
          </a:p>
        </p:txBody>
      </p:sp>
    </p:spTree>
    <p:extLst>
      <p:ext uri="{BB962C8B-B14F-4D97-AF65-F5344CB8AC3E}">
        <p14:creationId xmlns:p14="http://schemas.microsoft.com/office/powerpoint/2010/main" val="3385244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04850"/>
            <a:ext cx="5638800" cy="3524250"/>
          </a:xfrm>
        </p:spPr>
      </p:sp>
      <p:sp>
        <p:nvSpPr>
          <p:cNvPr id="3" name="Notes Placeholder 2"/>
          <p:cNvSpPr>
            <a:spLocks noGrp="1"/>
          </p:cNvSpPr>
          <p:nvPr>
            <p:ph type="body" idx="1"/>
          </p:nvPr>
        </p:nvSpPr>
        <p:spPr>
          <a:xfrm>
            <a:off x="701040" y="4385733"/>
            <a:ext cx="5608320" cy="4229100"/>
          </a:xfrm>
        </p:spPr>
        <p:txBody>
          <a:bodyPr/>
          <a:lstStyle/>
          <a:p>
            <a:r>
              <a:rPr lang="en-US" sz="1400" dirty="0"/>
              <a:t>In 2008, we began to build the world’s most advanced computer software for risk management.  </a:t>
            </a:r>
          </a:p>
          <a:p>
            <a:endParaRPr lang="en-US" sz="1400" dirty="0"/>
          </a:p>
          <a:p>
            <a:r>
              <a:rPr lang="en-US" sz="1400" dirty="0"/>
              <a:t>Our thinking was quite revolutionary at the time and it was this early research that gave birth to much of the new thinking that is taking place today in the food industry.  </a:t>
            </a:r>
          </a:p>
          <a:p>
            <a:endParaRPr lang="en-US" sz="1400" dirty="0"/>
          </a:p>
          <a:p>
            <a:r>
              <a:rPr lang="en-US" sz="1400" dirty="0"/>
              <a:t>The new ideas conceived way back  then have become the new buzz words of today’s food industry,  words like science and risk based, quantitative versus qualitative, event path analysis, critical nodes, prevent versus just react and so on and so on.</a:t>
            </a:r>
          </a:p>
          <a:p>
            <a:endParaRPr lang="en-US" sz="1400" dirty="0"/>
          </a:p>
          <a:p>
            <a:r>
              <a:rPr lang="en-US" sz="1400" dirty="0"/>
              <a:t>Our first computerized tool,  FoodDefenseTQ  (with TQ standing for threat quotient), involved the development of a set of  criteria that were proven to mitigate against both the occurrence of and responses to food related events.  </a:t>
            </a:r>
          </a:p>
          <a:p>
            <a:endParaRPr lang="en-US" sz="1400" dirty="0"/>
          </a:p>
          <a:p>
            <a:r>
              <a:rPr lang="en-US" sz="1400" dirty="0"/>
              <a:t>Food DefenseTQ was developed and used long before the FDA plagiarized and  duplicated it with the release of FDA’s Food Defense Mitigation Strategies database.    </a:t>
            </a:r>
          </a:p>
        </p:txBody>
      </p:sp>
      <p:sp>
        <p:nvSpPr>
          <p:cNvPr id="4" name="Slide Number Placeholder 3"/>
          <p:cNvSpPr>
            <a:spLocks noGrp="1"/>
          </p:cNvSpPr>
          <p:nvPr>
            <p:ph type="sldNum" sz="quarter" idx="10"/>
          </p:nvPr>
        </p:nvSpPr>
        <p:spPr/>
        <p:txBody>
          <a:bodyPr/>
          <a:lstStyle/>
          <a:p>
            <a:fld id="{DCFCE529-068A-4BA4-99EB-D1E4B55520C3}" type="slidenum">
              <a:rPr lang="en-US" smtClean="0"/>
              <a:t>5</a:t>
            </a:fld>
            <a:endParaRPr lang="en-US"/>
          </a:p>
        </p:txBody>
      </p:sp>
    </p:spTree>
    <p:extLst>
      <p:ext uri="{BB962C8B-B14F-4D97-AF65-F5344CB8AC3E}">
        <p14:creationId xmlns:p14="http://schemas.microsoft.com/office/powerpoint/2010/main" val="726974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04850"/>
            <a:ext cx="5638800" cy="3524250"/>
          </a:xfrm>
        </p:spPr>
      </p:sp>
      <p:sp>
        <p:nvSpPr>
          <p:cNvPr id="3" name="Notes Placeholder 2"/>
          <p:cNvSpPr>
            <a:spLocks noGrp="1"/>
          </p:cNvSpPr>
          <p:nvPr>
            <p:ph type="body" idx="1"/>
          </p:nvPr>
        </p:nvSpPr>
        <p:spPr/>
        <p:txBody>
          <a:bodyPr/>
          <a:lstStyle/>
          <a:p>
            <a:r>
              <a:rPr lang="en-US" dirty="0" smtClean="0"/>
              <a:t>The FDA iRisk tool is another example.  In this case the FDA duplicated the ideas of using computational analysis to support food event scenarios.  Just like our Food Events Analysis and Simulation Tool or FEAST the FDA iRisk tool allows you to structure and apply risk values along an event path.  FEAST long pre-dated the development and release by the FDA of their iRisk tool. </a:t>
            </a:r>
            <a:endParaRPr lang="en-US" dirty="0"/>
          </a:p>
        </p:txBody>
      </p:sp>
      <p:sp>
        <p:nvSpPr>
          <p:cNvPr id="4" name="Slide Number Placeholder 3"/>
          <p:cNvSpPr>
            <a:spLocks noGrp="1"/>
          </p:cNvSpPr>
          <p:nvPr>
            <p:ph type="sldNum" sz="quarter" idx="10"/>
          </p:nvPr>
        </p:nvSpPr>
        <p:spPr/>
        <p:txBody>
          <a:bodyPr/>
          <a:lstStyle/>
          <a:p>
            <a:fld id="{DCFCE529-068A-4BA4-99EB-D1E4B55520C3}" type="slidenum">
              <a:rPr lang="en-US" smtClean="0"/>
              <a:t>6</a:t>
            </a:fld>
            <a:endParaRPr lang="en-US"/>
          </a:p>
        </p:txBody>
      </p:sp>
    </p:spTree>
    <p:extLst>
      <p:ext uri="{BB962C8B-B14F-4D97-AF65-F5344CB8AC3E}">
        <p14:creationId xmlns:p14="http://schemas.microsoft.com/office/powerpoint/2010/main" val="3117935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04850"/>
            <a:ext cx="5638800" cy="3524250"/>
          </a:xfrm>
        </p:spPr>
      </p:sp>
      <p:sp>
        <p:nvSpPr>
          <p:cNvPr id="3" name="Notes Placeholder 2"/>
          <p:cNvSpPr>
            <a:spLocks noGrp="1"/>
          </p:cNvSpPr>
          <p:nvPr>
            <p:ph type="body" idx="1"/>
          </p:nvPr>
        </p:nvSpPr>
        <p:spPr/>
        <p:txBody>
          <a:bodyPr/>
          <a:lstStyle/>
          <a:p>
            <a:r>
              <a:rPr lang="en-US" dirty="0" smtClean="0"/>
              <a:t>In another blatant example of plagiarism, the FDA steals the idea of identifying and using the nodes of the food supply system to identify preventive measures to stop food defense events.  Long before the FDA developed their Food Defense Mitigation Strategies database, we had already developed and were using the idea as part of our Feed Event Analysis and Simulation Tool or FEAST.</a:t>
            </a:r>
            <a:endParaRPr lang="en-US" dirty="0"/>
          </a:p>
        </p:txBody>
      </p:sp>
      <p:sp>
        <p:nvSpPr>
          <p:cNvPr id="4" name="Slide Number Placeholder 3"/>
          <p:cNvSpPr>
            <a:spLocks noGrp="1"/>
          </p:cNvSpPr>
          <p:nvPr>
            <p:ph type="sldNum" sz="quarter" idx="10"/>
          </p:nvPr>
        </p:nvSpPr>
        <p:spPr/>
        <p:txBody>
          <a:bodyPr/>
          <a:lstStyle/>
          <a:p>
            <a:fld id="{DCFCE529-068A-4BA4-99EB-D1E4B55520C3}" type="slidenum">
              <a:rPr lang="en-US" smtClean="0"/>
              <a:t>7</a:t>
            </a:fld>
            <a:endParaRPr lang="en-US"/>
          </a:p>
        </p:txBody>
      </p:sp>
    </p:spTree>
    <p:extLst>
      <p:ext uri="{BB962C8B-B14F-4D97-AF65-F5344CB8AC3E}">
        <p14:creationId xmlns:p14="http://schemas.microsoft.com/office/powerpoint/2010/main" val="2133932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04850"/>
            <a:ext cx="5638800" cy="3524250"/>
          </a:xfrm>
        </p:spPr>
      </p:sp>
      <p:sp>
        <p:nvSpPr>
          <p:cNvPr id="3" name="Notes Placeholder 2"/>
          <p:cNvSpPr>
            <a:spLocks noGrp="1"/>
          </p:cNvSpPr>
          <p:nvPr>
            <p:ph type="body" idx="1"/>
          </p:nvPr>
        </p:nvSpPr>
        <p:spPr/>
        <p:txBody>
          <a:bodyPr/>
          <a:lstStyle/>
          <a:p>
            <a:r>
              <a:rPr lang="en-US" sz="1400" dirty="0"/>
              <a:t>One of the new tools we developed was called POSON.  POISON is a metadata repository of intentional and unintentional food events.  We use POISON and our other tools to develop scenarios that are loosely based on real world events to create simulations of food related emergencies.</a:t>
            </a:r>
          </a:p>
          <a:p>
            <a:endParaRPr lang="en-US" sz="1400" dirty="0"/>
          </a:p>
          <a:p>
            <a:r>
              <a:rPr lang="en-US" sz="1400" dirty="0"/>
              <a:t>Our research and methods to create these type of simulations in POISON long pre-dated any similar work by the FDA to produce their own web based version of our tool.   </a:t>
            </a:r>
          </a:p>
        </p:txBody>
      </p:sp>
      <p:sp>
        <p:nvSpPr>
          <p:cNvPr id="4" name="Slide Number Placeholder 3"/>
          <p:cNvSpPr>
            <a:spLocks noGrp="1"/>
          </p:cNvSpPr>
          <p:nvPr>
            <p:ph type="sldNum" sz="quarter" idx="10"/>
          </p:nvPr>
        </p:nvSpPr>
        <p:spPr/>
        <p:txBody>
          <a:bodyPr/>
          <a:lstStyle/>
          <a:p>
            <a:fld id="{DCFCE529-068A-4BA4-99EB-D1E4B55520C3}" type="slidenum">
              <a:rPr lang="en-US" smtClean="0"/>
              <a:t>8</a:t>
            </a:fld>
            <a:endParaRPr lang="en-US"/>
          </a:p>
        </p:txBody>
      </p:sp>
    </p:spTree>
    <p:extLst>
      <p:ext uri="{BB962C8B-B14F-4D97-AF65-F5344CB8AC3E}">
        <p14:creationId xmlns:p14="http://schemas.microsoft.com/office/powerpoint/2010/main" val="2720113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04850"/>
            <a:ext cx="5638800" cy="3524250"/>
          </a:xfrm>
        </p:spPr>
      </p:sp>
      <p:sp>
        <p:nvSpPr>
          <p:cNvPr id="3" name="Notes Placeholder 2"/>
          <p:cNvSpPr>
            <a:spLocks noGrp="1"/>
          </p:cNvSpPr>
          <p:nvPr>
            <p:ph type="body" idx="1"/>
          </p:nvPr>
        </p:nvSpPr>
        <p:spPr/>
        <p:txBody>
          <a:bodyPr/>
          <a:lstStyle/>
          <a:p>
            <a:r>
              <a:rPr lang="en-US" sz="1400" dirty="0"/>
              <a:t>Shortly after 9-11 the FDA decided to use a vulnerability assessment tool that was originally developed by the Army Special Forces in the 1950’s to target enemy infrastructures during wartime.  The use of C.A.R.V.E.R. plus SHOCK is now the cornerstone of FDA’s counterterrorist efforts in protecting the food supply.  I am extremely familiar with C.A.R.V.E.R. plus Shock based on my work with Sandia ant other National Laboratories in the 1980’s.</a:t>
            </a:r>
          </a:p>
          <a:p>
            <a:endParaRPr lang="en-US" sz="1400" dirty="0"/>
          </a:p>
          <a:p>
            <a:r>
              <a:rPr lang="en-US" sz="1400" dirty="0"/>
              <a:t>Since the 1950’s there have been numerous updates to C.A.R.V.E.R. plus SHOCK but many of the post 2007 changes to the FDA’s computerized application of C.A.R.V.E.R. plus SHOCK now contain ideas that are plagiarized from our POISON Metadata Repository. </a:t>
            </a:r>
          </a:p>
          <a:p>
            <a:endParaRPr lang="en-US" sz="1400" dirty="0"/>
          </a:p>
          <a:p>
            <a:r>
              <a:rPr lang="en-US" sz="1400" dirty="0"/>
              <a:t>As this slide demonstrates,  the FDA has simply taken our idea  of event path steps and simply re-named them as “templates.”  An example of the type of  “patchwork” plagiarism that can only be intentional.</a:t>
            </a:r>
          </a:p>
        </p:txBody>
      </p:sp>
      <p:sp>
        <p:nvSpPr>
          <p:cNvPr id="4" name="Slide Number Placeholder 3"/>
          <p:cNvSpPr>
            <a:spLocks noGrp="1"/>
          </p:cNvSpPr>
          <p:nvPr>
            <p:ph type="sldNum" sz="quarter" idx="10"/>
          </p:nvPr>
        </p:nvSpPr>
        <p:spPr/>
        <p:txBody>
          <a:bodyPr/>
          <a:lstStyle/>
          <a:p>
            <a:fld id="{DCFCE529-068A-4BA4-99EB-D1E4B55520C3}" type="slidenum">
              <a:rPr lang="en-US" smtClean="0"/>
              <a:t>9</a:t>
            </a:fld>
            <a:endParaRPr lang="en-US"/>
          </a:p>
        </p:txBody>
      </p:sp>
    </p:spTree>
    <p:extLst>
      <p:ext uri="{BB962C8B-B14F-4D97-AF65-F5344CB8AC3E}">
        <p14:creationId xmlns:p14="http://schemas.microsoft.com/office/powerpoint/2010/main" val="4011936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2" y="2840567"/>
            <a:ext cx="12435840" cy="1960034"/>
          </a:xfrm>
        </p:spPr>
        <p:txBody>
          <a:bodyPr/>
          <a:lstStyle/>
          <a:p>
            <a:r>
              <a:rPr lang="en-US" smtClean="0"/>
              <a:t>Click to edit Master title style</a:t>
            </a:r>
            <a:endParaRPr lang="en-US"/>
          </a:p>
        </p:txBody>
      </p:sp>
      <p:sp>
        <p:nvSpPr>
          <p:cNvPr id="3" name="Subtitle 2"/>
          <p:cNvSpPr>
            <a:spLocks noGrp="1"/>
          </p:cNvSpPr>
          <p:nvPr>
            <p:ph type="subTitle" idx="1"/>
          </p:nvPr>
        </p:nvSpPr>
        <p:spPr>
          <a:xfrm>
            <a:off x="2194560" y="5181600"/>
            <a:ext cx="10241280" cy="2336800"/>
          </a:xfrm>
        </p:spPr>
        <p:txBody>
          <a:bodyPr/>
          <a:lstStyle>
            <a:lvl1pPr marL="0" indent="0" algn="ctr">
              <a:buNone/>
              <a:defRPr>
                <a:solidFill>
                  <a:schemeClr val="tx1">
                    <a:tint val="75000"/>
                  </a:schemeClr>
                </a:solidFill>
              </a:defRPr>
            </a:lvl1pPr>
            <a:lvl2pPr marL="679120" indent="0" algn="ctr">
              <a:buNone/>
              <a:defRPr>
                <a:solidFill>
                  <a:schemeClr val="tx1">
                    <a:tint val="75000"/>
                  </a:schemeClr>
                </a:solidFill>
              </a:defRPr>
            </a:lvl2pPr>
            <a:lvl3pPr marL="1358239" indent="0" algn="ctr">
              <a:buNone/>
              <a:defRPr>
                <a:solidFill>
                  <a:schemeClr val="tx1">
                    <a:tint val="75000"/>
                  </a:schemeClr>
                </a:solidFill>
              </a:defRPr>
            </a:lvl3pPr>
            <a:lvl4pPr marL="2037360" indent="0" algn="ctr">
              <a:buNone/>
              <a:defRPr>
                <a:solidFill>
                  <a:schemeClr val="tx1">
                    <a:tint val="75000"/>
                  </a:schemeClr>
                </a:solidFill>
              </a:defRPr>
            </a:lvl4pPr>
            <a:lvl5pPr marL="2716480" indent="0" algn="ctr">
              <a:buNone/>
              <a:defRPr>
                <a:solidFill>
                  <a:schemeClr val="tx1">
                    <a:tint val="75000"/>
                  </a:schemeClr>
                </a:solidFill>
              </a:defRPr>
            </a:lvl5pPr>
            <a:lvl6pPr marL="3395600" indent="0" algn="ctr">
              <a:buNone/>
              <a:defRPr>
                <a:solidFill>
                  <a:schemeClr val="tx1">
                    <a:tint val="75000"/>
                  </a:schemeClr>
                </a:solidFill>
              </a:defRPr>
            </a:lvl6pPr>
            <a:lvl7pPr marL="4074720" indent="0" algn="ctr">
              <a:buNone/>
              <a:defRPr>
                <a:solidFill>
                  <a:schemeClr val="tx1">
                    <a:tint val="75000"/>
                  </a:schemeClr>
                </a:solidFill>
              </a:defRPr>
            </a:lvl7pPr>
            <a:lvl8pPr marL="4753840" indent="0" algn="ctr">
              <a:buNone/>
              <a:defRPr>
                <a:solidFill>
                  <a:schemeClr val="tx1">
                    <a:tint val="75000"/>
                  </a:schemeClr>
                </a:solidFill>
              </a:defRPr>
            </a:lvl8pPr>
            <a:lvl9pPr marL="543295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F591EB-D130-4AB5-B2F3-1605B05B7401}" type="datetime1">
              <a:rPr lang="en-US" smtClean="0"/>
              <a:t>9/7/2013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23C232-03AC-4367-A6B5-F9C929214AFA}" type="slidenum">
              <a:rPr lang="en-US" smtClean="0"/>
              <a:t>‹#›</a:t>
            </a:fld>
            <a:endParaRPr lang="en-US"/>
          </a:p>
        </p:txBody>
      </p:sp>
    </p:spTree>
    <p:extLst>
      <p:ext uri="{BB962C8B-B14F-4D97-AF65-F5344CB8AC3E}">
        <p14:creationId xmlns:p14="http://schemas.microsoft.com/office/powerpoint/2010/main" val="4275323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D3F3B0-F9C3-4758-9F3E-5AE22D635537}" type="datetime1">
              <a:rPr lang="en-US" smtClean="0"/>
              <a:t>9/7/2013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23C232-03AC-4367-A6B5-F9C929214AFA}" type="slidenum">
              <a:rPr lang="en-US" smtClean="0"/>
              <a:t>‹#›</a:t>
            </a:fld>
            <a:endParaRPr lang="en-US"/>
          </a:p>
        </p:txBody>
      </p:sp>
    </p:spTree>
    <p:extLst>
      <p:ext uri="{BB962C8B-B14F-4D97-AF65-F5344CB8AC3E}">
        <p14:creationId xmlns:p14="http://schemas.microsoft.com/office/powerpoint/2010/main" val="3409659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66185"/>
            <a:ext cx="3291841"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1" y="366185"/>
            <a:ext cx="963168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3FFF33-C233-4E47-B8FE-91428F8F7F09}" type="datetime1">
              <a:rPr lang="en-US" smtClean="0"/>
              <a:t>9/7/2013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23C232-03AC-4367-A6B5-F9C929214AFA}" type="slidenum">
              <a:rPr lang="en-US" smtClean="0"/>
              <a:t>‹#›</a:t>
            </a:fld>
            <a:endParaRPr lang="en-US"/>
          </a:p>
        </p:txBody>
      </p:sp>
    </p:spTree>
    <p:extLst>
      <p:ext uri="{BB962C8B-B14F-4D97-AF65-F5344CB8AC3E}">
        <p14:creationId xmlns:p14="http://schemas.microsoft.com/office/powerpoint/2010/main" val="2224658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7002A4-1917-4C7D-BDF8-2468F30473E3}" type="datetime1">
              <a:rPr lang="en-US" smtClean="0"/>
              <a:t>9/7/2013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23C232-03AC-4367-A6B5-F9C929214AFA}" type="slidenum">
              <a:rPr lang="en-US" smtClean="0"/>
              <a:t>‹#›</a:t>
            </a:fld>
            <a:endParaRPr lang="en-US"/>
          </a:p>
        </p:txBody>
      </p:sp>
    </p:spTree>
    <p:extLst>
      <p:ext uri="{BB962C8B-B14F-4D97-AF65-F5344CB8AC3E}">
        <p14:creationId xmlns:p14="http://schemas.microsoft.com/office/powerpoint/2010/main" val="1175444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3" y="5875869"/>
            <a:ext cx="12435840" cy="1816100"/>
          </a:xfrm>
        </p:spPr>
        <p:txBody>
          <a:bodyPr anchor="t"/>
          <a:lstStyle>
            <a:lvl1pPr algn="l">
              <a:defRPr sz="59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3" y="3875619"/>
            <a:ext cx="12435840" cy="2000250"/>
          </a:xfrm>
        </p:spPr>
        <p:txBody>
          <a:bodyPr anchor="b"/>
          <a:lstStyle>
            <a:lvl1pPr marL="0" indent="0">
              <a:buNone/>
              <a:defRPr sz="3000">
                <a:solidFill>
                  <a:schemeClr val="tx1">
                    <a:tint val="75000"/>
                  </a:schemeClr>
                </a:solidFill>
              </a:defRPr>
            </a:lvl1pPr>
            <a:lvl2pPr marL="679120" indent="0">
              <a:buNone/>
              <a:defRPr sz="2700">
                <a:solidFill>
                  <a:schemeClr val="tx1">
                    <a:tint val="75000"/>
                  </a:schemeClr>
                </a:solidFill>
              </a:defRPr>
            </a:lvl2pPr>
            <a:lvl3pPr marL="1358239" indent="0">
              <a:buNone/>
              <a:defRPr sz="2300">
                <a:solidFill>
                  <a:schemeClr val="tx1">
                    <a:tint val="75000"/>
                  </a:schemeClr>
                </a:solidFill>
              </a:defRPr>
            </a:lvl3pPr>
            <a:lvl4pPr marL="2037360" indent="0">
              <a:buNone/>
              <a:defRPr sz="2100">
                <a:solidFill>
                  <a:schemeClr val="tx1">
                    <a:tint val="75000"/>
                  </a:schemeClr>
                </a:solidFill>
              </a:defRPr>
            </a:lvl4pPr>
            <a:lvl5pPr marL="2716480" indent="0">
              <a:buNone/>
              <a:defRPr sz="2100">
                <a:solidFill>
                  <a:schemeClr val="tx1">
                    <a:tint val="75000"/>
                  </a:schemeClr>
                </a:solidFill>
              </a:defRPr>
            </a:lvl5pPr>
            <a:lvl6pPr marL="3395600" indent="0">
              <a:buNone/>
              <a:defRPr sz="2100">
                <a:solidFill>
                  <a:schemeClr val="tx1">
                    <a:tint val="75000"/>
                  </a:schemeClr>
                </a:solidFill>
              </a:defRPr>
            </a:lvl6pPr>
            <a:lvl7pPr marL="4074720" indent="0">
              <a:buNone/>
              <a:defRPr sz="2100">
                <a:solidFill>
                  <a:schemeClr val="tx1">
                    <a:tint val="75000"/>
                  </a:schemeClr>
                </a:solidFill>
              </a:defRPr>
            </a:lvl7pPr>
            <a:lvl8pPr marL="4753840" indent="0">
              <a:buNone/>
              <a:defRPr sz="2100">
                <a:solidFill>
                  <a:schemeClr val="tx1">
                    <a:tint val="75000"/>
                  </a:schemeClr>
                </a:solidFill>
              </a:defRPr>
            </a:lvl8pPr>
            <a:lvl9pPr marL="5432959"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E1F392-EF9D-44F4-ACFB-E3724BD89B29}" type="datetime1">
              <a:rPr lang="en-US" smtClean="0"/>
              <a:t>9/7/2013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23C232-03AC-4367-A6B5-F9C929214AFA}" type="slidenum">
              <a:rPr lang="en-US" smtClean="0"/>
              <a:t>‹#›</a:t>
            </a:fld>
            <a:endParaRPr lang="en-US"/>
          </a:p>
        </p:txBody>
      </p:sp>
    </p:spTree>
    <p:extLst>
      <p:ext uri="{BB962C8B-B14F-4D97-AF65-F5344CB8AC3E}">
        <p14:creationId xmlns:p14="http://schemas.microsoft.com/office/powerpoint/2010/main" val="138361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1" y="2133603"/>
            <a:ext cx="6461760" cy="6034617"/>
          </a:xfrm>
        </p:spPr>
        <p:txBody>
          <a:bodyPr/>
          <a:lstStyle>
            <a:lvl1pPr>
              <a:defRPr sz="41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437121" y="2133603"/>
            <a:ext cx="6461760" cy="6034617"/>
          </a:xfrm>
        </p:spPr>
        <p:txBody>
          <a:bodyPr/>
          <a:lstStyle>
            <a:lvl1pPr>
              <a:defRPr sz="41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8DC1C2-8E68-4B15-BEE4-FAE8302EB719}" type="datetime1">
              <a:rPr lang="en-US" smtClean="0"/>
              <a:t>9/7/2013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23C232-03AC-4367-A6B5-F9C929214AFA}" type="slidenum">
              <a:rPr lang="en-US" smtClean="0"/>
              <a:t>‹#›</a:t>
            </a:fld>
            <a:endParaRPr lang="en-US"/>
          </a:p>
        </p:txBody>
      </p:sp>
    </p:spTree>
    <p:extLst>
      <p:ext uri="{BB962C8B-B14F-4D97-AF65-F5344CB8AC3E}">
        <p14:creationId xmlns:p14="http://schemas.microsoft.com/office/powerpoint/2010/main" val="2418243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0" y="2046817"/>
            <a:ext cx="6464301" cy="853016"/>
          </a:xfrm>
        </p:spPr>
        <p:txBody>
          <a:bodyPr anchor="b"/>
          <a:lstStyle>
            <a:lvl1pPr marL="0" indent="0">
              <a:buNone/>
              <a:defRPr sz="3600" b="1"/>
            </a:lvl1pPr>
            <a:lvl2pPr marL="679120" indent="0">
              <a:buNone/>
              <a:defRPr sz="3000" b="1"/>
            </a:lvl2pPr>
            <a:lvl3pPr marL="1358239" indent="0">
              <a:buNone/>
              <a:defRPr sz="2700" b="1"/>
            </a:lvl3pPr>
            <a:lvl4pPr marL="2037360" indent="0">
              <a:buNone/>
              <a:defRPr sz="2300" b="1"/>
            </a:lvl4pPr>
            <a:lvl5pPr marL="2716480" indent="0">
              <a:buNone/>
              <a:defRPr sz="2300" b="1"/>
            </a:lvl5pPr>
            <a:lvl6pPr marL="3395600" indent="0">
              <a:buNone/>
              <a:defRPr sz="2300" b="1"/>
            </a:lvl6pPr>
            <a:lvl7pPr marL="4074720" indent="0">
              <a:buNone/>
              <a:defRPr sz="2300" b="1"/>
            </a:lvl7pPr>
            <a:lvl8pPr marL="4753840" indent="0">
              <a:buNone/>
              <a:defRPr sz="2300" b="1"/>
            </a:lvl8pPr>
            <a:lvl9pPr marL="5432959"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731520" y="2899834"/>
            <a:ext cx="6464301" cy="5268384"/>
          </a:xfrm>
        </p:spPr>
        <p:txBody>
          <a:bodyPr/>
          <a:lstStyle>
            <a:lvl1pPr>
              <a:defRPr sz="3600"/>
            </a:lvl1pPr>
            <a:lvl2pPr>
              <a:defRPr sz="30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2" y="2046817"/>
            <a:ext cx="6466840" cy="853016"/>
          </a:xfrm>
        </p:spPr>
        <p:txBody>
          <a:bodyPr anchor="b"/>
          <a:lstStyle>
            <a:lvl1pPr marL="0" indent="0">
              <a:buNone/>
              <a:defRPr sz="3600" b="1"/>
            </a:lvl1pPr>
            <a:lvl2pPr marL="679120" indent="0">
              <a:buNone/>
              <a:defRPr sz="3000" b="1"/>
            </a:lvl2pPr>
            <a:lvl3pPr marL="1358239" indent="0">
              <a:buNone/>
              <a:defRPr sz="2700" b="1"/>
            </a:lvl3pPr>
            <a:lvl4pPr marL="2037360" indent="0">
              <a:buNone/>
              <a:defRPr sz="2300" b="1"/>
            </a:lvl4pPr>
            <a:lvl5pPr marL="2716480" indent="0">
              <a:buNone/>
              <a:defRPr sz="2300" b="1"/>
            </a:lvl5pPr>
            <a:lvl6pPr marL="3395600" indent="0">
              <a:buNone/>
              <a:defRPr sz="2300" b="1"/>
            </a:lvl6pPr>
            <a:lvl7pPr marL="4074720" indent="0">
              <a:buNone/>
              <a:defRPr sz="2300" b="1"/>
            </a:lvl7pPr>
            <a:lvl8pPr marL="4753840" indent="0">
              <a:buNone/>
              <a:defRPr sz="2300" b="1"/>
            </a:lvl8pPr>
            <a:lvl9pPr marL="5432959"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7432042" y="2899834"/>
            <a:ext cx="6466840" cy="5268384"/>
          </a:xfrm>
        </p:spPr>
        <p:txBody>
          <a:bodyPr/>
          <a:lstStyle>
            <a:lvl1pPr>
              <a:defRPr sz="3600"/>
            </a:lvl1pPr>
            <a:lvl2pPr>
              <a:defRPr sz="30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93EB50-2419-489A-9FD0-3282EC6DE364}" type="datetime1">
              <a:rPr lang="en-US" smtClean="0"/>
              <a:t>9/7/2013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23C232-03AC-4367-A6B5-F9C929214AFA}" type="slidenum">
              <a:rPr lang="en-US" smtClean="0"/>
              <a:t>‹#›</a:t>
            </a:fld>
            <a:endParaRPr lang="en-US"/>
          </a:p>
        </p:txBody>
      </p:sp>
    </p:spTree>
    <p:extLst>
      <p:ext uri="{BB962C8B-B14F-4D97-AF65-F5344CB8AC3E}">
        <p14:creationId xmlns:p14="http://schemas.microsoft.com/office/powerpoint/2010/main" val="2909847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ADADB8-4C30-432E-817C-E02235D1B881}" type="datetime1">
              <a:rPr lang="en-US" smtClean="0"/>
              <a:t>9/7/2013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23C232-03AC-4367-A6B5-F9C929214AFA}" type="slidenum">
              <a:rPr lang="en-US" smtClean="0"/>
              <a:t>‹#›</a:t>
            </a:fld>
            <a:endParaRPr lang="en-US"/>
          </a:p>
        </p:txBody>
      </p:sp>
    </p:spTree>
    <p:extLst>
      <p:ext uri="{BB962C8B-B14F-4D97-AF65-F5344CB8AC3E}">
        <p14:creationId xmlns:p14="http://schemas.microsoft.com/office/powerpoint/2010/main" val="2488994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9BADA9-669D-4B6D-A983-C1144592DF54}" type="datetime1">
              <a:rPr lang="en-US" smtClean="0"/>
              <a:t>9/7/2013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23C232-03AC-4367-A6B5-F9C929214AFA}" type="slidenum">
              <a:rPr lang="en-US" smtClean="0"/>
              <a:t>‹#›</a:t>
            </a:fld>
            <a:endParaRPr lang="en-US"/>
          </a:p>
        </p:txBody>
      </p:sp>
    </p:spTree>
    <p:extLst>
      <p:ext uri="{BB962C8B-B14F-4D97-AF65-F5344CB8AC3E}">
        <p14:creationId xmlns:p14="http://schemas.microsoft.com/office/powerpoint/2010/main" val="658401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2" y="364066"/>
            <a:ext cx="4813301" cy="1549400"/>
          </a:xfr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5720081" y="364070"/>
            <a:ext cx="8178800" cy="7804150"/>
          </a:xfrm>
        </p:spPr>
        <p:txBody>
          <a:bodyPr/>
          <a:lstStyle>
            <a:lvl1pPr>
              <a:defRPr sz="4800"/>
            </a:lvl1pPr>
            <a:lvl2pPr>
              <a:defRPr sz="41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22" y="1913470"/>
            <a:ext cx="4813301" cy="6254750"/>
          </a:xfrm>
        </p:spPr>
        <p:txBody>
          <a:bodyPr/>
          <a:lstStyle>
            <a:lvl1pPr marL="0" indent="0">
              <a:buNone/>
              <a:defRPr sz="2100"/>
            </a:lvl1pPr>
            <a:lvl2pPr marL="679120" indent="0">
              <a:buNone/>
              <a:defRPr sz="1800"/>
            </a:lvl2pPr>
            <a:lvl3pPr marL="1358239" indent="0">
              <a:buNone/>
              <a:defRPr sz="1500"/>
            </a:lvl3pPr>
            <a:lvl4pPr marL="2037360" indent="0">
              <a:buNone/>
              <a:defRPr sz="1300"/>
            </a:lvl4pPr>
            <a:lvl5pPr marL="2716480" indent="0">
              <a:buNone/>
              <a:defRPr sz="1300"/>
            </a:lvl5pPr>
            <a:lvl6pPr marL="3395600" indent="0">
              <a:buNone/>
              <a:defRPr sz="1300"/>
            </a:lvl6pPr>
            <a:lvl7pPr marL="4074720" indent="0">
              <a:buNone/>
              <a:defRPr sz="1300"/>
            </a:lvl7pPr>
            <a:lvl8pPr marL="4753840" indent="0">
              <a:buNone/>
              <a:defRPr sz="1300"/>
            </a:lvl8pPr>
            <a:lvl9pPr marL="5432959"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D8586D-1779-4F07-A9EF-76FAEE79BDF1}" type="datetime1">
              <a:rPr lang="en-US" smtClean="0"/>
              <a:t>9/7/2013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23C232-03AC-4367-A6B5-F9C929214AFA}" type="slidenum">
              <a:rPr lang="en-US" smtClean="0"/>
              <a:t>‹#›</a:t>
            </a:fld>
            <a:endParaRPr lang="en-US"/>
          </a:p>
        </p:txBody>
      </p:sp>
    </p:spTree>
    <p:extLst>
      <p:ext uri="{BB962C8B-B14F-4D97-AF65-F5344CB8AC3E}">
        <p14:creationId xmlns:p14="http://schemas.microsoft.com/office/powerpoint/2010/main" val="1238182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6400800"/>
            <a:ext cx="8778240" cy="755651"/>
          </a:xfr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2867661" y="817034"/>
            <a:ext cx="8778240" cy="5486400"/>
          </a:xfrm>
        </p:spPr>
        <p:txBody>
          <a:bodyPr/>
          <a:lstStyle>
            <a:lvl1pPr marL="0" indent="0">
              <a:buNone/>
              <a:defRPr sz="4800"/>
            </a:lvl1pPr>
            <a:lvl2pPr marL="679120" indent="0">
              <a:buNone/>
              <a:defRPr sz="4100"/>
            </a:lvl2pPr>
            <a:lvl3pPr marL="1358239" indent="0">
              <a:buNone/>
              <a:defRPr sz="3600"/>
            </a:lvl3pPr>
            <a:lvl4pPr marL="2037360" indent="0">
              <a:buNone/>
              <a:defRPr sz="3000"/>
            </a:lvl4pPr>
            <a:lvl5pPr marL="2716480" indent="0">
              <a:buNone/>
              <a:defRPr sz="3000"/>
            </a:lvl5pPr>
            <a:lvl6pPr marL="3395600" indent="0">
              <a:buNone/>
              <a:defRPr sz="3000"/>
            </a:lvl6pPr>
            <a:lvl7pPr marL="4074720" indent="0">
              <a:buNone/>
              <a:defRPr sz="3000"/>
            </a:lvl7pPr>
            <a:lvl8pPr marL="4753840" indent="0">
              <a:buNone/>
              <a:defRPr sz="3000"/>
            </a:lvl8pPr>
            <a:lvl9pPr marL="5432959" indent="0">
              <a:buNone/>
              <a:defRPr sz="3000"/>
            </a:lvl9pPr>
          </a:lstStyle>
          <a:p>
            <a:endParaRPr lang="en-US"/>
          </a:p>
        </p:txBody>
      </p:sp>
      <p:sp>
        <p:nvSpPr>
          <p:cNvPr id="4" name="Text Placeholder 3"/>
          <p:cNvSpPr>
            <a:spLocks noGrp="1"/>
          </p:cNvSpPr>
          <p:nvPr>
            <p:ph type="body" sz="half" idx="2"/>
          </p:nvPr>
        </p:nvSpPr>
        <p:spPr>
          <a:xfrm>
            <a:off x="2867661" y="7156451"/>
            <a:ext cx="8778240" cy="1073149"/>
          </a:xfrm>
        </p:spPr>
        <p:txBody>
          <a:bodyPr/>
          <a:lstStyle>
            <a:lvl1pPr marL="0" indent="0">
              <a:buNone/>
              <a:defRPr sz="2100"/>
            </a:lvl1pPr>
            <a:lvl2pPr marL="679120" indent="0">
              <a:buNone/>
              <a:defRPr sz="1800"/>
            </a:lvl2pPr>
            <a:lvl3pPr marL="1358239" indent="0">
              <a:buNone/>
              <a:defRPr sz="1500"/>
            </a:lvl3pPr>
            <a:lvl4pPr marL="2037360" indent="0">
              <a:buNone/>
              <a:defRPr sz="1300"/>
            </a:lvl4pPr>
            <a:lvl5pPr marL="2716480" indent="0">
              <a:buNone/>
              <a:defRPr sz="1300"/>
            </a:lvl5pPr>
            <a:lvl6pPr marL="3395600" indent="0">
              <a:buNone/>
              <a:defRPr sz="1300"/>
            </a:lvl6pPr>
            <a:lvl7pPr marL="4074720" indent="0">
              <a:buNone/>
              <a:defRPr sz="1300"/>
            </a:lvl7pPr>
            <a:lvl8pPr marL="4753840" indent="0">
              <a:buNone/>
              <a:defRPr sz="1300"/>
            </a:lvl8pPr>
            <a:lvl9pPr marL="5432959"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CD2B34-3763-4829-B0EB-B055B574697A}" type="datetime1">
              <a:rPr lang="en-US" smtClean="0"/>
              <a:t>9/7/2013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23C232-03AC-4367-A6B5-F9C929214AFA}" type="slidenum">
              <a:rPr lang="en-US" smtClean="0"/>
              <a:t>‹#›</a:t>
            </a:fld>
            <a:endParaRPr lang="en-US"/>
          </a:p>
        </p:txBody>
      </p:sp>
    </p:spTree>
    <p:extLst>
      <p:ext uri="{BB962C8B-B14F-4D97-AF65-F5344CB8AC3E}">
        <p14:creationId xmlns:p14="http://schemas.microsoft.com/office/powerpoint/2010/main" val="1403152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66184"/>
            <a:ext cx="13167360" cy="1524001"/>
          </a:xfrm>
          <a:prstGeom prst="rect">
            <a:avLst/>
          </a:prstGeom>
        </p:spPr>
        <p:txBody>
          <a:bodyPr vert="horz" lIns="135824" tIns="67911" rIns="135824" bIns="679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31520" y="2133603"/>
            <a:ext cx="13167360" cy="6034617"/>
          </a:xfrm>
          <a:prstGeom prst="rect">
            <a:avLst/>
          </a:prstGeom>
        </p:spPr>
        <p:txBody>
          <a:bodyPr vert="horz" lIns="135824" tIns="67911" rIns="135824" bIns="679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31522" y="8475135"/>
            <a:ext cx="3413760" cy="486833"/>
          </a:xfrm>
          <a:prstGeom prst="rect">
            <a:avLst/>
          </a:prstGeom>
        </p:spPr>
        <p:txBody>
          <a:bodyPr vert="horz" lIns="135824" tIns="67911" rIns="135824" bIns="67911" rtlCol="0" anchor="ctr"/>
          <a:lstStyle>
            <a:lvl1pPr algn="l">
              <a:defRPr sz="1800">
                <a:solidFill>
                  <a:schemeClr val="tx1">
                    <a:tint val="75000"/>
                  </a:schemeClr>
                </a:solidFill>
              </a:defRPr>
            </a:lvl1pPr>
          </a:lstStyle>
          <a:p>
            <a:fld id="{203857C1-B786-4E4D-8113-224C91818571}" type="datetime1">
              <a:rPr lang="en-US" smtClean="0"/>
              <a:t>9/7/2013</a:t>
            </a:fld>
            <a:endParaRPr lang="en-US"/>
          </a:p>
        </p:txBody>
      </p:sp>
      <p:sp>
        <p:nvSpPr>
          <p:cNvPr id="5" name="Footer Placeholder 4"/>
          <p:cNvSpPr>
            <a:spLocks noGrp="1"/>
          </p:cNvSpPr>
          <p:nvPr>
            <p:ph type="ftr" sz="quarter" idx="3"/>
          </p:nvPr>
        </p:nvSpPr>
        <p:spPr>
          <a:xfrm>
            <a:off x="4998720" y="8475135"/>
            <a:ext cx="4632960" cy="486833"/>
          </a:xfrm>
          <a:prstGeom prst="rect">
            <a:avLst/>
          </a:prstGeom>
        </p:spPr>
        <p:txBody>
          <a:bodyPr vert="horz" lIns="135824" tIns="67911" rIns="135824" bIns="67911"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85120" y="8475135"/>
            <a:ext cx="3413760" cy="486833"/>
          </a:xfrm>
          <a:prstGeom prst="rect">
            <a:avLst/>
          </a:prstGeom>
        </p:spPr>
        <p:txBody>
          <a:bodyPr vert="horz" lIns="135824" tIns="67911" rIns="135824" bIns="67911" rtlCol="0" anchor="ctr"/>
          <a:lstStyle>
            <a:lvl1pPr algn="r">
              <a:defRPr sz="1800">
                <a:solidFill>
                  <a:schemeClr val="tx1">
                    <a:tint val="75000"/>
                  </a:schemeClr>
                </a:solidFill>
              </a:defRPr>
            </a:lvl1pPr>
          </a:lstStyle>
          <a:p>
            <a:fld id="{6023C232-03AC-4367-A6B5-F9C929214AFA}" type="slidenum">
              <a:rPr lang="en-US" smtClean="0"/>
              <a:t>‹#›</a:t>
            </a:fld>
            <a:endParaRPr lang="en-US"/>
          </a:p>
        </p:txBody>
      </p:sp>
    </p:spTree>
    <p:extLst>
      <p:ext uri="{BB962C8B-B14F-4D97-AF65-F5344CB8AC3E}">
        <p14:creationId xmlns:p14="http://schemas.microsoft.com/office/powerpoint/2010/main" val="26773275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1358239" rtl="0" eaLnBrk="1" latinLnBrk="0" hangingPunct="1">
        <a:spcBef>
          <a:spcPct val="0"/>
        </a:spcBef>
        <a:buNone/>
        <a:defRPr sz="6600" kern="1200">
          <a:solidFill>
            <a:schemeClr val="tx1"/>
          </a:solidFill>
          <a:latin typeface="+mj-lt"/>
          <a:ea typeface="+mj-ea"/>
          <a:cs typeface="+mj-cs"/>
        </a:defRPr>
      </a:lvl1pPr>
    </p:titleStyle>
    <p:bodyStyle>
      <a:lvl1pPr marL="509340" indent="-509340" algn="l" defTabSz="1358239"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03570" indent="-424450" algn="l" defTabSz="1358239" rtl="0" eaLnBrk="1" latinLnBrk="0" hangingPunct="1">
        <a:spcBef>
          <a:spcPct val="20000"/>
        </a:spcBef>
        <a:buFont typeface="Arial" pitchFamily="34" charset="0"/>
        <a:buChar char="–"/>
        <a:defRPr sz="4100" kern="1200">
          <a:solidFill>
            <a:schemeClr val="tx1"/>
          </a:solidFill>
          <a:latin typeface="+mn-lt"/>
          <a:ea typeface="+mn-ea"/>
          <a:cs typeface="+mn-cs"/>
        </a:defRPr>
      </a:lvl2pPr>
      <a:lvl3pPr marL="1697801" indent="-339559" algn="l" defTabSz="1358239"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376919" indent="-339559" algn="l" defTabSz="1358239"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56039" indent="-339559" algn="l" defTabSz="1358239"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35160" indent="-339559" algn="l" defTabSz="1358239"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14280" indent="-339559" algn="l" defTabSz="1358239"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093400" indent="-339559" algn="l" defTabSz="1358239"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772521" indent="-339559" algn="l" defTabSz="1358239"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58239" rtl="0" eaLnBrk="1" latinLnBrk="0" hangingPunct="1">
        <a:defRPr sz="2700" kern="1200">
          <a:solidFill>
            <a:schemeClr val="tx1"/>
          </a:solidFill>
          <a:latin typeface="+mn-lt"/>
          <a:ea typeface="+mn-ea"/>
          <a:cs typeface="+mn-cs"/>
        </a:defRPr>
      </a:lvl1pPr>
      <a:lvl2pPr marL="679120" algn="l" defTabSz="1358239" rtl="0" eaLnBrk="1" latinLnBrk="0" hangingPunct="1">
        <a:defRPr sz="2700" kern="1200">
          <a:solidFill>
            <a:schemeClr val="tx1"/>
          </a:solidFill>
          <a:latin typeface="+mn-lt"/>
          <a:ea typeface="+mn-ea"/>
          <a:cs typeface="+mn-cs"/>
        </a:defRPr>
      </a:lvl2pPr>
      <a:lvl3pPr marL="1358239" algn="l" defTabSz="1358239" rtl="0" eaLnBrk="1" latinLnBrk="0" hangingPunct="1">
        <a:defRPr sz="2700" kern="1200">
          <a:solidFill>
            <a:schemeClr val="tx1"/>
          </a:solidFill>
          <a:latin typeface="+mn-lt"/>
          <a:ea typeface="+mn-ea"/>
          <a:cs typeface="+mn-cs"/>
        </a:defRPr>
      </a:lvl3pPr>
      <a:lvl4pPr marL="2037360" algn="l" defTabSz="1358239" rtl="0" eaLnBrk="1" latinLnBrk="0" hangingPunct="1">
        <a:defRPr sz="2700" kern="1200">
          <a:solidFill>
            <a:schemeClr val="tx1"/>
          </a:solidFill>
          <a:latin typeface="+mn-lt"/>
          <a:ea typeface="+mn-ea"/>
          <a:cs typeface="+mn-cs"/>
        </a:defRPr>
      </a:lvl4pPr>
      <a:lvl5pPr marL="2716480" algn="l" defTabSz="1358239" rtl="0" eaLnBrk="1" latinLnBrk="0" hangingPunct="1">
        <a:defRPr sz="2700" kern="1200">
          <a:solidFill>
            <a:schemeClr val="tx1"/>
          </a:solidFill>
          <a:latin typeface="+mn-lt"/>
          <a:ea typeface="+mn-ea"/>
          <a:cs typeface="+mn-cs"/>
        </a:defRPr>
      </a:lvl5pPr>
      <a:lvl6pPr marL="3395600" algn="l" defTabSz="1358239" rtl="0" eaLnBrk="1" latinLnBrk="0" hangingPunct="1">
        <a:defRPr sz="2700" kern="1200">
          <a:solidFill>
            <a:schemeClr val="tx1"/>
          </a:solidFill>
          <a:latin typeface="+mn-lt"/>
          <a:ea typeface="+mn-ea"/>
          <a:cs typeface="+mn-cs"/>
        </a:defRPr>
      </a:lvl6pPr>
      <a:lvl7pPr marL="4074720" algn="l" defTabSz="1358239" rtl="0" eaLnBrk="1" latinLnBrk="0" hangingPunct="1">
        <a:defRPr sz="2700" kern="1200">
          <a:solidFill>
            <a:schemeClr val="tx1"/>
          </a:solidFill>
          <a:latin typeface="+mn-lt"/>
          <a:ea typeface="+mn-ea"/>
          <a:cs typeface="+mn-cs"/>
        </a:defRPr>
      </a:lvl7pPr>
      <a:lvl8pPr marL="4753840" algn="l" defTabSz="1358239" rtl="0" eaLnBrk="1" latinLnBrk="0" hangingPunct="1">
        <a:defRPr sz="2700" kern="1200">
          <a:solidFill>
            <a:schemeClr val="tx1"/>
          </a:solidFill>
          <a:latin typeface="+mn-lt"/>
          <a:ea typeface="+mn-ea"/>
          <a:cs typeface="+mn-cs"/>
        </a:defRPr>
      </a:lvl8pPr>
      <a:lvl9pPr marL="5432959" algn="l" defTabSz="135823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hyperlink" Target="http://www.youtube.com/watch?v=xKHdJhGLQok" TargetMode="External"/><Relationship Id="rId5" Type="http://schemas.openxmlformats.org/officeDocument/2006/relationships/image" Target="../media/image23.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hyperlink" Target="http://classguides.lib.uconn.edu/content.php?pid=50827&amp;sid=386249" TargetMode="External"/><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352800"/>
            <a:ext cx="12435840" cy="1960034"/>
          </a:xfrm>
        </p:spPr>
        <p:txBody>
          <a:bodyPr>
            <a:normAutofit fontScale="90000"/>
          </a:bodyPr>
          <a:lstStyle/>
          <a:p>
            <a:r>
              <a:rPr lang="en-US" dirty="0" smtClean="0"/>
              <a:t>Research Integrity in Peril: Plagiarism by the Food and Drug Administration</a:t>
            </a:r>
            <a:endParaRPr lang="en-US" dirty="0"/>
          </a:p>
        </p:txBody>
      </p:sp>
      <p:sp>
        <p:nvSpPr>
          <p:cNvPr id="3" name="Subtitle 2"/>
          <p:cNvSpPr>
            <a:spLocks noGrp="1"/>
          </p:cNvSpPr>
          <p:nvPr>
            <p:ph type="subTitle" idx="1"/>
          </p:nvPr>
        </p:nvSpPr>
        <p:spPr>
          <a:xfrm>
            <a:off x="1265752" y="5793047"/>
            <a:ext cx="12192000" cy="2336800"/>
          </a:xfrm>
        </p:spPr>
        <p:txBody>
          <a:bodyPr>
            <a:normAutofit fontScale="92500" lnSpcReduction="10000"/>
          </a:bodyPr>
          <a:lstStyle/>
          <a:p>
            <a:r>
              <a:rPr lang="en-US" dirty="0" smtClean="0"/>
              <a:t>John H. Hnatio</a:t>
            </a:r>
          </a:p>
          <a:p>
            <a:r>
              <a:rPr lang="en-US" dirty="0" smtClean="0"/>
              <a:t>Chief Scientist, FoodQuestTQ LLC</a:t>
            </a:r>
          </a:p>
          <a:p>
            <a:r>
              <a:rPr lang="en-US" dirty="0" smtClean="0"/>
              <a:t>September 6, 2013</a:t>
            </a:r>
            <a:endParaRPr lang="en-US" dirty="0"/>
          </a:p>
        </p:txBody>
      </p:sp>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599" y="203201"/>
            <a:ext cx="4754882" cy="2973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023C232-03AC-4367-A6B5-F9C929214AFA}" type="slidenum">
              <a:rPr lang="en-US" smtClean="0"/>
              <a:t>1</a:t>
            </a:fld>
            <a:endParaRPr lang="en-US"/>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11201" y="8128001"/>
            <a:ext cx="975360" cy="812800"/>
          </a:xfrm>
          <a:prstGeom prst="rect">
            <a:avLst/>
          </a:prstGeom>
        </p:spPr>
      </p:pic>
    </p:spTree>
    <p:extLst>
      <p:ext uri="{BB962C8B-B14F-4D97-AF65-F5344CB8AC3E}">
        <p14:creationId xmlns:p14="http://schemas.microsoft.com/office/powerpoint/2010/main" val="3898815947"/>
      </p:ext>
    </p:extLst>
  </p:cSld>
  <p:clrMapOvr>
    <a:masterClrMapping/>
  </p:clrMapOvr>
  <mc:AlternateContent xmlns:mc="http://schemas.openxmlformats.org/markup-compatibility/2006" xmlns:p14="http://schemas.microsoft.com/office/powerpoint/2010/main">
    <mc:Choice Requires="p14">
      <p:transition spd="slow" p14:dur="2000" advTm="42061"/>
    </mc:Choice>
    <mc:Fallback xmlns="">
      <p:transition spd="slow" advTm="42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0131"/>
          <a:stretch/>
        </p:blipFill>
        <p:spPr bwMode="auto">
          <a:xfrm>
            <a:off x="999971" y="2497439"/>
            <a:ext cx="8786686" cy="5961489"/>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926354" y="1515295"/>
            <a:ext cx="6217921" cy="6034617"/>
          </a:xfrm>
        </p:spPr>
        <p:txBody>
          <a:bodyPr>
            <a:normAutofit/>
          </a:bodyPr>
          <a:lstStyle/>
          <a:p>
            <a:pPr marL="0" indent="0" algn="ctr">
              <a:buNone/>
            </a:pPr>
            <a:r>
              <a:rPr lang="en-US" sz="3000" dirty="0"/>
              <a:t>FQTQ: POISON Metadata Repository</a:t>
            </a:r>
          </a:p>
        </p:txBody>
      </p:sp>
      <p:sp>
        <p:nvSpPr>
          <p:cNvPr id="4" name="TextBox 3"/>
          <p:cNvSpPr txBox="1"/>
          <p:nvPr/>
        </p:nvSpPr>
        <p:spPr>
          <a:xfrm>
            <a:off x="1020673" y="609600"/>
            <a:ext cx="11728655" cy="768090"/>
          </a:xfrm>
          <a:prstGeom prst="rect">
            <a:avLst/>
          </a:prstGeom>
          <a:noFill/>
        </p:spPr>
        <p:txBody>
          <a:bodyPr wrap="none" lIns="135824" tIns="67911" rIns="135824" bIns="67911" rtlCol="0">
            <a:spAutoFit/>
          </a:bodyPr>
          <a:lstStyle/>
          <a:p>
            <a:r>
              <a:rPr lang="en-US" sz="4100" dirty="0"/>
              <a:t>Examples of FDA Plagiarism of FoodQuestTQ Products</a:t>
            </a:r>
          </a:p>
        </p:txBody>
      </p:sp>
      <p:sp>
        <p:nvSpPr>
          <p:cNvPr id="5" name="Content Placeholder 2"/>
          <p:cNvSpPr txBox="1">
            <a:spLocks/>
          </p:cNvSpPr>
          <p:nvPr/>
        </p:nvSpPr>
        <p:spPr>
          <a:xfrm>
            <a:off x="6949444" y="1550127"/>
            <a:ext cx="7104852" cy="6908800"/>
          </a:xfrm>
          <a:prstGeom prst="rect">
            <a:avLst/>
          </a:prstGeom>
        </p:spPr>
        <p:txBody>
          <a:bodyPr vert="horz" lIns="135824" tIns="67911" rIns="135824" bIns="67911"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000" dirty="0"/>
              <a:t>FDA: Post 2007 FDA Updates to C.A.R.V.E.R. plus SHOCK</a:t>
            </a:r>
          </a:p>
        </p:txBody>
      </p:sp>
      <p:pic>
        <p:nvPicPr>
          <p:cNvPr id="1126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781" b="50604"/>
          <a:stretch/>
        </p:blipFill>
        <p:spPr bwMode="auto">
          <a:xfrm>
            <a:off x="5129670" y="5596986"/>
            <a:ext cx="8756840" cy="2453779"/>
          </a:xfrm>
          <a:prstGeom prst="rect">
            <a:avLst/>
          </a:prstGeom>
          <a:noFill/>
          <a:ln w="2857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49445" y="2893853"/>
            <a:ext cx="6465215" cy="3690746"/>
          </a:xfrm>
          <a:prstGeom prst="rect">
            <a:avLst/>
          </a:prstGeom>
          <a:noFill/>
          <a:ln w="2857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Curved Connector 5"/>
          <p:cNvCxnSpPr>
            <a:stCxn id="10242" idx="1"/>
            <a:endCxn id="11266" idx="1"/>
          </p:cNvCxnSpPr>
          <p:nvPr/>
        </p:nvCxnSpPr>
        <p:spPr>
          <a:xfrm rot="10800000" flipV="1">
            <a:off x="5129669" y="4739224"/>
            <a:ext cx="1819773" cy="2084651"/>
          </a:xfrm>
          <a:prstGeom prst="curvedConnector3">
            <a:avLst>
              <a:gd name="adj1" fmla="val 192696"/>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6023C232-03AC-4367-A6B5-F9C929214AFA}" type="slidenum">
              <a:rPr lang="en-US" smtClean="0"/>
              <a:t>10</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411201" y="8128001"/>
            <a:ext cx="975360" cy="812800"/>
          </a:xfrm>
          <a:prstGeom prst="rect">
            <a:avLst/>
          </a:prstGeom>
        </p:spPr>
      </p:pic>
    </p:spTree>
    <p:extLst>
      <p:ext uri="{BB962C8B-B14F-4D97-AF65-F5344CB8AC3E}">
        <p14:creationId xmlns:p14="http://schemas.microsoft.com/office/powerpoint/2010/main" val="1811440608"/>
      </p:ext>
    </p:extLst>
  </p:cSld>
  <p:clrMapOvr>
    <a:masterClrMapping/>
  </p:clrMapOvr>
  <mc:AlternateContent xmlns:mc="http://schemas.openxmlformats.org/markup-compatibility/2006" xmlns:p14="http://schemas.microsoft.com/office/powerpoint/2010/main">
    <mc:Choice Requires="p14">
      <p:transition spd="slow" p14:dur="2000" advTm="20978"/>
    </mc:Choice>
    <mc:Fallback xmlns="">
      <p:transition spd="slow" advTm="20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5404" y="2144093"/>
            <a:ext cx="8512787" cy="6445160"/>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659171" y="1630068"/>
            <a:ext cx="6217921" cy="6034617"/>
          </a:xfrm>
        </p:spPr>
        <p:txBody>
          <a:bodyPr>
            <a:normAutofit/>
          </a:bodyPr>
          <a:lstStyle/>
          <a:p>
            <a:pPr marL="0" indent="0" algn="ctr">
              <a:buNone/>
            </a:pPr>
            <a:r>
              <a:rPr lang="en-US" sz="3000" dirty="0"/>
              <a:t> </a:t>
            </a:r>
          </a:p>
        </p:txBody>
      </p:sp>
      <p:sp>
        <p:nvSpPr>
          <p:cNvPr id="4" name="TextBox 3"/>
          <p:cNvSpPr txBox="1"/>
          <p:nvPr/>
        </p:nvSpPr>
        <p:spPr>
          <a:xfrm>
            <a:off x="1031392" y="508000"/>
            <a:ext cx="11728655" cy="768090"/>
          </a:xfrm>
          <a:prstGeom prst="rect">
            <a:avLst/>
          </a:prstGeom>
          <a:noFill/>
        </p:spPr>
        <p:txBody>
          <a:bodyPr wrap="none" lIns="135824" tIns="67911" rIns="135824" bIns="67911" rtlCol="0">
            <a:spAutoFit/>
          </a:bodyPr>
          <a:lstStyle/>
          <a:p>
            <a:r>
              <a:rPr lang="en-US" sz="4100" dirty="0"/>
              <a:t>Examples of FDA Plagiarism of FoodQuestTQ Products</a:t>
            </a:r>
          </a:p>
        </p:txBody>
      </p:sp>
      <p:sp>
        <p:nvSpPr>
          <p:cNvPr id="5" name="Content Placeholder 2"/>
          <p:cNvSpPr txBox="1">
            <a:spLocks/>
          </p:cNvSpPr>
          <p:nvPr/>
        </p:nvSpPr>
        <p:spPr>
          <a:xfrm>
            <a:off x="6582920" y="1313292"/>
            <a:ext cx="7104852" cy="6908800"/>
          </a:xfrm>
          <a:prstGeom prst="rect">
            <a:avLst/>
          </a:prstGeom>
        </p:spPr>
        <p:txBody>
          <a:bodyPr vert="horz" lIns="135824" tIns="67911" rIns="135824" bIns="67911"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700" dirty="0"/>
              <a:t>FDA: Post 2007 FDA Updates to                C.A.R.V.E.R. plus SHOCK</a:t>
            </a:r>
          </a:p>
        </p:txBody>
      </p:sp>
      <p:sp>
        <p:nvSpPr>
          <p:cNvPr id="6" name="TextBox 5"/>
          <p:cNvSpPr txBox="1"/>
          <p:nvPr/>
        </p:nvSpPr>
        <p:spPr>
          <a:xfrm>
            <a:off x="978069" y="1275802"/>
            <a:ext cx="5229401" cy="968145"/>
          </a:xfrm>
          <a:prstGeom prst="rect">
            <a:avLst/>
          </a:prstGeom>
          <a:noFill/>
        </p:spPr>
        <p:txBody>
          <a:bodyPr wrap="square" lIns="135824" tIns="67911" rIns="135824" bIns="67911" rtlCol="0">
            <a:spAutoFit/>
          </a:bodyPr>
          <a:lstStyle/>
          <a:p>
            <a:pPr algn="ctr"/>
            <a:r>
              <a:rPr lang="en-US" dirty="0" smtClean="0"/>
              <a:t>FQTQ: POISON Metadata Repository</a:t>
            </a:r>
            <a:endParaRPr lang="en-US" dirty="0"/>
          </a:p>
        </p:txBody>
      </p:sp>
      <p:pic>
        <p:nvPicPr>
          <p:cNvPr id="921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72522" y="2639473"/>
            <a:ext cx="5400586" cy="4256438"/>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4681" r="53230" b="11490"/>
          <a:stretch/>
        </p:blipFill>
        <p:spPr bwMode="auto">
          <a:xfrm>
            <a:off x="4391163" y="4767693"/>
            <a:ext cx="6860522" cy="3646549"/>
          </a:xfrm>
          <a:prstGeom prst="rect">
            <a:avLst/>
          </a:prstGeom>
          <a:noFill/>
          <a:ln w="2857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cxnSp>
        <p:nvCxnSpPr>
          <p:cNvPr id="8" name="Curved Connector 7"/>
          <p:cNvCxnSpPr>
            <a:endCxn id="10" idx="1"/>
          </p:cNvCxnSpPr>
          <p:nvPr/>
        </p:nvCxnSpPr>
        <p:spPr>
          <a:xfrm rot="10800000" flipV="1">
            <a:off x="4391164" y="3639657"/>
            <a:ext cx="4160229" cy="2951310"/>
          </a:xfrm>
          <a:prstGeom prst="curvedConnector3">
            <a:avLst>
              <a:gd name="adj1" fmla="val 166112"/>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6023C232-03AC-4367-A6B5-F9C929214AFA}" type="slidenum">
              <a:rPr lang="en-US" smtClean="0"/>
              <a:t>11</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411201" y="8128001"/>
            <a:ext cx="975360" cy="812800"/>
          </a:xfrm>
          <a:prstGeom prst="rect">
            <a:avLst/>
          </a:prstGeom>
        </p:spPr>
      </p:pic>
    </p:spTree>
    <p:extLst>
      <p:ext uri="{BB962C8B-B14F-4D97-AF65-F5344CB8AC3E}">
        <p14:creationId xmlns:p14="http://schemas.microsoft.com/office/powerpoint/2010/main" val="4161521071"/>
      </p:ext>
    </p:extLst>
  </p:cSld>
  <p:clrMapOvr>
    <a:masterClrMapping/>
  </p:clrMapOvr>
  <mc:AlternateContent xmlns:mc="http://schemas.openxmlformats.org/markup-compatibility/2006" xmlns:p14="http://schemas.microsoft.com/office/powerpoint/2010/main">
    <mc:Choice Requires="p14">
      <p:transition spd="slow" p14:dur="2000" advTm="20811"/>
    </mc:Choice>
    <mc:Fallback xmlns="">
      <p:transition spd="slow" advTm="20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6850" y="1291983"/>
            <a:ext cx="6461760" cy="7457018"/>
          </a:xfrm>
        </p:spPr>
        <p:txBody>
          <a:bodyPr>
            <a:normAutofit/>
          </a:bodyPr>
          <a:lstStyle/>
          <a:p>
            <a:pPr marL="0" indent="0" algn="ctr">
              <a:buNone/>
            </a:pPr>
            <a:r>
              <a:rPr lang="en-US" sz="3000" dirty="0"/>
              <a:t>FQTQ: Food Defense Architect</a:t>
            </a:r>
          </a:p>
          <a:p>
            <a:pPr marL="0" indent="0" algn="ctr">
              <a:buNone/>
            </a:pPr>
            <a:endParaRPr lang="en-US" sz="3000" dirty="0"/>
          </a:p>
          <a:p>
            <a:pPr marL="0" indent="0">
              <a:buNone/>
            </a:pPr>
            <a:endParaRPr lang="en-US" sz="3000" dirty="0"/>
          </a:p>
          <a:p>
            <a:pPr marL="0" indent="0">
              <a:buNone/>
            </a:pPr>
            <a:endParaRPr lang="en-US" sz="3000" dirty="0"/>
          </a:p>
        </p:txBody>
      </p:sp>
      <p:sp>
        <p:nvSpPr>
          <p:cNvPr id="4" name="TextBox 3"/>
          <p:cNvSpPr txBox="1"/>
          <p:nvPr/>
        </p:nvSpPr>
        <p:spPr>
          <a:xfrm>
            <a:off x="6806815" y="1212739"/>
            <a:ext cx="6952898" cy="9001113"/>
          </a:xfrm>
          <a:prstGeom prst="rect">
            <a:avLst/>
          </a:prstGeom>
          <a:noFill/>
        </p:spPr>
        <p:txBody>
          <a:bodyPr wrap="square" lIns="135824" tIns="67911" rIns="135824" bIns="67911" rtlCol="0">
            <a:spAutoFit/>
          </a:bodyPr>
          <a:lstStyle/>
          <a:p>
            <a:pPr algn="ctr"/>
            <a:r>
              <a:rPr lang="en-US" sz="3000" dirty="0"/>
              <a:t>FDA: Food Defense Plan Build</a:t>
            </a:r>
            <a:r>
              <a:rPr lang="en-US" sz="3600" dirty="0"/>
              <a:t>er</a:t>
            </a:r>
          </a:p>
          <a:p>
            <a:pPr algn="ctr"/>
            <a:endParaRPr lang="en-US" sz="3600" dirty="0"/>
          </a:p>
          <a:p>
            <a:pPr algn="ctr"/>
            <a:endParaRPr lang="en-US" sz="3600" dirty="0"/>
          </a:p>
          <a:p>
            <a:pPr algn="ctr"/>
            <a:endParaRPr lang="en-US" sz="3600" dirty="0"/>
          </a:p>
          <a:p>
            <a:pPr algn="ctr"/>
            <a:endParaRPr lang="en-US" sz="3600" dirty="0"/>
          </a:p>
          <a:p>
            <a:pPr algn="ctr"/>
            <a:endParaRPr lang="en-US" sz="3600" dirty="0"/>
          </a:p>
          <a:p>
            <a:pPr algn="ctr"/>
            <a:endParaRPr lang="en-US" sz="3600" dirty="0"/>
          </a:p>
          <a:p>
            <a:pPr algn="ctr"/>
            <a:endParaRPr lang="en-US" sz="3600" dirty="0"/>
          </a:p>
          <a:p>
            <a:pPr algn="ctr"/>
            <a:endParaRPr lang="en-US" sz="3600" dirty="0"/>
          </a:p>
          <a:p>
            <a:pPr algn="ctr"/>
            <a:endParaRPr lang="en-US" sz="3600" dirty="0"/>
          </a:p>
          <a:p>
            <a:pPr algn="ctr"/>
            <a:endParaRPr lang="en-US" sz="3600" dirty="0"/>
          </a:p>
          <a:p>
            <a:pPr algn="ctr"/>
            <a:endParaRPr lang="en-US" sz="3600" dirty="0"/>
          </a:p>
          <a:p>
            <a:pPr algn="ctr"/>
            <a:endParaRPr lang="en-US" sz="3600" dirty="0"/>
          </a:p>
          <a:p>
            <a:pPr algn="ctr"/>
            <a:endParaRPr lang="en-US" sz="3600" dirty="0"/>
          </a:p>
          <a:p>
            <a:pPr algn="ctr"/>
            <a:endParaRPr lang="en-US" sz="3600" dirty="0"/>
          </a:p>
          <a:p>
            <a:pPr algn="ctr"/>
            <a:endParaRPr lang="en-US" sz="3600" dirty="0"/>
          </a:p>
        </p:txBody>
      </p:sp>
      <p:sp>
        <p:nvSpPr>
          <p:cNvPr id="5" name="TextBox 4"/>
          <p:cNvSpPr txBox="1"/>
          <p:nvPr/>
        </p:nvSpPr>
        <p:spPr>
          <a:xfrm>
            <a:off x="682634" y="515109"/>
            <a:ext cx="11728655" cy="768090"/>
          </a:xfrm>
          <a:prstGeom prst="rect">
            <a:avLst/>
          </a:prstGeom>
          <a:noFill/>
        </p:spPr>
        <p:txBody>
          <a:bodyPr wrap="none" lIns="135824" tIns="67911" rIns="135824" bIns="67911" rtlCol="0">
            <a:spAutoFit/>
          </a:bodyPr>
          <a:lstStyle/>
          <a:p>
            <a:r>
              <a:rPr lang="en-US" sz="4100" dirty="0"/>
              <a:t>Examples of FDA Plagiarism of FoodQuestTQ Products</a:t>
            </a:r>
          </a:p>
        </p:txBody>
      </p:sp>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8811" y="2010094"/>
            <a:ext cx="12428669" cy="6541405"/>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6023C232-03AC-4367-A6B5-F9C929214AFA}" type="slidenum">
              <a:rPr lang="en-US" smtClean="0"/>
              <a:t>12</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11201" y="8128001"/>
            <a:ext cx="975360" cy="812800"/>
          </a:xfrm>
          <a:prstGeom prst="rect">
            <a:avLst/>
          </a:prstGeom>
        </p:spPr>
      </p:pic>
    </p:spTree>
    <p:extLst>
      <p:ext uri="{BB962C8B-B14F-4D97-AF65-F5344CB8AC3E}">
        <p14:creationId xmlns:p14="http://schemas.microsoft.com/office/powerpoint/2010/main" val="2703441261"/>
      </p:ext>
    </p:extLst>
  </p:cSld>
  <p:clrMapOvr>
    <a:masterClrMapping/>
  </p:clrMapOvr>
  <mc:AlternateContent xmlns:mc="http://schemas.openxmlformats.org/markup-compatibility/2006" xmlns:p14="http://schemas.microsoft.com/office/powerpoint/2010/main">
    <mc:Choice Requires="p14">
      <p:transition spd="slow" p14:dur="2000" advTm="57957"/>
    </mc:Choice>
    <mc:Fallback xmlns="">
      <p:transition spd="slow" advTm="57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3121" y="1368263"/>
            <a:ext cx="5942933" cy="839075"/>
          </a:xfrm>
        </p:spPr>
        <p:txBody>
          <a:bodyPr>
            <a:normAutofit fontScale="92500" lnSpcReduction="10000"/>
          </a:bodyPr>
          <a:lstStyle/>
          <a:p>
            <a:pPr marL="0" indent="0" algn="ctr">
              <a:buNone/>
            </a:pPr>
            <a:r>
              <a:rPr lang="en-US" sz="2700" dirty="0"/>
              <a:t>FQTQ:  FREE (Food Response                Emergency Evaluation) Tool</a:t>
            </a:r>
          </a:p>
        </p:txBody>
      </p:sp>
      <p:sp>
        <p:nvSpPr>
          <p:cNvPr id="4" name="Content Placeholder 2"/>
          <p:cNvSpPr txBox="1">
            <a:spLocks/>
          </p:cNvSpPr>
          <p:nvPr/>
        </p:nvSpPr>
        <p:spPr>
          <a:xfrm>
            <a:off x="7333724" y="1368263"/>
            <a:ext cx="6224404" cy="839075"/>
          </a:xfrm>
          <a:prstGeom prst="rect">
            <a:avLst/>
          </a:prstGeom>
        </p:spPr>
        <p:txBody>
          <a:bodyPr vert="horz" lIns="135824" tIns="67911" rIns="135824" bIns="67911" rtlCol="0">
            <a:normAutofit fontScale="92500" lnSpcReduction="10000"/>
          </a:bodyPr>
          <a:lstStyle>
            <a:lvl1pPr marL="456709" indent="-456709" algn="l" defTabSz="121788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535" indent="-380590" algn="l" defTabSz="121788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2362" indent="-304472" algn="l" defTabSz="121788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1306" indent="-304472" algn="l" defTabSz="121788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0251" indent="-304472" algn="l" defTabSz="121788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9196" indent="-304472" algn="l" defTabSz="121788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8140" indent="-304472" algn="l" defTabSz="121788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7085" indent="-304472" algn="l" defTabSz="121788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6030" indent="-304472" algn="l" defTabSz="1217889"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lgn="ctr">
              <a:buNone/>
            </a:pPr>
            <a:r>
              <a:rPr lang="en-US" sz="2700" dirty="0"/>
              <a:t>FDA: FREE-B (Food Related               Emergency Exercise Bundle</a:t>
            </a:r>
          </a:p>
        </p:txBody>
      </p:sp>
      <p:sp>
        <p:nvSpPr>
          <p:cNvPr id="5" name="Title 4"/>
          <p:cNvSpPr txBox="1">
            <a:spLocks noGrp="1"/>
          </p:cNvSpPr>
          <p:nvPr>
            <p:ph type="title"/>
          </p:nvPr>
        </p:nvSpPr>
        <p:spPr>
          <a:xfrm>
            <a:off x="1450872" y="527335"/>
            <a:ext cx="11728655" cy="768090"/>
          </a:xfrm>
          <a:prstGeom prst="rect">
            <a:avLst/>
          </a:prstGeom>
          <a:noFill/>
        </p:spPr>
        <p:txBody>
          <a:bodyPr wrap="none" lIns="135824" tIns="67911" rIns="135824" bIns="67911" rtlCol="0">
            <a:spAutoFit/>
          </a:bodyPr>
          <a:lstStyle/>
          <a:p>
            <a:r>
              <a:rPr lang="en-US" sz="4100" dirty="0"/>
              <a:t>Examples of FDA Plagiarism of FoodQuestTQ Products</a:t>
            </a:r>
          </a:p>
        </p:txBody>
      </p:sp>
      <p:pic>
        <p:nvPicPr>
          <p:cNvPr id="10247" name="Picture 1" descr="image003"/>
          <p:cNvPicPr>
            <a:picLocks noChangeAspect="1" noChangeArrowheads="1"/>
          </p:cNvPicPr>
          <p:nvPr/>
        </p:nvPicPr>
        <p:blipFill rotWithShape="1">
          <a:blip r:embed="rId5">
            <a:extLst>
              <a:ext uri="{28A0092B-C50C-407E-A947-70E740481C1C}">
                <a14:useLocalDpi xmlns:a14="http://schemas.microsoft.com/office/drawing/2010/main" val="0"/>
              </a:ext>
            </a:extLst>
          </a:blip>
          <a:srcRect l="11192" r="51565"/>
          <a:stretch/>
        </p:blipFill>
        <p:spPr bwMode="auto">
          <a:xfrm>
            <a:off x="1150732" y="2722656"/>
            <a:ext cx="7936243" cy="5477849"/>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025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0089" y="4877118"/>
            <a:ext cx="9793771" cy="3203737"/>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7137" y="2392959"/>
            <a:ext cx="5517578" cy="2626997"/>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Curved Connector 6"/>
          <p:cNvCxnSpPr>
            <a:stCxn id="10246" idx="1"/>
          </p:cNvCxnSpPr>
          <p:nvPr/>
        </p:nvCxnSpPr>
        <p:spPr>
          <a:xfrm rot="10800000" flipV="1">
            <a:off x="6582919" y="3706458"/>
            <a:ext cx="1104220" cy="1170660"/>
          </a:xfrm>
          <a:prstGeom prst="curvedConnector2">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6023C232-03AC-4367-A6B5-F9C929214AFA}" type="slidenum">
              <a:rPr lang="en-US" smtClean="0"/>
              <a:t>13</a:t>
            </a:fld>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411201" y="8128001"/>
            <a:ext cx="975360" cy="812800"/>
          </a:xfrm>
          <a:prstGeom prst="rect">
            <a:avLst/>
          </a:prstGeom>
        </p:spPr>
      </p:pic>
    </p:spTree>
    <p:extLst>
      <p:ext uri="{BB962C8B-B14F-4D97-AF65-F5344CB8AC3E}">
        <p14:creationId xmlns:p14="http://schemas.microsoft.com/office/powerpoint/2010/main" val="1112676664"/>
      </p:ext>
    </p:extLst>
  </p:cSld>
  <p:clrMapOvr>
    <a:masterClrMapping/>
  </p:clrMapOvr>
  <mc:AlternateContent xmlns:mc="http://schemas.openxmlformats.org/markup-compatibility/2006" xmlns:p14="http://schemas.microsoft.com/office/powerpoint/2010/main">
    <mc:Choice Requires="p14">
      <p:transition spd="slow" p14:dur="2000" advTm="63016"/>
    </mc:Choice>
    <mc:Fallback xmlns="">
      <p:transition spd="slow" advTm="63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633120" y="383529"/>
            <a:ext cx="9147433" cy="5720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90797" y="6104487"/>
            <a:ext cx="12814949" cy="795469"/>
          </a:xfrm>
          <a:prstGeom prst="rect">
            <a:avLst/>
          </a:prstGeom>
        </p:spPr>
        <p:txBody>
          <a:bodyPr wrap="square" lIns="101978" tIns="50988" rIns="101978" bIns="50988">
            <a:spAutoFit/>
          </a:bodyPr>
          <a:lstStyle/>
          <a:p>
            <a:r>
              <a:rPr lang="en-US" sz="4500" u="sng" dirty="0">
                <a:hlinkClick r:id="rId6"/>
              </a:rPr>
              <a:t>http://www.youtube.com/watch?v=xKHdJhGLQok</a:t>
            </a:r>
            <a:r>
              <a:rPr lang="en-US" sz="4500" dirty="0"/>
              <a:t> </a:t>
            </a:r>
          </a:p>
        </p:txBody>
      </p:sp>
      <p:sp>
        <p:nvSpPr>
          <p:cNvPr id="2" name="Slide Number Placeholder 1"/>
          <p:cNvSpPr>
            <a:spLocks noGrp="1"/>
          </p:cNvSpPr>
          <p:nvPr>
            <p:ph type="sldNum" sz="quarter" idx="12"/>
          </p:nvPr>
        </p:nvSpPr>
        <p:spPr/>
        <p:txBody>
          <a:bodyPr/>
          <a:lstStyle/>
          <a:p>
            <a:fld id="{6023C232-03AC-4367-A6B5-F9C929214AFA}" type="slidenum">
              <a:rPr lang="en-US" smtClean="0"/>
              <a:t>14</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411201" y="8128001"/>
            <a:ext cx="975360" cy="812800"/>
          </a:xfrm>
          <a:prstGeom prst="rect">
            <a:avLst/>
          </a:prstGeom>
        </p:spPr>
      </p:pic>
    </p:spTree>
    <p:extLst>
      <p:ext uri="{BB962C8B-B14F-4D97-AF65-F5344CB8AC3E}">
        <p14:creationId xmlns:p14="http://schemas.microsoft.com/office/powerpoint/2010/main" val="829168749"/>
      </p:ext>
    </p:extLst>
  </p:cSld>
  <p:clrMapOvr>
    <a:masterClrMapping/>
  </p:clrMapOvr>
  <mc:AlternateContent xmlns:mc="http://schemas.openxmlformats.org/markup-compatibility/2006" xmlns:p14="http://schemas.microsoft.com/office/powerpoint/2010/main">
    <mc:Choice Requires="p14">
      <p:transition spd="slow" p14:dur="2000" advTm="29465"/>
    </mc:Choice>
    <mc:Fallback xmlns="">
      <p:transition spd="slow" advTm="29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Research Integrity in Peril: Plagiarism by the Food and Drug Administration</a:t>
            </a:r>
          </a:p>
        </p:txBody>
      </p:sp>
      <p:pic>
        <p:nvPicPr>
          <p:cNvPr id="1126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7722" t="14842" r="5399" b="12562"/>
          <a:stretch/>
        </p:blipFill>
        <p:spPr bwMode="auto">
          <a:xfrm>
            <a:off x="1182332" y="2569108"/>
            <a:ext cx="12567263" cy="5720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6023C232-03AC-4367-A6B5-F9C929214AFA}" type="slidenum">
              <a:rPr lang="en-US" smtClean="0"/>
              <a:t>2</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11201" y="8128001"/>
            <a:ext cx="975360" cy="812800"/>
          </a:xfrm>
          <a:prstGeom prst="rect">
            <a:avLst/>
          </a:prstGeom>
        </p:spPr>
      </p:pic>
    </p:spTree>
    <p:extLst>
      <p:ext uri="{BB962C8B-B14F-4D97-AF65-F5344CB8AC3E}">
        <p14:creationId xmlns:p14="http://schemas.microsoft.com/office/powerpoint/2010/main" val="1750258141"/>
      </p:ext>
    </p:extLst>
  </p:cSld>
  <p:clrMapOvr>
    <a:masterClrMapping/>
  </p:clrMapOvr>
  <mc:AlternateContent xmlns:mc="http://schemas.openxmlformats.org/markup-compatibility/2006" xmlns:p14="http://schemas.microsoft.com/office/powerpoint/2010/main">
    <mc:Choice Requires="p14">
      <p:transition spd="slow" p14:dur="2000" advTm="58694"/>
    </mc:Choice>
    <mc:Fallback xmlns="">
      <p:transition spd="slow" advTm="58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Accidental or Deliberate</a:t>
            </a:r>
            <a:endParaRPr lang="en-US" dirty="0"/>
          </a:p>
        </p:txBody>
      </p:sp>
      <p:pic>
        <p:nvPicPr>
          <p:cNvPr id="13314" name="Picture 2" descr="http://www.lib.uconn.edu/classwebimages/citing/whatisPlagiaris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1544" y="1597101"/>
            <a:ext cx="10402708" cy="60729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74453" y="7834371"/>
            <a:ext cx="7315200" cy="933969"/>
          </a:xfrm>
          <a:prstGeom prst="rect">
            <a:avLst/>
          </a:prstGeom>
        </p:spPr>
        <p:txBody>
          <a:bodyPr lIns="101978" tIns="50988" rIns="101978" bIns="50988">
            <a:spAutoFit/>
          </a:bodyPr>
          <a:lstStyle/>
          <a:p>
            <a:r>
              <a:rPr lang="en-US" dirty="0">
                <a:hlinkClick r:id="rId6"/>
              </a:rPr>
              <a:t>http://classguides.lib.uconn.edu/content.php?pid=50827&amp;sid=386249</a:t>
            </a:r>
            <a:endParaRPr lang="en-US" dirty="0"/>
          </a:p>
        </p:txBody>
      </p:sp>
      <p:sp>
        <p:nvSpPr>
          <p:cNvPr id="3" name="Slide Number Placeholder 2"/>
          <p:cNvSpPr>
            <a:spLocks noGrp="1"/>
          </p:cNvSpPr>
          <p:nvPr>
            <p:ph type="sldNum" sz="quarter" idx="12"/>
          </p:nvPr>
        </p:nvSpPr>
        <p:spPr/>
        <p:txBody>
          <a:bodyPr/>
          <a:lstStyle/>
          <a:p>
            <a:fld id="{6023C232-03AC-4367-A6B5-F9C929214AFA}" type="slidenum">
              <a:rPr lang="en-US" smtClean="0"/>
              <a:t>3</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411201" y="8128001"/>
            <a:ext cx="975360" cy="812800"/>
          </a:xfrm>
          <a:prstGeom prst="rect">
            <a:avLst/>
          </a:prstGeom>
        </p:spPr>
      </p:pic>
    </p:spTree>
    <p:extLst>
      <p:ext uri="{BB962C8B-B14F-4D97-AF65-F5344CB8AC3E}">
        <p14:creationId xmlns:p14="http://schemas.microsoft.com/office/powerpoint/2010/main" val="1254142541"/>
      </p:ext>
    </p:extLst>
  </p:cSld>
  <p:clrMapOvr>
    <a:masterClrMapping/>
  </p:clrMapOvr>
  <mc:AlternateContent xmlns:mc="http://schemas.openxmlformats.org/markup-compatibility/2006" xmlns:p14="http://schemas.microsoft.com/office/powerpoint/2010/main">
    <mc:Choice Requires="p14">
      <p:transition spd="slow" p14:dur="2000" advTm="71812"/>
    </mc:Choice>
    <mc:Fallback xmlns="">
      <p:transition spd="slow" advTm="71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1520" y="1216503"/>
            <a:ext cx="5730240" cy="6034617"/>
          </a:xfrm>
        </p:spPr>
        <p:txBody>
          <a:bodyPr>
            <a:normAutofit/>
          </a:bodyPr>
          <a:lstStyle/>
          <a:p>
            <a:pPr marL="0" indent="0" algn="ctr">
              <a:buNone/>
            </a:pPr>
            <a:r>
              <a:rPr lang="en-US" sz="3000" dirty="0"/>
              <a:t>Pre- 2007 FQTQ Research</a:t>
            </a:r>
          </a:p>
        </p:txBody>
      </p:sp>
      <p:sp>
        <p:nvSpPr>
          <p:cNvPr id="4" name="TextBox 3"/>
          <p:cNvSpPr txBox="1"/>
          <p:nvPr/>
        </p:nvSpPr>
        <p:spPr>
          <a:xfrm>
            <a:off x="952115" y="406400"/>
            <a:ext cx="11728655" cy="768090"/>
          </a:xfrm>
          <a:prstGeom prst="rect">
            <a:avLst/>
          </a:prstGeom>
          <a:noFill/>
        </p:spPr>
        <p:txBody>
          <a:bodyPr wrap="none" lIns="135824" tIns="67911" rIns="135824" bIns="67911" rtlCol="0">
            <a:spAutoFit/>
          </a:bodyPr>
          <a:lstStyle/>
          <a:p>
            <a:r>
              <a:rPr lang="en-US" sz="4100" dirty="0"/>
              <a:t>Examples of FDA Plagiarism of FoodQuestTQ Products</a:t>
            </a:r>
          </a:p>
        </p:txBody>
      </p:sp>
      <p:sp>
        <p:nvSpPr>
          <p:cNvPr id="5" name="Content Placeholder 2"/>
          <p:cNvSpPr txBox="1">
            <a:spLocks/>
          </p:cNvSpPr>
          <p:nvPr/>
        </p:nvSpPr>
        <p:spPr>
          <a:xfrm>
            <a:off x="6888480" y="1216356"/>
            <a:ext cx="6110276" cy="6034617"/>
          </a:xfrm>
          <a:prstGeom prst="rect">
            <a:avLst/>
          </a:prstGeom>
        </p:spPr>
        <p:txBody>
          <a:bodyPr vert="horz" lIns="135824" tIns="67911" rIns="135824" bIns="67911"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000" dirty="0"/>
              <a:t>2007 FDA Food Protection Plan</a:t>
            </a:r>
          </a:p>
        </p:txBody>
      </p:sp>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052" y="1828802"/>
            <a:ext cx="12905739" cy="673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6023C232-03AC-4367-A6B5-F9C929214AFA}" type="slidenum">
              <a:rPr lang="en-US" smtClean="0"/>
              <a:t>4</a:t>
            </a:fld>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11201" y="8128001"/>
            <a:ext cx="975360" cy="812800"/>
          </a:xfrm>
          <a:prstGeom prst="rect">
            <a:avLst/>
          </a:prstGeom>
        </p:spPr>
      </p:pic>
    </p:spTree>
    <p:extLst>
      <p:ext uri="{BB962C8B-B14F-4D97-AF65-F5344CB8AC3E}">
        <p14:creationId xmlns:p14="http://schemas.microsoft.com/office/powerpoint/2010/main" val="2139261386"/>
      </p:ext>
    </p:extLst>
  </p:cSld>
  <p:clrMapOvr>
    <a:masterClrMapping/>
  </p:clrMapOvr>
  <mc:AlternateContent xmlns:mc="http://schemas.openxmlformats.org/markup-compatibility/2006" xmlns:p14="http://schemas.microsoft.com/office/powerpoint/2010/main">
    <mc:Choice Requires="p14">
      <p:transition spd="slow" p14:dur="2000" advTm="71205"/>
    </mc:Choice>
    <mc:Fallback xmlns="">
      <p:transition spd="slow" advTm="71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682" y="1456567"/>
            <a:ext cx="6461760" cy="617606"/>
          </a:xfrm>
        </p:spPr>
        <p:txBody>
          <a:bodyPr>
            <a:normAutofit/>
          </a:bodyPr>
          <a:lstStyle/>
          <a:p>
            <a:pPr marL="0" indent="0" algn="ctr">
              <a:buNone/>
            </a:pPr>
            <a:r>
              <a:rPr lang="en-US" sz="3000" dirty="0"/>
              <a:t>FQTQ: Food DefenseTQ</a:t>
            </a:r>
          </a:p>
          <a:p>
            <a:pPr marL="0" indent="0">
              <a:buNone/>
            </a:pPr>
            <a:endParaRPr lang="en-US" sz="3600" dirty="0"/>
          </a:p>
          <a:p>
            <a:pPr marL="0" indent="0">
              <a:buNone/>
            </a:pPr>
            <a:endParaRPr lang="en-US" sz="3000" dirty="0"/>
          </a:p>
          <a:p>
            <a:pPr marL="0" indent="0">
              <a:buNone/>
            </a:pPr>
            <a:endParaRPr lang="en-US" sz="3000" dirty="0"/>
          </a:p>
          <a:p>
            <a:pPr marL="0" indent="0">
              <a:buNone/>
            </a:pPr>
            <a:endParaRPr lang="en-US" sz="3000"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p:txBody>
      </p:sp>
      <p:sp>
        <p:nvSpPr>
          <p:cNvPr id="4" name="TextBox 3"/>
          <p:cNvSpPr txBox="1"/>
          <p:nvPr/>
        </p:nvSpPr>
        <p:spPr>
          <a:xfrm>
            <a:off x="7177380" y="1474069"/>
            <a:ext cx="6583680" cy="7800785"/>
          </a:xfrm>
          <a:prstGeom prst="rect">
            <a:avLst/>
          </a:prstGeom>
          <a:noFill/>
        </p:spPr>
        <p:txBody>
          <a:bodyPr wrap="square" lIns="135824" tIns="67911" rIns="135824" bIns="67911" rtlCol="0">
            <a:spAutoFit/>
          </a:bodyPr>
          <a:lstStyle/>
          <a:p>
            <a:pPr algn="ctr"/>
            <a:r>
              <a:rPr lang="en-US" sz="3000" dirty="0"/>
              <a:t>  FDA: Mitigation Strategies Database</a:t>
            </a:r>
          </a:p>
          <a:p>
            <a:pPr algn="ctr"/>
            <a:endParaRPr lang="en-US" sz="3600" dirty="0"/>
          </a:p>
          <a:p>
            <a:endParaRPr lang="en-US" sz="3600" dirty="0"/>
          </a:p>
          <a:p>
            <a:pPr algn="ctr"/>
            <a:endParaRPr lang="en-US" sz="3600" dirty="0"/>
          </a:p>
          <a:p>
            <a:pPr algn="ctr"/>
            <a:endParaRPr lang="en-US" sz="3600" dirty="0"/>
          </a:p>
          <a:p>
            <a:pPr algn="ctr"/>
            <a:endParaRPr lang="en-US" sz="3600" dirty="0"/>
          </a:p>
          <a:p>
            <a:pPr algn="ctr"/>
            <a:endParaRPr lang="en-US" sz="3600" dirty="0"/>
          </a:p>
          <a:p>
            <a:pPr algn="ctr"/>
            <a:endParaRPr lang="en-US" sz="3600" dirty="0"/>
          </a:p>
          <a:p>
            <a:pPr algn="ctr"/>
            <a:endParaRPr lang="en-US" sz="3600" dirty="0"/>
          </a:p>
          <a:p>
            <a:pPr algn="ctr"/>
            <a:endParaRPr lang="en-US" sz="3600" dirty="0"/>
          </a:p>
          <a:p>
            <a:pPr algn="ctr"/>
            <a:endParaRPr lang="en-US" sz="3600" dirty="0"/>
          </a:p>
          <a:p>
            <a:pPr algn="ctr"/>
            <a:endParaRPr lang="en-US" sz="3600" dirty="0"/>
          </a:p>
          <a:p>
            <a:pPr algn="ctr"/>
            <a:endParaRPr lang="en-US" sz="3600" dirty="0"/>
          </a:p>
          <a:p>
            <a:pPr algn="ctr"/>
            <a:endParaRPr lang="en-US" sz="3600" dirty="0"/>
          </a:p>
        </p:txBody>
      </p:sp>
      <p:sp>
        <p:nvSpPr>
          <p:cNvPr id="2" name="TextBox 1"/>
          <p:cNvSpPr txBox="1"/>
          <p:nvPr/>
        </p:nvSpPr>
        <p:spPr>
          <a:xfrm>
            <a:off x="936213" y="508000"/>
            <a:ext cx="11728655" cy="768090"/>
          </a:xfrm>
          <a:prstGeom prst="rect">
            <a:avLst/>
          </a:prstGeom>
          <a:noFill/>
        </p:spPr>
        <p:txBody>
          <a:bodyPr wrap="none" lIns="135824" tIns="67911" rIns="135824" bIns="67911" rtlCol="0">
            <a:spAutoFit/>
          </a:bodyPr>
          <a:lstStyle/>
          <a:p>
            <a:r>
              <a:rPr lang="en-US" sz="4100" dirty="0"/>
              <a:t>Examples of FDA Plagiarism of FoodQuestTQ Products</a:t>
            </a:r>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172" y="2179146"/>
            <a:ext cx="12905739" cy="635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023C232-03AC-4367-A6B5-F9C929214AFA}" type="slidenum">
              <a:rPr lang="en-US" smtClean="0"/>
              <a:t>5</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11201" y="8128001"/>
            <a:ext cx="975360" cy="812800"/>
          </a:xfrm>
          <a:prstGeom prst="rect">
            <a:avLst/>
          </a:prstGeom>
        </p:spPr>
      </p:pic>
    </p:spTree>
    <p:extLst>
      <p:ext uri="{BB962C8B-B14F-4D97-AF65-F5344CB8AC3E}">
        <p14:creationId xmlns:p14="http://schemas.microsoft.com/office/powerpoint/2010/main" val="3323348789"/>
      </p:ext>
    </p:extLst>
  </p:cSld>
  <p:clrMapOvr>
    <a:masterClrMapping/>
  </p:clrMapOvr>
  <mc:AlternateContent xmlns:mc="http://schemas.openxmlformats.org/markup-compatibility/2006" xmlns:p14="http://schemas.microsoft.com/office/powerpoint/2010/main">
    <mc:Choice Requires="p14">
      <p:transition spd="slow" p14:dur="2000" advTm="72824"/>
    </mc:Choice>
    <mc:Fallback xmlns="">
      <p:transition spd="slow" advTm="72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682" y="1299101"/>
            <a:ext cx="6339840" cy="6807200"/>
          </a:xfrm>
        </p:spPr>
        <p:txBody>
          <a:bodyPr>
            <a:normAutofit/>
          </a:bodyPr>
          <a:lstStyle/>
          <a:p>
            <a:pPr marL="0" indent="0" algn="ctr">
              <a:buNone/>
            </a:pPr>
            <a:r>
              <a:rPr lang="en-US" sz="3000" dirty="0"/>
              <a:t>FQTQ Food Event Analysis                              and Simulation Tool (FEAST)</a:t>
            </a:r>
          </a:p>
        </p:txBody>
      </p:sp>
      <p:sp>
        <p:nvSpPr>
          <p:cNvPr id="4" name="TextBox 3"/>
          <p:cNvSpPr txBox="1"/>
          <p:nvPr/>
        </p:nvSpPr>
        <p:spPr>
          <a:xfrm>
            <a:off x="1011066" y="508000"/>
            <a:ext cx="11728655" cy="768090"/>
          </a:xfrm>
          <a:prstGeom prst="rect">
            <a:avLst/>
          </a:prstGeom>
          <a:noFill/>
        </p:spPr>
        <p:txBody>
          <a:bodyPr wrap="none" lIns="135824" tIns="67911" rIns="135824" bIns="67911" rtlCol="0">
            <a:spAutoFit/>
          </a:bodyPr>
          <a:lstStyle/>
          <a:p>
            <a:r>
              <a:rPr lang="en-US" sz="4100" dirty="0"/>
              <a:t>Examples of FDA Plagiarism of FoodQuestTQ Products</a:t>
            </a:r>
          </a:p>
        </p:txBody>
      </p:sp>
      <p:sp>
        <p:nvSpPr>
          <p:cNvPr id="5" name="Content Placeholder 2"/>
          <p:cNvSpPr txBox="1">
            <a:spLocks/>
          </p:cNvSpPr>
          <p:nvPr/>
        </p:nvSpPr>
        <p:spPr>
          <a:xfrm>
            <a:off x="6344931" y="1524002"/>
            <a:ext cx="6096000" cy="6807200"/>
          </a:xfrm>
          <a:prstGeom prst="rect">
            <a:avLst/>
          </a:prstGeom>
        </p:spPr>
        <p:txBody>
          <a:bodyPr vert="horz" lIns="135824" tIns="67911" rIns="135824" bIns="67911"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000" dirty="0"/>
              <a:t>FDA:  </a:t>
            </a:r>
            <a:r>
              <a:rPr lang="en-US" sz="3000" i="1" dirty="0"/>
              <a:t>i</a:t>
            </a:r>
            <a:r>
              <a:rPr lang="en-US" sz="3000" dirty="0"/>
              <a:t>Risk Tool</a:t>
            </a:r>
          </a:p>
        </p:txBody>
      </p:sp>
      <p:pic>
        <p:nvPicPr>
          <p:cNvPr id="615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068" y="2133600"/>
            <a:ext cx="12844972"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6023C232-03AC-4367-A6B5-F9C929214AFA}" type="slidenum">
              <a:rPr lang="en-US" smtClean="0"/>
              <a:t>6</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11201" y="8128001"/>
            <a:ext cx="975360" cy="812800"/>
          </a:xfrm>
          <a:prstGeom prst="rect">
            <a:avLst/>
          </a:prstGeom>
        </p:spPr>
      </p:pic>
    </p:spTree>
    <p:extLst>
      <p:ext uri="{BB962C8B-B14F-4D97-AF65-F5344CB8AC3E}">
        <p14:creationId xmlns:p14="http://schemas.microsoft.com/office/powerpoint/2010/main" val="2619653049"/>
      </p:ext>
    </p:extLst>
  </p:cSld>
  <p:clrMapOvr>
    <a:masterClrMapping/>
  </p:clrMapOvr>
  <mc:AlternateContent xmlns:mc="http://schemas.openxmlformats.org/markup-compatibility/2006" xmlns:p14="http://schemas.microsoft.com/office/powerpoint/2010/main">
    <mc:Choice Requires="p14">
      <p:transition spd="slow" p14:dur="2000" advTm="33666"/>
    </mc:Choice>
    <mc:Fallback xmlns="">
      <p:transition spd="slow" advTm="33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4305" y="1165158"/>
            <a:ext cx="6461760" cy="1093821"/>
          </a:xfrm>
        </p:spPr>
        <p:txBody>
          <a:bodyPr>
            <a:normAutofit/>
          </a:bodyPr>
          <a:lstStyle/>
          <a:p>
            <a:pPr marL="0" indent="0" algn="ctr">
              <a:buNone/>
            </a:pPr>
            <a:r>
              <a:rPr lang="en-US" sz="3000" dirty="0"/>
              <a:t>FQTQ: Food Event Analysis and Simulation Tool (FEAST)</a:t>
            </a:r>
          </a:p>
          <a:p>
            <a:pPr marL="0" indent="0" algn="ctr">
              <a:buNone/>
            </a:pPr>
            <a:endParaRPr lang="en-US" sz="3000" dirty="0"/>
          </a:p>
          <a:p>
            <a:pPr marL="0" indent="0" algn="ctr">
              <a:buNone/>
            </a:pPr>
            <a:endParaRPr lang="en-US" sz="3000" dirty="0"/>
          </a:p>
          <a:p>
            <a:pPr marL="0" indent="0">
              <a:buNone/>
            </a:pPr>
            <a:endParaRPr lang="en-US" sz="3000" dirty="0"/>
          </a:p>
        </p:txBody>
      </p:sp>
      <p:sp>
        <p:nvSpPr>
          <p:cNvPr id="4" name="TextBox 3"/>
          <p:cNvSpPr txBox="1"/>
          <p:nvPr/>
        </p:nvSpPr>
        <p:spPr>
          <a:xfrm>
            <a:off x="7078840" y="1219200"/>
            <a:ext cx="6952898" cy="7523786"/>
          </a:xfrm>
          <a:prstGeom prst="rect">
            <a:avLst/>
          </a:prstGeom>
          <a:noFill/>
          <a:ln>
            <a:noFill/>
          </a:ln>
        </p:spPr>
        <p:txBody>
          <a:bodyPr wrap="square" lIns="135824" tIns="67911" rIns="135824" bIns="67911" rtlCol="0">
            <a:spAutoFit/>
          </a:bodyPr>
          <a:lstStyle/>
          <a:p>
            <a:pPr algn="ctr"/>
            <a:r>
              <a:rPr lang="en-US" sz="3000" dirty="0"/>
              <a:t>FDA: Mitigation Strategies Database</a:t>
            </a:r>
          </a:p>
          <a:p>
            <a:pPr algn="ctr"/>
            <a:endParaRPr lang="en-US" sz="3000" dirty="0"/>
          </a:p>
          <a:p>
            <a:pPr algn="ctr"/>
            <a:endParaRPr lang="en-US" sz="3000" dirty="0"/>
          </a:p>
          <a:p>
            <a:pPr algn="ctr"/>
            <a:endParaRPr lang="en-US" sz="3000" dirty="0"/>
          </a:p>
          <a:p>
            <a:pPr algn="ctr"/>
            <a:endParaRPr lang="en-US" sz="3000" dirty="0"/>
          </a:p>
          <a:p>
            <a:pPr algn="ctr"/>
            <a:endParaRPr lang="en-US" sz="3000" dirty="0"/>
          </a:p>
          <a:p>
            <a:pPr algn="ctr"/>
            <a:endParaRPr lang="en-US" sz="3000" dirty="0"/>
          </a:p>
          <a:p>
            <a:pPr algn="ctr"/>
            <a:endParaRPr lang="en-US" sz="3000" dirty="0"/>
          </a:p>
          <a:p>
            <a:pPr algn="ctr"/>
            <a:endParaRPr lang="en-US" sz="3000" dirty="0"/>
          </a:p>
          <a:p>
            <a:pPr algn="ctr"/>
            <a:endParaRPr lang="en-US" sz="3000" dirty="0"/>
          </a:p>
          <a:p>
            <a:pPr algn="ctr"/>
            <a:endParaRPr lang="en-US" sz="3000" dirty="0"/>
          </a:p>
          <a:p>
            <a:pPr algn="ctr"/>
            <a:endParaRPr lang="en-US" sz="3000" dirty="0"/>
          </a:p>
          <a:p>
            <a:pPr algn="ctr"/>
            <a:endParaRPr lang="en-US" sz="3000" dirty="0"/>
          </a:p>
          <a:p>
            <a:pPr algn="ctr"/>
            <a:endParaRPr lang="en-US" sz="3000" dirty="0"/>
          </a:p>
          <a:p>
            <a:pPr algn="ctr"/>
            <a:endParaRPr lang="en-US" sz="3000" dirty="0"/>
          </a:p>
          <a:p>
            <a:pPr algn="ctr"/>
            <a:endParaRPr lang="en-US" sz="3000" dirty="0"/>
          </a:p>
        </p:txBody>
      </p:sp>
      <p:sp>
        <p:nvSpPr>
          <p:cNvPr id="5" name="TextBox 4"/>
          <p:cNvSpPr txBox="1"/>
          <p:nvPr/>
        </p:nvSpPr>
        <p:spPr>
          <a:xfrm>
            <a:off x="975360" y="406400"/>
            <a:ext cx="11728655" cy="768090"/>
          </a:xfrm>
          <a:prstGeom prst="rect">
            <a:avLst/>
          </a:prstGeom>
          <a:noFill/>
        </p:spPr>
        <p:txBody>
          <a:bodyPr wrap="none" lIns="135824" tIns="67911" rIns="135824" bIns="67911" rtlCol="0">
            <a:spAutoFit/>
          </a:bodyPr>
          <a:lstStyle/>
          <a:p>
            <a:r>
              <a:rPr lang="en-US" sz="4100" dirty="0"/>
              <a:t>Examples of FDA Plagiarism of FoodQuestTQ Products</a:t>
            </a:r>
          </a:p>
        </p:txBody>
      </p:sp>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0923" y="2263007"/>
            <a:ext cx="12498847" cy="6351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6023C232-03AC-4367-A6B5-F9C929214AFA}" type="slidenum">
              <a:rPr lang="en-US" smtClean="0"/>
              <a:t>7</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11201" y="8128001"/>
            <a:ext cx="975360" cy="812800"/>
          </a:xfrm>
          <a:prstGeom prst="rect">
            <a:avLst/>
          </a:prstGeom>
        </p:spPr>
      </p:pic>
    </p:spTree>
    <p:extLst>
      <p:ext uri="{BB962C8B-B14F-4D97-AF65-F5344CB8AC3E}">
        <p14:creationId xmlns:p14="http://schemas.microsoft.com/office/powerpoint/2010/main" val="1364923724"/>
      </p:ext>
    </p:extLst>
  </p:cSld>
  <p:clrMapOvr>
    <a:masterClrMapping/>
  </p:clrMapOvr>
  <mc:AlternateContent xmlns:mc="http://schemas.openxmlformats.org/markup-compatibility/2006" xmlns:p14="http://schemas.microsoft.com/office/powerpoint/2010/main">
    <mc:Choice Requires="p14">
      <p:transition spd="slow" p14:dur="2000" advTm="31319"/>
    </mc:Choice>
    <mc:Fallback xmlns="">
      <p:transition spd="slow" advTm="31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183" y="1349430"/>
            <a:ext cx="6705600" cy="7457018"/>
          </a:xfrm>
        </p:spPr>
        <p:txBody>
          <a:bodyPr>
            <a:normAutofit/>
          </a:bodyPr>
          <a:lstStyle/>
          <a:p>
            <a:pPr marL="0" indent="0" algn="ctr">
              <a:buNone/>
            </a:pPr>
            <a:r>
              <a:rPr lang="en-US" sz="2700" dirty="0"/>
              <a:t>FQTQ: POISON Metadata                         Repository</a:t>
            </a:r>
          </a:p>
        </p:txBody>
      </p:sp>
      <p:sp>
        <p:nvSpPr>
          <p:cNvPr id="4" name="TextBox 3"/>
          <p:cNvSpPr txBox="1"/>
          <p:nvPr/>
        </p:nvSpPr>
        <p:spPr>
          <a:xfrm>
            <a:off x="6674454" y="1359775"/>
            <a:ext cx="6583688" cy="7985451"/>
          </a:xfrm>
          <a:prstGeom prst="rect">
            <a:avLst/>
          </a:prstGeom>
          <a:noFill/>
        </p:spPr>
        <p:txBody>
          <a:bodyPr wrap="square" lIns="135824" tIns="67911" rIns="135824" bIns="67911" rtlCol="0">
            <a:spAutoFit/>
          </a:bodyPr>
          <a:lstStyle/>
          <a:p>
            <a:pPr algn="ctr"/>
            <a:r>
              <a:rPr lang="en-US" sz="3000" dirty="0"/>
              <a:t>FDA: Food Related Emergency Exercise Bundle (FREE-B)</a:t>
            </a:r>
          </a:p>
          <a:p>
            <a:pPr algn="ctr"/>
            <a:endParaRPr lang="en-US" sz="3000" dirty="0"/>
          </a:p>
          <a:p>
            <a:pPr algn="ctr"/>
            <a:endParaRPr lang="en-US" sz="3000" dirty="0"/>
          </a:p>
          <a:p>
            <a:pPr algn="ctr"/>
            <a:endParaRPr lang="en-US" sz="3000" dirty="0"/>
          </a:p>
          <a:p>
            <a:pPr algn="ctr"/>
            <a:endParaRPr lang="en-US" sz="3000" dirty="0"/>
          </a:p>
          <a:p>
            <a:pPr algn="ctr"/>
            <a:endParaRPr lang="en-US" sz="3000" dirty="0"/>
          </a:p>
          <a:p>
            <a:pPr algn="ctr"/>
            <a:endParaRPr lang="en-US" sz="3000" dirty="0"/>
          </a:p>
          <a:p>
            <a:pPr algn="ctr"/>
            <a:endParaRPr lang="en-US" sz="3000" dirty="0"/>
          </a:p>
          <a:p>
            <a:pPr algn="ctr"/>
            <a:endParaRPr lang="en-US" sz="3000" dirty="0"/>
          </a:p>
          <a:p>
            <a:pPr algn="ctr"/>
            <a:endParaRPr lang="en-US" sz="3000" dirty="0"/>
          </a:p>
          <a:p>
            <a:pPr algn="ctr"/>
            <a:endParaRPr lang="en-US" sz="3000" dirty="0"/>
          </a:p>
          <a:p>
            <a:pPr algn="ctr"/>
            <a:endParaRPr lang="en-US" sz="3000" dirty="0"/>
          </a:p>
          <a:p>
            <a:pPr algn="ctr"/>
            <a:endParaRPr lang="en-US" sz="3000" dirty="0"/>
          </a:p>
          <a:p>
            <a:pPr algn="ctr"/>
            <a:endParaRPr lang="en-US" sz="3000" dirty="0"/>
          </a:p>
          <a:p>
            <a:pPr algn="ctr"/>
            <a:endParaRPr lang="en-US" sz="3000" dirty="0"/>
          </a:p>
          <a:p>
            <a:pPr algn="ctr"/>
            <a:endParaRPr lang="en-US" sz="3000" dirty="0"/>
          </a:p>
        </p:txBody>
      </p:sp>
      <p:sp>
        <p:nvSpPr>
          <p:cNvPr id="5" name="TextBox 4"/>
          <p:cNvSpPr txBox="1"/>
          <p:nvPr/>
        </p:nvSpPr>
        <p:spPr>
          <a:xfrm>
            <a:off x="1020673" y="406400"/>
            <a:ext cx="11728655" cy="768090"/>
          </a:xfrm>
          <a:prstGeom prst="rect">
            <a:avLst/>
          </a:prstGeom>
          <a:noFill/>
        </p:spPr>
        <p:txBody>
          <a:bodyPr wrap="none" lIns="135824" tIns="67911" rIns="135824" bIns="67911" rtlCol="0">
            <a:spAutoFit/>
          </a:bodyPr>
          <a:lstStyle/>
          <a:p>
            <a:r>
              <a:rPr lang="en-US" sz="4100" dirty="0"/>
              <a:t>Examples of FDA Plagiarism of FoodQuestTQ Products</a:t>
            </a:r>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616" y="2358189"/>
            <a:ext cx="13184090" cy="652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6023C232-03AC-4367-A6B5-F9C929214AFA}" type="slidenum">
              <a:rPr lang="en-US" smtClean="0"/>
              <a:t>8</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11201" y="8128001"/>
            <a:ext cx="975360" cy="812800"/>
          </a:xfrm>
          <a:prstGeom prst="rect">
            <a:avLst/>
          </a:prstGeom>
        </p:spPr>
      </p:pic>
    </p:spTree>
    <p:extLst>
      <p:ext uri="{BB962C8B-B14F-4D97-AF65-F5344CB8AC3E}">
        <p14:creationId xmlns:p14="http://schemas.microsoft.com/office/powerpoint/2010/main" val="2664065286"/>
      </p:ext>
    </p:extLst>
  </p:cSld>
  <p:clrMapOvr>
    <a:masterClrMapping/>
  </p:clrMapOvr>
  <mc:AlternateContent xmlns:mc="http://schemas.openxmlformats.org/markup-compatibility/2006" xmlns:p14="http://schemas.microsoft.com/office/powerpoint/2010/main">
    <mc:Choice Requires="p14">
      <p:transition spd="slow" p14:dur="2000" advTm="36219"/>
    </mc:Choice>
    <mc:Fallback xmlns="">
      <p:transition spd="slow" advTm="36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073" y="2207336"/>
            <a:ext cx="11268685" cy="6453831"/>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659171" y="1630068"/>
            <a:ext cx="6217921" cy="6034617"/>
          </a:xfrm>
        </p:spPr>
        <p:txBody>
          <a:bodyPr>
            <a:normAutofit/>
          </a:bodyPr>
          <a:lstStyle/>
          <a:p>
            <a:pPr marL="0" indent="0" algn="ctr">
              <a:buNone/>
            </a:pPr>
            <a:r>
              <a:rPr lang="en-US" sz="3000" dirty="0"/>
              <a:t> </a:t>
            </a:r>
          </a:p>
        </p:txBody>
      </p:sp>
      <p:sp>
        <p:nvSpPr>
          <p:cNvPr id="4" name="TextBox 3"/>
          <p:cNvSpPr txBox="1"/>
          <p:nvPr/>
        </p:nvSpPr>
        <p:spPr>
          <a:xfrm>
            <a:off x="1031392" y="508000"/>
            <a:ext cx="11728655" cy="768090"/>
          </a:xfrm>
          <a:prstGeom prst="rect">
            <a:avLst/>
          </a:prstGeom>
          <a:noFill/>
        </p:spPr>
        <p:txBody>
          <a:bodyPr wrap="none" lIns="135824" tIns="67911" rIns="135824" bIns="67911" rtlCol="0">
            <a:spAutoFit/>
          </a:bodyPr>
          <a:lstStyle/>
          <a:p>
            <a:r>
              <a:rPr lang="en-US" sz="4100" dirty="0"/>
              <a:t>Examples of FDA Plagiarism of FoodQuestTQ Products</a:t>
            </a:r>
          </a:p>
        </p:txBody>
      </p:sp>
      <p:sp>
        <p:nvSpPr>
          <p:cNvPr id="5" name="Content Placeholder 2"/>
          <p:cNvSpPr txBox="1">
            <a:spLocks/>
          </p:cNvSpPr>
          <p:nvPr/>
        </p:nvSpPr>
        <p:spPr>
          <a:xfrm>
            <a:off x="6582920" y="1313292"/>
            <a:ext cx="7104852" cy="6908800"/>
          </a:xfrm>
          <a:prstGeom prst="rect">
            <a:avLst/>
          </a:prstGeom>
        </p:spPr>
        <p:txBody>
          <a:bodyPr vert="horz" lIns="135824" tIns="67911" rIns="135824" bIns="67911"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700" dirty="0"/>
              <a:t>FDA: Post 2007 FDA Updates to                C.A.R.V.E.R. plus SHOCK</a:t>
            </a:r>
          </a:p>
        </p:txBody>
      </p:sp>
      <p:pic>
        <p:nvPicPr>
          <p:cNvPr id="9"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l="14751" t="20919" r="60848" b="54964"/>
          <a:stretch/>
        </p:blipFill>
        <p:spPr bwMode="auto">
          <a:xfrm>
            <a:off x="4794946" y="5986116"/>
            <a:ext cx="8562111" cy="2385997"/>
          </a:xfrm>
          <a:prstGeom prst="rect">
            <a:avLst/>
          </a:prstGeom>
          <a:noFill/>
          <a:ln w="2857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1024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2758" y="2941775"/>
            <a:ext cx="6597133" cy="3766052"/>
          </a:xfrm>
          <a:prstGeom prst="rect">
            <a:avLst/>
          </a:prstGeom>
          <a:noFill/>
          <a:ln w="2857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978069" y="1275803"/>
            <a:ext cx="5229401" cy="552647"/>
          </a:xfrm>
          <a:prstGeom prst="rect">
            <a:avLst/>
          </a:prstGeom>
          <a:noFill/>
        </p:spPr>
        <p:txBody>
          <a:bodyPr wrap="square" lIns="135824" tIns="67911" rIns="135824" bIns="67911" rtlCol="0">
            <a:spAutoFit/>
          </a:bodyPr>
          <a:lstStyle/>
          <a:p>
            <a:pPr algn="ctr"/>
            <a:r>
              <a:rPr lang="en-US" dirty="0" smtClean="0"/>
              <a:t>FQTQ: POISON</a:t>
            </a:r>
            <a:endParaRPr lang="en-US" dirty="0"/>
          </a:p>
        </p:txBody>
      </p:sp>
      <p:cxnSp>
        <p:nvCxnSpPr>
          <p:cNvPr id="7" name="Curved Connector 6"/>
          <p:cNvCxnSpPr>
            <a:stCxn id="10242" idx="1"/>
            <a:endCxn id="9" idx="1"/>
          </p:cNvCxnSpPr>
          <p:nvPr/>
        </p:nvCxnSpPr>
        <p:spPr>
          <a:xfrm rot="10800000" flipV="1">
            <a:off x="4794948" y="4824799"/>
            <a:ext cx="2487814" cy="2354316"/>
          </a:xfrm>
          <a:prstGeom prst="curvedConnector3">
            <a:avLst>
              <a:gd name="adj1" fmla="val 159395"/>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6023C232-03AC-4367-A6B5-F9C929214AFA}" type="slidenum">
              <a:rPr lang="en-US" smtClean="0"/>
              <a:t>9</a:t>
            </a:fld>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411201" y="8128001"/>
            <a:ext cx="975360" cy="812800"/>
          </a:xfrm>
          <a:prstGeom prst="rect">
            <a:avLst/>
          </a:prstGeom>
        </p:spPr>
      </p:pic>
    </p:spTree>
    <p:extLst>
      <p:ext uri="{BB962C8B-B14F-4D97-AF65-F5344CB8AC3E}">
        <p14:creationId xmlns:p14="http://schemas.microsoft.com/office/powerpoint/2010/main" val="2073057247"/>
      </p:ext>
    </p:extLst>
  </p:cSld>
  <p:clrMapOvr>
    <a:masterClrMapping/>
  </p:clrMapOvr>
  <mc:AlternateContent xmlns:mc="http://schemas.openxmlformats.org/markup-compatibility/2006" xmlns:p14="http://schemas.microsoft.com/office/powerpoint/2010/main">
    <mc:Choice Requires="p14">
      <p:transition spd="slow" p14:dur="2000" advTm="72265"/>
    </mc:Choice>
    <mc:Fallback xmlns="">
      <p:transition spd="slow" advTm="72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2279</TotalTime>
  <Words>1839</Words>
  <Application>Microsoft Office PowerPoint</Application>
  <PresentationFormat>Custom</PresentationFormat>
  <Paragraphs>184</Paragraphs>
  <Slides>14</Slides>
  <Notes>14</Notes>
  <HiddenSlides>0</HiddenSlides>
  <MMClips>14</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Research Integrity in Peril: Plagiarism by the Food and Drug Administration</vt:lpstr>
      <vt:lpstr>Research Integrity in Peril: Plagiarism by the Food and Drug Administration</vt:lpstr>
      <vt:lpstr>Accidental or Deliberate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 of FDA Plagiarism of FoodQuestTQ Products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Plagiarism of FoodQuestTQ Computer Software by the Food and Drug Administration (FDA)</dc:title>
  <dc:creator>jhnatio</dc:creator>
  <cp:lastModifiedBy>jhnatio</cp:lastModifiedBy>
  <cp:revision>192</cp:revision>
  <cp:lastPrinted>2013-09-07T20:22:17Z</cp:lastPrinted>
  <dcterms:created xsi:type="dcterms:W3CDTF">2013-09-04T16:50:34Z</dcterms:created>
  <dcterms:modified xsi:type="dcterms:W3CDTF">2013-09-07T20:23:10Z</dcterms:modified>
</cp:coreProperties>
</file>