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84" r:id="rId2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C0C0C0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C0C0C0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C0C0C0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C0C0C0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C0C0C0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rgbClr val="C0C0C0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rgbClr val="C0C0C0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rgbClr val="C0C0C0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rgbClr val="C0C0C0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9966"/>
    <a:srgbClr val="3366FF"/>
    <a:srgbClr val="FFCC00"/>
    <a:srgbClr val="FFC000"/>
    <a:srgbClr val="800000"/>
    <a:srgbClr val="996633"/>
    <a:srgbClr val="99CC00"/>
    <a:srgbClr val="9900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322" autoAdjust="0"/>
  </p:normalViewPr>
  <p:slideViewPr>
    <p:cSldViewPr snapToGrid="0">
      <p:cViewPr>
        <p:scale>
          <a:sx n="100" d="100"/>
          <a:sy n="100" d="100"/>
        </p:scale>
        <p:origin x="-468" y="-102"/>
      </p:cViewPr>
      <p:guideLst>
        <p:guide orient="horz" pos="2160"/>
        <p:guide pos="28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-3504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68" tIns="46585" rIns="93168" bIns="46585" numCol="1" anchor="t" anchorCtr="0" compatLnSpc="1">
            <a:prstTxWarp prst="textNoShape">
              <a:avLst/>
            </a:prstTxWarp>
          </a:bodyPr>
          <a:lstStyle>
            <a:lvl1pPr defTabSz="932807" eaLnBrk="0" hangingPunct="0">
              <a:defRPr sz="1200" b="1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68" tIns="46585" rIns="93168" bIns="46585" numCol="1" anchor="t" anchorCtr="0" compatLnSpc="1">
            <a:prstTxWarp prst="textNoShape">
              <a:avLst/>
            </a:prstTxWarp>
          </a:bodyPr>
          <a:lstStyle>
            <a:lvl1pPr algn="r" defTabSz="932807" eaLnBrk="0" hangingPunct="0">
              <a:defRPr sz="1200" b="1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040957B-4F01-4C2F-830D-E3174D2A8B56}" type="datetime4">
              <a:rPr lang="en-US"/>
              <a:pPr>
                <a:defRPr/>
              </a:pPr>
              <a:t>March 9, 2014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68" tIns="46585" rIns="93168" bIns="46585" numCol="1" anchor="b" anchorCtr="0" compatLnSpc="1">
            <a:prstTxWarp prst="textNoShape">
              <a:avLst/>
            </a:prstTxWarp>
          </a:bodyPr>
          <a:lstStyle>
            <a:lvl1pPr defTabSz="932807" eaLnBrk="0" hangingPunct="0">
              <a:defRPr sz="1200" b="1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Speaker Name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68" tIns="46585" rIns="93168" bIns="46585" numCol="1" anchor="b" anchorCtr="0" compatLnSpc="1">
            <a:prstTxWarp prst="textNoShape">
              <a:avLst/>
            </a:prstTxWarp>
          </a:bodyPr>
          <a:lstStyle>
            <a:lvl1pPr algn="r" defTabSz="932807" eaLnBrk="0" hangingPunct="0">
              <a:defRPr sz="1200" b="1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FCF4266-C153-4620-AAE7-E92CC6FD3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46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3263"/>
            <a:ext cx="4632325" cy="34750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38737" cy="4183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432" tIns="46907" rIns="95432" bIns="469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68" tIns="46585" rIns="93168" bIns="46585" numCol="1" anchor="t" anchorCtr="0" compatLnSpc="1">
            <a:prstTxWarp prst="textNoShape">
              <a:avLst/>
            </a:prstTxWarp>
          </a:bodyPr>
          <a:lstStyle>
            <a:lvl1pPr defTabSz="932807" eaLnBrk="0" hangingPunct="0">
              <a:defRPr sz="1000" b="1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68" tIns="46585" rIns="93168" bIns="46585" numCol="1" anchor="t" anchorCtr="0" compatLnSpc="1">
            <a:prstTxWarp prst="textNoShape">
              <a:avLst/>
            </a:prstTxWarp>
          </a:bodyPr>
          <a:lstStyle>
            <a:lvl1pPr algn="r" defTabSz="932807" eaLnBrk="0" hangingPunct="0">
              <a:defRPr sz="1000" b="1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5885A48-DEE9-41EF-9420-1C78F987554F}" type="datetime4">
              <a:rPr lang="en-US"/>
              <a:pPr>
                <a:defRPr/>
              </a:pPr>
              <a:t>March 9, 2014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68" tIns="46585" rIns="93168" bIns="46585" numCol="1" anchor="b" anchorCtr="0" compatLnSpc="1">
            <a:prstTxWarp prst="textNoShape">
              <a:avLst/>
            </a:prstTxWarp>
          </a:bodyPr>
          <a:lstStyle>
            <a:lvl1pPr defTabSz="932807" eaLnBrk="0" hangingPunct="0">
              <a:defRPr sz="1000" b="1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Speaker Name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68" tIns="46585" rIns="93168" bIns="46585" numCol="1" anchor="b" anchorCtr="0" compatLnSpc="1">
            <a:prstTxWarp prst="textNoShape">
              <a:avLst/>
            </a:prstTxWarp>
          </a:bodyPr>
          <a:lstStyle>
            <a:lvl1pPr algn="r" defTabSz="932807" eaLnBrk="0" hangingPunct="0">
              <a:defRPr sz="1000" b="1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C980A8C-088F-4900-B444-FF8003B72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228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lnSpc>
        <a:spcPct val="95000"/>
      </a:lnSpc>
      <a:spcBef>
        <a:spcPct val="30000"/>
      </a:spcBef>
      <a:spcAft>
        <a:spcPct val="0"/>
      </a:spcAft>
      <a:tabLst>
        <a:tab pos="0" algn="l"/>
      </a:tabLs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5000"/>
      </a:lnSpc>
      <a:spcBef>
        <a:spcPct val="30000"/>
      </a:spcBef>
      <a:spcAft>
        <a:spcPct val="0"/>
      </a:spcAft>
      <a:tabLst>
        <a:tab pos="0" algn="l"/>
      </a:tabLs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5000"/>
      </a:lnSpc>
      <a:spcBef>
        <a:spcPct val="30000"/>
      </a:spcBef>
      <a:spcAft>
        <a:spcPct val="0"/>
      </a:spcAft>
      <a:tabLst>
        <a:tab pos="0" algn="l"/>
      </a:tabLs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tabLst>
        <a:tab pos="0" algn="l"/>
      </a:tabLst>
      <a:defRPr sz="1200" kern="1200">
        <a:solidFill>
          <a:schemeClr val="tx1"/>
        </a:solidFill>
        <a:latin typeface="Frutiger 87ExtraBlackCn" pitchFamily="34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tabLst>
        <a:tab pos="0" algn="l"/>
      </a:tabLst>
      <a:defRPr sz="1200" kern="1200">
        <a:solidFill>
          <a:schemeClr val="tx1"/>
        </a:solidFill>
        <a:latin typeface="Frutiger 87ExtraBlackCn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45885A48-DEE9-41EF-9420-1C78F987554F}" type="datetime4">
              <a:rPr lang="en-US" smtClean="0"/>
              <a:pPr>
                <a:defRPr/>
              </a:pPr>
              <a:t>March 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Speaker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C980A8C-088F-4900-B444-FF8003B723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0" y="0"/>
            <a:ext cx="9144000" cy="1009650"/>
          </a:xfrm>
          <a:prstGeom prst="rect">
            <a:avLst/>
          </a:prstGeom>
          <a:gradFill rotWithShape="1">
            <a:gsLst>
              <a:gs pos="0">
                <a:srgbClr val="BCBCBC">
                  <a:alpha val="70000"/>
                </a:srgbClr>
              </a:gs>
              <a:gs pos="100000">
                <a:srgbClr val="BCBCBC">
                  <a:gamma/>
                  <a:shade val="23529"/>
                  <a:invGamma/>
                </a:srgbClr>
              </a:gs>
            </a:gsLst>
            <a:path path="rect">
              <a:fillToRect l="100000" b="100000"/>
            </a:path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5" name="Line 17"/>
          <p:cNvSpPr>
            <a:spLocks noChangeShapeType="1"/>
          </p:cNvSpPr>
          <p:nvPr userDrawn="1"/>
        </p:nvSpPr>
        <p:spPr bwMode="auto">
          <a:xfrm>
            <a:off x="0" y="1000125"/>
            <a:ext cx="9137650" cy="0"/>
          </a:xfrm>
          <a:prstGeom prst="line">
            <a:avLst/>
          </a:prstGeom>
          <a:noFill/>
          <a:ln w="25400">
            <a:solidFill>
              <a:srgbClr val="FF3D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6" name="Line 19"/>
          <p:cNvSpPr>
            <a:spLocks noChangeShapeType="1"/>
          </p:cNvSpPr>
          <p:nvPr userDrawn="1"/>
        </p:nvSpPr>
        <p:spPr bwMode="auto">
          <a:xfrm>
            <a:off x="0" y="6597650"/>
            <a:ext cx="9137650" cy="0"/>
          </a:xfrm>
          <a:prstGeom prst="line">
            <a:avLst/>
          </a:prstGeom>
          <a:noFill/>
          <a:ln w="25400">
            <a:solidFill>
              <a:srgbClr val="FF3D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8975" y="3886200"/>
            <a:ext cx="7777163" cy="1752600"/>
          </a:xfrm>
        </p:spPr>
        <p:txBody>
          <a:bodyPr/>
          <a:lstStyle>
            <a:lvl1pPr marL="0" indent="0">
              <a:lnSpc>
                <a:spcPct val="95000"/>
              </a:lnSpc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047875"/>
            <a:ext cx="7772400" cy="1341438"/>
          </a:xfrm>
        </p:spPr>
        <p:txBody>
          <a:bodyPr anchor="t"/>
          <a:lstStyle>
            <a:lvl1pPr>
              <a:lnSpc>
                <a:spcPct val="95000"/>
              </a:lnSpc>
              <a:defRPr sz="32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1800" y="6381750"/>
            <a:ext cx="3500438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THOUGHTQUEST PROPRIETARY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CD6A2-F1A7-4C5D-B427-2A1FF701D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RAYTHEON SOLIPSYS PROPRIETARY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01600"/>
            <a:ext cx="2133600" cy="604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01600"/>
            <a:ext cx="6248400" cy="604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E5364-BF2E-4A3F-859F-73A6EF654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RAYTHEON SOLIPSYS PROPRIETARY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1600"/>
            <a:ext cx="6124575" cy="831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371600"/>
            <a:ext cx="8534400" cy="4775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FB560-7C4B-4F7A-868C-1771D949B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RAYTHEON SOLIPSYS PROPRIETARY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1600"/>
            <a:ext cx="6124575" cy="831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4191000" cy="477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91000" cy="477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D0EFF-A42F-4E59-970E-D20D0AF08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RAYTHEON SOLIPSYS PROPRIETARY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554B5-EFB8-4491-AA34-2FA317E5C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THOUGHTQUEST PROPRIETARY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B8228-99DB-4136-A96B-5E385E0FD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RAYTHEON SOLIPSYS PROPRIETARY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19100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9100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2AB62-3E3D-41DA-BCCC-AAEDB00F6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RAYTHEON SOLIPSYS PROPRIETARY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3487D-E511-46E8-AA6A-F97B9BDFB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RAYTHEON SOLIPSYS PROPRIETARY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14C5D-64F8-4D12-9DF5-3DD10D264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RAYTHEON SOLIPSYS PROPRIETARY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91EAD-FA26-46B2-84C7-183F68B96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RAYTHEON SOLIPSYS PROPRIETARY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87104-ACCE-445E-BE82-7A58961E5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RAYTHEON SOLIPSYS PROPRIETARY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DB8F2-F504-4984-8A60-A4EFD566B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RAYTHEON SOLIPSYS PROPRIETARY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0"/>
            <a:ext cx="9144000" cy="1009650"/>
          </a:xfrm>
          <a:prstGeom prst="rect">
            <a:avLst/>
          </a:prstGeom>
          <a:gradFill rotWithShape="1">
            <a:gsLst>
              <a:gs pos="0">
                <a:srgbClr val="BCBCBC">
                  <a:alpha val="70000"/>
                </a:srgbClr>
              </a:gs>
              <a:gs pos="100000">
                <a:srgbClr val="BCBCBC">
                  <a:gamma/>
                  <a:shade val="26275"/>
                  <a:invGamma/>
                </a:srgbClr>
              </a:gs>
            </a:gsLst>
            <a:path path="rect">
              <a:fillToRect l="100000" b="100000"/>
            </a:path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534400" cy="477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0" y="1000125"/>
            <a:ext cx="9137650" cy="0"/>
          </a:xfrm>
          <a:prstGeom prst="line">
            <a:avLst/>
          </a:prstGeom>
          <a:noFill/>
          <a:ln w="25400">
            <a:solidFill>
              <a:srgbClr val="FF3D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01600"/>
            <a:ext cx="6124575" cy="831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</a:t>
            </a:r>
            <a:br>
              <a:rPr lang="en-US" smtClean="0"/>
            </a:br>
            <a:r>
              <a:rPr lang="en-US" smtClean="0"/>
              <a:t>title style</a:t>
            </a:r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64488" y="6442075"/>
            <a:ext cx="9001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800">
                <a:solidFill>
                  <a:srgbClr val="666666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DB0097D-5D1D-434F-81C6-4035189D5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0213" y="6381750"/>
            <a:ext cx="35004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200" b="1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THOUGHTQUEST PROPRIETARY</a:t>
            </a:r>
          </a:p>
        </p:txBody>
      </p:sp>
      <p:sp>
        <p:nvSpPr>
          <p:cNvPr id="1056" name="Line 32"/>
          <p:cNvSpPr>
            <a:spLocks noChangeShapeType="1"/>
          </p:cNvSpPr>
          <p:nvPr/>
        </p:nvSpPr>
        <p:spPr bwMode="auto">
          <a:xfrm>
            <a:off x="0" y="6597650"/>
            <a:ext cx="9137650" cy="0"/>
          </a:xfrm>
          <a:prstGeom prst="line">
            <a:avLst/>
          </a:prstGeom>
          <a:noFill/>
          <a:ln w="25400">
            <a:solidFill>
              <a:srgbClr val="FF3D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grpSp>
        <p:nvGrpSpPr>
          <p:cNvPr id="1033" name="Group 33"/>
          <p:cNvGrpSpPr>
            <a:grpSpLocks/>
          </p:cNvGrpSpPr>
          <p:nvPr/>
        </p:nvGrpSpPr>
        <p:grpSpPr bwMode="auto">
          <a:xfrm>
            <a:off x="6361113" y="150813"/>
            <a:ext cx="2541587" cy="550862"/>
            <a:chOff x="4014" y="283"/>
            <a:chExt cx="4470" cy="941"/>
          </a:xfrm>
        </p:grpSpPr>
        <p:pic>
          <p:nvPicPr>
            <p:cNvPr id="4" name="Picture 3" descr="logo2.gif"/>
            <p:cNvPicPr>
              <a:picLocks noChangeAspect="1"/>
            </p:cNvPicPr>
            <p:nvPr/>
          </p:nvPicPr>
          <p:blipFill>
            <a:blip r:embed="rId15"/>
            <a:srcRect l="1879" t="1655" r="1879" b="16763"/>
            <a:stretch>
              <a:fillRect/>
            </a:stretch>
          </p:blipFill>
          <p:spPr>
            <a:xfrm>
              <a:off x="4014" y="283"/>
              <a:ext cx="547" cy="52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059" name="TextBox 4"/>
            <p:cNvSpPr txBox="1">
              <a:spLocks noChangeArrowheads="1"/>
            </p:cNvSpPr>
            <p:nvPr/>
          </p:nvSpPr>
          <p:spPr bwMode="auto">
            <a:xfrm>
              <a:off x="4782" y="335"/>
              <a:ext cx="3702" cy="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 dirty="0">
                  <a:solidFill>
                    <a:schemeClr val="tx1"/>
                  </a:solidFill>
                  <a:latin typeface="Franklin Gothic Demi" pitchFamily="34" charset="0"/>
                  <a:cs typeface="+mn-cs"/>
                </a:rPr>
                <a:t>ThoughtQuest</a:t>
              </a:r>
            </a:p>
            <a:p>
              <a:pPr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cs typeface="+mn-cs"/>
                </a:rPr>
                <a:t>We make your complex world simpler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5" r:id="rId1"/>
    <p:sldLayoutId id="2147483904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  <p:sldLayoutId id="2147483915" r:id="rId12"/>
    <p:sldLayoutId id="2147483916" r:id="rId13"/>
  </p:sldLayoutIdLst>
  <p:hf sldNum="0" hd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9pPr>
    </p:titleStyle>
    <p:bodyStyle>
      <a:lvl1pPr marL="234950" indent="-2349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517525" indent="-280988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Arial" pitchFamily="34" charset="0"/>
        <a:buChar char="–"/>
        <a:defRPr b="1">
          <a:solidFill>
            <a:srgbClr val="000000"/>
          </a:solidFill>
          <a:latin typeface="+mn-lt"/>
        </a:defRPr>
      </a:lvl2pPr>
      <a:lvl3pPr marL="781050" indent="-2540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b="1">
          <a:solidFill>
            <a:srgbClr val="000000"/>
          </a:solidFill>
          <a:latin typeface="+mn-lt"/>
        </a:defRPr>
      </a:lvl3pPr>
      <a:lvl4pPr marL="1077913" indent="-295275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Arial" pitchFamily="34" charset="0"/>
        <a:buChar char="-"/>
        <a:defRPr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1600"/>
            <a:ext cx="6343650" cy="831850"/>
          </a:xfrm>
        </p:spPr>
        <p:txBody>
          <a:bodyPr/>
          <a:lstStyle/>
          <a:p>
            <a:r>
              <a:rPr lang="en-US" dirty="0" err="1" smtClean="0"/>
              <a:t>ThoughtQuest</a:t>
            </a:r>
            <a:r>
              <a:rPr lang="en-US" dirty="0" smtClean="0"/>
              <a:t> Food </a:t>
            </a:r>
            <a:r>
              <a:rPr lang="en-US" dirty="0" err="1" smtClean="0"/>
              <a:t>Defense</a:t>
            </a:r>
            <a:r>
              <a:rPr lang="en-US" baseline="30000" dirty="0" err="1" smtClean="0"/>
              <a:t>TQ</a:t>
            </a:r>
            <a:r>
              <a:rPr lang="en-US" dirty="0" smtClean="0"/>
              <a:t> JIFSAN Proposed Meeting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sz="1800" dirty="0" smtClean="0"/>
              <a:t>9:30 a.m.- 9:35 a.m.  Brief Introductions (All)</a:t>
            </a:r>
          </a:p>
          <a:p>
            <a:pPr marL="457200" indent="-457200"/>
            <a:r>
              <a:rPr lang="en-US" sz="1800" dirty="0" smtClean="0"/>
              <a:t>9:35 a.m.- 10:05 a.m. Briefing on Food </a:t>
            </a:r>
            <a:r>
              <a:rPr lang="en-US" sz="1800" dirty="0" err="1" smtClean="0"/>
              <a:t>DefenseTQ</a:t>
            </a:r>
            <a:r>
              <a:rPr lang="en-US" sz="1800" baseline="30000" dirty="0" err="1" smtClean="0"/>
              <a:t>TM</a:t>
            </a:r>
            <a:r>
              <a:rPr lang="en-US" sz="1800" dirty="0" smtClean="0"/>
              <a:t> (Dave Park)</a:t>
            </a:r>
          </a:p>
          <a:p>
            <a:pPr marL="457200" indent="-457200"/>
            <a:r>
              <a:rPr lang="en-US" sz="1800" dirty="0" smtClean="0"/>
              <a:t>10:05 a.m. - 10:20 a.m. H.J. Heinz Scenario and Decision Path Analysis (DPA</a:t>
            </a:r>
            <a:r>
              <a:rPr lang="en-US" sz="1800" baseline="30000" dirty="0" smtClean="0"/>
              <a:t>TM</a:t>
            </a:r>
            <a:r>
              <a:rPr lang="en-US" sz="1800" dirty="0" smtClean="0"/>
              <a:t>)</a:t>
            </a:r>
          </a:p>
          <a:p>
            <a:pPr marL="457200" indent="-457200"/>
            <a:r>
              <a:rPr lang="en-US" sz="1800" dirty="0" smtClean="0"/>
              <a:t>10:20 a.m.- 10:30 a.m. </a:t>
            </a:r>
            <a:r>
              <a:rPr lang="en-US" sz="1800" dirty="0" err="1" smtClean="0"/>
              <a:t>ThoughtQuest</a:t>
            </a:r>
            <a:r>
              <a:rPr lang="en-US" sz="1800" baseline="30000" dirty="0" err="1" smtClean="0"/>
              <a:t>TQ</a:t>
            </a:r>
            <a:r>
              <a:rPr lang="en-US" sz="1800" dirty="0" smtClean="0"/>
              <a:t> Software Demonstration (John </a:t>
            </a:r>
            <a:r>
              <a:rPr lang="en-US" sz="1800" dirty="0" err="1" smtClean="0"/>
              <a:t>Hnatio</a:t>
            </a:r>
            <a:r>
              <a:rPr lang="en-US" sz="1800" dirty="0" smtClean="0"/>
              <a:t>)</a:t>
            </a:r>
          </a:p>
          <a:p>
            <a:pPr marL="457200" indent="-457200"/>
            <a:r>
              <a:rPr lang="en-US" sz="1800" dirty="0" smtClean="0"/>
              <a:t>10:30-10:35 a.m. Raytheon </a:t>
            </a:r>
            <a:r>
              <a:rPr lang="en-US" sz="1800" dirty="0" err="1" smtClean="0"/>
              <a:t>Solipsys</a:t>
            </a:r>
            <a:r>
              <a:rPr lang="en-US" sz="1800" dirty="0" smtClean="0"/>
              <a:t> TDF Software Demonstration (Trevor </a:t>
            </a:r>
            <a:r>
              <a:rPr lang="en-US" sz="1800" dirty="0" err="1" smtClean="0"/>
              <a:t>Mountcastle</a:t>
            </a:r>
            <a:r>
              <a:rPr lang="en-US" sz="1800" dirty="0" smtClean="0"/>
              <a:t>)</a:t>
            </a:r>
          </a:p>
          <a:p>
            <a:pPr marL="457200" indent="-457200"/>
            <a:r>
              <a:rPr lang="en-US" sz="1800" dirty="0" smtClean="0"/>
              <a:t>10:35 a.m.- 10:50 a.m. Draft Technical Proposal Discussion (All)</a:t>
            </a:r>
          </a:p>
          <a:p>
            <a:pPr marL="869950" lvl="2" indent="-342900"/>
            <a:r>
              <a:rPr lang="en-US" sz="1600" dirty="0" smtClean="0"/>
              <a:t>Project Size and Funding</a:t>
            </a:r>
          </a:p>
          <a:p>
            <a:pPr marL="1166813" lvl="3" indent="-342900"/>
            <a:r>
              <a:rPr lang="en-US" sz="1600" dirty="0" smtClean="0"/>
              <a:t>Multi-year Project </a:t>
            </a:r>
          </a:p>
          <a:p>
            <a:pPr marL="1166813" lvl="3" indent="-342900"/>
            <a:r>
              <a:rPr lang="en-US" sz="1600" dirty="0" smtClean="0"/>
              <a:t>USDA NIFA National Integrated Food Safety Initiative (NIFSI)</a:t>
            </a:r>
          </a:p>
          <a:p>
            <a:pPr marL="1166813" lvl="3" indent="-342900"/>
            <a:r>
              <a:rPr lang="en-US" sz="1600" dirty="0" smtClean="0"/>
              <a:t>Other Sources</a:t>
            </a:r>
          </a:p>
          <a:p>
            <a:pPr marL="869950" lvl="2" indent="-342900"/>
            <a:r>
              <a:rPr lang="en-US" sz="1600" dirty="0" smtClean="0"/>
              <a:t>Outreach Fulfillment</a:t>
            </a:r>
          </a:p>
          <a:p>
            <a:pPr marL="869950" lvl="2" indent="-342900"/>
            <a:r>
              <a:rPr lang="en-US" sz="1600" dirty="0" smtClean="0"/>
              <a:t>Project Timelines</a:t>
            </a:r>
          </a:p>
          <a:p>
            <a:pPr marL="457200" indent="-457200"/>
            <a:r>
              <a:rPr lang="en-US" sz="1800" dirty="0" smtClean="0"/>
              <a:t>10:50 a.m.- 11:00 a.m. Next Steps (Dave Park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100" dirty="0" smtClean="0"/>
              <a:t>THOUGHTQUEST PROPRIETARY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yppt03">
  <a:themeElements>
    <a:clrScheme name="rayppt03 1">
      <a:dk1>
        <a:srgbClr val="000066"/>
      </a:dk1>
      <a:lt1>
        <a:srgbClr val="FFFFFF"/>
      </a:lt1>
      <a:dk2>
        <a:srgbClr val="0000FF"/>
      </a:dk2>
      <a:lt2>
        <a:srgbClr val="FFFFFF"/>
      </a:lt2>
      <a:accent1>
        <a:srgbClr val="008000"/>
      </a:accent1>
      <a:accent2>
        <a:srgbClr val="CC9900"/>
      </a:accent2>
      <a:accent3>
        <a:srgbClr val="AAAAFF"/>
      </a:accent3>
      <a:accent4>
        <a:srgbClr val="DADADA"/>
      </a:accent4>
      <a:accent5>
        <a:srgbClr val="AAC0AA"/>
      </a:accent5>
      <a:accent6>
        <a:srgbClr val="B98A00"/>
      </a:accent6>
      <a:hlink>
        <a:srgbClr val="336699"/>
      </a:hlink>
      <a:folHlink>
        <a:srgbClr val="660033"/>
      </a:folHlink>
    </a:clrScheme>
    <a:fontScheme name="rayppt03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C0C0C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C0C0C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yppt03 1">
        <a:dk1>
          <a:srgbClr val="000066"/>
        </a:dk1>
        <a:lt1>
          <a:srgbClr val="FFFFFF"/>
        </a:lt1>
        <a:dk2>
          <a:srgbClr val="0000FF"/>
        </a:dk2>
        <a:lt2>
          <a:srgbClr val="FFFFFF"/>
        </a:lt2>
        <a:accent1>
          <a:srgbClr val="008000"/>
        </a:accent1>
        <a:accent2>
          <a:srgbClr val="CC9900"/>
        </a:accent2>
        <a:accent3>
          <a:srgbClr val="AAAAFF"/>
        </a:accent3>
        <a:accent4>
          <a:srgbClr val="DADADA"/>
        </a:accent4>
        <a:accent5>
          <a:srgbClr val="AAC0AA"/>
        </a:accent5>
        <a:accent6>
          <a:srgbClr val="B98A00"/>
        </a:accent6>
        <a:hlink>
          <a:srgbClr val="336699"/>
        </a:hlink>
        <a:folHlink>
          <a:srgbClr val="66003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C:\DOCUME~1\schlamc\LOCALS~1\Temp\rayppt03.pot</Template>
  <TotalTime>15586</TotalTime>
  <Pages>28</Pages>
  <Words>130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rayppt03</vt:lpstr>
      <vt:lpstr>ThoughtQuest Food DefenseTQ JIFSAN Proposed Meeting Agenda</vt:lpstr>
    </vt:vector>
  </TitlesOfParts>
  <Company>Raytheon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Title to allow  for 3 lines</dc:title>
  <dc:creator>John</dc:creator>
  <cp:lastModifiedBy>jhnatio</cp:lastModifiedBy>
  <cp:revision>1363</cp:revision>
  <cp:lastPrinted>2009-04-22T19:24:48Z</cp:lastPrinted>
  <dcterms:created xsi:type="dcterms:W3CDTF">2002-04-25T17:46:14Z</dcterms:created>
  <dcterms:modified xsi:type="dcterms:W3CDTF">2014-03-09T22:04:39Z</dcterms:modified>
</cp:coreProperties>
</file>