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8"/>
  </p:notesMasterIdLst>
  <p:sldIdLst>
    <p:sldId id="342" r:id="rId2"/>
    <p:sldId id="343" r:id="rId3"/>
    <p:sldId id="358" r:id="rId4"/>
    <p:sldId id="356" r:id="rId5"/>
    <p:sldId id="346" r:id="rId6"/>
    <p:sldId id="282" r:id="rId7"/>
    <p:sldId id="283" r:id="rId8"/>
    <p:sldId id="376" r:id="rId9"/>
    <p:sldId id="284" r:id="rId10"/>
    <p:sldId id="377" r:id="rId11"/>
    <p:sldId id="285" r:id="rId12"/>
    <p:sldId id="286" r:id="rId13"/>
    <p:sldId id="287" r:id="rId14"/>
    <p:sldId id="340" r:id="rId15"/>
    <p:sldId id="341" r:id="rId16"/>
    <p:sldId id="292" r:id="rId17"/>
    <p:sldId id="294" r:id="rId18"/>
    <p:sldId id="295" r:id="rId19"/>
    <p:sldId id="296" r:id="rId20"/>
    <p:sldId id="357" r:id="rId21"/>
    <p:sldId id="344" r:id="rId22"/>
    <p:sldId id="345" r:id="rId23"/>
    <p:sldId id="348" r:id="rId24"/>
    <p:sldId id="349" r:id="rId25"/>
    <p:sldId id="350" r:id="rId26"/>
    <p:sldId id="351" r:id="rId27"/>
    <p:sldId id="354" r:id="rId28"/>
    <p:sldId id="355" r:id="rId29"/>
    <p:sldId id="359" r:id="rId30"/>
    <p:sldId id="361" r:id="rId31"/>
    <p:sldId id="362" r:id="rId32"/>
    <p:sldId id="363" r:id="rId33"/>
    <p:sldId id="364" r:id="rId34"/>
    <p:sldId id="365" r:id="rId35"/>
    <p:sldId id="366" r:id="rId36"/>
    <p:sldId id="367" r:id="rId37"/>
    <p:sldId id="368" r:id="rId38"/>
    <p:sldId id="369" r:id="rId39"/>
    <p:sldId id="370" r:id="rId40"/>
    <p:sldId id="371" r:id="rId41"/>
    <p:sldId id="372" r:id="rId42"/>
    <p:sldId id="373" r:id="rId43"/>
    <p:sldId id="374" r:id="rId44"/>
    <p:sldId id="375" r:id="rId45"/>
    <p:sldId id="378" r:id="rId46"/>
    <p:sldId id="353" r:id="rId47"/>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96467" autoAdjust="0"/>
  </p:normalViewPr>
  <p:slideViewPr>
    <p:cSldViewPr>
      <p:cViewPr>
        <p:scale>
          <a:sx n="71" d="100"/>
          <a:sy n="71" d="100"/>
        </p:scale>
        <p:origin x="-1714" y="-317"/>
      </p:cViewPr>
      <p:guideLst>
        <p:guide orient="horz" pos="2160"/>
        <p:guide pos="2880"/>
      </p:guideLst>
    </p:cSldViewPr>
  </p:slideViewPr>
  <p:notesTextViewPr>
    <p:cViewPr>
      <p:scale>
        <a:sx n="1" d="1"/>
        <a:sy n="1" d="1"/>
      </p:scale>
      <p:origin x="0" y="0"/>
    </p:cViewPr>
  </p:notesTextViewPr>
  <p:notesViewPr>
    <p:cSldViewPr>
      <p:cViewPr>
        <p:scale>
          <a:sx n="89" d="100"/>
          <a:sy n="89" d="100"/>
        </p:scale>
        <p:origin x="-2491" y="1094"/>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1B9BF8-BCB9-4C6E-8988-0817B7AB120A}"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1004273D-B623-4313-8168-3EA6503A6EDE}">
      <dgm:prSet phldrT="[Text]"/>
      <dgm:spPr/>
      <dgm:t>
        <a:bodyPr/>
        <a:lstStyle/>
        <a:p>
          <a:r>
            <a:rPr lang="en-US" dirty="0" smtClean="0"/>
            <a:t>Threat Assessment</a:t>
          </a:r>
          <a:endParaRPr lang="en-GB" dirty="0"/>
        </a:p>
      </dgm:t>
    </dgm:pt>
    <dgm:pt modelId="{2572175E-5DAB-4705-AD5F-5BDC3553D983}" type="parTrans" cxnId="{BB565B2F-42C3-4094-AF1E-B4F6FF9D67E3}">
      <dgm:prSet/>
      <dgm:spPr/>
      <dgm:t>
        <a:bodyPr/>
        <a:lstStyle/>
        <a:p>
          <a:endParaRPr lang="en-GB"/>
        </a:p>
      </dgm:t>
    </dgm:pt>
    <dgm:pt modelId="{DE2E93FE-7388-44BF-95BC-056DD108650E}" type="sibTrans" cxnId="{BB565B2F-42C3-4094-AF1E-B4F6FF9D67E3}">
      <dgm:prSet/>
      <dgm:spPr/>
      <dgm:t>
        <a:bodyPr/>
        <a:lstStyle/>
        <a:p>
          <a:endParaRPr lang="en-GB"/>
        </a:p>
      </dgm:t>
    </dgm:pt>
    <dgm:pt modelId="{E762D6B4-5D67-452C-A355-BF5F8D9AB464}">
      <dgm:prSet phldrT="[Text]"/>
      <dgm:spPr/>
      <dgm:t>
        <a:bodyPr/>
        <a:lstStyle/>
        <a:p>
          <a:r>
            <a:rPr lang="en-US" dirty="0" smtClean="0"/>
            <a:t>Hazards Analysis</a:t>
          </a:r>
          <a:endParaRPr lang="en-GB" dirty="0"/>
        </a:p>
      </dgm:t>
    </dgm:pt>
    <dgm:pt modelId="{5DD4F11D-D8F6-40A4-A37F-D0E9ECEE4BBE}" type="parTrans" cxnId="{4E3FC531-07C9-445B-9BE1-B615C0B29A4A}">
      <dgm:prSet/>
      <dgm:spPr/>
      <dgm:t>
        <a:bodyPr/>
        <a:lstStyle/>
        <a:p>
          <a:endParaRPr lang="en-GB"/>
        </a:p>
      </dgm:t>
    </dgm:pt>
    <dgm:pt modelId="{9A882F1C-0CD5-494C-907B-826800D001CC}" type="sibTrans" cxnId="{4E3FC531-07C9-445B-9BE1-B615C0B29A4A}">
      <dgm:prSet/>
      <dgm:spPr/>
      <dgm:t>
        <a:bodyPr/>
        <a:lstStyle/>
        <a:p>
          <a:endParaRPr lang="en-GB"/>
        </a:p>
      </dgm:t>
    </dgm:pt>
    <dgm:pt modelId="{99953FC0-AB1B-4361-8277-73AE8B79EC69}">
      <dgm:prSet phldrT="[Text]"/>
      <dgm:spPr/>
      <dgm:t>
        <a:bodyPr/>
        <a:lstStyle/>
        <a:p>
          <a:r>
            <a:rPr lang="en-US" dirty="0" smtClean="0"/>
            <a:t>Risk Assessment</a:t>
          </a:r>
          <a:endParaRPr lang="en-GB" dirty="0"/>
        </a:p>
      </dgm:t>
    </dgm:pt>
    <dgm:pt modelId="{FD7E8DA3-6D64-462A-8577-0F20A45BF7DD}" type="parTrans" cxnId="{0133626C-E116-4FB5-BCFE-2CA85440A99C}">
      <dgm:prSet/>
      <dgm:spPr/>
      <dgm:t>
        <a:bodyPr/>
        <a:lstStyle/>
        <a:p>
          <a:endParaRPr lang="en-GB"/>
        </a:p>
      </dgm:t>
    </dgm:pt>
    <dgm:pt modelId="{6FA6EA32-1E5D-4FB3-9937-5F0D02F294C8}" type="sibTrans" cxnId="{0133626C-E116-4FB5-BCFE-2CA85440A99C}">
      <dgm:prSet/>
      <dgm:spPr/>
      <dgm:t>
        <a:bodyPr/>
        <a:lstStyle/>
        <a:p>
          <a:endParaRPr lang="en-GB"/>
        </a:p>
      </dgm:t>
    </dgm:pt>
    <dgm:pt modelId="{2D5EC9DD-588F-47F9-8A89-E7A7408B6E15}">
      <dgm:prSet phldrT="[Text]"/>
      <dgm:spPr/>
      <dgm:t>
        <a:bodyPr/>
        <a:lstStyle/>
        <a:p>
          <a:r>
            <a:rPr lang="en-US" dirty="0" smtClean="0"/>
            <a:t>Food Defense System</a:t>
          </a:r>
          <a:endParaRPr lang="en-GB" dirty="0"/>
        </a:p>
      </dgm:t>
    </dgm:pt>
    <dgm:pt modelId="{8B2A2313-447B-4A8F-B2BF-51903B2174D4}" type="parTrans" cxnId="{A09E0455-9E99-4708-B85C-F0DBB3B9FBBB}">
      <dgm:prSet/>
      <dgm:spPr/>
      <dgm:t>
        <a:bodyPr/>
        <a:lstStyle/>
        <a:p>
          <a:endParaRPr lang="en-GB"/>
        </a:p>
      </dgm:t>
    </dgm:pt>
    <dgm:pt modelId="{59831D45-9BA2-4D68-BED7-F9E6BE691076}" type="sibTrans" cxnId="{A09E0455-9E99-4708-B85C-F0DBB3B9FBBB}">
      <dgm:prSet/>
      <dgm:spPr/>
      <dgm:t>
        <a:bodyPr/>
        <a:lstStyle/>
        <a:p>
          <a:endParaRPr lang="en-GB"/>
        </a:p>
      </dgm:t>
    </dgm:pt>
    <dgm:pt modelId="{D953386E-4F6D-4D30-9587-1FBC6D1AC777}" type="pres">
      <dgm:prSet presAssocID="{F11B9BF8-BCB9-4C6E-8988-0817B7AB120A}" presName="rootnode" presStyleCnt="0">
        <dgm:presLayoutVars>
          <dgm:chMax/>
          <dgm:chPref/>
          <dgm:dir/>
          <dgm:animLvl val="lvl"/>
        </dgm:presLayoutVars>
      </dgm:prSet>
      <dgm:spPr/>
      <dgm:t>
        <a:bodyPr/>
        <a:lstStyle/>
        <a:p>
          <a:endParaRPr lang="en-GB"/>
        </a:p>
      </dgm:t>
    </dgm:pt>
    <dgm:pt modelId="{AD4CEFA1-178B-410F-8C41-5CC600AA3A80}" type="pres">
      <dgm:prSet presAssocID="{1004273D-B623-4313-8168-3EA6503A6EDE}" presName="composite" presStyleCnt="0"/>
      <dgm:spPr/>
      <dgm:t>
        <a:bodyPr/>
        <a:lstStyle/>
        <a:p>
          <a:endParaRPr lang="en-GB"/>
        </a:p>
      </dgm:t>
    </dgm:pt>
    <dgm:pt modelId="{C297E47D-C570-46C4-B414-7C20833F8E24}" type="pres">
      <dgm:prSet presAssocID="{1004273D-B623-4313-8168-3EA6503A6EDE}" presName="LShape" presStyleLbl="alignNode1" presStyleIdx="0" presStyleCnt="7"/>
      <dgm:spPr>
        <a:ln>
          <a:solidFill>
            <a:schemeClr val="bg1"/>
          </a:solidFill>
          <a:prstDash val="solid"/>
        </a:ln>
      </dgm:spPr>
      <dgm:t>
        <a:bodyPr/>
        <a:lstStyle/>
        <a:p>
          <a:endParaRPr lang="en-GB"/>
        </a:p>
      </dgm:t>
    </dgm:pt>
    <dgm:pt modelId="{F4615610-91AE-4EF4-B478-41F9C9430ED5}" type="pres">
      <dgm:prSet presAssocID="{1004273D-B623-4313-8168-3EA6503A6EDE}" presName="ParentText" presStyleLbl="revTx" presStyleIdx="0" presStyleCnt="4">
        <dgm:presLayoutVars>
          <dgm:chMax val="0"/>
          <dgm:chPref val="0"/>
          <dgm:bulletEnabled val="1"/>
        </dgm:presLayoutVars>
      </dgm:prSet>
      <dgm:spPr/>
      <dgm:t>
        <a:bodyPr/>
        <a:lstStyle/>
        <a:p>
          <a:endParaRPr lang="en-GB"/>
        </a:p>
      </dgm:t>
    </dgm:pt>
    <dgm:pt modelId="{FAF92EF3-62B7-4F08-8728-43E61E8F71CC}" type="pres">
      <dgm:prSet presAssocID="{1004273D-B623-4313-8168-3EA6503A6EDE}" presName="Triangle" presStyleLbl="alignNode1" presStyleIdx="1" presStyleCnt="7"/>
      <dgm:spPr>
        <a:ln>
          <a:solidFill>
            <a:schemeClr val="bg1"/>
          </a:solidFill>
          <a:prstDash val="solid"/>
        </a:ln>
      </dgm:spPr>
      <dgm:t>
        <a:bodyPr/>
        <a:lstStyle/>
        <a:p>
          <a:endParaRPr lang="en-GB"/>
        </a:p>
      </dgm:t>
    </dgm:pt>
    <dgm:pt modelId="{ED2D01E0-2EF0-455B-BCE9-13C9113AC66E}" type="pres">
      <dgm:prSet presAssocID="{DE2E93FE-7388-44BF-95BC-056DD108650E}" presName="sibTrans" presStyleCnt="0"/>
      <dgm:spPr/>
      <dgm:t>
        <a:bodyPr/>
        <a:lstStyle/>
        <a:p>
          <a:endParaRPr lang="en-GB"/>
        </a:p>
      </dgm:t>
    </dgm:pt>
    <dgm:pt modelId="{3AB01E09-7E36-428A-B5F5-04B664B8B0C1}" type="pres">
      <dgm:prSet presAssocID="{DE2E93FE-7388-44BF-95BC-056DD108650E}" presName="space" presStyleCnt="0"/>
      <dgm:spPr/>
      <dgm:t>
        <a:bodyPr/>
        <a:lstStyle/>
        <a:p>
          <a:endParaRPr lang="en-GB"/>
        </a:p>
      </dgm:t>
    </dgm:pt>
    <dgm:pt modelId="{86C883B8-4266-415A-97E0-CA91571C6BA0}" type="pres">
      <dgm:prSet presAssocID="{E762D6B4-5D67-452C-A355-BF5F8D9AB464}" presName="composite" presStyleCnt="0"/>
      <dgm:spPr/>
      <dgm:t>
        <a:bodyPr/>
        <a:lstStyle/>
        <a:p>
          <a:endParaRPr lang="en-GB"/>
        </a:p>
      </dgm:t>
    </dgm:pt>
    <dgm:pt modelId="{D1C34D62-5142-477F-91F6-25A8180C8C86}" type="pres">
      <dgm:prSet presAssocID="{E762D6B4-5D67-452C-A355-BF5F8D9AB464}" presName="LShape" presStyleLbl="alignNode1" presStyleIdx="2" presStyleCnt="7"/>
      <dgm:spPr>
        <a:ln>
          <a:solidFill>
            <a:schemeClr val="bg1"/>
          </a:solidFill>
          <a:prstDash val="solid"/>
        </a:ln>
      </dgm:spPr>
      <dgm:t>
        <a:bodyPr/>
        <a:lstStyle/>
        <a:p>
          <a:endParaRPr lang="en-GB"/>
        </a:p>
      </dgm:t>
    </dgm:pt>
    <dgm:pt modelId="{5164E3FD-6187-4A1E-AEA5-34460C1B1B34}" type="pres">
      <dgm:prSet presAssocID="{E762D6B4-5D67-452C-A355-BF5F8D9AB464}" presName="ParentText" presStyleLbl="revTx" presStyleIdx="1" presStyleCnt="4">
        <dgm:presLayoutVars>
          <dgm:chMax val="0"/>
          <dgm:chPref val="0"/>
          <dgm:bulletEnabled val="1"/>
        </dgm:presLayoutVars>
      </dgm:prSet>
      <dgm:spPr/>
      <dgm:t>
        <a:bodyPr/>
        <a:lstStyle/>
        <a:p>
          <a:endParaRPr lang="en-GB"/>
        </a:p>
      </dgm:t>
    </dgm:pt>
    <dgm:pt modelId="{9B62E601-7B1F-46F7-B826-80925082EA7D}" type="pres">
      <dgm:prSet presAssocID="{E762D6B4-5D67-452C-A355-BF5F8D9AB464}" presName="Triangle" presStyleLbl="alignNode1" presStyleIdx="3" presStyleCnt="7"/>
      <dgm:spPr>
        <a:ln>
          <a:solidFill>
            <a:schemeClr val="bg1"/>
          </a:solidFill>
          <a:prstDash val="solid"/>
        </a:ln>
      </dgm:spPr>
      <dgm:t>
        <a:bodyPr/>
        <a:lstStyle/>
        <a:p>
          <a:endParaRPr lang="en-GB"/>
        </a:p>
      </dgm:t>
    </dgm:pt>
    <dgm:pt modelId="{8FA59CEB-DA19-432D-8066-168D10734577}" type="pres">
      <dgm:prSet presAssocID="{9A882F1C-0CD5-494C-907B-826800D001CC}" presName="sibTrans" presStyleCnt="0"/>
      <dgm:spPr/>
      <dgm:t>
        <a:bodyPr/>
        <a:lstStyle/>
        <a:p>
          <a:endParaRPr lang="en-GB"/>
        </a:p>
      </dgm:t>
    </dgm:pt>
    <dgm:pt modelId="{A0D4F341-21AB-4221-AACE-397F480AE76A}" type="pres">
      <dgm:prSet presAssocID="{9A882F1C-0CD5-494C-907B-826800D001CC}" presName="space" presStyleCnt="0"/>
      <dgm:spPr/>
      <dgm:t>
        <a:bodyPr/>
        <a:lstStyle/>
        <a:p>
          <a:endParaRPr lang="en-GB"/>
        </a:p>
      </dgm:t>
    </dgm:pt>
    <dgm:pt modelId="{ACE447A3-CA67-4BD0-91C5-01536E6D0C0D}" type="pres">
      <dgm:prSet presAssocID="{99953FC0-AB1B-4361-8277-73AE8B79EC69}" presName="composite" presStyleCnt="0"/>
      <dgm:spPr/>
      <dgm:t>
        <a:bodyPr/>
        <a:lstStyle/>
        <a:p>
          <a:endParaRPr lang="en-GB"/>
        </a:p>
      </dgm:t>
    </dgm:pt>
    <dgm:pt modelId="{1E9EC423-A4FC-4C12-9277-D9B94764D0F8}" type="pres">
      <dgm:prSet presAssocID="{99953FC0-AB1B-4361-8277-73AE8B79EC69}" presName="LShape" presStyleLbl="alignNode1" presStyleIdx="4" presStyleCnt="7"/>
      <dgm:spPr>
        <a:ln>
          <a:solidFill>
            <a:schemeClr val="bg1"/>
          </a:solidFill>
          <a:prstDash val="solid"/>
        </a:ln>
      </dgm:spPr>
      <dgm:t>
        <a:bodyPr/>
        <a:lstStyle/>
        <a:p>
          <a:endParaRPr lang="en-GB"/>
        </a:p>
      </dgm:t>
    </dgm:pt>
    <dgm:pt modelId="{04D0F021-B956-4173-B190-7CCB902D88DC}" type="pres">
      <dgm:prSet presAssocID="{99953FC0-AB1B-4361-8277-73AE8B79EC69}" presName="ParentText" presStyleLbl="revTx" presStyleIdx="2" presStyleCnt="4">
        <dgm:presLayoutVars>
          <dgm:chMax val="0"/>
          <dgm:chPref val="0"/>
          <dgm:bulletEnabled val="1"/>
        </dgm:presLayoutVars>
      </dgm:prSet>
      <dgm:spPr/>
      <dgm:t>
        <a:bodyPr/>
        <a:lstStyle/>
        <a:p>
          <a:endParaRPr lang="en-GB"/>
        </a:p>
      </dgm:t>
    </dgm:pt>
    <dgm:pt modelId="{25B5F6B2-34A4-4369-9F8C-686CB4968770}" type="pres">
      <dgm:prSet presAssocID="{99953FC0-AB1B-4361-8277-73AE8B79EC69}" presName="Triangle" presStyleLbl="alignNode1" presStyleIdx="5" presStyleCnt="7"/>
      <dgm:spPr>
        <a:ln>
          <a:solidFill>
            <a:schemeClr val="bg1"/>
          </a:solidFill>
          <a:prstDash val="solid"/>
        </a:ln>
      </dgm:spPr>
      <dgm:t>
        <a:bodyPr/>
        <a:lstStyle/>
        <a:p>
          <a:endParaRPr lang="en-GB"/>
        </a:p>
      </dgm:t>
    </dgm:pt>
    <dgm:pt modelId="{4B64BF41-067C-4F7A-BCC7-33948EC55804}" type="pres">
      <dgm:prSet presAssocID="{6FA6EA32-1E5D-4FB3-9937-5F0D02F294C8}" presName="sibTrans" presStyleCnt="0"/>
      <dgm:spPr/>
      <dgm:t>
        <a:bodyPr/>
        <a:lstStyle/>
        <a:p>
          <a:endParaRPr lang="en-GB"/>
        </a:p>
      </dgm:t>
    </dgm:pt>
    <dgm:pt modelId="{82CDE7AA-A24E-4E6B-A144-8F295C775D15}" type="pres">
      <dgm:prSet presAssocID="{6FA6EA32-1E5D-4FB3-9937-5F0D02F294C8}" presName="space" presStyleCnt="0"/>
      <dgm:spPr/>
      <dgm:t>
        <a:bodyPr/>
        <a:lstStyle/>
        <a:p>
          <a:endParaRPr lang="en-GB"/>
        </a:p>
      </dgm:t>
    </dgm:pt>
    <dgm:pt modelId="{46D4BEE9-92B1-461E-8B6E-1E9749AEF147}" type="pres">
      <dgm:prSet presAssocID="{2D5EC9DD-588F-47F9-8A89-E7A7408B6E15}" presName="composite" presStyleCnt="0"/>
      <dgm:spPr/>
      <dgm:t>
        <a:bodyPr/>
        <a:lstStyle/>
        <a:p>
          <a:endParaRPr lang="en-GB"/>
        </a:p>
      </dgm:t>
    </dgm:pt>
    <dgm:pt modelId="{B4D9DAAF-1DF2-437E-BAF8-F2E24C47817D}" type="pres">
      <dgm:prSet presAssocID="{2D5EC9DD-588F-47F9-8A89-E7A7408B6E15}" presName="LShape" presStyleLbl="alignNode1" presStyleIdx="6" presStyleCnt="7"/>
      <dgm:spPr>
        <a:ln>
          <a:solidFill>
            <a:schemeClr val="bg1"/>
          </a:solidFill>
          <a:prstDash val="solid"/>
        </a:ln>
      </dgm:spPr>
      <dgm:t>
        <a:bodyPr/>
        <a:lstStyle/>
        <a:p>
          <a:endParaRPr lang="en-GB"/>
        </a:p>
      </dgm:t>
    </dgm:pt>
    <dgm:pt modelId="{4ABBE0CF-B305-436F-AD42-A8F20235E0E3}" type="pres">
      <dgm:prSet presAssocID="{2D5EC9DD-588F-47F9-8A89-E7A7408B6E15}" presName="ParentText" presStyleLbl="revTx" presStyleIdx="3" presStyleCnt="4">
        <dgm:presLayoutVars>
          <dgm:chMax val="0"/>
          <dgm:chPref val="0"/>
          <dgm:bulletEnabled val="1"/>
        </dgm:presLayoutVars>
      </dgm:prSet>
      <dgm:spPr/>
      <dgm:t>
        <a:bodyPr/>
        <a:lstStyle/>
        <a:p>
          <a:endParaRPr lang="en-GB"/>
        </a:p>
      </dgm:t>
    </dgm:pt>
  </dgm:ptLst>
  <dgm:cxnLst>
    <dgm:cxn modelId="{BB565B2F-42C3-4094-AF1E-B4F6FF9D67E3}" srcId="{F11B9BF8-BCB9-4C6E-8988-0817B7AB120A}" destId="{1004273D-B623-4313-8168-3EA6503A6EDE}" srcOrd="0" destOrd="0" parTransId="{2572175E-5DAB-4705-AD5F-5BDC3553D983}" sibTransId="{DE2E93FE-7388-44BF-95BC-056DD108650E}"/>
    <dgm:cxn modelId="{A94B6F52-7FA4-41F5-92B0-E16D40B6AB72}" type="presOf" srcId="{99953FC0-AB1B-4361-8277-73AE8B79EC69}" destId="{04D0F021-B956-4173-B190-7CCB902D88DC}" srcOrd="0" destOrd="0" presId="urn:microsoft.com/office/officeart/2009/3/layout/StepUpProcess"/>
    <dgm:cxn modelId="{317432D6-01B7-4F36-8DBD-9CB9C94E3D18}" type="presOf" srcId="{2D5EC9DD-588F-47F9-8A89-E7A7408B6E15}" destId="{4ABBE0CF-B305-436F-AD42-A8F20235E0E3}" srcOrd="0" destOrd="0" presId="urn:microsoft.com/office/officeart/2009/3/layout/StepUpProcess"/>
    <dgm:cxn modelId="{4E3FC531-07C9-445B-9BE1-B615C0B29A4A}" srcId="{F11B9BF8-BCB9-4C6E-8988-0817B7AB120A}" destId="{E762D6B4-5D67-452C-A355-BF5F8D9AB464}" srcOrd="1" destOrd="0" parTransId="{5DD4F11D-D8F6-40A4-A37F-D0E9ECEE4BBE}" sibTransId="{9A882F1C-0CD5-494C-907B-826800D001CC}"/>
    <dgm:cxn modelId="{93FF723D-9B7B-464D-8EF2-68641B400239}" type="presOf" srcId="{1004273D-B623-4313-8168-3EA6503A6EDE}" destId="{F4615610-91AE-4EF4-B478-41F9C9430ED5}" srcOrd="0" destOrd="0" presId="urn:microsoft.com/office/officeart/2009/3/layout/StepUpProcess"/>
    <dgm:cxn modelId="{0133626C-E116-4FB5-BCFE-2CA85440A99C}" srcId="{F11B9BF8-BCB9-4C6E-8988-0817B7AB120A}" destId="{99953FC0-AB1B-4361-8277-73AE8B79EC69}" srcOrd="2" destOrd="0" parTransId="{FD7E8DA3-6D64-462A-8577-0F20A45BF7DD}" sibTransId="{6FA6EA32-1E5D-4FB3-9937-5F0D02F294C8}"/>
    <dgm:cxn modelId="{A09E0455-9E99-4708-B85C-F0DBB3B9FBBB}" srcId="{F11B9BF8-BCB9-4C6E-8988-0817B7AB120A}" destId="{2D5EC9DD-588F-47F9-8A89-E7A7408B6E15}" srcOrd="3" destOrd="0" parTransId="{8B2A2313-447B-4A8F-B2BF-51903B2174D4}" sibTransId="{59831D45-9BA2-4D68-BED7-F9E6BE691076}"/>
    <dgm:cxn modelId="{5257C65E-C592-40CB-80AD-8C594B82FC86}" type="presOf" srcId="{E762D6B4-5D67-452C-A355-BF5F8D9AB464}" destId="{5164E3FD-6187-4A1E-AEA5-34460C1B1B34}" srcOrd="0" destOrd="0" presId="urn:microsoft.com/office/officeart/2009/3/layout/StepUpProcess"/>
    <dgm:cxn modelId="{81659291-1F19-4924-9F78-0E872394D740}" type="presOf" srcId="{F11B9BF8-BCB9-4C6E-8988-0817B7AB120A}" destId="{D953386E-4F6D-4D30-9587-1FBC6D1AC777}" srcOrd="0" destOrd="0" presId="urn:microsoft.com/office/officeart/2009/3/layout/StepUpProcess"/>
    <dgm:cxn modelId="{41EA0370-5382-4993-A830-1CEFAD7189FD}" type="presParOf" srcId="{D953386E-4F6D-4D30-9587-1FBC6D1AC777}" destId="{AD4CEFA1-178B-410F-8C41-5CC600AA3A80}" srcOrd="0" destOrd="0" presId="urn:microsoft.com/office/officeart/2009/3/layout/StepUpProcess"/>
    <dgm:cxn modelId="{CB19823E-4F90-46C5-8637-4C1D7DEA5FD0}" type="presParOf" srcId="{AD4CEFA1-178B-410F-8C41-5CC600AA3A80}" destId="{C297E47D-C570-46C4-B414-7C20833F8E24}" srcOrd="0" destOrd="0" presId="urn:microsoft.com/office/officeart/2009/3/layout/StepUpProcess"/>
    <dgm:cxn modelId="{972E1C23-99EB-4990-BDF3-7DD4E351FACB}" type="presParOf" srcId="{AD4CEFA1-178B-410F-8C41-5CC600AA3A80}" destId="{F4615610-91AE-4EF4-B478-41F9C9430ED5}" srcOrd="1" destOrd="0" presId="urn:microsoft.com/office/officeart/2009/3/layout/StepUpProcess"/>
    <dgm:cxn modelId="{6CB63EA7-5167-4DDA-80AE-034DC2E4F4DB}" type="presParOf" srcId="{AD4CEFA1-178B-410F-8C41-5CC600AA3A80}" destId="{FAF92EF3-62B7-4F08-8728-43E61E8F71CC}" srcOrd="2" destOrd="0" presId="urn:microsoft.com/office/officeart/2009/3/layout/StepUpProcess"/>
    <dgm:cxn modelId="{F8BEB9DE-6A53-4708-A3B4-B38F30824323}" type="presParOf" srcId="{D953386E-4F6D-4D30-9587-1FBC6D1AC777}" destId="{ED2D01E0-2EF0-455B-BCE9-13C9113AC66E}" srcOrd="1" destOrd="0" presId="urn:microsoft.com/office/officeart/2009/3/layout/StepUpProcess"/>
    <dgm:cxn modelId="{96FE524F-3419-4FD2-88C4-09660CF9E2FE}" type="presParOf" srcId="{ED2D01E0-2EF0-455B-BCE9-13C9113AC66E}" destId="{3AB01E09-7E36-428A-B5F5-04B664B8B0C1}" srcOrd="0" destOrd="0" presId="urn:microsoft.com/office/officeart/2009/3/layout/StepUpProcess"/>
    <dgm:cxn modelId="{41163009-0482-4CE5-97D7-D24E284535D2}" type="presParOf" srcId="{D953386E-4F6D-4D30-9587-1FBC6D1AC777}" destId="{86C883B8-4266-415A-97E0-CA91571C6BA0}" srcOrd="2" destOrd="0" presId="urn:microsoft.com/office/officeart/2009/3/layout/StepUpProcess"/>
    <dgm:cxn modelId="{3742303B-5155-4FB0-BBAE-92E6C829F066}" type="presParOf" srcId="{86C883B8-4266-415A-97E0-CA91571C6BA0}" destId="{D1C34D62-5142-477F-91F6-25A8180C8C86}" srcOrd="0" destOrd="0" presId="urn:microsoft.com/office/officeart/2009/3/layout/StepUpProcess"/>
    <dgm:cxn modelId="{6011FD91-C7A8-41F5-A239-398EFCF223BA}" type="presParOf" srcId="{86C883B8-4266-415A-97E0-CA91571C6BA0}" destId="{5164E3FD-6187-4A1E-AEA5-34460C1B1B34}" srcOrd="1" destOrd="0" presId="urn:microsoft.com/office/officeart/2009/3/layout/StepUpProcess"/>
    <dgm:cxn modelId="{9217C846-9096-4F10-A3AE-4C241C223814}" type="presParOf" srcId="{86C883B8-4266-415A-97E0-CA91571C6BA0}" destId="{9B62E601-7B1F-46F7-B826-80925082EA7D}" srcOrd="2" destOrd="0" presId="urn:microsoft.com/office/officeart/2009/3/layout/StepUpProcess"/>
    <dgm:cxn modelId="{E1FEBA18-7CFB-48B8-9BC3-C999F37EEA89}" type="presParOf" srcId="{D953386E-4F6D-4D30-9587-1FBC6D1AC777}" destId="{8FA59CEB-DA19-432D-8066-168D10734577}" srcOrd="3" destOrd="0" presId="urn:microsoft.com/office/officeart/2009/3/layout/StepUpProcess"/>
    <dgm:cxn modelId="{F294D7FC-78D6-4C2E-ACCC-3237DAAD93AA}" type="presParOf" srcId="{8FA59CEB-DA19-432D-8066-168D10734577}" destId="{A0D4F341-21AB-4221-AACE-397F480AE76A}" srcOrd="0" destOrd="0" presId="urn:microsoft.com/office/officeart/2009/3/layout/StepUpProcess"/>
    <dgm:cxn modelId="{C331D5F9-FF84-4813-AAD0-D243C9C73A92}" type="presParOf" srcId="{D953386E-4F6D-4D30-9587-1FBC6D1AC777}" destId="{ACE447A3-CA67-4BD0-91C5-01536E6D0C0D}" srcOrd="4" destOrd="0" presId="urn:microsoft.com/office/officeart/2009/3/layout/StepUpProcess"/>
    <dgm:cxn modelId="{3CB12987-FB35-4FF7-8307-B2519463A3C4}" type="presParOf" srcId="{ACE447A3-CA67-4BD0-91C5-01536E6D0C0D}" destId="{1E9EC423-A4FC-4C12-9277-D9B94764D0F8}" srcOrd="0" destOrd="0" presId="urn:microsoft.com/office/officeart/2009/3/layout/StepUpProcess"/>
    <dgm:cxn modelId="{BE3A465D-B297-442C-A592-3E6DC9EC1EBD}" type="presParOf" srcId="{ACE447A3-CA67-4BD0-91C5-01536E6D0C0D}" destId="{04D0F021-B956-4173-B190-7CCB902D88DC}" srcOrd="1" destOrd="0" presId="urn:microsoft.com/office/officeart/2009/3/layout/StepUpProcess"/>
    <dgm:cxn modelId="{51BDEDEC-1641-46BB-8317-832D5ECBBFDD}" type="presParOf" srcId="{ACE447A3-CA67-4BD0-91C5-01536E6D0C0D}" destId="{25B5F6B2-34A4-4369-9F8C-686CB4968770}" srcOrd="2" destOrd="0" presId="urn:microsoft.com/office/officeart/2009/3/layout/StepUpProcess"/>
    <dgm:cxn modelId="{844FDF42-019B-44F1-A1DD-415CD8BAFFA3}" type="presParOf" srcId="{D953386E-4F6D-4D30-9587-1FBC6D1AC777}" destId="{4B64BF41-067C-4F7A-BCC7-33948EC55804}" srcOrd="5" destOrd="0" presId="urn:microsoft.com/office/officeart/2009/3/layout/StepUpProcess"/>
    <dgm:cxn modelId="{E874D13C-5461-4EE3-9ED1-EF340143CB8A}" type="presParOf" srcId="{4B64BF41-067C-4F7A-BCC7-33948EC55804}" destId="{82CDE7AA-A24E-4E6B-A144-8F295C775D15}" srcOrd="0" destOrd="0" presId="urn:microsoft.com/office/officeart/2009/3/layout/StepUpProcess"/>
    <dgm:cxn modelId="{AD64389D-54E2-4C30-B707-B56B35E8C200}" type="presParOf" srcId="{D953386E-4F6D-4D30-9587-1FBC6D1AC777}" destId="{46D4BEE9-92B1-461E-8B6E-1E9749AEF147}" srcOrd="6" destOrd="0" presId="urn:microsoft.com/office/officeart/2009/3/layout/StepUpProcess"/>
    <dgm:cxn modelId="{69E4747F-ADCD-4204-92A6-929F09A48A9C}" type="presParOf" srcId="{46D4BEE9-92B1-461E-8B6E-1E9749AEF147}" destId="{B4D9DAAF-1DF2-437E-BAF8-F2E24C47817D}" srcOrd="0" destOrd="0" presId="urn:microsoft.com/office/officeart/2009/3/layout/StepUpProcess"/>
    <dgm:cxn modelId="{332AEA14-F3DF-4857-B301-8B0957032681}" type="presParOf" srcId="{46D4BEE9-92B1-461E-8B6E-1E9749AEF147}" destId="{4ABBE0CF-B305-436F-AD42-A8F20235E0E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10EAA0-E883-4012-A55A-D447771E17FE}"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GB"/>
        </a:p>
      </dgm:t>
    </dgm:pt>
    <dgm:pt modelId="{E99F39F5-29D8-40C7-BC6A-37C9D6EABFEF}">
      <dgm:prSet phldrT="[Text]"/>
      <dgm:spPr>
        <a:solidFill>
          <a:srgbClr val="C00000"/>
        </a:solidFill>
        <a:ln>
          <a:solidFill>
            <a:schemeClr val="tx1"/>
          </a:solidFill>
          <a:prstDash val="solid"/>
        </a:ln>
      </dgm:spPr>
      <dgm:t>
        <a:bodyPr/>
        <a:lstStyle/>
        <a:p>
          <a:r>
            <a:rPr lang="en-US" b="1" dirty="0" smtClean="0"/>
            <a:t>Environment</a:t>
          </a:r>
          <a:endParaRPr lang="en-GB" b="1" dirty="0"/>
        </a:p>
      </dgm:t>
    </dgm:pt>
    <dgm:pt modelId="{C03A5BFA-E6BA-4079-944F-A4FBCF6656DD}" type="parTrans" cxnId="{C69B7D72-5BD8-4555-AE3A-D85F10842805}">
      <dgm:prSet/>
      <dgm:spPr/>
      <dgm:t>
        <a:bodyPr/>
        <a:lstStyle/>
        <a:p>
          <a:endParaRPr lang="en-GB"/>
        </a:p>
      </dgm:t>
    </dgm:pt>
    <dgm:pt modelId="{C4479974-B6FD-4536-8B12-AE98CE9248E3}" type="sibTrans" cxnId="{C69B7D72-5BD8-4555-AE3A-D85F10842805}">
      <dgm:prSet/>
      <dgm:spPr/>
      <dgm:t>
        <a:bodyPr/>
        <a:lstStyle/>
        <a:p>
          <a:endParaRPr lang="en-GB"/>
        </a:p>
      </dgm:t>
    </dgm:pt>
    <dgm:pt modelId="{EAEF103C-D766-413E-BF90-F85F57F0C315}">
      <dgm:prSet phldrT="[Text]"/>
      <dgm:spPr>
        <a:ln>
          <a:solidFill>
            <a:schemeClr val="tx1"/>
          </a:solidFill>
          <a:prstDash val="solid"/>
        </a:ln>
      </dgm:spPr>
      <dgm:t>
        <a:bodyPr/>
        <a:lstStyle/>
        <a:p>
          <a:r>
            <a:rPr lang="en-US" smtClean="0"/>
            <a:t>The strategic, operational and tactical environment in which you are operating</a:t>
          </a:r>
          <a:endParaRPr lang="en-GB" dirty="0"/>
        </a:p>
      </dgm:t>
    </dgm:pt>
    <dgm:pt modelId="{13B681A0-4E1D-4506-9D07-F63FCB998B9D}" type="parTrans" cxnId="{7FBAB11C-2D57-413E-B8A2-47C48D039341}">
      <dgm:prSet/>
      <dgm:spPr/>
      <dgm:t>
        <a:bodyPr/>
        <a:lstStyle/>
        <a:p>
          <a:endParaRPr lang="en-GB"/>
        </a:p>
      </dgm:t>
    </dgm:pt>
    <dgm:pt modelId="{703160FA-A66D-4EE6-A429-C2AAAE079ECA}" type="sibTrans" cxnId="{7FBAB11C-2D57-413E-B8A2-47C48D039341}">
      <dgm:prSet/>
      <dgm:spPr/>
      <dgm:t>
        <a:bodyPr/>
        <a:lstStyle/>
        <a:p>
          <a:endParaRPr lang="en-GB"/>
        </a:p>
      </dgm:t>
    </dgm:pt>
    <dgm:pt modelId="{EE50C410-BCF4-4A31-8613-9029E6F007E3}">
      <dgm:prSet phldrT="[Text]"/>
      <dgm:spPr>
        <a:solidFill>
          <a:srgbClr val="C00000"/>
        </a:solidFill>
        <a:ln>
          <a:solidFill>
            <a:schemeClr val="tx1"/>
          </a:solidFill>
          <a:prstDash val="solid"/>
        </a:ln>
      </dgm:spPr>
      <dgm:t>
        <a:bodyPr/>
        <a:lstStyle/>
        <a:p>
          <a:r>
            <a:rPr lang="en-US" b="1" dirty="0" smtClean="0"/>
            <a:t>Adversary Type</a:t>
          </a:r>
          <a:endParaRPr lang="en-GB" b="1" dirty="0"/>
        </a:p>
      </dgm:t>
    </dgm:pt>
    <dgm:pt modelId="{824017FA-2152-4369-9391-07DEA36BC4F7}" type="parTrans" cxnId="{A19409DF-A1C8-46DA-8BFB-6D669FF9FF65}">
      <dgm:prSet/>
      <dgm:spPr/>
      <dgm:t>
        <a:bodyPr/>
        <a:lstStyle/>
        <a:p>
          <a:endParaRPr lang="en-GB"/>
        </a:p>
      </dgm:t>
    </dgm:pt>
    <dgm:pt modelId="{61915B18-347E-4E1F-B731-9BB83D746B97}" type="sibTrans" cxnId="{A19409DF-A1C8-46DA-8BFB-6D669FF9FF65}">
      <dgm:prSet/>
      <dgm:spPr/>
      <dgm:t>
        <a:bodyPr/>
        <a:lstStyle/>
        <a:p>
          <a:endParaRPr lang="en-GB"/>
        </a:p>
      </dgm:t>
    </dgm:pt>
    <dgm:pt modelId="{1E137D35-3C84-429E-BDD1-4EE14667835D}">
      <dgm:prSet phldrT="[Text]"/>
      <dgm:spPr>
        <a:ln>
          <a:solidFill>
            <a:schemeClr val="tx1"/>
          </a:solidFill>
          <a:prstDash val="solid"/>
        </a:ln>
      </dgm:spPr>
      <dgm:t>
        <a:bodyPr/>
        <a:lstStyle/>
        <a:p>
          <a:r>
            <a:rPr lang="en-US" dirty="0" smtClean="0"/>
            <a:t>Crusaders</a:t>
          </a:r>
          <a:endParaRPr lang="en-GB" dirty="0"/>
        </a:p>
      </dgm:t>
    </dgm:pt>
    <dgm:pt modelId="{B09D3EA3-D8A7-419F-BF2E-2F9824B58EAC}" type="parTrans" cxnId="{410576E7-56DF-417F-A30E-D558B906DBCE}">
      <dgm:prSet/>
      <dgm:spPr/>
      <dgm:t>
        <a:bodyPr/>
        <a:lstStyle/>
        <a:p>
          <a:endParaRPr lang="en-GB"/>
        </a:p>
      </dgm:t>
    </dgm:pt>
    <dgm:pt modelId="{59A3569C-ACDE-40DE-AAC4-305F5E0A2328}" type="sibTrans" cxnId="{410576E7-56DF-417F-A30E-D558B906DBCE}">
      <dgm:prSet/>
      <dgm:spPr/>
      <dgm:t>
        <a:bodyPr/>
        <a:lstStyle/>
        <a:p>
          <a:endParaRPr lang="en-GB"/>
        </a:p>
      </dgm:t>
    </dgm:pt>
    <dgm:pt modelId="{2650EE97-3467-4806-A465-174664656914}">
      <dgm:prSet phldrT="[Text]"/>
      <dgm:spPr>
        <a:solidFill>
          <a:srgbClr val="C00000"/>
        </a:solidFill>
        <a:ln>
          <a:solidFill>
            <a:schemeClr val="tx1"/>
          </a:solidFill>
          <a:prstDash val="solid"/>
        </a:ln>
      </dgm:spPr>
      <dgm:t>
        <a:bodyPr/>
        <a:lstStyle/>
        <a:p>
          <a:r>
            <a:rPr lang="en-US" b="1" dirty="0" smtClean="0"/>
            <a:t>Location</a:t>
          </a:r>
          <a:endParaRPr lang="en-GB" b="1" dirty="0"/>
        </a:p>
      </dgm:t>
    </dgm:pt>
    <dgm:pt modelId="{A4B11A54-3D5D-4870-B422-F6A8922B91E3}" type="parTrans" cxnId="{23327DB7-2A64-4AF9-978E-9BD04747A6BC}">
      <dgm:prSet/>
      <dgm:spPr/>
      <dgm:t>
        <a:bodyPr/>
        <a:lstStyle/>
        <a:p>
          <a:endParaRPr lang="en-GB"/>
        </a:p>
      </dgm:t>
    </dgm:pt>
    <dgm:pt modelId="{C11BF4E3-CEEB-4862-AE85-B8897D917B15}" type="sibTrans" cxnId="{23327DB7-2A64-4AF9-978E-9BD04747A6BC}">
      <dgm:prSet/>
      <dgm:spPr/>
      <dgm:t>
        <a:bodyPr/>
        <a:lstStyle/>
        <a:p>
          <a:endParaRPr lang="en-GB"/>
        </a:p>
      </dgm:t>
    </dgm:pt>
    <dgm:pt modelId="{D1FD8477-EE8E-4C04-AD02-359058B1FB7F}">
      <dgm:prSet phldrT="[Text]"/>
      <dgm:spPr>
        <a:ln>
          <a:solidFill>
            <a:schemeClr val="tx1"/>
          </a:solidFill>
          <a:prstDash val="solid"/>
        </a:ln>
      </dgm:spPr>
      <dgm:t>
        <a:bodyPr/>
        <a:lstStyle/>
        <a:p>
          <a:r>
            <a:rPr lang="en-US" dirty="0" smtClean="0"/>
            <a:t>Growers</a:t>
          </a:r>
          <a:endParaRPr lang="en-GB" dirty="0"/>
        </a:p>
      </dgm:t>
    </dgm:pt>
    <dgm:pt modelId="{92476E17-2342-4E1D-8A02-FFB099E17815}" type="parTrans" cxnId="{C4ABF501-313C-4C19-9338-A315ADDCA2C5}">
      <dgm:prSet/>
      <dgm:spPr/>
      <dgm:t>
        <a:bodyPr/>
        <a:lstStyle/>
        <a:p>
          <a:endParaRPr lang="en-GB"/>
        </a:p>
      </dgm:t>
    </dgm:pt>
    <dgm:pt modelId="{C31C508F-ABEB-4204-B93C-5C9E844EA788}" type="sibTrans" cxnId="{C4ABF501-313C-4C19-9338-A315ADDCA2C5}">
      <dgm:prSet/>
      <dgm:spPr/>
      <dgm:t>
        <a:bodyPr/>
        <a:lstStyle/>
        <a:p>
          <a:endParaRPr lang="en-GB"/>
        </a:p>
      </dgm:t>
    </dgm:pt>
    <dgm:pt modelId="{85C9382A-F00B-42F5-93B6-BCE4C702D22F}">
      <dgm:prSet/>
      <dgm:spPr>
        <a:ln>
          <a:solidFill>
            <a:schemeClr val="tx1"/>
          </a:solidFill>
          <a:prstDash val="solid"/>
        </a:ln>
      </dgm:spPr>
      <dgm:t>
        <a:bodyPr/>
        <a:lstStyle/>
        <a:p>
          <a:r>
            <a:rPr lang="en-US" dirty="0" smtClean="0"/>
            <a:t>Criminals</a:t>
          </a:r>
        </a:p>
      </dgm:t>
    </dgm:pt>
    <dgm:pt modelId="{18AF3B3B-225C-4EA6-BF20-2D425DDFAC31}" type="parTrans" cxnId="{91B3BEF9-E3D4-4C16-8AFD-92584D97EF72}">
      <dgm:prSet/>
      <dgm:spPr/>
      <dgm:t>
        <a:bodyPr/>
        <a:lstStyle/>
        <a:p>
          <a:endParaRPr lang="en-GB"/>
        </a:p>
      </dgm:t>
    </dgm:pt>
    <dgm:pt modelId="{64F142B4-52B9-4682-A06B-1046E15BA957}" type="sibTrans" cxnId="{91B3BEF9-E3D4-4C16-8AFD-92584D97EF72}">
      <dgm:prSet/>
      <dgm:spPr/>
      <dgm:t>
        <a:bodyPr/>
        <a:lstStyle/>
        <a:p>
          <a:endParaRPr lang="en-GB"/>
        </a:p>
      </dgm:t>
    </dgm:pt>
    <dgm:pt modelId="{AA069BE3-AD60-4D26-9767-F974F42F2480}">
      <dgm:prSet/>
      <dgm:spPr>
        <a:ln>
          <a:solidFill>
            <a:schemeClr val="tx1"/>
          </a:solidFill>
          <a:prstDash val="solid"/>
        </a:ln>
      </dgm:spPr>
      <dgm:t>
        <a:bodyPr/>
        <a:lstStyle/>
        <a:p>
          <a:r>
            <a:rPr lang="en-US" dirty="0" smtClean="0"/>
            <a:t>Crazies</a:t>
          </a:r>
        </a:p>
      </dgm:t>
    </dgm:pt>
    <dgm:pt modelId="{2A0CE412-5BE0-4699-93BF-950B586733DF}" type="parTrans" cxnId="{413B8030-224C-4950-BC5F-2D8557FAFCEE}">
      <dgm:prSet/>
      <dgm:spPr/>
      <dgm:t>
        <a:bodyPr/>
        <a:lstStyle/>
        <a:p>
          <a:endParaRPr lang="en-GB"/>
        </a:p>
      </dgm:t>
    </dgm:pt>
    <dgm:pt modelId="{2DBC42FD-8DA1-4B68-AA76-616BB33FCBBA}" type="sibTrans" cxnId="{413B8030-224C-4950-BC5F-2D8557FAFCEE}">
      <dgm:prSet/>
      <dgm:spPr/>
      <dgm:t>
        <a:bodyPr/>
        <a:lstStyle/>
        <a:p>
          <a:endParaRPr lang="en-GB"/>
        </a:p>
      </dgm:t>
    </dgm:pt>
    <dgm:pt modelId="{7557A308-2DEA-43B7-A3BB-B9CB41958439}">
      <dgm:prSet/>
      <dgm:spPr>
        <a:ln>
          <a:solidFill>
            <a:schemeClr val="tx1"/>
          </a:solidFill>
          <a:prstDash val="solid"/>
        </a:ln>
      </dgm:spPr>
      <dgm:t>
        <a:bodyPr/>
        <a:lstStyle/>
        <a:p>
          <a:r>
            <a:rPr lang="en-US" smtClean="0"/>
            <a:t>Transporters</a:t>
          </a:r>
          <a:endParaRPr lang="en-US" dirty="0"/>
        </a:p>
      </dgm:t>
    </dgm:pt>
    <dgm:pt modelId="{8D71D4C1-6470-4448-8529-17658099EBD0}" type="parTrans" cxnId="{EC169152-0672-4AC6-807E-1811886D84FA}">
      <dgm:prSet/>
      <dgm:spPr/>
      <dgm:t>
        <a:bodyPr/>
        <a:lstStyle/>
        <a:p>
          <a:endParaRPr lang="en-GB"/>
        </a:p>
      </dgm:t>
    </dgm:pt>
    <dgm:pt modelId="{D543ED26-D12B-46B6-B42C-3D8513213C1F}" type="sibTrans" cxnId="{EC169152-0672-4AC6-807E-1811886D84FA}">
      <dgm:prSet/>
      <dgm:spPr/>
      <dgm:t>
        <a:bodyPr/>
        <a:lstStyle/>
        <a:p>
          <a:endParaRPr lang="en-GB"/>
        </a:p>
      </dgm:t>
    </dgm:pt>
    <dgm:pt modelId="{1EE47FF4-4E70-4318-9DAE-AA08D23F7B53}">
      <dgm:prSet/>
      <dgm:spPr>
        <a:ln>
          <a:solidFill>
            <a:schemeClr val="tx1"/>
          </a:solidFill>
          <a:prstDash val="solid"/>
        </a:ln>
      </dgm:spPr>
      <dgm:t>
        <a:bodyPr/>
        <a:lstStyle/>
        <a:p>
          <a:r>
            <a:rPr lang="en-US" dirty="0" smtClean="0"/>
            <a:t>Processors</a:t>
          </a:r>
          <a:endParaRPr lang="en-US" dirty="0"/>
        </a:p>
      </dgm:t>
    </dgm:pt>
    <dgm:pt modelId="{8B2E4787-0FC8-441F-A625-2F5FFE1A0A2F}" type="parTrans" cxnId="{22596762-A3C6-444B-866A-9E7ED2231A45}">
      <dgm:prSet/>
      <dgm:spPr/>
      <dgm:t>
        <a:bodyPr/>
        <a:lstStyle/>
        <a:p>
          <a:endParaRPr lang="en-GB"/>
        </a:p>
      </dgm:t>
    </dgm:pt>
    <dgm:pt modelId="{2FDBDBC4-EECC-455B-8E2B-68AD7C84A52B}" type="sibTrans" cxnId="{22596762-A3C6-444B-866A-9E7ED2231A45}">
      <dgm:prSet/>
      <dgm:spPr/>
      <dgm:t>
        <a:bodyPr/>
        <a:lstStyle/>
        <a:p>
          <a:endParaRPr lang="en-GB"/>
        </a:p>
      </dgm:t>
    </dgm:pt>
    <dgm:pt modelId="{4439B3BC-ADA9-4E27-86DD-2664783B2604}">
      <dgm:prSet/>
      <dgm:spPr>
        <a:ln>
          <a:solidFill>
            <a:schemeClr val="tx1"/>
          </a:solidFill>
          <a:prstDash val="solid"/>
        </a:ln>
      </dgm:spPr>
      <dgm:t>
        <a:bodyPr/>
        <a:lstStyle/>
        <a:p>
          <a:r>
            <a:rPr lang="en-US" dirty="0" smtClean="0"/>
            <a:t>Storage and distribution facilities </a:t>
          </a:r>
          <a:endParaRPr lang="en-US" dirty="0"/>
        </a:p>
      </dgm:t>
    </dgm:pt>
    <dgm:pt modelId="{CB8FDE5A-73E6-40B7-AE66-99B0D1B2F519}" type="parTrans" cxnId="{196ED925-DD6D-4F59-8A3D-2E1FEFBCE711}">
      <dgm:prSet/>
      <dgm:spPr/>
      <dgm:t>
        <a:bodyPr/>
        <a:lstStyle/>
        <a:p>
          <a:endParaRPr lang="en-GB"/>
        </a:p>
      </dgm:t>
    </dgm:pt>
    <dgm:pt modelId="{A05DC9DE-1B47-4543-B0BE-5A293AACA45F}" type="sibTrans" cxnId="{196ED925-DD6D-4F59-8A3D-2E1FEFBCE711}">
      <dgm:prSet/>
      <dgm:spPr/>
      <dgm:t>
        <a:bodyPr/>
        <a:lstStyle/>
        <a:p>
          <a:endParaRPr lang="en-GB"/>
        </a:p>
      </dgm:t>
    </dgm:pt>
    <dgm:pt modelId="{B38A58F7-EC39-4F64-BA62-C2E59705717A}">
      <dgm:prSet/>
      <dgm:spPr>
        <a:ln>
          <a:solidFill>
            <a:schemeClr val="tx1"/>
          </a:solidFill>
          <a:prstDash val="solid"/>
        </a:ln>
      </dgm:spPr>
      <dgm:t>
        <a:bodyPr/>
        <a:lstStyle/>
        <a:p>
          <a:r>
            <a:rPr lang="en-US" dirty="0" smtClean="0"/>
            <a:t>Retailers</a:t>
          </a:r>
          <a:endParaRPr lang="en-US" dirty="0"/>
        </a:p>
      </dgm:t>
    </dgm:pt>
    <dgm:pt modelId="{F8D66AC0-516E-41B3-BBAB-BE4D0994A7F5}" type="parTrans" cxnId="{564AE250-8C42-437F-AC51-8B3F271B16F1}">
      <dgm:prSet/>
      <dgm:spPr/>
      <dgm:t>
        <a:bodyPr/>
        <a:lstStyle/>
        <a:p>
          <a:endParaRPr lang="en-GB"/>
        </a:p>
      </dgm:t>
    </dgm:pt>
    <dgm:pt modelId="{CC6ACC4C-CA5C-4782-8CB7-06C49360039F}" type="sibTrans" cxnId="{564AE250-8C42-437F-AC51-8B3F271B16F1}">
      <dgm:prSet/>
      <dgm:spPr/>
      <dgm:t>
        <a:bodyPr/>
        <a:lstStyle/>
        <a:p>
          <a:endParaRPr lang="en-GB"/>
        </a:p>
      </dgm:t>
    </dgm:pt>
    <dgm:pt modelId="{F958D9B2-08F0-4EA9-9F48-3DDCFA4E1C9B}">
      <dgm:prSet/>
      <dgm:spPr>
        <a:solidFill>
          <a:srgbClr val="C00000"/>
        </a:solidFill>
        <a:ln>
          <a:solidFill>
            <a:schemeClr val="tx1"/>
          </a:solidFill>
          <a:prstDash val="solid"/>
        </a:ln>
      </dgm:spPr>
      <dgm:t>
        <a:bodyPr/>
        <a:lstStyle/>
        <a:p>
          <a:r>
            <a:rPr lang="en-US" b="1" dirty="0" smtClean="0"/>
            <a:t>Commodity</a:t>
          </a:r>
          <a:endParaRPr lang="en-US" b="1" dirty="0"/>
        </a:p>
      </dgm:t>
    </dgm:pt>
    <dgm:pt modelId="{B885D497-5A16-4CB5-9018-A5FD87D0B1E0}" type="parTrans" cxnId="{14DAB636-562D-4A52-872E-BE5E1895BCF4}">
      <dgm:prSet/>
      <dgm:spPr/>
      <dgm:t>
        <a:bodyPr/>
        <a:lstStyle/>
        <a:p>
          <a:endParaRPr lang="en-GB"/>
        </a:p>
      </dgm:t>
    </dgm:pt>
    <dgm:pt modelId="{4ADB5E1F-099F-420A-BD46-D6DD37F12DE0}" type="sibTrans" cxnId="{14DAB636-562D-4A52-872E-BE5E1895BCF4}">
      <dgm:prSet/>
      <dgm:spPr/>
      <dgm:t>
        <a:bodyPr/>
        <a:lstStyle/>
        <a:p>
          <a:endParaRPr lang="en-GB"/>
        </a:p>
      </dgm:t>
    </dgm:pt>
    <dgm:pt modelId="{6EDDD8F1-2EE0-4DF0-8146-C12B18BFF70D}">
      <dgm:prSet/>
      <dgm:spPr>
        <a:ln>
          <a:solidFill>
            <a:schemeClr val="tx1"/>
          </a:solidFill>
          <a:prstDash val="solid"/>
        </a:ln>
      </dgm:spPr>
      <dgm:t>
        <a:bodyPr/>
        <a:lstStyle/>
        <a:p>
          <a:endParaRPr lang="en-US" dirty="0"/>
        </a:p>
      </dgm:t>
    </dgm:pt>
    <dgm:pt modelId="{189E7EF1-D8A8-49B1-BCA4-A4B45CDD3343}" type="parTrans" cxnId="{8302A634-721B-4811-BDE5-D676BD0139A6}">
      <dgm:prSet/>
      <dgm:spPr/>
      <dgm:t>
        <a:bodyPr/>
        <a:lstStyle/>
        <a:p>
          <a:endParaRPr lang="en-GB"/>
        </a:p>
      </dgm:t>
    </dgm:pt>
    <dgm:pt modelId="{4597620A-A669-40F1-A3CD-631E0D99F78E}" type="sibTrans" cxnId="{8302A634-721B-4811-BDE5-D676BD0139A6}">
      <dgm:prSet/>
      <dgm:spPr/>
      <dgm:t>
        <a:bodyPr/>
        <a:lstStyle/>
        <a:p>
          <a:endParaRPr lang="en-GB"/>
        </a:p>
      </dgm:t>
    </dgm:pt>
    <dgm:pt modelId="{117A6A00-F18D-4662-B8E9-871B7FD6CC7D}">
      <dgm:prSet/>
      <dgm:spPr>
        <a:ln>
          <a:solidFill>
            <a:schemeClr val="tx1"/>
          </a:solidFill>
          <a:prstDash val="solid"/>
        </a:ln>
      </dgm:spPr>
      <dgm:t>
        <a:bodyPr/>
        <a:lstStyle/>
        <a:p>
          <a:r>
            <a:rPr lang="en-GB" dirty="0"/>
            <a:t>Meats</a:t>
          </a:r>
        </a:p>
      </dgm:t>
    </dgm:pt>
    <dgm:pt modelId="{A052EB57-91A9-4F8F-99A7-293B684865FA}" type="parTrans" cxnId="{F89DDAAB-E270-4665-A588-4389C493476B}">
      <dgm:prSet/>
      <dgm:spPr/>
      <dgm:t>
        <a:bodyPr/>
        <a:lstStyle/>
        <a:p>
          <a:endParaRPr lang="en-GB"/>
        </a:p>
      </dgm:t>
    </dgm:pt>
    <dgm:pt modelId="{CFC6448E-F713-4877-B290-2415930320E3}" type="sibTrans" cxnId="{F89DDAAB-E270-4665-A588-4389C493476B}">
      <dgm:prSet/>
      <dgm:spPr/>
      <dgm:t>
        <a:bodyPr/>
        <a:lstStyle/>
        <a:p>
          <a:endParaRPr lang="en-GB"/>
        </a:p>
      </dgm:t>
    </dgm:pt>
    <dgm:pt modelId="{5AB21CC5-B3E7-4048-8E5D-E440ECAAE69B}">
      <dgm:prSet/>
      <dgm:spPr>
        <a:ln>
          <a:solidFill>
            <a:schemeClr val="tx1"/>
          </a:solidFill>
          <a:prstDash val="solid"/>
        </a:ln>
      </dgm:spPr>
      <dgm:t>
        <a:bodyPr/>
        <a:lstStyle/>
        <a:p>
          <a:r>
            <a:rPr lang="en-GB" dirty="0"/>
            <a:t>Produce</a:t>
          </a:r>
        </a:p>
      </dgm:t>
    </dgm:pt>
    <dgm:pt modelId="{24862A50-6B98-46C5-9190-9C8C17B309CC}" type="parTrans" cxnId="{862360A9-642E-4D5E-9107-CBEA621A6CB2}">
      <dgm:prSet/>
      <dgm:spPr/>
      <dgm:t>
        <a:bodyPr/>
        <a:lstStyle/>
        <a:p>
          <a:endParaRPr lang="en-GB"/>
        </a:p>
      </dgm:t>
    </dgm:pt>
    <dgm:pt modelId="{172A6403-62E4-4D59-99BA-B32989D5F62C}" type="sibTrans" cxnId="{862360A9-642E-4D5E-9107-CBEA621A6CB2}">
      <dgm:prSet/>
      <dgm:spPr/>
      <dgm:t>
        <a:bodyPr/>
        <a:lstStyle/>
        <a:p>
          <a:endParaRPr lang="en-GB"/>
        </a:p>
      </dgm:t>
    </dgm:pt>
    <dgm:pt modelId="{CCDEDF20-F153-48DB-AD3D-3FB66AD1255C}">
      <dgm:prSet/>
      <dgm:spPr>
        <a:ln>
          <a:solidFill>
            <a:schemeClr val="tx1"/>
          </a:solidFill>
          <a:prstDash val="solid"/>
        </a:ln>
      </dgm:spPr>
      <dgm:t>
        <a:bodyPr/>
        <a:lstStyle/>
        <a:p>
          <a:r>
            <a:rPr lang="en-GB" dirty="0"/>
            <a:t>Dairy</a:t>
          </a:r>
        </a:p>
      </dgm:t>
    </dgm:pt>
    <dgm:pt modelId="{8F13D84F-6C50-4D9A-BB68-88A95EEEA0FB}" type="parTrans" cxnId="{BC2C09AD-8DBC-4BD8-A279-AA73C0C334AA}">
      <dgm:prSet/>
      <dgm:spPr/>
      <dgm:t>
        <a:bodyPr/>
        <a:lstStyle/>
        <a:p>
          <a:endParaRPr lang="en-GB"/>
        </a:p>
      </dgm:t>
    </dgm:pt>
    <dgm:pt modelId="{937960A8-219D-4665-A1AB-38D919C3034A}" type="sibTrans" cxnId="{BC2C09AD-8DBC-4BD8-A279-AA73C0C334AA}">
      <dgm:prSet/>
      <dgm:spPr/>
      <dgm:t>
        <a:bodyPr/>
        <a:lstStyle/>
        <a:p>
          <a:endParaRPr lang="en-GB"/>
        </a:p>
      </dgm:t>
    </dgm:pt>
    <dgm:pt modelId="{34872223-F991-469A-A4AB-03AD8BC0D0AB}">
      <dgm:prSet/>
      <dgm:spPr>
        <a:ln>
          <a:solidFill>
            <a:schemeClr val="tx1"/>
          </a:solidFill>
          <a:prstDash val="solid"/>
        </a:ln>
      </dgm:spPr>
      <dgm:t>
        <a:bodyPr/>
        <a:lstStyle/>
        <a:p>
          <a:r>
            <a:rPr lang="en-GB" dirty="0"/>
            <a:t>Non-dairy</a:t>
          </a:r>
        </a:p>
      </dgm:t>
    </dgm:pt>
    <dgm:pt modelId="{9B98467C-B422-467C-98BE-90E25FDB4F92}" type="parTrans" cxnId="{C262E9A7-95C9-4A63-A2D4-3AB728F662A9}">
      <dgm:prSet/>
      <dgm:spPr/>
      <dgm:t>
        <a:bodyPr/>
        <a:lstStyle/>
        <a:p>
          <a:endParaRPr lang="en-GB"/>
        </a:p>
      </dgm:t>
    </dgm:pt>
    <dgm:pt modelId="{D80AAB8F-7E29-495B-8FC2-659F7F9821A1}" type="sibTrans" cxnId="{C262E9A7-95C9-4A63-A2D4-3AB728F662A9}">
      <dgm:prSet/>
      <dgm:spPr/>
      <dgm:t>
        <a:bodyPr/>
        <a:lstStyle/>
        <a:p>
          <a:endParaRPr lang="en-GB"/>
        </a:p>
      </dgm:t>
    </dgm:pt>
    <dgm:pt modelId="{AD007D2A-9183-444F-ADD6-13B09A6F843D}" type="pres">
      <dgm:prSet presAssocID="{1E10EAA0-E883-4012-A55A-D447771E17FE}" presName="Name0" presStyleCnt="0">
        <dgm:presLayoutVars>
          <dgm:chMax val="5"/>
          <dgm:chPref val="5"/>
          <dgm:dir/>
          <dgm:animLvl val="lvl"/>
        </dgm:presLayoutVars>
      </dgm:prSet>
      <dgm:spPr/>
      <dgm:t>
        <a:bodyPr/>
        <a:lstStyle/>
        <a:p>
          <a:endParaRPr lang="en-GB"/>
        </a:p>
      </dgm:t>
    </dgm:pt>
    <dgm:pt modelId="{D8ACA087-5A21-4D3F-925D-C72EC0B52BFF}" type="pres">
      <dgm:prSet presAssocID="{E99F39F5-29D8-40C7-BC6A-37C9D6EABFEF}" presName="parentText1" presStyleLbl="node1" presStyleIdx="0" presStyleCnt="4">
        <dgm:presLayoutVars>
          <dgm:chMax/>
          <dgm:chPref val="3"/>
          <dgm:bulletEnabled val="1"/>
        </dgm:presLayoutVars>
      </dgm:prSet>
      <dgm:spPr/>
      <dgm:t>
        <a:bodyPr/>
        <a:lstStyle/>
        <a:p>
          <a:endParaRPr lang="en-GB"/>
        </a:p>
      </dgm:t>
    </dgm:pt>
    <dgm:pt modelId="{E0D970BE-D7A2-4691-9E9C-91256B191ABA}" type="pres">
      <dgm:prSet presAssocID="{E99F39F5-29D8-40C7-BC6A-37C9D6EABFEF}" presName="childText1" presStyleLbl="solidAlignAcc1" presStyleIdx="0" presStyleCnt="4">
        <dgm:presLayoutVars>
          <dgm:chMax val="0"/>
          <dgm:chPref val="0"/>
          <dgm:bulletEnabled val="1"/>
        </dgm:presLayoutVars>
      </dgm:prSet>
      <dgm:spPr/>
      <dgm:t>
        <a:bodyPr/>
        <a:lstStyle/>
        <a:p>
          <a:endParaRPr lang="en-GB"/>
        </a:p>
      </dgm:t>
    </dgm:pt>
    <dgm:pt modelId="{08706696-F0F4-4B58-9FFB-E5CDB424E3E1}" type="pres">
      <dgm:prSet presAssocID="{EE50C410-BCF4-4A31-8613-9029E6F007E3}" presName="parentText2" presStyleLbl="node1" presStyleIdx="1" presStyleCnt="4" custLinFactNeighborX="213" custLinFactNeighborY="-2141">
        <dgm:presLayoutVars>
          <dgm:chMax/>
          <dgm:chPref val="3"/>
          <dgm:bulletEnabled val="1"/>
        </dgm:presLayoutVars>
      </dgm:prSet>
      <dgm:spPr/>
      <dgm:t>
        <a:bodyPr/>
        <a:lstStyle/>
        <a:p>
          <a:endParaRPr lang="en-GB"/>
        </a:p>
      </dgm:t>
    </dgm:pt>
    <dgm:pt modelId="{DE24AABB-1CA4-403A-88D9-1128D08A83BB}" type="pres">
      <dgm:prSet presAssocID="{EE50C410-BCF4-4A31-8613-9029E6F007E3}" presName="childText2" presStyleLbl="solidAlignAcc1" presStyleIdx="1" presStyleCnt="4">
        <dgm:presLayoutVars>
          <dgm:chMax val="0"/>
          <dgm:chPref val="0"/>
          <dgm:bulletEnabled val="1"/>
        </dgm:presLayoutVars>
      </dgm:prSet>
      <dgm:spPr/>
      <dgm:t>
        <a:bodyPr/>
        <a:lstStyle/>
        <a:p>
          <a:endParaRPr lang="en-GB"/>
        </a:p>
      </dgm:t>
    </dgm:pt>
    <dgm:pt modelId="{F3AE904E-A1BE-43AB-A875-F17E2A9BC6BF}" type="pres">
      <dgm:prSet presAssocID="{2650EE97-3467-4806-A465-174664656914}" presName="parentText3" presStyleLbl="node1" presStyleIdx="2" presStyleCnt="4">
        <dgm:presLayoutVars>
          <dgm:chMax/>
          <dgm:chPref val="3"/>
          <dgm:bulletEnabled val="1"/>
        </dgm:presLayoutVars>
      </dgm:prSet>
      <dgm:spPr/>
      <dgm:t>
        <a:bodyPr/>
        <a:lstStyle/>
        <a:p>
          <a:endParaRPr lang="en-GB"/>
        </a:p>
      </dgm:t>
    </dgm:pt>
    <dgm:pt modelId="{F5748649-F78F-4153-9179-E963069C201D}" type="pres">
      <dgm:prSet presAssocID="{2650EE97-3467-4806-A465-174664656914}" presName="childText3" presStyleLbl="solidAlignAcc1" presStyleIdx="2" presStyleCnt="4">
        <dgm:presLayoutVars>
          <dgm:chMax val="0"/>
          <dgm:chPref val="0"/>
          <dgm:bulletEnabled val="1"/>
        </dgm:presLayoutVars>
      </dgm:prSet>
      <dgm:spPr/>
      <dgm:t>
        <a:bodyPr/>
        <a:lstStyle/>
        <a:p>
          <a:endParaRPr lang="en-GB"/>
        </a:p>
      </dgm:t>
    </dgm:pt>
    <dgm:pt modelId="{3BD74F22-9A99-4AC4-972C-B846C076FEB1}" type="pres">
      <dgm:prSet presAssocID="{F958D9B2-08F0-4EA9-9F48-3DDCFA4E1C9B}" presName="parentText4" presStyleLbl="node1" presStyleIdx="3" presStyleCnt="4" custLinFactNeighborX="1598" custLinFactNeighborY="-4388">
        <dgm:presLayoutVars>
          <dgm:chMax/>
          <dgm:chPref val="3"/>
          <dgm:bulletEnabled val="1"/>
        </dgm:presLayoutVars>
      </dgm:prSet>
      <dgm:spPr/>
      <dgm:t>
        <a:bodyPr/>
        <a:lstStyle/>
        <a:p>
          <a:endParaRPr lang="en-GB"/>
        </a:p>
      </dgm:t>
    </dgm:pt>
    <dgm:pt modelId="{46BF665C-325B-42B3-8475-94B7F17F1594}" type="pres">
      <dgm:prSet presAssocID="{F958D9B2-08F0-4EA9-9F48-3DDCFA4E1C9B}" presName="childText4" presStyleLbl="solidAlignAcc1" presStyleIdx="3" presStyleCnt="4" custScaleX="99606" custScaleY="106680" custLinFactNeighborX="-1917" custLinFactNeighborY="614">
        <dgm:presLayoutVars>
          <dgm:chMax val="0"/>
          <dgm:chPref val="0"/>
          <dgm:bulletEnabled val="1"/>
        </dgm:presLayoutVars>
      </dgm:prSet>
      <dgm:spPr/>
      <dgm:t>
        <a:bodyPr/>
        <a:lstStyle/>
        <a:p>
          <a:endParaRPr lang="en-GB"/>
        </a:p>
      </dgm:t>
    </dgm:pt>
  </dgm:ptLst>
  <dgm:cxnLst>
    <dgm:cxn modelId="{5B74BB6B-A867-4145-A5D0-4EFC514AC536}" type="presOf" srcId="{F958D9B2-08F0-4EA9-9F48-3DDCFA4E1C9B}" destId="{3BD74F22-9A99-4AC4-972C-B846C076FEB1}" srcOrd="0" destOrd="0" presId="urn:microsoft.com/office/officeart/2009/3/layout/IncreasingArrowsProcess"/>
    <dgm:cxn modelId="{196ED925-DD6D-4F59-8A3D-2E1FEFBCE711}" srcId="{2650EE97-3467-4806-A465-174664656914}" destId="{4439B3BC-ADA9-4E27-86DD-2664783B2604}" srcOrd="3" destOrd="0" parTransId="{CB8FDE5A-73E6-40B7-AE66-99B0D1B2F519}" sibTransId="{A05DC9DE-1B47-4543-B0BE-5A293AACA45F}"/>
    <dgm:cxn modelId="{410576E7-56DF-417F-A30E-D558B906DBCE}" srcId="{EE50C410-BCF4-4A31-8613-9029E6F007E3}" destId="{1E137D35-3C84-429E-BDD1-4EE14667835D}" srcOrd="0" destOrd="0" parTransId="{B09D3EA3-D8A7-419F-BF2E-2F9824B58EAC}" sibTransId="{59A3569C-ACDE-40DE-AAC4-305F5E0A2328}"/>
    <dgm:cxn modelId="{E1582E77-BE52-4FD8-B628-5E7294F65578}" type="presOf" srcId="{85C9382A-F00B-42F5-93B6-BCE4C702D22F}" destId="{DE24AABB-1CA4-403A-88D9-1128D08A83BB}" srcOrd="0" destOrd="1" presId="urn:microsoft.com/office/officeart/2009/3/layout/IncreasingArrowsProcess"/>
    <dgm:cxn modelId="{C262E9A7-95C9-4A63-A2D4-3AB728F662A9}" srcId="{F958D9B2-08F0-4EA9-9F48-3DDCFA4E1C9B}" destId="{34872223-F991-469A-A4AB-03AD8BC0D0AB}" srcOrd="4" destOrd="0" parTransId="{9B98467C-B422-467C-98BE-90E25FDB4F92}" sibTransId="{D80AAB8F-7E29-495B-8FC2-659F7F9821A1}"/>
    <dgm:cxn modelId="{FB3F0A18-8E0D-445A-8D0B-400D90DBCA9F}" type="presOf" srcId="{6EDDD8F1-2EE0-4DF0-8146-C12B18BFF70D}" destId="{46BF665C-325B-42B3-8475-94B7F17F1594}" srcOrd="0" destOrd="0" presId="urn:microsoft.com/office/officeart/2009/3/layout/IncreasingArrowsProcess"/>
    <dgm:cxn modelId="{C25C4E6B-44A1-4C24-9679-281B14A35A56}" type="presOf" srcId="{EAEF103C-D766-413E-BF90-F85F57F0C315}" destId="{E0D970BE-D7A2-4691-9E9C-91256B191ABA}" srcOrd="0" destOrd="0" presId="urn:microsoft.com/office/officeart/2009/3/layout/IncreasingArrowsProcess"/>
    <dgm:cxn modelId="{7FBAB11C-2D57-413E-B8A2-47C48D039341}" srcId="{E99F39F5-29D8-40C7-BC6A-37C9D6EABFEF}" destId="{EAEF103C-D766-413E-BF90-F85F57F0C315}" srcOrd="0" destOrd="0" parTransId="{13B681A0-4E1D-4506-9D07-F63FCB998B9D}" sibTransId="{703160FA-A66D-4EE6-A429-C2AAAE079ECA}"/>
    <dgm:cxn modelId="{FD751589-1E3A-4F4D-828D-E9EEE6A62BD4}" type="presOf" srcId="{5AB21CC5-B3E7-4048-8E5D-E440ECAAE69B}" destId="{46BF665C-325B-42B3-8475-94B7F17F1594}" srcOrd="0" destOrd="2" presId="urn:microsoft.com/office/officeart/2009/3/layout/IncreasingArrowsProcess"/>
    <dgm:cxn modelId="{22596762-A3C6-444B-866A-9E7ED2231A45}" srcId="{2650EE97-3467-4806-A465-174664656914}" destId="{1EE47FF4-4E70-4318-9DAE-AA08D23F7B53}" srcOrd="2" destOrd="0" parTransId="{8B2E4787-0FC8-441F-A625-2F5FFE1A0A2F}" sibTransId="{2FDBDBC4-EECC-455B-8E2B-68AD7C84A52B}"/>
    <dgm:cxn modelId="{BC2C09AD-8DBC-4BD8-A279-AA73C0C334AA}" srcId="{F958D9B2-08F0-4EA9-9F48-3DDCFA4E1C9B}" destId="{CCDEDF20-F153-48DB-AD3D-3FB66AD1255C}" srcOrd="3" destOrd="0" parTransId="{8F13D84F-6C50-4D9A-BB68-88A95EEEA0FB}" sibTransId="{937960A8-219D-4665-A1AB-38D919C3034A}"/>
    <dgm:cxn modelId="{8431B6E4-F37C-45EC-8839-30F690DDD235}" type="presOf" srcId="{D1FD8477-EE8E-4C04-AD02-359058B1FB7F}" destId="{F5748649-F78F-4153-9179-E963069C201D}" srcOrd="0" destOrd="0" presId="urn:microsoft.com/office/officeart/2009/3/layout/IncreasingArrowsProcess"/>
    <dgm:cxn modelId="{8302A634-721B-4811-BDE5-D676BD0139A6}" srcId="{F958D9B2-08F0-4EA9-9F48-3DDCFA4E1C9B}" destId="{6EDDD8F1-2EE0-4DF0-8146-C12B18BFF70D}" srcOrd="0" destOrd="0" parTransId="{189E7EF1-D8A8-49B1-BCA4-A4B45CDD3343}" sibTransId="{4597620A-A669-40F1-A3CD-631E0D99F78E}"/>
    <dgm:cxn modelId="{A19409DF-A1C8-46DA-8BFB-6D669FF9FF65}" srcId="{1E10EAA0-E883-4012-A55A-D447771E17FE}" destId="{EE50C410-BCF4-4A31-8613-9029E6F007E3}" srcOrd="1" destOrd="0" parTransId="{824017FA-2152-4369-9391-07DEA36BC4F7}" sibTransId="{61915B18-347E-4E1F-B731-9BB83D746B97}"/>
    <dgm:cxn modelId="{564AE250-8C42-437F-AC51-8B3F271B16F1}" srcId="{2650EE97-3467-4806-A465-174664656914}" destId="{B38A58F7-EC39-4F64-BA62-C2E59705717A}" srcOrd="4" destOrd="0" parTransId="{F8D66AC0-516E-41B3-BBAB-BE4D0994A7F5}" sibTransId="{CC6ACC4C-CA5C-4782-8CB7-06C49360039F}"/>
    <dgm:cxn modelId="{BF2B16E4-8AAF-4F5F-A25E-4708DC3ADE9D}" type="presOf" srcId="{1EE47FF4-4E70-4318-9DAE-AA08D23F7B53}" destId="{F5748649-F78F-4153-9179-E963069C201D}" srcOrd="0" destOrd="2" presId="urn:microsoft.com/office/officeart/2009/3/layout/IncreasingArrowsProcess"/>
    <dgm:cxn modelId="{862360A9-642E-4D5E-9107-CBEA621A6CB2}" srcId="{F958D9B2-08F0-4EA9-9F48-3DDCFA4E1C9B}" destId="{5AB21CC5-B3E7-4048-8E5D-E440ECAAE69B}" srcOrd="2" destOrd="0" parTransId="{24862A50-6B98-46C5-9190-9C8C17B309CC}" sibTransId="{172A6403-62E4-4D59-99BA-B32989D5F62C}"/>
    <dgm:cxn modelId="{1DBF189B-E8B4-4B3E-983E-70F6B61C8A59}" type="presOf" srcId="{34872223-F991-469A-A4AB-03AD8BC0D0AB}" destId="{46BF665C-325B-42B3-8475-94B7F17F1594}" srcOrd="0" destOrd="4" presId="urn:microsoft.com/office/officeart/2009/3/layout/IncreasingArrowsProcess"/>
    <dgm:cxn modelId="{A54BC205-74EB-4940-8A7F-5D9BA803E526}" type="presOf" srcId="{1E10EAA0-E883-4012-A55A-D447771E17FE}" destId="{AD007D2A-9183-444F-ADD6-13B09A6F843D}" srcOrd="0" destOrd="0" presId="urn:microsoft.com/office/officeart/2009/3/layout/IncreasingArrowsProcess"/>
    <dgm:cxn modelId="{14DAB636-562D-4A52-872E-BE5E1895BCF4}" srcId="{1E10EAA0-E883-4012-A55A-D447771E17FE}" destId="{F958D9B2-08F0-4EA9-9F48-3DDCFA4E1C9B}" srcOrd="3" destOrd="0" parTransId="{B885D497-5A16-4CB5-9018-A5FD87D0B1E0}" sibTransId="{4ADB5E1F-099F-420A-BD46-D6DD37F12DE0}"/>
    <dgm:cxn modelId="{56A6D8F7-A14C-4DB2-8251-7B383AA2037B}" type="presOf" srcId="{117A6A00-F18D-4662-B8E9-871B7FD6CC7D}" destId="{46BF665C-325B-42B3-8475-94B7F17F1594}" srcOrd="0" destOrd="1" presId="urn:microsoft.com/office/officeart/2009/3/layout/IncreasingArrowsProcess"/>
    <dgm:cxn modelId="{91B3BEF9-E3D4-4C16-8AFD-92584D97EF72}" srcId="{EE50C410-BCF4-4A31-8613-9029E6F007E3}" destId="{85C9382A-F00B-42F5-93B6-BCE4C702D22F}" srcOrd="1" destOrd="0" parTransId="{18AF3B3B-225C-4EA6-BF20-2D425DDFAC31}" sibTransId="{64F142B4-52B9-4682-A06B-1046E15BA957}"/>
    <dgm:cxn modelId="{C69B7D72-5BD8-4555-AE3A-D85F10842805}" srcId="{1E10EAA0-E883-4012-A55A-D447771E17FE}" destId="{E99F39F5-29D8-40C7-BC6A-37C9D6EABFEF}" srcOrd="0" destOrd="0" parTransId="{C03A5BFA-E6BA-4079-944F-A4FBCF6656DD}" sibTransId="{C4479974-B6FD-4536-8B12-AE98CE9248E3}"/>
    <dgm:cxn modelId="{4D84BC15-1B0A-4E25-A245-F56F5D812E34}" type="presOf" srcId="{AA069BE3-AD60-4D26-9767-F974F42F2480}" destId="{DE24AABB-1CA4-403A-88D9-1128D08A83BB}" srcOrd="0" destOrd="2" presId="urn:microsoft.com/office/officeart/2009/3/layout/IncreasingArrowsProcess"/>
    <dgm:cxn modelId="{F89DDAAB-E270-4665-A588-4389C493476B}" srcId="{F958D9B2-08F0-4EA9-9F48-3DDCFA4E1C9B}" destId="{117A6A00-F18D-4662-B8E9-871B7FD6CC7D}" srcOrd="1" destOrd="0" parTransId="{A052EB57-91A9-4F8F-99A7-293B684865FA}" sibTransId="{CFC6448E-F713-4877-B290-2415930320E3}"/>
    <dgm:cxn modelId="{BE8E6C93-66F9-4AD1-8FC6-A9A33F4B343F}" type="presOf" srcId="{1E137D35-3C84-429E-BDD1-4EE14667835D}" destId="{DE24AABB-1CA4-403A-88D9-1128D08A83BB}" srcOrd="0" destOrd="0" presId="urn:microsoft.com/office/officeart/2009/3/layout/IncreasingArrowsProcess"/>
    <dgm:cxn modelId="{DDC05C5E-626C-4C6D-A8C8-E76BE5B0C12A}" type="presOf" srcId="{EE50C410-BCF4-4A31-8613-9029E6F007E3}" destId="{08706696-F0F4-4B58-9FFB-E5CDB424E3E1}" srcOrd="0" destOrd="0" presId="urn:microsoft.com/office/officeart/2009/3/layout/IncreasingArrowsProcess"/>
    <dgm:cxn modelId="{EC169152-0672-4AC6-807E-1811886D84FA}" srcId="{2650EE97-3467-4806-A465-174664656914}" destId="{7557A308-2DEA-43B7-A3BB-B9CB41958439}" srcOrd="1" destOrd="0" parTransId="{8D71D4C1-6470-4448-8529-17658099EBD0}" sibTransId="{D543ED26-D12B-46B6-B42C-3D8513213C1F}"/>
    <dgm:cxn modelId="{C4ABF501-313C-4C19-9338-A315ADDCA2C5}" srcId="{2650EE97-3467-4806-A465-174664656914}" destId="{D1FD8477-EE8E-4C04-AD02-359058B1FB7F}" srcOrd="0" destOrd="0" parTransId="{92476E17-2342-4E1D-8A02-FFB099E17815}" sibTransId="{C31C508F-ABEB-4204-B93C-5C9E844EA788}"/>
    <dgm:cxn modelId="{413B8030-224C-4950-BC5F-2D8557FAFCEE}" srcId="{EE50C410-BCF4-4A31-8613-9029E6F007E3}" destId="{AA069BE3-AD60-4D26-9767-F974F42F2480}" srcOrd="2" destOrd="0" parTransId="{2A0CE412-5BE0-4699-93BF-950B586733DF}" sibTransId="{2DBC42FD-8DA1-4B68-AA76-616BB33FCBBA}"/>
    <dgm:cxn modelId="{74D30A92-9CCE-4556-BD89-F03E0AC692CD}" type="presOf" srcId="{4439B3BC-ADA9-4E27-86DD-2664783B2604}" destId="{F5748649-F78F-4153-9179-E963069C201D}" srcOrd="0" destOrd="3" presId="urn:microsoft.com/office/officeart/2009/3/layout/IncreasingArrowsProcess"/>
    <dgm:cxn modelId="{D53C980F-6D49-495F-A5C7-B96BF6119B87}" type="presOf" srcId="{2650EE97-3467-4806-A465-174664656914}" destId="{F3AE904E-A1BE-43AB-A875-F17E2A9BC6BF}" srcOrd="0" destOrd="0" presId="urn:microsoft.com/office/officeart/2009/3/layout/IncreasingArrowsProcess"/>
    <dgm:cxn modelId="{A6537113-D946-4443-B13C-DB0F7E4FDF4C}" type="presOf" srcId="{E99F39F5-29D8-40C7-BC6A-37C9D6EABFEF}" destId="{D8ACA087-5A21-4D3F-925D-C72EC0B52BFF}" srcOrd="0" destOrd="0" presId="urn:microsoft.com/office/officeart/2009/3/layout/IncreasingArrowsProcess"/>
    <dgm:cxn modelId="{F228E22A-6964-4AA8-8A1E-C2539BDD6DF4}" type="presOf" srcId="{B38A58F7-EC39-4F64-BA62-C2E59705717A}" destId="{F5748649-F78F-4153-9179-E963069C201D}" srcOrd="0" destOrd="4" presId="urn:microsoft.com/office/officeart/2009/3/layout/IncreasingArrowsProcess"/>
    <dgm:cxn modelId="{06F97263-6563-43D0-8861-2AEE2EC44DD4}" type="presOf" srcId="{CCDEDF20-F153-48DB-AD3D-3FB66AD1255C}" destId="{46BF665C-325B-42B3-8475-94B7F17F1594}" srcOrd="0" destOrd="3" presId="urn:microsoft.com/office/officeart/2009/3/layout/IncreasingArrowsProcess"/>
    <dgm:cxn modelId="{F6739E62-4696-4819-9CBA-B175876EBA22}" type="presOf" srcId="{7557A308-2DEA-43B7-A3BB-B9CB41958439}" destId="{F5748649-F78F-4153-9179-E963069C201D}" srcOrd="0" destOrd="1" presId="urn:microsoft.com/office/officeart/2009/3/layout/IncreasingArrowsProcess"/>
    <dgm:cxn modelId="{23327DB7-2A64-4AF9-978E-9BD04747A6BC}" srcId="{1E10EAA0-E883-4012-A55A-D447771E17FE}" destId="{2650EE97-3467-4806-A465-174664656914}" srcOrd="2" destOrd="0" parTransId="{A4B11A54-3D5D-4870-B422-F6A8922B91E3}" sibTransId="{C11BF4E3-CEEB-4862-AE85-B8897D917B15}"/>
    <dgm:cxn modelId="{F99795F6-3FDA-4094-AAEE-CF183707A6A7}" type="presParOf" srcId="{AD007D2A-9183-444F-ADD6-13B09A6F843D}" destId="{D8ACA087-5A21-4D3F-925D-C72EC0B52BFF}" srcOrd="0" destOrd="0" presId="urn:microsoft.com/office/officeart/2009/3/layout/IncreasingArrowsProcess"/>
    <dgm:cxn modelId="{5A60E5CB-034F-437E-89DD-955F8A4ECC09}" type="presParOf" srcId="{AD007D2A-9183-444F-ADD6-13B09A6F843D}" destId="{E0D970BE-D7A2-4691-9E9C-91256B191ABA}" srcOrd="1" destOrd="0" presId="urn:microsoft.com/office/officeart/2009/3/layout/IncreasingArrowsProcess"/>
    <dgm:cxn modelId="{CCC625F3-E96B-40D8-BD24-B704475522DD}" type="presParOf" srcId="{AD007D2A-9183-444F-ADD6-13B09A6F843D}" destId="{08706696-F0F4-4B58-9FFB-E5CDB424E3E1}" srcOrd="2" destOrd="0" presId="urn:microsoft.com/office/officeart/2009/3/layout/IncreasingArrowsProcess"/>
    <dgm:cxn modelId="{4402FD9A-E6FF-4B1E-B6B9-C33D5D086D9E}" type="presParOf" srcId="{AD007D2A-9183-444F-ADD6-13B09A6F843D}" destId="{DE24AABB-1CA4-403A-88D9-1128D08A83BB}" srcOrd="3" destOrd="0" presId="urn:microsoft.com/office/officeart/2009/3/layout/IncreasingArrowsProcess"/>
    <dgm:cxn modelId="{F1EC418C-B7B5-42A6-813B-E746C0D70C3A}" type="presParOf" srcId="{AD007D2A-9183-444F-ADD6-13B09A6F843D}" destId="{F3AE904E-A1BE-43AB-A875-F17E2A9BC6BF}" srcOrd="4" destOrd="0" presId="urn:microsoft.com/office/officeart/2009/3/layout/IncreasingArrowsProcess"/>
    <dgm:cxn modelId="{D32DFC4C-E9F9-4354-B8C7-6E140C1DC611}" type="presParOf" srcId="{AD007D2A-9183-444F-ADD6-13B09A6F843D}" destId="{F5748649-F78F-4153-9179-E963069C201D}" srcOrd="5" destOrd="0" presId="urn:microsoft.com/office/officeart/2009/3/layout/IncreasingArrowsProcess"/>
    <dgm:cxn modelId="{C45F2C03-0258-4423-8D33-C22FD23768FC}" type="presParOf" srcId="{AD007D2A-9183-444F-ADD6-13B09A6F843D}" destId="{3BD74F22-9A99-4AC4-972C-B846C076FEB1}" srcOrd="6" destOrd="0" presId="urn:microsoft.com/office/officeart/2009/3/layout/IncreasingArrowsProcess"/>
    <dgm:cxn modelId="{7BD8A73D-051D-40C9-BA61-D77E9D75413E}" type="presParOf" srcId="{AD007D2A-9183-444F-ADD6-13B09A6F843D}" destId="{46BF665C-325B-42B3-8475-94B7F17F1594}" srcOrd="7" destOrd="0" presId="urn:microsoft.com/office/officeart/2009/3/layout/IncreasingArrowsProces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55FFCB-AF39-44CF-88B3-02B2CC6D5099}" type="doc">
      <dgm:prSet loTypeId="urn:microsoft.com/office/officeart/2008/layout/HexagonCluster" loCatId="relationship" qsTypeId="urn:microsoft.com/office/officeart/2005/8/quickstyle/simple5" qsCatId="simple" csTypeId="urn:microsoft.com/office/officeart/2005/8/colors/accent1_2" csCatId="accent1" phldr="1"/>
      <dgm:spPr/>
      <dgm:t>
        <a:bodyPr/>
        <a:lstStyle/>
        <a:p>
          <a:endParaRPr lang="en-US"/>
        </a:p>
      </dgm:t>
    </dgm:pt>
    <dgm:pt modelId="{2A9ADF89-7E1B-4BC6-97AC-D898EB7D68AB}">
      <dgm:prSet phldrT="[Text]"/>
      <dgm:spPr>
        <a:solidFill>
          <a:srgbClr val="C00000"/>
        </a:solidFill>
        <a:scene3d>
          <a:camera prst="orthographicFront" fov="0">
            <a:rot lat="0" lon="0" rev="0"/>
          </a:camera>
          <a:lightRig rig="soft" dir="b">
            <a:rot lat="0" lon="0" rev="0"/>
          </a:lightRig>
        </a:scene3d>
        <a:sp3d prstMaterial="dkEdge">
          <a:contourClr>
            <a:schemeClr val="accent1">
              <a:hueOff val="0"/>
              <a:satOff val="0"/>
              <a:lumOff val="0"/>
              <a:alphaOff val="0"/>
            </a:schemeClr>
          </a:contourClr>
        </a:sp3d>
      </dgm:spPr>
      <dgm:t>
        <a:bodyPr/>
        <a:lstStyle/>
        <a:p>
          <a:r>
            <a:rPr lang="en-US" b="1" dirty="0" smtClean="0"/>
            <a:t>Qualitative vs. Quantitative</a:t>
          </a:r>
          <a:endParaRPr lang="en-US" b="1" dirty="0"/>
        </a:p>
      </dgm:t>
    </dgm:pt>
    <dgm:pt modelId="{C9FB330F-52F0-4377-8932-FDD7B00AE788}" type="parTrans" cxnId="{A998D565-C1BA-4221-9013-7E23FA228B59}">
      <dgm:prSet/>
      <dgm:spPr/>
      <dgm:t>
        <a:bodyPr/>
        <a:lstStyle/>
        <a:p>
          <a:endParaRPr lang="en-US" b="1"/>
        </a:p>
      </dgm:t>
    </dgm:pt>
    <dgm:pt modelId="{C17B15A7-7090-415C-BFB6-72AC7A987D69}" type="sibTrans" cxnId="{A998D565-C1BA-4221-9013-7E23FA228B59}">
      <dgm:prSet/>
      <dgm:spPr>
        <a:blipFill rotWithShape="1">
          <a:blip xmlns:r="http://schemas.openxmlformats.org/officeDocument/2006/relationships" r:embed="rId1"/>
          <a:stretch>
            <a:fillRect/>
          </a:stretch>
        </a:blipFill>
        <a:ln>
          <a:solidFill>
            <a:srgbClr val="C00000"/>
          </a:solidFill>
        </a:ln>
      </dgm:spPr>
      <dgm:t>
        <a:bodyPr/>
        <a:lstStyle/>
        <a:p>
          <a:endParaRPr lang="en-US" b="1"/>
        </a:p>
      </dgm:t>
    </dgm:pt>
    <dgm:pt modelId="{8AA5A441-1713-4B31-98CF-1CF021D99FB0}">
      <dgm:prSet phldrT="[Text]"/>
      <dgm:spPr>
        <a:solidFill>
          <a:srgbClr val="C00000"/>
        </a:solidFill>
        <a:scene3d>
          <a:camera prst="orthographicFront" fov="0">
            <a:rot lat="0" lon="0" rev="0"/>
          </a:camera>
          <a:lightRig rig="soft" dir="b">
            <a:rot lat="0" lon="0" rev="0"/>
          </a:lightRig>
        </a:scene3d>
        <a:sp3d prstMaterial="dkEdge">
          <a:contourClr>
            <a:schemeClr val="accent1">
              <a:hueOff val="0"/>
              <a:satOff val="0"/>
              <a:lumOff val="0"/>
              <a:alphaOff val="0"/>
            </a:schemeClr>
          </a:contourClr>
        </a:sp3d>
      </dgm:spPr>
      <dgm:t>
        <a:bodyPr/>
        <a:lstStyle/>
        <a:p>
          <a:r>
            <a:rPr lang="en-US" b="1" dirty="0" smtClean="0"/>
            <a:t>Dynamic vs. Static</a:t>
          </a:r>
          <a:endParaRPr lang="en-US" b="1" dirty="0"/>
        </a:p>
      </dgm:t>
    </dgm:pt>
    <dgm:pt modelId="{5D8C6B8F-8F3B-463A-B86A-784AD1CA2D90}" type="parTrans" cxnId="{6A86CAF9-EC6E-485F-8E50-6F8B3D18CDE9}">
      <dgm:prSet/>
      <dgm:spPr/>
      <dgm:t>
        <a:bodyPr/>
        <a:lstStyle/>
        <a:p>
          <a:endParaRPr lang="en-US" b="1"/>
        </a:p>
      </dgm:t>
    </dgm:pt>
    <dgm:pt modelId="{746CBBF6-8D4B-4D3E-A7F9-930B70D4B62A}" type="sibTrans" cxnId="{6A86CAF9-EC6E-485F-8E50-6F8B3D18CDE9}">
      <dgm:prSet/>
      <dgm:spPr>
        <a:blipFill rotWithShape="1">
          <a:blip xmlns:r="http://schemas.openxmlformats.org/officeDocument/2006/relationships" r:embed="rId2"/>
          <a:stretch>
            <a:fillRect/>
          </a:stretch>
        </a:blipFill>
        <a:ln>
          <a:solidFill>
            <a:srgbClr val="C00000"/>
          </a:solidFill>
        </a:ln>
      </dgm:spPr>
      <dgm:t>
        <a:bodyPr/>
        <a:lstStyle/>
        <a:p>
          <a:endParaRPr lang="en-US" b="1"/>
        </a:p>
      </dgm:t>
    </dgm:pt>
    <dgm:pt modelId="{194E62D2-0C6B-4500-A0FF-0A6BDFE826A4}">
      <dgm:prSet phldrT="[Text]"/>
      <dgm:spPr>
        <a:solidFill>
          <a:srgbClr val="C00000"/>
        </a:solidFill>
        <a:scene3d>
          <a:camera prst="orthographicFront" fov="0">
            <a:rot lat="0" lon="0" rev="0"/>
          </a:camera>
          <a:lightRig rig="soft" dir="b">
            <a:rot lat="0" lon="0" rev="0"/>
          </a:lightRig>
        </a:scene3d>
        <a:sp3d prstMaterial="dkEdge">
          <a:contourClr>
            <a:schemeClr val="accent1">
              <a:hueOff val="0"/>
              <a:satOff val="0"/>
              <a:lumOff val="0"/>
              <a:alphaOff val="0"/>
            </a:schemeClr>
          </a:contourClr>
        </a:sp3d>
      </dgm:spPr>
      <dgm:t>
        <a:bodyPr/>
        <a:lstStyle/>
        <a:p>
          <a:r>
            <a:rPr lang="en-US" b="1" dirty="0" smtClean="0"/>
            <a:t>Interdependencies</a:t>
          </a:r>
          <a:endParaRPr lang="en-US" b="1" dirty="0"/>
        </a:p>
      </dgm:t>
    </dgm:pt>
    <dgm:pt modelId="{5377367A-4883-47E2-B46E-BC2763D56611}" type="parTrans" cxnId="{269E5680-529D-4BF2-9C2F-0AD07EF0C1EC}">
      <dgm:prSet/>
      <dgm:spPr/>
      <dgm:t>
        <a:bodyPr/>
        <a:lstStyle/>
        <a:p>
          <a:endParaRPr lang="en-US" b="1"/>
        </a:p>
      </dgm:t>
    </dgm:pt>
    <dgm:pt modelId="{C1083E4D-A78E-484F-A080-0DA173B28BF1}" type="sibTrans" cxnId="{269E5680-529D-4BF2-9C2F-0AD07EF0C1EC}">
      <dgm:prSet/>
      <dgm:spPr>
        <a:blipFill rotWithShape="1">
          <a:blip xmlns:r="http://schemas.openxmlformats.org/officeDocument/2006/relationships" r:embed="rId3"/>
          <a:stretch>
            <a:fillRect/>
          </a:stretch>
        </a:blipFill>
        <a:ln>
          <a:solidFill>
            <a:srgbClr val="C00000"/>
          </a:solidFill>
        </a:ln>
      </dgm:spPr>
      <dgm:t>
        <a:bodyPr/>
        <a:lstStyle/>
        <a:p>
          <a:endParaRPr lang="en-US" b="1"/>
        </a:p>
      </dgm:t>
    </dgm:pt>
    <dgm:pt modelId="{E9FDFBFE-5C89-4813-AA57-0DFA1F80EC3F}">
      <dgm:prSet phldrT="[Text]"/>
      <dgm:spPr>
        <a:solidFill>
          <a:srgbClr val="C00000"/>
        </a:solidFill>
        <a:scene3d>
          <a:camera prst="orthographicFront" fov="0">
            <a:rot lat="0" lon="0" rev="0"/>
          </a:camera>
          <a:lightRig rig="soft" dir="b">
            <a:rot lat="0" lon="0" rev="0"/>
          </a:lightRig>
        </a:scene3d>
        <a:sp3d prstMaterial="dkEdge">
          <a:contourClr>
            <a:schemeClr val="accent1">
              <a:hueOff val="0"/>
              <a:satOff val="0"/>
              <a:lumOff val="0"/>
              <a:alphaOff val="0"/>
            </a:schemeClr>
          </a:contourClr>
        </a:sp3d>
      </dgm:spPr>
      <dgm:t>
        <a:bodyPr/>
        <a:lstStyle/>
        <a:p>
          <a:r>
            <a:rPr lang="en-US" b="1" dirty="0" smtClean="0"/>
            <a:t>Human in the Loop</a:t>
          </a:r>
          <a:endParaRPr lang="en-US" b="1" dirty="0"/>
        </a:p>
      </dgm:t>
    </dgm:pt>
    <dgm:pt modelId="{6BC82AAD-EC92-4632-BB12-945AB8C9DA8D}" type="parTrans" cxnId="{69AB1C8D-7040-4F38-9EEB-5C4A000DF641}">
      <dgm:prSet/>
      <dgm:spPr/>
      <dgm:t>
        <a:bodyPr/>
        <a:lstStyle/>
        <a:p>
          <a:endParaRPr lang="en-US" b="1"/>
        </a:p>
      </dgm:t>
    </dgm:pt>
    <dgm:pt modelId="{8F379542-6D88-4986-B8DE-C9A811139B34}" type="sibTrans" cxnId="{69AB1C8D-7040-4F38-9EEB-5C4A000DF641}">
      <dgm:prSet/>
      <dgm:spPr>
        <a:blipFill rotWithShape="1">
          <a:blip xmlns:r="http://schemas.openxmlformats.org/officeDocument/2006/relationships" r:embed="rId4"/>
          <a:stretch>
            <a:fillRect/>
          </a:stretch>
        </a:blipFill>
        <a:ln>
          <a:solidFill>
            <a:srgbClr val="C00000"/>
          </a:solidFill>
        </a:ln>
      </dgm:spPr>
      <dgm:t>
        <a:bodyPr/>
        <a:lstStyle/>
        <a:p>
          <a:endParaRPr lang="en-US" b="1"/>
        </a:p>
      </dgm:t>
    </dgm:pt>
    <dgm:pt modelId="{F940035D-064C-4893-89C6-C517D0D93AC9}">
      <dgm:prSet phldrT="[Text]"/>
      <dgm:spPr>
        <a:solidFill>
          <a:srgbClr val="C00000"/>
        </a:solidFill>
        <a:scene3d>
          <a:camera prst="orthographicFront" fov="0">
            <a:rot lat="0" lon="0" rev="0"/>
          </a:camera>
          <a:lightRig rig="soft" dir="b">
            <a:rot lat="0" lon="0" rev="0"/>
          </a:lightRig>
        </a:scene3d>
        <a:sp3d prstMaterial="dkEdge">
          <a:contourClr>
            <a:schemeClr val="accent1">
              <a:hueOff val="0"/>
              <a:satOff val="0"/>
              <a:lumOff val="0"/>
              <a:alphaOff val="0"/>
            </a:schemeClr>
          </a:contourClr>
        </a:sp3d>
      </dgm:spPr>
      <dgm:t>
        <a:bodyPr/>
        <a:lstStyle/>
        <a:p>
          <a:r>
            <a:rPr lang="en-US" b="1" dirty="0" smtClean="0"/>
            <a:t>Garbage in and Garbage Out</a:t>
          </a:r>
          <a:endParaRPr lang="en-US" b="1" dirty="0"/>
        </a:p>
      </dgm:t>
    </dgm:pt>
    <dgm:pt modelId="{5E00F4B9-BF9F-48C7-BA7A-5462C212F73E}" type="parTrans" cxnId="{B18E1F5F-41F0-4754-9DA1-AAB88016B013}">
      <dgm:prSet/>
      <dgm:spPr/>
      <dgm:t>
        <a:bodyPr/>
        <a:lstStyle/>
        <a:p>
          <a:endParaRPr lang="en-US" b="1"/>
        </a:p>
      </dgm:t>
    </dgm:pt>
    <dgm:pt modelId="{055F7789-E395-4A31-B127-B800651D9A88}" type="sibTrans" cxnId="{B18E1F5F-41F0-4754-9DA1-AAB88016B013}">
      <dgm:prSet/>
      <dgm:spPr>
        <a:blipFill rotWithShape="1">
          <a:blip xmlns:r="http://schemas.openxmlformats.org/officeDocument/2006/relationships" r:embed="rId5"/>
          <a:stretch>
            <a:fillRect/>
          </a:stretch>
        </a:blipFill>
        <a:ln>
          <a:solidFill>
            <a:srgbClr val="C00000"/>
          </a:solidFill>
        </a:ln>
      </dgm:spPr>
      <dgm:t>
        <a:bodyPr/>
        <a:lstStyle/>
        <a:p>
          <a:endParaRPr lang="en-US" b="1"/>
        </a:p>
      </dgm:t>
    </dgm:pt>
    <dgm:pt modelId="{6DDB1449-5CD4-4D7E-861F-EA942F5F32CB}">
      <dgm:prSet phldrT="[Text]"/>
      <dgm:spPr>
        <a:solidFill>
          <a:srgbClr val="C00000"/>
        </a:solidFill>
        <a:ln>
          <a:solidFill>
            <a:srgbClr val="C00000"/>
          </a:solidFill>
        </a:ln>
        <a:scene3d>
          <a:camera prst="orthographicFront" fov="0">
            <a:rot lat="0" lon="0" rev="0"/>
          </a:camera>
          <a:lightRig rig="soft" dir="b">
            <a:rot lat="0" lon="0" rev="0"/>
          </a:lightRig>
        </a:scene3d>
        <a:sp3d prstMaterial="dkEdge">
          <a:contourClr>
            <a:schemeClr val="accent1">
              <a:hueOff val="0"/>
              <a:satOff val="0"/>
              <a:lumOff val="0"/>
              <a:alphaOff val="0"/>
            </a:schemeClr>
          </a:contourClr>
        </a:sp3d>
      </dgm:spPr>
      <dgm:t>
        <a:bodyPr/>
        <a:lstStyle/>
        <a:p>
          <a:r>
            <a:rPr lang="en-US" b="1" dirty="0" smtClean="0"/>
            <a:t>Changes in the Threat Environment</a:t>
          </a:r>
          <a:endParaRPr lang="en-US" b="1" dirty="0"/>
        </a:p>
      </dgm:t>
    </dgm:pt>
    <dgm:pt modelId="{D9BDADBA-95C2-46CC-95A8-763DA1DBA336}" type="parTrans" cxnId="{41380F59-3E8D-4AC5-BDCC-A69030D28618}">
      <dgm:prSet/>
      <dgm:spPr/>
      <dgm:t>
        <a:bodyPr/>
        <a:lstStyle/>
        <a:p>
          <a:endParaRPr lang="en-US" b="1"/>
        </a:p>
      </dgm:t>
    </dgm:pt>
    <dgm:pt modelId="{391E8DFC-CF65-40A3-9AA7-F79856156FF2}" type="sibTrans" cxnId="{41380F59-3E8D-4AC5-BDCC-A69030D28618}">
      <dgm:prSet/>
      <dgm:spPr>
        <a:blipFill rotWithShape="1">
          <a:blip xmlns:r="http://schemas.openxmlformats.org/officeDocument/2006/relationships" r:embed="rId6"/>
          <a:stretch>
            <a:fillRect/>
          </a:stretch>
        </a:blipFill>
      </dgm:spPr>
      <dgm:t>
        <a:bodyPr/>
        <a:lstStyle/>
        <a:p>
          <a:endParaRPr lang="en-US" b="1"/>
        </a:p>
      </dgm:t>
    </dgm:pt>
    <dgm:pt modelId="{82EB0E30-484B-4DEB-AAF4-6EB91E94D748}" type="pres">
      <dgm:prSet presAssocID="{B355FFCB-AF39-44CF-88B3-02B2CC6D5099}" presName="Name0" presStyleCnt="0">
        <dgm:presLayoutVars>
          <dgm:chMax val="21"/>
          <dgm:chPref val="21"/>
        </dgm:presLayoutVars>
      </dgm:prSet>
      <dgm:spPr/>
      <dgm:t>
        <a:bodyPr/>
        <a:lstStyle/>
        <a:p>
          <a:endParaRPr lang="en-US"/>
        </a:p>
      </dgm:t>
    </dgm:pt>
    <dgm:pt modelId="{A9316E3D-4EB3-4831-A670-BBFB17B5E236}" type="pres">
      <dgm:prSet presAssocID="{2A9ADF89-7E1B-4BC6-97AC-D898EB7D68AB}" presName="text1" presStyleCnt="0"/>
      <dgm:spPr/>
      <dgm:t>
        <a:bodyPr/>
        <a:lstStyle/>
        <a:p>
          <a:endParaRPr lang="en-GB"/>
        </a:p>
      </dgm:t>
    </dgm:pt>
    <dgm:pt modelId="{1164642A-7E99-46D3-AA08-6CE43B5DEF42}" type="pres">
      <dgm:prSet presAssocID="{2A9ADF89-7E1B-4BC6-97AC-D898EB7D68AB}" presName="textRepeatNode" presStyleLbl="alignNode1" presStyleIdx="0" presStyleCnt="6">
        <dgm:presLayoutVars>
          <dgm:chMax val="0"/>
          <dgm:chPref val="0"/>
          <dgm:bulletEnabled val="1"/>
        </dgm:presLayoutVars>
      </dgm:prSet>
      <dgm:spPr/>
      <dgm:t>
        <a:bodyPr/>
        <a:lstStyle/>
        <a:p>
          <a:endParaRPr lang="en-US"/>
        </a:p>
      </dgm:t>
    </dgm:pt>
    <dgm:pt modelId="{6E609B9B-430A-470A-B11B-4D1C7FEB1C67}" type="pres">
      <dgm:prSet presAssocID="{2A9ADF89-7E1B-4BC6-97AC-D898EB7D68AB}" presName="textaccent1" presStyleCnt="0"/>
      <dgm:spPr/>
      <dgm:t>
        <a:bodyPr/>
        <a:lstStyle/>
        <a:p>
          <a:endParaRPr lang="en-GB"/>
        </a:p>
      </dgm:t>
    </dgm:pt>
    <dgm:pt modelId="{41950391-6B2C-48BA-A2C6-C603870179D3}" type="pres">
      <dgm:prSet presAssocID="{2A9ADF89-7E1B-4BC6-97AC-D898EB7D68AB}" presName="accentRepeatNode" presStyleLbl="solidAlignAcc1" presStyleIdx="0" presStyleCnt="12"/>
      <dgm:spPr/>
      <dgm:t>
        <a:bodyPr/>
        <a:lstStyle/>
        <a:p>
          <a:endParaRPr lang="en-GB"/>
        </a:p>
      </dgm:t>
    </dgm:pt>
    <dgm:pt modelId="{D1F6E4AD-7E5B-4313-AB82-8FD0F41BDBE3}" type="pres">
      <dgm:prSet presAssocID="{C17B15A7-7090-415C-BFB6-72AC7A987D69}" presName="image1" presStyleCnt="0"/>
      <dgm:spPr/>
      <dgm:t>
        <a:bodyPr/>
        <a:lstStyle/>
        <a:p>
          <a:endParaRPr lang="en-GB"/>
        </a:p>
      </dgm:t>
    </dgm:pt>
    <dgm:pt modelId="{1172FE80-B6BF-42EA-B67D-721E19D377FD}" type="pres">
      <dgm:prSet presAssocID="{C17B15A7-7090-415C-BFB6-72AC7A987D69}" presName="imageRepeatNode" presStyleLbl="alignAcc1" presStyleIdx="0" presStyleCnt="6"/>
      <dgm:spPr/>
      <dgm:t>
        <a:bodyPr/>
        <a:lstStyle/>
        <a:p>
          <a:endParaRPr lang="en-US"/>
        </a:p>
      </dgm:t>
    </dgm:pt>
    <dgm:pt modelId="{4BC23FC5-2BC7-453D-AF53-1D35996272E7}" type="pres">
      <dgm:prSet presAssocID="{C17B15A7-7090-415C-BFB6-72AC7A987D69}" presName="imageaccent1" presStyleCnt="0"/>
      <dgm:spPr/>
      <dgm:t>
        <a:bodyPr/>
        <a:lstStyle/>
        <a:p>
          <a:endParaRPr lang="en-GB"/>
        </a:p>
      </dgm:t>
    </dgm:pt>
    <dgm:pt modelId="{BB461CBD-2B24-4B56-A012-2C035FF2D7BA}" type="pres">
      <dgm:prSet presAssocID="{C17B15A7-7090-415C-BFB6-72AC7A987D69}" presName="accentRepeatNode" presStyleLbl="solidAlignAcc1" presStyleIdx="1" presStyleCnt="12"/>
      <dgm:spPr/>
      <dgm:t>
        <a:bodyPr/>
        <a:lstStyle/>
        <a:p>
          <a:endParaRPr lang="en-GB"/>
        </a:p>
      </dgm:t>
    </dgm:pt>
    <dgm:pt modelId="{853158F0-27A2-4D68-9091-F7EC02BE4271}" type="pres">
      <dgm:prSet presAssocID="{8AA5A441-1713-4B31-98CF-1CF021D99FB0}" presName="text2" presStyleCnt="0"/>
      <dgm:spPr/>
      <dgm:t>
        <a:bodyPr/>
        <a:lstStyle/>
        <a:p>
          <a:endParaRPr lang="en-GB"/>
        </a:p>
      </dgm:t>
    </dgm:pt>
    <dgm:pt modelId="{8F230175-8434-431C-B313-090C2EE7A71A}" type="pres">
      <dgm:prSet presAssocID="{8AA5A441-1713-4B31-98CF-1CF021D99FB0}" presName="textRepeatNode" presStyleLbl="alignNode1" presStyleIdx="1" presStyleCnt="6">
        <dgm:presLayoutVars>
          <dgm:chMax val="0"/>
          <dgm:chPref val="0"/>
          <dgm:bulletEnabled val="1"/>
        </dgm:presLayoutVars>
      </dgm:prSet>
      <dgm:spPr/>
      <dgm:t>
        <a:bodyPr/>
        <a:lstStyle/>
        <a:p>
          <a:endParaRPr lang="en-US"/>
        </a:p>
      </dgm:t>
    </dgm:pt>
    <dgm:pt modelId="{E3CFE5FE-005E-4B97-856C-77176EFA9269}" type="pres">
      <dgm:prSet presAssocID="{8AA5A441-1713-4B31-98CF-1CF021D99FB0}" presName="textaccent2" presStyleCnt="0"/>
      <dgm:spPr/>
      <dgm:t>
        <a:bodyPr/>
        <a:lstStyle/>
        <a:p>
          <a:endParaRPr lang="en-GB"/>
        </a:p>
      </dgm:t>
    </dgm:pt>
    <dgm:pt modelId="{E46B925C-820A-4C72-9220-160423FB9DE7}" type="pres">
      <dgm:prSet presAssocID="{8AA5A441-1713-4B31-98CF-1CF021D99FB0}" presName="accentRepeatNode" presStyleLbl="solidAlignAcc1" presStyleIdx="2" presStyleCnt="12"/>
      <dgm:spPr/>
      <dgm:t>
        <a:bodyPr/>
        <a:lstStyle/>
        <a:p>
          <a:endParaRPr lang="en-GB"/>
        </a:p>
      </dgm:t>
    </dgm:pt>
    <dgm:pt modelId="{285E9B8F-C4ED-448A-B170-0CE36E04726B}" type="pres">
      <dgm:prSet presAssocID="{746CBBF6-8D4B-4D3E-A7F9-930B70D4B62A}" presName="image2" presStyleCnt="0"/>
      <dgm:spPr/>
      <dgm:t>
        <a:bodyPr/>
        <a:lstStyle/>
        <a:p>
          <a:endParaRPr lang="en-GB"/>
        </a:p>
      </dgm:t>
    </dgm:pt>
    <dgm:pt modelId="{426EE900-912A-4ABB-AD2B-BEBAE198A9DB}" type="pres">
      <dgm:prSet presAssocID="{746CBBF6-8D4B-4D3E-A7F9-930B70D4B62A}" presName="imageRepeatNode" presStyleLbl="alignAcc1" presStyleIdx="1" presStyleCnt="6"/>
      <dgm:spPr/>
      <dgm:t>
        <a:bodyPr/>
        <a:lstStyle/>
        <a:p>
          <a:endParaRPr lang="en-US"/>
        </a:p>
      </dgm:t>
    </dgm:pt>
    <dgm:pt modelId="{9B0758D4-D1EA-4D3A-AEEE-EAED57D9C15A}" type="pres">
      <dgm:prSet presAssocID="{746CBBF6-8D4B-4D3E-A7F9-930B70D4B62A}" presName="imageaccent2" presStyleCnt="0"/>
      <dgm:spPr/>
      <dgm:t>
        <a:bodyPr/>
        <a:lstStyle/>
        <a:p>
          <a:endParaRPr lang="en-GB"/>
        </a:p>
      </dgm:t>
    </dgm:pt>
    <dgm:pt modelId="{5B9505FB-55B0-4252-AE63-26AC0E30CB68}" type="pres">
      <dgm:prSet presAssocID="{746CBBF6-8D4B-4D3E-A7F9-930B70D4B62A}" presName="accentRepeatNode" presStyleLbl="solidAlignAcc1" presStyleIdx="3" presStyleCnt="12"/>
      <dgm:spPr/>
      <dgm:t>
        <a:bodyPr/>
        <a:lstStyle/>
        <a:p>
          <a:endParaRPr lang="en-GB"/>
        </a:p>
      </dgm:t>
    </dgm:pt>
    <dgm:pt modelId="{81D5CFDD-4A42-4AB2-A90A-AB6F67C9D98D}" type="pres">
      <dgm:prSet presAssocID="{194E62D2-0C6B-4500-A0FF-0A6BDFE826A4}" presName="text3" presStyleCnt="0"/>
      <dgm:spPr/>
      <dgm:t>
        <a:bodyPr/>
        <a:lstStyle/>
        <a:p>
          <a:endParaRPr lang="en-GB"/>
        </a:p>
      </dgm:t>
    </dgm:pt>
    <dgm:pt modelId="{3E54A6D2-ACEF-4AF7-A86E-1C9CDC21BD30}" type="pres">
      <dgm:prSet presAssocID="{194E62D2-0C6B-4500-A0FF-0A6BDFE826A4}" presName="textRepeatNode" presStyleLbl="alignNode1" presStyleIdx="2" presStyleCnt="6">
        <dgm:presLayoutVars>
          <dgm:chMax val="0"/>
          <dgm:chPref val="0"/>
          <dgm:bulletEnabled val="1"/>
        </dgm:presLayoutVars>
      </dgm:prSet>
      <dgm:spPr/>
      <dgm:t>
        <a:bodyPr/>
        <a:lstStyle/>
        <a:p>
          <a:endParaRPr lang="en-US"/>
        </a:p>
      </dgm:t>
    </dgm:pt>
    <dgm:pt modelId="{4F1495E5-974A-42CA-AADF-11804EC3129B}" type="pres">
      <dgm:prSet presAssocID="{194E62D2-0C6B-4500-A0FF-0A6BDFE826A4}" presName="textaccent3" presStyleCnt="0"/>
      <dgm:spPr/>
      <dgm:t>
        <a:bodyPr/>
        <a:lstStyle/>
        <a:p>
          <a:endParaRPr lang="en-GB"/>
        </a:p>
      </dgm:t>
    </dgm:pt>
    <dgm:pt modelId="{0640D541-2B74-4391-AE16-D83862772DA5}" type="pres">
      <dgm:prSet presAssocID="{194E62D2-0C6B-4500-A0FF-0A6BDFE826A4}" presName="accentRepeatNode" presStyleLbl="solidAlignAcc1" presStyleIdx="4" presStyleCnt="12"/>
      <dgm:spPr/>
      <dgm:t>
        <a:bodyPr/>
        <a:lstStyle/>
        <a:p>
          <a:endParaRPr lang="en-GB"/>
        </a:p>
      </dgm:t>
    </dgm:pt>
    <dgm:pt modelId="{1147D789-5B10-486C-BEFD-8B7151225B45}" type="pres">
      <dgm:prSet presAssocID="{C1083E4D-A78E-484F-A080-0DA173B28BF1}" presName="image3" presStyleCnt="0"/>
      <dgm:spPr/>
      <dgm:t>
        <a:bodyPr/>
        <a:lstStyle/>
        <a:p>
          <a:endParaRPr lang="en-GB"/>
        </a:p>
      </dgm:t>
    </dgm:pt>
    <dgm:pt modelId="{9C022F14-8B52-489E-836E-52629C2150BF}" type="pres">
      <dgm:prSet presAssocID="{C1083E4D-A78E-484F-A080-0DA173B28BF1}" presName="imageRepeatNode" presStyleLbl="alignAcc1" presStyleIdx="2" presStyleCnt="6"/>
      <dgm:spPr/>
      <dgm:t>
        <a:bodyPr/>
        <a:lstStyle/>
        <a:p>
          <a:endParaRPr lang="en-US"/>
        </a:p>
      </dgm:t>
    </dgm:pt>
    <dgm:pt modelId="{E00B3F29-4041-44CE-8B5F-59FBF6D6CF84}" type="pres">
      <dgm:prSet presAssocID="{C1083E4D-A78E-484F-A080-0DA173B28BF1}" presName="imageaccent3" presStyleCnt="0"/>
      <dgm:spPr/>
      <dgm:t>
        <a:bodyPr/>
        <a:lstStyle/>
        <a:p>
          <a:endParaRPr lang="en-GB"/>
        </a:p>
      </dgm:t>
    </dgm:pt>
    <dgm:pt modelId="{6C4C9300-F5B0-412E-96C8-3257B5A1C7E4}" type="pres">
      <dgm:prSet presAssocID="{C1083E4D-A78E-484F-A080-0DA173B28BF1}" presName="accentRepeatNode" presStyleLbl="solidAlignAcc1" presStyleIdx="5" presStyleCnt="12"/>
      <dgm:spPr/>
      <dgm:t>
        <a:bodyPr/>
        <a:lstStyle/>
        <a:p>
          <a:endParaRPr lang="en-GB"/>
        </a:p>
      </dgm:t>
    </dgm:pt>
    <dgm:pt modelId="{C638F54E-FF18-49FA-9289-B59A927ADD32}" type="pres">
      <dgm:prSet presAssocID="{E9FDFBFE-5C89-4813-AA57-0DFA1F80EC3F}" presName="text4" presStyleCnt="0"/>
      <dgm:spPr/>
      <dgm:t>
        <a:bodyPr/>
        <a:lstStyle/>
        <a:p>
          <a:endParaRPr lang="en-GB"/>
        </a:p>
      </dgm:t>
    </dgm:pt>
    <dgm:pt modelId="{98C58EF6-8090-4898-80EE-A9B3F44FFEBF}" type="pres">
      <dgm:prSet presAssocID="{E9FDFBFE-5C89-4813-AA57-0DFA1F80EC3F}" presName="textRepeatNode" presStyleLbl="alignNode1" presStyleIdx="3" presStyleCnt="6">
        <dgm:presLayoutVars>
          <dgm:chMax val="0"/>
          <dgm:chPref val="0"/>
          <dgm:bulletEnabled val="1"/>
        </dgm:presLayoutVars>
      </dgm:prSet>
      <dgm:spPr/>
      <dgm:t>
        <a:bodyPr/>
        <a:lstStyle/>
        <a:p>
          <a:endParaRPr lang="en-US"/>
        </a:p>
      </dgm:t>
    </dgm:pt>
    <dgm:pt modelId="{731D3F34-457A-4440-954E-AE1F08A54BCB}" type="pres">
      <dgm:prSet presAssocID="{E9FDFBFE-5C89-4813-AA57-0DFA1F80EC3F}" presName="textaccent4" presStyleCnt="0"/>
      <dgm:spPr/>
      <dgm:t>
        <a:bodyPr/>
        <a:lstStyle/>
        <a:p>
          <a:endParaRPr lang="en-GB"/>
        </a:p>
      </dgm:t>
    </dgm:pt>
    <dgm:pt modelId="{8A2152F4-6B62-4AF8-91DA-B82FE5F73B40}" type="pres">
      <dgm:prSet presAssocID="{E9FDFBFE-5C89-4813-AA57-0DFA1F80EC3F}" presName="accentRepeatNode" presStyleLbl="solidAlignAcc1" presStyleIdx="6" presStyleCnt="12" custLinFactX="-41288" custLinFactY="154386" custLinFactNeighborX="-100000" custLinFactNeighborY="200000"/>
      <dgm:spPr/>
      <dgm:t>
        <a:bodyPr/>
        <a:lstStyle/>
        <a:p>
          <a:endParaRPr lang="en-GB"/>
        </a:p>
      </dgm:t>
    </dgm:pt>
    <dgm:pt modelId="{9FF4BC61-2DA8-45ED-B058-D7260154A332}" type="pres">
      <dgm:prSet presAssocID="{8F379542-6D88-4986-B8DE-C9A811139B34}" presName="image4" presStyleCnt="0"/>
      <dgm:spPr/>
      <dgm:t>
        <a:bodyPr/>
        <a:lstStyle/>
        <a:p>
          <a:endParaRPr lang="en-GB"/>
        </a:p>
      </dgm:t>
    </dgm:pt>
    <dgm:pt modelId="{F5245C8E-99A3-4FCD-89BF-2FB0A1DF1FBA}" type="pres">
      <dgm:prSet presAssocID="{8F379542-6D88-4986-B8DE-C9A811139B34}" presName="imageRepeatNode" presStyleLbl="alignAcc1" presStyleIdx="3" presStyleCnt="6"/>
      <dgm:spPr/>
      <dgm:t>
        <a:bodyPr/>
        <a:lstStyle/>
        <a:p>
          <a:endParaRPr lang="en-US"/>
        </a:p>
      </dgm:t>
    </dgm:pt>
    <dgm:pt modelId="{9F911303-34C2-4BD5-9900-A8AEA0809757}" type="pres">
      <dgm:prSet presAssocID="{8F379542-6D88-4986-B8DE-C9A811139B34}" presName="imageaccent4" presStyleCnt="0"/>
      <dgm:spPr/>
      <dgm:t>
        <a:bodyPr/>
        <a:lstStyle/>
        <a:p>
          <a:endParaRPr lang="en-GB"/>
        </a:p>
      </dgm:t>
    </dgm:pt>
    <dgm:pt modelId="{A9C3B4E1-2B89-4280-B137-8B2A3FB95B40}" type="pres">
      <dgm:prSet presAssocID="{8F379542-6D88-4986-B8DE-C9A811139B34}" presName="accentRepeatNode" presStyleLbl="solidAlignAcc1" presStyleIdx="7" presStyleCnt="12" custLinFactX="-38153" custLinFactY="133748" custLinFactNeighborX="-100000" custLinFactNeighborY="200000"/>
      <dgm:spPr/>
      <dgm:t>
        <a:bodyPr/>
        <a:lstStyle/>
        <a:p>
          <a:endParaRPr lang="en-GB"/>
        </a:p>
      </dgm:t>
    </dgm:pt>
    <dgm:pt modelId="{C54A06BA-D872-4683-A70B-5315323993A5}" type="pres">
      <dgm:prSet presAssocID="{F940035D-064C-4893-89C6-C517D0D93AC9}" presName="text5" presStyleCnt="0"/>
      <dgm:spPr/>
      <dgm:t>
        <a:bodyPr/>
        <a:lstStyle/>
        <a:p>
          <a:endParaRPr lang="en-GB"/>
        </a:p>
      </dgm:t>
    </dgm:pt>
    <dgm:pt modelId="{4DD17D06-1AC7-40C0-8672-D80C1A4828EC}" type="pres">
      <dgm:prSet presAssocID="{F940035D-064C-4893-89C6-C517D0D93AC9}" presName="textRepeatNode" presStyleLbl="alignNode1" presStyleIdx="4" presStyleCnt="6">
        <dgm:presLayoutVars>
          <dgm:chMax val="0"/>
          <dgm:chPref val="0"/>
          <dgm:bulletEnabled val="1"/>
        </dgm:presLayoutVars>
      </dgm:prSet>
      <dgm:spPr/>
      <dgm:t>
        <a:bodyPr/>
        <a:lstStyle/>
        <a:p>
          <a:endParaRPr lang="en-US"/>
        </a:p>
      </dgm:t>
    </dgm:pt>
    <dgm:pt modelId="{3F82CDB7-E39F-44A8-A9F5-707295E8A390}" type="pres">
      <dgm:prSet presAssocID="{F940035D-064C-4893-89C6-C517D0D93AC9}" presName="textaccent5" presStyleCnt="0"/>
      <dgm:spPr/>
      <dgm:t>
        <a:bodyPr/>
        <a:lstStyle/>
        <a:p>
          <a:endParaRPr lang="en-GB"/>
        </a:p>
      </dgm:t>
    </dgm:pt>
    <dgm:pt modelId="{519C615A-78E1-489F-9A7E-7353D27E797D}" type="pres">
      <dgm:prSet presAssocID="{F940035D-064C-4893-89C6-C517D0D93AC9}" presName="accentRepeatNode" presStyleLbl="solidAlignAcc1" presStyleIdx="8" presStyleCnt="12"/>
      <dgm:spPr/>
      <dgm:t>
        <a:bodyPr/>
        <a:lstStyle/>
        <a:p>
          <a:endParaRPr lang="en-GB"/>
        </a:p>
      </dgm:t>
    </dgm:pt>
    <dgm:pt modelId="{45F51C1B-2581-4731-B3DC-8C295F58135E}" type="pres">
      <dgm:prSet presAssocID="{055F7789-E395-4A31-B127-B800651D9A88}" presName="image5" presStyleCnt="0"/>
      <dgm:spPr/>
      <dgm:t>
        <a:bodyPr/>
        <a:lstStyle/>
        <a:p>
          <a:endParaRPr lang="en-GB"/>
        </a:p>
      </dgm:t>
    </dgm:pt>
    <dgm:pt modelId="{DBEAFB73-5CEC-458A-AE75-5C83F9AA82EF}" type="pres">
      <dgm:prSet presAssocID="{055F7789-E395-4A31-B127-B800651D9A88}" presName="imageRepeatNode" presStyleLbl="alignAcc1" presStyleIdx="4" presStyleCnt="6"/>
      <dgm:spPr/>
      <dgm:t>
        <a:bodyPr/>
        <a:lstStyle/>
        <a:p>
          <a:endParaRPr lang="en-US"/>
        </a:p>
      </dgm:t>
    </dgm:pt>
    <dgm:pt modelId="{DEDC3B2D-6ACE-4A21-A004-AD8EC753E924}" type="pres">
      <dgm:prSet presAssocID="{055F7789-E395-4A31-B127-B800651D9A88}" presName="imageaccent5" presStyleCnt="0"/>
      <dgm:spPr/>
      <dgm:t>
        <a:bodyPr/>
        <a:lstStyle/>
        <a:p>
          <a:endParaRPr lang="en-GB"/>
        </a:p>
      </dgm:t>
    </dgm:pt>
    <dgm:pt modelId="{A3E7F287-C964-4FED-B8E3-9151DDF2755C}" type="pres">
      <dgm:prSet presAssocID="{055F7789-E395-4A31-B127-B800651D9A88}" presName="accentRepeatNode" presStyleLbl="solidAlignAcc1" presStyleIdx="9" presStyleCnt="12"/>
      <dgm:spPr/>
      <dgm:t>
        <a:bodyPr/>
        <a:lstStyle/>
        <a:p>
          <a:endParaRPr lang="en-GB"/>
        </a:p>
      </dgm:t>
    </dgm:pt>
    <dgm:pt modelId="{BEB8B4E7-88A2-4788-8BA0-3CFACE3E36AE}" type="pres">
      <dgm:prSet presAssocID="{6DDB1449-5CD4-4D7E-861F-EA942F5F32CB}" presName="text6" presStyleCnt="0"/>
      <dgm:spPr/>
      <dgm:t>
        <a:bodyPr/>
        <a:lstStyle/>
        <a:p>
          <a:endParaRPr lang="en-GB"/>
        </a:p>
      </dgm:t>
    </dgm:pt>
    <dgm:pt modelId="{5C1B5823-74F2-4D25-9C7C-71DD1E1F6868}" type="pres">
      <dgm:prSet presAssocID="{6DDB1449-5CD4-4D7E-861F-EA942F5F32CB}" presName="textRepeatNode" presStyleLbl="alignNode1" presStyleIdx="5" presStyleCnt="6">
        <dgm:presLayoutVars>
          <dgm:chMax val="0"/>
          <dgm:chPref val="0"/>
          <dgm:bulletEnabled val="1"/>
        </dgm:presLayoutVars>
      </dgm:prSet>
      <dgm:spPr/>
      <dgm:t>
        <a:bodyPr/>
        <a:lstStyle/>
        <a:p>
          <a:endParaRPr lang="en-US"/>
        </a:p>
      </dgm:t>
    </dgm:pt>
    <dgm:pt modelId="{587B36FA-521B-44F8-A4E3-5520F8CB88EC}" type="pres">
      <dgm:prSet presAssocID="{6DDB1449-5CD4-4D7E-861F-EA942F5F32CB}" presName="textaccent6" presStyleCnt="0"/>
      <dgm:spPr/>
      <dgm:t>
        <a:bodyPr/>
        <a:lstStyle/>
        <a:p>
          <a:endParaRPr lang="en-GB"/>
        </a:p>
      </dgm:t>
    </dgm:pt>
    <dgm:pt modelId="{4A89D96C-9E21-4FAD-918A-BCC8762CBF2D}" type="pres">
      <dgm:prSet presAssocID="{6DDB1449-5CD4-4D7E-861F-EA942F5F32CB}" presName="accentRepeatNode" presStyleLbl="solidAlignAcc1" presStyleIdx="10" presStyleCnt="12"/>
      <dgm:spPr/>
      <dgm:t>
        <a:bodyPr/>
        <a:lstStyle/>
        <a:p>
          <a:endParaRPr lang="en-GB"/>
        </a:p>
      </dgm:t>
    </dgm:pt>
    <dgm:pt modelId="{1AC0D5D8-0FE3-4F67-BD44-D6890BEBA534}" type="pres">
      <dgm:prSet presAssocID="{391E8DFC-CF65-40A3-9AA7-F79856156FF2}" presName="image6" presStyleCnt="0"/>
      <dgm:spPr/>
      <dgm:t>
        <a:bodyPr/>
        <a:lstStyle/>
        <a:p>
          <a:endParaRPr lang="en-GB"/>
        </a:p>
      </dgm:t>
    </dgm:pt>
    <dgm:pt modelId="{6D5511E7-99F5-4179-8E16-616E4FBC1062}" type="pres">
      <dgm:prSet presAssocID="{391E8DFC-CF65-40A3-9AA7-F79856156FF2}" presName="imageRepeatNode" presStyleLbl="alignAcc1" presStyleIdx="5" presStyleCnt="6"/>
      <dgm:spPr/>
      <dgm:t>
        <a:bodyPr/>
        <a:lstStyle/>
        <a:p>
          <a:endParaRPr lang="en-US"/>
        </a:p>
      </dgm:t>
    </dgm:pt>
    <dgm:pt modelId="{AAE2A987-18E5-4F0B-9BE2-BB299CE425F6}" type="pres">
      <dgm:prSet presAssocID="{391E8DFC-CF65-40A3-9AA7-F79856156FF2}" presName="imageaccent6" presStyleCnt="0"/>
      <dgm:spPr/>
      <dgm:t>
        <a:bodyPr/>
        <a:lstStyle/>
        <a:p>
          <a:endParaRPr lang="en-GB"/>
        </a:p>
      </dgm:t>
    </dgm:pt>
    <dgm:pt modelId="{9C1DCA14-09F3-416E-967E-D011A8BA464C}" type="pres">
      <dgm:prSet presAssocID="{391E8DFC-CF65-40A3-9AA7-F79856156FF2}" presName="accentRepeatNode" presStyleLbl="solidAlignAcc1" presStyleIdx="11" presStyleCnt="12"/>
      <dgm:spPr/>
      <dgm:t>
        <a:bodyPr/>
        <a:lstStyle/>
        <a:p>
          <a:endParaRPr lang="en-GB"/>
        </a:p>
      </dgm:t>
    </dgm:pt>
  </dgm:ptLst>
  <dgm:cxnLst>
    <dgm:cxn modelId="{41380F59-3E8D-4AC5-BDCC-A69030D28618}" srcId="{B355FFCB-AF39-44CF-88B3-02B2CC6D5099}" destId="{6DDB1449-5CD4-4D7E-861F-EA942F5F32CB}" srcOrd="5" destOrd="0" parTransId="{D9BDADBA-95C2-46CC-95A8-763DA1DBA336}" sibTransId="{391E8DFC-CF65-40A3-9AA7-F79856156FF2}"/>
    <dgm:cxn modelId="{A998D565-C1BA-4221-9013-7E23FA228B59}" srcId="{B355FFCB-AF39-44CF-88B3-02B2CC6D5099}" destId="{2A9ADF89-7E1B-4BC6-97AC-D898EB7D68AB}" srcOrd="0" destOrd="0" parTransId="{C9FB330F-52F0-4377-8932-FDD7B00AE788}" sibTransId="{C17B15A7-7090-415C-BFB6-72AC7A987D69}"/>
    <dgm:cxn modelId="{B18E1F5F-41F0-4754-9DA1-AAB88016B013}" srcId="{B355FFCB-AF39-44CF-88B3-02B2CC6D5099}" destId="{F940035D-064C-4893-89C6-C517D0D93AC9}" srcOrd="4" destOrd="0" parTransId="{5E00F4B9-BF9F-48C7-BA7A-5462C212F73E}" sibTransId="{055F7789-E395-4A31-B127-B800651D9A88}"/>
    <dgm:cxn modelId="{ECF0CD07-C4DB-44C6-B212-35CD10247DFD}" type="presOf" srcId="{194E62D2-0C6B-4500-A0FF-0A6BDFE826A4}" destId="{3E54A6D2-ACEF-4AF7-A86E-1C9CDC21BD30}" srcOrd="0" destOrd="0" presId="urn:microsoft.com/office/officeart/2008/layout/HexagonCluster"/>
    <dgm:cxn modelId="{7251A180-9C33-4882-A0B8-9251AC32F2B7}" type="presOf" srcId="{E9FDFBFE-5C89-4813-AA57-0DFA1F80EC3F}" destId="{98C58EF6-8090-4898-80EE-A9B3F44FFEBF}" srcOrd="0" destOrd="0" presId="urn:microsoft.com/office/officeart/2008/layout/HexagonCluster"/>
    <dgm:cxn modelId="{30D6BAAA-BC9D-40EA-9D9D-75867A41E017}" type="presOf" srcId="{B355FFCB-AF39-44CF-88B3-02B2CC6D5099}" destId="{82EB0E30-484B-4DEB-AAF4-6EB91E94D748}" srcOrd="0" destOrd="0" presId="urn:microsoft.com/office/officeart/2008/layout/HexagonCluster"/>
    <dgm:cxn modelId="{6A86CAF9-EC6E-485F-8E50-6F8B3D18CDE9}" srcId="{B355FFCB-AF39-44CF-88B3-02B2CC6D5099}" destId="{8AA5A441-1713-4B31-98CF-1CF021D99FB0}" srcOrd="1" destOrd="0" parTransId="{5D8C6B8F-8F3B-463A-B86A-784AD1CA2D90}" sibTransId="{746CBBF6-8D4B-4D3E-A7F9-930B70D4B62A}"/>
    <dgm:cxn modelId="{69AB1C8D-7040-4F38-9EEB-5C4A000DF641}" srcId="{B355FFCB-AF39-44CF-88B3-02B2CC6D5099}" destId="{E9FDFBFE-5C89-4813-AA57-0DFA1F80EC3F}" srcOrd="3" destOrd="0" parTransId="{6BC82AAD-EC92-4632-BB12-945AB8C9DA8D}" sibTransId="{8F379542-6D88-4986-B8DE-C9A811139B34}"/>
    <dgm:cxn modelId="{17326583-A184-4622-90A6-DDE34E4030EF}" type="presOf" srcId="{C17B15A7-7090-415C-BFB6-72AC7A987D69}" destId="{1172FE80-B6BF-42EA-B67D-721E19D377FD}" srcOrd="0" destOrd="0" presId="urn:microsoft.com/office/officeart/2008/layout/HexagonCluster"/>
    <dgm:cxn modelId="{3A3EA184-46F5-4FE1-82F4-D8F219EFFED6}" type="presOf" srcId="{F940035D-064C-4893-89C6-C517D0D93AC9}" destId="{4DD17D06-1AC7-40C0-8672-D80C1A4828EC}" srcOrd="0" destOrd="0" presId="urn:microsoft.com/office/officeart/2008/layout/HexagonCluster"/>
    <dgm:cxn modelId="{C7F36C1A-B08D-47DE-826C-BEBACF8686F0}" type="presOf" srcId="{C1083E4D-A78E-484F-A080-0DA173B28BF1}" destId="{9C022F14-8B52-489E-836E-52629C2150BF}" srcOrd="0" destOrd="0" presId="urn:microsoft.com/office/officeart/2008/layout/HexagonCluster"/>
    <dgm:cxn modelId="{AF58A93D-2DD0-4C02-A7FC-37720EB8B0A5}" type="presOf" srcId="{8F379542-6D88-4986-B8DE-C9A811139B34}" destId="{F5245C8E-99A3-4FCD-89BF-2FB0A1DF1FBA}" srcOrd="0" destOrd="0" presId="urn:microsoft.com/office/officeart/2008/layout/HexagonCluster"/>
    <dgm:cxn modelId="{269E5680-529D-4BF2-9C2F-0AD07EF0C1EC}" srcId="{B355FFCB-AF39-44CF-88B3-02B2CC6D5099}" destId="{194E62D2-0C6B-4500-A0FF-0A6BDFE826A4}" srcOrd="2" destOrd="0" parTransId="{5377367A-4883-47E2-B46E-BC2763D56611}" sibTransId="{C1083E4D-A78E-484F-A080-0DA173B28BF1}"/>
    <dgm:cxn modelId="{E7922612-1929-4005-82A7-90E6E45D764D}" type="presOf" srcId="{6DDB1449-5CD4-4D7E-861F-EA942F5F32CB}" destId="{5C1B5823-74F2-4D25-9C7C-71DD1E1F6868}" srcOrd="0" destOrd="0" presId="urn:microsoft.com/office/officeart/2008/layout/HexagonCluster"/>
    <dgm:cxn modelId="{0939AF8E-DF6A-4D56-B0C1-693499D0D338}" type="presOf" srcId="{8AA5A441-1713-4B31-98CF-1CF021D99FB0}" destId="{8F230175-8434-431C-B313-090C2EE7A71A}" srcOrd="0" destOrd="0" presId="urn:microsoft.com/office/officeart/2008/layout/HexagonCluster"/>
    <dgm:cxn modelId="{1C348C76-97E7-43F6-AD53-A065622EAAAD}" type="presOf" srcId="{391E8DFC-CF65-40A3-9AA7-F79856156FF2}" destId="{6D5511E7-99F5-4179-8E16-616E4FBC1062}" srcOrd="0" destOrd="0" presId="urn:microsoft.com/office/officeart/2008/layout/HexagonCluster"/>
    <dgm:cxn modelId="{C3896E96-D4B7-48C0-BCCB-ACC15BB397B4}" type="presOf" srcId="{2A9ADF89-7E1B-4BC6-97AC-D898EB7D68AB}" destId="{1164642A-7E99-46D3-AA08-6CE43B5DEF42}" srcOrd="0" destOrd="0" presId="urn:microsoft.com/office/officeart/2008/layout/HexagonCluster"/>
    <dgm:cxn modelId="{4BBE4EFE-BB27-497B-A75D-FB7C5B5CF018}" type="presOf" srcId="{746CBBF6-8D4B-4D3E-A7F9-930B70D4B62A}" destId="{426EE900-912A-4ABB-AD2B-BEBAE198A9DB}" srcOrd="0" destOrd="0" presId="urn:microsoft.com/office/officeart/2008/layout/HexagonCluster"/>
    <dgm:cxn modelId="{FF111795-9772-48B8-9162-36E7B1ABCCA1}" type="presOf" srcId="{055F7789-E395-4A31-B127-B800651D9A88}" destId="{DBEAFB73-5CEC-458A-AE75-5C83F9AA82EF}" srcOrd="0" destOrd="0" presId="urn:microsoft.com/office/officeart/2008/layout/HexagonCluster"/>
    <dgm:cxn modelId="{0B03AF61-244D-46AB-985F-73CC8CB9CE01}" type="presParOf" srcId="{82EB0E30-484B-4DEB-AAF4-6EB91E94D748}" destId="{A9316E3D-4EB3-4831-A670-BBFB17B5E236}" srcOrd="0" destOrd="0" presId="urn:microsoft.com/office/officeart/2008/layout/HexagonCluster"/>
    <dgm:cxn modelId="{71540F86-127B-45C1-A06C-52786696E43B}" type="presParOf" srcId="{A9316E3D-4EB3-4831-A670-BBFB17B5E236}" destId="{1164642A-7E99-46D3-AA08-6CE43B5DEF42}" srcOrd="0" destOrd="0" presId="urn:microsoft.com/office/officeart/2008/layout/HexagonCluster"/>
    <dgm:cxn modelId="{2FCA2623-C886-42EE-BE38-328C57252C76}" type="presParOf" srcId="{82EB0E30-484B-4DEB-AAF4-6EB91E94D748}" destId="{6E609B9B-430A-470A-B11B-4D1C7FEB1C67}" srcOrd="1" destOrd="0" presId="urn:microsoft.com/office/officeart/2008/layout/HexagonCluster"/>
    <dgm:cxn modelId="{9E1E1334-EA9B-4F1B-BA25-4BF86A971D55}" type="presParOf" srcId="{6E609B9B-430A-470A-B11B-4D1C7FEB1C67}" destId="{41950391-6B2C-48BA-A2C6-C603870179D3}" srcOrd="0" destOrd="0" presId="urn:microsoft.com/office/officeart/2008/layout/HexagonCluster"/>
    <dgm:cxn modelId="{61FAB892-DEBD-4114-9E21-E4337D4F491B}" type="presParOf" srcId="{82EB0E30-484B-4DEB-AAF4-6EB91E94D748}" destId="{D1F6E4AD-7E5B-4313-AB82-8FD0F41BDBE3}" srcOrd="2" destOrd="0" presId="urn:microsoft.com/office/officeart/2008/layout/HexagonCluster"/>
    <dgm:cxn modelId="{D59AC6CB-E4C6-4FE6-9D2E-141A3E0D7A1C}" type="presParOf" srcId="{D1F6E4AD-7E5B-4313-AB82-8FD0F41BDBE3}" destId="{1172FE80-B6BF-42EA-B67D-721E19D377FD}" srcOrd="0" destOrd="0" presId="urn:microsoft.com/office/officeart/2008/layout/HexagonCluster"/>
    <dgm:cxn modelId="{E7CE3F4E-0613-4AE1-8F5D-E4FF2989B3D0}" type="presParOf" srcId="{82EB0E30-484B-4DEB-AAF4-6EB91E94D748}" destId="{4BC23FC5-2BC7-453D-AF53-1D35996272E7}" srcOrd="3" destOrd="0" presId="urn:microsoft.com/office/officeart/2008/layout/HexagonCluster"/>
    <dgm:cxn modelId="{3597AAFC-AB31-4CAF-8274-E9B119CFC954}" type="presParOf" srcId="{4BC23FC5-2BC7-453D-AF53-1D35996272E7}" destId="{BB461CBD-2B24-4B56-A012-2C035FF2D7BA}" srcOrd="0" destOrd="0" presId="urn:microsoft.com/office/officeart/2008/layout/HexagonCluster"/>
    <dgm:cxn modelId="{94D0314A-B6AC-45DE-BF4D-6D5D8A78B1A3}" type="presParOf" srcId="{82EB0E30-484B-4DEB-AAF4-6EB91E94D748}" destId="{853158F0-27A2-4D68-9091-F7EC02BE4271}" srcOrd="4" destOrd="0" presId="urn:microsoft.com/office/officeart/2008/layout/HexagonCluster"/>
    <dgm:cxn modelId="{FCFDF798-2F4D-4F0B-9153-9BEDADA36E04}" type="presParOf" srcId="{853158F0-27A2-4D68-9091-F7EC02BE4271}" destId="{8F230175-8434-431C-B313-090C2EE7A71A}" srcOrd="0" destOrd="0" presId="urn:microsoft.com/office/officeart/2008/layout/HexagonCluster"/>
    <dgm:cxn modelId="{B8042B98-76E6-4E52-95C6-D354815D0588}" type="presParOf" srcId="{82EB0E30-484B-4DEB-AAF4-6EB91E94D748}" destId="{E3CFE5FE-005E-4B97-856C-77176EFA9269}" srcOrd="5" destOrd="0" presId="urn:microsoft.com/office/officeart/2008/layout/HexagonCluster"/>
    <dgm:cxn modelId="{ED3B3066-89A5-4A3B-96D8-04AB076C154E}" type="presParOf" srcId="{E3CFE5FE-005E-4B97-856C-77176EFA9269}" destId="{E46B925C-820A-4C72-9220-160423FB9DE7}" srcOrd="0" destOrd="0" presId="urn:microsoft.com/office/officeart/2008/layout/HexagonCluster"/>
    <dgm:cxn modelId="{D2948A07-B22F-4EDF-8E1C-B78FB16F5085}" type="presParOf" srcId="{82EB0E30-484B-4DEB-AAF4-6EB91E94D748}" destId="{285E9B8F-C4ED-448A-B170-0CE36E04726B}" srcOrd="6" destOrd="0" presId="urn:microsoft.com/office/officeart/2008/layout/HexagonCluster"/>
    <dgm:cxn modelId="{43758AA8-7291-4A19-89E7-BF352D7EBF1D}" type="presParOf" srcId="{285E9B8F-C4ED-448A-B170-0CE36E04726B}" destId="{426EE900-912A-4ABB-AD2B-BEBAE198A9DB}" srcOrd="0" destOrd="0" presId="urn:microsoft.com/office/officeart/2008/layout/HexagonCluster"/>
    <dgm:cxn modelId="{51268B4B-8DC9-46C8-B658-FDCE5C5E17D4}" type="presParOf" srcId="{82EB0E30-484B-4DEB-AAF4-6EB91E94D748}" destId="{9B0758D4-D1EA-4D3A-AEEE-EAED57D9C15A}" srcOrd="7" destOrd="0" presId="urn:microsoft.com/office/officeart/2008/layout/HexagonCluster"/>
    <dgm:cxn modelId="{35B58E10-6B4E-4207-B51E-6F4632BC2464}" type="presParOf" srcId="{9B0758D4-D1EA-4D3A-AEEE-EAED57D9C15A}" destId="{5B9505FB-55B0-4252-AE63-26AC0E30CB68}" srcOrd="0" destOrd="0" presId="urn:microsoft.com/office/officeart/2008/layout/HexagonCluster"/>
    <dgm:cxn modelId="{39A4ED34-B161-4B0F-820B-9D7347AF0BAB}" type="presParOf" srcId="{82EB0E30-484B-4DEB-AAF4-6EB91E94D748}" destId="{81D5CFDD-4A42-4AB2-A90A-AB6F67C9D98D}" srcOrd="8" destOrd="0" presId="urn:microsoft.com/office/officeart/2008/layout/HexagonCluster"/>
    <dgm:cxn modelId="{A6444288-8BAF-49DB-9E22-2DF312A3448E}" type="presParOf" srcId="{81D5CFDD-4A42-4AB2-A90A-AB6F67C9D98D}" destId="{3E54A6D2-ACEF-4AF7-A86E-1C9CDC21BD30}" srcOrd="0" destOrd="0" presId="urn:microsoft.com/office/officeart/2008/layout/HexagonCluster"/>
    <dgm:cxn modelId="{A172337D-5782-4DB1-A109-08660088E450}" type="presParOf" srcId="{82EB0E30-484B-4DEB-AAF4-6EB91E94D748}" destId="{4F1495E5-974A-42CA-AADF-11804EC3129B}" srcOrd="9" destOrd="0" presId="urn:microsoft.com/office/officeart/2008/layout/HexagonCluster"/>
    <dgm:cxn modelId="{1B6D48B7-AEF7-4B23-8174-95EA187105AB}" type="presParOf" srcId="{4F1495E5-974A-42CA-AADF-11804EC3129B}" destId="{0640D541-2B74-4391-AE16-D83862772DA5}" srcOrd="0" destOrd="0" presId="urn:microsoft.com/office/officeart/2008/layout/HexagonCluster"/>
    <dgm:cxn modelId="{B9D6875C-F8B2-4BBE-BF3B-2349C410C6A0}" type="presParOf" srcId="{82EB0E30-484B-4DEB-AAF4-6EB91E94D748}" destId="{1147D789-5B10-486C-BEFD-8B7151225B45}" srcOrd="10" destOrd="0" presId="urn:microsoft.com/office/officeart/2008/layout/HexagonCluster"/>
    <dgm:cxn modelId="{4935E57D-AA3F-4E64-8E3F-FBCBD1F508FD}" type="presParOf" srcId="{1147D789-5B10-486C-BEFD-8B7151225B45}" destId="{9C022F14-8B52-489E-836E-52629C2150BF}" srcOrd="0" destOrd="0" presId="urn:microsoft.com/office/officeart/2008/layout/HexagonCluster"/>
    <dgm:cxn modelId="{FA203FA8-7849-423C-BE71-A1B93337C926}" type="presParOf" srcId="{82EB0E30-484B-4DEB-AAF4-6EB91E94D748}" destId="{E00B3F29-4041-44CE-8B5F-59FBF6D6CF84}" srcOrd="11" destOrd="0" presId="urn:microsoft.com/office/officeart/2008/layout/HexagonCluster"/>
    <dgm:cxn modelId="{AD89F968-DB2C-4D04-962D-65162F0B3879}" type="presParOf" srcId="{E00B3F29-4041-44CE-8B5F-59FBF6D6CF84}" destId="{6C4C9300-F5B0-412E-96C8-3257B5A1C7E4}" srcOrd="0" destOrd="0" presId="urn:microsoft.com/office/officeart/2008/layout/HexagonCluster"/>
    <dgm:cxn modelId="{1074D601-96DD-4DE9-9E1C-941D4C13EB8D}" type="presParOf" srcId="{82EB0E30-484B-4DEB-AAF4-6EB91E94D748}" destId="{C638F54E-FF18-49FA-9289-B59A927ADD32}" srcOrd="12" destOrd="0" presId="urn:microsoft.com/office/officeart/2008/layout/HexagonCluster"/>
    <dgm:cxn modelId="{EBEC6EA0-449B-431D-8A7B-0CB8EBF5052C}" type="presParOf" srcId="{C638F54E-FF18-49FA-9289-B59A927ADD32}" destId="{98C58EF6-8090-4898-80EE-A9B3F44FFEBF}" srcOrd="0" destOrd="0" presId="urn:microsoft.com/office/officeart/2008/layout/HexagonCluster"/>
    <dgm:cxn modelId="{384AAF7A-016C-4205-9C38-0FF236D0A83E}" type="presParOf" srcId="{82EB0E30-484B-4DEB-AAF4-6EB91E94D748}" destId="{731D3F34-457A-4440-954E-AE1F08A54BCB}" srcOrd="13" destOrd="0" presId="urn:microsoft.com/office/officeart/2008/layout/HexagonCluster"/>
    <dgm:cxn modelId="{0BC95471-2FA8-44A2-A5F7-D921647BD535}" type="presParOf" srcId="{731D3F34-457A-4440-954E-AE1F08A54BCB}" destId="{8A2152F4-6B62-4AF8-91DA-B82FE5F73B40}" srcOrd="0" destOrd="0" presId="urn:microsoft.com/office/officeart/2008/layout/HexagonCluster"/>
    <dgm:cxn modelId="{8A8A25DF-0A3C-45C1-AC0E-02C96196A83C}" type="presParOf" srcId="{82EB0E30-484B-4DEB-AAF4-6EB91E94D748}" destId="{9FF4BC61-2DA8-45ED-B058-D7260154A332}" srcOrd="14" destOrd="0" presId="urn:microsoft.com/office/officeart/2008/layout/HexagonCluster"/>
    <dgm:cxn modelId="{2457D27D-E123-47D6-BBE0-76E4B2BEF4BD}" type="presParOf" srcId="{9FF4BC61-2DA8-45ED-B058-D7260154A332}" destId="{F5245C8E-99A3-4FCD-89BF-2FB0A1DF1FBA}" srcOrd="0" destOrd="0" presId="urn:microsoft.com/office/officeart/2008/layout/HexagonCluster"/>
    <dgm:cxn modelId="{0EE3E428-DF40-468E-9449-FEACC766A068}" type="presParOf" srcId="{82EB0E30-484B-4DEB-AAF4-6EB91E94D748}" destId="{9F911303-34C2-4BD5-9900-A8AEA0809757}" srcOrd="15" destOrd="0" presId="urn:microsoft.com/office/officeart/2008/layout/HexagonCluster"/>
    <dgm:cxn modelId="{18910188-BB8C-4A2F-AD6D-267F89AD21D7}" type="presParOf" srcId="{9F911303-34C2-4BD5-9900-A8AEA0809757}" destId="{A9C3B4E1-2B89-4280-B137-8B2A3FB95B40}" srcOrd="0" destOrd="0" presId="urn:microsoft.com/office/officeart/2008/layout/HexagonCluster"/>
    <dgm:cxn modelId="{2F0DA2C8-90E0-4521-9186-CE32E011FACA}" type="presParOf" srcId="{82EB0E30-484B-4DEB-AAF4-6EB91E94D748}" destId="{C54A06BA-D872-4683-A70B-5315323993A5}" srcOrd="16" destOrd="0" presId="urn:microsoft.com/office/officeart/2008/layout/HexagonCluster"/>
    <dgm:cxn modelId="{EB36030F-A9A2-449C-B6F5-82F2F611F371}" type="presParOf" srcId="{C54A06BA-D872-4683-A70B-5315323993A5}" destId="{4DD17D06-1AC7-40C0-8672-D80C1A4828EC}" srcOrd="0" destOrd="0" presId="urn:microsoft.com/office/officeart/2008/layout/HexagonCluster"/>
    <dgm:cxn modelId="{6721D944-A614-4128-B1F3-4E72AC95BF7B}" type="presParOf" srcId="{82EB0E30-484B-4DEB-AAF4-6EB91E94D748}" destId="{3F82CDB7-E39F-44A8-A9F5-707295E8A390}" srcOrd="17" destOrd="0" presId="urn:microsoft.com/office/officeart/2008/layout/HexagonCluster"/>
    <dgm:cxn modelId="{CF048422-28BC-4FCE-8E71-2523175397C0}" type="presParOf" srcId="{3F82CDB7-E39F-44A8-A9F5-707295E8A390}" destId="{519C615A-78E1-489F-9A7E-7353D27E797D}" srcOrd="0" destOrd="0" presId="urn:microsoft.com/office/officeart/2008/layout/HexagonCluster"/>
    <dgm:cxn modelId="{CA867E33-13D5-4745-A456-5D373A5529EE}" type="presParOf" srcId="{82EB0E30-484B-4DEB-AAF4-6EB91E94D748}" destId="{45F51C1B-2581-4731-B3DC-8C295F58135E}" srcOrd="18" destOrd="0" presId="urn:microsoft.com/office/officeart/2008/layout/HexagonCluster"/>
    <dgm:cxn modelId="{C4CB7B5F-3D20-4D58-9578-CD7C86327916}" type="presParOf" srcId="{45F51C1B-2581-4731-B3DC-8C295F58135E}" destId="{DBEAFB73-5CEC-458A-AE75-5C83F9AA82EF}" srcOrd="0" destOrd="0" presId="urn:microsoft.com/office/officeart/2008/layout/HexagonCluster"/>
    <dgm:cxn modelId="{192C90BB-3A14-4F07-B7DE-83ADA983B1FD}" type="presParOf" srcId="{82EB0E30-484B-4DEB-AAF4-6EB91E94D748}" destId="{DEDC3B2D-6ACE-4A21-A004-AD8EC753E924}" srcOrd="19" destOrd="0" presId="urn:microsoft.com/office/officeart/2008/layout/HexagonCluster"/>
    <dgm:cxn modelId="{254F5EE8-5834-4830-B965-B5BA6F916E66}" type="presParOf" srcId="{DEDC3B2D-6ACE-4A21-A004-AD8EC753E924}" destId="{A3E7F287-C964-4FED-B8E3-9151DDF2755C}" srcOrd="0" destOrd="0" presId="urn:microsoft.com/office/officeart/2008/layout/HexagonCluster"/>
    <dgm:cxn modelId="{FF87FB96-5CAC-4170-B971-362CFE30220D}" type="presParOf" srcId="{82EB0E30-484B-4DEB-AAF4-6EB91E94D748}" destId="{BEB8B4E7-88A2-4788-8BA0-3CFACE3E36AE}" srcOrd="20" destOrd="0" presId="urn:microsoft.com/office/officeart/2008/layout/HexagonCluster"/>
    <dgm:cxn modelId="{7D4CAF37-1F37-4A62-ADE9-E889D9CDCB74}" type="presParOf" srcId="{BEB8B4E7-88A2-4788-8BA0-3CFACE3E36AE}" destId="{5C1B5823-74F2-4D25-9C7C-71DD1E1F6868}" srcOrd="0" destOrd="0" presId="urn:microsoft.com/office/officeart/2008/layout/HexagonCluster"/>
    <dgm:cxn modelId="{95C10525-482A-4470-9ACE-5F1A818E8861}" type="presParOf" srcId="{82EB0E30-484B-4DEB-AAF4-6EB91E94D748}" destId="{587B36FA-521B-44F8-A4E3-5520F8CB88EC}" srcOrd="21" destOrd="0" presId="urn:microsoft.com/office/officeart/2008/layout/HexagonCluster"/>
    <dgm:cxn modelId="{8CFBB96B-5E9B-46DE-8B71-36027B507E9C}" type="presParOf" srcId="{587B36FA-521B-44F8-A4E3-5520F8CB88EC}" destId="{4A89D96C-9E21-4FAD-918A-BCC8762CBF2D}" srcOrd="0" destOrd="0" presId="urn:microsoft.com/office/officeart/2008/layout/HexagonCluster"/>
    <dgm:cxn modelId="{28DF8E03-4B01-4D43-BB60-01ADCFA36272}" type="presParOf" srcId="{82EB0E30-484B-4DEB-AAF4-6EB91E94D748}" destId="{1AC0D5D8-0FE3-4F67-BD44-D6890BEBA534}" srcOrd="22" destOrd="0" presId="urn:microsoft.com/office/officeart/2008/layout/HexagonCluster"/>
    <dgm:cxn modelId="{383AEC5A-D288-4D3E-832D-A89A0A94C286}" type="presParOf" srcId="{1AC0D5D8-0FE3-4F67-BD44-D6890BEBA534}" destId="{6D5511E7-99F5-4179-8E16-616E4FBC1062}" srcOrd="0" destOrd="0" presId="urn:microsoft.com/office/officeart/2008/layout/HexagonCluster"/>
    <dgm:cxn modelId="{FBEE17CF-E533-4D85-BB0E-F2345BA0EC6C}" type="presParOf" srcId="{82EB0E30-484B-4DEB-AAF4-6EB91E94D748}" destId="{AAE2A987-18E5-4F0B-9BE2-BB299CE425F6}" srcOrd="23" destOrd="0" presId="urn:microsoft.com/office/officeart/2008/layout/HexagonCluster"/>
    <dgm:cxn modelId="{4FF677F9-1E69-4A7B-B094-AE5858364785}" type="presParOf" srcId="{AAE2A987-18E5-4F0B-9BE2-BB299CE425F6}" destId="{9C1DCA14-09F3-416E-967E-D011A8BA464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7E47D-C570-46C4-B414-7C20833F8E24}">
      <dsp:nvSpPr>
        <dsp:cNvPr id="0" name=""/>
        <dsp:cNvSpPr/>
      </dsp:nvSpPr>
      <dsp:spPr>
        <a:xfrm rot="5400000">
          <a:off x="385944" y="1756975"/>
          <a:ext cx="1155911" cy="1923410"/>
        </a:xfrm>
        <a:prstGeom prst="corner">
          <a:avLst>
            <a:gd name="adj1" fmla="val 16120"/>
            <a:gd name="adj2" fmla="val 16110"/>
          </a:avLst>
        </a:prstGeom>
        <a:solidFill>
          <a:schemeClr val="accent1">
            <a:hueOff val="0"/>
            <a:satOff val="0"/>
            <a:lumOff val="0"/>
            <a:alphaOff val="0"/>
          </a:schemeClr>
        </a:solidFill>
        <a:ln w="11429"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F4615610-91AE-4EF4-B478-41F9C9430ED5}">
      <dsp:nvSpPr>
        <dsp:cNvPr id="0" name=""/>
        <dsp:cNvSpPr/>
      </dsp:nvSpPr>
      <dsp:spPr>
        <a:xfrm>
          <a:off x="192994" y="2331660"/>
          <a:ext cx="1736465" cy="1522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Threat Assessment</a:t>
          </a:r>
          <a:endParaRPr lang="en-GB" sz="2300" kern="1200" dirty="0"/>
        </a:p>
      </dsp:txBody>
      <dsp:txXfrm>
        <a:off x="192994" y="2331660"/>
        <a:ext cx="1736465" cy="1522113"/>
      </dsp:txXfrm>
    </dsp:sp>
    <dsp:sp modelId="{FAF92EF3-62B7-4F08-8728-43E61E8F71CC}">
      <dsp:nvSpPr>
        <dsp:cNvPr id="0" name=""/>
        <dsp:cNvSpPr/>
      </dsp:nvSpPr>
      <dsp:spPr>
        <a:xfrm>
          <a:off x="1601825" y="1615371"/>
          <a:ext cx="327635" cy="327635"/>
        </a:xfrm>
        <a:prstGeom prst="triangle">
          <a:avLst>
            <a:gd name="adj" fmla="val 100000"/>
          </a:avLst>
        </a:prstGeom>
        <a:solidFill>
          <a:schemeClr val="accent1">
            <a:hueOff val="0"/>
            <a:satOff val="0"/>
            <a:lumOff val="0"/>
            <a:alphaOff val="0"/>
          </a:schemeClr>
        </a:solidFill>
        <a:ln w="11429"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D1C34D62-5142-477F-91F6-25A8180C8C86}">
      <dsp:nvSpPr>
        <dsp:cNvPr id="0" name=""/>
        <dsp:cNvSpPr/>
      </dsp:nvSpPr>
      <dsp:spPr>
        <a:xfrm rot="5400000">
          <a:off x="2511718" y="1230950"/>
          <a:ext cx="1155911" cy="1923410"/>
        </a:xfrm>
        <a:prstGeom prst="corner">
          <a:avLst>
            <a:gd name="adj1" fmla="val 16120"/>
            <a:gd name="adj2" fmla="val 16110"/>
          </a:avLst>
        </a:prstGeom>
        <a:solidFill>
          <a:schemeClr val="accent1">
            <a:hueOff val="0"/>
            <a:satOff val="0"/>
            <a:lumOff val="0"/>
            <a:alphaOff val="0"/>
          </a:schemeClr>
        </a:solidFill>
        <a:ln w="11429"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5164E3FD-6187-4A1E-AEA5-34460C1B1B34}">
      <dsp:nvSpPr>
        <dsp:cNvPr id="0" name=""/>
        <dsp:cNvSpPr/>
      </dsp:nvSpPr>
      <dsp:spPr>
        <a:xfrm>
          <a:off x="2318767" y="1805635"/>
          <a:ext cx="1736465" cy="1522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Hazards Analysis</a:t>
          </a:r>
          <a:endParaRPr lang="en-GB" sz="2300" kern="1200" dirty="0"/>
        </a:p>
      </dsp:txBody>
      <dsp:txXfrm>
        <a:off x="2318767" y="1805635"/>
        <a:ext cx="1736465" cy="1522113"/>
      </dsp:txXfrm>
    </dsp:sp>
    <dsp:sp modelId="{9B62E601-7B1F-46F7-B826-80925082EA7D}">
      <dsp:nvSpPr>
        <dsp:cNvPr id="0" name=""/>
        <dsp:cNvSpPr/>
      </dsp:nvSpPr>
      <dsp:spPr>
        <a:xfrm>
          <a:off x="3727598" y="1089346"/>
          <a:ext cx="327635" cy="327635"/>
        </a:xfrm>
        <a:prstGeom prst="triangle">
          <a:avLst>
            <a:gd name="adj" fmla="val 100000"/>
          </a:avLst>
        </a:prstGeom>
        <a:solidFill>
          <a:schemeClr val="accent1">
            <a:hueOff val="0"/>
            <a:satOff val="0"/>
            <a:lumOff val="0"/>
            <a:alphaOff val="0"/>
          </a:schemeClr>
        </a:solidFill>
        <a:ln w="11429"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1E9EC423-A4FC-4C12-9277-D9B94764D0F8}">
      <dsp:nvSpPr>
        <dsp:cNvPr id="0" name=""/>
        <dsp:cNvSpPr/>
      </dsp:nvSpPr>
      <dsp:spPr>
        <a:xfrm rot="5400000">
          <a:off x="4637491" y="704925"/>
          <a:ext cx="1155911" cy="1923410"/>
        </a:xfrm>
        <a:prstGeom prst="corner">
          <a:avLst>
            <a:gd name="adj1" fmla="val 16120"/>
            <a:gd name="adj2" fmla="val 16110"/>
          </a:avLst>
        </a:prstGeom>
        <a:solidFill>
          <a:schemeClr val="accent1">
            <a:hueOff val="0"/>
            <a:satOff val="0"/>
            <a:lumOff val="0"/>
            <a:alphaOff val="0"/>
          </a:schemeClr>
        </a:solidFill>
        <a:ln w="11429"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04D0F021-B956-4173-B190-7CCB902D88DC}">
      <dsp:nvSpPr>
        <dsp:cNvPr id="0" name=""/>
        <dsp:cNvSpPr/>
      </dsp:nvSpPr>
      <dsp:spPr>
        <a:xfrm>
          <a:off x="4444540" y="1279611"/>
          <a:ext cx="1736465" cy="1522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Risk Assessment</a:t>
          </a:r>
          <a:endParaRPr lang="en-GB" sz="2300" kern="1200" dirty="0"/>
        </a:p>
      </dsp:txBody>
      <dsp:txXfrm>
        <a:off x="4444540" y="1279611"/>
        <a:ext cx="1736465" cy="1522113"/>
      </dsp:txXfrm>
    </dsp:sp>
    <dsp:sp modelId="{25B5F6B2-34A4-4369-9F8C-686CB4968770}">
      <dsp:nvSpPr>
        <dsp:cNvPr id="0" name=""/>
        <dsp:cNvSpPr/>
      </dsp:nvSpPr>
      <dsp:spPr>
        <a:xfrm>
          <a:off x="5853371" y="563322"/>
          <a:ext cx="327635" cy="327635"/>
        </a:xfrm>
        <a:prstGeom prst="triangle">
          <a:avLst>
            <a:gd name="adj" fmla="val 100000"/>
          </a:avLst>
        </a:prstGeom>
        <a:solidFill>
          <a:schemeClr val="accent1">
            <a:hueOff val="0"/>
            <a:satOff val="0"/>
            <a:lumOff val="0"/>
            <a:alphaOff val="0"/>
          </a:schemeClr>
        </a:solidFill>
        <a:ln w="11429"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B4D9DAAF-1DF2-437E-BAF8-F2E24C47817D}">
      <dsp:nvSpPr>
        <dsp:cNvPr id="0" name=""/>
        <dsp:cNvSpPr/>
      </dsp:nvSpPr>
      <dsp:spPr>
        <a:xfrm rot="5400000">
          <a:off x="6763264" y="178901"/>
          <a:ext cx="1155911" cy="1923410"/>
        </a:xfrm>
        <a:prstGeom prst="corner">
          <a:avLst>
            <a:gd name="adj1" fmla="val 16120"/>
            <a:gd name="adj2" fmla="val 16110"/>
          </a:avLst>
        </a:prstGeom>
        <a:solidFill>
          <a:schemeClr val="accent1">
            <a:hueOff val="0"/>
            <a:satOff val="0"/>
            <a:lumOff val="0"/>
            <a:alphaOff val="0"/>
          </a:schemeClr>
        </a:solidFill>
        <a:ln w="11429"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4ABBE0CF-B305-436F-AD42-A8F20235E0E3}">
      <dsp:nvSpPr>
        <dsp:cNvPr id="0" name=""/>
        <dsp:cNvSpPr/>
      </dsp:nvSpPr>
      <dsp:spPr>
        <a:xfrm>
          <a:off x="6570314" y="753586"/>
          <a:ext cx="1736465" cy="1522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Food Defense System</a:t>
          </a:r>
          <a:endParaRPr lang="en-GB" sz="2300" kern="1200" dirty="0"/>
        </a:p>
      </dsp:txBody>
      <dsp:txXfrm>
        <a:off x="6570314" y="753586"/>
        <a:ext cx="1736465" cy="15221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CA087-5A21-4D3F-925D-C72EC0B52BFF}">
      <dsp:nvSpPr>
        <dsp:cNvPr id="0" name=""/>
        <dsp:cNvSpPr/>
      </dsp:nvSpPr>
      <dsp:spPr>
        <a:xfrm>
          <a:off x="0" y="69788"/>
          <a:ext cx="8534400" cy="1242480"/>
        </a:xfrm>
        <a:prstGeom prst="rightArrow">
          <a:avLst>
            <a:gd name="adj1" fmla="val 50000"/>
            <a:gd name="adj2" fmla="val 50000"/>
          </a:avLst>
        </a:prstGeom>
        <a:solidFill>
          <a:srgbClr val="C00000"/>
        </a:solidFill>
        <a:ln w="11429"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197244" numCol="1" spcCol="1270" anchor="ctr" anchorCtr="0">
          <a:noAutofit/>
        </a:bodyPr>
        <a:lstStyle/>
        <a:p>
          <a:pPr lvl="0" algn="l" defTabSz="1111250">
            <a:lnSpc>
              <a:spcPct val="90000"/>
            </a:lnSpc>
            <a:spcBef>
              <a:spcPct val="0"/>
            </a:spcBef>
            <a:spcAft>
              <a:spcPct val="35000"/>
            </a:spcAft>
          </a:pPr>
          <a:r>
            <a:rPr lang="en-US" sz="2500" b="1" kern="1200" dirty="0" smtClean="0"/>
            <a:t>Environment</a:t>
          </a:r>
          <a:endParaRPr lang="en-GB" sz="2500" b="1" kern="1200" dirty="0"/>
        </a:p>
      </dsp:txBody>
      <dsp:txXfrm>
        <a:off x="0" y="380408"/>
        <a:ext cx="8223780" cy="621240"/>
      </dsp:txXfrm>
    </dsp:sp>
    <dsp:sp modelId="{E0D970BE-D7A2-4691-9E9C-91256B191ABA}">
      <dsp:nvSpPr>
        <dsp:cNvPr id="0" name=""/>
        <dsp:cNvSpPr/>
      </dsp:nvSpPr>
      <dsp:spPr>
        <a:xfrm>
          <a:off x="0" y="1029947"/>
          <a:ext cx="1967179" cy="2298214"/>
        </a:xfrm>
        <a:prstGeom prst="rect">
          <a:avLst/>
        </a:prstGeom>
        <a:solidFill>
          <a:schemeClr val="lt1">
            <a:hueOff val="0"/>
            <a:satOff val="0"/>
            <a:lumOff val="0"/>
            <a:alphaOff val="0"/>
          </a:schemeClr>
        </a:solidFill>
        <a:ln w="11429"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smtClean="0"/>
            <a:t>The strategic, operational and tactical environment in which you are operating</a:t>
          </a:r>
          <a:endParaRPr lang="en-GB" sz="1800" kern="1200" dirty="0"/>
        </a:p>
      </dsp:txBody>
      <dsp:txXfrm>
        <a:off x="0" y="1029947"/>
        <a:ext cx="1967179" cy="2298214"/>
      </dsp:txXfrm>
    </dsp:sp>
    <dsp:sp modelId="{08706696-F0F4-4B58-9FFB-E5CDB424E3E1}">
      <dsp:nvSpPr>
        <dsp:cNvPr id="0" name=""/>
        <dsp:cNvSpPr/>
      </dsp:nvSpPr>
      <dsp:spPr>
        <a:xfrm>
          <a:off x="1967179" y="457200"/>
          <a:ext cx="6567220" cy="1242480"/>
        </a:xfrm>
        <a:prstGeom prst="rightArrow">
          <a:avLst>
            <a:gd name="adj1" fmla="val 50000"/>
            <a:gd name="adj2" fmla="val 50000"/>
          </a:avLst>
        </a:prstGeom>
        <a:solidFill>
          <a:srgbClr val="C00000"/>
        </a:solidFill>
        <a:ln w="11429"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197244" numCol="1" spcCol="1270" anchor="ctr" anchorCtr="0">
          <a:noAutofit/>
        </a:bodyPr>
        <a:lstStyle/>
        <a:p>
          <a:pPr lvl="0" algn="l" defTabSz="1111250">
            <a:lnSpc>
              <a:spcPct val="90000"/>
            </a:lnSpc>
            <a:spcBef>
              <a:spcPct val="0"/>
            </a:spcBef>
            <a:spcAft>
              <a:spcPct val="35000"/>
            </a:spcAft>
          </a:pPr>
          <a:r>
            <a:rPr lang="en-US" sz="2500" b="1" kern="1200" dirty="0" smtClean="0"/>
            <a:t>Adversary Type</a:t>
          </a:r>
          <a:endParaRPr lang="en-GB" sz="2500" b="1" kern="1200" dirty="0"/>
        </a:p>
      </dsp:txBody>
      <dsp:txXfrm>
        <a:off x="1967179" y="767820"/>
        <a:ext cx="6256600" cy="621240"/>
      </dsp:txXfrm>
    </dsp:sp>
    <dsp:sp modelId="{DE24AABB-1CA4-403A-88D9-1128D08A83BB}">
      <dsp:nvSpPr>
        <dsp:cNvPr id="0" name=""/>
        <dsp:cNvSpPr/>
      </dsp:nvSpPr>
      <dsp:spPr>
        <a:xfrm>
          <a:off x="1967179" y="1443960"/>
          <a:ext cx="1967179" cy="2239635"/>
        </a:xfrm>
        <a:prstGeom prst="rect">
          <a:avLst/>
        </a:prstGeom>
        <a:solidFill>
          <a:schemeClr val="lt1">
            <a:hueOff val="0"/>
            <a:satOff val="0"/>
            <a:lumOff val="0"/>
            <a:alphaOff val="0"/>
          </a:schemeClr>
        </a:solidFill>
        <a:ln w="11429"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Crusaders</a:t>
          </a:r>
          <a:endParaRPr lang="en-GB" sz="1800" kern="1200" dirty="0"/>
        </a:p>
        <a:p>
          <a:pPr lvl="0" algn="l" defTabSz="800100">
            <a:lnSpc>
              <a:spcPct val="90000"/>
            </a:lnSpc>
            <a:spcBef>
              <a:spcPct val="0"/>
            </a:spcBef>
            <a:spcAft>
              <a:spcPct val="35000"/>
            </a:spcAft>
          </a:pPr>
          <a:r>
            <a:rPr lang="en-US" sz="1800" kern="1200" dirty="0" smtClean="0"/>
            <a:t>Criminals</a:t>
          </a:r>
        </a:p>
        <a:p>
          <a:pPr lvl="0" algn="l" defTabSz="800100">
            <a:lnSpc>
              <a:spcPct val="90000"/>
            </a:lnSpc>
            <a:spcBef>
              <a:spcPct val="0"/>
            </a:spcBef>
            <a:spcAft>
              <a:spcPct val="35000"/>
            </a:spcAft>
          </a:pPr>
          <a:r>
            <a:rPr lang="en-US" sz="1800" kern="1200" dirty="0" smtClean="0"/>
            <a:t>Crazies</a:t>
          </a:r>
        </a:p>
      </dsp:txBody>
      <dsp:txXfrm>
        <a:off x="1967179" y="1443960"/>
        <a:ext cx="1967179" cy="2239635"/>
      </dsp:txXfrm>
    </dsp:sp>
    <dsp:sp modelId="{F3AE904E-A1BE-43AB-A875-F17E2A9BC6BF}">
      <dsp:nvSpPr>
        <dsp:cNvPr id="0" name=""/>
        <dsp:cNvSpPr/>
      </dsp:nvSpPr>
      <dsp:spPr>
        <a:xfrm>
          <a:off x="3934358" y="897815"/>
          <a:ext cx="4600041" cy="1242480"/>
        </a:xfrm>
        <a:prstGeom prst="rightArrow">
          <a:avLst>
            <a:gd name="adj1" fmla="val 50000"/>
            <a:gd name="adj2" fmla="val 50000"/>
          </a:avLst>
        </a:prstGeom>
        <a:solidFill>
          <a:srgbClr val="C00000"/>
        </a:solidFill>
        <a:ln w="11429"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197244" numCol="1" spcCol="1270" anchor="ctr" anchorCtr="0">
          <a:noAutofit/>
        </a:bodyPr>
        <a:lstStyle/>
        <a:p>
          <a:pPr lvl="0" algn="l" defTabSz="1111250">
            <a:lnSpc>
              <a:spcPct val="90000"/>
            </a:lnSpc>
            <a:spcBef>
              <a:spcPct val="0"/>
            </a:spcBef>
            <a:spcAft>
              <a:spcPct val="35000"/>
            </a:spcAft>
          </a:pPr>
          <a:r>
            <a:rPr lang="en-US" sz="2500" b="1" kern="1200" dirty="0" smtClean="0"/>
            <a:t>Location</a:t>
          </a:r>
          <a:endParaRPr lang="en-GB" sz="2500" b="1" kern="1200" dirty="0"/>
        </a:p>
      </dsp:txBody>
      <dsp:txXfrm>
        <a:off x="3934358" y="1208435"/>
        <a:ext cx="4289421" cy="621240"/>
      </dsp:txXfrm>
    </dsp:sp>
    <dsp:sp modelId="{F5748649-F78F-4153-9179-E963069C201D}">
      <dsp:nvSpPr>
        <dsp:cNvPr id="0" name=""/>
        <dsp:cNvSpPr/>
      </dsp:nvSpPr>
      <dsp:spPr>
        <a:xfrm>
          <a:off x="3934358" y="1857974"/>
          <a:ext cx="1967179" cy="2254610"/>
        </a:xfrm>
        <a:prstGeom prst="rect">
          <a:avLst/>
        </a:prstGeom>
        <a:solidFill>
          <a:schemeClr val="lt1">
            <a:hueOff val="0"/>
            <a:satOff val="0"/>
            <a:lumOff val="0"/>
            <a:alphaOff val="0"/>
          </a:schemeClr>
        </a:solidFill>
        <a:ln w="11429"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Growers</a:t>
          </a:r>
          <a:endParaRPr lang="en-GB" sz="1800" kern="1200" dirty="0"/>
        </a:p>
        <a:p>
          <a:pPr lvl="0" algn="l" defTabSz="800100">
            <a:lnSpc>
              <a:spcPct val="90000"/>
            </a:lnSpc>
            <a:spcBef>
              <a:spcPct val="0"/>
            </a:spcBef>
            <a:spcAft>
              <a:spcPct val="35000"/>
            </a:spcAft>
          </a:pPr>
          <a:r>
            <a:rPr lang="en-US" sz="1800" kern="1200" smtClean="0"/>
            <a:t>Transporters</a:t>
          </a:r>
          <a:endParaRPr lang="en-US" sz="1800" kern="1200" dirty="0"/>
        </a:p>
        <a:p>
          <a:pPr lvl="0" algn="l" defTabSz="800100">
            <a:lnSpc>
              <a:spcPct val="90000"/>
            </a:lnSpc>
            <a:spcBef>
              <a:spcPct val="0"/>
            </a:spcBef>
            <a:spcAft>
              <a:spcPct val="35000"/>
            </a:spcAft>
          </a:pPr>
          <a:r>
            <a:rPr lang="en-US" sz="1800" kern="1200" dirty="0" smtClean="0"/>
            <a:t>Processors</a:t>
          </a:r>
          <a:endParaRPr lang="en-US" sz="1800" kern="1200" dirty="0"/>
        </a:p>
        <a:p>
          <a:pPr lvl="0" algn="l" defTabSz="800100">
            <a:lnSpc>
              <a:spcPct val="90000"/>
            </a:lnSpc>
            <a:spcBef>
              <a:spcPct val="0"/>
            </a:spcBef>
            <a:spcAft>
              <a:spcPct val="35000"/>
            </a:spcAft>
          </a:pPr>
          <a:r>
            <a:rPr lang="en-US" sz="1800" kern="1200" dirty="0" smtClean="0"/>
            <a:t>Storage and distribution facilities </a:t>
          </a:r>
          <a:endParaRPr lang="en-US" sz="1800" kern="1200" dirty="0"/>
        </a:p>
        <a:p>
          <a:pPr lvl="0" algn="l" defTabSz="800100">
            <a:lnSpc>
              <a:spcPct val="90000"/>
            </a:lnSpc>
            <a:spcBef>
              <a:spcPct val="0"/>
            </a:spcBef>
            <a:spcAft>
              <a:spcPct val="35000"/>
            </a:spcAft>
          </a:pPr>
          <a:r>
            <a:rPr lang="en-US" sz="1800" kern="1200" dirty="0" smtClean="0"/>
            <a:t>Retailers</a:t>
          </a:r>
          <a:endParaRPr lang="en-US" sz="1800" kern="1200" dirty="0"/>
        </a:p>
      </dsp:txBody>
      <dsp:txXfrm>
        <a:off x="3934358" y="1857974"/>
        <a:ext cx="1967179" cy="2254610"/>
      </dsp:txXfrm>
    </dsp:sp>
    <dsp:sp modelId="{3BD74F22-9A99-4AC4-972C-B846C076FEB1}">
      <dsp:nvSpPr>
        <dsp:cNvPr id="0" name=""/>
        <dsp:cNvSpPr/>
      </dsp:nvSpPr>
      <dsp:spPr>
        <a:xfrm>
          <a:off x="5901537" y="1257308"/>
          <a:ext cx="2632862" cy="1242480"/>
        </a:xfrm>
        <a:prstGeom prst="rightArrow">
          <a:avLst>
            <a:gd name="adj1" fmla="val 50000"/>
            <a:gd name="adj2" fmla="val 50000"/>
          </a:avLst>
        </a:prstGeom>
        <a:solidFill>
          <a:srgbClr val="C00000"/>
        </a:solidFill>
        <a:ln w="11429"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197244" numCol="1" spcCol="1270" anchor="ctr" anchorCtr="0">
          <a:noAutofit/>
        </a:bodyPr>
        <a:lstStyle/>
        <a:p>
          <a:pPr lvl="0" algn="l" defTabSz="1111250">
            <a:lnSpc>
              <a:spcPct val="90000"/>
            </a:lnSpc>
            <a:spcBef>
              <a:spcPct val="0"/>
            </a:spcBef>
            <a:spcAft>
              <a:spcPct val="35000"/>
            </a:spcAft>
          </a:pPr>
          <a:r>
            <a:rPr lang="en-US" sz="2500" b="1" kern="1200" dirty="0" smtClean="0"/>
            <a:t>Commodity</a:t>
          </a:r>
          <a:endParaRPr lang="en-US" sz="2500" b="1" kern="1200" dirty="0"/>
        </a:p>
      </dsp:txBody>
      <dsp:txXfrm>
        <a:off x="5901537" y="1567928"/>
        <a:ext cx="2322242" cy="621240"/>
      </dsp:txXfrm>
    </dsp:sp>
    <dsp:sp modelId="{46BF665C-325B-42B3-8475-94B7F17F1594}">
      <dsp:nvSpPr>
        <dsp:cNvPr id="0" name=""/>
        <dsp:cNvSpPr/>
      </dsp:nvSpPr>
      <dsp:spPr>
        <a:xfrm>
          <a:off x="5867393" y="2209806"/>
          <a:ext cx="1977280" cy="2433410"/>
        </a:xfrm>
        <a:prstGeom prst="rect">
          <a:avLst/>
        </a:prstGeom>
        <a:solidFill>
          <a:schemeClr val="lt1">
            <a:hueOff val="0"/>
            <a:satOff val="0"/>
            <a:lumOff val="0"/>
            <a:alphaOff val="0"/>
          </a:schemeClr>
        </a:solidFill>
        <a:ln w="11429"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endParaRPr lang="en-US" sz="1800" kern="1200" dirty="0"/>
        </a:p>
        <a:p>
          <a:pPr lvl="0" algn="l" defTabSz="800100">
            <a:lnSpc>
              <a:spcPct val="90000"/>
            </a:lnSpc>
            <a:spcBef>
              <a:spcPct val="0"/>
            </a:spcBef>
            <a:spcAft>
              <a:spcPct val="35000"/>
            </a:spcAft>
          </a:pPr>
          <a:r>
            <a:rPr lang="en-GB" sz="1800" kern="1200" dirty="0"/>
            <a:t>Meats</a:t>
          </a:r>
        </a:p>
        <a:p>
          <a:pPr lvl="0" algn="l" defTabSz="800100">
            <a:lnSpc>
              <a:spcPct val="90000"/>
            </a:lnSpc>
            <a:spcBef>
              <a:spcPct val="0"/>
            </a:spcBef>
            <a:spcAft>
              <a:spcPct val="35000"/>
            </a:spcAft>
          </a:pPr>
          <a:r>
            <a:rPr lang="en-GB" sz="1800" kern="1200" dirty="0"/>
            <a:t>Produce</a:t>
          </a:r>
        </a:p>
        <a:p>
          <a:pPr lvl="0" algn="l" defTabSz="800100">
            <a:lnSpc>
              <a:spcPct val="90000"/>
            </a:lnSpc>
            <a:spcBef>
              <a:spcPct val="0"/>
            </a:spcBef>
            <a:spcAft>
              <a:spcPct val="35000"/>
            </a:spcAft>
          </a:pPr>
          <a:r>
            <a:rPr lang="en-GB" sz="1800" kern="1200" dirty="0"/>
            <a:t>Dairy</a:t>
          </a:r>
        </a:p>
        <a:p>
          <a:pPr lvl="0" algn="l" defTabSz="800100">
            <a:lnSpc>
              <a:spcPct val="90000"/>
            </a:lnSpc>
            <a:spcBef>
              <a:spcPct val="0"/>
            </a:spcBef>
            <a:spcAft>
              <a:spcPct val="35000"/>
            </a:spcAft>
          </a:pPr>
          <a:r>
            <a:rPr lang="en-GB" sz="1800" kern="1200" dirty="0"/>
            <a:t>Non-dairy</a:t>
          </a:r>
        </a:p>
      </dsp:txBody>
      <dsp:txXfrm>
        <a:off x="5867393" y="2209806"/>
        <a:ext cx="1977280" cy="2433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4642A-7E99-46D3-AA08-6CE43B5DEF42}">
      <dsp:nvSpPr>
        <dsp:cNvPr id="0" name=""/>
        <dsp:cNvSpPr/>
      </dsp:nvSpPr>
      <dsp:spPr>
        <a:xfrm>
          <a:off x="1409867" y="2358469"/>
          <a:ext cx="1638330" cy="1406809"/>
        </a:xfrm>
        <a:prstGeom prst="hexagon">
          <a:avLst>
            <a:gd name="adj" fmla="val 25000"/>
            <a:gd name="vf" fmla="val 115470"/>
          </a:avLst>
        </a:prstGeom>
        <a:solidFill>
          <a:srgbClr val="C00000"/>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contourClr>
            <a:schemeClr val="accen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n-US" sz="900" b="1" kern="1200" dirty="0" smtClean="0"/>
            <a:t>Qualitative vs. Quantitative</a:t>
          </a:r>
          <a:endParaRPr lang="en-US" sz="900" b="1" kern="1200" dirty="0"/>
        </a:p>
      </dsp:txBody>
      <dsp:txXfrm>
        <a:off x="1663629" y="2576370"/>
        <a:ext cx="1130806" cy="971007"/>
      </dsp:txXfrm>
    </dsp:sp>
    <dsp:sp modelId="{41950391-6B2C-48BA-A2C6-C603870179D3}">
      <dsp:nvSpPr>
        <dsp:cNvPr id="0" name=""/>
        <dsp:cNvSpPr/>
      </dsp:nvSpPr>
      <dsp:spPr>
        <a:xfrm>
          <a:off x="1448958" y="2987593"/>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 modelId="{1172FE80-B6BF-42EA-B67D-721E19D377FD}">
      <dsp:nvSpPr>
        <dsp:cNvPr id="0" name=""/>
        <dsp:cNvSpPr/>
      </dsp:nvSpPr>
      <dsp:spPr>
        <a:xfrm>
          <a:off x="0" y="1580783"/>
          <a:ext cx="1638330" cy="1406809"/>
        </a:xfrm>
        <a:prstGeom prst="hexagon">
          <a:avLst>
            <a:gd name="adj" fmla="val 25000"/>
            <a:gd name="vf" fmla="val 115470"/>
          </a:avLst>
        </a:prstGeom>
        <a:blipFill rotWithShape="1">
          <a:blip xmlns:r="http://schemas.openxmlformats.org/officeDocument/2006/relationships" r:embed="rId1"/>
          <a:stretch>
            <a:fillRect/>
          </a:stretch>
        </a:blipFill>
        <a:ln w="9525" cap="flat" cmpd="sng" algn="ctr">
          <a:solidFill>
            <a:srgbClr val="C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lt1">
              <a:alpha val="90000"/>
              <a:hueOff val="0"/>
              <a:satOff val="0"/>
              <a:lumOff val="0"/>
              <a:alphaOff val="0"/>
              <a:shade val="70000"/>
              <a:satMod val="105000"/>
            </a:schemeClr>
          </a:contourClr>
        </a:sp3d>
      </dsp:spPr>
      <dsp:style>
        <a:lnRef idx="1">
          <a:scrgbClr r="0" g="0" b="0"/>
        </a:lnRef>
        <a:fillRef idx="1">
          <a:scrgbClr r="0" g="0" b="0"/>
        </a:fillRef>
        <a:effectRef idx="2">
          <a:scrgbClr r="0" g="0" b="0"/>
        </a:effectRef>
        <a:fontRef idx="minor"/>
      </dsp:style>
    </dsp:sp>
    <dsp:sp modelId="{BB461CBD-2B24-4B56-A012-2C035FF2D7BA}">
      <dsp:nvSpPr>
        <dsp:cNvPr id="0" name=""/>
        <dsp:cNvSpPr/>
      </dsp:nvSpPr>
      <dsp:spPr>
        <a:xfrm>
          <a:off x="1122334" y="2800984"/>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 modelId="{8F230175-8434-431C-B313-090C2EE7A71A}">
      <dsp:nvSpPr>
        <dsp:cNvPr id="0" name=""/>
        <dsp:cNvSpPr/>
      </dsp:nvSpPr>
      <dsp:spPr>
        <a:xfrm>
          <a:off x="2819735" y="1576707"/>
          <a:ext cx="1638330" cy="1406809"/>
        </a:xfrm>
        <a:prstGeom prst="hexagon">
          <a:avLst>
            <a:gd name="adj" fmla="val 25000"/>
            <a:gd name="vf" fmla="val 115470"/>
          </a:avLst>
        </a:prstGeom>
        <a:solidFill>
          <a:srgbClr val="C00000"/>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contourClr>
            <a:schemeClr val="accen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n-US" sz="900" b="1" kern="1200" dirty="0" smtClean="0"/>
            <a:t>Dynamic vs. Static</a:t>
          </a:r>
          <a:endParaRPr lang="en-US" sz="900" b="1" kern="1200" dirty="0"/>
        </a:p>
      </dsp:txBody>
      <dsp:txXfrm>
        <a:off x="3073497" y="1794608"/>
        <a:ext cx="1130806" cy="971007"/>
      </dsp:txXfrm>
    </dsp:sp>
    <dsp:sp modelId="{E46B925C-820A-4C72-9220-160423FB9DE7}">
      <dsp:nvSpPr>
        <dsp:cNvPr id="0" name=""/>
        <dsp:cNvSpPr/>
      </dsp:nvSpPr>
      <dsp:spPr>
        <a:xfrm>
          <a:off x="3947281" y="2793284"/>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 modelId="{426EE900-912A-4ABB-AD2B-BEBAE198A9DB}">
      <dsp:nvSpPr>
        <dsp:cNvPr id="0" name=""/>
        <dsp:cNvSpPr/>
      </dsp:nvSpPr>
      <dsp:spPr>
        <a:xfrm>
          <a:off x="4228734" y="2355751"/>
          <a:ext cx="1638330" cy="1406809"/>
        </a:xfrm>
        <a:prstGeom prst="hexagon">
          <a:avLst>
            <a:gd name="adj" fmla="val 25000"/>
            <a:gd name="vf" fmla="val 115470"/>
          </a:avLst>
        </a:prstGeom>
        <a:blipFill rotWithShape="1">
          <a:blip xmlns:r="http://schemas.openxmlformats.org/officeDocument/2006/relationships" r:embed="rId2"/>
          <a:stretch>
            <a:fillRect/>
          </a:stretch>
        </a:blipFill>
        <a:ln w="9525" cap="flat" cmpd="sng" algn="ctr">
          <a:solidFill>
            <a:srgbClr val="C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lt1">
              <a:alpha val="90000"/>
              <a:hueOff val="0"/>
              <a:satOff val="0"/>
              <a:lumOff val="0"/>
              <a:alphaOff val="0"/>
              <a:shade val="70000"/>
              <a:satMod val="105000"/>
            </a:schemeClr>
          </a:contourClr>
        </a:sp3d>
      </dsp:spPr>
      <dsp:style>
        <a:lnRef idx="1">
          <a:scrgbClr r="0" g="0" b="0"/>
        </a:lnRef>
        <a:fillRef idx="1">
          <a:scrgbClr r="0" g="0" b="0"/>
        </a:fillRef>
        <a:effectRef idx="2">
          <a:scrgbClr r="0" g="0" b="0"/>
        </a:effectRef>
        <a:fontRef idx="minor"/>
      </dsp:style>
    </dsp:sp>
    <dsp:sp modelId="{5B9505FB-55B0-4252-AE63-26AC0E30CB68}">
      <dsp:nvSpPr>
        <dsp:cNvPr id="0" name=""/>
        <dsp:cNvSpPr/>
      </dsp:nvSpPr>
      <dsp:spPr>
        <a:xfrm>
          <a:off x="4268693" y="2981704"/>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 modelId="{3E54A6D2-ACEF-4AF7-A86E-1C9CDC21BD30}">
      <dsp:nvSpPr>
        <dsp:cNvPr id="0" name=""/>
        <dsp:cNvSpPr/>
      </dsp:nvSpPr>
      <dsp:spPr>
        <a:xfrm>
          <a:off x="1409867" y="803550"/>
          <a:ext cx="1638330" cy="1406809"/>
        </a:xfrm>
        <a:prstGeom prst="hexagon">
          <a:avLst>
            <a:gd name="adj" fmla="val 25000"/>
            <a:gd name="vf" fmla="val 115470"/>
          </a:avLst>
        </a:prstGeom>
        <a:solidFill>
          <a:srgbClr val="C00000"/>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contourClr>
            <a:schemeClr val="accen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n-US" sz="900" b="1" kern="1200" dirty="0" smtClean="0"/>
            <a:t>Interdependencies</a:t>
          </a:r>
          <a:endParaRPr lang="en-US" sz="900" b="1" kern="1200" dirty="0"/>
        </a:p>
      </dsp:txBody>
      <dsp:txXfrm>
        <a:off x="1663629" y="1021451"/>
        <a:ext cx="1130806" cy="971007"/>
      </dsp:txXfrm>
    </dsp:sp>
    <dsp:sp modelId="{0640D541-2B74-4391-AE16-D83862772DA5}">
      <dsp:nvSpPr>
        <dsp:cNvPr id="0" name=""/>
        <dsp:cNvSpPr/>
      </dsp:nvSpPr>
      <dsp:spPr>
        <a:xfrm>
          <a:off x="2532202" y="830273"/>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 modelId="{9C022F14-8B52-489E-836E-52629C2150BF}">
      <dsp:nvSpPr>
        <dsp:cNvPr id="0" name=""/>
        <dsp:cNvSpPr/>
      </dsp:nvSpPr>
      <dsp:spPr>
        <a:xfrm>
          <a:off x="2819735" y="21335"/>
          <a:ext cx="1638330" cy="1406809"/>
        </a:xfrm>
        <a:prstGeom prst="hexagon">
          <a:avLst>
            <a:gd name="adj" fmla="val 25000"/>
            <a:gd name="vf" fmla="val 115470"/>
          </a:avLst>
        </a:prstGeom>
        <a:blipFill rotWithShape="1">
          <a:blip xmlns:r="http://schemas.openxmlformats.org/officeDocument/2006/relationships" r:embed="rId3"/>
          <a:stretch>
            <a:fillRect/>
          </a:stretch>
        </a:blipFill>
        <a:ln w="9525" cap="flat" cmpd="sng" algn="ctr">
          <a:solidFill>
            <a:srgbClr val="C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lt1">
              <a:alpha val="90000"/>
              <a:hueOff val="0"/>
              <a:satOff val="0"/>
              <a:lumOff val="0"/>
              <a:alphaOff val="0"/>
              <a:shade val="70000"/>
              <a:satMod val="105000"/>
            </a:schemeClr>
          </a:contourClr>
        </a:sp3d>
      </dsp:spPr>
      <dsp:style>
        <a:lnRef idx="1">
          <a:scrgbClr r="0" g="0" b="0"/>
        </a:lnRef>
        <a:fillRef idx="1">
          <a:scrgbClr r="0" g="0" b="0"/>
        </a:fillRef>
        <a:effectRef idx="2">
          <a:scrgbClr r="0" g="0" b="0"/>
        </a:effectRef>
        <a:fontRef idx="minor"/>
      </dsp:style>
    </dsp:sp>
    <dsp:sp modelId="{6C4C9300-F5B0-412E-96C8-3257B5A1C7E4}">
      <dsp:nvSpPr>
        <dsp:cNvPr id="0" name=""/>
        <dsp:cNvSpPr/>
      </dsp:nvSpPr>
      <dsp:spPr>
        <a:xfrm>
          <a:off x="2865775" y="644571"/>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 modelId="{98C58EF6-8090-4898-80EE-A9B3F44FFEBF}">
      <dsp:nvSpPr>
        <dsp:cNvPr id="0" name=""/>
        <dsp:cNvSpPr/>
      </dsp:nvSpPr>
      <dsp:spPr>
        <a:xfrm>
          <a:off x="4228734" y="800380"/>
          <a:ext cx="1638330" cy="1406809"/>
        </a:xfrm>
        <a:prstGeom prst="hexagon">
          <a:avLst>
            <a:gd name="adj" fmla="val 25000"/>
            <a:gd name="vf" fmla="val 115470"/>
          </a:avLst>
        </a:prstGeom>
        <a:solidFill>
          <a:srgbClr val="C00000"/>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contourClr>
            <a:schemeClr val="accen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n-US" sz="900" b="1" kern="1200" dirty="0" smtClean="0"/>
            <a:t>Human in the Loop</a:t>
          </a:r>
          <a:endParaRPr lang="en-US" sz="900" b="1" kern="1200" dirty="0"/>
        </a:p>
      </dsp:txBody>
      <dsp:txXfrm>
        <a:off x="4482496" y="1018281"/>
        <a:ext cx="1130806" cy="971007"/>
      </dsp:txXfrm>
    </dsp:sp>
    <dsp:sp modelId="{8A2152F4-6B62-4AF8-91DA-B82FE5F73B40}">
      <dsp:nvSpPr>
        <dsp:cNvPr id="0" name=""/>
        <dsp:cNvSpPr/>
      </dsp:nvSpPr>
      <dsp:spPr>
        <a:xfrm>
          <a:off x="5376405" y="2007883"/>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 modelId="{F5245C8E-99A3-4FCD-89BF-2FB0A1DF1FBA}">
      <dsp:nvSpPr>
        <dsp:cNvPr id="0" name=""/>
        <dsp:cNvSpPr/>
      </dsp:nvSpPr>
      <dsp:spPr>
        <a:xfrm>
          <a:off x="5638601" y="1591200"/>
          <a:ext cx="1638330" cy="1406809"/>
        </a:xfrm>
        <a:prstGeom prst="hexagon">
          <a:avLst>
            <a:gd name="adj" fmla="val 25000"/>
            <a:gd name="vf" fmla="val 115470"/>
          </a:avLst>
        </a:prstGeom>
        <a:blipFill rotWithShape="1">
          <a:blip xmlns:r="http://schemas.openxmlformats.org/officeDocument/2006/relationships" r:embed="rId4"/>
          <a:stretch>
            <a:fillRect/>
          </a:stretch>
        </a:blipFill>
        <a:ln w="9525" cap="flat" cmpd="sng" algn="ctr">
          <a:solidFill>
            <a:srgbClr val="C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lt1">
              <a:alpha val="90000"/>
              <a:hueOff val="0"/>
              <a:satOff val="0"/>
              <a:lumOff val="0"/>
              <a:alphaOff val="0"/>
              <a:shade val="70000"/>
              <a:satMod val="105000"/>
            </a:schemeClr>
          </a:contourClr>
        </a:sp3d>
      </dsp:spPr>
      <dsp:style>
        <a:lnRef idx="1">
          <a:scrgbClr r="0" g="0" b="0"/>
        </a:lnRef>
        <a:fillRef idx="1">
          <a:scrgbClr r="0" g="0" b="0"/>
        </a:fillRef>
        <a:effectRef idx="2">
          <a:scrgbClr r="0" g="0" b="0"/>
        </a:effectRef>
        <a:fontRef idx="minor"/>
      </dsp:style>
    </dsp:sp>
    <dsp:sp modelId="{A9C3B4E1-2B89-4280-B137-8B2A3FB95B40}">
      <dsp:nvSpPr>
        <dsp:cNvPr id="0" name=""/>
        <dsp:cNvSpPr/>
      </dsp:nvSpPr>
      <dsp:spPr>
        <a:xfrm>
          <a:off x="5694252" y="2166807"/>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 modelId="{4DD17D06-1AC7-40C0-8672-D80C1A4828EC}">
      <dsp:nvSpPr>
        <dsp:cNvPr id="0" name=""/>
        <dsp:cNvSpPr/>
      </dsp:nvSpPr>
      <dsp:spPr>
        <a:xfrm>
          <a:off x="5638601" y="36282"/>
          <a:ext cx="1638330" cy="1406809"/>
        </a:xfrm>
        <a:prstGeom prst="hexagon">
          <a:avLst>
            <a:gd name="adj" fmla="val 25000"/>
            <a:gd name="vf" fmla="val 115470"/>
          </a:avLst>
        </a:prstGeom>
        <a:solidFill>
          <a:srgbClr val="C00000"/>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contourClr>
            <a:schemeClr val="accen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n-US" sz="900" b="1" kern="1200" dirty="0" smtClean="0"/>
            <a:t>Garbage in and Garbage Out</a:t>
          </a:r>
          <a:endParaRPr lang="en-US" sz="900" b="1" kern="1200" dirty="0"/>
        </a:p>
      </dsp:txBody>
      <dsp:txXfrm>
        <a:off x="5892363" y="254183"/>
        <a:ext cx="1130806" cy="971007"/>
      </dsp:txXfrm>
    </dsp:sp>
    <dsp:sp modelId="{519C615A-78E1-489F-9A7E-7353D27E797D}">
      <dsp:nvSpPr>
        <dsp:cNvPr id="0" name=""/>
        <dsp:cNvSpPr/>
      </dsp:nvSpPr>
      <dsp:spPr>
        <a:xfrm>
          <a:off x="7056287" y="666764"/>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 modelId="{DBEAFB73-5CEC-458A-AE75-5C83F9AA82EF}">
      <dsp:nvSpPr>
        <dsp:cNvPr id="0" name=""/>
        <dsp:cNvSpPr/>
      </dsp:nvSpPr>
      <dsp:spPr>
        <a:xfrm>
          <a:off x="7048469" y="821215"/>
          <a:ext cx="1638330" cy="1406809"/>
        </a:xfrm>
        <a:prstGeom prst="hexagon">
          <a:avLst>
            <a:gd name="adj" fmla="val 25000"/>
            <a:gd name="vf" fmla="val 115470"/>
          </a:avLst>
        </a:prstGeom>
        <a:blipFill rotWithShape="1">
          <a:blip xmlns:r="http://schemas.openxmlformats.org/officeDocument/2006/relationships" r:embed="rId5"/>
          <a:stretch>
            <a:fillRect/>
          </a:stretch>
        </a:blipFill>
        <a:ln w="9525" cap="flat" cmpd="sng" algn="ctr">
          <a:solidFill>
            <a:srgbClr val="C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lt1">
              <a:alpha val="90000"/>
              <a:hueOff val="0"/>
              <a:satOff val="0"/>
              <a:lumOff val="0"/>
              <a:alphaOff val="0"/>
              <a:shade val="70000"/>
              <a:satMod val="105000"/>
            </a:schemeClr>
          </a:contourClr>
        </a:sp3d>
      </dsp:spPr>
      <dsp:style>
        <a:lnRef idx="1">
          <a:scrgbClr r="0" g="0" b="0"/>
        </a:lnRef>
        <a:fillRef idx="1">
          <a:scrgbClr r="0" g="0" b="0"/>
        </a:fillRef>
        <a:effectRef idx="2">
          <a:scrgbClr r="0" g="0" b="0"/>
        </a:effectRef>
        <a:fontRef idx="minor"/>
      </dsp:style>
    </dsp:sp>
    <dsp:sp modelId="{A3E7F287-C964-4FED-B8E3-9151DDF2755C}">
      <dsp:nvSpPr>
        <dsp:cNvPr id="0" name=""/>
        <dsp:cNvSpPr/>
      </dsp:nvSpPr>
      <dsp:spPr>
        <a:xfrm>
          <a:off x="7375093" y="852467"/>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 modelId="{5C1B5823-74F2-4D25-9C7C-71DD1E1F6868}">
      <dsp:nvSpPr>
        <dsp:cNvPr id="0" name=""/>
        <dsp:cNvSpPr/>
      </dsp:nvSpPr>
      <dsp:spPr>
        <a:xfrm>
          <a:off x="7048469" y="2373868"/>
          <a:ext cx="1638330" cy="1406809"/>
        </a:xfrm>
        <a:prstGeom prst="hexagon">
          <a:avLst>
            <a:gd name="adj" fmla="val 25000"/>
            <a:gd name="vf" fmla="val 115470"/>
          </a:avLst>
        </a:prstGeom>
        <a:solidFill>
          <a:srgbClr val="C00000"/>
        </a:solidFill>
        <a:ln w="9525" cap="flat" cmpd="sng" algn="ctr">
          <a:solidFill>
            <a:srgbClr val="C00000"/>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contourClr>
            <a:schemeClr val="accen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n-US" sz="900" b="1" kern="1200" dirty="0" smtClean="0"/>
            <a:t>Changes in the Threat Environment</a:t>
          </a:r>
          <a:endParaRPr lang="en-US" sz="900" b="1" kern="1200" dirty="0"/>
        </a:p>
      </dsp:txBody>
      <dsp:txXfrm>
        <a:off x="7302231" y="2591769"/>
        <a:ext cx="1130806" cy="971007"/>
      </dsp:txXfrm>
    </dsp:sp>
    <dsp:sp modelId="{4A89D96C-9E21-4FAD-918A-BCC8762CBF2D}">
      <dsp:nvSpPr>
        <dsp:cNvPr id="0" name=""/>
        <dsp:cNvSpPr/>
      </dsp:nvSpPr>
      <dsp:spPr>
        <a:xfrm>
          <a:off x="7373355" y="3605846"/>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 modelId="{6D5511E7-99F5-4179-8E16-616E4FBC1062}">
      <dsp:nvSpPr>
        <dsp:cNvPr id="0" name=""/>
        <dsp:cNvSpPr/>
      </dsp:nvSpPr>
      <dsp:spPr>
        <a:xfrm>
          <a:off x="5638601" y="3143854"/>
          <a:ext cx="1638330" cy="1406809"/>
        </a:xfrm>
        <a:prstGeom prst="hexagon">
          <a:avLst>
            <a:gd name="adj" fmla="val 25000"/>
            <a:gd name="vf" fmla="val 115470"/>
          </a:avLst>
        </a:prstGeom>
        <a:blipFill rotWithShape="1">
          <a:blip xmlns:r="http://schemas.openxmlformats.org/officeDocument/2006/relationships" r:embed="rId6"/>
          <a:stretch>
            <a:fillRect/>
          </a:stretch>
        </a:blip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lt1">
              <a:alpha val="90000"/>
              <a:hueOff val="0"/>
              <a:satOff val="0"/>
              <a:lumOff val="0"/>
              <a:alphaOff val="0"/>
              <a:shade val="70000"/>
              <a:satMod val="105000"/>
            </a:schemeClr>
          </a:contourClr>
        </a:sp3d>
      </dsp:spPr>
      <dsp:style>
        <a:lnRef idx="1">
          <a:scrgbClr r="0" g="0" b="0"/>
        </a:lnRef>
        <a:fillRef idx="1">
          <a:scrgbClr r="0" g="0" b="0"/>
        </a:fillRef>
        <a:effectRef idx="2">
          <a:scrgbClr r="0" g="0" b="0"/>
        </a:effectRef>
        <a:fontRef idx="minor"/>
      </dsp:style>
    </dsp:sp>
    <dsp:sp modelId="{9C1DCA14-09F3-416E-967E-D011A8BA464C}">
      <dsp:nvSpPr>
        <dsp:cNvPr id="0" name=""/>
        <dsp:cNvSpPr/>
      </dsp:nvSpPr>
      <dsp:spPr>
        <a:xfrm>
          <a:off x="7069317" y="3761202"/>
          <a:ext cx="191109" cy="16486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lt1">
              <a:hueOff val="0"/>
              <a:satOff val="0"/>
              <a:lumOff val="0"/>
              <a:alphaOff val="0"/>
            </a:schemeClr>
          </a:contourClr>
        </a:sp3d>
      </dsp:spPr>
      <dsp:style>
        <a:lnRef idx="1">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788AA424-70C2-4708-9343-E0FF843A186D}" type="datetimeFigureOut">
              <a:rPr lang="en-GB" smtClean="0"/>
              <a:t>06/06/2014</a:t>
            </a:fld>
            <a:endParaRPr lang="en-GB"/>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27E5D8E1-DFD9-4905-A43D-97A52C2E08FE}" type="slidenum">
              <a:rPr lang="en-GB" smtClean="0"/>
              <a:t>‹#›</a:t>
            </a:fld>
            <a:endParaRPr lang="en-GB"/>
          </a:p>
        </p:txBody>
      </p:sp>
    </p:spTree>
    <p:extLst>
      <p:ext uri="{BB962C8B-B14F-4D97-AF65-F5344CB8AC3E}">
        <p14:creationId xmlns:p14="http://schemas.microsoft.com/office/powerpoint/2010/main" val="485141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s.iaea.org/security/dbt.asp?s=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iki/Operational_risk"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en.wikipedia.org/wiki/Human_factors" TargetMode="External"/><Relationship Id="rId4" Type="http://schemas.openxmlformats.org/officeDocument/2006/relationships/hyperlink" Target="http://en.wikipedia.org/wiki/Risk"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youtube.com/watch?v=CZODGfWwH_0&amp;feature=player_embedded"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nrc.gov/about-nrc/regulatory/risk-informed/pra.html#Level1"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fda.gov/Food/FoodDefense/CARVER/default.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4582" y="4616000"/>
            <a:ext cx="6313311" cy="2112407"/>
          </a:xfrm>
        </p:spPr>
        <p:txBody>
          <a:bodyPr/>
          <a:lstStyle/>
          <a:p>
            <a:pPr marL="176679" indent="-176679">
              <a:buFont typeface="Arial" panose="020B0604020202020204" pitchFamily="34" charset="0"/>
              <a:buChar char="•"/>
            </a:pPr>
            <a:r>
              <a:rPr lang="en-US" sz="1600" dirty="0"/>
              <a:t>Hello.  I’m  Bruce Becker and we are here for our second session on the general topic of food defense.</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672003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10</a:t>
            </a:fld>
            <a:endParaRPr lang="en-GB"/>
          </a:p>
        </p:txBody>
      </p:sp>
    </p:spTree>
    <p:extLst>
      <p:ext uri="{BB962C8B-B14F-4D97-AF65-F5344CB8AC3E}">
        <p14:creationId xmlns:p14="http://schemas.microsoft.com/office/powerpoint/2010/main" val="3156040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704850"/>
            <a:ext cx="2581275" cy="1935163"/>
          </a:xfrm>
        </p:spPr>
      </p:sp>
      <p:sp>
        <p:nvSpPr>
          <p:cNvPr id="3" name="Notes Placeholder 2"/>
          <p:cNvSpPr>
            <a:spLocks noGrp="1"/>
          </p:cNvSpPr>
          <p:nvPr>
            <p:ph type="body" idx="1"/>
          </p:nvPr>
        </p:nvSpPr>
        <p:spPr>
          <a:xfrm>
            <a:off x="710248" y="2660068"/>
            <a:ext cx="5681980" cy="6024271"/>
          </a:xfrm>
        </p:spPr>
        <p:txBody>
          <a:bodyPr/>
          <a:lstStyle/>
          <a:p>
            <a:r>
              <a:rPr lang="en-US" sz="1600" dirty="0"/>
              <a:t>And then we have tactical, or in other words, facility specific intelligence that includes things like:</a:t>
            </a:r>
          </a:p>
          <a:p>
            <a:endParaRPr lang="en-US" sz="1600" dirty="0"/>
          </a:p>
          <a:p>
            <a:r>
              <a:rPr lang="en-US" sz="1600" dirty="0"/>
              <a:t>Company registration, results, frequency and quality of inspections and audits by state, regional and local authorities and past history of food safety and food fraud incidents involving the facility.</a:t>
            </a:r>
          </a:p>
          <a:p>
            <a:endParaRPr lang="en-US" sz="1600" dirty="0"/>
          </a:p>
          <a:p>
            <a:r>
              <a:rPr lang="en-US" sz="1600" dirty="0"/>
              <a:t>The local presence and relationship with law enforcement authorities is another important indicator of exposure.  The presence of organized crime and local crime demographics can also be useful.</a:t>
            </a:r>
          </a:p>
          <a:p>
            <a:endParaRPr lang="en-US" sz="1600" dirty="0"/>
          </a:p>
          <a:p>
            <a:r>
              <a:rPr lang="en-US" sz="1600" dirty="0"/>
              <a:t>Finally, whether the facility is doing their own scanning of the environment to identify present or potential threats to their own operations can be an important indicator of exposure.  </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11</a:t>
            </a:fld>
            <a:endParaRPr lang="en-GB"/>
          </a:p>
        </p:txBody>
      </p:sp>
    </p:spTree>
    <p:extLst>
      <p:ext uri="{BB962C8B-B14F-4D97-AF65-F5344CB8AC3E}">
        <p14:creationId xmlns:p14="http://schemas.microsoft.com/office/powerpoint/2010/main" val="171063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4850"/>
            <a:ext cx="2736850" cy="2052638"/>
          </a:xfrm>
        </p:spPr>
      </p:sp>
      <p:sp>
        <p:nvSpPr>
          <p:cNvPr id="3" name="Notes Placeholder 2"/>
          <p:cNvSpPr>
            <a:spLocks noGrp="1"/>
          </p:cNvSpPr>
          <p:nvPr>
            <p:ph type="body" idx="1"/>
          </p:nvPr>
        </p:nvSpPr>
        <p:spPr>
          <a:xfrm>
            <a:off x="710248" y="2816542"/>
            <a:ext cx="5681980" cy="5867797"/>
          </a:xfrm>
        </p:spPr>
        <p:txBody>
          <a:bodyPr/>
          <a:lstStyle/>
          <a:p>
            <a:r>
              <a:rPr lang="en-US" sz="1600" dirty="0"/>
              <a:t>As I alluded to a few minutes ago food defense hazards or the degree of your exposure to potential threats varies depending on:</a:t>
            </a:r>
          </a:p>
          <a:p>
            <a:endParaRPr lang="en-US" sz="1600" dirty="0"/>
          </a:p>
          <a:p>
            <a:pPr marL="235572" indent="-235572">
              <a:buAutoNum type="arabicPeriod"/>
            </a:pPr>
            <a:r>
              <a:rPr lang="en-US" sz="1600" dirty="0"/>
              <a:t>Your specific threat environment;</a:t>
            </a:r>
          </a:p>
          <a:p>
            <a:pPr marL="235572" indent="-235572">
              <a:buAutoNum type="arabicPeriod"/>
            </a:pPr>
            <a:r>
              <a:rPr lang="en-US" sz="1600" dirty="0"/>
              <a:t>The type of adversary you are dealing with;</a:t>
            </a:r>
          </a:p>
          <a:p>
            <a:pPr marL="235572" indent="-235572">
              <a:buAutoNum type="arabicPeriod"/>
            </a:pPr>
            <a:r>
              <a:rPr lang="en-US" sz="1600" dirty="0"/>
              <a:t>Your specific location on the supply chain, and;</a:t>
            </a:r>
          </a:p>
          <a:p>
            <a:pPr marL="235572" indent="-235572">
              <a:buAutoNum type="arabicPeriod"/>
            </a:pPr>
            <a:r>
              <a:rPr lang="en-US" sz="1600" dirty="0"/>
              <a:t>The specific commodity you are dealing with.</a:t>
            </a:r>
          </a:p>
          <a:p>
            <a:endParaRPr lang="en-US" sz="1600" dirty="0"/>
          </a:p>
          <a:p>
            <a:r>
              <a:rPr lang="en-US" sz="1600" dirty="0"/>
              <a:t>To systematically structure their scientific analyses our scientists look at the strategic, operational and tactical environment; the three adversary types of crusaders, criminals and crazies; the five supply chain segments of growers, transporters, storage and distribution and retailers, and; the range of different commodities. </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12</a:t>
            </a:fld>
            <a:endParaRPr lang="en-GB"/>
          </a:p>
        </p:txBody>
      </p:sp>
    </p:spTree>
    <p:extLst>
      <p:ext uri="{BB962C8B-B14F-4D97-AF65-F5344CB8AC3E}">
        <p14:creationId xmlns:p14="http://schemas.microsoft.com/office/powerpoint/2010/main" val="3237830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704850"/>
            <a:ext cx="2581275" cy="1935163"/>
          </a:xfrm>
        </p:spPr>
      </p:sp>
      <p:sp>
        <p:nvSpPr>
          <p:cNvPr id="3" name="Notes Placeholder 2"/>
          <p:cNvSpPr>
            <a:spLocks noGrp="1"/>
          </p:cNvSpPr>
          <p:nvPr>
            <p:ph type="body" idx="1"/>
          </p:nvPr>
        </p:nvSpPr>
        <p:spPr>
          <a:xfrm>
            <a:off x="473499" y="2660068"/>
            <a:ext cx="6155478" cy="6024271"/>
          </a:xfrm>
        </p:spPr>
        <p:txBody>
          <a:bodyPr/>
          <a:lstStyle/>
          <a:p>
            <a:r>
              <a:rPr lang="en-US" sz="1600" dirty="0"/>
              <a:t>So, for example let’s take a look at virgin olive oil fraud as a food defense example.  At the strategic intelligence level a study by Stanford University found that </a:t>
            </a:r>
            <a:r>
              <a:rPr lang="en-US" sz="1600" b="1" dirty="0"/>
              <a:t>69%</a:t>
            </a:r>
            <a:r>
              <a:rPr lang="en-US" sz="1600" dirty="0"/>
              <a:t> of the olive oil imported into the United States from Europe that is labeled as extra virgin olive oil has been adulterated.  The same study showed that 10% of California extra virgin olive oil is adulterated. </a:t>
            </a:r>
          </a:p>
          <a:p>
            <a:endParaRPr lang="en-US" sz="1600" dirty="0"/>
          </a:p>
          <a:p>
            <a:r>
              <a:rPr lang="en-US" sz="1600" dirty="0"/>
              <a:t>At the operational level we know that European and U.S. enforcement regimes to combat food fraud are weak to non-existent in some cases and that olive oil fraud is extremely widespread.</a:t>
            </a:r>
          </a:p>
          <a:p>
            <a:endParaRPr lang="en-US" sz="1600" dirty="0"/>
          </a:p>
          <a:p>
            <a:r>
              <a:rPr lang="en-US" sz="1600" dirty="0"/>
              <a:t>At the tactical level we know that most olive oil fraud occurs at the processing level by cutting extra virgin olive oil with inexpensive substitutes and selling mislabeled products.</a:t>
            </a:r>
          </a:p>
          <a:p>
            <a:endParaRPr lang="en-US" sz="1600" dirty="0"/>
          </a:p>
          <a:p>
            <a:r>
              <a:rPr lang="en-US" sz="1600" dirty="0"/>
              <a:t>At the tactical level we also know that the major processors of olive oil throughout Europe have been infiltrated by organized crime.  We also know that olive oil fraud occurs at the transportation, storage and distribution and retail sales  segments of the food supply chain by organized crime and the petty shyster.</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13</a:t>
            </a:fld>
            <a:endParaRPr lang="en-GB"/>
          </a:p>
        </p:txBody>
      </p:sp>
    </p:spTree>
    <p:extLst>
      <p:ext uri="{BB962C8B-B14F-4D97-AF65-F5344CB8AC3E}">
        <p14:creationId xmlns:p14="http://schemas.microsoft.com/office/powerpoint/2010/main" val="4200533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3800" y="704850"/>
            <a:ext cx="2268538" cy="1700213"/>
          </a:xfrm>
        </p:spPr>
      </p:sp>
      <p:sp>
        <p:nvSpPr>
          <p:cNvPr id="3" name="Notes Placeholder 2"/>
          <p:cNvSpPr>
            <a:spLocks noGrp="1"/>
          </p:cNvSpPr>
          <p:nvPr>
            <p:ph type="body" idx="1"/>
          </p:nvPr>
        </p:nvSpPr>
        <p:spPr>
          <a:xfrm>
            <a:off x="710248" y="2425356"/>
            <a:ext cx="5681980" cy="6258983"/>
          </a:xfrm>
        </p:spPr>
        <p:txBody>
          <a:bodyPr/>
          <a:lstStyle/>
          <a:p>
            <a:r>
              <a:rPr lang="en-US" sz="1600" dirty="0"/>
              <a:t>Based on our strategic, operational and tactical knowledge of the extra virgin olive oil fraud environment we know that our greatest exposure comes from organized crime and the petty shyster. </a:t>
            </a:r>
          </a:p>
          <a:p>
            <a:endParaRPr lang="en-US" sz="1600" dirty="0"/>
          </a:p>
          <a:p>
            <a:r>
              <a:rPr lang="en-US" sz="1600" dirty="0"/>
              <a:t>Because organized crime looks for continuous flows of revenues over the long term we know that they are operating primarily at the processor level by adulterating, i.e., cutting with less expensive oils, and mislabeling product.  The practice has been going on in Europe for millennia.</a:t>
            </a:r>
          </a:p>
          <a:p>
            <a:endParaRPr lang="en-US" sz="1600" dirty="0"/>
          </a:p>
          <a:p>
            <a:r>
              <a:rPr lang="en-US" sz="1600" dirty="0"/>
              <a:t>Because petty shysters look for targets of opportunity they operate primarily in transportation, storage and distribution and retail segments of the supply chain looking to use cheaper inferior grades of already bottled olive oil and re-label them as the more expensive extra virgin grade.  </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14</a:t>
            </a:fld>
            <a:endParaRPr lang="en-GB"/>
          </a:p>
        </p:txBody>
      </p:sp>
    </p:spTree>
    <p:extLst>
      <p:ext uri="{BB962C8B-B14F-4D97-AF65-F5344CB8AC3E}">
        <p14:creationId xmlns:p14="http://schemas.microsoft.com/office/powerpoint/2010/main" val="4200533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704850"/>
            <a:ext cx="2581275" cy="1935163"/>
          </a:xfrm>
        </p:spPr>
      </p:sp>
      <p:sp>
        <p:nvSpPr>
          <p:cNvPr id="3" name="Notes Placeholder 2"/>
          <p:cNvSpPr>
            <a:spLocks noGrp="1"/>
          </p:cNvSpPr>
          <p:nvPr>
            <p:ph type="body" idx="1"/>
          </p:nvPr>
        </p:nvSpPr>
        <p:spPr>
          <a:xfrm>
            <a:off x="710248" y="2581831"/>
            <a:ext cx="5681980" cy="6102509"/>
          </a:xfrm>
        </p:spPr>
        <p:txBody>
          <a:bodyPr/>
          <a:lstStyle/>
          <a:p>
            <a:r>
              <a:rPr lang="en-US" sz="1600" dirty="0"/>
              <a:t>From our knowledge of the strategic, operational and tactical intelligence as it relates to the specific commodity of extra virgin olive oil, the types of adversaries we are dealing with including their motivation and characteristics and their location along the supply chain we can begin to formulate our true exposure to the threat of olive oil fraud.</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15</a:t>
            </a:fld>
            <a:endParaRPr lang="en-GB"/>
          </a:p>
        </p:txBody>
      </p:sp>
    </p:spTree>
    <p:extLst>
      <p:ext uri="{BB962C8B-B14F-4D97-AF65-F5344CB8AC3E}">
        <p14:creationId xmlns:p14="http://schemas.microsoft.com/office/powerpoint/2010/main" val="4200533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4850"/>
            <a:ext cx="2973388" cy="2228850"/>
          </a:xfrm>
        </p:spPr>
      </p:sp>
      <p:sp>
        <p:nvSpPr>
          <p:cNvPr id="3" name="Notes Placeholder 2"/>
          <p:cNvSpPr>
            <a:spLocks noGrp="1"/>
          </p:cNvSpPr>
          <p:nvPr>
            <p:ph type="body" idx="1"/>
          </p:nvPr>
        </p:nvSpPr>
        <p:spPr>
          <a:xfrm>
            <a:off x="710248" y="2973017"/>
            <a:ext cx="5681980" cy="5711322"/>
          </a:xfrm>
        </p:spPr>
        <p:txBody>
          <a:bodyPr/>
          <a:lstStyle/>
          <a:p>
            <a:r>
              <a:rPr lang="en-US" sz="1600" dirty="0"/>
              <a:t>This next series of slides should be somewhat familiar to you in the context of our first session on the threat to the food supply and our discussion of the </a:t>
            </a:r>
            <a:r>
              <a:rPr lang="en-US" sz="1600" b="1" i="1" dirty="0"/>
              <a:t>different types of things that can happen</a:t>
            </a:r>
            <a:r>
              <a:rPr lang="en-US" sz="1600" dirty="0"/>
              <a:t> to the food supply.  </a:t>
            </a:r>
          </a:p>
          <a:p>
            <a:endParaRPr lang="en-US" sz="1600" b="1" i="1" dirty="0"/>
          </a:p>
          <a:p>
            <a:r>
              <a:rPr lang="en-US" sz="1600" dirty="0"/>
              <a:t>As we review these slides I want you to shift your focus from what can happen to </a:t>
            </a:r>
            <a:r>
              <a:rPr lang="en-US" sz="1600" b="1" i="1" dirty="0"/>
              <a:t>how do the threats materialize</a:t>
            </a:r>
            <a:r>
              <a:rPr lang="en-US" sz="1600" dirty="0"/>
              <a:t>.  Our focus is now on our exposure or the hazards posed by the different threats we talked about in session 1.</a:t>
            </a:r>
          </a:p>
          <a:p>
            <a:endParaRPr lang="en-US" sz="1600" b="1" i="1" dirty="0"/>
          </a:p>
          <a:p>
            <a:r>
              <a:rPr lang="en-US" sz="1600" dirty="0"/>
              <a:t>So when it comes to determining our exposure to the possibility of mass poisonings by terrorists or religious cults we need to answer some questions.  Things like how hard would it be for the adversary to find the right agent?  Could it be effectively mixed in a massive amount of food?  Does a potential adversary know or could he find out enough information to mount a successful attack?  Could the adversary successfully execute his mission?</a:t>
            </a:r>
          </a:p>
          <a:p>
            <a:endParaRPr lang="en-US" dirty="0"/>
          </a:p>
        </p:txBody>
      </p:sp>
      <p:sp>
        <p:nvSpPr>
          <p:cNvPr id="4" name="Slide Number Placeholder 3"/>
          <p:cNvSpPr>
            <a:spLocks noGrp="1"/>
          </p:cNvSpPr>
          <p:nvPr>
            <p:ph type="sldNum" sz="quarter" idx="10"/>
          </p:nvPr>
        </p:nvSpPr>
        <p:spPr/>
        <p:txBody>
          <a:bodyPr/>
          <a:lstStyle/>
          <a:p>
            <a:fld id="{27E5D8E1-DFD9-4905-A43D-97A52C2E08FE}" type="slidenum">
              <a:rPr lang="en-GB" smtClean="0"/>
              <a:t>16</a:t>
            </a:fld>
            <a:endParaRPr lang="en-GB"/>
          </a:p>
        </p:txBody>
      </p:sp>
    </p:spTree>
    <p:extLst>
      <p:ext uri="{BB962C8B-B14F-4D97-AF65-F5344CB8AC3E}">
        <p14:creationId xmlns:p14="http://schemas.microsoft.com/office/powerpoint/2010/main" val="269182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704850"/>
            <a:ext cx="2501900" cy="1876425"/>
          </a:xfrm>
        </p:spPr>
      </p:sp>
      <p:sp>
        <p:nvSpPr>
          <p:cNvPr id="3" name="Notes Placeholder 2"/>
          <p:cNvSpPr>
            <a:spLocks noGrp="1"/>
          </p:cNvSpPr>
          <p:nvPr>
            <p:ph type="body" idx="1"/>
          </p:nvPr>
        </p:nvSpPr>
        <p:spPr>
          <a:xfrm>
            <a:off x="710248" y="2581831"/>
            <a:ext cx="5681980" cy="6102509"/>
          </a:xfrm>
        </p:spPr>
        <p:txBody>
          <a:bodyPr/>
          <a:lstStyle/>
          <a:p>
            <a:r>
              <a:rPr lang="en-US" sz="1600" dirty="0"/>
              <a:t>When it comes to the possibility of an adversary trying to poison tens to hundreds of people many of the questions are the same as a mass poisoning. Questions like: How hard would it be for the adversary to find the right type of agent to poison a large number of people?  Could the agent be effectively mixed in a large amount of food without being detected by the victims?  What would the adversary have to do to administer the poison?  Would he have to have access to food preparation areas?</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17</a:t>
            </a:fld>
            <a:endParaRPr lang="en-GB"/>
          </a:p>
        </p:txBody>
      </p:sp>
    </p:spTree>
    <p:extLst>
      <p:ext uri="{BB962C8B-B14F-4D97-AF65-F5344CB8AC3E}">
        <p14:creationId xmlns:p14="http://schemas.microsoft.com/office/powerpoint/2010/main" val="1897542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704850"/>
            <a:ext cx="2501900" cy="1876425"/>
          </a:xfrm>
        </p:spPr>
      </p:sp>
      <p:sp>
        <p:nvSpPr>
          <p:cNvPr id="3" name="Notes Placeholder 2"/>
          <p:cNvSpPr>
            <a:spLocks noGrp="1"/>
          </p:cNvSpPr>
          <p:nvPr>
            <p:ph type="body" idx="1"/>
          </p:nvPr>
        </p:nvSpPr>
        <p:spPr>
          <a:xfrm>
            <a:off x="710248" y="2581831"/>
            <a:ext cx="5681980" cy="6102509"/>
          </a:xfrm>
        </p:spPr>
        <p:txBody>
          <a:bodyPr/>
          <a:lstStyle/>
          <a:p>
            <a:r>
              <a:rPr lang="en-US" sz="1600" dirty="0"/>
              <a:t>Transitory poisonings also require the right agent…and ways to clandestinely administer it…such as mixing or tampering with product along the lines of the ketchup scenario shared with you in lesson 1.  If you ran a restaurant,  could an adversary introduce an agent into the food you prepare in the kitchen? Could he poison food at the salad bar?  Would an insider have to be involved?  </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18</a:t>
            </a:fld>
            <a:endParaRPr lang="en-GB"/>
          </a:p>
        </p:txBody>
      </p:sp>
    </p:spTree>
    <p:extLst>
      <p:ext uri="{BB962C8B-B14F-4D97-AF65-F5344CB8AC3E}">
        <p14:creationId xmlns:p14="http://schemas.microsoft.com/office/powerpoint/2010/main" val="3774068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4850"/>
            <a:ext cx="3206750" cy="2405063"/>
          </a:xfrm>
        </p:spPr>
      </p:sp>
      <p:sp>
        <p:nvSpPr>
          <p:cNvPr id="3" name="Notes Placeholder 2"/>
          <p:cNvSpPr>
            <a:spLocks noGrp="1"/>
          </p:cNvSpPr>
          <p:nvPr>
            <p:ph type="body" idx="1"/>
          </p:nvPr>
        </p:nvSpPr>
        <p:spPr>
          <a:xfrm>
            <a:off x="552415" y="4459526"/>
            <a:ext cx="5997646" cy="4224814"/>
          </a:xfrm>
        </p:spPr>
        <p:txBody>
          <a:bodyPr/>
          <a:lstStyle/>
          <a:p>
            <a:r>
              <a:rPr lang="en-US" sz="1600" dirty="0"/>
              <a:t>How likely is it that someone in your facility would poison the food you produce or sell?  What agents would you have to consider?  Would it or could it involve an insider? What are the different ways it could be done?  Again the list goes on and on.</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19</a:t>
            </a:fld>
            <a:endParaRPr lang="en-GB"/>
          </a:p>
        </p:txBody>
      </p:sp>
    </p:spTree>
    <p:extLst>
      <p:ext uri="{BB962C8B-B14F-4D97-AF65-F5344CB8AC3E}">
        <p14:creationId xmlns:p14="http://schemas.microsoft.com/office/powerpoint/2010/main" val="522688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4582" y="4616000"/>
            <a:ext cx="6313311" cy="2112407"/>
          </a:xfrm>
        </p:spPr>
        <p:txBody>
          <a:bodyPr/>
          <a:lstStyle/>
          <a:p>
            <a:r>
              <a:rPr lang="en-US" sz="1600" dirty="0"/>
              <a:t>Today’s session is on the topic of conducting a food defense hazards analysis.</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672003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Next we have the hot topic of food fraud.  What agents could be used to accomplish what purpose (horsemeat in ground beef, HFCS in honey, lesser grains of rice in the more expensive rice, melamine in pet and baby food).  How can the adversary access the food and/or beverages he wants to adulterate.  And, the list goes on.</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20</a:t>
            </a:fld>
            <a:endParaRPr lang="en-GB"/>
          </a:p>
        </p:txBody>
      </p:sp>
    </p:spTree>
    <p:extLst>
      <p:ext uri="{BB962C8B-B14F-4D97-AF65-F5344CB8AC3E}">
        <p14:creationId xmlns:p14="http://schemas.microsoft.com/office/powerpoint/2010/main" val="2710927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1331" y="4459526"/>
            <a:ext cx="5997646" cy="4224814"/>
          </a:xfrm>
        </p:spPr>
        <p:txBody>
          <a:bodyPr/>
          <a:lstStyle/>
          <a:p>
            <a:r>
              <a:rPr lang="en-US" sz="1600" dirty="0"/>
              <a:t>Finally, we have the issue of disruption.  How and what would the adversary have to do to disrupt your operations.  </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21</a:t>
            </a:fld>
            <a:endParaRPr lang="en-GB"/>
          </a:p>
        </p:txBody>
      </p:sp>
    </p:spTree>
    <p:extLst>
      <p:ext uri="{BB962C8B-B14F-4D97-AF65-F5344CB8AC3E}">
        <p14:creationId xmlns:p14="http://schemas.microsoft.com/office/powerpoint/2010/main" val="522688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4850"/>
            <a:ext cx="2736850" cy="2052638"/>
          </a:xfrm>
        </p:spPr>
      </p:sp>
      <p:sp>
        <p:nvSpPr>
          <p:cNvPr id="3" name="Notes Placeholder 2"/>
          <p:cNvSpPr>
            <a:spLocks noGrp="1"/>
          </p:cNvSpPr>
          <p:nvPr>
            <p:ph type="body" idx="1"/>
          </p:nvPr>
        </p:nvSpPr>
        <p:spPr>
          <a:xfrm>
            <a:off x="394582" y="2738305"/>
            <a:ext cx="6392228" cy="5946034"/>
          </a:xfrm>
        </p:spPr>
        <p:txBody>
          <a:bodyPr/>
          <a:lstStyle/>
          <a:p>
            <a:endParaRPr lang="en-US" sz="1600" dirty="0"/>
          </a:p>
          <a:p>
            <a:r>
              <a:rPr lang="en-US" sz="1600" dirty="0"/>
              <a:t>Definition:   (DOD) Design Basis Threat  is the threat against which an asset must be protected and upon which the protective system's design is based. </a:t>
            </a:r>
          </a:p>
          <a:p>
            <a:endParaRPr lang="en-US" sz="1600" dirty="0"/>
          </a:p>
          <a:p>
            <a:r>
              <a:rPr lang="en-US" sz="1600" dirty="0"/>
              <a:t>It is the baseline type and size of threat that buildings or other structures are designed to withstand. </a:t>
            </a:r>
          </a:p>
          <a:p>
            <a:endParaRPr lang="en-US" sz="1600" dirty="0"/>
          </a:p>
          <a:p>
            <a:r>
              <a:rPr lang="en-US" sz="1600" dirty="0"/>
              <a:t>The design basis threat includes the tactics aggressors will use against the asset and the tools, weapons, and explosives employed in these tactics. Also called DBT.  (JB 3- 07.2)</a:t>
            </a:r>
          </a:p>
          <a:p>
            <a:endParaRPr lang="en-US" sz="1600" dirty="0"/>
          </a:p>
          <a:p>
            <a:r>
              <a:rPr lang="en-US" sz="1600" dirty="0"/>
              <a:t>We realize that all facilities face a certain level of risk associated with various threats. These threats may be the result of natural events (earthquake), accidents (car driving into your building), or intentional acts to cause harm (Oklahoma City Alfred P. </a:t>
            </a:r>
            <a:r>
              <a:rPr lang="en-US" sz="1600" dirty="0" err="1"/>
              <a:t>Murrah</a:t>
            </a:r>
            <a:r>
              <a:rPr lang="en-US" sz="1600" dirty="0"/>
              <a:t> Federal Building). Regardless of the nature of the threat, facility owners have a responsibility to limit or manage risks from these threats to the extent possible. </a:t>
            </a:r>
          </a:p>
          <a:p>
            <a:endParaRPr lang="en-US" sz="1600" dirty="0"/>
          </a:p>
          <a:p>
            <a:r>
              <a:rPr lang="en-US" sz="1600" dirty="0"/>
              <a:t>Design Basis Threat </a:t>
            </a:r>
            <a:r>
              <a:rPr lang="en-US" sz="1600" dirty="0">
                <a:hlinkClick r:id="rId3"/>
              </a:rPr>
              <a:t>http://www-ns.iaea.org/security/dbt.asp?s=4</a:t>
            </a:r>
            <a:r>
              <a:rPr lang="en-US" sz="1600" dirty="0"/>
              <a:t>  </a:t>
            </a:r>
          </a:p>
          <a:p>
            <a:endParaRPr lang="en-US" dirty="0"/>
          </a:p>
          <a:p>
            <a:endParaRPr lang="en-GB" dirty="0"/>
          </a:p>
        </p:txBody>
      </p:sp>
      <p:sp>
        <p:nvSpPr>
          <p:cNvPr id="4" name="Slide Number Placeholder 3"/>
          <p:cNvSpPr>
            <a:spLocks noGrp="1"/>
          </p:cNvSpPr>
          <p:nvPr>
            <p:ph type="sldNum" sz="quarter" idx="10"/>
          </p:nvPr>
        </p:nvSpPr>
        <p:spPr/>
        <p:txBody>
          <a:bodyPr/>
          <a:lstStyle/>
          <a:p>
            <a:fld id="{27E5D8E1-DFD9-4905-A43D-97A52C2E08FE}" type="slidenum">
              <a:rPr lang="en-GB" smtClean="0"/>
              <a:t>22</a:t>
            </a:fld>
            <a:endParaRPr lang="en-GB"/>
          </a:p>
        </p:txBody>
      </p:sp>
    </p:spTree>
    <p:extLst>
      <p:ext uri="{BB962C8B-B14F-4D97-AF65-F5344CB8AC3E}">
        <p14:creationId xmlns:p14="http://schemas.microsoft.com/office/powerpoint/2010/main" val="3949355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dirty="0"/>
              <a:t>All of us in this room, I believe are familiar with Hazards Analysis Critical Control Point Programs that are used throughout the food industry. </a:t>
            </a:r>
          </a:p>
          <a:p>
            <a:endParaRPr lang="en-US" sz="1600" dirty="0"/>
          </a:p>
          <a:p>
            <a:r>
              <a:rPr lang="en-US" sz="1600" dirty="0"/>
              <a:t>Several important strengths:  include wide acceptance, designed to control hazards, and is logically engineered.  Among the weaknesses of HACCP include it’s strong focus on food safety as opposed to food protection (which include food defense),  it is internally focused and may not consider “human in the loop” scenarios especially when acts are intentional.</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23</a:t>
            </a:fld>
            <a:endParaRPr lang="en-GB"/>
          </a:p>
        </p:txBody>
      </p:sp>
    </p:spTree>
    <p:extLst>
      <p:ext uri="{BB962C8B-B14F-4D97-AF65-F5344CB8AC3E}">
        <p14:creationId xmlns:p14="http://schemas.microsoft.com/office/powerpoint/2010/main" val="3949355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704850"/>
            <a:ext cx="2581275" cy="1935163"/>
          </a:xfrm>
        </p:spPr>
      </p:sp>
      <p:sp>
        <p:nvSpPr>
          <p:cNvPr id="4" name="Slide Number Placeholder 3"/>
          <p:cNvSpPr>
            <a:spLocks noGrp="1"/>
          </p:cNvSpPr>
          <p:nvPr>
            <p:ph type="sldNum" sz="quarter" idx="10"/>
          </p:nvPr>
        </p:nvSpPr>
        <p:spPr/>
        <p:txBody>
          <a:bodyPr/>
          <a:lstStyle/>
          <a:p>
            <a:fld id="{27E5D8E1-DFD9-4905-A43D-97A52C2E08FE}" type="slidenum">
              <a:rPr lang="en-GB" smtClean="0"/>
              <a:t>24</a:t>
            </a:fld>
            <a:endParaRPr lang="en-GB"/>
          </a:p>
        </p:txBody>
      </p:sp>
      <p:sp>
        <p:nvSpPr>
          <p:cNvPr id="5" name="Notes Placeholder 2"/>
          <p:cNvSpPr>
            <a:spLocks noGrp="1"/>
          </p:cNvSpPr>
          <p:nvPr>
            <p:ph type="body" idx="1"/>
          </p:nvPr>
        </p:nvSpPr>
        <p:spPr bwMode="auto">
          <a:xfrm>
            <a:off x="473498" y="2660068"/>
            <a:ext cx="6234395" cy="5867797"/>
          </a:xfrm>
          <a:noFill/>
        </p:spPr>
        <p:txBody>
          <a:bodyPr wrap="square" numCol="1" anchor="t" anchorCtr="0" compatLnSpc="1">
            <a:prstTxWarp prst="textNoShape">
              <a:avLst/>
            </a:prstTxWarp>
          </a:bodyPr>
          <a:lstStyle/>
          <a:p>
            <a:pPr marL="866876" lvl="1" indent="-462334">
              <a:buFont typeface="+mj-lt"/>
              <a:buAutoNum type="arabicPeriod"/>
              <a:defRPr/>
            </a:pPr>
            <a:endParaRPr lang="en-US" sz="900" dirty="0"/>
          </a:p>
          <a:p>
            <a:pPr marL="122694" lvl="1" indent="-122694">
              <a:buFont typeface="+mj-lt"/>
              <a:buAutoNum type="arabicPeriod"/>
              <a:defRPr/>
            </a:pPr>
            <a:r>
              <a:rPr lang="en-US" sz="1600" dirty="0"/>
              <a:t>The term Operational Risk Management (ORM) is defined as a continual cyclic process which includes risk assessment, risk decision making, and implementation of risk controls, which results in acceptance, mitigation, or avoidance of risk. ORM is the oversight of </a:t>
            </a:r>
            <a:r>
              <a:rPr lang="en-US" sz="1600" dirty="0">
                <a:hlinkClick r:id="rId3" action="ppaction://hlinkfile"/>
              </a:rPr>
              <a:t>operational risk</a:t>
            </a:r>
            <a:r>
              <a:rPr lang="en-US" sz="1600" dirty="0"/>
              <a:t>, including the </a:t>
            </a:r>
            <a:r>
              <a:rPr lang="en-US" sz="1600" dirty="0">
                <a:hlinkClick r:id="rId4" action="ppaction://hlinkfile"/>
              </a:rPr>
              <a:t>risk</a:t>
            </a:r>
            <a:r>
              <a:rPr lang="en-US" sz="1600" dirty="0"/>
              <a:t> of loss resulting from inadequate or failed internal processes and systems; </a:t>
            </a:r>
            <a:r>
              <a:rPr lang="en-US" sz="1600" dirty="0">
                <a:hlinkClick r:id="rId5" action="ppaction://hlinkfile"/>
              </a:rPr>
              <a:t>human factors</a:t>
            </a:r>
            <a:r>
              <a:rPr lang="en-US" sz="1600" dirty="0"/>
              <a:t>; or external events.</a:t>
            </a:r>
          </a:p>
          <a:p>
            <a:pPr marL="122694" lvl="1" indent="-122694">
              <a:buFont typeface="+mj-lt"/>
              <a:buAutoNum type="arabicPeriod"/>
              <a:defRPr/>
            </a:pPr>
            <a:r>
              <a:rPr lang="en-US" sz="1600" dirty="0"/>
              <a:t>The Food &amp; Drug Administration</a:t>
            </a:r>
            <a:r>
              <a:rPr lang="en-US" sz="1600" baseline="30000" dirty="0"/>
              <a:t>3 </a:t>
            </a:r>
            <a:r>
              <a:rPr lang="en-US" sz="1600" dirty="0"/>
              <a:t>and USDA FSIS were early adopters of ORM for food defense application immediately after 9/11.  Industry also adopted the ORM risk methodology for food defense applications.</a:t>
            </a:r>
          </a:p>
          <a:p>
            <a:pPr marL="122694" lvl="1" indent="-122694">
              <a:buFont typeface="+mj-lt"/>
              <a:buAutoNum type="arabicPeriod"/>
              <a:defRPr/>
            </a:pPr>
            <a:r>
              <a:rPr lang="en-US" sz="1600" dirty="0"/>
              <a:t>The FDA, with the voluntary participation of food industry trade associations, subsequently conducted a series of ORM exercises and published a series of Food Security Preventive Measures Guidance documents for the </a:t>
            </a:r>
            <a:r>
              <a:rPr lang="en-US" sz="1600"/>
              <a:t>Industry </a:t>
            </a:r>
            <a:endParaRPr lang="en-US" sz="1600" dirty="0"/>
          </a:p>
        </p:txBody>
      </p:sp>
    </p:spTree>
    <p:extLst>
      <p:ext uri="{BB962C8B-B14F-4D97-AF65-F5344CB8AC3E}">
        <p14:creationId xmlns:p14="http://schemas.microsoft.com/office/powerpoint/2010/main" val="181376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4850"/>
            <a:ext cx="2657475" cy="1993900"/>
          </a:xfrm>
        </p:spPr>
      </p:sp>
      <p:sp>
        <p:nvSpPr>
          <p:cNvPr id="3" name="Notes Placeholder 2"/>
          <p:cNvSpPr>
            <a:spLocks noGrp="1"/>
          </p:cNvSpPr>
          <p:nvPr>
            <p:ph type="body" idx="1"/>
          </p:nvPr>
        </p:nvSpPr>
        <p:spPr>
          <a:xfrm>
            <a:off x="473498" y="2660068"/>
            <a:ext cx="6234395" cy="6024271"/>
          </a:xfrm>
        </p:spPr>
        <p:txBody>
          <a:bodyPr/>
          <a:lstStyle/>
          <a:p>
            <a:pPr marL="176679" lvl="1" indent="-176679">
              <a:buFont typeface="+mj-lt"/>
              <a:buAutoNum type="arabicPeriod"/>
              <a:defRPr/>
            </a:pPr>
            <a:r>
              <a:rPr lang="en-US" sz="1600" dirty="0"/>
              <a:t>Probabilistic Risk Assessment (PRA)</a:t>
            </a:r>
            <a:r>
              <a:rPr lang="en-US" sz="1600" baseline="30000" dirty="0"/>
              <a:t>1</a:t>
            </a:r>
            <a:r>
              <a:rPr lang="en-US" sz="1600" dirty="0"/>
              <a:t>:  Probabilistic Risk Assessment (PRA) is used to estimate risk by computing real numbers to determine what can go wrong, how likely is it, and what are its consequences. Thus, PRA provides insights into the strengths and weaknesses of the design and operation  and is mostly used in the nuclear industry.</a:t>
            </a:r>
          </a:p>
          <a:p>
            <a:pPr marL="176679" lvl="1" indent="-176679">
              <a:buFont typeface="+mj-lt"/>
              <a:buAutoNum type="arabicPeriod"/>
              <a:defRPr/>
            </a:pPr>
            <a:r>
              <a:rPr lang="en-US" sz="1600" dirty="0"/>
              <a:t>There are different levels 1 - 3. A Level 1 PRA models the various plant responses to an event that challenges plant operation. Level 2 PRA models the plant's </a:t>
            </a:r>
            <a:r>
              <a:rPr lang="en-US" sz="1600" b="1" i="1" dirty="0"/>
              <a:t>response </a:t>
            </a:r>
            <a:r>
              <a:rPr lang="en-US" sz="1600" dirty="0"/>
              <a:t>to the Level 1 PRA accident sequences. And Level 3 PRA is often called a </a:t>
            </a:r>
            <a:r>
              <a:rPr lang="en-US" sz="1600" b="1" i="1" dirty="0"/>
              <a:t>consequence analysis</a:t>
            </a:r>
            <a:r>
              <a:rPr lang="en-US" sz="1600" b="1" dirty="0"/>
              <a:t>. </a:t>
            </a:r>
            <a:r>
              <a:rPr lang="en-US" sz="1600" dirty="0"/>
              <a:t>Consequences result from the radioactive material released in a severe accident. </a:t>
            </a:r>
          </a:p>
          <a:p>
            <a:pPr marL="176679" lvl="1" indent="-176679">
              <a:buFont typeface="+mj-lt"/>
              <a:buAutoNum type="arabicPeriod"/>
              <a:defRPr/>
            </a:pPr>
            <a:endParaRPr lang="en-US" sz="1600" dirty="0"/>
          </a:p>
          <a:p>
            <a:r>
              <a:rPr lang="en-GB" sz="1600" dirty="0"/>
              <a:t>Probabilistic Risk Assessment Techniques  </a:t>
            </a:r>
            <a:r>
              <a:rPr lang="en-GB" sz="1600" dirty="0">
                <a:hlinkClick r:id="rId3"/>
              </a:rPr>
              <a:t>http://www.youtube.com/watch?v=CZODGfWwH_0&amp;feature=player_embedded</a:t>
            </a:r>
            <a:r>
              <a:rPr lang="en-GB" sz="1600" dirty="0"/>
              <a:t> </a:t>
            </a:r>
          </a:p>
          <a:p>
            <a:endParaRPr lang="en-GB" sz="1600" dirty="0"/>
          </a:p>
          <a:p>
            <a:r>
              <a:rPr lang="en-GB" sz="1600" dirty="0"/>
              <a:t>Probabilistic Risk Assessment (PRA)  </a:t>
            </a:r>
            <a:r>
              <a:rPr lang="en-GB" sz="1600" dirty="0">
                <a:hlinkClick r:id="rId4"/>
              </a:rPr>
              <a:t>http://www.nrc.gov/about-nrc/regulatory/risk-informed/pra.html#Level1</a:t>
            </a:r>
            <a:r>
              <a:rPr lang="en-GB" sz="1600" dirty="0"/>
              <a:t> </a:t>
            </a:r>
          </a:p>
          <a:p>
            <a:endParaRPr lang="en-GB" sz="900" dirty="0"/>
          </a:p>
        </p:txBody>
      </p:sp>
      <p:sp>
        <p:nvSpPr>
          <p:cNvPr id="4" name="Slide Number Placeholder 3"/>
          <p:cNvSpPr>
            <a:spLocks noGrp="1"/>
          </p:cNvSpPr>
          <p:nvPr>
            <p:ph type="sldNum" sz="quarter" idx="10"/>
          </p:nvPr>
        </p:nvSpPr>
        <p:spPr/>
        <p:txBody>
          <a:bodyPr/>
          <a:lstStyle/>
          <a:p>
            <a:fld id="{27E5D8E1-DFD9-4905-A43D-97A52C2E08FE}" type="slidenum">
              <a:rPr lang="en-GB" smtClean="0"/>
              <a:t>25</a:t>
            </a:fld>
            <a:endParaRPr lang="en-GB"/>
          </a:p>
        </p:txBody>
      </p:sp>
    </p:spTree>
    <p:extLst>
      <p:ext uri="{BB962C8B-B14F-4D97-AF65-F5344CB8AC3E}">
        <p14:creationId xmlns:p14="http://schemas.microsoft.com/office/powerpoint/2010/main" val="3883759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704850"/>
            <a:ext cx="2344737" cy="1758950"/>
          </a:xfrm>
        </p:spPr>
      </p:sp>
      <p:sp>
        <p:nvSpPr>
          <p:cNvPr id="3" name="Notes Placeholder 2"/>
          <p:cNvSpPr>
            <a:spLocks noGrp="1"/>
          </p:cNvSpPr>
          <p:nvPr>
            <p:ph type="body" idx="1"/>
          </p:nvPr>
        </p:nvSpPr>
        <p:spPr>
          <a:xfrm>
            <a:off x="394582" y="2425356"/>
            <a:ext cx="6313311" cy="6180746"/>
          </a:xfrm>
        </p:spPr>
        <p:txBody>
          <a:bodyPr/>
          <a:lstStyle/>
          <a:p>
            <a:pPr marL="235572" lvl="1" indent="-235572">
              <a:buFont typeface="+mj-lt"/>
              <a:buAutoNum type="arabicPeriod"/>
              <a:defRPr/>
            </a:pPr>
            <a:r>
              <a:rPr lang="en-US" sz="1600" dirty="0">
                <a:solidFill>
                  <a:prstClr val="black"/>
                </a:solidFill>
              </a:rPr>
              <a:t>C.A.R.V.E.R. plus Shock is a food defense offensive prioritization tool that can be used to in the food industry to assess the vulnerabilities within a system or infrastructure in the food industry. By conducting a CARVER + Shock assessment of a food production facility or process, the user can focus resources on protecting the most susceptible points in their system</a:t>
            </a:r>
            <a:r>
              <a:rPr lang="en-US" sz="1600" baseline="30000" dirty="0">
                <a:solidFill>
                  <a:prstClr val="black"/>
                </a:solidFill>
              </a:rPr>
              <a:t>.</a:t>
            </a:r>
            <a:r>
              <a:rPr lang="en-US" sz="1600" dirty="0">
                <a:solidFill>
                  <a:prstClr val="black"/>
                </a:solidFill>
              </a:rPr>
              <a:t> </a:t>
            </a:r>
          </a:p>
          <a:p>
            <a:pPr marL="235572" lvl="1" indent="-235572">
              <a:buFont typeface="+mj-lt"/>
              <a:buAutoNum type="arabicPeriod"/>
              <a:defRPr/>
            </a:pPr>
            <a:r>
              <a:rPr lang="en-US" sz="1600" dirty="0">
                <a:solidFill>
                  <a:prstClr val="black"/>
                </a:solidFill>
              </a:rPr>
              <a:t>CARVER is an acronym for the following attributes used to evaluate the attractiveness of a </a:t>
            </a:r>
            <a:r>
              <a:rPr lang="en-US" sz="1600" b="1" dirty="0">
                <a:solidFill>
                  <a:prstClr val="black"/>
                </a:solidFill>
              </a:rPr>
              <a:t>target for attack</a:t>
            </a:r>
            <a:r>
              <a:rPr lang="en-US" sz="1600" dirty="0">
                <a:solidFill>
                  <a:prstClr val="black"/>
                </a:solidFill>
              </a:rPr>
              <a:t>:</a:t>
            </a:r>
          </a:p>
          <a:p>
            <a:pPr marL="1241663" lvl="1">
              <a:defRPr/>
            </a:pPr>
            <a:r>
              <a:rPr lang="en-US" sz="1600" dirty="0">
                <a:solidFill>
                  <a:prstClr val="black"/>
                </a:solidFill>
              </a:rPr>
              <a:t> Criticality—public health or economic impact</a:t>
            </a:r>
          </a:p>
          <a:p>
            <a:pPr marL="1241663" lvl="1">
              <a:defRPr/>
            </a:pPr>
            <a:r>
              <a:rPr lang="en-US" sz="1600" dirty="0">
                <a:solidFill>
                  <a:prstClr val="black"/>
                </a:solidFill>
              </a:rPr>
              <a:t> Accessibility - ability to physically access and egress from target</a:t>
            </a:r>
          </a:p>
          <a:p>
            <a:pPr marL="1241663" lvl="1">
              <a:defRPr/>
            </a:pPr>
            <a:r>
              <a:rPr lang="en-US" sz="1600" dirty="0">
                <a:solidFill>
                  <a:prstClr val="black"/>
                </a:solidFill>
              </a:rPr>
              <a:t> Recuperability - ability of system to recover from an attack</a:t>
            </a:r>
          </a:p>
          <a:p>
            <a:pPr marL="1241663" lvl="1">
              <a:defRPr/>
            </a:pPr>
            <a:r>
              <a:rPr lang="en-US" sz="1600" dirty="0">
                <a:solidFill>
                  <a:prstClr val="black"/>
                </a:solidFill>
              </a:rPr>
              <a:t> Vulnerability - ease of accomplishing attack</a:t>
            </a:r>
          </a:p>
          <a:p>
            <a:pPr marL="1241663" lvl="1">
              <a:defRPr/>
            </a:pPr>
            <a:r>
              <a:rPr lang="en-US" sz="1600" dirty="0">
                <a:solidFill>
                  <a:prstClr val="black"/>
                </a:solidFill>
              </a:rPr>
              <a:t> Effect - amount of direct loss from an attack as measured by loss in production</a:t>
            </a:r>
          </a:p>
          <a:p>
            <a:pPr marL="1241663" lvl="1">
              <a:defRPr/>
            </a:pPr>
            <a:r>
              <a:rPr lang="en-US" sz="1600" dirty="0">
                <a:solidFill>
                  <a:prstClr val="black"/>
                </a:solidFill>
              </a:rPr>
              <a:t> Recognizability - ease of identifying target</a:t>
            </a:r>
          </a:p>
          <a:p>
            <a:pPr marL="353358" lvl="1" indent="-353358">
              <a:buAutoNum type="arabicPeriod" startAt="3"/>
              <a:defRPr/>
            </a:pPr>
            <a:r>
              <a:rPr lang="en-US" sz="1600" dirty="0">
                <a:solidFill>
                  <a:prstClr val="black"/>
                </a:solidFill>
              </a:rPr>
              <a:t>There are weaknesses with CARVER + Shock and you can read what they are on the slide.</a:t>
            </a:r>
          </a:p>
          <a:p>
            <a:pPr marL="353358" lvl="1" indent="-353358">
              <a:buAutoNum type="arabicPeriod" startAt="3"/>
              <a:defRPr/>
            </a:pPr>
            <a:endParaRPr lang="en-US" sz="1600" b="1" dirty="0">
              <a:solidFill>
                <a:prstClr val="white"/>
              </a:solidFill>
            </a:endParaRPr>
          </a:p>
          <a:p>
            <a:pPr lvl="0">
              <a:spcBef>
                <a:spcPct val="0"/>
              </a:spcBef>
              <a:defRPr/>
            </a:pPr>
            <a:r>
              <a:rPr lang="en-US" sz="1600" baseline="30000" dirty="0">
                <a:solidFill>
                  <a:prstClr val="black"/>
                </a:solidFill>
              </a:rPr>
              <a:t>1</a:t>
            </a:r>
            <a:r>
              <a:rPr lang="en-US" sz="1600" dirty="0">
                <a:solidFill>
                  <a:prstClr val="black"/>
                </a:solidFill>
              </a:rPr>
              <a:t>CARVER Software </a:t>
            </a:r>
            <a:r>
              <a:rPr lang="en-US" sz="1600" dirty="0">
                <a:solidFill>
                  <a:prstClr val="black"/>
                </a:solidFill>
                <a:hlinkClick r:id="rId3"/>
              </a:rPr>
              <a:t>http://www.fda.gov/Food/FoodDefense/CARVER/default.htm</a:t>
            </a:r>
            <a:endParaRPr lang="en-US" sz="1600" dirty="0">
              <a:solidFill>
                <a:prstClr val="black"/>
              </a:solidFill>
            </a:endParaRPr>
          </a:p>
          <a:p>
            <a:endParaRPr lang="en-GB" sz="900" dirty="0"/>
          </a:p>
        </p:txBody>
      </p:sp>
      <p:sp>
        <p:nvSpPr>
          <p:cNvPr id="4" name="Slide Number Placeholder 3"/>
          <p:cNvSpPr>
            <a:spLocks noGrp="1"/>
          </p:cNvSpPr>
          <p:nvPr>
            <p:ph type="sldNum" sz="quarter" idx="10"/>
          </p:nvPr>
        </p:nvSpPr>
        <p:spPr/>
        <p:txBody>
          <a:bodyPr/>
          <a:lstStyle/>
          <a:p>
            <a:fld id="{27E5D8E1-DFD9-4905-A43D-97A52C2E08FE}" type="slidenum">
              <a:rPr lang="en-GB" smtClean="0"/>
              <a:t>26</a:t>
            </a:fld>
            <a:endParaRPr lang="en-GB"/>
          </a:p>
        </p:txBody>
      </p:sp>
    </p:spTree>
    <p:extLst>
      <p:ext uri="{BB962C8B-B14F-4D97-AF65-F5344CB8AC3E}">
        <p14:creationId xmlns:p14="http://schemas.microsoft.com/office/powerpoint/2010/main" val="2986549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 name="Slide Number Placeholder 3"/>
          <p:cNvSpPr>
            <a:spLocks noGrp="1"/>
          </p:cNvSpPr>
          <p:nvPr>
            <p:ph type="sldNum" sz="quarter" idx="5"/>
          </p:nvPr>
        </p:nvSpPr>
        <p:spPr/>
        <p:txBody>
          <a:bodyPr/>
          <a:lstStyle/>
          <a:p>
            <a:pPr>
              <a:defRPr/>
            </a:pPr>
            <a:fld id="{4E97E9BC-AA75-4D10-B5DF-96CD522BE636}"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4850"/>
            <a:ext cx="3051175" cy="2287588"/>
          </a:xfrm>
        </p:spPr>
      </p:sp>
      <p:sp>
        <p:nvSpPr>
          <p:cNvPr id="3" name="Notes Placeholder 2"/>
          <p:cNvSpPr>
            <a:spLocks noGrp="1"/>
          </p:cNvSpPr>
          <p:nvPr>
            <p:ph type="body" idx="1"/>
          </p:nvPr>
        </p:nvSpPr>
        <p:spPr>
          <a:xfrm>
            <a:off x="710248" y="2973017"/>
            <a:ext cx="5681980" cy="5711322"/>
          </a:xfrm>
        </p:spPr>
        <p:txBody>
          <a:bodyPr/>
          <a:lstStyle/>
          <a:p>
            <a:r>
              <a:rPr lang="en-US" sz="1600" dirty="0"/>
              <a:t>In the end analysis, all of the hazards analysis tools we use have serious limitations one way or another.</a:t>
            </a:r>
          </a:p>
          <a:p>
            <a:endParaRPr lang="en-US" sz="1600" dirty="0"/>
          </a:p>
          <a:p>
            <a:r>
              <a:rPr lang="en-US" sz="1600" dirty="0"/>
              <a:t>In many cases you must have highly experienced people at the controls so to speak. It’s very easy to over or underestimate your exposure because too often the results are not the product of multidisciplinary inputs and may not reflect what the bad guy will actually do.  </a:t>
            </a:r>
          </a:p>
          <a:p>
            <a:endParaRPr lang="en-US" sz="1600" dirty="0"/>
          </a:p>
          <a:p>
            <a:r>
              <a:rPr lang="en-US" sz="1600" dirty="0"/>
              <a:t>All of the tools have some serious common problems including the integration of the human factor and, quite frankly, humans do not always follow engineering principles. Another serious problem is that the results are static and produce only point in time results.  All of us in this room know better than that.  </a:t>
            </a:r>
          </a:p>
          <a:p>
            <a:endParaRPr lang="en-US" sz="1600" dirty="0"/>
          </a:p>
          <a:p>
            <a:r>
              <a:rPr lang="en-US" sz="1600" dirty="0"/>
              <a:t>The threats and our exposure to them are always changing. </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28</a:t>
            </a:fld>
            <a:endParaRPr lang="en-GB"/>
          </a:p>
        </p:txBody>
      </p:sp>
    </p:spTree>
    <p:extLst>
      <p:ext uri="{BB962C8B-B14F-4D97-AF65-F5344CB8AC3E}">
        <p14:creationId xmlns:p14="http://schemas.microsoft.com/office/powerpoint/2010/main" val="2106017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4850"/>
            <a:ext cx="2657475" cy="1993900"/>
          </a:xfrm>
        </p:spPr>
      </p:sp>
      <p:sp>
        <p:nvSpPr>
          <p:cNvPr id="3" name="Notes Placeholder 2"/>
          <p:cNvSpPr>
            <a:spLocks noGrp="1"/>
          </p:cNvSpPr>
          <p:nvPr>
            <p:ph type="body" idx="1"/>
          </p:nvPr>
        </p:nvSpPr>
        <p:spPr>
          <a:xfrm>
            <a:off x="710248" y="2660068"/>
            <a:ext cx="5681980" cy="6024271"/>
          </a:xfrm>
        </p:spPr>
        <p:txBody>
          <a:bodyPr/>
          <a:lstStyle/>
          <a:p>
            <a:r>
              <a:rPr lang="en-US" sz="1600" dirty="0"/>
              <a:t>To address the shortcomings of these threat assessment and hazards analysis tools a program of research was undertaken at the George Washington University.  The program lasted for six years and won an award from the Potomac Institute in 2004.  The results of the research are now patented and have been used by the Food and Drug Administration to develop their Food Protection Plan and a number of computer-based food defense tools that appear at their website.</a:t>
            </a:r>
          </a:p>
          <a:p>
            <a:endParaRPr lang="en-US" sz="1600" dirty="0"/>
          </a:p>
          <a:p>
            <a:r>
              <a:rPr lang="en-US" sz="1600" dirty="0"/>
              <a:t>The CSM Method projects what can happen using probability theory and the statistical analysis of “big data” drawn from the cloud.  So it’s not a so-called form of “predictive analytics.”  Predictive analytics have very serious scientific shortcomings because we try use them to predict very specific events.  Science tells us that you cannot really exactly predict anything.</a:t>
            </a:r>
          </a:p>
          <a:p>
            <a:endParaRPr lang="en-US" sz="1600" dirty="0"/>
          </a:p>
          <a:p>
            <a:r>
              <a:rPr lang="en-US" sz="1600" dirty="0"/>
              <a:t>The CSM approach uses science-based logic versus subjective opinion to avoid the garbage-in garbage-out syndrome.  And, it provides a systems model for the protection of critical infrastructures including the food and agricultural vertical.  </a:t>
            </a:r>
          </a:p>
          <a:p>
            <a:endParaRPr lang="en-US" sz="1600" dirty="0"/>
          </a:p>
          <a:p>
            <a:r>
              <a:rPr lang="en-US" sz="1600" dirty="0"/>
              <a:t>In Sessions 1 and 2 we have already introduced you to much of this new thinking.  In Sessions 3 and 4 we are going to share more of this new thinking about protecting the food supply.</a:t>
            </a:r>
          </a:p>
          <a:p>
            <a:endParaRPr lang="en-US" dirty="0"/>
          </a:p>
        </p:txBody>
      </p:sp>
      <p:sp>
        <p:nvSpPr>
          <p:cNvPr id="4" name="Slide Number Placeholder 3"/>
          <p:cNvSpPr>
            <a:spLocks noGrp="1"/>
          </p:cNvSpPr>
          <p:nvPr>
            <p:ph type="sldNum" sz="quarter" idx="10"/>
          </p:nvPr>
        </p:nvSpPr>
        <p:spPr/>
        <p:txBody>
          <a:bodyPr/>
          <a:lstStyle/>
          <a:p>
            <a:fld id="{27E5D8E1-DFD9-4905-A43D-97A52C2E08FE}" type="slidenum">
              <a:rPr lang="en-GB" smtClean="0"/>
              <a:t>29</a:t>
            </a:fld>
            <a:endParaRPr lang="en-GB"/>
          </a:p>
        </p:txBody>
      </p:sp>
    </p:spTree>
    <p:extLst>
      <p:ext uri="{BB962C8B-B14F-4D97-AF65-F5344CB8AC3E}">
        <p14:creationId xmlns:p14="http://schemas.microsoft.com/office/powerpoint/2010/main" val="270569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704850"/>
            <a:ext cx="2344737" cy="1758950"/>
          </a:xfrm>
        </p:spPr>
      </p:sp>
      <p:sp>
        <p:nvSpPr>
          <p:cNvPr id="3" name="Notes Placeholder 2"/>
          <p:cNvSpPr>
            <a:spLocks noGrp="1"/>
          </p:cNvSpPr>
          <p:nvPr>
            <p:ph type="body" idx="1"/>
          </p:nvPr>
        </p:nvSpPr>
        <p:spPr>
          <a:xfrm>
            <a:off x="394582" y="2503593"/>
            <a:ext cx="6313311" cy="6180746"/>
          </a:xfrm>
        </p:spPr>
        <p:txBody>
          <a:bodyPr/>
          <a:lstStyle/>
          <a:p>
            <a:pPr marL="176679" indent="-176679">
              <a:buFont typeface="Arial" panose="020B0604020202020204" pitchFamily="34" charset="0"/>
              <a:buChar char="•"/>
            </a:pPr>
            <a:r>
              <a:rPr lang="en-US" sz="1600" dirty="0"/>
              <a:t>In the first session, we talked about threats to the food supply based on the extensive research that has been done by our scientific staff at FoodQuestTQ.</a:t>
            </a:r>
            <a:r>
              <a:rPr lang="en-GB" sz="1600" dirty="0"/>
              <a:t>  Basically what talked about in Session 1 </a:t>
            </a:r>
            <a:r>
              <a:rPr lang="en-GB" sz="1600" b="1" dirty="0"/>
              <a:t>was “What can happen</a:t>
            </a:r>
            <a:r>
              <a:rPr lang="en-GB" sz="1600" dirty="0"/>
              <a:t>” to the food supply and food operations.</a:t>
            </a:r>
          </a:p>
          <a:p>
            <a:pPr marL="176679" indent="-176679">
              <a:buFont typeface="Arial" panose="020B0604020202020204" pitchFamily="34" charset="0"/>
              <a:buChar char="•"/>
            </a:pPr>
            <a:r>
              <a:rPr lang="en-US" sz="1600" dirty="0"/>
              <a:t>In this session, we will talk about some of the </a:t>
            </a:r>
            <a:r>
              <a:rPr lang="en-US" sz="1600" b="1" dirty="0"/>
              <a:t>ins and outs </a:t>
            </a:r>
            <a:r>
              <a:rPr lang="en-US" sz="1600" dirty="0"/>
              <a:t>of conducting a hazards analysis as a distinct, but closely interrelated  activity, with conducting a threat assessment.  Basically, what we will be talking about is how the threats we identify in our first session can materialize in food operations.</a:t>
            </a:r>
          </a:p>
          <a:p>
            <a:pPr marL="176679" indent="-176679">
              <a:buFont typeface="Arial" panose="020B0604020202020204" pitchFamily="34" charset="0"/>
              <a:buChar char="•"/>
            </a:pPr>
            <a:r>
              <a:rPr lang="en-US" sz="1600" dirty="0"/>
              <a:t>In session, three we will explore ways to scientifically determine the levels of risk we face based on the results of food defense threat assessments and hazards analyses. </a:t>
            </a:r>
          </a:p>
          <a:p>
            <a:pPr marL="176679" indent="-176679">
              <a:buFont typeface="Arial" panose="020B0604020202020204" pitchFamily="34" charset="0"/>
              <a:buChar char="•"/>
            </a:pPr>
            <a:r>
              <a:rPr lang="en-US" sz="1600" dirty="0"/>
              <a:t>Our last session will be devoted to taking the things we talk about in sessions 1-3 and using this knowledge to build a robust food defense program. </a:t>
            </a:r>
          </a:p>
          <a:p>
            <a:pPr marL="176679" indent="-176679">
              <a:buFont typeface="Arial" panose="020B0604020202020204" pitchFamily="34" charset="0"/>
              <a:buChar char="•"/>
            </a:pPr>
            <a:endParaRPr lang="en-US" sz="1600" dirty="0"/>
          </a:p>
          <a:p>
            <a:r>
              <a:rPr lang="en-US" sz="1600" dirty="0"/>
              <a:t>Again, please feel free to stop and ask me questions.</a:t>
            </a:r>
          </a:p>
        </p:txBody>
      </p:sp>
      <p:sp>
        <p:nvSpPr>
          <p:cNvPr id="4" name="Slide Number Placeholder 3"/>
          <p:cNvSpPr>
            <a:spLocks noGrp="1"/>
          </p:cNvSpPr>
          <p:nvPr>
            <p:ph type="sldNum" sz="quarter" idx="10"/>
          </p:nvPr>
        </p:nvSpPr>
        <p:spPr/>
        <p:txBody>
          <a:bodyPr/>
          <a:lstStyle/>
          <a:p>
            <a:fld id="{27E5D8E1-DFD9-4905-A43D-97A52C2E08FE}"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539057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30</a:t>
            </a:fld>
            <a:endParaRPr lang="en-GB"/>
          </a:p>
        </p:txBody>
      </p:sp>
    </p:spTree>
    <p:extLst>
      <p:ext uri="{BB962C8B-B14F-4D97-AF65-F5344CB8AC3E}">
        <p14:creationId xmlns:p14="http://schemas.microsoft.com/office/powerpoint/2010/main" val="4231963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31</a:t>
            </a:fld>
            <a:endParaRPr lang="en-GB"/>
          </a:p>
        </p:txBody>
      </p:sp>
    </p:spTree>
    <p:extLst>
      <p:ext uri="{BB962C8B-B14F-4D97-AF65-F5344CB8AC3E}">
        <p14:creationId xmlns:p14="http://schemas.microsoft.com/office/powerpoint/2010/main" val="1041158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32</a:t>
            </a:fld>
            <a:endParaRPr lang="en-GB"/>
          </a:p>
        </p:txBody>
      </p:sp>
    </p:spTree>
    <p:extLst>
      <p:ext uri="{BB962C8B-B14F-4D97-AF65-F5344CB8AC3E}">
        <p14:creationId xmlns:p14="http://schemas.microsoft.com/office/powerpoint/2010/main" val="2289810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33</a:t>
            </a:fld>
            <a:endParaRPr lang="en-GB"/>
          </a:p>
        </p:txBody>
      </p:sp>
    </p:spTree>
    <p:extLst>
      <p:ext uri="{BB962C8B-B14F-4D97-AF65-F5344CB8AC3E}">
        <p14:creationId xmlns:p14="http://schemas.microsoft.com/office/powerpoint/2010/main" val="2927277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34</a:t>
            </a:fld>
            <a:endParaRPr lang="en-GB"/>
          </a:p>
        </p:txBody>
      </p:sp>
    </p:spTree>
    <p:extLst>
      <p:ext uri="{BB962C8B-B14F-4D97-AF65-F5344CB8AC3E}">
        <p14:creationId xmlns:p14="http://schemas.microsoft.com/office/powerpoint/2010/main" val="2729436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35</a:t>
            </a:fld>
            <a:endParaRPr lang="en-GB"/>
          </a:p>
        </p:txBody>
      </p:sp>
    </p:spTree>
    <p:extLst>
      <p:ext uri="{BB962C8B-B14F-4D97-AF65-F5344CB8AC3E}">
        <p14:creationId xmlns:p14="http://schemas.microsoft.com/office/powerpoint/2010/main" val="1321191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36</a:t>
            </a:fld>
            <a:endParaRPr lang="en-GB"/>
          </a:p>
        </p:txBody>
      </p:sp>
    </p:spTree>
    <p:extLst>
      <p:ext uri="{BB962C8B-B14F-4D97-AF65-F5344CB8AC3E}">
        <p14:creationId xmlns:p14="http://schemas.microsoft.com/office/powerpoint/2010/main" val="2993950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37</a:t>
            </a:fld>
            <a:endParaRPr lang="en-GB"/>
          </a:p>
        </p:txBody>
      </p:sp>
    </p:spTree>
    <p:extLst>
      <p:ext uri="{BB962C8B-B14F-4D97-AF65-F5344CB8AC3E}">
        <p14:creationId xmlns:p14="http://schemas.microsoft.com/office/powerpoint/2010/main" val="2782023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38</a:t>
            </a:fld>
            <a:endParaRPr lang="en-GB"/>
          </a:p>
        </p:txBody>
      </p:sp>
    </p:spTree>
    <p:extLst>
      <p:ext uri="{BB962C8B-B14F-4D97-AF65-F5344CB8AC3E}">
        <p14:creationId xmlns:p14="http://schemas.microsoft.com/office/powerpoint/2010/main" val="1579782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39</a:t>
            </a:fld>
            <a:endParaRPr lang="en-GB"/>
          </a:p>
        </p:txBody>
      </p:sp>
    </p:spTree>
    <p:extLst>
      <p:ext uri="{BB962C8B-B14F-4D97-AF65-F5344CB8AC3E}">
        <p14:creationId xmlns:p14="http://schemas.microsoft.com/office/powerpoint/2010/main" val="391297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4850"/>
            <a:ext cx="3127375" cy="2346325"/>
          </a:xfrm>
        </p:spPr>
      </p:sp>
      <p:sp>
        <p:nvSpPr>
          <p:cNvPr id="3" name="Notes Placeholder 2"/>
          <p:cNvSpPr>
            <a:spLocks noGrp="1"/>
          </p:cNvSpPr>
          <p:nvPr>
            <p:ph type="body" idx="1"/>
          </p:nvPr>
        </p:nvSpPr>
        <p:spPr>
          <a:xfrm>
            <a:off x="394582" y="3051254"/>
            <a:ext cx="6313311" cy="5633085"/>
          </a:xfrm>
        </p:spPr>
        <p:txBody>
          <a:bodyPr/>
          <a:lstStyle/>
          <a:p>
            <a:r>
              <a:rPr lang="en-US" sz="1600" dirty="0"/>
              <a:t>Over the course of the workshop we are going to discuss the essential foundation upon which any effective food defense system must be based.</a:t>
            </a:r>
          </a:p>
          <a:p>
            <a:endParaRPr lang="en-US" sz="1600" dirty="0"/>
          </a:p>
          <a:p>
            <a:r>
              <a:rPr lang="en-US" sz="1600" dirty="0"/>
              <a:t>In this first session we focused on the threat.  The term threat has a very specific definition based on the idea of identifying </a:t>
            </a:r>
            <a:r>
              <a:rPr lang="en-US" sz="1600" b="1" i="1" dirty="0"/>
              <a:t>what can happen.</a:t>
            </a:r>
          </a:p>
          <a:p>
            <a:endParaRPr lang="en-US" sz="1600" b="1" i="1" dirty="0"/>
          </a:p>
          <a:p>
            <a:r>
              <a:rPr lang="en-US" sz="1600" dirty="0"/>
              <a:t>A threat assessment should not be confused with a hazards analysis.  A hazards analysis answers the question if  </a:t>
            </a:r>
            <a:r>
              <a:rPr lang="en-US" sz="1600" b="1" i="1" dirty="0"/>
              <a:t>a specific target is exposed to the different threats </a:t>
            </a:r>
            <a:r>
              <a:rPr lang="en-US" sz="1600" dirty="0"/>
              <a:t>that are identified in your threat assessment. </a:t>
            </a:r>
          </a:p>
          <a:p>
            <a:endParaRPr lang="en-US" sz="1600" dirty="0"/>
          </a:p>
          <a:p>
            <a:r>
              <a:rPr lang="en-US" sz="1600" dirty="0"/>
              <a:t>A risk assessment tells you the degree or </a:t>
            </a:r>
            <a:r>
              <a:rPr lang="en-US" sz="1600" b="1" i="1" dirty="0"/>
              <a:t>extent of exposure </a:t>
            </a:r>
            <a:r>
              <a:rPr lang="en-US" sz="1600" dirty="0"/>
              <a:t>of a specific target to the different threats and hazards you identify.</a:t>
            </a:r>
          </a:p>
          <a:p>
            <a:endParaRPr lang="en-US" sz="1600" dirty="0"/>
          </a:p>
          <a:p>
            <a:r>
              <a:rPr lang="en-US" sz="1600" dirty="0"/>
              <a:t>The end game is to build robust food defense systems that reflect the results of your threat assessment, hazards analysis and risk assessment.</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4</a:t>
            </a:fld>
            <a:endParaRPr lang="en-GB"/>
          </a:p>
        </p:txBody>
      </p:sp>
    </p:spTree>
    <p:extLst>
      <p:ext uri="{BB962C8B-B14F-4D97-AF65-F5344CB8AC3E}">
        <p14:creationId xmlns:p14="http://schemas.microsoft.com/office/powerpoint/2010/main" val="2452682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40</a:t>
            </a:fld>
            <a:endParaRPr lang="en-GB"/>
          </a:p>
        </p:txBody>
      </p:sp>
    </p:spTree>
    <p:extLst>
      <p:ext uri="{BB962C8B-B14F-4D97-AF65-F5344CB8AC3E}">
        <p14:creationId xmlns:p14="http://schemas.microsoft.com/office/powerpoint/2010/main" val="3730518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41</a:t>
            </a:fld>
            <a:endParaRPr lang="en-GB"/>
          </a:p>
        </p:txBody>
      </p:sp>
    </p:spTree>
    <p:extLst>
      <p:ext uri="{BB962C8B-B14F-4D97-AF65-F5344CB8AC3E}">
        <p14:creationId xmlns:p14="http://schemas.microsoft.com/office/powerpoint/2010/main" val="457990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42</a:t>
            </a:fld>
            <a:endParaRPr lang="en-GB"/>
          </a:p>
        </p:txBody>
      </p:sp>
    </p:spTree>
    <p:extLst>
      <p:ext uri="{BB962C8B-B14F-4D97-AF65-F5344CB8AC3E}">
        <p14:creationId xmlns:p14="http://schemas.microsoft.com/office/powerpoint/2010/main" val="1854745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43</a:t>
            </a:fld>
            <a:endParaRPr lang="en-GB"/>
          </a:p>
        </p:txBody>
      </p:sp>
    </p:spTree>
    <p:extLst>
      <p:ext uri="{BB962C8B-B14F-4D97-AF65-F5344CB8AC3E}">
        <p14:creationId xmlns:p14="http://schemas.microsoft.com/office/powerpoint/2010/main" val="3395428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44</a:t>
            </a:fld>
            <a:endParaRPr lang="en-GB"/>
          </a:p>
        </p:txBody>
      </p:sp>
    </p:spTree>
    <p:extLst>
      <p:ext uri="{BB962C8B-B14F-4D97-AF65-F5344CB8AC3E}">
        <p14:creationId xmlns:p14="http://schemas.microsoft.com/office/powerpoint/2010/main" val="476427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4850"/>
            <a:ext cx="2973388" cy="2228850"/>
          </a:xfrm>
        </p:spPr>
      </p:sp>
      <p:sp>
        <p:nvSpPr>
          <p:cNvPr id="3" name="Notes Placeholder 2"/>
          <p:cNvSpPr>
            <a:spLocks noGrp="1"/>
          </p:cNvSpPr>
          <p:nvPr>
            <p:ph type="body" idx="1"/>
          </p:nvPr>
        </p:nvSpPr>
        <p:spPr/>
        <p:txBody>
          <a:bodyPr/>
          <a:lstStyle/>
          <a:p>
            <a:r>
              <a:rPr lang="en-US" sz="1600" dirty="0"/>
              <a:t>OK, that’s the conclusion of session 2.  We have just </a:t>
            </a:r>
            <a:r>
              <a:rPr lang="en-US" sz="1600" dirty="0" err="1" smtClean="0"/>
              <a:t>uudefined</a:t>
            </a:r>
            <a:r>
              <a:rPr lang="en-US" sz="1600" dirty="0" smtClean="0"/>
              <a:t> </a:t>
            </a:r>
            <a:r>
              <a:rPr lang="en-US" sz="1600" dirty="0"/>
              <a:t>what a hazards analysis is; how strategic, operational and tactical intelligence can give us an idea of our extent of exposure to different threats; the variability of hazards along the food supply chain.</a:t>
            </a:r>
          </a:p>
          <a:p>
            <a:endParaRPr lang="en-US" sz="1600" dirty="0"/>
          </a:p>
          <a:p>
            <a:r>
              <a:rPr lang="en-US" sz="1600" dirty="0"/>
              <a:t>We also discussed the strengths and weaknesses associated with several of the tools that are being used with mixed results to help us think through a hazards analysis. </a:t>
            </a:r>
          </a:p>
          <a:p>
            <a:endParaRPr lang="en-US" sz="1600" dirty="0"/>
          </a:p>
          <a:p>
            <a:r>
              <a:rPr lang="en-US" sz="1600" dirty="0"/>
              <a:t>In our next session we will talk about the third essential building block we must have in place to build a robust food defense system.</a:t>
            </a:r>
            <a:endParaRPr lang="en-GB" sz="1600" dirty="0"/>
          </a:p>
          <a:p>
            <a:endParaRPr lang="en-US" sz="1600" dirty="0"/>
          </a:p>
          <a:p>
            <a:r>
              <a:rPr lang="en-US" sz="1600" dirty="0"/>
              <a:t>Thank-you.</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46</a:t>
            </a:fld>
            <a:endParaRPr lang="en-GB"/>
          </a:p>
        </p:txBody>
      </p:sp>
    </p:spTree>
    <p:extLst>
      <p:ext uri="{BB962C8B-B14F-4D97-AF65-F5344CB8AC3E}">
        <p14:creationId xmlns:p14="http://schemas.microsoft.com/office/powerpoint/2010/main" val="56995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4850"/>
            <a:ext cx="2657475" cy="1993900"/>
          </a:xfrm>
        </p:spPr>
      </p:sp>
      <p:sp>
        <p:nvSpPr>
          <p:cNvPr id="3" name="Notes Placeholder 2"/>
          <p:cNvSpPr>
            <a:spLocks noGrp="1"/>
          </p:cNvSpPr>
          <p:nvPr>
            <p:ph type="body" idx="1"/>
          </p:nvPr>
        </p:nvSpPr>
        <p:spPr>
          <a:xfrm>
            <a:off x="710248" y="2738305"/>
            <a:ext cx="5681980" cy="5946034"/>
          </a:xfrm>
        </p:spPr>
        <p:txBody>
          <a:bodyPr/>
          <a:lstStyle/>
          <a:p>
            <a:r>
              <a:rPr lang="en-US" sz="1600" dirty="0"/>
              <a:t>A food defense hazard is defined as the potential range of exposure of a specific target along the food supply chain to the different types of threats we talked about in Session 1.</a:t>
            </a:r>
          </a:p>
          <a:p>
            <a:endParaRPr lang="en-US" sz="1600" dirty="0"/>
          </a:p>
          <a:p>
            <a:r>
              <a:rPr lang="en-US" sz="1600" dirty="0"/>
              <a:t>A good hazards analysis considers the results of your threat assessment, the characteristics of the adversary, the threat environment, the specific type of adversary you are dealing with, your location on the food supply chain and the specific commodity you are dealing with.</a:t>
            </a:r>
          </a:p>
          <a:p>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5</a:t>
            </a:fld>
            <a:endParaRPr lang="en-GB"/>
          </a:p>
        </p:txBody>
      </p:sp>
    </p:spTree>
    <p:extLst>
      <p:ext uri="{BB962C8B-B14F-4D97-AF65-F5344CB8AC3E}">
        <p14:creationId xmlns:p14="http://schemas.microsoft.com/office/powerpoint/2010/main" val="3945539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704850"/>
            <a:ext cx="2581275" cy="1935163"/>
          </a:xfrm>
        </p:spPr>
      </p:sp>
      <p:sp>
        <p:nvSpPr>
          <p:cNvPr id="3" name="Notes Placeholder 2"/>
          <p:cNvSpPr>
            <a:spLocks noGrp="1"/>
          </p:cNvSpPr>
          <p:nvPr>
            <p:ph type="body" idx="1"/>
          </p:nvPr>
        </p:nvSpPr>
        <p:spPr>
          <a:xfrm>
            <a:off x="473499" y="2660068"/>
            <a:ext cx="6155478" cy="6024271"/>
          </a:xfrm>
        </p:spPr>
        <p:txBody>
          <a:bodyPr/>
          <a:lstStyle/>
          <a:p>
            <a:endParaRPr lang="en-US" dirty="0"/>
          </a:p>
          <a:p>
            <a:r>
              <a:rPr lang="en-US" sz="1600" dirty="0"/>
              <a:t>Now, one of the important ways to get a handle on your potential exposure to different threats is by taking advantage of strategic operational and tactical intelligence. So, in this session we will spend some time talking about the role that intelligence plays in any robust food defense system.</a:t>
            </a:r>
          </a:p>
          <a:p>
            <a:endParaRPr lang="en-US" sz="1600" dirty="0"/>
          </a:p>
          <a:p>
            <a:r>
              <a:rPr lang="en-US" sz="1600" dirty="0"/>
              <a:t>The second we will talk about is the variability of hazards.  In other words, your exposure is not the same depending on the type of adversary you are dealing with, your location on the supply chain and the specific commodity you are dealing with.</a:t>
            </a:r>
          </a:p>
          <a:p>
            <a:endParaRPr lang="en-US" sz="1600" dirty="0"/>
          </a:p>
          <a:p>
            <a:r>
              <a:rPr lang="en-US" sz="1600" dirty="0"/>
              <a:t>Hazards must be considered in the context of each type of different threats and the likelihood that they will occur and how serious the consequences of a successful adversary attack would be.</a:t>
            </a:r>
          </a:p>
          <a:p>
            <a:endParaRPr lang="en-US" sz="1600" dirty="0"/>
          </a:p>
          <a:p>
            <a:r>
              <a:rPr lang="en-US" sz="1600" dirty="0"/>
              <a:t>Finally, your exposure to different threats must be considered in the context of different adversary types; your specific location on the supply chain and the specific commodity you are dealing with.  In other words there is no </a:t>
            </a:r>
            <a:r>
              <a:rPr lang="en-US" sz="1600" b="1" dirty="0"/>
              <a:t>“ones size fits all” </a:t>
            </a:r>
            <a:r>
              <a:rPr lang="en-US" sz="1600" dirty="0"/>
              <a:t>solution to the challenges posed by food defense.</a:t>
            </a:r>
          </a:p>
          <a:p>
            <a:endParaRPr lang="en-US" dirty="0"/>
          </a:p>
          <a:p>
            <a:r>
              <a:rPr lang="en-US" dirty="0" smtClean="0"/>
              <a:t>     </a:t>
            </a:r>
            <a:endParaRPr lang="en-GB" dirty="0"/>
          </a:p>
        </p:txBody>
      </p:sp>
      <p:sp>
        <p:nvSpPr>
          <p:cNvPr id="4" name="Slide Number Placeholder 3"/>
          <p:cNvSpPr>
            <a:spLocks noGrp="1"/>
          </p:cNvSpPr>
          <p:nvPr>
            <p:ph type="sldNum" sz="quarter" idx="10"/>
          </p:nvPr>
        </p:nvSpPr>
        <p:spPr/>
        <p:txBody>
          <a:bodyPr/>
          <a:lstStyle/>
          <a:p>
            <a:fld id="{27E5D8E1-DFD9-4905-A43D-97A52C2E08FE}" type="slidenum">
              <a:rPr lang="en-GB" smtClean="0"/>
              <a:t>6</a:t>
            </a:fld>
            <a:endParaRPr lang="en-GB"/>
          </a:p>
        </p:txBody>
      </p:sp>
    </p:spTree>
    <p:extLst>
      <p:ext uri="{BB962C8B-B14F-4D97-AF65-F5344CB8AC3E}">
        <p14:creationId xmlns:p14="http://schemas.microsoft.com/office/powerpoint/2010/main" val="346563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704850"/>
            <a:ext cx="2581275" cy="1935163"/>
          </a:xfrm>
        </p:spPr>
      </p:sp>
      <p:sp>
        <p:nvSpPr>
          <p:cNvPr id="3" name="Notes Placeholder 2"/>
          <p:cNvSpPr>
            <a:spLocks noGrp="1"/>
          </p:cNvSpPr>
          <p:nvPr>
            <p:ph type="body" idx="1"/>
          </p:nvPr>
        </p:nvSpPr>
        <p:spPr>
          <a:xfrm>
            <a:off x="473499" y="2660068"/>
            <a:ext cx="6155478" cy="6024271"/>
          </a:xfrm>
        </p:spPr>
        <p:txBody>
          <a:bodyPr/>
          <a:lstStyle/>
          <a:p>
            <a:r>
              <a:rPr lang="en-US" sz="1600" dirty="0"/>
              <a:t>The first way you can leverage intelligence to help you understand you exposure from food defense threats is to gather and analyze strategic country intelligence.  This intelligence includes things like:</a:t>
            </a:r>
          </a:p>
          <a:p>
            <a:endParaRPr lang="en-US" sz="1600" dirty="0"/>
          </a:p>
          <a:p>
            <a:pPr marL="235572" indent="-235572">
              <a:buAutoNum type="arabicPeriod"/>
            </a:pPr>
            <a:r>
              <a:rPr lang="en-US" sz="1600" dirty="0"/>
              <a:t>Food defense incidents in the country or region;</a:t>
            </a:r>
          </a:p>
          <a:p>
            <a:pPr marL="235572" indent="-235572">
              <a:buAutoNum type="arabicPeriod"/>
            </a:pPr>
            <a:r>
              <a:rPr lang="en-US" sz="1600" dirty="0"/>
              <a:t>The political stability of the country and the region that includes the presence of law enforcement and a judicial system; that the country is following international rules of law including those relating to banking, and; levels of government corruption.</a:t>
            </a:r>
          </a:p>
          <a:p>
            <a:pPr marL="235572" indent="-235572">
              <a:buAutoNum type="arabicPeriod"/>
            </a:pPr>
            <a:r>
              <a:rPr lang="en-US" sz="1600" dirty="0"/>
              <a:t>Another valuable piece of intelligence that is directly correlated to your exposure is the presence of a food safety system in the country and the quality of government oversight and regulation.</a:t>
            </a:r>
          </a:p>
          <a:p>
            <a:pPr marL="235572" indent="-235572">
              <a:buAutoNum type="arabicPeriod"/>
            </a:pPr>
            <a:r>
              <a:rPr lang="en-US" sz="1600" dirty="0"/>
              <a:t>Number four on the list is the presence of organized crime.  The indicators and warnings of organized crime include things like human and drug trafficking, child labor money laundering and others.</a:t>
            </a:r>
          </a:p>
          <a:p>
            <a:pPr marL="235572" indent="-235572">
              <a:buAutoNum type="arabicPeriod"/>
            </a:pPr>
            <a:r>
              <a:rPr lang="en-US" sz="1600" dirty="0"/>
              <a:t>Last but not least is the general frequency of fraud and corruption in general and incidents of food fraud in particular.  </a:t>
            </a:r>
          </a:p>
          <a:p>
            <a:endParaRPr lang="en-US" sz="1600" dirty="0"/>
          </a:p>
          <a:p>
            <a:pPr marL="235572" indent="-235572">
              <a:buAutoNum type="arabicPeriod"/>
            </a:pPr>
            <a:endParaRPr lang="en-US" dirty="0" smtClean="0"/>
          </a:p>
          <a:p>
            <a:pPr marL="235572" indent="-235572">
              <a:buAutoNum type="arabicPeriod"/>
            </a:pPr>
            <a:endParaRPr lang="en-GB" dirty="0"/>
          </a:p>
        </p:txBody>
      </p:sp>
      <p:sp>
        <p:nvSpPr>
          <p:cNvPr id="4" name="Slide Number Placeholder 3"/>
          <p:cNvSpPr>
            <a:spLocks noGrp="1"/>
          </p:cNvSpPr>
          <p:nvPr>
            <p:ph type="sldNum" sz="quarter" idx="10"/>
          </p:nvPr>
        </p:nvSpPr>
        <p:spPr/>
        <p:txBody>
          <a:bodyPr/>
          <a:lstStyle/>
          <a:p>
            <a:fld id="{27E5D8E1-DFD9-4905-A43D-97A52C2E08FE}" type="slidenum">
              <a:rPr lang="en-GB" smtClean="0"/>
              <a:t>7</a:t>
            </a:fld>
            <a:endParaRPr lang="en-GB"/>
          </a:p>
        </p:txBody>
      </p:sp>
    </p:spTree>
    <p:extLst>
      <p:ext uri="{BB962C8B-B14F-4D97-AF65-F5344CB8AC3E}">
        <p14:creationId xmlns:p14="http://schemas.microsoft.com/office/powerpoint/2010/main" val="173419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E5D8E1-DFD9-4905-A43D-97A52C2E08FE}" type="slidenum">
              <a:rPr lang="en-GB" smtClean="0"/>
              <a:t>8</a:t>
            </a:fld>
            <a:endParaRPr lang="en-GB"/>
          </a:p>
        </p:txBody>
      </p:sp>
    </p:spTree>
    <p:extLst>
      <p:ext uri="{BB962C8B-B14F-4D97-AF65-F5344CB8AC3E}">
        <p14:creationId xmlns:p14="http://schemas.microsoft.com/office/powerpoint/2010/main" val="4072593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782638"/>
            <a:ext cx="2660650" cy="1995487"/>
          </a:xfrm>
        </p:spPr>
      </p:sp>
      <p:sp>
        <p:nvSpPr>
          <p:cNvPr id="3" name="Notes Placeholder 2"/>
          <p:cNvSpPr>
            <a:spLocks noGrp="1"/>
          </p:cNvSpPr>
          <p:nvPr>
            <p:ph type="body" idx="1"/>
          </p:nvPr>
        </p:nvSpPr>
        <p:spPr>
          <a:xfrm>
            <a:off x="710248" y="2816542"/>
            <a:ext cx="5681980" cy="5867797"/>
          </a:xfrm>
        </p:spPr>
        <p:txBody>
          <a:bodyPr/>
          <a:lstStyle/>
          <a:p>
            <a:r>
              <a:rPr lang="en-US" sz="1600" dirty="0"/>
              <a:t>Of course, the more specific you can get the better.  This is where operational intelligence is important.  For example, if you have access to information about past attacks and frequency over time these can be significant indicators of potential and future exposure. </a:t>
            </a:r>
            <a:endParaRPr lang="en-GB" sz="1600" dirty="0"/>
          </a:p>
        </p:txBody>
      </p:sp>
      <p:sp>
        <p:nvSpPr>
          <p:cNvPr id="4" name="Slide Number Placeholder 3"/>
          <p:cNvSpPr>
            <a:spLocks noGrp="1"/>
          </p:cNvSpPr>
          <p:nvPr>
            <p:ph type="sldNum" sz="quarter" idx="10"/>
          </p:nvPr>
        </p:nvSpPr>
        <p:spPr/>
        <p:txBody>
          <a:bodyPr/>
          <a:lstStyle/>
          <a:p>
            <a:fld id="{27E5D8E1-DFD9-4905-A43D-97A52C2E08FE}" type="slidenum">
              <a:rPr lang="en-GB" smtClean="0"/>
              <a:t>9</a:t>
            </a:fld>
            <a:endParaRPr lang="en-GB"/>
          </a:p>
        </p:txBody>
      </p:sp>
    </p:spTree>
    <p:extLst>
      <p:ext uri="{BB962C8B-B14F-4D97-AF65-F5344CB8AC3E}">
        <p14:creationId xmlns:p14="http://schemas.microsoft.com/office/powerpoint/2010/main" val="3769651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lvl1pPr>
              <a:defRPr>
                <a:solidFill>
                  <a:schemeClr val="bg1"/>
                </a:solidFill>
              </a:defRPr>
            </a:lvl1pPr>
          </a:lstStyle>
          <a:p>
            <a:fld id="{7113585D-72D5-4AF8-9EBA-8CFB3D9F5F57}" type="datetime1">
              <a:rPr lang="en-US" smtClean="0"/>
              <a:t>6/6/2014</a:t>
            </a:fld>
            <a:endParaRPr lang="en-US" dirty="0"/>
          </a:p>
        </p:txBody>
      </p:sp>
      <p:sp>
        <p:nvSpPr>
          <p:cNvPr id="17" name="Footer Placeholder 16"/>
          <p:cNvSpPr>
            <a:spLocks noGrp="1"/>
          </p:cNvSpPr>
          <p:nvPr>
            <p:ph type="ftr" sz="quarter" idx="11"/>
          </p:nvPr>
        </p:nvSpPr>
        <p:spPr/>
        <p:txBody>
          <a:bodyPr/>
          <a:lstStyle>
            <a:lvl1pPr>
              <a:defRPr>
                <a:solidFill>
                  <a:schemeClr val="bg1"/>
                </a:solidFill>
              </a:defRPr>
            </a:lvl1pPr>
          </a:lstStyle>
          <a:p>
            <a:r>
              <a:rPr lang="en-US" dirty="0" smtClean="0"/>
              <a:t>Copyright © 2014  All Rights Reserved FoodQuestTQ LLC             </a:t>
            </a:r>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9717545-F03D-473D-8E65-1B92D2904AC3}"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67039E-EB55-4366-91A4-9047B8501926}" type="datetime1">
              <a:rPr lang="en-US" smtClean="0">
                <a:solidFill>
                  <a:prstClr val="black">
                    <a:tint val="75000"/>
                  </a:prstClr>
                </a:solidFill>
              </a:rPr>
              <a:t>6/6/2014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2014  All Rights Reserved FoodQuestTQ LLC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717545-F03D-473D-8E65-1B92D2904AC3}"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solidFill>
                <a:schemeClr val="bg1"/>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29717545-F03D-473D-8E65-1B92D2904AC3}" type="slidenum">
              <a:rPr lang="en-US" smtClean="0">
                <a:solidFill>
                  <a:prstClr val="black">
                    <a:tint val="75000"/>
                  </a:prstClr>
                </a:solidFill>
              </a:rPr>
              <a:pPr/>
              <a:t>‹#›</a:t>
            </a:fld>
            <a:endParaRPr lang="en-US">
              <a:solidFill>
                <a:prstClr val="black">
                  <a:tint val="75000"/>
                </a:prst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defRPr>
                <a:solidFill>
                  <a:schemeClr val="bg1"/>
                </a:solidFill>
              </a:defRPr>
            </a:lvl1pPr>
          </a:lstStyle>
          <a:p>
            <a:fld id="{2F844397-309C-450A-A2DF-9769DF0DE66E}" type="datetime1">
              <a:rPr lang="en-US" smtClean="0"/>
              <a:t>6/6/2014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Copyright © 2014  All Rights Reserved FoodQuestTQ LLC             </a:t>
            </a:r>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lvl1pPr>
              <a:defRPr>
                <a:solidFill>
                  <a:schemeClr val="bg1"/>
                </a:solidFill>
              </a:defRPr>
            </a:lvl1pPr>
          </a:lstStyle>
          <a:p>
            <a:fld id="{791E059C-1059-4EF1-A9B3-E8F1F678A63E}" type="datetime1">
              <a:rPr lang="en-US" smtClean="0"/>
              <a:t>6/6/2014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Copyright © 2014  All Rights Reserved FoodQuestTQ LLC             </a:t>
            </a:r>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29717545-F03D-473D-8E65-1B92D2904AC3}"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Copyright © 2014  All Rights Reserved FoodQuestTQ LLC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97308B79-85F1-468D-A2F3-08B892653505}" type="datetime1">
              <a:rPr lang="en-US" smtClean="0"/>
              <a:t>6/6/2014</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9717545-F03D-473D-8E65-1B92D2904AC3}"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lvl1pPr>
              <a:defRPr>
                <a:solidFill>
                  <a:schemeClr val="bg1"/>
                </a:solidFill>
              </a:defRPr>
            </a:lvl1pPr>
          </a:lstStyle>
          <a:p>
            <a:fld id="{F2C27D3A-2202-41F1-BEB4-FC8AFF5CF40C}" type="datetime1">
              <a:rPr lang="en-US" smtClean="0"/>
              <a:t>6/6/2014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smtClean="0"/>
              <a:t>Copyright © 2014  All Rights Reserved FoodQuestTQ LLC             </a:t>
            </a:r>
            <a:endParaRPr lang="en-US"/>
          </a:p>
        </p:txBody>
      </p:sp>
      <p:sp>
        <p:nvSpPr>
          <p:cNvPr id="7" name="Slide Number Placeholder 6"/>
          <p:cNvSpPr>
            <a:spLocks noGrp="1"/>
          </p:cNvSpPr>
          <p:nvPr>
            <p:ph type="sldNum" sz="quarter" idx="12"/>
          </p:nvPr>
        </p:nvSpPr>
        <p:spPr/>
        <p:txBody>
          <a:bodyPr/>
          <a:lstStyle/>
          <a:p>
            <a:fld id="{29717545-F03D-473D-8E65-1B92D2904AC3}" type="slidenum">
              <a:rPr lang="en-US" smtClean="0">
                <a:solidFill>
                  <a:prstClr val="black">
                    <a:tint val="75000"/>
                  </a:prstClr>
                </a:solidFill>
              </a:rPr>
              <a:pPr/>
              <a:t>‹#›</a:t>
            </a:fld>
            <a:endParaRPr lang="en-US">
              <a:solidFill>
                <a:prstClr val="black">
                  <a:tint val="75000"/>
                </a:prst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lvl1pPr>
              <a:defRPr>
                <a:solidFill>
                  <a:schemeClr val="bg1"/>
                </a:solidFill>
              </a:defRPr>
            </a:lvl1pPr>
          </a:lstStyle>
          <a:p>
            <a:fld id="{D2355F8C-0386-4DC4-AB31-77AAA1CBAB8E}" type="datetime1">
              <a:rPr lang="en-US" smtClean="0"/>
              <a:t>6/6/2014</a:t>
            </a:fld>
            <a:endParaRPr lang="en-US" dirty="0"/>
          </a:p>
        </p:txBody>
      </p:sp>
      <p:sp>
        <p:nvSpPr>
          <p:cNvPr id="8" name="Footer Placeholder 7"/>
          <p:cNvSpPr>
            <a:spLocks noGrp="1"/>
          </p:cNvSpPr>
          <p:nvPr>
            <p:ph type="ftr" sz="quarter" idx="11"/>
          </p:nvPr>
        </p:nvSpPr>
        <p:spPr>
          <a:xfrm>
            <a:off x="304800" y="6409944"/>
            <a:ext cx="4191000" cy="365760"/>
          </a:xfrm>
        </p:spPr>
        <p:txBody>
          <a:bodyPr/>
          <a:lstStyle>
            <a:lvl1pPr>
              <a:defRPr>
                <a:solidFill>
                  <a:schemeClr val="bg1"/>
                </a:solidFill>
              </a:defRPr>
            </a:lvl1pPr>
          </a:lstStyle>
          <a:p>
            <a:r>
              <a:rPr lang="en-US" smtClean="0"/>
              <a:t>Copyright © 2014  All Rights Reserved FoodQuestTQ LLC             </a:t>
            </a:r>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29717545-F03D-473D-8E65-1B92D2904AC3}" type="slidenum">
              <a:rPr lang="en-US" smtClean="0">
                <a:solidFill>
                  <a:prstClr val="black">
                    <a:tint val="75000"/>
                  </a:prstClr>
                </a:solidFill>
              </a:rPr>
              <a:pPr/>
              <a:t>‹#›</a:t>
            </a:fld>
            <a:endParaRPr lang="en-US">
              <a:solidFill>
                <a:prstClr val="black">
                  <a:tint val="75000"/>
                </a:prst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pic>
        <p:nvPicPr>
          <p:cNvPr id="28"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304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lvl1pPr>
              <a:defRPr>
                <a:solidFill>
                  <a:schemeClr val="bg1"/>
                </a:solidFill>
              </a:defRPr>
            </a:lvl1pPr>
          </a:lstStyle>
          <a:p>
            <a:fld id="{D6CE17CA-2CC3-4C1E-8093-603D588AF711}" type="datetime1">
              <a:rPr lang="en-US" smtClean="0"/>
              <a:t>6/6/2014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t>Copyright © 2014  All Rights Reserved FoodQuestTQ LLC             </a:t>
            </a:r>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29717545-F03D-473D-8E65-1B92D2904AC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467AB654-FF23-4F6F-9A49-4FC8421D1C00}" type="datetime1">
              <a:rPr lang="en-US" smtClean="0"/>
              <a:t>6/6/2014</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smtClean="0"/>
              <a:t>Copyright © 2014  All Rights Reserved FoodQuestTQ LLC             </a:t>
            </a:r>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chemeClr val="bg1"/>
                </a:solidFill>
              </a:defRPr>
            </a:lvl1pPr>
          </a:lstStyle>
          <a:p>
            <a:fld id="{29717545-F03D-473D-8E65-1B92D2904AC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9717545-F03D-473D-8E65-1B92D2904AC3}" type="slidenum">
              <a:rPr lang="en-US" smtClean="0">
                <a:solidFill>
                  <a:prstClr val="black">
                    <a:tint val="75000"/>
                  </a:prstClr>
                </a:solidFill>
              </a:rPr>
              <a:pPr/>
              <a:t>‹#›</a:t>
            </a:fld>
            <a:endParaRPr lang="en-US">
              <a:solidFill>
                <a:prstClr val="black">
                  <a:tint val="75000"/>
                </a:prst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lvl1pPr>
              <a:defRPr>
                <a:solidFill>
                  <a:schemeClr val="bg1"/>
                </a:solidFill>
              </a:defRPr>
            </a:lvl1pPr>
          </a:lstStyle>
          <a:p>
            <a:fld id="{F668853A-397A-4CD4-AD50-ED916454574A}" type="datetime1">
              <a:rPr lang="en-US" smtClean="0"/>
              <a:t>6/6/2014</a:t>
            </a:fld>
            <a:endParaRPr lang="en-US" dirty="0"/>
          </a:p>
        </p:txBody>
      </p:sp>
      <p:sp>
        <p:nvSpPr>
          <p:cNvPr id="6" name="Footer Placeholder 5"/>
          <p:cNvSpPr>
            <a:spLocks noGrp="1"/>
          </p:cNvSpPr>
          <p:nvPr>
            <p:ph type="ftr" sz="quarter" idx="11"/>
          </p:nvPr>
        </p:nvSpPr>
        <p:spPr>
          <a:xfrm>
            <a:off x="301752" y="6410848"/>
            <a:ext cx="4117848" cy="365760"/>
          </a:xfrm>
        </p:spPr>
        <p:txBody>
          <a:bodyPr/>
          <a:lstStyle>
            <a:lvl1pPr>
              <a:defRPr>
                <a:solidFill>
                  <a:schemeClr val="bg1"/>
                </a:solidFill>
              </a:defRPr>
            </a:lvl1pPr>
          </a:lstStyle>
          <a:p>
            <a:r>
              <a:rPr lang="en-US" smtClean="0"/>
              <a:t>Copyright © 2014  All Rights Reserved FoodQuestTQ LLC             </a:t>
            </a: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29717545-F03D-473D-8E65-1B92D2904AC3}"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lvl1pPr>
              <a:defRPr>
                <a:solidFill>
                  <a:schemeClr val="bg1"/>
                </a:solidFill>
              </a:defRPr>
            </a:lvl1pPr>
          </a:lstStyle>
          <a:p>
            <a:fld id="{FB5DDE53-A837-4E5D-AFFF-7A8EEC5DE249}" type="datetime1">
              <a:rPr lang="en-US" smtClean="0"/>
              <a:t>6/6/2014</a:t>
            </a:fld>
            <a:endParaRPr lang="en-US" dirty="0"/>
          </a:p>
        </p:txBody>
      </p:sp>
      <p:sp>
        <p:nvSpPr>
          <p:cNvPr id="6" name="Footer Placeholder 5"/>
          <p:cNvSpPr>
            <a:spLocks noGrp="1"/>
          </p:cNvSpPr>
          <p:nvPr>
            <p:ph type="ftr" sz="quarter" idx="11"/>
          </p:nvPr>
        </p:nvSpPr>
        <p:spPr>
          <a:xfrm>
            <a:off x="301752" y="6410848"/>
            <a:ext cx="4270248" cy="365760"/>
          </a:xfrm>
        </p:spPr>
        <p:txBody>
          <a:bodyPr/>
          <a:lstStyle>
            <a:lvl1pPr>
              <a:defRPr>
                <a:solidFill>
                  <a:schemeClr val="bg1"/>
                </a:solidFill>
              </a:defRPr>
            </a:lvl1pPr>
          </a:lstStyle>
          <a:p>
            <a:r>
              <a:rPr lang="en-US" smtClean="0"/>
              <a:t>Copyright © 2014  All Rights Reserved FoodQuestTQ LLC             </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chemeClr val="bg1"/>
                </a:solidFill>
              </a:defRPr>
            </a:lvl1pPr>
          </a:lstStyle>
          <a:p>
            <a:fld id="{513DA99A-5945-4DF5-859A-E95377F0E955}" type="datetime1">
              <a:rPr lang="en-US" smtClean="0"/>
              <a:t>6/6/2014</a:t>
            </a:fld>
            <a:endParaRPr lang="en-US" dirty="0"/>
          </a:p>
        </p:txBody>
      </p:sp>
      <p:sp>
        <p:nvSpPr>
          <p:cNvPr id="3" name="Footer Placeholder 2"/>
          <p:cNvSpPr>
            <a:spLocks noGrp="1"/>
          </p:cNvSpPr>
          <p:nvPr>
            <p:ph type="ftr" sz="quarter" idx="3"/>
          </p:nvPr>
        </p:nvSpPr>
        <p:spPr>
          <a:xfrm>
            <a:off x="304800" y="6410848"/>
            <a:ext cx="4261104" cy="365760"/>
          </a:xfrm>
          <a:prstGeom prst="rect">
            <a:avLst/>
          </a:prstGeom>
        </p:spPr>
        <p:txBody>
          <a:bodyPr vert="horz"/>
          <a:lstStyle>
            <a:lvl1pPr algn="l" eaLnBrk="1" latinLnBrk="0" hangingPunct="1">
              <a:defRPr kumimoji="0" sz="1200">
                <a:solidFill>
                  <a:schemeClr val="bg1"/>
                </a:solidFill>
              </a:defRPr>
            </a:lvl1pPr>
          </a:lstStyle>
          <a:p>
            <a:r>
              <a:rPr lang="en-US" dirty="0" smtClean="0"/>
              <a:t>Copyright © 2014  All Rights Reserved FoodQuestTQ LLC             </a:t>
            </a:r>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9717545-F03D-473D-8E65-1B92D2904AC3}" type="slidenum">
              <a:rPr lang="en-US" smtClean="0">
                <a:solidFill>
                  <a:prstClr val="black">
                    <a:tint val="75000"/>
                  </a:prstClr>
                </a:solidFill>
              </a:rPr>
              <a:pPr/>
              <a:t>‹#›</a:t>
            </a:fld>
            <a:endParaRPr lang="en-US">
              <a:solidFill>
                <a:prstClr val="black">
                  <a:tint val="75000"/>
                </a:prst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28600" y="288524"/>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15.pn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15.pn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15.pn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6.wav"/><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7.wav"/><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15.png"/><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15.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5.pn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15.pn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15.png"/><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15.png"/><Relationship Id="rId4" Type="http://schemas.openxmlformats.org/officeDocument/2006/relationships/image" Target="../media/image1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505200"/>
            <a:ext cx="6400800" cy="1752600"/>
          </a:xfrm>
        </p:spPr>
        <p:txBody>
          <a:bodyPr anchor="ctr" anchorCtr="0">
            <a:normAutofit/>
          </a:bodyPr>
          <a:lstStyle/>
          <a:p>
            <a:r>
              <a:rPr lang="en-US" sz="2800" dirty="0" smtClean="0">
                <a:solidFill>
                  <a:schemeClr val="tx1"/>
                </a:solidFill>
              </a:rPr>
              <a:t>Bruce Becker (CW ret.)</a:t>
            </a:r>
          </a:p>
          <a:p>
            <a:r>
              <a:rPr lang="en-US" sz="2800" dirty="0" smtClean="0">
                <a:solidFill>
                  <a:schemeClr val="tx1"/>
                </a:solidFill>
              </a:rPr>
              <a:t>President</a:t>
            </a:r>
          </a:p>
          <a:p>
            <a:r>
              <a:rPr lang="en-US" sz="2800" dirty="0" smtClean="0">
                <a:solidFill>
                  <a:schemeClr val="tx1"/>
                </a:solidFill>
              </a:rPr>
              <a:t>FoodQuestTQ</a:t>
            </a:r>
            <a:endParaRPr lang="en-GB" sz="2800" dirty="0">
              <a:solidFill>
                <a:schemeClr val="tx1"/>
              </a:solidFill>
            </a:endParaRPr>
          </a:p>
        </p:txBody>
      </p:sp>
      <p:sp>
        <p:nvSpPr>
          <p:cNvPr id="2" name="Title 1"/>
          <p:cNvSpPr>
            <a:spLocks noGrp="1"/>
          </p:cNvSpPr>
          <p:nvPr>
            <p:ph type="ctrTitle"/>
          </p:nvPr>
        </p:nvSpPr>
        <p:spPr>
          <a:xfrm>
            <a:off x="3886200" y="380035"/>
            <a:ext cx="4800600" cy="1752600"/>
          </a:xfrm>
        </p:spPr>
        <p:txBody>
          <a:bodyPr anchor="ctr" anchorCtr="0"/>
          <a:lstStyle/>
          <a:p>
            <a:r>
              <a:rPr lang="en-US" dirty="0" smtClean="0">
                <a:solidFill>
                  <a:schemeClr val="accent3">
                    <a:lumMod val="75000"/>
                  </a:schemeClr>
                </a:solidFill>
              </a:rPr>
              <a:t>Food Protection</a:t>
            </a:r>
            <a:endParaRPr lang="en-GB" dirty="0">
              <a:solidFill>
                <a:schemeClr val="accent3">
                  <a:lumMod val="75000"/>
                </a:schemeClr>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70" r="23874"/>
          <a:stretch/>
        </p:blipFill>
        <p:spPr bwMode="auto">
          <a:xfrm>
            <a:off x="304800" y="381000"/>
            <a:ext cx="3505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p:cNvSpPr>
            <a:spLocks noGrp="1"/>
          </p:cNvSpPr>
          <p:nvPr>
            <p:ph type="dt" sz="half" idx="10"/>
          </p:nvPr>
        </p:nvSpPr>
        <p:spPr/>
        <p:txBody>
          <a:bodyPr/>
          <a:lstStyle/>
          <a:p>
            <a:fld id="{A994EA6F-0011-48DE-815D-39F454483817}" type="datetime1">
              <a:rPr lang="en-US" smtClean="0"/>
              <a:t>6/6/2014</a:t>
            </a:fld>
            <a:endParaRPr lang="en-US" dirty="0"/>
          </a:p>
        </p:txBody>
      </p:sp>
      <p:sp>
        <p:nvSpPr>
          <p:cNvPr id="10" name="Footer Placeholder 9"/>
          <p:cNvSpPr>
            <a:spLocks noGrp="1"/>
          </p:cNvSpPr>
          <p:nvPr>
            <p:ph type="ftr" sz="quarter" idx="11"/>
          </p:nvPr>
        </p:nvSpPr>
        <p:spPr/>
        <p:txBody>
          <a:bodyPr/>
          <a:lstStyle/>
          <a:p>
            <a:r>
              <a:rPr lang="en-US" smtClean="0"/>
              <a:t>Copyright © 2014  All Rights Reserved FoodQuestTQ LLC             </a:t>
            </a:r>
            <a:endParaRPr lang="en-US" dirty="0"/>
          </a:p>
        </p:txBody>
      </p:sp>
      <p:sp>
        <p:nvSpPr>
          <p:cNvPr id="11" name="Slide Number Placeholder 10"/>
          <p:cNvSpPr>
            <a:spLocks noGrp="1"/>
          </p:cNvSpPr>
          <p:nvPr>
            <p:ph type="sldNum" sz="quarter" idx="12"/>
          </p:nvPr>
        </p:nvSpPr>
        <p:spPr/>
        <p:txBody>
          <a:bodyPr/>
          <a:lstStyle/>
          <a:p>
            <a:fld id="{29717545-F03D-473D-8E65-1B92D2904AC3}"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3454466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7235952" cy="758952"/>
          </a:xfrm>
        </p:spPr>
        <p:txBody>
          <a:bodyPr/>
          <a:lstStyle/>
          <a:p>
            <a:r>
              <a:rPr lang="en-US" dirty="0" smtClean="0"/>
              <a:t>Again From Our Food Fraudster Tool</a:t>
            </a:r>
            <a:endParaRPr lang="en-US" dirty="0"/>
          </a:p>
        </p:txBody>
      </p:sp>
      <p:pic>
        <p:nvPicPr>
          <p:cNvPr id="2050"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t="10847" r="40424" b="4822"/>
          <a:stretch/>
        </p:blipFill>
        <p:spPr bwMode="auto">
          <a:xfrm>
            <a:off x="381000" y="1981200"/>
            <a:ext cx="8453449"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ate Placeholder 7"/>
          <p:cNvSpPr>
            <a:spLocks noGrp="1"/>
          </p:cNvSpPr>
          <p:nvPr>
            <p:ph type="dt" sz="half" idx="10"/>
          </p:nvPr>
        </p:nvSpPr>
        <p:spPr/>
        <p:txBody>
          <a:bodyPr/>
          <a:lstStyle/>
          <a:p>
            <a:fld id="{CF0D2784-3DC6-4F66-B456-DEE4291251BB}" type="datetime1">
              <a:rPr lang="en-US" smtClean="0"/>
              <a:t>6/6/2014</a:t>
            </a:fld>
            <a:endParaRPr lang="en-US"/>
          </a:p>
        </p:txBody>
      </p:sp>
      <p:sp>
        <p:nvSpPr>
          <p:cNvPr id="9" name="Footer Placeholder 8"/>
          <p:cNvSpPr>
            <a:spLocks noGrp="1"/>
          </p:cNvSpPr>
          <p:nvPr>
            <p:ph type="ftr" sz="quarter" idx="11"/>
          </p:nvPr>
        </p:nvSpPr>
        <p:spPr/>
        <p:txBody>
          <a:bodyPr/>
          <a:lstStyle/>
          <a:p>
            <a:r>
              <a:rPr lang="en-US" smtClean="0"/>
              <a:t>Copyright © 2014  All Rights Reserved FoodQuestTQ LLC             </a:t>
            </a:r>
            <a:endParaRPr lang="en-US"/>
          </a:p>
        </p:txBody>
      </p:sp>
      <p:sp>
        <p:nvSpPr>
          <p:cNvPr id="10" name="Slide Number Placeholder 9"/>
          <p:cNvSpPr>
            <a:spLocks noGrp="1"/>
          </p:cNvSpPr>
          <p:nvPr>
            <p:ph type="sldNum" sz="quarter" idx="12"/>
          </p:nvPr>
        </p:nvSpPr>
        <p:spPr/>
        <p:txBody>
          <a:bodyPr/>
          <a:lstStyle/>
          <a:p>
            <a:fld id="{29717545-F03D-473D-8E65-1B92D2904AC3}"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1594174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553200" cy="1143000"/>
          </a:xfrm>
        </p:spPr>
        <p:txBody>
          <a:bodyPr anchor="t" anchorCtr="0">
            <a:normAutofit/>
          </a:bodyPr>
          <a:lstStyle/>
          <a:p>
            <a:r>
              <a:rPr lang="en-US" sz="2800" dirty="0" smtClean="0">
                <a:solidFill>
                  <a:schemeClr val="accent3">
                    <a:lumMod val="75000"/>
                  </a:schemeClr>
                </a:solidFill>
              </a:rPr>
              <a:t>Tactical Intelligence to Help Identify Food  Defense Hazards</a:t>
            </a:r>
            <a:endParaRPr lang="en-GB" sz="2800" dirty="0">
              <a:solidFill>
                <a:schemeClr val="accent3">
                  <a:lumMod val="75000"/>
                </a:schemeClr>
              </a:solidFill>
            </a:endParaRPr>
          </a:p>
        </p:txBody>
      </p:sp>
      <p:sp>
        <p:nvSpPr>
          <p:cNvPr id="3" name="Content Placeholder 2"/>
          <p:cNvSpPr>
            <a:spLocks noGrp="1"/>
          </p:cNvSpPr>
          <p:nvPr>
            <p:ph sz="quarter" idx="1"/>
          </p:nvPr>
        </p:nvSpPr>
        <p:spPr>
          <a:xfrm>
            <a:off x="609600" y="1981200"/>
            <a:ext cx="7924800" cy="4038600"/>
          </a:xfrm>
        </p:spPr>
        <p:txBody>
          <a:bodyPr>
            <a:normAutofit fontScale="85000" lnSpcReduction="10000"/>
          </a:bodyPr>
          <a:lstStyle/>
          <a:p>
            <a:r>
              <a:rPr lang="en-US" dirty="0" smtClean="0"/>
              <a:t>Gathering and maintenance of facility specific information</a:t>
            </a:r>
          </a:p>
          <a:p>
            <a:endParaRPr lang="en-US" sz="900" dirty="0" smtClean="0"/>
          </a:p>
          <a:p>
            <a:pPr lvl="1"/>
            <a:r>
              <a:rPr lang="en-US" dirty="0" smtClean="0"/>
              <a:t>Company registration</a:t>
            </a:r>
          </a:p>
          <a:p>
            <a:pPr lvl="1"/>
            <a:r>
              <a:rPr lang="en-US" dirty="0" smtClean="0"/>
              <a:t>Results, quality and frequency of facility inspections by state authorities</a:t>
            </a:r>
          </a:p>
          <a:p>
            <a:pPr lvl="1"/>
            <a:r>
              <a:rPr lang="en-US" dirty="0" smtClean="0"/>
              <a:t>Past history of food safety and food fraud incidents at the facility</a:t>
            </a:r>
          </a:p>
          <a:p>
            <a:pPr lvl="1"/>
            <a:endParaRPr lang="en-US" dirty="0" smtClean="0"/>
          </a:p>
          <a:p>
            <a:r>
              <a:rPr lang="en-US" dirty="0" smtClean="0"/>
              <a:t>Local presence of law enforcement </a:t>
            </a:r>
          </a:p>
          <a:p>
            <a:r>
              <a:rPr lang="en-US" dirty="0" smtClean="0"/>
              <a:t>Presence of localized organized crime</a:t>
            </a:r>
          </a:p>
          <a:p>
            <a:r>
              <a:rPr lang="en-US" dirty="0" smtClean="0"/>
              <a:t>Local crime demographics</a:t>
            </a:r>
          </a:p>
          <a:p>
            <a:r>
              <a:rPr lang="en-US" dirty="0" smtClean="0"/>
              <a:t>Present and potential facility specific threats</a:t>
            </a:r>
            <a:endParaRPr lang="en-GB" dirty="0"/>
          </a:p>
        </p:txBody>
      </p:sp>
      <p:sp>
        <p:nvSpPr>
          <p:cNvPr id="10" name="Date Placeholder 9"/>
          <p:cNvSpPr>
            <a:spLocks noGrp="1"/>
          </p:cNvSpPr>
          <p:nvPr>
            <p:ph type="dt" sz="half" idx="10"/>
          </p:nvPr>
        </p:nvSpPr>
        <p:spPr/>
        <p:txBody>
          <a:bodyPr/>
          <a:lstStyle/>
          <a:p>
            <a:fld id="{35750B15-80C8-4827-AF43-50E4CA7A79E2}"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2882933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7010400" cy="1143000"/>
          </a:xfrm>
        </p:spPr>
        <p:txBody>
          <a:bodyPr anchor="ctr" anchorCtr="0">
            <a:normAutofit/>
          </a:bodyPr>
          <a:lstStyle/>
          <a:p>
            <a:r>
              <a:rPr lang="en-US" sz="2800" dirty="0" smtClean="0">
                <a:solidFill>
                  <a:schemeClr val="accent3">
                    <a:lumMod val="75000"/>
                  </a:schemeClr>
                </a:solidFill>
              </a:rPr>
              <a:t>Food Defense Hazards are Variable</a:t>
            </a:r>
            <a:endParaRPr lang="en-GB" sz="2800" dirty="0">
              <a:solidFill>
                <a:schemeClr val="accent3">
                  <a:lumMod val="75000"/>
                </a:schemeClr>
              </a:solidFill>
            </a:endParaRPr>
          </a:p>
        </p:txBody>
      </p:sp>
      <p:graphicFrame>
        <p:nvGraphicFramePr>
          <p:cNvPr id="4" name="Diagram 3"/>
          <p:cNvGraphicFramePr/>
          <p:nvPr>
            <p:extLst>
              <p:ext uri="{D42A27DB-BD31-4B8C-83A1-F6EECF244321}">
                <p14:modId xmlns:p14="http://schemas.microsoft.com/office/powerpoint/2010/main" val="1447409148"/>
              </p:ext>
            </p:extLst>
          </p:nvPr>
        </p:nvGraphicFramePr>
        <p:xfrm>
          <a:off x="304800" y="1524000"/>
          <a:ext cx="8534400" cy="469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Date Placeholder 9"/>
          <p:cNvSpPr>
            <a:spLocks noGrp="1"/>
          </p:cNvSpPr>
          <p:nvPr>
            <p:ph type="dt" sz="half" idx="10"/>
          </p:nvPr>
        </p:nvSpPr>
        <p:spPr/>
        <p:txBody>
          <a:bodyPr/>
          <a:lstStyle/>
          <a:p>
            <a:fld id="{91D11FED-0BEE-4563-835A-A4E3B2989DF3}"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3033840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363190143"/>
              </p:ext>
            </p:extLst>
          </p:nvPr>
        </p:nvGraphicFramePr>
        <p:xfrm>
          <a:off x="304800" y="1676401"/>
          <a:ext cx="8534400" cy="4571999"/>
        </p:xfrm>
        <a:graphic>
          <a:graphicData uri="http://schemas.openxmlformats.org/drawingml/2006/table">
            <a:tbl>
              <a:tblPr firstRow="1" bandRow="1">
                <a:tableStyleId>{F5AB1C69-6EDB-4FF4-983F-18BD219EF322}</a:tableStyleId>
              </a:tblPr>
              <a:tblGrid>
                <a:gridCol w="1871578"/>
                <a:gridCol w="6662822"/>
              </a:tblGrid>
              <a:tr h="701524">
                <a:tc gridSpan="2">
                  <a:txBody>
                    <a:bodyPr/>
                    <a:lstStyle/>
                    <a:p>
                      <a:r>
                        <a:rPr lang="en-US" sz="2800" dirty="0" smtClean="0"/>
                        <a:t>Environment</a:t>
                      </a:r>
                      <a:endParaRPr lang="en-GB"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endParaRPr lang="en-GB" dirty="0"/>
                    </a:p>
                  </a:txBody>
                  <a:tcPr anchor="ctr" anchorCtr="1"/>
                </a:tc>
              </a:tr>
              <a:tr h="1470781">
                <a:tc>
                  <a:txBody>
                    <a:bodyPr/>
                    <a:lstStyle/>
                    <a:p>
                      <a:r>
                        <a:rPr lang="en-US" sz="2000" dirty="0" smtClean="0"/>
                        <a:t>Strategic</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000" dirty="0" smtClean="0"/>
                        <a:t>69% of extra</a:t>
                      </a:r>
                      <a:r>
                        <a:rPr lang="en-US" sz="2000" baseline="0" dirty="0" smtClean="0"/>
                        <a:t> virgin olive oil imported into the U.S. from Europe is falsely labelled</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199847">
                <a:tc>
                  <a:txBody>
                    <a:bodyPr/>
                    <a:lstStyle/>
                    <a:p>
                      <a:r>
                        <a:rPr lang="en-US" sz="2000" dirty="0" smtClean="0"/>
                        <a:t>Operational</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smtClean="0"/>
                        <a:t>European food</a:t>
                      </a:r>
                      <a:r>
                        <a:rPr lang="en-US" sz="2000" baseline="0" dirty="0" smtClean="0"/>
                        <a:t> fraud enforcement of exported olive oil is lacking</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9847">
                <a:tc>
                  <a:txBody>
                    <a:bodyPr/>
                    <a:lstStyle/>
                    <a:p>
                      <a:r>
                        <a:rPr lang="en-US" sz="2000" dirty="0" smtClean="0"/>
                        <a:t>Tactical</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000" dirty="0" smtClean="0"/>
                        <a:t>All aspects of</a:t>
                      </a:r>
                      <a:r>
                        <a:rPr lang="en-US" sz="2000" baseline="0" dirty="0" smtClean="0"/>
                        <a:t> the olive oil supply chain in Europe have been infiltrated by the criminal element</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13" name="Title 1"/>
          <p:cNvSpPr>
            <a:spLocks noGrp="1"/>
          </p:cNvSpPr>
          <p:nvPr>
            <p:ph type="title"/>
          </p:nvPr>
        </p:nvSpPr>
        <p:spPr>
          <a:xfrm>
            <a:off x="1828800" y="152400"/>
            <a:ext cx="6854952" cy="758952"/>
          </a:xfrm>
        </p:spPr>
        <p:txBody>
          <a:bodyPr>
            <a:normAutofit/>
          </a:bodyPr>
          <a:lstStyle/>
          <a:p>
            <a:r>
              <a:rPr lang="en-US" sz="2800" dirty="0" smtClean="0">
                <a:solidFill>
                  <a:schemeClr val="accent3">
                    <a:lumMod val="75000"/>
                  </a:schemeClr>
                </a:solidFill>
              </a:rPr>
              <a:t>Extra Virgin Olive Fraud as One Example</a:t>
            </a:r>
            <a:endParaRPr lang="en-GB" sz="2800" dirty="0">
              <a:solidFill>
                <a:schemeClr val="accent3">
                  <a:lumMod val="75000"/>
                </a:schemeClr>
              </a:solidFill>
            </a:endParaRPr>
          </a:p>
        </p:txBody>
      </p:sp>
      <p:sp>
        <p:nvSpPr>
          <p:cNvPr id="8" name="Date Placeholder 7"/>
          <p:cNvSpPr>
            <a:spLocks noGrp="1"/>
          </p:cNvSpPr>
          <p:nvPr>
            <p:ph type="dt" sz="half" idx="10"/>
          </p:nvPr>
        </p:nvSpPr>
        <p:spPr/>
        <p:txBody>
          <a:bodyPr/>
          <a:lstStyle/>
          <a:p>
            <a:fld id="{47BF6EF4-EC55-4F42-9646-A95091A68B68}" type="datetime1">
              <a:rPr lang="en-US" smtClean="0"/>
              <a:t>6/6/2014</a:t>
            </a:fld>
            <a:endParaRPr lang="en-US"/>
          </a:p>
        </p:txBody>
      </p:sp>
      <p:sp>
        <p:nvSpPr>
          <p:cNvPr id="9" name="Footer Placeholder 8"/>
          <p:cNvSpPr>
            <a:spLocks noGrp="1"/>
          </p:cNvSpPr>
          <p:nvPr>
            <p:ph type="ftr" sz="quarter" idx="11"/>
          </p:nvPr>
        </p:nvSpPr>
        <p:spPr/>
        <p:txBody>
          <a:bodyPr/>
          <a:lstStyle/>
          <a:p>
            <a:r>
              <a:rPr lang="en-US" smtClean="0"/>
              <a:t>Copyright © 2014  All Rights Reserved FoodQuestTQ LLC             </a:t>
            </a:r>
            <a:endParaRPr lang="en-US"/>
          </a:p>
        </p:txBody>
      </p:sp>
      <p:sp>
        <p:nvSpPr>
          <p:cNvPr id="11" name="Slide Number Placeholder 10"/>
          <p:cNvSpPr>
            <a:spLocks noGrp="1"/>
          </p:cNvSpPr>
          <p:nvPr>
            <p:ph type="sldNum" sz="quarter" idx="12"/>
          </p:nvPr>
        </p:nvSpPr>
        <p:spPr/>
        <p:txBody>
          <a:bodyPr/>
          <a:lstStyle/>
          <a:p>
            <a:fld id="{29717545-F03D-473D-8E65-1B92D2904AC3}"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3483567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820764173"/>
              </p:ext>
            </p:extLst>
          </p:nvPr>
        </p:nvGraphicFramePr>
        <p:xfrm>
          <a:off x="228600" y="1676401"/>
          <a:ext cx="8686800" cy="4571999"/>
        </p:xfrm>
        <a:graphic>
          <a:graphicData uri="http://schemas.openxmlformats.org/drawingml/2006/table">
            <a:tbl>
              <a:tblPr firstRow="1" bandRow="1">
                <a:tableStyleId>{F5AB1C69-6EDB-4FF4-983F-18BD219EF322}</a:tableStyleId>
              </a:tblPr>
              <a:tblGrid>
                <a:gridCol w="1905000"/>
                <a:gridCol w="6781800"/>
              </a:tblGrid>
              <a:tr h="573349">
                <a:tc gridSpan="2">
                  <a:txBody>
                    <a:bodyPr/>
                    <a:lstStyle/>
                    <a:p>
                      <a:r>
                        <a:rPr lang="en-US" sz="2800" dirty="0" smtClean="0"/>
                        <a:t>Adversary</a:t>
                      </a:r>
                      <a:r>
                        <a:rPr lang="en-US" sz="2800" baseline="0" dirty="0" smtClean="0"/>
                        <a:t> Type</a:t>
                      </a:r>
                      <a:endParaRPr lang="en-GB"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endParaRPr lang="en-GB" dirty="0"/>
                    </a:p>
                  </a:txBody>
                  <a:tcPr anchor="ctr" anchorCtr="1"/>
                </a:tc>
              </a:tr>
              <a:tr h="1101077">
                <a:tc rowSpan="2">
                  <a:txBody>
                    <a:bodyPr/>
                    <a:lstStyle/>
                    <a:p>
                      <a:r>
                        <a:rPr lang="en-US" sz="2000" dirty="0" smtClean="0"/>
                        <a:t>Organized</a:t>
                      </a:r>
                      <a:r>
                        <a:rPr lang="en-US" sz="2000" baseline="0" dirty="0" smtClean="0"/>
                        <a:t> Crime</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000" dirty="0" smtClean="0"/>
                        <a:t>Operate primarily at the processor level</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101077">
                <a:tc vMerge="1">
                  <a:txBody>
                    <a:bodyPr/>
                    <a:lstStyle/>
                    <a:p>
                      <a:endParaRPr lang="en-GB" sz="2000" dirty="0"/>
                    </a:p>
                  </a:txBody>
                  <a:tcPr anchor="ctr"/>
                </a:tc>
                <a:tc>
                  <a:txBody>
                    <a:bodyPr/>
                    <a:lstStyle/>
                    <a:p>
                      <a:r>
                        <a:rPr lang="en-US" sz="2000" dirty="0" smtClean="0"/>
                        <a:t>Adulterate and mislabel</a:t>
                      </a:r>
                      <a:r>
                        <a:rPr lang="en-US" sz="2000" baseline="0" dirty="0" smtClean="0"/>
                        <a:t> product</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8248">
                <a:tc rowSpan="2">
                  <a:txBody>
                    <a:bodyPr/>
                    <a:lstStyle/>
                    <a:p>
                      <a:r>
                        <a:rPr lang="en-US" sz="2000" dirty="0" smtClean="0"/>
                        <a:t>Petty</a:t>
                      </a:r>
                      <a:r>
                        <a:rPr lang="en-US" sz="2000" baseline="0" dirty="0" smtClean="0"/>
                        <a:t> Shysters</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000" dirty="0" smtClean="0"/>
                        <a:t>Operate primarily in</a:t>
                      </a:r>
                      <a:r>
                        <a:rPr lang="en-US" sz="2000" baseline="0" dirty="0" smtClean="0"/>
                        <a:t> the transportation, storage and distribution and retail segments</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898248">
                <a:tc vMerge="1">
                  <a:txBody>
                    <a:bodyPr/>
                    <a:lstStyle/>
                    <a:p>
                      <a:endParaRPr lang="en-GB" sz="2000" dirty="0"/>
                    </a:p>
                  </a:txBody>
                  <a:tcPr anchor="ctr"/>
                </a:tc>
                <a:tc>
                  <a:txBody>
                    <a:bodyPr/>
                    <a:lstStyle/>
                    <a:p>
                      <a:r>
                        <a:rPr lang="en-US" sz="2000" dirty="0" smtClean="0"/>
                        <a:t>Steal, may adulterate and re-label</a:t>
                      </a:r>
                      <a:r>
                        <a:rPr lang="en-US" sz="2000" baseline="0" dirty="0" smtClean="0"/>
                        <a:t> </a:t>
                      </a:r>
                      <a:r>
                        <a:rPr lang="en-US" sz="2000" dirty="0" smtClean="0"/>
                        <a:t>product </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9" name="Title 1"/>
          <p:cNvSpPr>
            <a:spLocks noGrp="1"/>
          </p:cNvSpPr>
          <p:nvPr>
            <p:ph type="title"/>
          </p:nvPr>
        </p:nvSpPr>
        <p:spPr>
          <a:xfrm>
            <a:off x="1676400" y="228600"/>
            <a:ext cx="7159752" cy="758952"/>
          </a:xfrm>
        </p:spPr>
        <p:txBody>
          <a:bodyPr>
            <a:normAutofit/>
          </a:bodyPr>
          <a:lstStyle/>
          <a:p>
            <a:r>
              <a:rPr lang="en-US" sz="2800" dirty="0" smtClean="0">
                <a:solidFill>
                  <a:schemeClr val="accent3">
                    <a:lumMod val="75000"/>
                  </a:schemeClr>
                </a:solidFill>
              </a:rPr>
              <a:t>Extra Virgin Olive Fraud as One Example</a:t>
            </a:r>
            <a:endParaRPr lang="en-GB" sz="2800" dirty="0">
              <a:solidFill>
                <a:schemeClr val="accent3">
                  <a:lumMod val="75000"/>
                </a:schemeClr>
              </a:solidFill>
            </a:endParaRPr>
          </a:p>
        </p:txBody>
      </p:sp>
      <p:sp>
        <p:nvSpPr>
          <p:cNvPr id="8" name="Date Placeholder 7"/>
          <p:cNvSpPr>
            <a:spLocks noGrp="1"/>
          </p:cNvSpPr>
          <p:nvPr>
            <p:ph type="dt" sz="half" idx="10"/>
          </p:nvPr>
        </p:nvSpPr>
        <p:spPr/>
        <p:txBody>
          <a:bodyPr/>
          <a:lstStyle/>
          <a:p>
            <a:fld id="{D7F872D7-5A3A-4ECD-90A3-9971A6D7603C}"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3651845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6934200" cy="758952"/>
          </a:xfrm>
        </p:spPr>
        <p:txBody>
          <a:bodyPr>
            <a:normAutofit/>
          </a:bodyPr>
          <a:lstStyle/>
          <a:p>
            <a:r>
              <a:rPr lang="en-US" sz="2800" dirty="0" smtClean="0">
                <a:solidFill>
                  <a:schemeClr val="accent3">
                    <a:lumMod val="75000"/>
                  </a:schemeClr>
                </a:solidFill>
              </a:rPr>
              <a:t>Extra Virgin Olive Fraud as One Example</a:t>
            </a:r>
            <a:endParaRPr lang="en-GB" sz="2800" dirty="0">
              <a:solidFill>
                <a:schemeClr val="accent3">
                  <a:lumMod val="75000"/>
                </a:scheme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971894120"/>
              </p:ext>
            </p:extLst>
          </p:nvPr>
        </p:nvGraphicFramePr>
        <p:xfrm>
          <a:off x="304801" y="1676397"/>
          <a:ext cx="8534400" cy="4572002"/>
        </p:xfrm>
        <a:graphic>
          <a:graphicData uri="http://schemas.openxmlformats.org/drawingml/2006/table">
            <a:tbl>
              <a:tblPr firstRow="1" bandRow="1">
                <a:tableStyleId>{F5AB1C69-6EDB-4FF4-983F-18BD219EF322}</a:tableStyleId>
              </a:tblPr>
              <a:tblGrid>
                <a:gridCol w="2021305"/>
                <a:gridCol w="3144252"/>
                <a:gridCol w="3368843"/>
              </a:tblGrid>
              <a:tr h="532365">
                <a:tc gridSpan="2">
                  <a:txBody>
                    <a:bodyPr/>
                    <a:lstStyle/>
                    <a:p>
                      <a:r>
                        <a:rPr lang="en-US" sz="2800" dirty="0" smtClean="0"/>
                        <a:t>Location</a:t>
                      </a:r>
                      <a:endParaRPr lang="en-GB"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endParaRPr lang="en-GB" dirty="0"/>
                    </a:p>
                  </a:txBody>
                  <a:tcPr anchor="ctr" anchorCtr="1"/>
                </a:tc>
                <a:tc>
                  <a:txBody>
                    <a:bodyPr/>
                    <a:lstStyle/>
                    <a:p>
                      <a:r>
                        <a:rPr lang="en-US" sz="2800" dirty="0" smtClean="0"/>
                        <a:t>Commodity Type</a:t>
                      </a:r>
                      <a:endParaRPr lang="en-GB"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643671">
                <a:tc rowSpan="2">
                  <a:txBody>
                    <a:bodyPr/>
                    <a:lstStyle/>
                    <a:p>
                      <a:r>
                        <a:rPr lang="en-US" sz="2000" dirty="0" smtClean="0"/>
                        <a:t>Processor</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dirty="0" smtClean="0"/>
                        <a:t>Adulterate product in process</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8">
                  <a:txBody>
                    <a:bodyPr/>
                    <a:lstStyle/>
                    <a:p>
                      <a:r>
                        <a:rPr lang="en-US" sz="2000" dirty="0" smtClean="0"/>
                        <a:t>Extra virgin olive</a:t>
                      </a:r>
                      <a:r>
                        <a:rPr lang="en-US" sz="2000" baseline="0" dirty="0" smtClean="0"/>
                        <a:t> oil</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75788">
                <a:tc vMerge="1">
                  <a:txBody>
                    <a:bodyPr/>
                    <a:lstStyle/>
                    <a:p>
                      <a:endParaRPr lang="en-GB" sz="2000" dirty="0"/>
                    </a:p>
                  </a:txBody>
                  <a:tcPr anchor="ctr"/>
                </a:tc>
                <a:tc>
                  <a:txBody>
                    <a:bodyPr/>
                    <a:lstStyle/>
                    <a:p>
                      <a:r>
                        <a:rPr lang="en-US" dirty="0" smtClean="0"/>
                        <a:t>Mislabel outgoing product</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dirty="0"/>
                    </a:p>
                  </a:txBody>
                  <a:tcPr anchor="ctr"/>
                </a:tc>
              </a:tr>
              <a:tr h="375788">
                <a:tc rowSpan="3">
                  <a:txBody>
                    <a:bodyPr/>
                    <a:lstStyle/>
                    <a:p>
                      <a:r>
                        <a:rPr lang="en-US" sz="2000" dirty="0" smtClean="0"/>
                        <a:t>Transportation</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dirty="0" smtClean="0"/>
                        <a:t>Steal shipments of olive oil</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lang="en-GB" dirty="0"/>
                    </a:p>
                  </a:txBody>
                  <a:tcPr anchor="ctr"/>
                </a:tc>
              </a:tr>
              <a:tr h="375788">
                <a:tc vMerge="1">
                  <a:txBody>
                    <a:bodyPr/>
                    <a:lstStyle/>
                    <a:p>
                      <a:endParaRPr lang="en-GB" sz="2000" dirty="0"/>
                    </a:p>
                  </a:txBody>
                  <a:tcPr anchor="ctr"/>
                </a:tc>
                <a:tc>
                  <a:txBody>
                    <a:bodyPr/>
                    <a:lstStyle/>
                    <a:p>
                      <a:r>
                        <a:rPr lang="en-US" dirty="0" smtClean="0"/>
                        <a:t>Adulterate </a:t>
                      </a:r>
                      <a:r>
                        <a:rPr lang="en-US" baseline="0" dirty="0" smtClean="0"/>
                        <a:t>product</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dirty="0"/>
                    </a:p>
                  </a:txBody>
                  <a:tcPr anchor="ctr"/>
                </a:tc>
              </a:tr>
              <a:tr h="657628">
                <a:tc vMerge="1">
                  <a:txBody>
                    <a:bodyPr/>
                    <a:lstStyle/>
                    <a:p>
                      <a:endParaRPr lang="en-GB" sz="2000" dirty="0"/>
                    </a:p>
                  </a:txBody>
                  <a:tcPr anchor="ctr"/>
                </a:tc>
                <a:tc>
                  <a:txBody>
                    <a:bodyPr/>
                    <a:lstStyle/>
                    <a:p>
                      <a:r>
                        <a:rPr lang="en-US" dirty="0" smtClean="0"/>
                        <a:t>Bottle or re-label</a:t>
                      </a:r>
                      <a:r>
                        <a:rPr lang="en-US" baseline="0" dirty="0" smtClean="0"/>
                        <a:t> bottled product</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lang="en-GB" dirty="0"/>
                    </a:p>
                  </a:txBody>
                  <a:tcPr anchor="ctr"/>
                </a:tc>
              </a:tr>
              <a:tr h="516710">
                <a:tc>
                  <a:txBody>
                    <a:bodyPr/>
                    <a:lstStyle/>
                    <a:p>
                      <a:r>
                        <a:rPr lang="en-US" sz="2000" dirty="0" smtClean="0"/>
                        <a:t>Storage</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r>
                        <a:rPr lang="en-GB" sz="1800" dirty="0" smtClean="0"/>
                        <a:t>Re-label bottled product</a:t>
                      </a: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dirty="0"/>
                    </a:p>
                  </a:txBody>
                  <a:tcPr anchor="ctr"/>
                </a:tc>
              </a:tr>
              <a:tr h="547132">
                <a:tc>
                  <a:txBody>
                    <a:bodyPr/>
                    <a:lstStyle/>
                    <a:p>
                      <a:r>
                        <a:rPr lang="en-US" sz="2000" dirty="0" smtClean="0"/>
                        <a:t>Distribution</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lang="en-GB" dirty="0"/>
                    </a:p>
                  </a:txBody>
                  <a:tcPr anchor="ctr"/>
                </a:tc>
                <a:tc vMerge="1">
                  <a:txBody>
                    <a:bodyPr/>
                    <a:lstStyle/>
                    <a:p>
                      <a:endParaRPr lang="en-GB" dirty="0"/>
                    </a:p>
                  </a:txBody>
                  <a:tcPr anchor="ctr"/>
                </a:tc>
              </a:tr>
              <a:tr h="547132">
                <a:tc>
                  <a:txBody>
                    <a:bodyPr/>
                    <a:lstStyle/>
                    <a:p>
                      <a:r>
                        <a:rPr lang="en-US" sz="2000" dirty="0" smtClean="0"/>
                        <a:t>Retailer</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dirty="0"/>
                    </a:p>
                  </a:txBody>
                  <a:tcPr anchor="ctr"/>
                </a:tc>
                <a:tc vMerge="1">
                  <a:txBody>
                    <a:bodyPr/>
                    <a:lstStyle/>
                    <a:p>
                      <a:endParaRPr lang="en-GB" dirty="0"/>
                    </a:p>
                  </a:txBody>
                  <a:tcPr anchor="ctr"/>
                </a:tc>
              </a:tr>
            </a:tbl>
          </a:graphicData>
        </a:graphic>
      </p:graphicFrame>
      <p:sp>
        <p:nvSpPr>
          <p:cNvPr id="9" name="Date Placeholder 8"/>
          <p:cNvSpPr>
            <a:spLocks noGrp="1"/>
          </p:cNvSpPr>
          <p:nvPr>
            <p:ph type="dt" sz="half" idx="10"/>
          </p:nvPr>
        </p:nvSpPr>
        <p:spPr/>
        <p:txBody>
          <a:bodyPr/>
          <a:lstStyle/>
          <a:p>
            <a:fld id="{C7D657DF-7A29-4D23-AC1C-62B046FC2A4B}"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3785035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6858000" cy="758952"/>
          </a:xfrm>
        </p:spPr>
        <p:txBody>
          <a:bodyPr>
            <a:noAutofit/>
          </a:bodyPr>
          <a:lstStyle/>
          <a:p>
            <a:r>
              <a:rPr lang="en-US" sz="2700" dirty="0" smtClean="0"/>
              <a:t>Iden</a:t>
            </a:r>
            <a:r>
              <a:rPr lang="en-US" sz="2700" dirty="0"/>
              <a:t>t</a:t>
            </a:r>
            <a:r>
              <a:rPr lang="en-US" sz="2700" dirty="0" smtClean="0"/>
              <a:t>ifying the Hazards Associated with Each Type of Threat: Intentional Poisoning</a:t>
            </a:r>
            <a:endParaRPr lang="en-GB" sz="2700" dirty="0"/>
          </a:p>
        </p:txBody>
      </p:sp>
      <p:sp>
        <p:nvSpPr>
          <p:cNvPr id="3" name="Content Placeholder 2"/>
          <p:cNvSpPr>
            <a:spLocks noGrp="1"/>
          </p:cNvSpPr>
          <p:nvPr>
            <p:ph sz="quarter" idx="1"/>
          </p:nvPr>
        </p:nvSpPr>
        <p:spPr>
          <a:xfrm>
            <a:off x="457200" y="1600200"/>
            <a:ext cx="8229600" cy="4876800"/>
          </a:xfrm>
        </p:spPr>
        <p:txBody>
          <a:bodyPr>
            <a:normAutofit fontScale="92500" lnSpcReduction="20000"/>
          </a:bodyPr>
          <a:lstStyle/>
          <a:p>
            <a:r>
              <a:rPr lang="en-US" dirty="0" smtClean="0"/>
              <a:t>Mass Poisoning</a:t>
            </a:r>
          </a:p>
          <a:p>
            <a:pPr lvl="1"/>
            <a:r>
              <a:rPr lang="en-US" dirty="0" smtClean="0"/>
              <a:t>What agents could be used?</a:t>
            </a:r>
          </a:p>
          <a:p>
            <a:pPr lvl="2"/>
            <a:r>
              <a:rPr lang="en-US" dirty="0" smtClean="0"/>
              <a:t>Dose rate</a:t>
            </a:r>
          </a:p>
          <a:p>
            <a:pPr lvl="2"/>
            <a:r>
              <a:rPr lang="en-US" dirty="0" smtClean="0"/>
              <a:t>Homogenously mixed</a:t>
            </a:r>
          </a:p>
          <a:p>
            <a:pPr lvl="2"/>
            <a:r>
              <a:rPr lang="en-US" dirty="0" smtClean="0"/>
              <a:t>Symptoms onset delay factor</a:t>
            </a:r>
          </a:p>
          <a:p>
            <a:pPr lvl="2"/>
            <a:r>
              <a:rPr lang="en-US" dirty="0" smtClean="0"/>
              <a:t>Where and how easily can the “right” agent be obtained?</a:t>
            </a:r>
          </a:p>
          <a:p>
            <a:pPr lvl="1"/>
            <a:r>
              <a:rPr lang="en-US" dirty="0" smtClean="0"/>
              <a:t>Knowledge of plant processing systems and equipment</a:t>
            </a:r>
          </a:p>
          <a:p>
            <a:pPr lvl="2"/>
            <a:r>
              <a:rPr lang="en-US" dirty="0" smtClean="0"/>
              <a:t>How much can you learn by observation?</a:t>
            </a:r>
          </a:p>
          <a:p>
            <a:pPr lvl="2"/>
            <a:r>
              <a:rPr lang="en-US" dirty="0" smtClean="0"/>
              <a:t>What details would you have to know about the system and equipment before you could mount a successful attack?</a:t>
            </a:r>
          </a:p>
          <a:p>
            <a:pPr lvl="2"/>
            <a:r>
              <a:rPr lang="en-US" dirty="0" smtClean="0"/>
              <a:t>Where can you get the information?</a:t>
            </a:r>
          </a:p>
          <a:p>
            <a:pPr lvl="1"/>
            <a:r>
              <a:rPr lang="en-US" dirty="0"/>
              <a:t>Access to large batch processing</a:t>
            </a:r>
          </a:p>
          <a:p>
            <a:pPr lvl="2"/>
            <a:r>
              <a:rPr lang="en-US" dirty="0"/>
              <a:t>Access controls</a:t>
            </a:r>
          </a:p>
          <a:p>
            <a:pPr lvl="2"/>
            <a:r>
              <a:rPr lang="en-US" dirty="0"/>
              <a:t>Critical “mixing” points</a:t>
            </a:r>
          </a:p>
          <a:p>
            <a:pPr lvl="2"/>
            <a:r>
              <a:rPr lang="en-US" dirty="0"/>
              <a:t>Personnel reliability program</a:t>
            </a:r>
          </a:p>
          <a:p>
            <a:pPr lvl="2"/>
            <a:r>
              <a:rPr lang="en-US" dirty="0"/>
              <a:t>Materials entry security</a:t>
            </a:r>
          </a:p>
          <a:p>
            <a:pPr lvl="1"/>
            <a:endParaRPr lang="en-US" dirty="0" smtClean="0"/>
          </a:p>
          <a:p>
            <a:pPr lvl="2"/>
            <a:endParaRPr lang="en-US" dirty="0" smtClean="0"/>
          </a:p>
          <a:p>
            <a:pPr lvl="1"/>
            <a:endParaRPr lang="en-US" dirty="0" smtClean="0"/>
          </a:p>
          <a:p>
            <a:pPr lvl="1"/>
            <a:endParaRPr lang="en-US" dirty="0" smtClean="0"/>
          </a:p>
          <a:p>
            <a:pPr lvl="1"/>
            <a:endParaRPr lang="en-US" dirty="0" smtClean="0"/>
          </a:p>
          <a:p>
            <a:pPr lvl="2"/>
            <a:endParaRPr lang="en-US" dirty="0" smtClean="0"/>
          </a:p>
          <a:p>
            <a:pPr lvl="2"/>
            <a:endParaRPr lang="en-US" dirty="0" smtClean="0"/>
          </a:p>
          <a:p>
            <a:pPr lvl="2"/>
            <a:endParaRPr lang="en-GB" dirty="0"/>
          </a:p>
        </p:txBody>
      </p:sp>
      <p:sp>
        <p:nvSpPr>
          <p:cNvPr id="10" name="Date Placeholder 9"/>
          <p:cNvSpPr>
            <a:spLocks noGrp="1"/>
          </p:cNvSpPr>
          <p:nvPr>
            <p:ph type="dt" sz="half" idx="10"/>
          </p:nvPr>
        </p:nvSpPr>
        <p:spPr/>
        <p:txBody>
          <a:bodyPr/>
          <a:lstStyle/>
          <a:p>
            <a:fld id="{429001E5-9664-42E8-9DAA-BD72B86148E0}"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1910743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6858000" cy="758952"/>
          </a:xfrm>
        </p:spPr>
        <p:txBody>
          <a:bodyPr>
            <a:noAutofit/>
          </a:bodyPr>
          <a:lstStyle/>
          <a:p>
            <a:r>
              <a:rPr lang="en-US" sz="2700" dirty="0" smtClean="0"/>
              <a:t>Iden</a:t>
            </a:r>
            <a:r>
              <a:rPr lang="en-US" sz="2700" dirty="0"/>
              <a:t>t</a:t>
            </a:r>
            <a:r>
              <a:rPr lang="en-US" sz="2700" dirty="0" smtClean="0"/>
              <a:t>ifying the Hazards Associated with Each Type of Threat: Intentional Poisoning</a:t>
            </a:r>
            <a:endParaRPr lang="en-GB" sz="2700" dirty="0"/>
          </a:p>
        </p:txBody>
      </p:sp>
      <p:sp>
        <p:nvSpPr>
          <p:cNvPr id="3" name="Content Placeholder 2"/>
          <p:cNvSpPr>
            <a:spLocks noGrp="1"/>
          </p:cNvSpPr>
          <p:nvPr>
            <p:ph sz="quarter" idx="1"/>
          </p:nvPr>
        </p:nvSpPr>
        <p:spPr>
          <a:xfrm>
            <a:off x="533400" y="1905000"/>
            <a:ext cx="8229600" cy="4267200"/>
          </a:xfrm>
        </p:spPr>
        <p:txBody>
          <a:bodyPr>
            <a:normAutofit fontScale="92500" lnSpcReduction="20000"/>
          </a:bodyPr>
          <a:lstStyle/>
          <a:p>
            <a:r>
              <a:rPr lang="en-US" dirty="0" smtClean="0"/>
              <a:t>Group Poisoning</a:t>
            </a:r>
          </a:p>
          <a:p>
            <a:pPr lvl="1"/>
            <a:r>
              <a:rPr lang="en-US" dirty="0" smtClean="0"/>
              <a:t>What agents could be used?</a:t>
            </a:r>
          </a:p>
          <a:p>
            <a:pPr lvl="2"/>
            <a:r>
              <a:rPr lang="en-US" dirty="0" smtClean="0"/>
              <a:t>Dose rate</a:t>
            </a:r>
          </a:p>
          <a:p>
            <a:pPr lvl="2"/>
            <a:r>
              <a:rPr lang="en-US" dirty="0" smtClean="0"/>
              <a:t>Homogenously mixed</a:t>
            </a:r>
          </a:p>
          <a:p>
            <a:pPr lvl="2"/>
            <a:r>
              <a:rPr lang="en-US" dirty="0" smtClean="0"/>
              <a:t>Symptoms onset delay factor</a:t>
            </a:r>
          </a:p>
          <a:p>
            <a:pPr lvl="2"/>
            <a:r>
              <a:rPr lang="en-US" dirty="0" smtClean="0"/>
              <a:t>Where and how easily can the “right” agent be obtained?</a:t>
            </a:r>
          </a:p>
          <a:p>
            <a:pPr lvl="1"/>
            <a:r>
              <a:rPr lang="en-US" dirty="0" smtClean="0"/>
              <a:t>Knowledge of food preparation systems and equipment</a:t>
            </a:r>
          </a:p>
          <a:p>
            <a:pPr lvl="2"/>
            <a:r>
              <a:rPr lang="en-US" dirty="0" smtClean="0"/>
              <a:t>How much can you learn by observation?</a:t>
            </a:r>
          </a:p>
          <a:p>
            <a:pPr lvl="1"/>
            <a:r>
              <a:rPr lang="en-US" dirty="0"/>
              <a:t>Access to </a:t>
            </a:r>
            <a:r>
              <a:rPr lang="en-US" dirty="0" smtClean="0"/>
              <a:t>food preparation areas</a:t>
            </a:r>
            <a:endParaRPr lang="en-US" dirty="0"/>
          </a:p>
          <a:p>
            <a:pPr lvl="2"/>
            <a:r>
              <a:rPr lang="en-US" dirty="0"/>
              <a:t>Access controls</a:t>
            </a:r>
          </a:p>
          <a:p>
            <a:pPr lvl="2"/>
            <a:r>
              <a:rPr lang="en-US" dirty="0"/>
              <a:t>Critical “mixing” points</a:t>
            </a:r>
          </a:p>
          <a:p>
            <a:pPr lvl="2"/>
            <a:r>
              <a:rPr lang="en-US" dirty="0"/>
              <a:t>Personnel reliability program</a:t>
            </a:r>
          </a:p>
          <a:p>
            <a:pPr lvl="2"/>
            <a:r>
              <a:rPr lang="en-US" dirty="0"/>
              <a:t>Materials entry security</a:t>
            </a:r>
          </a:p>
          <a:p>
            <a:pPr lvl="1"/>
            <a:endParaRPr lang="en-US" dirty="0" smtClean="0"/>
          </a:p>
          <a:p>
            <a:pPr lvl="2"/>
            <a:endParaRPr lang="en-US" dirty="0" smtClean="0"/>
          </a:p>
          <a:p>
            <a:pPr lvl="1"/>
            <a:endParaRPr lang="en-US" dirty="0" smtClean="0"/>
          </a:p>
          <a:p>
            <a:pPr lvl="1"/>
            <a:endParaRPr lang="en-US" dirty="0" smtClean="0"/>
          </a:p>
          <a:p>
            <a:pPr lvl="1"/>
            <a:endParaRPr lang="en-US" dirty="0" smtClean="0"/>
          </a:p>
          <a:p>
            <a:pPr lvl="2"/>
            <a:endParaRPr lang="en-US" dirty="0" smtClean="0"/>
          </a:p>
          <a:p>
            <a:pPr lvl="2"/>
            <a:endParaRPr lang="en-US" dirty="0" smtClean="0"/>
          </a:p>
          <a:p>
            <a:pPr lvl="2"/>
            <a:endParaRPr lang="en-GB" dirty="0"/>
          </a:p>
        </p:txBody>
      </p:sp>
      <p:sp>
        <p:nvSpPr>
          <p:cNvPr id="10" name="Date Placeholder 9"/>
          <p:cNvSpPr>
            <a:spLocks noGrp="1"/>
          </p:cNvSpPr>
          <p:nvPr>
            <p:ph type="dt" sz="half" idx="10"/>
          </p:nvPr>
        </p:nvSpPr>
        <p:spPr/>
        <p:txBody>
          <a:bodyPr/>
          <a:lstStyle/>
          <a:p>
            <a:fld id="{A33EB306-7BE9-45A2-BCE6-E604381BAECF}"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3094544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934200" cy="758952"/>
          </a:xfrm>
        </p:spPr>
        <p:txBody>
          <a:bodyPr>
            <a:noAutofit/>
          </a:bodyPr>
          <a:lstStyle/>
          <a:p>
            <a:r>
              <a:rPr lang="en-US" sz="2700" dirty="0" smtClean="0"/>
              <a:t>Iden</a:t>
            </a:r>
            <a:r>
              <a:rPr lang="en-US" sz="2700" dirty="0"/>
              <a:t>t</a:t>
            </a:r>
            <a:r>
              <a:rPr lang="en-US" sz="2700" dirty="0" smtClean="0"/>
              <a:t>ifying the Hazards </a:t>
            </a:r>
            <a:r>
              <a:rPr lang="en-US" sz="2700" dirty="0"/>
              <a:t>A</a:t>
            </a:r>
            <a:r>
              <a:rPr lang="en-US" sz="2700" dirty="0" smtClean="0"/>
              <a:t>ssociated with Each Type of Threat: Intentional Poisoning</a:t>
            </a:r>
            <a:endParaRPr lang="en-GB" sz="2700" dirty="0"/>
          </a:p>
        </p:txBody>
      </p:sp>
      <p:sp>
        <p:nvSpPr>
          <p:cNvPr id="3" name="Content Placeholder 2"/>
          <p:cNvSpPr>
            <a:spLocks noGrp="1"/>
          </p:cNvSpPr>
          <p:nvPr>
            <p:ph sz="quarter" idx="1"/>
          </p:nvPr>
        </p:nvSpPr>
        <p:spPr>
          <a:xfrm>
            <a:off x="609600" y="1752600"/>
            <a:ext cx="8229600" cy="4267200"/>
          </a:xfrm>
        </p:spPr>
        <p:txBody>
          <a:bodyPr>
            <a:normAutofit lnSpcReduction="10000"/>
          </a:bodyPr>
          <a:lstStyle/>
          <a:p>
            <a:r>
              <a:rPr lang="en-US" dirty="0" smtClean="0"/>
              <a:t>Transitory Poisoning</a:t>
            </a:r>
          </a:p>
          <a:p>
            <a:pPr lvl="1"/>
            <a:r>
              <a:rPr lang="en-US" dirty="0" smtClean="0"/>
              <a:t>What agents could be used?</a:t>
            </a:r>
          </a:p>
          <a:p>
            <a:pPr lvl="2"/>
            <a:r>
              <a:rPr lang="en-US" dirty="0" smtClean="0"/>
              <a:t>What</a:t>
            </a:r>
            <a:r>
              <a:rPr lang="en-US" dirty="0"/>
              <a:t>, where and how easily can the “right” agent be obtained?</a:t>
            </a:r>
          </a:p>
          <a:p>
            <a:pPr lvl="2"/>
            <a:r>
              <a:rPr lang="en-US" dirty="0"/>
              <a:t>Dose </a:t>
            </a:r>
            <a:r>
              <a:rPr lang="en-US" dirty="0" smtClean="0"/>
              <a:t>rate</a:t>
            </a:r>
          </a:p>
          <a:p>
            <a:pPr lvl="2"/>
            <a:r>
              <a:rPr lang="en-US" dirty="0" smtClean="0"/>
              <a:t>How administered?</a:t>
            </a:r>
          </a:p>
          <a:p>
            <a:pPr lvl="2"/>
            <a:r>
              <a:rPr lang="en-US" dirty="0" smtClean="0"/>
              <a:t>Symptoms onset delay factor</a:t>
            </a:r>
          </a:p>
          <a:p>
            <a:pPr lvl="1"/>
            <a:r>
              <a:rPr lang="en-US" dirty="0" smtClean="0"/>
              <a:t>Knowledge of food chemistry, human anatomy, effects of agents</a:t>
            </a:r>
          </a:p>
          <a:p>
            <a:pPr lvl="1"/>
            <a:r>
              <a:rPr lang="en-US" dirty="0" smtClean="0"/>
              <a:t>How much can you learn by observation?</a:t>
            </a:r>
          </a:p>
          <a:p>
            <a:pPr lvl="1"/>
            <a:r>
              <a:rPr lang="en-US" dirty="0"/>
              <a:t>Access to </a:t>
            </a:r>
            <a:r>
              <a:rPr lang="en-US" dirty="0" smtClean="0"/>
              <a:t>food preparation and consumption areas</a:t>
            </a:r>
            <a:endParaRPr lang="en-US" dirty="0"/>
          </a:p>
          <a:p>
            <a:pPr lvl="2"/>
            <a:r>
              <a:rPr lang="en-US" dirty="0" smtClean="0"/>
              <a:t>Personnel reliability</a:t>
            </a:r>
          </a:p>
          <a:p>
            <a:pPr lvl="2"/>
            <a:r>
              <a:rPr lang="en-US" dirty="0" smtClean="0"/>
              <a:t>Surveillance programs</a:t>
            </a:r>
            <a:endParaRPr lang="en-US" dirty="0"/>
          </a:p>
          <a:p>
            <a:pPr lvl="1"/>
            <a:endParaRPr lang="en-US" dirty="0" smtClean="0"/>
          </a:p>
          <a:p>
            <a:pPr lvl="2"/>
            <a:endParaRPr lang="en-US" dirty="0" smtClean="0"/>
          </a:p>
          <a:p>
            <a:pPr lvl="1"/>
            <a:endParaRPr lang="en-US" dirty="0" smtClean="0"/>
          </a:p>
          <a:p>
            <a:pPr lvl="1"/>
            <a:endParaRPr lang="en-US" dirty="0" smtClean="0"/>
          </a:p>
          <a:p>
            <a:pPr lvl="1"/>
            <a:endParaRPr lang="en-US" dirty="0" smtClean="0"/>
          </a:p>
          <a:p>
            <a:pPr lvl="2"/>
            <a:endParaRPr lang="en-US" dirty="0" smtClean="0"/>
          </a:p>
          <a:p>
            <a:pPr lvl="2"/>
            <a:endParaRPr lang="en-US" dirty="0" smtClean="0"/>
          </a:p>
          <a:p>
            <a:pPr lvl="2"/>
            <a:endParaRPr lang="en-GB" dirty="0"/>
          </a:p>
        </p:txBody>
      </p:sp>
      <p:sp>
        <p:nvSpPr>
          <p:cNvPr id="10" name="Date Placeholder 9"/>
          <p:cNvSpPr>
            <a:spLocks noGrp="1"/>
          </p:cNvSpPr>
          <p:nvPr>
            <p:ph type="dt" sz="half" idx="10"/>
          </p:nvPr>
        </p:nvSpPr>
        <p:spPr/>
        <p:txBody>
          <a:bodyPr/>
          <a:lstStyle/>
          <a:p>
            <a:fld id="{A83E5E2D-FE1C-4AAA-8522-CB620E5B019F}"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19103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7848"/>
            <a:ext cx="7315200" cy="758952"/>
          </a:xfrm>
        </p:spPr>
        <p:txBody>
          <a:bodyPr>
            <a:noAutofit/>
          </a:bodyPr>
          <a:lstStyle/>
          <a:p>
            <a:r>
              <a:rPr lang="en-US" sz="2700" dirty="0" smtClean="0"/>
              <a:t>Iden</a:t>
            </a:r>
            <a:r>
              <a:rPr lang="en-US" sz="2700" dirty="0"/>
              <a:t>t</a:t>
            </a:r>
            <a:r>
              <a:rPr lang="en-US" sz="2700" dirty="0" smtClean="0"/>
              <a:t>ifying the Hazards Associated with                 Each Type of Threat: Intentional Poisoning</a:t>
            </a:r>
            <a:endParaRPr lang="en-GB" sz="2700" dirty="0"/>
          </a:p>
        </p:txBody>
      </p:sp>
      <p:sp>
        <p:nvSpPr>
          <p:cNvPr id="3" name="Content Placeholder 2"/>
          <p:cNvSpPr>
            <a:spLocks noGrp="1"/>
          </p:cNvSpPr>
          <p:nvPr>
            <p:ph sz="quarter" idx="1"/>
          </p:nvPr>
        </p:nvSpPr>
        <p:spPr>
          <a:xfrm>
            <a:off x="457200" y="1981200"/>
            <a:ext cx="8229600" cy="3657600"/>
          </a:xfrm>
        </p:spPr>
        <p:txBody>
          <a:bodyPr>
            <a:normAutofit/>
          </a:bodyPr>
          <a:lstStyle/>
          <a:p>
            <a:r>
              <a:rPr lang="en-US" dirty="0" smtClean="0"/>
              <a:t>Individual Poisoning</a:t>
            </a:r>
          </a:p>
          <a:p>
            <a:pPr lvl="1"/>
            <a:r>
              <a:rPr lang="en-US" dirty="0" smtClean="0"/>
              <a:t>What agents could be used?</a:t>
            </a:r>
          </a:p>
          <a:p>
            <a:pPr lvl="2"/>
            <a:r>
              <a:rPr lang="en-US" dirty="0" smtClean="0"/>
              <a:t>Numerous physical, chemical and biological agents </a:t>
            </a:r>
          </a:p>
          <a:p>
            <a:pPr lvl="2"/>
            <a:r>
              <a:rPr lang="en-US" dirty="0" smtClean="0"/>
              <a:t>How administered?</a:t>
            </a:r>
          </a:p>
          <a:p>
            <a:pPr lvl="1"/>
            <a:r>
              <a:rPr lang="en-US" dirty="0" smtClean="0"/>
              <a:t>Access </a:t>
            </a:r>
            <a:r>
              <a:rPr lang="en-US" dirty="0"/>
              <a:t>to </a:t>
            </a:r>
            <a:r>
              <a:rPr lang="en-US" dirty="0" smtClean="0"/>
              <a:t>food and beverage</a:t>
            </a:r>
          </a:p>
          <a:p>
            <a:pPr lvl="2"/>
            <a:r>
              <a:rPr lang="en-US" dirty="0" smtClean="0"/>
              <a:t>Access </a:t>
            </a:r>
          </a:p>
          <a:p>
            <a:pPr lvl="2"/>
            <a:r>
              <a:rPr lang="en-US" dirty="0" smtClean="0"/>
              <a:t>Tamper indication</a:t>
            </a:r>
          </a:p>
          <a:p>
            <a:pPr lvl="1"/>
            <a:endParaRPr lang="en-US" dirty="0" smtClean="0"/>
          </a:p>
          <a:p>
            <a:pPr lvl="2"/>
            <a:endParaRPr lang="en-US" dirty="0" smtClean="0"/>
          </a:p>
          <a:p>
            <a:pPr lvl="1"/>
            <a:endParaRPr lang="en-US" dirty="0" smtClean="0"/>
          </a:p>
          <a:p>
            <a:pPr lvl="1"/>
            <a:endParaRPr lang="en-US" dirty="0" smtClean="0"/>
          </a:p>
          <a:p>
            <a:pPr lvl="1"/>
            <a:endParaRPr lang="en-US" dirty="0" smtClean="0"/>
          </a:p>
          <a:p>
            <a:pPr lvl="2"/>
            <a:endParaRPr lang="en-US" dirty="0" smtClean="0"/>
          </a:p>
          <a:p>
            <a:pPr lvl="2"/>
            <a:endParaRPr lang="en-US" dirty="0" smtClean="0"/>
          </a:p>
          <a:p>
            <a:pPr lvl="2"/>
            <a:endParaRPr lang="en-GB" dirty="0"/>
          </a:p>
        </p:txBody>
      </p:sp>
      <p:sp>
        <p:nvSpPr>
          <p:cNvPr id="10" name="Date Placeholder 9"/>
          <p:cNvSpPr>
            <a:spLocks noGrp="1"/>
          </p:cNvSpPr>
          <p:nvPr>
            <p:ph type="dt" sz="half" idx="10"/>
          </p:nvPr>
        </p:nvSpPr>
        <p:spPr/>
        <p:txBody>
          <a:bodyPr/>
          <a:lstStyle/>
          <a:p>
            <a:fld id="{E78F9B2D-BF02-49D8-BC9B-972553507AC5}"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3416359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352800"/>
            <a:ext cx="7696200" cy="1752600"/>
          </a:xfrm>
        </p:spPr>
        <p:txBody>
          <a:bodyPr anchor="ctr" anchorCtr="0">
            <a:normAutofit/>
          </a:bodyPr>
          <a:lstStyle/>
          <a:p>
            <a:r>
              <a:rPr lang="en-US" sz="2800" dirty="0" smtClean="0">
                <a:solidFill>
                  <a:schemeClr val="tx1"/>
                </a:solidFill>
              </a:rPr>
              <a:t>SESSION 2: conducting a food defense hazards analysis </a:t>
            </a:r>
          </a:p>
        </p:txBody>
      </p:sp>
      <p:sp>
        <p:nvSpPr>
          <p:cNvPr id="2" name="Title 1"/>
          <p:cNvSpPr>
            <a:spLocks noGrp="1"/>
          </p:cNvSpPr>
          <p:nvPr>
            <p:ph type="ctrTitle"/>
          </p:nvPr>
        </p:nvSpPr>
        <p:spPr>
          <a:xfrm>
            <a:off x="3886200" y="380035"/>
            <a:ext cx="4800600" cy="1752600"/>
          </a:xfrm>
        </p:spPr>
        <p:txBody>
          <a:bodyPr anchor="ctr" anchorCtr="0"/>
          <a:lstStyle/>
          <a:p>
            <a:r>
              <a:rPr lang="en-US" dirty="0" smtClean="0">
                <a:solidFill>
                  <a:schemeClr val="accent3">
                    <a:lumMod val="75000"/>
                  </a:schemeClr>
                </a:solidFill>
              </a:rPr>
              <a:t>Food Protection</a:t>
            </a:r>
            <a:endParaRPr lang="en-GB" dirty="0">
              <a:solidFill>
                <a:schemeClr val="accent3">
                  <a:lumMod val="75000"/>
                </a:schemeClr>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70" r="23874"/>
          <a:stretch/>
        </p:blipFill>
        <p:spPr bwMode="auto">
          <a:xfrm>
            <a:off x="304800" y="381000"/>
            <a:ext cx="3505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p:cNvSpPr>
            <a:spLocks noGrp="1"/>
          </p:cNvSpPr>
          <p:nvPr>
            <p:ph type="dt" sz="half" idx="10"/>
          </p:nvPr>
        </p:nvSpPr>
        <p:spPr/>
        <p:txBody>
          <a:bodyPr/>
          <a:lstStyle/>
          <a:p>
            <a:fld id="{3E824D20-DC6B-4F81-84E2-4A16E7725D92}" type="datetime1">
              <a:rPr lang="en-US" smtClean="0"/>
              <a:t>6/6/2014</a:t>
            </a:fld>
            <a:endParaRPr lang="en-US" dirty="0"/>
          </a:p>
        </p:txBody>
      </p:sp>
      <p:sp>
        <p:nvSpPr>
          <p:cNvPr id="10" name="Footer Placeholder 9"/>
          <p:cNvSpPr>
            <a:spLocks noGrp="1"/>
          </p:cNvSpPr>
          <p:nvPr>
            <p:ph type="ftr" sz="quarter" idx="11"/>
          </p:nvPr>
        </p:nvSpPr>
        <p:spPr/>
        <p:txBody>
          <a:bodyPr/>
          <a:lstStyle/>
          <a:p>
            <a:r>
              <a:rPr lang="en-US" smtClean="0"/>
              <a:t>Copyright © 2014  All Rights Reserved FoodQuestTQ LLC             </a:t>
            </a:r>
            <a:endParaRPr lang="en-US" dirty="0"/>
          </a:p>
        </p:txBody>
      </p:sp>
      <p:sp>
        <p:nvSpPr>
          <p:cNvPr id="11" name="Slide Number Placeholder 10"/>
          <p:cNvSpPr>
            <a:spLocks noGrp="1"/>
          </p:cNvSpPr>
          <p:nvPr>
            <p:ph type="sldNum" sz="quarter" idx="12"/>
          </p:nvPr>
        </p:nvSpPr>
        <p:spPr/>
        <p:txBody>
          <a:bodyPr/>
          <a:lstStyle/>
          <a:p>
            <a:fld id="{29717545-F03D-473D-8E65-1B92D2904AC3}"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1095730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381000" y="2209800"/>
            <a:ext cx="8427720" cy="2663952"/>
          </a:xfrm>
        </p:spPr>
        <p:txBody>
          <a:bodyPr/>
          <a:lstStyle/>
          <a:p>
            <a:r>
              <a:rPr lang="en-US" dirty="0" smtClean="0"/>
              <a:t>Economically Motivated Adulteration of Food</a:t>
            </a:r>
          </a:p>
          <a:p>
            <a:pPr lvl="1"/>
            <a:r>
              <a:rPr lang="en-US" dirty="0"/>
              <a:t>What agents could be used?</a:t>
            </a:r>
          </a:p>
          <a:p>
            <a:pPr lvl="1"/>
            <a:r>
              <a:rPr lang="en-US" dirty="0" smtClean="0"/>
              <a:t>To do what and how?</a:t>
            </a:r>
            <a:endParaRPr lang="en-US" dirty="0"/>
          </a:p>
          <a:p>
            <a:pPr lvl="1"/>
            <a:r>
              <a:rPr lang="en-US" dirty="0" smtClean="0"/>
              <a:t>Access </a:t>
            </a:r>
            <a:r>
              <a:rPr lang="en-US" dirty="0"/>
              <a:t>to food and beverage</a:t>
            </a:r>
          </a:p>
          <a:p>
            <a:pPr lvl="1"/>
            <a:endParaRPr lang="en-US" dirty="0" smtClean="0"/>
          </a:p>
        </p:txBody>
      </p:sp>
      <p:sp>
        <p:nvSpPr>
          <p:cNvPr id="8" name="Title 1"/>
          <p:cNvSpPr>
            <a:spLocks noGrp="1"/>
          </p:cNvSpPr>
          <p:nvPr>
            <p:ph type="title"/>
          </p:nvPr>
        </p:nvSpPr>
        <p:spPr>
          <a:xfrm>
            <a:off x="1676400" y="228600"/>
            <a:ext cx="6854952" cy="758952"/>
          </a:xfrm>
        </p:spPr>
        <p:txBody>
          <a:bodyPr>
            <a:noAutofit/>
          </a:bodyPr>
          <a:lstStyle/>
          <a:p>
            <a:r>
              <a:rPr lang="en-US" sz="2400" dirty="0" smtClean="0"/>
              <a:t>Iden</a:t>
            </a:r>
            <a:r>
              <a:rPr lang="en-US" sz="2400" dirty="0"/>
              <a:t>t</a:t>
            </a:r>
            <a:r>
              <a:rPr lang="en-US" sz="2400" dirty="0" smtClean="0"/>
              <a:t>ifying the Hazards Associated with                 Each Type of Threat: Intentional Poisoning</a:t>
            </a:r>
            <a:endParaRPr lang="en-GB" sz="2400" dirty="0"/>
          </a:p>
        </p:txBody>
      </p:sp>
      <p:sp>
        <p:nvSpPr>
          <p:cNvPr id="10" name="Date Placeholder 9"/>
          <p:cNvSpPr>
            <a:spLocks noGrp="1"/>
          </p:cNvSpPr>
          <p:nvPr>
            <p:ph type="dt" sz="half" idx="10"/>
          </p:nvPr>
        </p:nvSpPr>
        <p:spPr/>
        <p:txBody>
          <a:bodyPr/>
          <a:lstStyle/>
          <a:p>
            <a:fld id="{D0190898-EA78-4930-BD5D-4B04B02E9A5D}"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4123311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7848"/>
            <a:ext cx="7315200" cy="758952"/>
          </a:xfrm>
        </p:spPr>
        <p:txBody>
          <a:bodyPr>
            <a:noAutofit/>
          </a:bodyPr>
          <a:lstStyle/>
          <a:p>
            <a:r>
              <a:rPr lang="en-US" sz="2700" dirty="0" smtClean="0"/>
              <a:t>Iden</a:t>
            </a:r>
            <a:r>
              <a:rPr lang="en-US" sz="2700" dirty="0"/>
              <a:t>t</a:t>
            </a:r>
            <a:r>
              <a:rPr lang="en-US" sz="2700" dirty="0" smtClean="0"/>
              <a:t>ifying the Hazards Associated with                 Each Type of Threat: Disruption </a:t>
            </a:r>
            <a:endParaRPr lang="en-GB" sz="2700" dirty="0"/>
          </a:p>
        </p:txBody>
      </p:sp>
      <p:sp>
        <p:nvSpPr>
          <p:cNvPr id="3" name="Content Placeholder 2"/>
          <p:cNvSpPr>
            <a:spLocks noGrp="1"/>
          </p:cNvSpPr>
          <p:nvPr>
            <p:ph sz="quarter" idx="1"/>
          </p:nvPr>
        </p:nvSpPr>
        <p:spPr>
          <a:xfrm>
            <a:off x="457200" y="2209800"/>
            <a:ext cx="8229600" cy="3276600"/>
          </a:xfrm>
        </p:spPr>
        <p:txBody>
          <a:bodyPr>
            <a:normAutofit/>
          </a:bodyPr>
          <a:lstStyle/>
          <a:p>
            <a:r>
              <a:rPr lang="en-US" dirty="0" smtClean="0"/>
              <a:t>Disruption</a:t>
            </a:r>
          </a:p>
          <a:p>
            <a:pPr lvl="1"/>
            <a:r>
              <a:rPr lang="en-US" dirty="0" smtClean="0"/>
              <a:t>How could an adversary disrupt your operations?</a:t>
            </a:r>
          </a:p>
          <a:p>
            <a:pPr lvl="2"/>
            <a:r>
              <a:rPr lang="en-US" dirty="0" smtClean="0"/>
              <a:t>Sabotage?</a:t>
            </a:r>
          </a:p>
          <a:p>
            <a:pPr lvl="3"/>
            <a:r>
              <a:rPr lang="en-US" dirty="0" smtClean="0"/>
              <a:t>Facilities, equipment, product</a:t>
            </a:r>
          </a:p>
          <a:p>
            <a:pPr lvl="3"/>
            <a:r>
              <a:rPr lang="en-US" dirty="0" smtClean="0"/>
              <a:t>Cyber sabotage</a:t>
            </a:r>
          </a:p>
          <a:p>
            <a:pPr marL="868680" lvl="3" indent="0">
              <a:buNone/>
            </a:pPr>
            <a:endParaRPr lang="en-US" dirty="0" smtClean="0"/>
          </a:p>
          <a:p>
            <a:pPr lvl="2"/>
            <a:endParaRPr lang="en-US" dirty="0" smtClean="0"/>
          </a:p>
          <a:p>
            <a:pPr lvl="1"/>
            <a:endParaRPr lang="en-US" dirty="0" smtClean="0"/>
          </a:p>
          <a:p>
            <a:pPr lvl="1"/>
            <a:endParaRPr lang="en-US" dirty="0" smtClean="0"/>
          </a:p>
          <a:p>
            <a:pPr lvl="1"/>
            <a:endParaRPr lang="en-US" dirty="0" smtClean="0"/>
          </a:p>
          <a:p>
            <a:pPr lvl="2"/>
            <a:endParaRPr lang="en-US" dirty="0" smtClean="0"/>
          </a:p>
          <a:p>
            <a:pPr lvl="2"/>
            <a:endParaRPr lang="en-US" dirty="0" smtClean="0"/>
          </a:p>
          <a:p>
            <a:pPr lvl="2"/>
            <a:endParaRPr lang="en-GB" dirty="0"/>
          </a:p>
        </p:txBody>
      </p:sp>
      <p:sp>
        <p:nvSpPr>
          <p:cNvPr id="10" name="Date Placeholder 9"/>
          <p:cNvSpPr>
            <a:spLocks noGrp="1"/>
          </p:cNvSpPr>
          <p:nvPr>
            <p:ph type="dt" sz="half" idx="10"/>
          </p:nvPr>
        </p:nvSpPr>
        <p:spPr/>
        <p:txBody>
          <a:bodyPr/>
          <a:lstStyle/>
          <a:p>
            <a:fld id="{3ADF4F7E-2A47-458C-9BCE-27676F6750E9}"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876886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007352" cy="758952"/>
          </a:xfrm>
        </p:spPr>
        <p:txBody>
          <a:bodyPr>
            <a:normAutofit/>
          </a:bodyPr>
          <a:lstStyle/>
          <a:p>
            <a:r>
              <a:rPr lang="en-US" sz="2800" dirty="0" smtClean="0"/>
              <a:t>Hazards Analysis Tools: DBT</a:t>
            </a:r>
            <a:endParaRPr lang="en-GB" sz="2800" dirty="0"/>
          </a:p>
        </p:txBody>
      </p:sp>
      <p:graphicFrame>
        <p:nvGraphicFramePr>
          <p:cNvPr id="8" name="Table 7"/>
          <p:cNvGraphicFramePr>
            <a:graphicFrameLocks noGrp="1"/>
          </p:cNvGraphicFramePr>
          <p:nvPr>
            <p:extLst>
              <p:ext uri="{D42A27DB-BD31-4B8C-83A1-F6EECF244321}">
                <p14:modId xmlns:p14="http://schemas.microsoft.com/office/powerpoint/2010/main" val="2939891329"/>
              </p:ext>
            </p:extLst>
          </p:nvPr>
        </p:nvGraphicFramePr>
        <p:xfrm>
          <a:off x="304800" y="1676400"/>
          <a:ext cx="8534400" cy="4572000"/>
        </p:xfrm>
        <a:graphic>
          <a:graphicData uri="http://schemas.openxmlformats.org/drawingml/2006/table">
            <a:tbl>
              <a:tblPr firstRow="1" bandRow="1">
                <a:tableStyleId>{F5AB1C69-6EDB-4FF4-983F-18BD219EF322}</a:tableStyleId>
              </a:tblPr>
              <a:tblGrid>
                <a:gridCol w="4267200"/>
                <a:gridCol w="4267200"/>
              </a:tblGrid>
              <a:tr h="592962">
                <a:tc>
                  <a:txBody>
                    <a:bodyPr/>
                    <a:lstStyle/>
                    <a:p>
                      <a:r>
                        <a:rPr lang="en-US" sz="2800" dirty="0" smtClean="0"/>
                        <a:t>DBT Strengths</a:t>
                      </a:r>
                      <a:endParaRPr lang="en-US" sz="2800" dirty="0"/>
                    </a:p>
                  </a:txBody>
                  <a:tcPr marT="45726" marB="45726"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r>
                        <a:rPr lang="en-US" sz="2800" dirty="0" smtClean="0"/>
                        <a:t>DBT Weaknesses</a:t>
                      </a:r>
                      <a:endParaRPr lang="en-US" sz="2800" dirty="0"/>
                    </a:p>
                  </a:txBody>
                  <a:tcPr marT="45726" marB="45726"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423852">
                <a:tc>
                  <a:txBody>
                    <a:bodyPr/>
                    <a:lstStyle/>
                    <a:p>
                      <a:r>
                        <a:rPr lang="en-US" sz="1800" dirty="0" smtClean="0"/>
                        <a:t> Can</a:t>
                      </a:r>
                      <a:r>
                        <a:rPr lang="en-US" sz="1800" baseline="0" dirty="0" smtClean="0"/>
                        <a:t> be well engineered</a:t>
                      </a:r>
                      <a:endParaRPr lang="en-US" sz="18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dirty="0" smtClean="0"/>
                        <a:t>Fixed threat level</a:t>
                      </a:r>
                      <a:endParaRPr lang="en-US" sz="18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732482">
                <a:tc>
                  <a:txBody>
                    <a:bodyPr/>
                    <a:lstStyle/>
                    <a:p>
                      <a:pPr marL="58738" indent="-58738"/>
                      <a:r>
                        <a:rPr lang="en-US" sz="1800" dirty="0" smtClean="0"/>
                        <a:t> Conducive to budgeted</a:t>
                      </a:r>
                      <a:r>
                        <a:rPr lang="en-US" sz="1800" baseline="0" dirty="0" smtClean="0"/>
                        <a:t> upgrade plans</a:t>
                      </a:r>
                      <a:endParaRPr lang="en-US" sz="18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smtClean="0"/>
                        <a:t>Does not consider integration of infrastructures</a:t>
                      </a:r>
                      <a:endParaRPr lang="en-US" sz="18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32482">
                <a:tc>
                  <a:txBody>
                    <a:bodyPr/>
                    <a:lstStyle/>
                    <a:p>
                      <a:pPr marL="58738" indent="-58738"/>
                      <a:r>
                        <a:rPr lang="en-US" sz="1800" dirty="0" smtClean="0"/>
                        <a:t>Principally</a:t>
                      </a:r>
                      <a:r>
                        <a:rPr lang="en-US" sz="1800" baseline="0" dirty="0" smtClean="0"/>
                        <a:t> an engineering tool</a:t>
                      </a:r>
                      <a:endParaRPr lang="en-US" sz="18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dirty="0" smtClean="0"/>
                        <a:t>May</a:t>
                      </a:r>
                      <a:r>
                        <a:rPr lang="en-US" sz="1800" baseline="0" dirty="0" smtClean="0"/>
                        <a:t> </a:t>
                      </a:r>
                      <a:r>
                        <a:rPr lang="en-US" sz="1800" dirty="0" smtClean="0"/>
                        <a:t>not address human in</a:t>
                      </a:r>
                      <a:r>
                        <a:rPr lang="en-US" sz="1800" baseline="0" dirty="0" smtClean="0"/>
                        <a:t> the loop vulnerabilities</a:t>
                      </a:r>
                      <a:endParaRPr lang="en-US" sz="18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045111">
                <a:tc>
                  <a:txBody>
                    <a:bodyPr/>
                    <a:lstStyle/>
                    <a:p>
                      <a:pPr marL="58738" indent="-58738"/>
                      <a:r>
                        <a:rPr lang="en-US" sz="1800" dirty="0" smtClean="0"/>
                        <a:t>Clear design</a:t>
                      </a:r>
                      <a:r>
                        <a:rPr lang="en-US" sz="1800" baseline="0" dirty="0" smtClean="0"/>
                        <a:t> </a:t>
                      </a:r>
                      <a:r>
                        <a:rPr lang="en-US" sz="1800" dirty="0" smtClean="0"/>
                        <a:t>cost</a:t>
                      </a:r>
                      <a:endParaRPr lang="en-US" sz="18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smtClean="0"/>
                        <a:t>No connect between</a:t>
                      </a:r>
                      <a:r>
                        <a:rPr lang="en-US" sz="1800" baseline="0" dirty="0" smtClean="0"/>
                        <a:t> design and changing threat environment</a:t>
                      </a:r>
                      <a:endParaRPr lang="en-US" sz="18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45111">
                <a:tc>
                  <a:txBody>
                    <a:bodyPr/>
                    <a:lstStyle/>
                    <a:p>
                      <a:pPr marL="58738" indent="-58738"/>
                      <a:r>
                        <a:rPr lang="en-US" sz="1800" dirty="0" smtClean="0"/>
                        <a:t>Strong</a:t>
                      </a:r>
                      <a:r>
                        <a:rPr lang="en-US" sz="1800" baseline="0" dirty="0" smtClean="0"/>
                        <a:t> traditional physical security focus</a:t>
                      </a:r>
                      <a:endParaRPr lang="en-US" sz="18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dirty="0" smtClean="0"/>
                        <a:t>Not used for all hazards threats</a:t>
                      </a:r>
                      <a:endParaRPr lang="en-US" sz="18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10" name="Date Placeholder 9"/>
          <p:cNvSpPr>
            <a:spLocks noGrp="1"/>
          </p:cNvSpPr>
          <p:nvPr>
            <p:ph type="dt" sz="half" idx="10"/>
          </p:nvPr>
        </p:nvSpPr>
        <p:spPr/>
        <p:txBody>
          <a:bodyPr/>
          <a:lstStyle/>
          <a:p>
            <a:fld id="{BD5646C7-32AE-4294-86E3-FF4424042EA2}"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404129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847" y="152400"/>
            <a:ext cx="7007352" cy="758952"/>
          </a:xfrm>
        </p:spPr>
        <p:txBody>
          <a:bodyPr>
            <a:normAutofit/>
          </a:bodyPr>
          <a:lstStyle/>
          <a:p>
            <a:r>
              <a:rPr lang="en-US" sz="2800" dirty="0" smtClean="0"/>
              <a:t>Hazards Analysis Tools: HACCP</a:t>
            </a:r>
            <a:endParaRPr lang="en-GB" sz="2800" dirty="0"/>
          </a:p>
        </p:txBody>
      </p:sp>
      <p:graphicFrame>
        <p:nvGraphicFramePr>
          <p:cNvPr id="9" name="Table 8"/>
          <p:cNvGraphicFramePr>
            <a:graphicFrameLocks noGrp="1"/>
          </p:cNvGraphicFramePr>
          <p:nvPr>
            <p:extLst>
              <p:ext uri="{D42A27DB-BD31-4B8C-83A1-F6EECF244321}">
                <p14:modId xmlns:p14="http://schemas.microsoft.com/office/powerpoint/2010/main" val="361733076"/>
              </p:ext>
            </p:extLst>
          </p:nvPr>
        </p:nvGraphicFramePr>
        <p:xfrm>
          <a:off x="304800" y="1676400"/>
          <a:ext cx="8534400" cy="4571999"/>
        </p:xfrm>
        <a:graphic>
          <a:graphicData uri="http://schemas.openxmlformats.org/drawingml/2006/table">
            <a:tbl>
              <a:tblPr firstRow="1" bandRow="1">
                <a:tableStyleId>{F5AB1C69-6EDB-4FF4-983F-18BD219EF322}</a:tableStyleId>
              </a:tblPr>
              <a:tblGrid>
                <a:gridCol w="4267200"/>
                <a:gridCol w="4267200"/>
              </a:tblGrid>
              <a:tr h="744455">
                <a:tc>
                  <a:txBody>
                    <a:bodyPr/>
                    <a:lstStyle/>
                    <a:p>
                      <a:r>
                        <a:rPr lang="en-US" sz="2800" dirty="0" smtClean="0"/>
                        <a:t>HACCP Strengths</a:t>
                      </a: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r>
                        <a:rPr lang="en-US" sz="2800" dirty="0" smtClean="0"/>
                        <a:t>HACCP Weaknesses</a:t>
                      </a:r>
                      <a:endParaRPr lang="en-US" sz="28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954991">
                <a:tc>
                  <a:txBody>
                    <a:bodyPr/>
                    <a:lstStyle/>
                    <a:p>
                      <a:r>
                        <a:rPr lang="en-US" sz="1800" dirty="0" smtClean="0"/>
                        <a:t>Globally-</a:t>
                      </a:r>
                      <a:r>
                        <a:rPr lang="en-US" sz="1800" baseline="0" dirty="0" smtClean="0"/>
                        <a:t>accepted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dirty="0" smtClean="0"/>
                        <a:t>Designed</a:t>
                      </a:r>
                      <a:r>
                        <a:rPr lang="en-US" sz="1800" baseline="0" dirty="0" smtClean="0"/>
                        <a:t> to Control Only Identified Hazards</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954991">
                <a:tc>
                  <a:txBody>
                    <a:bodyPr/>
                    <a:lstStyle/>
                    <a:p>
                      <a:r>
                        <a:rPr lang="en-US" sz="1800" dirty="0" smtClean="0"/>
                        <a:t>Preventive System in Controlling Hazards</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smtClean="0"/>
                        <a:t>Limitations for</a:t>
                      </a:r>
                      <a:r>
                        <a:rPr lang="en-US" sz="1800" baseline="0" dirty="0" smtClean="0"/>
                        <a:t> operations outside of food processing facilities</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64274">
                <a:tc>
                  <a:txBody>
                    <a:bodyPr/>
                    <a:lstStyle/>
                    <a:p>
                      <a:r>
                        <a:rPr lang="en-US" sz="1800" dirty="0" smtClean="0"/>
                        <a:t>Does Not Rely</a:t>
                      </a:r>
                      <a:r>
                        <a:rPr lang="en-US" sz="1800" baseline="0" dirty="0" smtClean="0"/>
                        <a:t> upon Finished Product Testing</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dirty="0" smtClean="0"/>
                        <a:t>Known and Designed for Food Safety Applications only - not “all hazards” applications</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53288">
                <a:tc>
                  <a:txBody>
                    <a:bodyPr/>
                    <a:lstStyle/>
                    <a:p>
                      <a:r>
                        <a:rPr lang="en-US" sz="1800" dirty="0" smtClean="0"/>
                        <a:t>Same strengths as DBT</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smtClean="0"/>
                        <a:t>Same weaknesses as DBT</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0" name="Date Placeholder 9"/>
          <p:cNvSpPr>
            <a:spLocks noGrp="1"/>
          </p:cNvSpPr>
          <p:nvPr>
            <p:ph type="dt" sz="half" idx="10"/>
          </p:nvPr>
        </p:nvSpPr>
        <p:spPr/>
        <p:txBody>
          <a:bodyPr/>
          <a:lstStyle/>
          <a:p>
            <a:fld id="{D1F66129-8718-476A-B61B-13BEBB47AD6F}"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25403828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304800"/>
            <a:ext cx="8534400" cy="758952"/>
          </a:xfrm>
        </p:spPr>
        <p:txBody>
          <a:bodyPr anchor="ctr" anchorCtr="0">
            <a:normAutofit/>
          </a:bodyPr>
          <a:lstStyle/>
          <a:p>
            <a:r>
              <a:rPr lang="en-US" sz="2800" dirty="0" smtClean="0"/>
              <a:t>Hazards Analysis Tools: ORM</a:t>
            </a:r>
            <a:endParaRPr lang="en-GB" sz="2800" dirty="0"/>
          </a:p>
        </p:txBody>
      </p:sp>
      <p:graphicFrame>
        <p:nvGraphicFramePr>
          <p:cNvPr id="9" name="Table 8"/>
          <p:cNvGraphicFramePr>
            <a:graphicFrameLocks noGrp="1"/>
          </p:cNvGraphicFramePr>
          <p:nvPr>
            <p:extLst>
              <p:ext uri="{D42A27DB-BD31-4B8C-83A1-F6EECF244321}">
                <p14:modId xmlns:p14="http://schemas.microsoft.com/office/powerpoint/2010/main" val="3779181987"/>
              </p:ext>
            </p:extLst>
          </p:nvPr>
        </p:nvGraphicFramePr>
        <p:xfrm>
          <a:off x="304800" y="1676401"/>
          <a:ext cx="8610600" cy="4644674"/>
        </p:xfrm>
        <a:graphic>
          <a:graphicData uri="http://schemas.openxmlformats.org/drawingml/2006/table">
            <a:tbl>
              <a:tblPr firstRow="1" bandRow="1">
                <a:tableStyleId>{F5AB1C69-6EDB-4FF4-983F-18BD219EF322}</a:tableStyleId>
              </a:tblPr>
              <a:tblGrid>
                <a:gridCol w="4412932"/>
                <a:gridCol w="4197668"/>
              </a:tblGrid>
              <a:tr h="722868">
                <a:tc>
                  <a:txBody>
                    <a:bodyPr/>
                    <a:lstStyle/>
                    <a:p>
                      <a:pPr algn="ctr"/>
                      <a:r>
                        <a:rPr lang="en-US" sz="2800" dirty="0" smtClean="0"/>
                        <a:t>ORM Strengths</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2800" dirty="0" smtClean="0"/>
                        <a:t>ORM Weaknesses</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425216">
                <a:tc>
                  <a:txBody>
                    <a:bodyPr/>
                    <a:lstStyle/>
                    <a:p>
                      <a:r>
                        <a:rPr lang="en-US" sz="1800" dirty="0" smtClean="0"/>
                        <a:t>Well-known</a:t>
                      </a:r>
                      <a:r>
                        <a:rPr lang="en-US" sz="1800" baseline="0" dirty="0" smtClean="0"/>
                        <a:t> </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baseline="0" dirty="0" smtClean="0"/>
                        <a:t>Qualitative, i.e., subjective, inputs</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020520">
                <a:tc>
                  <a:txBody>
                    <a:bodyPr/>
                    <a:lstStyle/>
                    <a:p>
                      <a:r>
                        <a:rPr lang="en-US" sz="1800" dirty="0" smtClean="0"/>
                        <a:t>Can be used to address</a:t>
                      </a:r>
                      <a:r>
                        <a:rPr lang="en-US" sz="1800" baseline="0" dirty="0" smtClean="0"/>
                        <a:t> both </a:t>
                      </a:r>
                      <a:r>
                        <a:rPr lang="en-US" sz="1800" dirty="0" smtClean="0"/>
                        <a:t>Low Probability/High Consequence and High Probability/Low Consequence Events</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u="none" strike="noStrike" kern="1200" baseline="0" dirty="0" smtClean="0"/>
                        <a:t>Difficult to use under time pressure </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41726">
                <a:tc>
                  <a:txBody>
                    <a:bodyPr/>
                    <a:lstStyle/>
                    <a:p>
                      <a:r>
                        <a:rPr lang="en-US" sz="1800" dirty="0" smtClean="0"/>
                        <a:t>Somewhat structured</a:t>
                      </a:r>
                      <a:r>
                        <a:rPr lang="en-US" sz="1800" baseline="0" dirty="0" smtClean="0"/>
                        <a:t> approach to safety and security planning</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dirty="0" smtClean="0"/>
                        <a:t>Risk values</a:t>
                      </a:r>
                      <a:r>
                        <a:rPr lang="en-US" sz="1800" baseline="0" dirty="0" smtClean="0"/>
                        <a:t> in the risk matrix are not validated against science-based standards</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722868">
                <a:tc>
                  <a:txBody>
                    <a:bodyPr/>
                    <a:lstStyle/>
                    <a:p>
                      <a:r>
                        <a:rPr lang="en-US" sz="1800" dirty="0" smtClean="0"/>
                        <a:t>Easily used and</a:t>
                      </a:r>
                      <a:r>
                        <a:rPr lang="en-US" sz="1800" baseline="0" dirty="0" smtClean="0"/>
                        <a:t> understood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smtClean="0"/>
                        <a:t>Avoids the reality of complex interdependencies around risk</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8802">
                <a:tc>
                  <a:txBody>
                    <a:bodyPr/>
                    <a:lstStyle/>
                    <a:p>
                      <a:r>
                        <a:rPr lang="en-US" sz="1800" dirty="0" smtClean="0"/>
                        <a:t>Relatively inexpensive to use</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dirty="0" smtClean="0"/>
                        <a:t>Provides no cost/benefit comparison</a:t>
                      </a:r>
                      <a:r>
                        <a:rPr lang="en-US" sz="1800" baseline="0" dirty="0" smtClean="0"/>
                        <a:t> in managing risk</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10" name="Date Placeholder 9"/>
          <p:cNvSpPr>
            <a:spLocks noGrp="1"/>
          </p:cNvSpPr>
          <p:nvPr>
            <p:ph type="dt" sz="half" idx="10"/>
          </p:nvPr>
        </p:nvSpPr>
        <p:spPr/>
        <p:txBody>
          <a:bodyPr/>
          <a:lstStyle/>
          <a:p>
            <a:fld id="{4233BD50-16D9-44BE-9E48-A2E7F6FCE382}"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6232753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normAutofit/>
          </a:bodyPr>
          <a:lstStyle/>
          <a:p>
            <a:r>
              <a:rPr lang="en-GB" sz="2800" dirty="0"/>
              <a:t>Hazards Analysis Tools</a:t>
            </a:r>
            <a:r>
              <a:rPr lang="en-GB" sz="2800" dirty="0" smtClean="0"/>
              <a:t>: PRA </a:t>
            </a:r>
            <a:endParaRPr lang="en-GB" sz="2800" dirty="0"/>
          </a:p>
        </p:txBody>
      </p:sp>
      <p:graphicFrame>
        <p:nvGraphicFramePr>
          <p:cNvPr id="8" name="Table 7"/>
          <p:cNvGraphicFramePr>
            <a:graphicFrameLocks noGrp="1"/>
          </p:cNvGraphicFramePr>
          <p:nvPr>
            <p:extLst>
              <p:ext uri="{D42A27DB-BD31-4B8C-83A1-F6EECF244321}">
                <p14:modId xmlns:p14="http://schemas.microsoft.com/office/powerpoint/2010/main" val="2090577176"/>
              </p:ext>
            </p:extLst>
          </p:nvPr>
        </p:nvGraphicFramePr>
        <p:xfrm>
          <a:off x="228600" y="1676400"/>
          <a:ext cx="8610600" cy="4572000"/>
        </p:xfrm>
        <a:graphic>
          <a:graphicData uri="http://schemas.openxmlformats.org/drawingml/2006/table">
            <a:tbl>
              <a:tblPr firstRow="1" bandRow="1">
                <a:tableStyleId>{F5AB1C69-6EDB-4FF4-983F-18BD219EF322}</a:tableStyleId>
              </a:tblPr>
              <a:tblGrid>
                <a:gridCol w="4412933"/>
                <a:gridCol w="4197667"/>
              </a:tblGrid>
              <a:tr h="658231">
                <a:tc>
                  <a:txBody>
                    <a:bodyPr/>
                    <a:lstStyle/>
                    <a:p>
                      <a:pPr algn="ctr"/>
                      <a:r>
                        <a:rPr lang="en-US" sz="2800" dirty="0" smtClean="0"/>
                        <a:t>PRA Strengths</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2800" dirty="0" smtClean="0"/>
                        <a:t>PRA Weaknesses</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238250">
                <a:tc>
                  <a:txBody>
                    <a:bodyPr/>
                    <a:lstStyle/>
                    <a:p>
                      <a:r>
                        <a:rPr lang="en-US" sz="1800" dirty="0" smtClean="0"/>
                        <a:t>Proven</a:t>
                      </a:r>
                      <a:r>
                        <a:rPr lang="en-US" sz="1800" baseline="0" dirty="0" smtClean="0"/>
                        <a:t> for evaluation of sensitive and critical industrial/government  system risk</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u="none" strike="noStrike" kern="1200" baseline="0" dirty="0" smtClean="0"/>
                        <a:t>Results stated as ranges or as a series of values modified by confidence levels or percentiles, rather than as signing single values</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952500">
                <a:tc>
                  <a:txBody>
                    <a:bodyPr/>
                    <a:lstStyle/>
                    <a:p>
                      <a:r>
                        <a:rPr lang="en-US" sz="1800" dirty="0" smtClean="0"/>
                        <a:t>Multivariate methodology</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smtClean="0"/>
                        <a:t>Risk difficult to</a:t>
                      </a:r>
                      <a:r>
                        <a:rPr lang="en-US" sz="1800" baseline="0" dirty="0" smtClean="0"/>
                        <a:t> communicate to public because of non-deterministic (non end-point) values</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29269">
                <a:tc>
                  <a:txBody>
                    <a:bodyPr/>
                    <a:lstStyle/>
                    <a:p>
                      <a:r>
                        <a:rPr lang="en-US" sz="1800" dirty="0" smtClean="0"/>
                        <a:t>Allows</a:t>
                      </a:r>
                      <a:r>
                        <a:rPr lang="en-US" sz="1800" baseline="0" dirty="0" smtClean="0"/>
                        <a:t> the use of probability distribution assumptions to value risk</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Complex interdependencies around risk values</a:t>
                      </a:r>
                      <a:r>
                        <a:rPr lang="en-US" sz="1800" baseline="0" dirty="0" smtClean="0"/>
                        <a:t> are not dynamic</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793750">
                <a:tc>
                  <a:txBody>
                    <a:bodyPr/>
                    <a:lstStyle/>
                    <a:p>
                      <a:r>
                        <a:rPr lang="en-US" sz="1800" dirty="0" smtClean="0"/>
                        <a:t>Based on quantitative consequence analysis</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smtClean="0"/>
                        <a:t>Does not address complex human in the loop vulnerabilities</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0" name="Date Placeholder 9"/>
          <p:cNvSpPr>
            <a:spLocks noGrp="1"/>
          </p:cNvSpPr>
          <p:nvPr>
            <p:ph type="dt" sz="half" idx="10"/>
          </p:nvPr>
        </p:nvSpPr>
        <p:spPr/>
        <p:txBody>
          <a:bodyPr/>
          <a:lstStyle/>
          <a:p>
            <a:fld id="{EB94BD2E-0EF1-433F-8FD2-F37DC111E828}"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1887393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7906"/>
            <a:ext cx="7467600" cy="758952"/>
          </a:xfrm>
        </p:spPr>
        <p:txBody>
          <a:bodyPr anchor="ctr" anchorCtr="0">
            <a:noAutofit/>
          </a:bodyPr>
          <a:lstStyle/>
          <a:p>
            <a:r>
              <a:rPr lang="en-GB" sz="2600" dirty="0"/>
              <a:t>Hazards Analysis Tools: </a:t>
            </a:r>
            <a:r>
              <a:rPr lang="en-GB" sz="2600" dirty="0" smtClean="0"/>
              <a:t>C.A.R.V.E.R. + Shock</a:t>
            </a:r>
            <a:endParaRPr lang="en-GB" sz="2600" dirty="0"/>
          </a:p>
        </p:txBody>
      </p:sp>
      <p:graphicFrame>
        <p:nvGraphicFramePr>
          <p:cNvPr id="8" name="Table 7"/>
          <p:cNvGraphicFramePr>
            <a:graphicFrameLocks noGrp="1"/>
          </p:cNvGraphicFramePr>
          <p:nvPr>
            <p:extLst>
              <p:ext uri="{D42A27DB-BD31-4B8C-83A1-F6EECF244321}">
                <p14:modId xmlns:p14="http://schemas.microsoft.com/office/powerpoint/2010/main" val="2965786643"/>
              </p:ext>
            </p:extLst>
          </p:nvPr>
        </p:nvGraphicFramePr>
        <p:xfrm>
          <a:off x="228600" y="1676400"/>
          <a:ext cx="8686800" cy="4648201"/>
        </p:xfrm>
        <a:graphic>
          <a:graphicData uri="http://schemas.openxmlformats.org/drawingml/2006/table">
            <a:tbl>
              <a:tblPr firstRow="1" bandRow="1">
                <a:tableStyleId>{F5AB1C69-6EDB-4FF4-983F-18BD219EF322}</a:tableStyleId>
              </a:tblPr>
              <a:tblGrid>
                <a:gridCol w="4343400"/>
                <a:gridCol w="4343400"/>
              </a:tblGrid>
              <a:tr h="839876">
                <a:tc>
                  <a:txBody>
                    <a:bodyPr/>
                    <a:lstStyle/>
                    <a:p>
                      <a:pPr algn="ctr"/>
                      <a:r>
                        <a:rPr lang="en-US" sz="2400" dirty="0" smtClean="0"/>
                        <a:t>C.A.R.V.E.R. plus shock</a:t>
                      </a:r>
                      <a:r>
                        <a:rPr lang="en-US" sz="2400" baseline="0" dirty="0" smtClean="0"/>
                        <a:t> </a:t>
                      </a:r>
                      <a:r>
                        <a:rPr lang="en-US" sz="2400" dirty="0" smtClean="0"/>
                        <a:t>Strengths</a:t>
                      </a:r>
                      <a:endParaRPr lang="en-US" sz="2400" dirty="0"/>
                    </a:p>
                  </a:txBody>
                  <a:tcPr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2400" dirty="0" smtClean="0"/>
                        <a:t>C.A.R.V.E.R. plus shock</a:t>
                      </a:r>
                      <a:r>
                        <a:rPr lang="en-US" sz="2400" baseline="0" dirty="0" smtClean="0"/>
                        <a:t> Weaknesses</a:t>
                      </a:r>
                      <a:endParaRPr lang="en-US" sz="2400" dirty="0"/>
                    </a:p>
                  </a:txBody>
                  <a:tcPr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660513">
                <a:tc>
                  <a:txBody>
                    <a:bodyPr/>
                    <a:lstStyle/>
                    <a:p>
                      <a:r>
                        <a:rPr lang="en-US" sz="1800" dirty="0" smtClean="0"/>
                        <a:t>Software Ready </a:t>
                      </a:r>
                      <a:endParaRPr lang="en-US" sz="1800" dirty="0"/>
                    </a:p>
                  </a:txBody>
                  <a:tcPr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u="none" strike="noStrike" kern="1200" baseline="0" dirty="0" smtClean="0"/>
                        <a:t>Risk stated as single deterministic values based on qualitative inputs</a:t>
                      </a:r>
                      <a:endParaRPr lang="en-US" sz="1800" dirty="0"/>
                    </a:p>
                  </a:txBody>
                  <a:tcPr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525">
                <a:tc>
                  <a:txBody>
                    <a:bodyPr/>
                    <a:lstStyle/>
                    <a:p>
                      <a:r>
                        <a:rPr lang="en-US" sz="1800" dirty="0" smtClean="0"/>
                        <a:t>Structured</a:t>
                      </a:r>
                      <a:endParaRPr lang="en-US" sz="1800" dirty="0"/>
                    </a:p>
                  </a:txBody>
                  <a:tcPr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Qualitative inputs drive outputs</a:t>
                      </a:r>
                      <a:endParaRPr lang="en-US" sz="1800" dirty="0"/>
                    </a:p>
                  </a:txBody>
                  <a:tcPr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60513">
                <a:tc>
                  <a:txBody>
                    <a:bodyPr/>
                    <a:lstStyle/>
                    <a:p>
                      <a:r>
                        <a:rPr lang="en-US" sz="1800" dirty="0" smtClean="0"/>
                        <a:t>FDA and USDA Sanctioned</a:t>
                      </a:r>
                      <a:endParaRPr lang="en-US" sz="1800" dirty="0"/>
                    </a:p>
                  </a:txBody>
                  <a:tcPr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Avoids the reality of </a:t>
                      </a:r>
                      <a:r>
                        <a:rPr lang="en-US" sz="1800" u="none" dirty="0" smtClean="0"/>
                        <a:t>changing </a:t>
                      </a:r>
                      <a:r>
                        <a:rPr lang="en-US" sz="1800" dirty="0" smtClean="0"/>
                        <a:t>complex interdependencies around risk</a:t>
                      </a:r>
                      <a:endParaRPr lang="en-US" sz="1800" dirty="0"/>
                    </a:p>
                  </a:txBody>
                  <a:tcPr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33199">
                <a:tc rowSpan="4">
                  <a:txBody>
                    <a:bodyPr/>
                    <a:lstStyle/>
                    <a:p>
                      <a:r>
                        <a:rPr lang="en-US" sz="1800" dirty="0" smtClean="0"/>
                        <a:t>Better than nothing?</a:t>
                      </a:r>
                      <a:endParaRPr lang="en-US" sz="1800" dirty="0"/>
                    </a:p>
                  </a:txBody>
                  <a:tcPr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dirty="0" smtClean="0"/>
                        <a:t>Focuses</a:t>
                      </a:r>
                      <a:r>
                        <a:rPr lang="en-US" sz="1800" baseline="0" dirty="0" smtClean="0"/>
                        <a:t> on external individual attacker without enough regard for insider assistance</a:t>
                      </a:r>
                      <a:endParaRPr lang="en-US" sz="1800" dirty="0"/>
                    </a:p>
                  </a:txBody>
                  <a:tcPr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88525">
                <a:tc vMerge="1">
                  <a:txBody>
                    <a:bodyPr/>
                    <a:lstStyle/>
                    <a:p>
                      <a:endParaRPr lang="en-US" sz="1400" dirty="0"/>
                    </a:p>
                  </a:txBody>
                  <a:tcPr marT="45708" marB="45708" anchor="ctr"/>
                </a:tc>
                <a:tc>
                  <a:txBody>
                    <a:bodyPr/>
                    <a:lstStyle/>
                    <a:p>
                      <a:r>
                        <a:rPr lang="en-US" sz="1800" dirty="0" smtClean="0"/>
                        <a:t>Not science-based</a:t>
                      </a:r>
                      <a:endParaRPr lang="en-US" sz="1800" dirty="0"/>
                    </a:p>
                  </a:txBody>
                  <a:tcPr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525">
                <a:tc vMerge="1">
                  <a:txBody>
                    <a:bodyPr/>
                    <a:lstStyle/>
                    <a:p>
                      <a:endParaRPr lang="en-US" sz="1400" dirty="0"/>
                    </a:p>
                  </a:txBody>
                  <a:tcPr marT="45708" marB="45708" anchor="ctr"/>
                </a:tc>
                <a:tc>
                  <a:txBody>
                    <a:bodyPr/>
                    <a:lstStyle/>
                    <a:p>
                      <a:r>
                        <a:rPr lang="en-US" sz="1800" dirty="0" smtClean="0"/>
                        <a:t>Not Useful for food safety</a:t>
                      </a:r>
                      <a:r>
                        <a:rPr lang="en-US" sz="1800" baseline="0" dirty="0" smtClean="0"/>
                        <a:t> assessment</a:t>
                      </a:r>
                      <a:endParaRPr lang="en-US" sz="1800" dirty="0"/>
                    </a:p>
                  </a:txBody>
                  <a:tcPr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88525">
                <a:tc vMerge="1">
                  <a:txBody>
                    <a:bodyPr/>
                    <a:lstStyle/>
                    <a:p>
                      <a:endParaRPr lang="en-US" sz="1400" dirty="0"/>
                    </a:p>
                  </a:txBody>
                  <a:tcPr marT="45708" marB="45708" anchor="ctr"/>
                </a:tc>
                <a:tc>
                  <a:txBody>
                    <a:bodyPr/>
                    <a:lstStyle/>
                    <a:p>
                      <a:r>
                        <a:rPr lang="en-US" sz="1800" dirty="0" smtClean="0"/>
                        <a:t>Does not address all hazards</a:t>
                      </a:r>
                      <a:endParaRPr lang="en-US" sz="1800" dirty="0"/>
                    </a:p>
                  </a:txBody>
                  <a:tcPr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0" name="Date Placeholder 9"/>
          <p:cNvSpPr>
            <a:spLocks noGrp="1"/>
          </p:cNvSpPr>
          <p:nvPr>
            <p:ph type="dt" sz="half" idx="10"/>
          </p:nvPr>
        </p:nvSpPr>
        <p:spPr/>
        <p:txBody>
          <a:bodyPr/>
          <a:lstStyle/>
          <a:p>
            <a:fld id="{9AE01CE1-DFAC-4235-8E99-DB9A0E681270}"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3668163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3505200" cy="685800"/>
          </a:xfrm>
        </p:spPr>
        <p:txBody>
          <a:bodyPr>
            <a:normAutofit/>
          </a:bodyPr>
          <a:lstStyle/>
          <a:p>
            <a:pPr>
              <a:defRPr/>
            </a:pPr>
            <a:r>
              <a:rPr lang="en-US" sz="2800" dirty="0" smtClean="0">
                <a:latin typeface="+mj-lt"/>
              </a:rPr>
              <a:t>Tools Summary</a:t>
            </a:r>
            <a:endParaRPr lang="en-US" sz="2800" dirty="0">
              <a:latin typeface="+mj-lt"/>
            </a:endParaRPr>
          </a:p>
        </p:txBody>
      </p:sp>
      <p:graphicFrame>
        <p:nvGraphicFramePr>
          <p:cNvPr id="7" name="Diagram 6"/>
          <p:cNvGraphicFramePr/>
          <p:nvPr>
            <p:extLst>
              <p:ext uri="{D42A27DB-BD31-4B8C-83A1-F6EECF244321}">
                <p14:modId xmlns:p14="http://schemas.microsoft.com/office/powerpoint/2010/main" val="281937402"/>
              </p:ext>
            </p:extLst>
          </p:nvPr>
        </p:nvGraphicFramePr>
        <p:xfrm>
          <a:off x="228600" y="1676400"/>
          <a:ext cx="8686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Date Placeholder 9"/>
          <p:cNvSpPr>
            <a:spLocks noGrp="1"/>
          </p:cNvSpPr>
          <p:nvPr>
            <p:ph type="dt" sz="half" idx="10"/>
          </p:nvPr>
        </p:nvSpPr>
        <p:spPr/>
        <p:txBody>
          <a:bodyPr/>
          <a:lstStyle/>
          <a:p>
            <a:fld id="{074129F1-B6E1-4549-83A5-A757069985E3}"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134944552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882" y="228600"/>
            <a:ext cx="7997952" cy="758952"/>
          </a:xfrm>
        </p:spPr>
        <p:txBody>
          <a:bodyPr>
            <a:normAutofit/>
          </a:bodyPr>
          <a:lstStyle/>
          <a:p>
            <a:r>
              <a:rPr lang="en-US" sz="2800" dirty="0" smtClean="0"/>
              <a:t>Hazards Analysis: The Bottom Line</a:t>
            </a:r>
            <a:endParaRPr lang="en-GB" sz="2800" dirty="0"/>
          </a:p>
        </p:txBody>
      </p:sp>
      <p:sp>
        <p:nvSpPr>
          <p:cNvPr id="6" name="Content Placeholder 5"/>
          <p:cNvSpPr>
            <a:spLocks noGrp="1"/>
          </p:cNvSpPr>
          <p:nvPr>
            <p:ph sz="quarter" idx="1"/>
          </p:nvPr>
        </p:nvSpPr>
        <p:spPr>
          <a:xfrm>
            <a:off x="304800" y="1752600"/>
            <a:ext cx="8503920" cy="4572000"/>
          </a:xfrm>
        </p:spPr>
        <p:txBody>
          <a:bodyPr/>
          <a:lstStyle/>
          <a:p>
            <a:r>
              <a:rPr lang="en-US" dirty="0" smtClean="0"/>
              <a:t>All hazards analysis tools have limitations</a:t>
            </a:r>
          </a:p>
          <a:p>
            <a:pPr lvl="1"/>
            <a:r>
              <a:rPr lang="en-US" dirty="0" smtClean="0"/>
              <a:t>Only as good as the person applying the tools</a:t>
            </a:r>
          </a:p>
          <a:p>
            <a:pPr lvl="1"/>
            <a:r>
              <a:rPr lang="en-US" dirty="0" smtClean="0"/>
              <a:t>Easy for non-experts to “go Hollywood”</a:t>
            </a:r>
          </a:p>
          <a:p>
            <a:pPr lvl="1"/>
            <a:r>
              <a:rPr lang="en-US" dirty="0" smtClean="0"/>
              <a:t>Based on engineering principles </a:t>
            </a:r>
          </a:p>
          <a:p>
            <a:pPr lvl="2"/>
            <a:r>
              <a:rPr lang="en-US" dirty="0" smtClean="0"/>
              <a:t>Not enough integration of the “human factor” into the process</a:t>
            </a:r>
          </a:p>
          <a:p>
            <a:pPr lvl="2"/>
            <a:r>
              <a:rPr lang="en-US" dirty="0" smtClean="0"/>
              <a:t>Degrees of exposure are expressed in complex mathematical terms or are highly subjective</a:t>
            </a:r>
          </a:p>
          <a:p>
            <a:pPr lvl="1"/>
            <a:r>
              <a:rPr lang="en-US" dirty="0" smtClean="0"/>
              <a:t>They produce point in time results</a:t>
            </a:r>
          </a:p>
          <a:p>
            <a:pPr lvl="1"/>
            <a:endParaRPr lang="en-GB" dirty="0"/>
          </a:p>
        </p:txBody>
      </p:sp>
      <p:sp>
        <p:nvSpPr>
          <p:cNvPr id="10" name="Date Placeholder 9"/>
          <p:cNvSpPr>
            <a:spLocks noGrp="1"/>
          </p:cNvSpPr>
          <p:nvPr>
            <p:ph type="dt" sz="half" idx="10"/>
          </p:nvPr>
        </p:nvSpPr>
        <p:spPr/>
        <p:txBody>
          <a:bodyPr/>
          <a:lstStyle/>
          <a:p>
            <a:fld id="{31CA2DFB-9110-491B-B060-01247DD79A8B}"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40654580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CSM METHOD®</a:t>
            </a:r>
            <a:endParaRPr lang="en-GB" dirty="0"/>
          </a:p>
        </p:txBody>
      </p:sp>
      <p:sp>
        <p:nvSpPr>
          <p:cNvPr id="6" name="Content Placeholder 5"/>
          <p:cNvSpPr>
            <a:spLocks noGrp="1"/>
          </p:cNvSpPr>
          <p:nvPr>
            <p:ph sz="quarter" idx="1"/>
          </p:nvPr>
        </p:nvSpPr>
        <p:spPr>
          <a:xfrm>
            <a:off x="304800" y="1676401"/>
            <a:ext cx="8503920" cy="4724400"/>
          </a:xfrm>
        </p:spPr>
        <p:txBody>
          <a:bodyPr>
            <a:normAutofit fontScale="77500" lnSpcReduction="20000"/>
          </a:bodyPr>
          <a:lstStyle/>
          <a:p>
            <a:r>
              <a:rPr lang="en-US" dirty="0" smtClean="0"/>
              <a:t>2000-2006 program of research at GWU on complex adaptive systems</a:t>
            </a:r>
          </a:p>
          <a:p>
            <a:pPr lvl="1"/>
            <a:r>
              <a:rPr lang="en-US" sz="2300" dirty="0" smtClean="0"/>
              <a:t>A new method for scientifically quantifying the behaviors of complex systems</a:t>
            </a:r>
          </a:p>
          <a:p>
            <a:pPr lvl="1"/>
            <a:r>
              <a:rPr lang="en-US" sz="2300" dirty="0" smtClean="0"/>
              <a:t>One of the areas it was applied to was the food supply</a:t>
            </a:r>
          </a:p>
          <a:p>
            <a:pPr lvl="1"/>
            <a:r>
              <a:rPr lang="en-US" sz="2300" dirty="0" smtClean="0"/>
              <a:t>Intended to make up for the weaknesses in today’s threat assessment, hazards analysis and food defense planning</a:t>
            </a:r>
          </a:p>
          <a:p>
            <a:r>
              <a:rPr lang="en-US" dirty="0" smtClean="0"/>
              <a:t>The CSM METHOD®:</a:t>
            </a:r>
          </a:p>
          <a:p>
            <a:pPr lvl="1"/>
            <a:r>
              <a:rPr lang="en-US" sz="2300" dirty="0" smtClean="0"/>
              <a:t>“Projects” versus “predicts” future  systems behaviors based on quantitative analysis</a:t>
            </a:r>
          </a:p>
          <a:p>
            <a:pPr lvl="1"/>
            <a:r>
              <a:rPr lang="en-US" sz="2300" dirty="0" smtClean="0"/>
              <a:t>Changes the approach from subjective opinion to science-based logic</a:t>
            </a:r>
          </a:p>
          <a:p>
            <a:pPr lvl="1"/>
            <a:r>
              <a:rPr lang="en-US" sz="2300" dirty="0" smtClean="0"/>
              <a:t>Focus is on prevention wherever possible and response whenever necessary</a:t>
            </a:r>
          </a:p>
          <a:p>
            <a:pPr lvl="1"/>
            <a:r>
              <a:rPr lang="en-US" sz="2300" dirty="0" smtClean="0"/>
              <a:t>Uses new “big data” capabilities</a:t>
            </a:r>
          </a:p>
          <a:p>
            <a:pPr lvl="1"/>
            <a:r>
              <a:rPr lang="en-US" sz="2300" dirty="0" smtClean="0"/>
              <a:t>Takes account of critical infrastructure interdependencies, qualitative versus quantitative reasoning, dynamic real time treatment of data, avoids the garbage in garbage out syndrome, continuously scans the threat environment</a:t>
            </a:r>
          </a:p>
          <a:p>
            <a:pPr lvl="1"/>
            <a:r>
              <a:rPr lang="en-US" sz="2300" dirty="0" smtClean="0"/>
              <a:t>Provides a systems model for food protection</a:t>
            </a:r>
            <a:endParaRPr lang="en-GB" sz="2300" dirty="0"/>
          </a:p>
        </p:txBody>
      </p:sp>
      <p:sp>
        <p:nvSpPr>
          <p:cNvPr id="10" name="Date Placeholder 9"/>
          <p:cNvSpPr>
            <a:spLocks noGrp="1"/>
          </p:cNvSpPr>
          <p:nvPr>
            <p:ph type="dt" sz="half" idx="10"/>
          </p:nvPr>
        </p:nvSpPr>
        <p:spPr/>
        <p:txBody>
          <a:bodyPr/>
          <a:lstStyle/>
          <a:p>
            <a:fld id="{EF7E4933-C6CB-4CC1-80E1-9051420A2844}"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2970848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3654552" cy="758952"/>
          </a:xfrm>
        </p:spPr>
        <p:txBody>
          <a:bodyPr>
            <a:normAutofit/>
          </a:bodyPr>
          <a:lstStyle/>
          <a:p>
            <a:r>
              <a:rPr lang="en-US" sz="3200" dirty="0" smtClean="0">
                <a:solidFill>
                  <a:schemeClr val="accent3">
                    <a:lumMod val="75000"/>
                  </a:schemeClr>
                </a:solidFill>
              </a:rPr>
              <a:t>Four</a:t>
            </a:r>
            <a:r>
              <a:rPr lang="en-US" dirty="0" smtClean="0">
                <a:solidFill>
                  <a:schemeClr val="accent3">
                    <a:lumMod val="75000"/>
                  </a:schemeClr>
                </a:solidFill>
              </a:rPr>
              <a:t> (4) Sessions</a:t>
            </a:r>
            <a:endParaRPr lang="en-GB" dirty="0">
              <a:solidFill>
                <a:schemeClr val="accent3">
                  <a:lumMod val="75000"/>
                </a:schemeClr>
              </a:solidFill>
            </a:endParaRPr>
          </a:p>
        </p:txBody>
      </p:sp>
      <p:sp>
        <p:nvSpPr>
          <p:cNvPr id="3" name="Content Placeholder 2"/>
          <p:cNvSpPr>
            <a:spLocks noGrp="1"/>
          </p:cNvSpPr>
          <p:nvPr>
            <p:ph sz="quarter" idx="1"/>
          </p:nvPr>
        </p:nvSpPr>
        <p:spPr>
          <a:xfrm>
            <a:off x="457200" y="1371600"/>
            <a:ext cx="8229600" cy="4525963"/>
          </a:xfrm>
        </p:spPr>
        <p:txBody>
          <a:bodyPr anchor="ctr" anchorCtr="0">
            <a:normAutofit/>
          </a:bodyPr>
          <a:lstStyle/>
          <a:p>
            <a:pPr marL="514350" indent="-514350">
              <a:buFont typeface="+mj-lt"/>
              <a:buAutoNum type="arabicPeriod"/>
            </a:pPr>
            <a:endParaRPr lang="en-US" b="1" dirty="0" smtClean="0">
              <a:solidFill>
                <a:srgbClr val="00B050"/>
              </a:solidFill>
            </a:endParaRPr>
          </a:p>
          <a:p>
            <a:pPr marL="0" indent="0">
              <a:buNone/>
            </a:pPr>
            <a:r>
              <a:rPr lang="en-US" dirty="0" smtClean="0">
                <a:solidFill>
                  <a:schemeClr val="accent1">
                    <a:lumMod val="75000"/>
                  </a:schemeClr>
                </a:solidFill>
              </a:rPr>
              <a:t>1.   </a:t>
            </a:r>
            <a:r>
              <a:rPr lang="en-US" dirty="0" smtClean="0"/>
              <a:t>Threats to the Food Supply </a:t>
            </a:r>
          </a:p>
          <a:p>
            <a:pPr marL="0" indent="0">
              <a:buNone/>
            </a:pPr>
            <a:endParaRPr lang="en-US" dirty="0" smtClean="0"/>
          </a:p>
          <a:p>
            <a:pPr marL="0" indent="0">
              <a:buNone/>
            </a:pPr>
            <a:r>
              <a:rPr lang="en-US" dirty="0" smtClean="0">
                <a:solidFill>
                  <a:schemeClr val="accent1">
                    <a:lumMod val="75000"/>
                  </a:schemeClr>
                </a:solidFill>
              </a:rPr>
              <a:t>2.   </a:t>
            </a:r>
            <a:r>
              <a:rPr lang="en-US" dirty="0" smtClean="0"/>
              <a:t>Conducting a Food Defense Hazards Analysis</a:t>
            </a:r>
          </a:p>
          <a:p>
            <a:pPr marL="0" indent="0">
              <a:buNone/>
            </a:pPr>
            <a:endParaRPr lang="en-US" dirty="0" smtClean="0"/>
          </a:p>
          <a:p>
            <a:pPr marL="0" indent="0">
              <a:buNone/>
            </a:pPr>
            <a:r>
              <a:rPr lang="en-US" dirty="0" smtClean="0">
                <a:solidFill>
                  <a:schemeClr val="accent1">
                    <a:lumMod val="75000"/>
                  </a:schemeClr>
                </a:solidFill>
              </a:rPr>
              <a:t>3.   </a:t>
            </a:r>
            <a:r>
              <a:rPr lang="en-US" dirty="0" smtClean="0"/>
              <a:t>Food Defense Risk Assessment</a:t>
            </a:r>
          </a:p>
          <a:p>
            <a:pPr marL="514350" indent="-514350">
              <a:buFont typeface="+mj-lt"/>
              <a:buAutoNum type="arabicPeriod"/>
            </a:pPr>
            <a:endParaRPr lang="en-US" dirty="0" smtClean="0"/>
          </a:p>
          <a:p>
            <a:pPr marL="0" indent="0">
              <a:buNone/>
            </a:pPr>
            <a:r>
              <a:rPr lang="en-US" dirty="0" smtClean="0">
                <a:solidFill>
                  <a:schemeClr val="accent1">
                    <a:lumMod val="75000"/>
                  </a:schemeClr>
                </a:solidFill>
              </a:rPr>
              <a:t>4.   </a:t>
            </a:r>
            <a:r>
              <a:rPr lang="en-US" dirty="0" smtClean="0"/>
              <a:t>Building a Food Defense System</a:t>
            </a:r>
            <a:endParaRPr lang="en-GB" dirty="0"/>
          </a:p>
        </p:txBody>
      </p:sp>
      <p:sp>
        <p:nvSpPr>
          <p:cNvPr id="9" name="Date Placeholder 8"/>
          <p:cNvSpPr>
            <a:spLocks noGrp="1"/>
          </p:cNvSpPr>
          <p:nvPr>
            <p:ph type="dt" sz="half" idx="10"/>
          </p:nvPr>
        </p:nvSpPr>
        <p:spPr/>
        <p:txBody>
          <a:bodyPr/>
          <a:lstStyle/>
          <a:p>
            <a:fld id="{25542984-3C64-4894-8CD7-D170CFF2AD51}" type="datetime1">
              <a:rPr lang="en-US" smtClean="0"/>
              <a:t>6/6/2014</a:t>
            </a:fld>
            <a:endParaRPr lang="en-US"/>
          </a:p>
        </p:txBody>
      </p:sp>
      <p:sp>
        <p:nvSpPr>
          <p:cNvPr id="10" name="Footer Placeholder 9"/>
          <p:cNvSpPr>
            <a:spLocks noGrp="1"/>
          </p:cNvSpPr>
          <p:nvPr>
            <p:ph type="ftr" sz="quarter" idx="11"/>
          </p:nvPr>
        </p:nvSpPr>
        <p:spPr/>
        <p:txBody>
          <a:bodyPr/>
          <a:lstStyle/>
          <a:p>
            <a:r>
              <a:rPr lang="en-US" smtClean="0"/>
              <a:t>Copyright © 2014  All Rights Reserved FoodQuestTQ LLC             </a:t>
            </a:r>
            <a:endParaRPr lang="en-US"/>
          </a:p>
        </p:txBody>
      </p:sp>
      <p:sp>
        <p:nvSpPr>
          <p:cNvPr id="11" name="Slide Number Placeholder 10"/>
          <p:cNvSpPr>
            <a:spLocks noGrp="1"/>
          </p:cNvSpPr>
          <p:nvPr>
            <p:ph type="sldNum" sz="quarter" idx="12"/>
          </p:nvPr>
        </p:nvSpPr>
        <p:spPr/>
        <p:txBody>
          <a:bodyPr/>
          <a:lstStyle/>
          <a:p>
            <a:fld id="{29717545-F03D-473D-8E65-1B92D2904AC3}"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41084077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broadcatching.files.wordpress.com/2009/05/moyer.jpg"/>
          <p:cNvPicPr/>
          <p:nvPr/>
        </p:nvPicPr>
        <p:blipFill>
          <a:blip r:embed="rId4" cstate="print"/>
          <a:srcRect t="1666" b="1695"/>
          <a:stretch>
            <a:fillRect/>
          </a:stretch>
        </p:blipFill>
        <p:spPr bwMode="auto">
          <a:xfrm>
            <a:off x="1219200" y="1676400"/>
            <a:ext cx="6477000" cy="4495800"/>
          </a:xfrm>
          <a:prstGeom prst="rect">
            <a:avLst/>
          </a:prstGeom>
          <a:noFill/>
          <a:ln w="9525">
            <a:noFill/>
            <a:miter lim="800000"/>
            <a:headEnd/>
            <a:tailEnd/>
          </a:ln>
        </p:spPr>
      </p:pic>
      <p:sp>
        <p:nvSpPr>
          <p:cNvPr id="5" name="TextBox 4"/>
          <p:cNvSpPr txBox="1"/>
          <p:nvPr/>
        </p:nvSpPr>
        <p:spPr>
          <a:xfrm>
            <a:off x="2514600" y="304800"/>
            <a:ext cx="5418471" cy="646331"/>
          </a:xfrm>
          <a:prstGeom prst="rect">
            <a:avLst/>
          </a:prstGeom>
          <a:noFill/>
        </p:spPr>
        <p:txBody>
          <a:bodyPr wrap="none" rtlCol="0">
            <a:spAutoFit/>
          </a:bodyPr>
          <a:lstStyle/>
          <a:p>
            <a:r>
              <a:rPr lang="en-US" sz="3600" dirty="0">
                <a:solidFill>
                  <a:schemeClr val="accent5">
                    <a:lumMod val="60000"/>
                    <a:lumOff val="40000"/>
                  </a:schemeClr>
                </a:solidFill>
                <a:latin typeface="+mj-lt"/>
              </a:rPr>
              <a:t>May 1, </a:t>
            </a:r>
            <a:r>
              <a:rPr lang="en-US" sz="3600" dirty="0" smtClean="0">
                <a:solidFill>
                  <a:schemeClr val="accent5">
                    <a:lumMod val="60000"/>
                    <a:lumOff val="40000"/>
                  </a:schemeClr>
                </a:solidFill>
                <a:latin typeface="+mj-lt"/>
              </a:rPr>
              <a:t>2010:  1300 Hours</a:t>
            </a:r>
            <a:endParaRPr lang="en-US" sz="3600" dirty="0">
              <a:solidFill>
                <a:schemeClr val="accent5">
                  <a:lumMod val="60000"/>
                  <a:lumOff val="40000"/>
                </a:schemeClr>
              </a:solidFill>
              <a:latin typeface="+mj-lt"/>
            </a:endParaRPr>
          </a:p>
        </p:txBody>
      </p:sp>
      <p:pic>
        <p:nvPicPr>
          <p:cNvPr id="8" name="~PP1382.WAV">
            <a:hlinkClick r:id="" action="ppaction://media"/>
          </p:cNvPr>
          <p:cNvPicPr>
            <a:picLocks noRot="1" noChangeAspect="1"/>
          </p:cNvPicPr>
          <p:nvPr>
            <a:wavAudioFile r:embed="rId1" name="~PP1382.WAV"/>
          </p:nvPr>
        </p:nvPicPr>
        <p:blipFill>
          <a:blip r:embed="rId5"/>
          <a:stretch>
            <a:fillRect/>
          </a:stretch>
        </p:blipFill>
        <p:spPr>
          <a:xfrm>
            <a:off x="8748713" y="6462713"/>
            <a:ext cx="304800" cy="304800"/>
          </a:xfrm>
          <a:prstGeom prst="rect">
            <a:avLst/>
          </a:prstGeom>
        </p:spPr>
      </p:pic>
      <p:sp>
        <p:nvSpPr>
          <p:cNvPr id="6" name="Date Placeholder 5"/>
          <p:cNvSpPr>
            <a:spLocks noGrp="1"/>
          </p:cNvSpPr>
          <p:nvPr>
            <p:ph type="dt" sz="half" idx="10"/>
          </p:nvPr>
        </p:nvSpPr>
        <p:spPr/>
        <p:txBody>
          <a:bodyPr/>
          <a:lstStyle/>
          <a:p>
            <a:fld id="{3542D464-EB7A-4AA6-9A6B-816239F0A871}" type="datetime1">
              <a:rPr lang="en-US" smtClean="0"/>
              <a:t>6/6/2014</a:t>
            </a:fld>
            <a:endParaRPr lang="en-US"/>
          </a:p>
        </p:txBody>
      </p:sp>
      <p:sp>
        <p:nvSpPr>
          <p:cNvPr id="7" name="Footer Placeholder 6"/>
          <p:cNvSpPr>
            <a:spLocks noGrp="1"/>
          </p:cNvSpPr>
          <p:nvPr>
            <p:ph type="ftr" sz="quarter" idx="11"/>
          </p:nvPr>
        </p:nvSpPr>
        <p:spPr/>
        <p:txBody>
          <a:bodyPr/>
          <a:lstStyle/>
          <a:p>
            <a:r>
              <a:rPr lang="en-US" smtClean="0"/>
              <a:t>Copyright © 2014  All Rights Reserved FoodQuestTQ LLC             </a:t>
            </a:r>
            <a:endParaRPr lang="en-US"/>
          </a:p>
        </p:txBody>
      </p:sp>
      <p:sp>
        <p:nvSpPr>
          <p:cNvPr id="9" name="Slide Number Placeholder 8"/>
          <p:cNvSpPr>
            <a:spLocks noGrp="1"/>
          </p:cNvSpPr>
          <p:nvPr>
            <p:ph type="sldNum" sz="quarter" idx="12"/>
          </p:nvPr>
        </p:nvSpPr>
        <p:spPr/>
        <p:txBody>
          <a:bodyPr/>
          <a:lstStyle/>
          <a:p>
            <a:fld id="{29717545-F03D-473D-8E65-1B92D2904AC3}"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3192418547"/>
      </p:ext>
    </p:extLst>
  </p:cSld>
  <p:clrMapOvr>
    <a:masterClrMapping/>
  </p:clrMapOvr>
  <p:transition advTm="190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08878"/>
            <a:ext cx="6400800" cy="1066800"/>
          </a:xfrm>
        </p:spPr>
        <p:txBody>
          <a:bodyPr>
            <a:normAutofit/>
          </a:bodyPr>
          <a:lstStyle/>
          <a:p>
            <a:pPr algn="l"/>
            <a:r>
              <a:rPr lang="en-US" sz="3600" dirty="0" err="1" smtClean="0"/>
              <a:t>Bagram</a:t>
            </a:r>
            <a:r>
              <a:rPr lang="en-US" sz="3600" dirty="0" smtClean="0"/>
              <a:t> Airfield, Afghanistan</a:t>
            </a:r>
            <a:endParaRPr lang="en-US" sz="3600" dirty="0"/>
          </a:p>
        </p:txBody>
      </p:sp>
      <p:pic>
        <p:nvPicPr>
          <p:cNvPr id="4" name="Picture 3" descr="http://milblogging.com/popups/images/michael-yon.jpg"/>
          <p:cNvPicPr/>
          <p:nvPr/>
        </p:nvPicPr>
        <p:blipFill>
          <a:blip r:embed="rId4" cstate="print"/>
          <a:srcRect/>
          <a:stretch>
            <a:fillRect/>
          </a:stretch>
        </p:blipFill>
        <p:spPr bwMode="auto">
          <a:xfrm>
            <a:off x="1752600" y="1600200"/>
            <a:ext cx="5486400" cy="4724400"/>
          </a:xfrm>
          <a:prstGeom prst="rect">
            <a:avLst/>
          </a:prstGeom>
          <a:noFill/>
          <a:ln w="9525">
            <a:noFill/>
            <a:miter lim="800000"/>
            <a:headEnd/>
            <a:tailEnd/>
          </a:ln>
        </p:spPr>
      </p:pic>
      <p:pic>
        <p:nvPicPr>
          <p:cNvPr id="11" name="~PP573.WAV">
            <a:hlinkClick r:id="" action="ppaction://media"/>
          </p:cNvPr>
          <p:cNvPicPr>
            <a:picLocks noRot="1" noChangeAspect="1"/>
          </p:cNvPicPr>
          <p:nvPr>
            <a:wavAudioFile r:embed="rId1" name="~PP573.WAV"/>
          </p:nvPr>
        </p:nvPicPr>
        <p:blipFill>
          <a:blip r:embed="rId5"/>
          <a:stretch>
            <a:fillRect/>
          </a:stretch>
        </p:blipFill>
        <p:spPr>
          <a:xfrm>
            <a:off x="8748713" y="6462713"/>
            <a:ext cx="304800" cy="304800"/>
          </a:xfrm>
          <a:prstGeom prst="rect">
            <a:avLst/>
          </a:prstGeom>
        </p:spPr>
      </p:pic>
      <p:sp>
        <p:nvSpPr>
          <p:cNvPr id="6" name="Date Placeholder 5"/>
          <p:cNvSpPr>
            <a:spLocks noGrp="1"/>
          </p:cNvSpPr>
          <p:nvPr>
            <p:ph type="dt" sz="half" idx="10"/>
          </p:nvPr>
        </p:nvSpPr>
        <p:spPr/>
        <p:txBody>
          <a:bodyPr/>
          <a:lstStyle/>
          <a:p>
            <a:fld id="{E89223C4-A3E4-4D4C-9239-8439A6FE4AEA}" type="datetime1">
              <a:rPr lang="en-US" smtClean="0"/>
              <a:t>6/6/2014</a:t>
            </a:fld>
            <a:endParaRPr lang="en-US"/>
          </a:p>
        </p:txBody>
      </p:sp>
      <p:sp>
        <p:nvSpPr>
          <p:cNvPr id="7" name="Footer Placeholder 6"/>
          <p:cNvSpPr>
            <a:spLocks noGrp="1"/>
          </p:cNvSpPr>
          <p:nvPr>
            <p:ph type="ftr" sz="quarter" idx="11"/>
          </p:nvPr>
        </p:nvSpPr>
        <p:spPr/>
        <p:txBody>
          <a:bodyPr/>
          <a:lstStyle/>
          <a:p>
            <a:r>
              <a:rPr lang="en-US" smtClean="0"/>
              <a:t>Copyright © 2014  All Rights Reserved FoodQuestTQ LLC             </a:t>
            </a:r>
            <a:endParaRPr lang="en-US"/>
          </a:p>
        </p:txBody>
      </p:sp>
      <p:sp>
        <p:nvSpPr>
          <p:cNvPr id="8" name="Slide Number Placeholder 7"/>
          <p:cNvSpPr>
            <a:spLocks noGrp="1"/>
          </p:cNvSpPr>
          <p:nvPr>
            <p:ph type="sldNum" sz="quarter" idx="12"/>
          </p:nvPr>
        </p:nvSpPr>
        <p:spPr/>
        <p:txBody>
          <a:bodyPr/>
          <a:lstStyle/>
          <a:p>
            <a:fld id="{29717545-F03D-473D-8E65-1B92D2904AC3}"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41531555"/>
      </p:ext>
    </p:extLst>
  </p:cSld>
  <p:clrMapOvr>
    <a:masterClrMapping/>
  </p:clrMapOvr>
  <p:transition advTm="42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upload.wikimedia.org/wikipedia/commons/3/3a/C-130_Hercules_(Spain).JPEG"/>
          <p:cNvPicPr/>
          <p:nvPr/>
        </p:nvPicPr>
        <p:blipFill>
          <a:blip r:embed="rId4" cstate="print">
            <a:lum bright="10000"/>
          </a:blip>
          <a:srcRect/>
          <a:stretch>
            <a:fillRect/>
          </a:stretch>
        </p:blipFill>
        <p:spPr bwMode="auto">
          <a:xfrm>
            <a:off x="1219200" y="1752600"/>
            <a:ext cx="6858000" cy="4191000"/>
          </a:xfrm>
          <a:prstGeom prst="rect">
            <a:avLst/>
          </a:prstGeom>
          <a:noFill/>
          <a:ln w="9525">
            <a:noFill/>
            <a:miter lim="800000"/>
            <a:headEnd/>
            <a:tailEnd/>
          </a:ln>
        </p:spPr>
      </p:pic>
      <p:pic>
        <p:nvPicPr>
          <p:cNvPr id="9" name="~PP3643.WAV">
            <a:hlinkClick r:id="" action="ppaction://media"/>
          </p:cNvPr>
          <p:cNvPicPr>
            <a:picLocks noRot="1" noChangeAspect="1"/>
          </p:cNvPicPr>
          <p:nvPr>
            <a:wavAudioFile r:embed="rId1" name="~PP3643.WAV"/>
          </p:nvPr>
        </p:nvPicPr>
        <p:blipFill>
          <a:blip r:embed="rId5"/>
          <a:stretch>
            <a:fillRect/>
          </a:stretch>
        </p:blipFill>
        <p:spPr>
          <a:xfrm>
            <a:off x="8748713" y="6462713"/>
            <a:ext cx="304800" cy="304800"/>
          </a:xfrm>
          <a:prstGeom prst="rect">
            <a:avLst/>
          </a:prstGeom>
        </p:spPr>
      </p:pic>
      <p:sp>
        <p:nvSpPr>
          <p:cNvPr id="6" name="Date Placeholder 5"/>
          <p:cNvSpPr>
            <a:spLocks noGrp="1"/>
          </p:cNvSpPr>
          <p:nvPr>
            <p:ph type="dt" sz="half" idx="10"/>
          </p:nvPr>
        </p:nvSpPr>
        <p:spPr/>
        <p:txBody>
          <a:bodyPr/>
          <a:lstStyle/>
          <a:p>
            <a:fld id="{29CADCAF-F227-45BB-82A1-AE6406C80948}" type="datetime1">
              <a:rPr lang="en-US" smtClean="0"/>
              <a:t>6/6/2014</a:t>
            </a:fld>
            <a:endParaRPr lang="en-US"/>
          </a:p>
        </p:txBody>
      </p:sp>
      <p:sp>
        <p:nvSpPr>
          <p:cNvPr id="7" name="Footer Placeholder 6"/>
          <p:cNvSpPr>
            <a:spLocks noGrp="1"/>
          </p:cNvSpPr>
          <p:nvPr>
            <p:ph type="ftr" sz="quarter" idx="11"/>
          </p:nvPr>
        </p:nvSpPr>
        <p:spPr/>
        <p:txBody>
          <a:bodyPr/>
          <a:lstStyle/>
          <a:p>
            <a:r>
              <a:rPr lang="en-US" smtClean="0"/>
              <a:t>Copyright © 2014  All Rights Reserved FoodQuestTQ LLC             </a:t>
            </a:r>
            <a:endParaRPr lang="en-US"/>
          </a:p>
        </p:txBody>
      </p:sp>
      <p:sp>
        <p:nvSpPr>
          <p:cNvPr id="8" name="Slide Number Placeholder 7"/>
          <p:cNvSpPr>
            <a:spLocks noGrp="1"/>
          </p:cNvSpPr>
          <p:nvPr>
            <p:ph type="sldNum" sz="quarter" idx="12"/>
          </p:nvPr>
        </p:nvSpPr>
        <p:spPr/>
        <p:txBody>
          <a:bodyPr/>
          <a:lstStyle/>
          <a:p>
            <a:fld id="{29717545-F03D-473D-8E65-1B92D2904AC3}" type="slidenum">
              <a:rPr lang="en-US" smtClean="0">
                <a:solidFill>
                  <a:prstClr val="black">
                    <a:tint val="75000"/>
                  </a:prstClr>
                </a:solidFill>
              </a:rPr>
              <a:pPr/>
              <a:t>32</a:t>
            </a:fld>
            <a:endParaRPr lang="en-US">
              <a:solidFill>
                <a:prstClr val="black">
                  <a:tint val="75000"/>
                </a:prstClr>
              </a:solidFill>
            </a:endParaRPr>
          </a:p>
        </p:txBody>
      </p:sp>
      <p:sp>
        <p:nvSpPr>
          <p:cNvPr id="10" name="Title 1"/>
          <p:cNvSpPr>
            <a:spLocks noGrp="1"/>
          </p:cNvSpPr>
          <p:nvPr>
            <p:ph type="title"/>
          </p:nvPr>
        </p:nvSpPr>
        <p:spPr>
          <a:xfrm>
            <a:off x="148765" y="0"/>
            <a:ext cx="8984477" cy="1143000"/>
          </a:xfrm>
        </p:spPr>
        <p:txBody>
          <a:bodyPr>
            <a:normAutofit/>
          </a:bodyPr>
          <a:lstStyle/>
          <a:p>
            <a:r>
              <a:rPr lang="en-US" sz="3600" dirty="0" smtClean="0"/>
              <a:t>Airport</a:t>
            </a:r>
            <a:endParaRPr lang="en-US" sz="3600" dirty="0"/>
          </a:p>
        </p:txBody>
      </p:sp>
    </p:spTree>
    <p:extLst>
      <p:ext uri="{BB962C8B-B14F-4D97-AF65-F5344CB8AC3E}">
        <p14:creationId xmlns:p14="http://schemas.microsoft.com/office/powerpoint/2010/main" val="3262205244"/>
      </p:ext>
    </p:extLst>
  </p:cSld>
  <p:clrMapOvr>
    <a:masterClrMapping/>
  </p:clrMapOvr>
  <p:transition advTm="18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normAutofit/>
          </a:bodyPr>
          <a:lstStyle/>
          <a:p>
            <a:r>
              <a:rPr lang="en-US" sz="3600" dirty="0" smtClean="0"/>
              <a:t>General David Patraeus</a:t>
            </a:r>
            <a:endParaRPr lang="en-US" sz="3600" dirty="0"/>
          </a:p>
        </p:txBody>
      </p:sp>
      <p:pic>
        <p:nvPicPr>
          <p:cNvPr id="4" name="Picture 3" descr="http://i.telegraph.co.uk/telegraph/multimedia/archive/01243/PATRAEUS_1243221c.jpg"/>
          <p:cNvPicPr/>
          <p:nvPr/>
        </p:nvPicPr>
        <p:blipFill>
          <a:blip r:embed="rId4" cstate="print">
            <a:lum bright="10000"/>
          </a:blip>
          <a:srcRect l="3913" r="4130"/>
          <a:stretch>
            <a:fillRect/>
          </a:stretch>
        </p:blipFill>
        <p:spPr bwMode="auto">
          <a:xfrm>
            <a:off x="1295400" y="1752600"/>
            <a:ext cx="6400800" cy="4495800"/>
          </a:xfrm>
          <a:prstGeom prst="rect">
            <a:avLst/>
          </a:prstGeom>
          <a:noFill/>
        </p:spPr>
      </p:pic>
      <p:pic>
        <p:nvPicPr>
          <p:cNvPr id="5" name="~PP1000.WAV">
            <a:hlinkClick r:id="" action="ppaction://media"/>
          </p:cNvPr>
          <p:cNvPicPr>
            <a:picLocks noRot="1" noChangeAspect="1"/>
          </p:cNvPicPr>
          <p:nvPr>
            <a:wavAudioFile r:embed="rId1" name="~PP1000.WAV"/>
          </p:nvPr>
        </p:nvPicPr>
        <p:blipFill>
          <a:blip r:embed="rId5"/>
          <a:stretch>
            <a:fillRect/>
          </a:stretch>
        </p:blipFill>
        <p:spPr>
          <a:xfrm>
            <a:off x="8748713" y="6462713"/>
            <a:ext cx="304800" cy="304800"/>
          </a:xfrm>
          <a:prstGeom prst="rect">
            <a:avLst/>
          </a:prstGeom>
        </p:spPr>
      </p:pic>
      <p:sp>
        <p:nvSpPr>
          <p:cNvPr id="8" name="Date Placeholder 7"/>
          <p:cNvSpPr>
            <a:spLocks noGrp="1"/>
          </p:cNvSpPr>
          <p:nvPr>
            <p:ph type="dt" sz="half" idx="10"/>
          </p:nvPr>
        </p:nvSpPr>
        <p:spPr/>
        <p:txBody>
          <a:bodyPr/>
          <a:lstStyle/>
          <a:p>
            <a:fld id="{AF555B2E-CDC7-491D-8FD5-4B90D4D82237}" type="datetime1">
              <a:rPr lang="en-US" smtClean="0"/>
              <a:t>6/6/2014</a:t>
            </a:fld>
            <a:endParaRPr lang="en-US"/>
          </a:p>
        </p:txBody>
      </p:sp>
      <p:sp>
        <p:nvSpPr>
          <p:cNvPr id="9" name="Footer Placeholder 8"/>
          <p:cNvSpPr>
            <a:spLocks noGrp="1"/>
          </p:cNvSpPr>
          <p:nvPr>
            <p:ph type="ftr" sz="quarter" idx="11"/>
          </p:nvPr>
        </p:nvSpPr>
        <p:spPr/>
        <p:txBody>
          <a:bodyPr/>
          <a:lstStyle/>
          <a:p>
            <a:r>
              <a:rPr lang="en-US" smtClean="0"/>
              <a:t>Copyright © 2014  All Rights Reserved FoodQuestTQ LLC             </a:t>
            </a:r>
            <a:endParaRPr lang="en-US"/>
          </a:p>
        </p:txBody>
      </p:sp>
      <p:sp>
        <p:nvSpPr>
          <p:cNvPr id="10" name="Slide Number Placeholder 9"/>
          <p:cNvSpPr>
            <a:spLocks noGrp="1"/>
          </p:cNvSpPr>
          <p:nvPr>
            <p:ph type="sldNum" sz="quarter" idx="12"/>
          </p:nvPr>
        </p:nvSpPr>
        <p:spPr/>
        <p:txBody>
          <a:bodyPr/>
          <a:lstStyle/>
          <a:p>
            <a:fld id="{29717545-F03D-473D-8E65-1B92D2904AC3}"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71430823"/>
      </p:ext>
    </p:extLst>
  </p:cSld>
  <p:clrMapOvr>
    <a:masterClrMapping/>
  </p:clrMapOvr>
  <p:transition advTm="281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65" y="0"/>
            <a:ext cx="8984477" cy="1143000"/>
          </a:xfrm>
        </p:spPr>
        <p:txBody>
          <a:bodyPr>
            <a:normAutofit/>
          </a:bodyPr>
          <a:lstStyle/>
          <a:p>
            <a:r>
              <a:rPr lang="en-US" sz="3600" dirty="0" smtClean="0"/>
              <a:t>Khyber Pass</a:t>
            </a:r>
            <a:endParaRPr lang="en-US" sz="3600" dirty="0"/>
          </a:p>
        </p:txBody>
      </p:sp>
      <p:pic>
        <p:nvPicPr>
          <p:cNvPr id="10243" name="Picture 3" descr="http://www.travel-earth.com/pakistan/khyber-pass.jpg"/>
          <p:cNvPicPr>
            <a:picLocks noChangeAspect="1" noChangeArrowheads="1"/>
          </p:cNvPicPr>
          <p:nvPr/>
        </p:nvPicPr>
        <p:blipFill>
          <a:blip r:embed="rId4"/>
          <a:srcRect b="8063"/>
          <a:stretch>
            <a:fillRect/>
          </a:stretch>
        </p:blipFill>
        <p:spPr bwMode="auto">
          <a:xfrm>
            <a:off x="4876800" y="1600200"/>
            <a:ext cx="3447288" cy="2209800"/>
          </a:xfrm>
          <a:prstGeom prst="rect">
            <a:avLst/>
          </a:prstGeom>
          <a:noFill/>
        </p:spPr>
      </p:pic>
      <p:pic>
        <p:nvPicPr>
          <p:cNvPr id="10242" name="Picture 2" descr="http://www.advocacynet.org/blogs/media/blogs/awn/awn6_khyber_pass_sm.jpg"/>
          <p:cNvPicPr>
            <a:picLocks noChangeAspect="1" noChangeArrowheads="1"/>
          </p:cNvPicPr>
          <p:nvPr/>
        </p:nvPicPr>
        <p:blipFill>
          <a:blip r:embed="rId5"/>
          <a:srcRect/>
          <a:stretch>
            <a:fillRect/>
          </a:stretch>
        </p:blipFill>
        <p:spPr bwMode="auto">
          <a:xfrm>
            <a:off x="838200" y="1524000"/>
            <a:ext cx="3429000" cy="2252613"/>
          </a:xfrm>
          <a:prstGeom prst="rect">
            <a:avLst/>
          </a:prstGeom>
          <a:noFill/>
        </p:spPr>
      </p:pic>
      <p:pic>
        <p:nvPicPr>
          <p:cNvPr id="10241" name="Picture 4" descr="http://positivity.files.wordpress.com/2009/01/khyberpasspakistan.jpg"/>
          <p:cNvPicPr>
            <a:picLocks noChangeAspect="1" noChangeArrowheads="1"/>
          </p:cNvPicPr>
          <p:nvPr/>
        </p:nvPicPr>
        <p:blipFill>
          <a:blip r:embed="rId6"/>
          <a:srcRect/>
          <a:stretch>
            <a:fillRect/>
          </a:stretch>
        </p:blipFill>
        <p:spPr bwMode="auto">
          <a:xfrm>
            <a:off x="2819400" y="3962400"/>
            <a:ext cx="3429000" cy="2448156"/>
          </a:xfrm>
          <a:prstGeom prst="rect">
            <a:avLst/>
          </a:prstGeom>
          <a:noFill/>
        </p:spPr>
      </p:pic>
      <p:sp>
        <p:nvSpPr>
          <p:cNvPr id="1024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245" name="Rectangle 5"/>
          <p:cNvSpPr>
            <a:spLocks noChangeArrowheads="1"/>
          </p:cNvSpPr>
          <p:nvPr/>
        </p:nvSpPr>
        <p:spPr bwMode="auto">
          <a:xfrm>
            <a:off x="0" y="4895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PP405.WAV">
            <a:hlinkClick r:id="" action="ppaction://media"/>
          </p:cNvPr>
          <p:cNvPicPr>
            <a:picLocks noRot="1" noChangeAspect="1"/>
          </p:cNvPicPr>
          <p:nvPr>
            <a:wavAudioFile r:embed="rId1" name="~PP405.WAV"/>
          </p:nvPr>
        </p:nvPicPr>
        <p:blipFill>
          <a:blip r:embed="rId7"/>
          <a:stretch>
            <a:fillRect/>
          </a:stretch>
        </p:blipFill>
        <p:spPr>
          <a:xfrm>
            <a:off x="8748713" y="6462713"/>
            <a:ext cx="304800" cy="304800"/>
          </a:xfrm>
          <a:prstGeom prst="rect">
            <a:avLst/>
          </a:prstGeom>
        </p:spPr>
      </p:pic>
      <p:sp>
        <p:nvSpPr>
          <p:cNvPr id="6" name="Date Placeholder 5"/>
          <p:cNvSpPr>
            <a:spLocks noGrp="1"/>
          </p:cNvSpPr>
          <p:nvPr>
            <p:ph type="dt" sz="half" idx="10"/>
          </p:nvPr>
        </p:nvSpPr>
        <p:spPr/>
        <p:txBody>
          <a:bodyPr/>
          <a:lstStyle/>
          <a:p>
            <a:fld id="{D59B5393-6E21-40C5-8FAE-55BE5142E844}" type="datetime1">
              <a:rPr lang="en-US" smtClean="0"/>
              <a:t>6/6/2014</a:t>
            </a:fld>
            <a:endParaRPr lang="en-US"/>
          </a:p>
        </p:txBody>
      </p:sp>
      <p:sp>
        <p:nvSpPr>
          <p:cNvPr id="7" name="Footer Placeholder 6"/>
          <p:cNvSpPr>
            <a:spLocks noGrp="1"/>
          </p:cNvSpPr>
          <p:nvPr>
            <p:ph type="ftr" sz="quarter" idx="11"/>
          </p:nvPr>
        </p:nvSpPr>
        <p:spPr/>
        <p:txBody>
          <a:bodyPr/>
          <a:lstStyle/>
          <a:p>
            <a:r>
              <a:rPr lang="en-US" smtClean="0"/>
              <a:t>Copyright © 2014  All Rights Reserved FoodQuestTQ LLC             </a:t>
            </a:r>
            <a:endParaRPr lang="en-US"/>
          </a:p>
        </p:txBody>
      </p:sp>
      <p:sp>
        <p:nvSpPr>
          <p:cNvPr id="8" name="Slide Number Placeholder 7"/>
          <p:cNvSpPr>
            <a:spLocks noGrp="1"/>
          </p:cNvSpPr>
          <p:nvPr>
            <p:ph type="sldNum" sz="quarter" idx="12"/>
          </p:nvPr>
        </p:nvSpPr>
        <p:spPr/>
        <p:txBody>
          <a:bodyPr/>
          <a:lstStyle/>
          <a:p>
            <a:fld id="{29717545-F03D-473D-8E65-1B92D2904AC3}"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378644931"/>
      </p:ext>
    </p:extLst>
  </p:cSld>
  <p:clrMapOvr>
    <a:masterClrMapping/>
  </p:clrMapOvr>
  <p:transition advTm="85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8600"/>
            <a:ext cx="6550152" cy="758952"/>
          </a:xfrm>
        </p:spPr>
        <p:txBody>
          <a:bodyPr>
            <a:normAutofit/>
          </a:bodyPr>
          <a:lstStyle/>
          <a:p>
            <a:pPr algn="l"/>
            <a:r>
              <a:rPr lang="en-US" sz="3600" dirty="0" smtClean="0"/>
              <a:t>September 11, 2001</a:t>
            </a:r>
            <a:endParaRPr lang="en-US" sz="3600" dirty="0"/>
          </a:p>
        </p:txBody>
      </p:sp>
      <p:pic>
        <p:nvPicPr>
          <p:cNvPr id="9219" name="Picture 13" descr="http://phillysonline.com/911.jpg"/>
          <p:cNvPicPr>
            <a:picLocks noChangeAspect="1" noChangeArrowheads="1"/>
          </p:cNvPicPr>
          <p:nvPr/>
        </p:nvPicPr>
        <p:blipFill>
          <a:blip r:embed="rId4"/>
          <a:srcRect/>
          <a:stretch>
            <a:fillRect/>
          </a:stretch>
        </p:blipFill>
        <p:spPr bwMode="auto">
          <a:xfrm>
            <a:off x="838200" y="2057400"/>
            <a:ext cx="2381250" cy="3307434"/>
          </a:xfrm>
          <a:prstGeom prst="rect">
            <a:avLst/>
          </a:prstGeom>
          <a:noFill/>
        </p:spPr>
      </p:pic>
      <p:pic>
        <p:nvPicPr>
          <p:cNvPr id="9218" name="Picture 4" descr="http://loverev.files.wordpress.com/2009/09/twin-towers.jpg"/>
          <p:cNvPicPr>
            <a:picLocks noChangeAspect="1" noChangeArrowheads="1"/>
          </p:cNvPicPr>
          <p:nvPr/>
        </p:nvPicPr>
        <p:blipFill>
          <a:blip r:embed="rId5"/>
          <a:srcRect/>
          <a:stretch>
            <a:fillRect/>
          </a:stretch>
        </p:blipFill>
        <p:spPr bwMode="auto">
          <a:xfrm>
            <a:off x="3429000" y="2057400"/>
            <a:ext cx="2382767" cy="3352800"/>
          </a:xfrm>
          <a:prstGeom prst="rect">
            <a:avLst/>
          </a:prstGeom>
          <a:noFill/>
        </p:spPr>
      </p:pic>
      <p:pic>
        <p:nvPicPr>
          <p:cNvPr id="9217" name="Picture 10" descr="http://www.wwrealtalk.com/images/twin-towers280_436781a.jpg"/>
          <p:cNvPicPr>
            <a:picLocks noChangeAspect="1" noChangeArrowheads="1"/>
          </p:cNvPicPr>
          <p:nvPr/>
        </p:nvPicPr>
        <p:blipFill>
          <a:blip r:embed="rId6"/>
          <a:srcRect/>
          <a:stretch>
            <a:fillRect/>
          </a:stretch>
        </p:blipFill>
        <p:spPr bwMode="auto">
          <a:xfrm>
            <a:off x="6172200" y="2057400"/>
            <a:ext cx="2131240" cy="3352800"/>
          </a:xfrm>
          <a:prstGeom prst="rect">
            <a:avLst/>
          </a:prstGeom>
          <a:noFill/>
        </p:spPr>
      </p:pic>
      <p:sp>
        <p:nvSpPr>
          <p:cNvPr id="922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221" name="Rectangle 5"/>
          <p:cNvSpPr>
            <a:spLocks noChangeArrowheads="1"/>
          </p:cNvSpPr>
          <p:nvPr/>
        </p:nvSpPr>
        <p:spPr bwMode="auto">
          <a:xfrm>
            <a:off x="0" y="6915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PP2219.WAV">
            <a:hlinkClick r:id="" action="ppaction://media"/>
          </p:cNvPr>
          <p:cNvPicPr>
            <a:picLocks noRot="1" noChangeAspect="1"/>
          </p:cNvPicPr>
          <p:nvPr>
            <a:wavAudioFile r:embed="rId1" name="~PP2219.WAV"/>
          </p:nvPr>
        </p:nvPicPr>
        <p:blipFill>
          <a:blip r:embed="rId7"/>
          <a:stretch>
            <a:fillRect/>
          </a:stretch>
        </p:blipFill>
        <p:spPr>
          <a:xfrm>
            <a:off x="8748713" y="6462713"/>
            <a:ext cx="304800" cy="304800"/>
          </a:xfrm>
          <a:prstGeom prst="rect">
            <a:avLst/>
          </a:prstGeom>
        </p:spPr>
      </p:pic>
      <p:sp>
        <p:nvSpPr>
          <p:cNvPr id="6" name="Date Placeholder 5"/>
          <p:cNvSpPr>
            <a:spLocks noGrp="1"/>
          </p:cNvSpPr>
          <p:nvPr>
            <p:ph type="dt" sz="half" idx="10"/>
          </p:nvPr>
        </p:nvSpPr>
        <p:spPr/>
        <p:txBody>
          <a:bodyPr/>
          <a:lstStyle/>
          <a:p>
            <a:fld id="{87CB647E-F7AA-4F57-9C59-54F87DADA56A}" type="datetime1">
              <a:rPr lang="en-US" smtClean="0"/>
              <a:t>6/6/2014</a:t>
            </a:fld>
            <a:endParaRPr lang="en-US"/>
          </a:p>
        </p:txBody>
      </p:sp>
      <p:sp>
        <p:nvSpPr>
          <p:cNvPr id="7" name="Footer Placeholder 6"/>
          <p:cNvSpPr>
            <a:spLocks noGrp="1"/>
          </p:cNvSpPr>
          <p:nvPr>
            <p:ph type="ftr" sz="quarter" idx="11"/>
          </p:nvPr>
        </p:nvSpPr>
        <p:spPr/>
        <p:txBody>
          <a:bodyPr/>
          <a:lstStyle/>
          <a:p>
            <a:r>
              <a:rPr lang="en-US" smtClean="0"/>
              <a:t>Copyright © 2014  All Rights Reserved FoodQuestTQ LLC             </a:t>
            </a:r>
            <a:endParaRPr lang="en-US"/>
          </a:p>
        </p:txBody>
      </p:sp>
      <p:sp>
        <p:nvSpPr>
          <p:cNvPr id="8" name="Slide Number Placeholder 7"/>
          <p:cNvSpPr>
            <a:spLocks noGrp="1"/>
          </p:cNvSpPr>
          <p:nvPr>
            <p:ph type="sldNum" sz="quarter" idx="12"/>
          </p:nvPr>
        </p:nvSpPr>
        <p:spPr/>
        <p:txBody>
          <a:bodyPr/>
          <a:lstStyle/>
          <a:p>
            <a:fld id="{29717545-F03D-473D-8E65-1B92D2904AC3}"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463199665"/>
      </p:ext>
    </p:extLst>
  </p:cSld>
  <p:clrMapOvr>
    <a:masterClrMapping/>
  </p:clrMapOvr>
  <p:transition advTm="404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931152" cy="758952"/>
          </a:xfrm>
        </p:spPr>
        <p:txBody>
          <a:bodyPr>
            <a:normAutofit fontScale="90000"/>
          </a:bodyPr>
          <a:lstStyle/>
          <a:p>
            <a:r>
              <a:rPr lang="en-US" sz="2800" dirty="0" smtClean="0"/>
              <a:t>Abu-</a:t>
            </a:r>
            <a:r>
              <a:rPr lang="en-US" sz="2800" dirty="0" err="1" smtClean="0"/>
              <a:t>Khabab</a:t>
            </a:r>
            <a:r>
              <a:rPr lang="en-US" sz="2800" dirty="0" smtClean="0"/>
              <a:t>: Jalalabad Terrorist Training Camp</a:t>
            </a:r>
            <a:endParaRPr lang="en-US" sz="2800" dirty="0"/>
          </a:p>
        </p:txBody>
      </p:sp>
      <p:pic>
        <p:nvPicPr>
          <p:cNvPr id="8195" name="Picture 1" descr="http://1.bp.blogspot.com/_dNDcHtiKdf4/ScoRc23dqYI/AAAAAAAAErk/vUm6bbia0yI/s400/_7899_al-qaeda-training-camp-21-11-2003.jpg"/>
          <p:cNvPicPr>
            <a:picLocks noChangeAspect="1" noChangeArrowheads="1"/>
          </p:cNvPicPr>
          <p:nvPr/>
        </p:nvPicPr>
        <p:blipFill>
          <a:blip r:embed="rId4"/>
          <a:srcRect/>
          <a:stretch>
            <a:fillRect/>
          </a:stretch>
        </p:blipFill>
        <p:spPr bwMode="auto">
          <a:xfrm>
            <a:off x="2971800" y="4038600"/>
            <a:ext cx="3079750" cy="2286000"/>
          </a:xfrm>
          <a:prstGeom prst="rect">
            <a:avLst/>
          </a:prstGeom>
          <a:noFill/>
        </p:spPr>
      </p:pic>
      <p:pic>
        <p:nvPicPr>
          <p:cNvPr id="8194" name="Picture 16" descr="http://www.fas.org/irp/imint/011012-D-6570C-008.jpg"/>
          <p:cNvPicPr>
            <a:picLocks noChangeAspect="1" noChangeArrowheads="1"/>
          </p:cNvPicPr>
          <p:nvPr/>
        </p:nvPicPr>
        <p:blipFill>
          <a:blip r:embed="rId5"/>
          <a:srcRect/>
          <a:stretch>
            <a:fillRect/>
          </a:stretch>
        </p:blipFill>
        <p:spPr bwMode="auto">
          <a:xfrm>
            <a:off x="1066800" y="1600200"/>
            <a:ext cx="3160029" cy="2362200"/>
          </a:xfrm>
          <a:prstGeom prst="rect">
            <a:avLst/>
          </a:prstGeom>
          <a:noFill/>
        </p:spPr>
      </p:pic>
      <p:pic>
        <p:nvPicPr>
          <p:cNvPr id="8193" name="Picture 19" descr="http://www.fas.org/irp/imint/011012-D-6570C-009.jpg"/>
          <p:cNvPicPr>
            <a:picLocks noChangeAspect="1" noChangeArrowheads="1"/>
          </p:cNvPicPr>
          <p:nvPr/>
        </p:nvPicPr>
        <p:blipFill>
          <a:blip r:embed="rId6"/>
          <a:srcRect/>
          <a:stretch>
            <a:fillRect/>
          </a:stretch>
        </p:blipFill>
        <p:spPr bwMode="auto">
          <a:xfrm>
            <a:off x="4953000" y="1524000"/>
            <a:ext cx="3160029" cy="2362200"/>
          </a:xfrm>
          <a:prstGeom prst="rect">
            <a:avLst/>
          </a:prstGeom>
          <a:noFill/>
        </p:spPr>
      </p:pic>
      <p:sp>
        <p:nvSpPr>
          <p:cNvPr id="819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7" name="Rectangle 5"/>
          <p:cNvSpPr>
            <a:spLocks noChangeArrowheads="1"/>
          </p:cNvSpPr>
          <p:nvPr/>
        </p:nvSpPr>
        <p:spPr bwMode="auto">
          <a:xfrm>
            <a:off x="0" y="1828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8" name="Rectangle 6"/>
          <p:cNvSpPr>
            <a:spLocks noChangeArrowheads="1"/>
          </p:cNvSpPr>
          <p:nvPr/>
        </p:nvSpPr>
        <p:spPr bwMode="auto">
          <a:xfrm>
            <a:off x="0" y="3267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9" name="Rectangle 7"/>
          <p:cNvSpPr>
            <a:spLocks noChangeArrowheads="1"/>
          </p:cNvSpPr>
          <p:nvPr/>
        </p:nvSpPr>
        <p:spPr bwMode="auto">
          <a:xfrm>
            <a:off x="0" y="47053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PP1075.WAV">
            <a:hlinkClick r:id="" action="ppaction://media"/>
          </p:cNvPr>
          <p:cNvPicPr>
            <a:picLocks noRot="1" noChangeAspect="1"/>
          </p:cNvPicPr>
          <p:nvPr>
            <a:wavAudioFile r:embed="rId1" name="~PP1075.WAV"/>
          </p:nvPr>
        </p:nvPicPr>
        <p:blipFill>
          <a:blip r:embed="rId7"/>
          <a:stretch>
            <a:fillRect/>
          </a:stretch>
        </p:blipFill>
        <p:spPr>
          <a:xfrm>
            <a:off x="8748713" y="6462713"/>
            <a:ext cx="304800" cy="304800"/>
          </a:xfrm>
          <a:prstGeom prst="rect">
            <a:avLst/>
          </a:prstGeom>
        </p:spPr>
      </p:pic>
      <p:sp>
        <p:nvSpPr>
          <p:cNvPr id="3" name="Rectangle 2"/>
          <p:cNvSpPr/>
          <p:nvPr/>
        </p:nvSpPr>
        <p:spPr>
          <a:xfrm>
            <a:off x="124530" y="6462713"/>
            <a:ext cx="4118435" cy="276999"/>
          </a:xfrm>
          <a:prstGeom prst="rect">
            <a:avLst/>
          </a:prstGeom>
        </p:spPr>
        <p:txBody>
          <a:bodyPr wrap="none">
            <a:spAutoFit/>
          </a:bodyPr>
          <a:lstStyle/>
          <a:p>
            <a:pPr lvl="0"/>
            <a:r>
              <a:rPr lang="en-US" sz="1200" dirty="0">
                <a:solidFill>
                  <a:prstClr val="white"/>
                </a:solidFill>
              </a:rPr>
              <a:t>Copyright © 2014  All Rights Reserved FoodQuestTQ LLC</a:t>
            </a:r>
            <a:endParaRPr lang="en-US" sz="1200" dirty="0">
              <a:solidFill>
                <a:prstClr val="black">
                  <a:tint val="75000"/>
                </a:prstClr>
              </a:solidFill>
            </a:endParaRPr>
          </a:p>
        </p:txBody>
      </p:sp>
      <p:sp>
        <p:nvSpPr>
          <p:cNvPr id="6" name="Date Placeholder 5"/>
          <p:cNvSpPr>
            <a:spLocks noGrp="1"/>
          </p:cNvSpPr>
          <p:nvPr>
            <p:ph type="dt" sz="half" idx="10"/>
          </p:nvPr>
        </p:nvSpPr>
        <p:spPr/>
        <p:txBody>
          <a:bodyPr/>
          <a:lstStyle/>
          <a:p>
            <a:fld id="{F70E4082-E338-4FC7-8445-795199003F6E}" type="datetime1">
              <a:rPr lang="en-US" smtClean="0"/>
              <a:t>6/6/2014</a:t>
            </a:fld>
            <a:endParaRPr lang="en-US"/>
          </a:p>
        </p:txBody>
      </p:sp>
      <p:sp>
        <p:nvSpPr>
          <p:cNvPr id="8" name="Slide Number Placeholder 7"/>
          <p:cNvSpPr>
            <a:spLocks noGrp="1"/>
          </p:cNvSpPr>
          <p:nvPr>
            <p:ph type="sldNum" sz="quarter" idx="12"/>
          </p:nvPr>
        </p:nvSpPr>
        <p:spPr/>
        <p:txBody>
          <a:bodyPr/>
          <a:lstStyle/>
          <a:p>
            <a:fld id="{29717545-F03D-473D-8E65-1B92D2904AC3}"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15248977"/>
      </p:ext>
    </p:extLst>
  </p:cSld>
  <p:clrMapOvr>
    <a:masterClrMapping/>
  </p:clrMapOvr>
  <p:transition advTm="81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561" y="381000"/>
            <a:ext cx="7083552" cy="758952"/>
          </a:xfrm>
        </p:spPr>
        <p:txBody>
          <a:bodyPr>
            <a:normAutofit fontScale="90000"/>
          </a:bodyPr>
          <a:lstStyle/>
          <a:p>
            <a:r>
              <a:rPr lang="en-US" sz="3600" dirty="0" smtClean="0"/>
              <a:t>January 19: 2010: State of the Union Address</a:t>
            </a:r>
            <a:endParaRPr lang="en-US" sz="3600" dirty="0"/>
          </a:p>
        </p:txBody>
      </p:sp>
      <p:pic>
        <p:nvPicPr>
          <p:cNvPr id="4" name="Content Placeholder 3" descr="President Barack Obama delivers his State of the Union address "/>
          <p:cNvPicPr>
            <a:picLocks noGrp="1"/>
          </p:cNvPicPr>
          <p:nvPr>
            <p:ph idx="1"/>
          </p:nvPr>
        </p:nvPicPr>
        <p:blipFill>
          <a:blip r:embed="rId4" cstate="print"/>
          <a:srcRect/>
          <a:stretch>
            <a:fillRect/>
          </a:stretch>
        </p:blipFill>
        <p:spPr bwMode="auto">
          <a:xfrm>
            <a:off x="838200" y="1600200"/>
            <a:ext cx="7315200" cy="4419600"/>
          </a:xfrm>
          <a:prstGeom prst="rect">
            <a:avLst/>
          </a:prstGeom>
          <a:noFill/>
          <a:ln w="9525">
            <a:noFill/>
            <a:miter lim="800000"/>
            <a:headEnd/>
            <a:tailEnd/>
          </a:ln>
        </p:spPr>
      </p:pic>
      <p:pic>
        <p:nvPicPr>
          <p:cNvPr id="6" name="~PP1114.WAV">
            <a:hlinkClick r:id="" action="ppaction://media"/>
          </p:cNvPr>
          <p:cNvPicPr>
            <a:picLocks noRot="1" noChangeAspect="1"/>
          </p:cNvPicPr>
          <p:nvPr>
            <a:wavAudioFile r:embed="rId1" name="~PP1114.WAV"/>
          </p:nvPr>
        </p:nvPicPr>
        <p:blipFill>
          <a:blip r:embed="rId5"/>
          <a:stretch>
            <a:fillRect/>
          </a:stretch>
        </p:blipFill>
        <p:spPr>
          <a:xfrm>
            <a:off x="8748713" y="6462713"/>
            <a:ext cx="304800" cy="304800"/>
          </a:xfrm>
          <a:prstGeom prst="rect">
            <a:avLst/>
          </a:prstGeom>
        </p:spPr>
      </p:pic>
      <p:sp>
        <p:nvSpPr>
          <p:cNvPr id="8" name="Date Placeholder 7"/>
          <p:cNvSpPr>
            <a:spLocks noGrp="1"/>
          </p:cNvSpPr>
          <p:nvPr>
            <p:ph type="dt" sz="half" idx="10"/>
          </p:nvPr>
        </p:nvSpPr>
        <p:spPr/>
        <p:txBody>
          <a:bodyPr/>
          <a:lstStyle/>
          <a:p>
            <a:fld id="{8B6E42B1-831D-4709-A816-226CF8095DB6}" type="datetime1">
              <a:rPr lang="en-US" smtClean="0"/>
              <a:t>6/6/2014</a:t>
            </a:fld>
            <a:endParaRPr lang="en-US"/>
          </a:p>
        </p:txBody>
      </p:sp>
      <p:sp>
        <p:nvSpPr>
          <p:cNvPr id="9" name="Footer Placeholder 8"/>
          <p:cNvSpPr>
            <a:spLocks noGrp="1"/>
          </p:cNvSpPr>
          <p:nvPr>
            <p:ph type="ftr" sz="quarter" idx="11"/>
          </p:nvPr>
        </p:nvSpPr>
        <p:spPr/>
        <p:txBody>
          <a:bodyPr/>
          <a:lstStyle/>
          <a:p>
            <a:r>
              <a:rPr lang="en-US" smtClean="0"/>
              <a:t>Copyright © 2014  All Rights Reserved FoodQuestTQ LLC             </a:t>
            </a:r>
            <a:endParaRPr lang="en-US"/>
          </a:p>
        </p:txBody>
      </p:sp>
      <p:sp>
        <p:nvSpPr>
          <p:cNvPr id="10" name="Slide Number Placeholder 9"/>
          <p:cNvSpPr>
            <a:spLocks noGrp="1"/>
          </p:cNvSpPr>
          <p:nvPr>
            <p:ph type="sldNum" sz="quarter" idx="12"/>
          </p:nvPr>
        </p:nvSpPr>
        <p:spPr/>
        <p:txBody>
          <a:bodyPr/>
          <a:lstStyle/>
          <a:p>
            <a:fld id="{29717545-F03D-473D-8E65-1B92D2904AC3}"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769763041"/>
      </p:ext>
    </p:extLst>
  </p:cSld>
  <p:clrMapOvr>
    <a:masterClrMapping/>
  </p:clrMapOvr>
  <p:transition advTm="12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Manas Depot, Pakistan</a:t>
            </a:r>
            <a:endParaRPr lang="en-US" sz="3600" dirty="0"/>
          </a:p>
        </p:txBody>
      </p:sp>
      <p:sp>
        <p:nvSpPr>
          <p:cNvPr id="3" name="Content Placeholder 2"/>
          <p:cNvSpPr>
            <a:spLocks noGrp="1"/>
          </p:cNvSpPr>
          <p:nvPr>
            <p:ph idx="1"/>
          </p:nvPr>
        </p:nvSpPr>
        <p:spPr>
          <a:xfrm>
            <a:off x="457200" y="1447800"/>
            <a:ext cx="8229600" cy="4525963"/>
          </a:xfrm>
        </p:spPr>
        <p:txBody>
          <a:bodyPr/>
          <a:lstStyle/>
          <a:p>
            <a:endParaRPr lang="en-US" dirty="0" smtClean="0"/>
          </a:p>
          <a:p>
            <a:endParaRPr lang="en-US" dirty="0" smtClean="0"/>
          </a:p>
          <a:p>
            <a:endParaRPr lang="en-US" dirty="0"/>
          </a:p>
        </p:txBody>
      </p:sp>
      <p:pic>
        <p:nvPicPr>
          <p:cNvPr id="6147" name="Picture 5" descr="http://i2.cdn.turner.com/cnn/2008/WORLD/asiapcf/12/31/pakistan.afghanistan.border.nato/art.pakistan.nato.jpg"/>
          <p:cNvPicPr>
            <a:picLocks noChangeAspect="1" noChangeArrowheads="1"/>
          </p:cNvPicPr>
          <p:nvPr/>
        </p:nvPicPr>
        <p:blipFill>
          <a:blip r:embed="rId4"/>
          <a:srcRect b="4124"/>
          <a:stretch>
            <a:fillRect/>
          </a:stretch>
        </p:blipFill>
        <p:spPr bwMode="auto">
          <a:xfrm>
            <a:off x="4495800" y="1600200"/>
            <a:ext cx="3124200" cy="2057400"/>
          </a:xfrm>
          <a:prstGeom prst="rect">
            <a:avLst/>
          </a:prstGeom>
          <a:noFill/>
        </p:spPr>
      </p:pic>
      <p:pic>
        <p:nvPicPr>
          <p:cNvPr id="6146" name="Picture 6" descr="A security guard in Peshawar guards trucks loaded with supplies for NATO forces in Afghanistan last month."/>
          <p:cNvPicPr>
            <a:picLocks noChangeAspect="1" noChangeArrowheads="1"/>
          </p:cNvPicPr>
          <p:nvPr/>
        </p:nvPicPr>
        <p:blipFill>
          <a:blip r:embed="rId5"/>
          <a:srcRect b="4498"/>
          <a:stretch>
            <a:fillRect/>
          </a:stretch>
        </p:blipFill>
        <p:spPr bwMode="auto">
          <a:xfrm>
            <a:off x="990600" y="1600200"/>
            <a:ext cx="3163957" cy="2057400"/>
          </a:xfrm>
          <a:prstGeom prst="rect">
            <a:avLst/>
          </a:prstGeom>
          <a:noFill/>
        </p:spPr>
      </p:pic>
      <p:pic>
        <p:nvPicPr>
          <p:cNvPr id="6145" name="Picture 7" descr="http://www.russiablog.org/TrucksAfghanBorder.jpg"/>
          <p:cNvPicPr>
            <a:picLocks noChangeAspect="1" noChangeArrowheads="1"/>
          </p:cNvPicPr>
          <p:nvPr/>
        </p:nvPicPr>
        <p:blipFill>
          <a:blip r:embed="rId6"/>
          <a:srcRect b="3806"/>
          <a:stretch>
            <a:fillRect/>
          </a:stretch>
        </p:blipFill>
        <p:spPr bwMode="auto">
          <a:xfrm>
            <a:off x="2590800" y="3886200"/>
            <a:ext cx="3200400" cy="2057400"/>
          </a:xfrm>
          <a:prstGeom prst="rect">
            <a:avLst/>
          </a:prstGeom>
          <a:noFill/>
        </p:spPr>
      </p:pic>
      <p:sp>
        <p:nvSpPr>
          <p:cNvPr id="614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9" name="Rectangle 5"/>
          <p:cNvSpPr>
            <a:spLocks noChangeArrowheads="1"/>
          </p:cNvSpPr>
          <p:nvPr/>
        </p:nvSpPr>
        <p:spPr bwMode="auto">
          <a:xfrm>
            <a:off x="0" y="442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P1284.WAV">
            <a:hlinkClick r:id="" action="ppaction://media"/>
          </p:cNvPr>
          <p:cNvPicPr>
            <a:picLocks noRot="1" noChangeAspect="1"/>
          </p:cNvPicPr>
          <p:nvPr>
            <a:wavAudioFile r:embed="rId1" name="~PP1284.WAV"/>
          </p:nvPr>
        </p:nvPicPr>
        <p:blipFill>
          <a:blip r:embed="rId7"/>
          <a:stretch>
            <a:fillRect/>
          </a:stretch>
        </p:blipFill>
        <p:spPr>
          <a:xfrm>
            <a:off x="8748713" y="6462713"/>
            <a:ext cx="304800" cy="304800"/>
          </a:xfrm>
          <a:prstGeom prst="rect">
            <a:avLst/>
          </a:prstGeom>
        </p:spPr>
      </p:pic>
      <p:sp>
        <p:nvSpPr>
          <p:cNvPr id="7" name="Date Placeholder 6"/>
          <p:cNvSpPr>
            <a:spLocks noGrp="1"/>
          </p:cNvSpPr>
          <p:nvPr>
            <p:ph type="dt" sz="half" idx="10"/>
          </p:nvPr>
        </p:nvSpPr>
        <p:spPr/>
        <p:txBody>
          <a:bodyPr/>
          <a:lstStyle/>
          <a:p>
            <a:fld id="{A04A0626-34FB-4F42-8DB3-4FECBBD02992}" type="datetime1">
              <a:rPr lang="en-US" smtClean="0"/>
              <a:t>6/6/2014</a:t>
            </a:fld>
            <a:endParaRPr lang="en-US"/>
          </a:p>
        </p:txBody>
      </p:sp>
      <p:sp>
        <p:nvSpPr>
          <p:cNvPr id="8" name="Footer Placeholder 7"/>
          <p:cNvSpPr>
            <a:spLocks noGrp="1"/>
          </p:cNvSpPr>
          <p:nvPr>
            <p:ph type="ftr" sz="quarter" idx="11"/>
          </p:nvPr>
        </p:nvSpPr>
        <p:spPr/>
        <p:txBody>
          <a:bodyPr/>
          <a:lstStyle/>
          <a:p>
            <a:r>
              <a:rPr lang="en-US" smtClean="0"/>
              <a:t>Copyright © 2014  All Rights Reserved FoodQuestTQ LLC             </a:t>
            </a:r>
            <a:endParaRPr lang="en-US"/>
          </a:p>
        </p:txBody>
      </p:sp>
      <p:sp>
        <p:nvSpPr>
          <p:cNvPr id="9" name="Slide Number Placeholder 8"/>
          <p:cNvSpPr>
            <a:spLocks noGrp="1"/>
          </p:cNvSpPr>
          <p:nvPr>
            <p:ph type="sldNum" sz="quarter" idx="12"/>
          </p:nvPr>
        </p:nvSpPr>
        <p:spPr/>
        <p:txBody>
          <a:bodyPr/>
          <a:lstStyle/>
          <a:p>
            <a:fld id="{29717545-F03D-473D-8E65-1B92D2904AC3}"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2374195125"/>
      </p:ext>
    </p:extLst>
  </p:cSld>
  <p:clrMapOvr>
    <a:masterClrMapping/>
  </p:clrMapOvr>
  <p:transition advTm="379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7159752" cy="758952"/>
          </a:xfrm>
        </p:spPr>
        <p:txBody>
          <a:bodyPr>
            <a:normAutofit fontScale="90000"/>
          </a:bodyPr>
          <a:lstStyle/>
          <a:p>
            <a:pPr algn="l"/>
            <a:r>
              <a:rPr lang="en-US" sz="3600" dirty="0" smtClean="0"/>
              <a:t>Local Arms Bazaar, Manas, Pakistan</a:t>
            </a:r>
            <a:endParaRPr lang="en-US" sz="3600" dirty="0"/>
          </a:p>
        </p:txBody>
      </p:sp>
      <p:pic>
        <p:nvPicPr>
          <p:cNvPr id="4" name="Picture 3" descr="http://msnbcmedia2.msn.com/j/msnbc/1256000/1256026.widec.jpg"/>
          <p:cNvPicPr/>
          <p:nvPr/>
        </p:nvPicPr>
        <p:blipFill>
          <a:blip r:embed="rId4" cstate="print"/>
          <a:srcRect l="1240" t="1719" r="3246" b="5455"/>
          <a:stretch>
            <a:fillRect/>
          </a:stretch>
        </p:blipFill>
        <p:spPr bwMode="auto">
          <a:xfrm>
            <a:off x="1447800" y="1600200"/>
            <a:ext cx="6019800" cy="4343400"/>
          </a:xfrm>
          <a:prstGeom prst="rect">
            <a:avLst/>
          </a:prstGeom>
          <a:noFill/>
          <a:ln w="9525">
            <a:noFill/>
            <a:miter lim="800000"/>
            <a:headEnd/>
            <a:tailEnd/>
          </a:ln>
        </p:spPr>
      </p:pic>
      <p:pic>
        <p:nvPicPr>
          <p:cNvPr id="9" name="~PP4080.WAV">
            <a:hlinkClick r:id="" action="ppaction://media"/>
          </p:cNvPr>
          <p:cNvPicPr>
            <a:picLocks noRot="1" noChangeAspect="1"/>
          </p:cNvPicPr>
          <p:nvPr>
            <a:wavAudioFile r:embed="rId1" name="~PP4080.WAV"/>
          </p:nvPr>
        </p:nvPicPr>
        <p:blipFill>
          <a:blip r:embed="rId5"/>
          <a:stretch>
            <a:fillRect/>
          </a:stretch>
        </p:blipFill>
        <p:spPr>
          <a:xfrm>
            <a:off x="8748713" y="6462713"/>
            <a:ext cx="304800" cy="304800"/>
          </a:xfrm>
          <a:prstGeom prst="rect">
            <a:avLst/>
          </a:prstGeom>
        </p:spPr>
      </p:pic>
      <p:sp>
        <p:nvSpPr>
          <p:cNvPr id="7" name="Date Placeholder 6"/>
          <p:cNvSpPr>
            <a:spLocks noGrp="1"/>
          </p:cNvSpPr>
          <p:nvPr>
            <p:ph type="dt" sz="half" idx="10"/>
          </p:nvPr>
        </p:nvSpPr>
        <p:spPr/>
        <p:txBody>
          <a:bodyPr/>
          <a:lstStyle/>
          <a:p>
            <a:fld id="{9DFB27A6-6A6F-4A61-A27B-C8E6A58949FB}" type="datetime1">
              <a:rPr lang="en-US" smtClean="0"/>
              <a:t>6/6/2014</a:t>
            </a:fld>
            <a:endParaRPr lang="en-US"/>
          </a:p>
        </p:txBody>
      </p:sp>
      <p:sp>
        <p:nvSpPr>
          <p:cNvPr id="8" name="Footer Placeholder 7"/>
          <p:cNvSpPr>
            <a:spLocks noGrp="1"/>
          </p:cNvSpPr>
          <p:nvPr>
            <p:ph type="ftr" sz="quarter" idx="11"/>
          </p:nvPr>
        </p:nvSpPr>
        <p:spPr/>
        <p:txBody>
          <a:bodyPr/>
          <a:lstStyle/>
          <a:p>
            <a:r>
              <a:rPr lang="en-US" smtClean="0"/>
              <a:t>Copyright © 2014  All Rights Reserved FoodQuestTQ LLC             </a:t>
            </a:r>
            <a:endParaRPr lang="en-US"/>
          </a:p>
        </p:txBody>
      </p:sp>
      <p:sp>
        <p:nvSpPr>
          <p:cNvPr id="10" name="Slide Number Placeholder 9"/>
          <p:cNvSpPr>
            <a:spLocks noGrp="1"/>
          </p:cNvSpPr>
          <p:nvPr>
            <p:ph type="sldNum" sz="quarter" idx="12"/>
          </p:nvPr>
        </p:nvSpPr>
        <p:spPr/>
        <p:txBody>
          <a:bodyPr/>
          <a:lstStyle/>
          <a:p>
            <a:fld id="{29717545-F03D-473D-8E65-1B92D2904AC3}"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263027658"/>
      </p:ext>
    </p:extLst>
  </p:cSld>
  <p:clrMapOvr>
    <a:masterClrMapping/>
  </p:clrMapOvr>
  <p:transition advTm="48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normAutofit/>
          </a:bodyPr>
          <a:lstStyle/>
          <a:p>
            <a:r>
              <a:rPr lang="en-US" sz="2800" dirty="0" smtClean="0"/>
              <a:t>The Food Defense End Game</a:t>
            </a:r>
            <a:endParaRPr lang="en-GB" sz="2800" dirty="0"/>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2226816697"/>
              </p:ext>
            </p:extLst>
          </p:nvPr>
        </p:nvGraphicFramePr>
        <p:xfrm>
          <a:off x="457200" y="1752600"/>
          <a:ext cx="8308975" cy="4416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2550459" y="3339723"/>
            <a:ext cx="1973318" cy="1905001"/>
          </a:xfrm>
          <a:prstGeom prst="ellipse">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62000" y="3328332"/>
            <a:ext cx="1225015" cy="523220"/>
          </a:xfrm>
          <a:prstGeom prst="rect">
            <a:avLst/>
          </a:prstGeom>
          <a:noFill/>
        </p:spPr>
        <p:txBody>
          <a:bodyPr wrap="none" rtlCol="0">
            <a:spAutoFit/>
          </a:bodyPr>
          <a:lstStyle/>
          <a:p>
            <a:r>
              <a:rPr lang="en-US" sz="2800" dirty="0" smtClean="0"/>
              <a:t>Step 1.</a:t>
            </a:r>
            <a:endParaRPr lang="en-GB" sz="2800" dirty="0"/>
          </a:p>
        </p:txBody>
      </p:sp>
      <p:sp>
        <p:nvSpPr>
          <p:cNvPr id="10" name="TextBox 9"/>
          <p:cNvSpPr txBox="1"/>
          <p:nvPr/>
        </p:nvSpPr>
        <p:spPr>
          <a:xfrm>
            <a:off x="2888751" y="2816503"/>
            <a:ext cx="1271502" cy="523220"/>
          </a:xfrm>
          <a:prstGeom prst="rect">
            <a:avLst/>
          </a:prstGeom>
          <a:noFill/>
        </p:spPr>
        <p:txBody>
          <a:bodyPr wrap="none" rtlCol="0">
            <a:spAutoFit/>
          </a:bodyPr>
          <a:lstStyle/>
          <a:p>
            <a:r>
              <a:rPr lang="en-US" sz="2800" dirty="0" smtClean="0"/>
              <a:t>Step 2.</a:t>
            </a:r>
            <a:endParaRPr lang="en-GB" sz="2800" dirty="0"/>
          </a:p>
        </p:txBody>
      </p:sp>
      <p:sp>
        <p:nvSpPr>
          <p:cNvPr id="11" name="TextBox 10"/>
          <p:cNvSpPr txBox="1"/>
          <p:nvPr/>
        </p:nvSpPr>
        <p:spPr>
          <a:xfrm>
            <a:off x="4953000" y="2293283"/>
            <a:ext cx="1269899" cy="523220"/>
          </a:xfrm>
          <a:prstGeom prst="rect">
            <a:avLst/>
          </a:prstGeom>
          <a:noFill/>
        </p:spPr>
        <p:txBody>
          <a:bodyPr wrap="none" rtlCol="0">
            <a:spAutoFit/>
          </a:bodyPr>
          <a:lstStyle/>
          <a:p>
            <a:r>
              <a:rPr lang="en-US" sz="2800" dirty="0" smtClean="0"/>
              <a:t>Step 3.</a:t>
            </a:r>
            <a:endParaRPr lang="en-GB" sz="2800" dirty="0"/>
          </a:p>
        </p:txBody>
      </p:sp>
      <p:sp>
        <p:nvSpPr>
          <p:cNvPr id="12" name="TextBox 11"/>
          <p:cNvSpPr txBox="1"/>
          <p:nvPr/>
        </p:nvSpPr>
        <p:spPr>
          <a:xfrm>
            <a:off x="7086600" y="1768381"/>
            <a:ext cx="1274708" cy="523220"/>
          </a:xfrm>
          <a:prstGeom prst="rect">
            <a:avLst/>
          </a:prstGeom>
          <a:noFill/>
        </p:spPr>
        <p:txBody>
          <a:bodyPr wrap="none" rtlCol="0">
            <a:spAutoFit/>
          </a:bodyPr>
          <a:lstStyle/>
          <a:p>
            <a:r>
              <a:rPr lang="en-US" sz="2800" dirty="0" smtClean="0"/>
              <a:t>Step 4.</a:t>
            </a:r>
            <a:endParaRPr lang="en-GB" sz="2800" dirty="0"/>
          </a:p>
        </p:txBody>
      </p:sp>
      <p:sp>
        <p:nvSpPr>
          <p:cNvPr id="15" name="Date Placeholder 14"/>
          <p:cNvSpPr>
            <a:spLocks noGrp="1"/>
          </p:cNvSpPr>
          <p:nvPr>
            <p:ph type="dt" sz="half" idx="10"/>
          </p:nvPr>
        </p:nvSpPr>
        <p:spPr/>
        <p:txBody>
          <a:bodyPr/>
          <a:lstStyle/>
          <a:p>
            <a:fld id="{C7D4A8B8-9E51-4973-8B0C-7B862DFD1531}" type="datetime1">
              <a:rPr lang="en-US" smtClean="0"/>
              <a:t>6/6/2014</a:t>
            </a:fld>
            <a:endParaRPr lang="en-US"/>
          </a:p>
        </p:txBody>
      </p:sp>
      <p:sp>
        <p:nvSpPr>
          <p:cNvPr id="16" name="Footer Placeholder 15"/>
          <p:cNvSpPr>
            <a:spLocks noGrp="1"/>
          </p:cNvSpPr>
          <p:nvPr>
            <p:ph type="ftr" sz="quarter" idx="11"/>
          </p:nvPr>
        </p:nvSpPr>
        <p:spPr/>
        <p:txBody>
          <a:bodyPr/>
          <a:lstStyle/>
          <a:p>
            <a:r>
              <a:rPr lang="en-US" smtClean="0"/>
              <a:t>Copyright © 2014  All Rights Reserved FoodQuestTQ LLC             </a:t>
            </a:r>
            <a:endParaRPr lang="en-US"/>
          </a:p>
        </p:txBody>
      </p:sp>
      <p:sp>
        <p:nvSpPr>
          <p:cNvPr id="17" name="Slide Number Placeholder 16"/>
          <p:cNvSpPr>
            <a:spLocks noGrp="1"/>
          </p:cNvSpPr>
          <p:nvPr>
            <p:ph type="sldNum" sz="quarter" idx="12"/>
          </p:nvPr>
        </p:nvSpPr>
        <p:spPr/>
        <p:txBody>
          <a:bodyPr/>
          <a:lstStyle/>
          <a:p>
            <a:fld id="{29717545-F03D-473D-8E65-1B92D2904AC3}"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33647143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561" y="381000"/>
            <a:ext cx="7312152" cy="758952"/>
          </a:xfrm>
        </p:spPr>
        <p:txBody>
          <a:bodyPr>
            <a:noAutofit/>
          </a:bodyPr>
          <a:lstStyle/>
          <a:p>
            <a:r>
              <a:rPr lang="en-US" sz="3200" dirty="0" smtClean="0"/>
              <a:t>Robert Gibbs, White House Press Secretary</a:t>
            </a:r>
            <a:endParaRPr lang="en-US" sz="3200" dirty="0"/>
          </a:p>
        </p:txBody>
      </p:sp>
      <p:pic>
        <p:nvPicPr>
          <p:cNvPr id="4" name="Picture 3" descr="http://www.advocate.com/uploadedImages/advocate/editorial/advocate_daily_news/GIBBSX390.jpg"/>
          <p:cNvPicPr/>
          <p:nvPr/>
        </p:nvPicPr>
        <p:blipFill>
          <a:blip r:embed="rId4" cstate="print">
            <a:lum bright="10000" contrast="-10000"/>
          </a:blip>
          <a:srcRect b="3621"/>
          <a:stretch>
            <a:fillRect/>
          </a:stretch>
        </p:blipFill>
        <p:spPr bwMode="auto">
          <a:xfrm>
            <a:off x="1219200" y="1600200"/>
            <a:ext cx="6629400" cy="4712494"/>
          </a:xfrm>
          <a:prstGeom prst="rect">
            <a:avLst/>
          </a:prstGeom>
          <a:noFill/>
          <a:ln w="9525">
            <a:noFill/>
            <a:miter lim="800000"/>
            <a:headEnd/>
            <a:tailEnd/>
          </a:ln>
        </p:spPr>
      </p:pic>
      <p:pic>
        <p:nvPicPr>
          <p:cNvPr id="9" name="~PP1908.WAV">
            <a:hlinkClick r:id="" action="ppaction://media"/>
          </p:cNvPr>
          <p:cNvPicPr>
            <a:picLocks noRot="1" noChangeAspect="1"/>
          </p:cNvPicPr>
          <p:nvPr>
            <a:wavAudioFile r:embed="rId1" name="~PP1908.WAV"/>
          </p:nvPr>
        </p:nvPicPr>
        <p:blipFill>
          <a:blip r:embed="rId5"/>
          <a:stretch>
            <a:fillRect/>
          </a:stretch>
        </p:blipFill>
        <p:spPr>
          <a:xfrm>
            <a:off x="8748713" y="6462713"/>
            <a:ext cx="304800" cy="304800"/>
          </a:xfrm>
          <a:prstGeom prst="rect">
            <a:avLst/>
          </a:prstGeom>
        </p:spPr>
      </p:pic>
      <p:sp>
        <p:nvSpPr>
          <p:cNvPr id="7" name="Date Placeholder 6"/>
          <p:cNvSpPr>
            <a:spLocks noGrp="1"/>
          </p:cNvSpPr>
          <p:nvPr>
            <p:ph type="dt" sz="half" idx="10"/>
          </p:nvPr>
        </p:nvSpPr>
        <p:spPr/>
        <p:txBody>
          <a:bodyPr/>
          <a:lstStyle/>
          <a:p>
            <a:fld id="{927B9887-B621-4154-A007-3E917A5234E1}" type="datetime1">
              <a:rPr lang="en-US" smtClean="0"/>
              <a:t>6/6/2014</a:t>
            </a:fld>
            <a:endParaRPr lang="en-US"/>
          </a:p>
        </p:txBody>
      </p:sp>
      <p:sp>
        <p:nvSpPr>
          <p:cNvPr id="8" name="Footer Placeholder 7"/>
          <p:cNvSpPr>
            <a:spLocks noGrp="1"/>
          </p:cNvSpPr>
          <p:nvPr>
            <p:ph type="ftr" sz="quarter" idx="11"/>
          </p:nvPr>
        </p:nvSpPr>
        <p:spPr/>
        <p:txBody>
          <a:bodyPr/>
          <a:lstStyle/>
          <a:p>
            <a:r>
              <a:rPr lang="en-US" smtClean="0"/>
              <a:t>Copyright © 2014  All Rights Reserved FoodQuestTQ LLC             </a:t>
            </a:r>
            <a:endParaRPr lang="en-US"/>
          </a:p>
        </p:txBody>
      </p:sp>
      <p:sp>
        <p:nvSpPr>
          <p:cNvPr id="10" name="Slide Number Placeholder 9"/>
          <p:cNvSpPr>
            <a:spLocks noGrp="1"/>
          </p:cNvSpPr>
          <p:nvPr>
            <p:ph type="sldNum" sz="quarter" idx="12"/>
          </p:nvPr>
        </p:nvSpPr>
        <p:spPr/>
        <p:txBody>
          <a:bodyPr/>
          <a:lstStyle/>
          <a:p>
            <a:fld id="{29717545-F03D-473D-8E65-1B92D2904AC3}"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2384693409"/>
      </p:ext>
    </p:extLst>
  </p:cSld>
  <p:clrMapOvr>
    <a:masterClrMapping/>
  </p:clrMapOvr>
  <p:transition advTm="25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914400"/>
          </a:xfrm>
        </p:spPr>
        <p:txBody>
          <a:bodyPr>
            <a:normAutofit/>
          </a:bodyPr>
          <a:lstStyle/>
          <a:p>
            <a:r>
              <a:rPr lang="en-US" sz="3600" dirty="0" smtClean="0"/>
              <a:t>General Stanley McChrystal</a:t>
            </a:r>
            <a:endParaRPr lang="en-US" sz="3600" dirty="0"/>
          </a:p>
        </p:txBody>
      </p:sp>
      <p:pic>
        <p:nvPicPr>
          <p:cNvPr id="4" name="currentPic" descr="ISAF Commander General Stanley A. McChrystal (L) points to a diagram on the board as he meets with high ranking military personnel October 7, 2009 at the forward operating base (FOB) Walton, outside of Kandahar, Afghanistan. The 55-year-old U.S Army top commander of U.S. forces in Afghanistan has reportedly rankled U.S. President Barack Obama and the White House after he made an appeal for more U.S. troops in Afghanistan and publicly differed with the administration."/>
          <p:cNvPicPr>
            <a:picLocks noGrp="1"/>
          </p:cNvPicPr>
          <p:nvPr>
            <p:ph idx="1"/>
          </p:nvPr>
        </p:nvPicPr>
        <p:blipFill>
          <a:blip r:embed="rId4" cstate="print"/>
          <a:srcRect/>
          <a:stretch>
            <a:fillRect/>
          </a:stretch>
        </p:blipFill>
        <p:spPr bwMode="auto">
          <a:xfrm>
            <a:off x="914400" y="1600200"/>
            <a:ext cx="7391400" cy="4542885"/>
          </a:xfrm>
          <a:prstGeom prst="rect">
            <a:avLst/>
          </a:prstGeom>
          <a:noFill/>
          <a:ln w="9525">
            <a:noFill/>
            <a:miter lim="800000"/>
            <a:headEnd/>
            <a:tailEnd/>
          </a:ln>
        </p:spPr>
      </p:pic>
      <p:pic>
        <p:nvPicPr>
          <p:cNvPr id="8" name="~PP110.WAV">
            <a:hlinkClick r:id="" action="ppaction://media"/>
          </p:cNvPr>
          <p:cNvPicPr>
            <a:picLocks noRot="1" noChangeAspect="1"/>
          </p:cNvPicPr>
          <p:nvPr>
            <a:wavAudioFile r:embed="rId1" name="~PP110.WAV"/>
          </p:nvPr>
        </p:nvPicPr>
        <p:blipFill>
          <a:blip r:embed="rId5"/>
          <a:stretch>
            <a:fillRect/>
          </a:stretch>
        </p:blipFill>
        <p:spPr>
          <a:xfrm>
            <a:off x="8748713" y="6462713"/>
            <a:ext cx="304800" cy="304800"/>
          </a:xfrm>
          <a:prstGeom prst="rect">
            <a:avLst/>
          </a:prstGeom>
        </p:spPr>
      </p:pic>
      <p:sp>
        <p:nvSpPr>
          <p:cNvPr id="7" name="Date Placeholder 6"/>
          <p:cNvSpPr>
            <a:spLocks noGrp="1"/>
          </p:cNvSpPr>
          <p:nvPr>
            <p:ph type="dt" sz="half" idx="10"/>
          </p:nvPr>
        </p:nvSpPr>
        <p:spPr/>
        <p:txBody>
          <a:bodyPr/>
          <a:lstStyle/>
          <a:p>
            <a:fld id="{900ABDDF-D33C-45D8-BDCD-4B683156C47D}" type="datetime1">
              <a:rPr lang="en-US" smtClean="0"/>
              <a:t>6/6/2014</a:t>
            </a:fld>
            <a:endParaRPr lang="en-US"/>
          </a:p>
        </p:txBody>
      </p:sp>
      <p:sp>
        <p:nvSpPr>
          <p:cNvPr id="9" name="Footer Placeholder 8"/>
          <p:cNvSpPr>
            <a:spLocks noGrp="1"/>
          </p:cNvSpPr>
          <p:nvPr>
            <p:ph type="ftr" sz="quarter" idx="11"/>
          </p:nvPr>
        </p:nvSpPr>
        <p:spPr/>
        <p:txBody>
          <a:bodyPr/>
          <a:lstStyle/>
          <a:p>
            <a:r>
              <a:rPr lang="en-US" smtClean="0"/>
              <a:t>Copyright © 2014  All Rights Reserved FoodQuestTQ LLC             </a:t>
            </a:r>
            <a:endParaRPr lang="en-US"/>
          </a:p>
        </p:txBody>
      </p:sp>
      <p:sp>
        <p:nvSpPr>
          <p:cNvPr id="10" name="Slide Number Placeholder 9"/>
          <p:cNvSpPr>
            <a:spLocks noGrp="1"/>
          </p:cNvSpPr>
          <p:nvPr>
            <p:ph type="sldNum" sz="quarter" idx="12"/>
          </p:nvPr>
        </p:nvSpPr>
        <p:spPr/>
        <p:txBody>
          <a:bodyPr/>
          <a:lstStyle/>
          <a:p>
            <a:fld id="{29717545-F03D-473D-8E65-1B92D2904AC3}"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2515753926"/>
      </p:ext>
    </p:extLst>
  </p:cSld>
  <p:clrMapOvr>
    <a:masterClrMapping/>
  </p:clrMapOvr>
  <p:transition advTm="24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1066800"/>
          </a:xfrm>
        </p:spPr>
        <p:txBody>
          <a:bodyPr>
            <a:normAutofit fontScale="90000"/>
          </a:bodyPr>
          <a:lstStyle/>
          <a:p>
            <a:r>
              <a:rPr lang="en-US" sz="3600" dirty="0" smtClean="0"/>
              <a:t>Jeffrey Archer </a:t>
            </a:r>
            <a:r>
              <a:rPr lang="en-US" sz="3600" dirty="0" err="1" smtClean="0"/>
              <a:t>Bagram</a:t>
            </a:r>
            <a:r>
              <a:rPr lang="en-US" sz="3600" dirty="0" smtClean="0"/>
              <a:t> Airfield, Afghanistan</a:t>
            </a:r>
            <a:endParaRPr lang="en-US" sz="3600" dirty="0"/>
          </a:p>
        </p:txBody>
      </p:sp>
      <p:pic>
        <p:nvPicPr>
          <p:cNvPr id="4" name="Picture 3" descr="http://milblogging.com/popups/images/michael-yon.jpg"/>
          <p:cNvPicPr/>
          <p:nvPr/>
        </p:nvPicPr>
        <p:blipFill>
          <a:blip r:embed="rId4" cstate="print"/>
          <a:srcRect/>
          <a:stretch>
            <a:fillRect/>
          </a:stretch>
        </p:blipFill>
        <p:spPr bwMode="auto">
          <a:xfrm>
            <a:off x="1676400" y="1524000"/>
            <a:ext cx="5638800" cy="4786313"/>
          </a:xfrm>
          <a:prstGeom prst="rect">
            <a:avLst/>
          </a:prstGeom>
          <a:noFill/>
          <a:ln w="9525">
            <a:noFill/>
            <a:miter lim="800000"/>
            <a:headEnd/>
            <a:tailEnd/>
          </a:ln>
        </p:spPr>
      </p:pic>
      <p:pic>
        <p:nvPicPr>
          <p:cNvPr id="6" name="~PP880.WAV">
            <a:hlinkClick r:id="" action="ppaction://media"/>
          </p:cNvPr>
          <p:cNvPicPr>
            <a:picLocks noRot="1" noChangeAspect="1"/>
          </p:cNvPicPr>
          <p:nvPr>
            <a:wavAudioFile r:embed="rId1" name="~PP880.WAV"/>
          </p:nvPr>
        </p:nvPicPr>
        <p:blipFill>
          <a:blip r:embed="rId5"/>
          <a:stretch>
            <a:fillRect/>
          </a:stretch>
        </p:blipFill>
        <p:spPr>
          <a:xfrm>
            <a:off x="8748713" y="6462713"/>
            <a:ext cx="304800" cy="304800"/>
          </a:xfrm>
          <a:prstGeom prst="rect">
            <a:avLst/>
          </a:prstGeom>
        </p:spPr>
      </p:pic>
      <p:sp>
        <p:nvSpPr>
          <p:cNvPr id="8" name="Date Placeholder 7"/>
          <p:cNvSpPr>
            <a:spLocks noGrp="1"/>
          </p:cNvSpPr>
          <p:nvPr>
            <p:ph type="dt" sz="half" idx="10"/>
          </p:nvPr>
        </p:nvSpPr>
        <p:spPr/>
        <p:txBody>
          <a:bodyPr/>
          <a:lstStyle/>
          <a:p>
            <a:fld id="{91F3175F-2B09-4322-B7BA-3D3BB22BD70D}" type="datetime1">
              <a:rPr lang="en-US" smtClean="0"/>
              <a:t>6/6/2014</a:t>
            </a:fld>
            <a:endParaRPr lang="en-US"/>
          </a:p>
        </p:txBody>
      </p:sp>
      <p:sp>
        <p:nvSpPr>
          <p:cNvPr id="9" name="Footer Placeholder 8"/>
          <p:cNvSpPr>
            <a:spLocks noGrp="1"/>
          </p:cNvSpPr>
          <p:nvPr>
            <p:ph type="ftr" sz="quarter" idx="11"/>
          </p:nvPr>
        </p:nvSpPr>
        <p:spPr/>
        <p:txBody>
          <a:bodyPr/>
          <a:lstStyle/>
          <a:p>
            <a:r>
              <a:rPr lang="en-US" smtClean="0"/>
              <a:t>Copyright © 2014  All Rights Reserved FoodQuestTQ LLC             </a:t>
            </a:r>
            <a:endParaRPr lang="en-US"/>
          </a:p>
        </p:txBody>
      </p:sp>
      <p:sp>
        <p:nvSpPr>
          <p:cNvPr id="10" name="Slide Number Placeholder 9"/>
          <p:cNvSpPr>
            <a:spLocks noGrp="1"/>
          </p:cNvSpPr>
          <p:nvPr>
            <p:ph type="sldNum" sz="quarter" idx="12"/>
          </p:nvPr>
        </p:nvSpPr>
        <p:spPr/>
        <p:txBody>
          <a:bodyPr/>
          <a:lstStyle/>
          <a:p>
            <a:fld id="{29717545-F03D-473D-8E65-1B92D2904AC3}"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819609447"/>
      </p:ext>
    </p:extLst>
  </p:cSld>
  <p:clrMapOvr>
    <a:masterClrMapping/>
  </p:clrMapOvr>
  <p:transition advTm="9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broadcatching.files.wordpress.com/2009/05/moyer.jpg"/>
          <p:cNvPicPr/>
          <p:nvPr/>
        </p:nvPicPr>
        <p:blipFill>
          <a:blip r:embed="rId4" cstate="print"/>
          <a:srcRect t="1666" b="1695"/>
          <a:stretch>
            <a:fillRect/>
          </a:stretch>
        </p:blipFill>
        <p:spPr bwMode="auto">
          <a:xfrm>
            <a:off x="1144793" y="1600200"/>
            <a:ext cx="6705600" cy="4800600"/>
          </a:xfrm>
          <a:prstGeom prst="rect">
            <a:avLst/>
          </a:prstGeom>
          <a:noFill/>
          <a:ln w="9525">
            <a:noFill/>
            <a:miter lim="800000"/>
            <a:headEnd/>
            <a:tailEnd/>
          </a:ln>
        </p:spPr>
      </p:pic>
      <p:sp>
        <p:nvSpPr>
          <p:cNvPr id="5" name="TextBox 4"/>
          <p:cNvSpPr txBox="1"/>
          <p:nvPr/>
        </p:nvSpPr>
        <p:spPr>
          <a:xfrm>
            <a:off x="1828800" y="443753"/>
            <a:ext cx="6477000" cy="646331"/>
          </a:xfrm>
          <a:prstGeom prst="rect">
            <a:avLst/>
          </a:prstGeom>
          <a:noFill/>
        </p:spPr>
        <p:txBody>
          <a:bodyPr wrap="square" rtlCol="0">
            <a:spAutoFit/>
          </a:bodyPr>
          <a:lstStyle/>
          <a:p>
            <a:pPr algn="ctr"/>
            <a:r>
              <a:rPr lang="en-US" sz="3600" dirty="0" smtClean="0">
                <a:solidFill>
                  <a:schemeClr val="accent3">
                    <a:lumMod val="75000"/>
                  </a:schemeClr>
                </a:solidFill>
              </a:rPr>
              <a:t>Joe Barber, NTN News</a:t>
            </a:r>
            <a:endParaRPr lang="en-US" sz="3600" dirty="0">
              <a:solidFill>
                <a:schemeClr val="accent3">
                  <a:lumMod val="75000"/>
                </a:schemeClr>
              </a:solidFill>
            </a:endParaRPr>
          </a:p>
        </p:txBody>
      </p:sp>
      <p:pic>
        <p:nvPicPr>
          <p:cNvPr id="6" name="~PP3174.WAV">
            <a:hlinkClick r:id="" action="ppaction://media"/>
          </p:cNvPr>
          <p:cNvPicPr>
            <a:picLocks noRot="1" noChangeAspect="1"/>
          </p:cNvPicPr>
          <p:nvPr>
            <a:wavAudioFile r:embed="rId1" name="~PP3174.WAV"/>
          </p:nvPr>
        </p:nvPicPr>
        <p:blipFill>
          <a:blip r:embed="rId5"/>
          <a:stretch>
            <a:fillRect/>
          </a:stretch>
        </p:blipFill>
        <p:spPr>
          <a:xfrm>
            <a:off x="8748713" y="6462713"/>
            <a:ext cx="304800" cy="304800"/>
          </a:xfrm>
          <a:prstGeom prst="rect">
            <a:avLst/>
          </a:prstGeom>
        </p:spPr>
      </p:pic>
      <p:sp>
        <p:nvSpPr>
          <p:cNvPr id="8" name="Date Placeholder 7"/>
          <p:cNvSpPr>
            <a:spLocks noGrp="1"/>
          </p:cNvSpPr>
          <p:nvPr>
            <p:ph type="dt" sz="half" idx="10"/>
          </p:nvPr>
        </p:nvSpPr>
        <p:spPr/>
        <p:txBody>
          <a:bodyPr/>
          <a:lstStyle/>
          <a:p>
            <a:fld id="{9BD9DE5D-3997-4FBD-87D0-282B02CC110D}" type="datetime1">
              <a:rPr lang="en-US" smtClean="0"/>
              <a:t>6/6/2014</a:t>
            </a:fld>
            <a:endParaRPr lang="en-US"/>
          </a:p>
        </p:txBody>
      </p:sp>
      <p:sp>
        <p:nvSpPr>
          <p:cNvPr id="9" name="Footer Placeholder 8"/>
          <p:cNvSpPr>
            <a:spLocks noGrp="1"/>
          </p:cNvSpPr>
          <p:nvPr>
            <p:ph type="ftr" sz="quarter" idx="11"/>
          </p:nvPr>
        </p:nvSpPr>
        <p:spPr/>
        <p:txBody>
          <a:bodyPr/>
          <a:lstStyle/>
          <a:p>
            <a:r>
              <a:rPr lang="en-US" smtClean="0"/>
              <a:t>Copyright © 2014  All Rights Reserved FoodQuestTQ LLC             </a:t>
            </a:r>
            <a:endParaRPr lang="en-US"/>
          </a:p>
        </p:txBody>
      </p:sp>
      <p:sp>
        <p:nvSpPr>
          <p:cNvPr id="10" name="Slide Number Placeholder 9"/>
          <p:cNvSpPr>
            <a:spLocks noGrp="1"/>
          </p:cNvSpPr>
          <p:nvPr>
            <p:ph type="sldNum" sz="quarter" idx="12"/>
          </p:nvPr>
        </p:nvSpPr>
        <p:spPr/>
        <p:txBody>
          <a:bodyPr/>
          <a:lstStyle/>
          <a:p>
            <a:fld id="{29717545-F03D-473D-8E65-1B92D2904AC3}"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590017686"/>
      </p:ext>
    </p:extLst>
  </p:cSld>
  <p:clrMapOvr>
    <a:masterClrMapping/>
  </p:clrMapOvr>
  <p:transition advTm="19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6" name="Content Placeholder 5"/>
          <p:cNvSpPr>
            <a:spLocks noGrp="1"/>
          </p:cNvSpPr>
          <p:nvPr>
            <p:ph sz="quarter" idx="1"/>
          </p:nvPr>
        </p:nvSpPr>
        <p:spPr>
          <a:xfrm>
            <a:off x="301752" y="2133600"/>
            <a:ext cx="8503920" cy="3965448"/>
          </a:xfrm>
        </p:spPr>
        <p:txBody>
          <a:bodyPr/>
          <a:lstStyle/>
          <a:p>
            <a:r>
              <a:rPr lang="en-US" dirty="0" smtClean="0"/>
              <a:t>What are the threats</a:t>
            </a:r>
          </a:p>
          <a:p>
            <a:pPr lvl="1"/>
            <a:r>
              <a:rPr lang="en-US" dirty="0" smtClean="0"/>
              <a:t>What can happen</a:t>
            </a:r>
          </a:p>
          <a:p>
            <a:endParaRPr lang="en-US" dirty="0"/>
          </a:p>
          <a:p>
            <a:r>
              <a:rPr lang="en-US" dirty="0" smtClean="0"/>
              <a:t>What are the hazards</a:t>
            </a:r>
          </a:p>
          <a:p>
            <a:pPr lvl="1"/>
            <a:r>
              <a:rPr lang="en-US" dirty="0" smtClean="0"/>
              <a:t>How can the threat materialize given the depot</a:t>
            </a:r>
          </a:p>
          <a:p>
            <a:pPr lvl="2"/>
            <a:r>
              <a:rPr lang="en-US" dirty="0" smtClean="0"/>
              <a:t>Means and Methods of adversary are critical understand the extended order of affects</a:t>
            </a:r>
          </a:p>
          <a:p>
            <a:pPr lvl="2"/>
            <a:r>
              <a:rPr lang="en-US" dirty="0" smtClean="0"/>
              <a:t>Location on the supply chain</a:t>
            </a:r>
          </a:p>
          <a:p>
            <a:pPr lvl="1"/>
            <a:endParaRPr lang="en-US" dirty="0"/>
          </a:p>
        </p:txBody>
      </p:sp>
      <p:sp>
        <p:nvSpPr>
          <p:cNvPr id="9" name="Date Placeholder 8"/>
          <p:cNvSpPr>
            <a:spLocks noGrp="1"/>
          </p:cNvSpPr>
          <p:nvPr>
            <p:ph type="dt" sz="half" idx="10"/>
          </p:nvPr>
        </p:nvSpPr>
        <p:spPr/>
        <p:txBody>
          <a:bodyPr/>
          <a:lstStyle/>
          <a:p>
            <a:fld id="{1D642E39-57F1-455F-9B71-71115D618384}" type="datetime1">
              <a:rPr lang="en-US" smtClean="0"/>
              <a:t>6/6/2014</a:t>
            </a:fld>
            <a:endParaRPr lang="en-US"/>
          </a:p>
        </p:txBody>
      </p:sp>
      <p:sp>
        <p:nvSpPr>
          <p:cNvPr id="10" name="Footer Placeholder 9"/>
          <p:cNvSpPr>
            <a:spLocks noGrp="1"/>
          </p:cNvSpPr>
          <p:nvPr>
            <p:ph type="ftr" sz="quarter" idx="11"/>
          </p:nvPr>
        </p:nvSpPr>
        <p:spPr/>
        <p:txBody>
          <a:bodyPr/>
          <a:lstStyle/>
          <a:p>
            <a:r>
              <a:rPr lang="en-US" smtClean="0"/>
              <a:t>Copyright © 2014  All Rights Reserved FoodQuestTQ LLC             </a:t>
            </a:r>
            <a:endParaRPr lang="en-US"/>
          </a:p>
        </p:txBody>
      </p:sp>
      <p:sp>
        <p:nvSpPr>
          <p:cNvPr id="11" name="Slide Number Placeholder 10"/>
          <p:cNvSpPr>
            <a:spLocks noGrp="1"/>
          </p:cNvSpPr>
          <p:nvPr>
            <p:ph type="sldNum" sz="quarter" idx="12"/>
          </p:nvPr>
        </p:nvSpPr>
        <p:spPr/>
        <p:txBody>
          <a:bodyPr/>
          <a:lstStyle/>
          <a:p>
            <a:fld id="{29717545-F03D-473D-8E65-1B92D2904AC3}"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8238001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Manas</a:t>
            </a:r>
            <a:r>
              <a:rPr lang="en-US" dirty="0" smtClean="0"/>
              <a:t> Depot</a:t>
            </a:r>
            <a:endParaRPr lang="en-US" dirty="0"/>
          </a:p>
        </p:txBody>
      </p:sp>
      <p:sp>
        <p:nvSpPr>
          <p:cNvPr id="7" name="Content Placeholder 6"/>
          <p:cNvSpPr>
            <a:spLocks noGrp="1"/>
          </p:cNvSpPr>
          <p:nvPr>
            <p:ph sz="half" idx="1"/>
          </p:nvPr>
        </p:nvSpPr>
        <p:spPr/>
        <p:txBody>
          <a:bodyPr/>
          <a:lstStyle/>
          <a:p>
            <a:r>
              <a:rPr lang="en-US" dirty="0" smtClean="0"/>
              <a:t>Threats</a:t>
            </a:r>
          </a:p>
          <a:p>
            <a:pPr lvl="1"/>
            <a:r>
              <a:rPr lang="en-US" dirty="0" smtClean="0"/>
              <a:t>Disruption of the food supply</a:t>
            </a:r>
          </a:p>
          <a:p>
            <a:pPr lvl="1"/>
            <a:r>
              <a:rPr lang="en-US" dirty="0" smtClean="0"/>
              <a:t>Intentional Poisoning</a:t>
            </a:r>
          </a:p>
          <a:p>
            <a:pPr lvl="1"/>
            <a:r>
              <a:rPr lang="en-US" dirty="0" smtClean="0"/>
              <a:t>Transitory attack</a:t>
            </a:r>
          </a:p>
          <a:p>
            <a:pPr lvl="1"/>
            <a:r>
              <a:rPr lang="en-US" dirty="0" smtClean="0"/>
              <a:t>Sabotage</a:t>
            </a:r>
          </a:p>
          <a:p>
            <a:pPr lvl="1"/>
            <a:r>
              <a:rPr lang="en-US" dirty="0" smtClean="0"/>
              <a:t>Economic loss and the cost of war</a:t>
            </a:r>
            <a:endParaRPr lang="en-US" dirty="0"/>
          </a:p>
        </p:txBody>
      </p:sp>
      <p:sp>
        <p:nvSpPr>
          <p:cNvPr id="8" name="Content Placeholder 7"/>
          <p:cNvSpPr>
            <a:spLocks noGrp="1"/>
          </p:cNvSpPr>
          <p:nvPr>
            <p:ph sz="half" idx="2"/>
          </p:nvPr>
        </p:nvSpPr>
        <p:spPr/>
        <p:txBody>
          <a:bodyPr/>
          <a:lstStyle/>
          <a:p>
            <a:r>
              <a:rPr lang="en-US" dirty="0" smtClean="0"/>
              <a:t>Hazards</a:t>
            </a:r>
          </a:p>
          <a:p>
            <a:pPr lvl="1"/>
            <a:r>
              <a:rPr lang="en-US" dirty="0" smtClean="0"/>
              <a:t>IED</a:t>
            </a:r>
          </a:p>
          <a:p>
            <a:pPr lvl="1"/>
            <a:r>
              <a:rPr lang="en-US" dirty="0" smtClean="0"/>
              <a:t>Small arms</a:t>
            </a:r>
          </a:p>
          <a:p>
            <a:pPr lvl="1"/>
            <a:r>
              <a:rPr lang="en-US" dirty="0" smtClean="0"/>
              <a:t>Taliban attack</a:t>
            </a:r>
          </a:p>
          <a:p>
            <a:pPr lvl="1"/>
            <a:r>
              <a:rPr lang="en-US" dirty="0" smtClean="0"/>
              <a:t>Well placed attack at narrow passageways along Khyber pass</a:t>
            </a:r>
          </a:p>
          <a:p>
            <a:pPr lvl="1"/>
            <a:r>
              <a:rPr lang="en-US" dirty="0" smtClean="0"/>
              <a:t>Personnel security for Pakistani truck drivers and contractors</a:t>
            </a:r>
          </a:p>
          <a:p>
            <a:pPr lvl="1"/>
            <a:r>
              <a:rPr lang="en-US" dirty="0" smtClean="0"/>
              <a:t>…</a:t>
            </a:r>
          </a:p>
          <a:p>
            <a:pPr lvl="1"/>
            <a:endParaRPr lang="en-US" dirty="0"/>
          </a:p>
        </p:txBody>
      </p:sp>
      <p:sp>
        <p:nvSpPr>
          <p:cNvPr id="10" name="Date Placeholder 9"/>
          <p:cNvSpPr>
            <a:spLocks noGrp="1"/>
          </p:cNvSpPr>
          <p:nvPr>
            <p:ph type="dt" sz="half" idx="10"/>
          </p:nvPr>
        </p:nvSpPr>
        <p:spPr/>
        <p:txBody>
          <a:bodyPr/>
          <a:lstStyle/>
          <a:p>
            <a:fld id="{A447732C-0807-4DA6-B73A-02CB1DADC1A4}"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3704767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58952"/>
          </a:xfrm>
        </p:spPr>
        <p:txBody>
          <a:bodyPr>
            <a:normAutofit/>
          </a:bodyPr>
          <a:lstStyle/>
          <a:p>
            <a:r>
              <a:rPr lang="en-US" sz="2800" dirty="0" smtClean="0"/>
              <a:t>Summary of Session 2</a:t>
            </a:r>
            <a:endParaRPr lang="en-GB" sz="2800" dirty="0"/>
          </a:p>
        </p:txBody>
      </p:sp>
      <p:sp>
        <p:nvSpPr>
          <p:cNvPr id="6" name="Content Placeholder 5"/>
          <p:cNvSpPr>
            <a:spLocks noGrp="1"/>
          </p:cNvSpPr>
          <p:nvPr>
            <p:ph sz="quarter" idx="1"/>
          </p:nvPr>
        </p:nvSpPr>
        <p:spPr>
          <a:xfrm>
            <a:off x="304800" y="1676400"/>
            <a:ext cx="8503920" cy="4572000"/>
          </a:xfrm>
        </p:spPr>
        <p:txBody>
          <a:bodyPr>
            <a:normAutofit/>
          </a:bodyPr>
          <a:lstStyle/>
          <a:p>
            <a:r>
              <a:rPr lang="en-US" sz="2800" dirty="0"/>
              <a:t>T</a:t>
            </a:r>
            <a:r>
              <a:rPr lang="en-US" sz="2800" dirty="0" smtClean="0"/>
              <a:t>he </a:t>
            </a:r>
            <a:r>
              <a:rPr lang="en-US" sz="2800" dirty="0"/>
              <a:t>definition of hazards </a:t>
            </a:r>
            <a:r>
              <a:rPr lang="en-US" sz="2800" dirty="0" smtClean="0"/>
              <a:t>analysis</a:t>
            </a:r>
          </a:p>
          <a:p>
            <a:r>
              <a:rPr lang="en-US" sz="2800" dirty="0" smtClean="0"/>
              <a:t>How </a:t>
            </a:r>
            <a:r>
              <a:rPr lang="en-US" sz="2800" dirty="0"/>
              <a:t>strategic, operational and tactical intelligence can help us in conducting a hazards </a:t>
            </a:r>
            <a:r>
              <a:rPr lang="en-US" sz="2800" dirty="0" smtClean="0"/>
              <a:t>analysis</a:t>
            </a:r>
          </a:p>
          <a:p>
            <a:r>
              <a:rPr lang="en-US" sz="2800" dirty="0"/>
              <a:t>T</a:t>
            </a:r>
            <a:r>
              <a:rPr lang="en-US" sz="2800" dirty="0" smtClean="0"/>
              <a:t>he </a:t>
            </a:r>
            <a:r>
              <a:rPr lang="en-US" sz="2800" dirty="0"/>
              <a:t>variability of food hazards along the supply </a:t>
            </a:r>
            <a:r>
              <a:rPr lang="en-US" sz="2800" dirty="0" smtClean="0"/>
              <a:t>chain</a:t>
            </a:r>
          </a:p>
          <a:p>
            <a:r>
              <a:rPr lang="en-US" sz="2800" dirty="0"/>
              <a:t>A</a:t>
            </a:r>
            <a:r>
              <a:rPr lang="en-US" sz="2800" dirty="0" smtClean="0"/>
              <a:t> </a:t>
            </a:r>
            <a:r>
              <a:rPr lang="en-US" sz="2800" dirty="0"/>
              <a:t>mini hazards analysis using the economically motivated adulteration </a:t>
            </a:r>
            <a:r>
              <a:rPr lang="en-US" sz="2800" dirty="0" smtClean="0"/>
              <a:t>as </a:t>
            </a:r>
            <a:r>
              <a:rPr lang="en-US" sz="2800" dirty="0"/>
              <a:t>an </a:t>
            </a:r>
            <a:r>
              <a:rPr lang="en-US" sz="2800" dirty="0" smtClean="0"/>
              <a:t>example</a:t>
            </a:r>
          </a:p>
          <a:p>
            <a:r>
              <a:rPr lang="en-US" sz="2800" dirty="0" smtClean="0"/>
              <a:t>Reviewed the strengths and weaknesses of some </a:t>
            </a:r>
            <a:r>
              <a:rPr lang="en-US" sz="2800" dirty="0"/>
              <a:t>of the most commonly used tools </a:t>
            </a:r>
            <a:r>
              <a:rPr lang="en-US" sz="2800" dirty="0" smtClean="0"/>
              <a:t>for hazards analysis</a:t>
            </a:r>
            <a:endParaRPr lang="en-GB" dirty="0"/>
          </a:p>
        </p:txBody>
      </p:sp>
      <p:sp>
        <p:nvSpPr>
          <p:cNvPr id="10" name="Date Placeholder 9"/>
          <p:cNvSpPr>
            <a:spLocks noGrp="1"/>
          </p:cNvSpPr>
          <p:nvPr>
            <p:ph type="dt" sz="half" idx="10"/>
          </p:nvPr>
        </p:nvSpPr>
        <p:spPr/>
        <p:txBody>
          <a:bodyPr/>
          <a:lstStyle/>
          <a:p>
            <a:fld id="{93297A6D-2045-43C3-A48E-C1928BBC856D}"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28630975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464552" cy="758952"/>
          </a:xfrm>
        </p:spPr>
        <p:txBody>
          <a:bodyPr>
            <a:normAutofit/>
          </a:bodyPr>
          <a:lstStyle/>
          <a:p>
            <a:r>
              <a:rPr lang="en-US" sz="2800" dirty="0" smtClean="0"/>
              <a:t>Definition of a Food Defense Hazard</a:t>
            </a:r>
            <a:endParaRPr lang="en-GB" sz="2800" dirty="0"/>
          </a:p>
        </p:txBody>
      </p:sp>
      <p:sp>
        <p:nvSpPr>
          <p:cNvPr id="6" name="Content Placeholder 5"/>
          <p:cNvSpPr>
            <a:spLocks noGrp="1"/>
          </p:cNvSpPr>
          <p:nvPr>
            <p:ph sz="quarter" idx="1"/>
          </p:nvPr>
        </p:nvSpPr>
        <p:spPr>
          <a:xfrm>
            <a:off x="304800" y="1752600"/>
            <a:ext cx="8503920" cy="4111752"/>
          </a:xfrm>
        </p:spPr>
        <p:txBody>
          <a:bodyPr>
            <a:normAutofit lnSpcReduction="10000"/>
          </a:bodyPr>
          <a:lstStyle/>
          <a:p>
            <a:r>
              <a:rPr lang="en-US" dirty="0" smtClean="0"/>
              <a:t>The </a:t>
            </a:r>
            <a:r>
              <a:rPr lang="en-US" dirty="0"/>
              <a:t>potential exposure of a specific target along the food supply chain to </a:t>
            </a:r>
            <a:r>
              <a:rPr lang="en-US" dirty="0" smtClean="0"/>
              <a:t>a given threat</a:t>
            </a:r>
          </a:p>
          <a:p>
            <a:pPr lvl="1"/>
            <a:r>
              <a:rPr lang="en-US" dirty="0" smtClean="0"/>
              <a:t>A hazards analysis considers</a:t>
            </a:r>
          </a:p>
          <a:p>
            <a:pPr lvl="2"/>
            <a:r>
              <a:rPr lang="en-US" dirty="0" smtClean="0"/>
              <a:t>What can happen</a:t>
            </a:r>
          </a:p>
          <a:p>
            <a:pPr lvl="2"/>
            <a:r>
              <a:rPr lang="en-US" dirty="0" smtClean="0"/>
              <a:t>Adversary motivation, planning, knowledge and resources and ability to successfully execute their plan of attack </a:t>
            </a:r>
          </a:p>
          <a:p>
            <a:pPr lvl="2"/>
            <a:r>
              <a:rPr lang="en-US" dirty="0" smtClean="0"/>
              <a:t>The variability of exposure based on:</a:t>
            </a:r>
          </a:p>
          <a:p>
            <a:pPr lvl="3"/>
            <a:r>
              <a:rPr lang="en-US" dirty="0" smtClean="0"/>
              <a:t> </a:t>
            </a:r>
            <a:r>
              <a:rPr lang="en-US" dirty="0"/>
              <a:t>T</a:t>
            </a:r>
            <a:r>
              <a:rPr lang="en-US" dirty="0" smtClean="0"/>
              <a:t>he threat environment</a:t>
            </a:r>
          </a:p>
          <a:p>
            <a:pPr lvl="3"/>
            <a:r>
              <a:rPr lang="en-US" dirty="0" smtClean="0"/>
              <a:t> The type of adversary you are dealing with </a:t>
            </a:r>
          </a:p>
          <a:p>
            <a:pPr lvl="3"/>
            <a:r>
              <a:rPr lang="en-US" dirty="0"/>
              <a:t> Y</a:t>
            </a:r>
            <a:r>
              <a:rPr lang="en-US" dirty="0" smtClean="0"/>
              <a:t>our location on the food supply chain</a:t>
            </a:r>
          </a:p>
          <a:p>
            <a:pPr lvl="3"/>
            <a:r>
              <a:rPr lang="en-US" dirty="0" smtClean="0"/>
              <a:t>The specific commodity you are dealing with </a:t>
            </a:r>
            <a:endParaRPr lang="en-GB" dirty="0"/>
          </a:p>
        </p:txBody>
      </p:sp>
      <p:sp>
        <p:nvSpPr>
          <p:cNvPr id="10" name="Date Placeholder 9"/>
          <p:cNvSpPr>
            <a:spLocks noGrp="1"/>
          </p:cNvSpPr>
          <p:nvPr>
            <p:ph type="dt" sz="half" idx="10"/>
          </p:nvPr>
        </p:nvSpPr>
        <p:spPr/>
        <p:txBody>
          <a:bodyPr/>
          <a:lstStyle/>
          <a:p>
            <a:fld id="{3DAAC267-BC01-4D2B-81D7-89B5AA86D188}"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3607012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38896"/>
            <a:ext cx="5486400" cy="914400"/>
          </a:xfrm>
        </p:spPr>
        <p:txBody>
          <a:bodyPr anchor="ctr" anchorCtr="0">
            <a:normAutofit fontScale="90000"/>
          </a:bodyPr>
          <a:lstStyle/>
          <a:p>
            <a:r>
              <a:rPr lang="en-US" sz="2700" dirty="0" smtClean="0">
                <a:solidFill>
                  <a:schemeClr val="accent3">
                    <a:lumMod val="75000"/>
                  </a:schemeClr>
                </a:solidFill>
              </a:rPr>
              <a:t>Session 2: Conducting a Food Defense Hazards Analysis</a:t>
            </a:r>
            <a:r>
              <a:rPr lang="en-US" sz="2800" dirty="0" smtClean="0">
                <a:solidFill>
                  <a:schemeClr val="accent3">
                    <a:lumMod val="75000"/>
                  </a:schemeClr>
                </a:solidFill>
              </a:rPr>
              <a:t> </a:t>
            </a:r>
            <a:endParaRPr lang="en-GB" sz="2800" dirty="0">
              <a:solidFill>
                <a:schemeClr val="accent3">
                  <a:lumMod val="75000"/>
                </a:schemeClr>
              </a:solidFill>
            </a:endParaRPr>
          </a:p>
        </p:txBody>
      </p:sp>
      <p:sp>
        <p:nvSpPr>
          <p:cNvPr id="3" name="Content Placeholder 2"/>
          <p:cNvSpPr>
            <a:spLocks noGrp="1"/>
          </p:cNvSpPr>
          <p:nvPr>
            <p:ph sz="quarter" idx="1"/>
          </p:nvPr>
        </p:nvSpPr>
        <p:spPr>
          <a:xfrm>
            <a:off x="609600" y="1676400"/>
            <a:ext cx="7924800" cy="4525963"/>
          </a:xfrm>
        </p:spPr>
        <p:txBody>
          <a:bodyPr>
            <a:normAutofit/>
          </a:bodyPr>
          <a:lstStyle/>
          <a:p>
            <a:r>
              <a:rPr lang="en-US" dirty="0" smtClean="0"/>
              <a:t>How can the different food defense threats impact your operations?</a:t>
            </a:r>
          </a:p>
          <a:p>
            <a:endParaRPr lang="en-US" sz="800" dirty="0" smtClean="0"/>
          </a:p>
          <a:p>
            <a:pPr lvl="1"/>
            <a:r>
              <a:rPr lang="en-US" dirty="0"/>
              <a:t>S</a:t>
            </a:r>
            <a:r>
              <a:rPr lang="en-US" dirty="0" smtClean="0"/>
              <a:t>trategic</a:t>
            </a:r>
            <a:r>
              <a:rPr lang="en-US" dirty="0"/>
              <a:t>, operational and tactical intelligence to </a:t>
            </a:r>
            <a:r>
              <a:rPr lang="en-US" dirty="0" smtClean="0"/>
              <a:t>help identify the hazards</a:t>
            </a:r>
          </a:p>
          <a:p>
            <a:pPr lvl="1"/>
            <a:r>
              <a:rPr lang="en-US" dirty="0" smtClean="0"/>
              <a:t>Hazards are variable </a:t>
            </a:r>
          </a:p>
          <a:p>
            <a:pPr lvl="1"/>
            <a:r>
              <a:rPr lang="en-US" dirty="0" smtClean="0"/>
              <a:t>Must identify the hazards associated with each type of threat:</a:t>
            </a:r>
          </a:p>
          <a:p>
            <a:pPr lvl="2"/>
            <a:r>
              <a:rPr lang="en-US" dirty="0"/>
              <a:t>W</a:t>
            </a:r>
            <a:r>
              <a:rPr lang="en-US" dirty="0" smtClean="0"/>
              <a:t>hat is the likelihood of occurrence?</a:t>
            </a:r>
          </a:p>
          <a:p>
            <a:pPr lvl="2"/>
            <a:r>
              <a:rPr lang="en-US" dirty="0" smtClean="0"/>
              <a:t>What are the worst case consequences of a successful attack?</a:t>
            </a:r>
          </a:p>
          <a:p>
            <a:pPr lvl="1"/>
            <a:r>
              <a:rPr lang="en-US" dirty="0" smtClean="0"/>
              <a:t>You must consider the threats and their associated hazards in context</a:t>
            </a:r>
          </a:p>
          <a:p>
            <a:pPr lvl="2"/>
            <a:endParaRPr lang="en-US" dirty="0" smtClean="0"/>
          </a:p>
          <a:p>
            <a:pPr lvl="1"/>
            <a:endParaRPr lang="en-US" dirty="0" smtClean="0"/>
          </a:p>
          <a:p>
            <a:endParaRPr lang="en-GB" dirty="0"/>
          </a:p>
        </p:txBody>
      </p:sp>
      <p:sp>
        <p:nvSpPr>
          <p:cNvPr id="10" name="Date Placeholder 9"/>
          <p:cNvSpPr>
            <a:spLocks noGrp="1"/>
          </p:cNvSpPr>
          <p:nvPr>
            <p:ph type="dt" sz="half" idx="10"/>
          </p:nvPr>
        </p:nvSpPr>
        <p:spPr/>
        <p:txBody>
          <a:bodyPr/>
          <a:lstStyle/>
          <a:p>
            <a:fld id="{C4BF8D90-0BA6-4711-A004-1852ECCA3E62}"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3392554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089" y="114300"/>
            <a:ext cx="6517511" cy="1143000"/>
          </a:xfrm>
        </p:spPr>
        <p:txBody>
          <a:bodyPr anchor="t" anchorCtr="0">
            <a:normAutofit/>
          </a:bodyPr>
          <a:lstStyle/>
          <a:p>
            <a:r>
              <a:rPr lang="en-US" sz="2800" dirty="0" smtClean="0">
                <a:solidFill>
                  <a:schemeClr val="accent3">
                    <a:lumMod val="75000"/>
                  </a:schemeClr>
                </a:solidFill>
              </a:rPr>
              <a:t>Strategic Intelligence to Help  </a:t>
            </a:r>
            <a:br>
              <a:rPr lang="en-US" sz="2800" dirty="0" smtClean="0">
                <a:solidFill>
                  <a:schemeClr val="accent3">
                    <a:lumMod val="75000"/>
                  </a:schemeClr>
                </a:solidFill>
              </a:rPr>
            </a:br>
            <a:r>
              <a:rPr lang="en-US" sz="2800" dirty="0" smtClean="0">
                <a:solidFill>
                  <a:schemeClr val="accent3">
                    <a:lumMod val="75000"/>
                  </a:schemeClr>
                </a:solidFill>
              </a:rPr>
              <a:t>Identify Food Defense Hazards</a:t>
            </a:r>
            <a:endParaRPr lang="en-GB" sz="2800" dirty="0">
              <a:solidFill>
                <a:schemeClr val="accent3">
                  <a:lumMod val="75000"/>
                </a:schemeClr>
              </a:solidFill>
            </a:endParaRPr>
          </a:p>
        </p:txBody>
      </p:sp>
      <p:sp>
        <p:nvSpPr>
          <p:cNvPr id="3" name="Content Placeholder 2"/>
          <p:cNvSpPr>
            <a:spLocks noGrp="1"/>
          </p:cNvSpPr>
          <p:nvPr>
            <p:ph sz="quarter" idx="1"/>
          </p:nvPr>
        </p:nvSpPr>
        <p:spPr>
          <a:xfrm>
            <a:off x="304800" y="1676400"/>
            <a:ext cx="8534400" cy="4525963"/>
          </a:xfrm>
        </p:spPr>
        <p:txBody>
          <a:bodyPr>
            <a:normAutofit lnSpcReduction="10000"/>
          </a:bodyPr>
          <a:lstStyle/>
          <a:p>
            <a:r>
              <a:rPr lang="en-US" sz="2800" dirty="0" smtClean="0"/>
              <a:t>Gathering and analysis of strategic country intelligence</a:t>
            </a:r>
          </a:p>
          <a:p>
            <a:pPr marL="0" indent="0">
              <a:buNone/>
            </a:pPr>
            <a:endParaRPr lang="en-US" sz="900" dirty="0" smtClean="0"/>
          </a:p>
          <a:p>
            <a:pPr lvl="1"/>
            <a:r>
              <a:rPr lang="en-US" sz="2000" dirty="0" smtClean="0"/>
              <a:t>Incidents by country and regions</a:t>
            </a:r>
          </a:p>
          <a:p>
            <a:pPr lvl="1"/>
            <a:r>
              <a:rPr lang="en-US" sz="2000" dirty="0" smtClean="0"/>
              <a:t>The stability of the country and region</a:t>
            </a:r>
          </a:p>
          <a:p>
            <a:pPr lvl="2"/>
            <a:r>
              <a:rPr lang="en-US" dirty="0" smtClean="0"/>
              <a:t>Enforcement and Judicial System</a:t>
            </a:r>
          </a:p>
          <a:p>
            <a:pPr lvl="2"/>
            <a:r>
              <a:rPr lang="en-US" dirty="0" smtClean="0"/>
              <a:t>International rules of law and banking system</a:t>
            </a:r>
          </a:p>
          <a:p>
            <a:pPr lvl="2"/>
            <a:r>
              <a:rPr lang="en-US" dirty="0" smtClean="0"/>
              <a:t>Levels of government corruption</a:t>
            </a:r>
          </a:p>
          <a:p>
            <a:pPr lvl="1"/>
            <a:r>
              <a:rPr lang="en-US" sz="2000" dirty="0" smtClean="0"/>
              <a:t>Presence of a food safety system</a:t>
            </a:r>
          </a:p>
          <a:p>
            <a:pPr lvl="2"/>
            <a:r>
              <a:rPr lang="en-US" dirty="0" smtClean="0"/>
              <a:t>Quality of government oversight and enforcement </a:t>
            </a:r>
          </a:p>
          <a:p>
            <a:pPr lvl="1"/>
            <a:r>
              <a:rPr lang="en-US" sz="2000" dirty="0" smtClean="0"/>
              <a:t>Presence of organized crime</a:t>
            </a:r>
          </a:p>
          <a:p>
            <a:pPr lvl="2"/>
            <a:r>
              <a:rPr lang="en-US" dirty="0" smtClean="0"/>
              <a:t>Human and drug trafficking; child labor</a:t>
            </a:r>
          </a:p>
          <a:p>
            <a:pPr lvl="1"/>
            <a:r>
              <a:rPr lang="en-US" sz="2000" dirty="0" smtClean="0"/>
              <a:t>Incidence of fraud in general and food fraud in particular </a:t>
            </a:r>
          </a:p>
          <a:p>
            <a:pPr lvl="1"/>
            <a:endParaRPr lang="en-GB" sz="2000" dirty="0"/>
          </a:p>
        </p:txBody>
      </p:sp>
      <p:sp>
        <p:nvSpPr>
          <p:cNvPr id="10" name="Date Placeholder 9"/>
          <p:cNvSpPr>
            <a:spLocks noGrp="1"/>
          </p:cNvSpPr>
          <p:nvPr>
            <p:ph type="dt" sz="half" idx="10"/>
          </p:nvPr>
        </p:nvSpPr>
        <p:spPr/>
        <p:txBody>
          <a:bodyPr/>
          <a:lstStyle/>
          <a:p>
            <a:fld id="{BED113B7-9A45-4BA8-A198-3B027CD83620}"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2637927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Fraudster Service</a:t>
            </a:r>
            <a:endParaRPr lang="en-US" dirty="0"/>
          </a:p>
        </p:txBody>
      </p:sp>
      <p:pic>
        <p:nvPicPr>
          <p:cNvPr id="1026"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t="10846" r="40171" b="4803"/>
          <a:stretch/>
        </p:blipFill>
        <p:spPr bwMode="auto">
          <a:xfrm>
            <a:off x="228600" y="1828800"/>
            <a:ext cx="8636302" cy="4109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ate Placeholder 7"/>
          <p:cNvSpPr>
            <a:spLocks noGrp="1"/>
          </p:cNvSpPr>
          <p:nvPr>
            <p:ph type="dt" sz="half" idx="10"/>
          </p:nvPr>
        </p:nvSpPr>
        <p:spPr/>
        <p:txBody>
          <a:bodyPr/>
          <a:lstStyle/>
          <a:p>
            <a:fld id="{A338591F-9E68-49D8-817A-7FA3782F670E}" type="datetime1">
              <a:rPr lang="en-US" smtClean="0"/>
              <a:t>6/6/2014</a:t>
            </a:fld>
            <a:endParaRPr lang="en-US"/>
          </a:p>
        </p:txBody>
      </p:sp>
      <p:sp>
        <p:nvSpPr>
          <p:cNvPr id="9" name="Footer Placeholder 8"/>
          <p:cNvSpPr>
            <a:spLocks noGrp="1"/>
          </p:cNvSpPr>
          <p:nvPr>
            <p:ph type="ftr" sz="quarter" idx="11"/>
          </p:nvPr>
        </p:nvSpPr>
        <p:spPr/>
        <p:txBody>
          <a:bodyPr/>
          <a:lstStyle/>
          <a:p>
            <a:r>
              <a:rPr lang="en-US" smtClean="0"/>
              <a:t>Copyright © 2014  All Rights Reserved FoodQuestTQ LLC             </a:t>
            </a:r>
            <a:endParaRPr lang="en-US"/>
          </a:p>
        </p:txBody>
      </p:sp>
      <p:sp>
        <p:nvSpPr>
          <p:cNvPr id="10" name="Slide Number Placeholder 9"/>
          <p:cNvSpPr>
            <a:spLocks noGrp="1"/>
          </p:cNvSpPr>
          <p:nvPr>
            <p:ph type="sldNum" sz="quarter" idx="12"/>
          </p:nvPr>
        </p:nvSpPr>
        <p:spPr/>
        <p:txBody>
          <a:bodyPr/>
          <a:lstStyle/>
          <a:p>
            <a:fld id="{29717545-F03D-473D-8E65-1B92D2904AC3}"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626242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6629400" cy="1143000"/>
          </a:xfrm>
        </p:spPr>
        <p:txBody>
          <a:bodyPr anchor="t" anchorCtr="0">
            <a:normAutofit/>
          </a:bodyPr>
          <a:lstStyle/>
          <a:p>
            <a:r>
              <a:rPr lang="en-US" sz="2800" dirty="0" smtClean="0">
                <a:solidFill>
                  <a:schemeClr val="accent3">
                    <a:lumMod val="75000"/>
                  </a:schemeClr>
                </a:solidFill>
              </a:rPr>
              <a:t>Operational Intelligence to Help                                    Identify Food Defense Hazards </a:t>
            </a:r>
            <a:endParaRPr lang="en-GB" sz="2800" dirty="0">
              <a:solidFill>
                <a:schemeClr val="accent3">
                  <a:lumMod val="75000"/>
                </a:schemeClr>
              </a:solidFill>
            </a:endParaRPr>
          </a:p>
        </p:txBody>
      </p:sp>
      <p:sp>
        <p:nvSpPr>
          <p:cNvPr id="3" name="Content Placeholder 2"/>
          <p:cNvSpPr>
            <a:spLocks noGrp="1"/>
          </p:cNvSpPr>
          <p:nvPr>
            <p:ph sz="quarter" idx="1"/>
          </p:nvPr>
        </p:nvSpPr>
        <p:spPr>
          <a:xfrm>
            <a:off x="762000" y="1905000"/>
            <a:ext cx="7772400" cy="4525963"/>
          </a:xfrm>
        </p:spPr>
        <p:txBody>
          <a:bodyPr/>
          <a:lstStyle/>
          <a:p>
            <a:r>
              <a:rPr lang="en-US" dirty="0" smtClean="0"/>
              <a:t>Gathering and analysis of in-country statistics</a:t>
            </a:r>
          </a:p>
          <a:p>
            <a:endParaRPr lang="en-US" sz="800" dirty="0" smtClean="0"/>
          </a:p>
          <a:p>
            <a:pPr lvl="1"/>
            <a:r>
              <a:rPr lang="en-US" dirty="0" smtClean="0"/>
              <a:t>Past Attacks and frequency over time by:</a:t>
            </a:r>
          </a:p>
          <a:p>
            <a:pPr lvl="2"/>
            <a:r>
              <a:rPr lang="en-US" dirty="0" smtClean="0"/>
              <a:t>In-country location</a:t>
            </a:r>
          </a:p>
          <a:p>
            <a:pPr lvl="2"/>
            <a:r>
              <a:rPr lang="en-US" dirty="0" smtClean="0"/>
              <a:t>Commodity type</a:t>
            </a:r>
          </a:p>
          <a:p>
            <a:pPr lvl="2"/>
            <a:r>
              <a:rPr lang="en-US" dirty="0" smtClean="0"/>
              <a:t>Location on the supply chain</a:t>
            </a:r>
          </a:p>
          <a:p>
            <a:pPr lvl="2"/>
            <a:r>
              <a:rPr lang="en-US" dirty="0" smtClean="0"/>
              <a:t>Type of Adversary</a:t>
            </a:r>
          </a:p>
          <a:p>
            <a:pPr lvl="2"/>
            <a:endParaRPr lang="en-US" sz="800" dirty="0" smtClean="0"/>
          </a:p>
          <a:p>
            <a:r>
              <a:rPr lang="en-US" dirty="0" smtClean="0"/>
              <a:t>Present and potential exposure</a:t>
            </a:r>
          </a:p>
          <a:p>
            <a:pPr lvl="1"/>
            <a:endParaRPr lang="en-GB" dirty="0"/>
          </a:p>
        </p:txBody>
      </p:sp>
      <p:sp>
        <p:nvSpPr>
          <p:cNvPr id="10" name="Date Placeholder 9"/>
          <p:cNvSpPr>
            <a:spLocks noGrp="1"/>
          </p:cNvSpPr>
          <p:nvPr>
            <p:ph type="dt" sz="half" idx="10"/>
          </p:nvPr>
        </p:nvSpPr>
        <p:spPr/>
        <p:txBody>
          <a:bodyPr/>
          <a:lstStyle/>
          <a:p>
            <a:fld id="{B0B51D5B-45C0-459B-BBF3-BA476416B57E}" type="datetime1">
              <a:rPr lang="en-US" smtClean="0"/>
              <a:t>6/6/2014</a:t>
            </a:fld>
            <a:endParaRPr lang="en-US"/>
          </a:p>
        </p:txBody>
      </p:sp>
      <p:sp>
        <p:nvSpPr>
          <p:cNvPr id="11" name="Footer Placeholder 10"/>
          <p:cNvSpPr>
            <a:spLocks noGrp="1"/>
          </p:cNvSpPr>
          <p:nvPr>
            <p:ph type="ftr" sz="quarter" idx="11"/>
          </p:nvPr>
        </p:nvSpPr>
        <p:spPr/>
        <p:txBody>
          <a:bodyPr/>
          <a:lstStyle/>
          <a:p>
            <a:r>
              <a:rPr lang="en-US" smtClean="0"/>
              <a:t>Copyright © 2014  All Rights Reserved FoodQuestTQ LLC             </a:t>
            </a:r>
            <a:endParaRPr lang="en-US"/>
          </a:p>
        </p:txBody>
      </p:sp>
      <p:sp>
        <p:nvSpPr>
          <p:cNvPr id="12" name="Slide Number Placeholder 11"/>
          <p:cNvSpPr>
            <a:spLocks noGrp="1"/>
          </p:cNvSpPr>
          <p:nvPr>
            <p:ph type="sldNum" sz="quarter" idx="12"/>
          </p:nvPr>
        </p:nvSpPr>
        <p:spPr/>
        <p:txBody>
          <a:bodyPr/>
          <a:lstStyle/>
          <a:p>
            <a:fld id="{29717545-F03D-473D-8E65-1B92D2904AC3}"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22691784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5451</TotalTime>
  <Words>5155</Words>
  <Application>Microsoft Office PowerPoint</Application>
  <PresentationFormat>On-screen Show (4:3)</PresentationFormat>
  <Paragraphs>671</Paragraphs>
  <Slides>46</Slides>
  <Notes>45</Notes>
  <HiddenSlides>0</HiddenSlides>
  <MMClips>14</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Civic</vt:lpstr>
      <vt:lpstr>Food Protection</vt:lpstr>
      <vt:lpstr>Food Protection</vt:lpstr>
      <vt:lpstr>Four (4) Sessions</vt:lpstr>
      <vt:lpstr>The Food Defense End Game</vt:lpstr>
      <vt:lpstr>Definition of a Food Defense Hazard</vt:lpstr>
      <vt:lpstr>Session 2: Conducting a Food Defense Hazards Analysis </vt:lpstr>
      <vt:lpstr>Strategic Intelligence to Help   Identify Food Defense Hazards</vt:lpstr>
      <vt:lpstr>Food Fraudster Service</vt:lpstr>
      <vt:lpstr>Operational Intelligence to Help                                    Identify Food Defense Hazards </vt:lpstr>
      <vt:lpstr>Again From Our Food Fraudster Tool</vt:lpstr>
      <vt:lpstr>Tactical Intelligence to Help Identify Food  Defense Hazards</vt:lpstr>
      <vt:lpstr>Food Defense Hazards are Variable</vt:lpstr>
      <vt:lpstr>Extra Virgin Olive Fraud as One Example</vt:lpstr>
      <vt:lpstr>Extra Virgin Olive Fraud as One Example</vt:lpstr>
      <vt:lpstr>Extra Virgin Olive Fraud as One Example</vt:lpstr>
      <vt:lpstr>Identifying the Hazards Associated with Each Type of Threat: Intentional Poisoning</vt:lpstr>
      <vt:lpstr>Identifying the Hazards Associated with Each Type of Threat: Intentional Poisoning</vt:lpstr>
      <vt:lpstr>Identifying the Hazards Associated with Each Type of Threat: Intentional Poisoning</vt:lpstr>
      <vt:lpstr>Identifying the Hazards Associated with                 Each Type of Threat: Intentional Poisoning</vt:lpstr>
      <vt:lpstr>Identifying the Hazards Associated with                 Each Type of Threat: Intentional Poisoning</vt:lpstr>
      <vt:lpstr>Identifying the Hazards Associated with                 Each Type of Threat: Disruption </vt:lpstr>
      <vt:lpstr>Hazards Analysis Tools: DBT</vt:lpstr>
      <vt:lpstr>Hazards Analysis Tools: HACCP</vt:lpstr>
      <vt:lpstr>Hazards Analysis Tools: ORM</vt:lpstr>
      <vt:lpstr>Hazards Analysis Tools: PRA </vt:lpstr>
      <vt:lpstr>Hazards Analysis Tools: C.A.R.V.E.R. + Shock</vt:lpstr>
      <vt:lpstr>Tools Summary</vt:lpstr>
      <vt:lpstr>Hazards Analysis: The Bottom Line</vt:lpstr>
      <vt:lpstr>The CSM METHOD®</vt:lpstr>
      <vt:lpstr>PowerPoint Presentation</vt:lpstr>
      <vt:lpstr>Bagram Airfield, Afghanistan</vt:lpstr>
      <vt:lpstr>Airport</vt:lpstr>
      <vt:lpstr>General David Patraeus</vt:lpstr>
      <vt:lpstr>Khyber Pass</vt:lpstr>
      <vt:lpstr>September 11, 2001</vt:lpstr>
      <vt:lpstr>Abu-Khabab: Jalalabad Terrorist Training Camp</vt:lpstr>
      <vt:lpstr>January 19: 2010: State of the Union Address</vt:lpstr>
      <vt:lpstr>Manas Depot, Pakistan</vt:lpstr>
      <vt:lpstr>Local Arms Bazaar, Manas, Pakistan</vt:lpstr>
      <vt:lpstr>Robert Gibbs, White House Press Secretary</vt:lpstr>
      <vt:lpstr>General Stanley McChrystal</vt:lpstr>
      <vt:lpstr>Jeffrey Archer Bagram Airfield, Afghanistan</vt:lpstr>
      <vt:lpstr>PowerPoint Presentation</vt:lpstr>
      <vt:lpstr>Questions</vt:lpstr>
      <vt:lpstr>Manas Depot</vt:lpstr>
      <vt:lpstr>Summary of Session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Protection</dc:title>
  <dc:creator>jhnatio</dc:creator>
  <cp:lastModifiedBy>Bruce H. Becker</cp:lastModifiedBy>
  <cp:revision>314</cp:revision>
  <cp:lastPrinted>2014-05-28T19:16:59Z</cp:lastPrinted>
  <dcterms:created xsi:type="dcterms:W3CDTF">2014-05-19T20:56:40Z</dcterms:created>
  <dcterms:modified xsi:type="dcterms:W3CDTF">2014-06-06T11:06:00Z</dcterms:modified>
</cp:coreProperties>
</file>