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583" r:id="rId2"/>
    <p:sldId id="468" r:id="rId3"/>
    <p:sldId id="336" r:id="rId4"/>
    <p:sldId id="589" r:id="rId5"/>
    <p:sldId id="590" r:id="rId6"/>
    <p:sldId id="585" r:id="rId7"/>
    <p:sldId id="592" r:id="rId8"/>
    <p:sldId id="591" r:id="rId9"/>
    <p:sldId id="588" r:id="rId10"/>
    <p:sldId id="471" r:id="rId11"/>
    <p:sldId id="528" r:id="rId12"/>
    <p:sldId id="467" r:id="rId13"/>
    <p:sldId id="463" r:id="rId14"/>
    <p:sldId id="593" r:id="rId15"/>
    <p:sldId id="594" r:id="rId16"/>
    <p:sldId id="580" r:id="rId17"/>
    <p:sldId id="393" r:id="rId18"/>
    <p:sldId id="465" r:id="rId19"/>
    <p:sldId id="464" r:id="rId20"/>
    <p:sldId id="595" r:id="rId21"/>
    <p:sldId id="596" r:id="rId22"/>
    <p:sldId id="597" r:id="rId23"/>
    <p:sldId id="598" r:id="rId24"/>
    <p:sldId id="394" r:id="rId25"/>
    <p:sldId id="443" r:id="rId26"/>
    <p:sldId id="522" r:id="rId27"/>
    <p:sldId id="556" r:id="rId28"/>
    <p:sldId id="557" r:id="rId29"/>
    <p:sldId id="577" r:id="rId30"/>
    <p:sldId id="578" r:id="rId31"/>
    <p:sldId id="523" r:id="rId32"/>
    <p:sldId id="525" r:id="rId33"/>
    <p:sldId id="526" r:id="rId34"/>
    <p:sldId id="441" r:id="rId35"/>
    <p:sldId id="572" r:id="rId36"/>
    <p:sldId id="575" r:id="rId37"/>
    <p:sldId id="555" r:id="rId38"/>
    <p:sldId id="566" r:id="rId39"/>
    <p:sldId id="567" r:id="rId40"/>
    <p:sldId id="570" r:id="rId41"/>
    <p:sldId id="568" r:id="rId42"/>
    <p:sldId id="569" r:id="rId43"/>
    <p:sldId id="571" r:id="rId44"/>
    <p:sldId id="579" r:id="rId45"/>
    <p:sldId id="581" r:id="rId46"/>
    <p:sldId id="582" r:id="rId47"/>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rgbClr val="C0C0C0"/>
        </a:solidFill>
        <a:latin typeface="Arial" pitchFamily="34" charset="0"/>
        <a:ea typeface="+mn-ea"/>
        <a:cs typeface="Arial" pitchFamily="34" charset="0"/>
      </a:defRPr>
    </a:lvl1pPr>
    <a:lvl2pPr marL="457200" algn="l" rtl="0" fontAlgn="base">
      <a:spcBef>
        <a:spcPct val="0"/>
      </a:spcBef>
      <a:spcAft>
        <a:spcPct val="0"/>
      </a:spcAft>
      <a:defRPr sz="2400" kern="1200">
        <a:solidFill>
          <a:srgbClr val="C0C0C0"/>
        </a:solidFill>
        <a:latin typeface="Arial" pitchFamily="34" charset="0"/>
        <a:ea typeface="+mn-ea"/>
        <a:cs typeface="Arial" pitchFamily="34" charset="0"/>
      </a:defRPr>
    </a:lvl2pPr>
    <a:lvl3pPr marL="914400" algn="l" rtl="0" fontAlgn="base">
      <a:spcBef>
        <a:spcPct val="0"/>
      </a:spcBef>
      <a:spcAft>
        <a:spcPct val="0"/>
      </a:spcAft>
      <a:defRPr sz="2400" kern="1200">
        <a:solidFill>
          <a:srgbClr val="C0C0C0"/>
        </a:solidFill>
        <a:latin typeface="Arial" pitchFamily="34" charset="0"/>
        <a:ea typeface="+mn-ea"/>
        <a:cs typeface="Arial" pitchFamily="34" charset="0"/>
      </a:defRPr>
    </a:lvl3pPr>
    <a:lvl4pPr marL="1371600" algn="l" rtl="0" fontAlgn="base">
      <a:spcBef>
        <a:spcPct val="0"/>
      </a:spcBef>
      <a:spcAft>
        <a:spcPct val="0"/>
      </a:spcAft>
      <a:defRPr sz="2400" kern="1200">
        <a:solidFill>
          <a:srgbClr val="C0C0C0"/>
        </a:solidFill>
        <a:latin typeface="Arial" pitchFamily="34" charset="0"/>
        <a:ea typeface="+mn-ea"/>
        <a:cs typeface="Arial" pitchFamily="34" charset="0"/>
      </a:defRPr>
    </a:lvl4pPr>
    <a:lvl5pPr marL="1828800" algn="l" rtl="0" fontAlgn="base">
      <a:spcBef>
        <a:spcPct val="0"/>
      </a:spcBef>
      <a:spcAft>
        <a:spcPct val="0"/>
      </a:spcAft>
      <a:defRPr sz="2400" kern="1200">
        <a:solidFill>
          <a:srgbClr val="C0C0C0"/>
        </a:solidFill>
        <a:latin typeface="Arial" pitchFamily="34" charset="0"/>
        <a:ea typeface="+mn-ea"/>
        <a:cs typeface="Arial" pitchFamily="34" charset="0"/>
      </a:defRPr>
    </a:lvl5pPr>
    <a:lvl6pPr marL="2286000" algn="l" defTabSz="914400" rtl="0" eaLnBrk="1" latinLnBrk="0" hangingPunct="1">
      <a:defRPr sz="2400" kern="1200">
        <a:solidFill>
          <a:srgbClr val="C0C0C0"/>
        </a:solidFill>
        <a:latin typeface="Arial" pitchFamily="34" charset="0"/>
        <a:ea typeface="+mn-ea"/>
        <a:cs typeface="Arial" pitchFamily="34" charset="0"/>
      </a:defRPr>
    </a:lvl6pPr>
    <a:lvl7pPr marL="2743200" algn="l" defTabSz="914400" rtl="0" eaLnBrk="1" latinLnBrk="0" hangingPunct="1">
      <a:defRPr sz="2400" kern="1200">
        <a:solidFill>
          <a:srgbClr val="C0C0C0"/>
        </a:solidFill>
        <a:latin typeface="Arial" pitchFamily="34" charset="0"/>
        <a:ea typeface="+mn-ea"/>
        <a:cs typeface="Arial" pitchFamily="34" charset="0"/>
      </a:defRPr>
    </a:lvl7pPr>
    <a:lvl8pPr marL="3200400" algn="l" defTabSz="914400" rtl="0" eaLnBrk="1" latinLnBrk="0" hangingPunct="1">
      <a:defRPr sz="2400" kern="1200">
        <a:solidFill>
          <a:srgbClr val="C0C0C0"/>
        </a:solidFill>
        <a:latin typeface="Arial" pitchFamily="34" charset="0"/>
        <a:ea typeface="+mn-ea"/>
        <a:cs typeface="Arial" pitchFamily="34" charset="0"/>
      </a:defRPr>
    </a:lvl8pPr>
    <a:lvl9pPr marL="3657600" algn="l" defTabSz="914400" rtl="0" eaLnBrk="1" latinLnBrk="0" hangingPunct="1">
      <a:defRPr sz="2400" kern="1200">
        <a:solidFill>
          <a:srgbClr val="C0C0C0"/>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66"/>
    <a:srgbClr val="3366FF"/>
    <a:srgbClr val="FFCC00"/>
    <a:srgbClr val="FFC000"/>
    <a:srgbClr val="800000"/>
    <a:srgbClr val="996633"/>
    <a:srgbClr val="99CC00"/>
    <a:srgbClr val="9900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58" autoAdjust="0"/>
    <p:restoredTop sz="94700" autoAdjust="0"/>
  </p:normalViewPr>
  <p:slideViewPr>
    <p:cSldViewPr snapToGrid="0">
      <p:cViewPr>
        <p:scale>
          <a:sx n="100" d="100"/>
          <a:sy n="100" d="100"/>
        </p:scale>
        <p:origin x="-408" y="-84"/>
      </p:cViewPr>
      <p:guideLst>
        <p:guide orient="horz" pos="2160"/>
        <p:guide pos="2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0" d="100"/>
          <a:sy n="100" d="100"/>
        </p:scale>
        <p:origin x="-350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Deterrence</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0903426791277338E-2"/>
                  <c:y val="8.8383838383838564E-2"/>
                </c:manualLayout>
              </c:layout>
              <c:showLegendKey val="1"/>
              <c:showVal val="1"/>
              <c:showCatName val="1"/>
              <c:showSerName val="1"/>
              <c:showPercent val="1"/>
              <c:showBubbleSize val="1"/>
            </c:dLbl>
            <c:dLbl>
              <c:idx val="1"/>
              <c:layout>
                <c:manualLayout>
                  <c:x val="-2.3364485981308337E-2"/>
                  <c:y val="2.5252525252525252E-2"/>
                </c:manualLayout>
              </c:layout>
              <c:showLegendKey val="1"/>
              <c:showVal val="1"/>
              <c:showCatName val="1"/>
              <c:showSerName val="1"/>
              <c:showPercent val="1"/>
              <c:showBubbleSize val="1"/>
            </c:dLbl>
            <c:dLbl>
              <c:idx val="2"/>
              <c:layout>
                <c:manualLayout>
                  <c:x val="-2.0249221183800716E-2"/>
                  <c:y val="2.2727272727272908E-2"/>
                </c:manualLayout>
              </c:layout>
              <c:showLegendKey val="1"/>
              <c:showVal val="1"/>
              <c:showCatName val="1"/>
              <c:showSerName val="1"/>
              <c:showPercent val="1"/>
              <c:showBubbleSize val="1"/>
            </c:dLbl>
            <c:dLbl>
              <c:idx val="3"/>
              <c:layout>
                <c:manualLayout>
                  <c:x val="-5.451713395638675E-2"/>
                  <c:y val="3.2828282828282845E-2"/>
                </c:manualLayout>
              </c:layout>
              <c:showLegendKey val="1"/>
              <c:showVal val="1"/>
              <c:showCatName val="1"/>
              <c:showSerName val="1"/>
              <c:showPercent val="1"/>
              <c:showBubbleSize val="1"/>
            </c:dLbl>
            <c:dLbl>
              <c:idx val="4"/>
              <c:layout>
                <c:manualLayout>
                  <c:x val="-5.451713395638675E-2"/>
                  <c:y val="-2.2727272727272908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Sheet1!$B$2:$B$15</c:f>
              <c:numCache>
                <c:formatCode>General</c:formatCode>
                <c:ptCount val="14"/>
                <c:pt idx="0">
                  <c:v>9.5</c:v>
                </c:pt>
                <c:pt idx="1">
                  <c:v>9</c:v>
                </c:pt>
                <c:pt idx="2">
                  <c:v>9</c:v>
                </c:pt>
                <c:pt idx="3">
                  <c:v>9.5</c:v>
                </c:pt>
                <c:pt idx="4">
                  <c:v>9.5</c:v>
                </c:pt>
                <c:pt idx="5">
                  <c:v>8</c:v>
                </c:pt>
                <c:pt idx="6">
                  <c:v>7</c:v>
                </c:pt>
                <c:pt idx="7">
                  <c:v>7</c:v>
                </c:pt>
                <c:pt idx="8">
                  <c:v>6.5</c:v>
                </c:pt>
                <c:pt idx="9">
                  <c:v>6.5</c:v>
                </c:pt>
                <c:pt idx="10">
                  <c:v>6</c:v>
                </c:pt>
                <c:pt idx="11">
                  <c:v>6</c:v>
                </c:pt>
                <c:pt idx="12">
                  <c:v>5.5</c:v>
                </c:pt>
                <c:pt idx="13">
                  <c:v>5</c:v>
                </c:pt>
              </c:numCache>
            </c:numRef>
          </c:val>
        </c:ser>
        <c:ser>
          <c:idx val="1"/>
          <c:order val="1"/>
          <c:tx>
            <c:strRef>
              <c:f>Sheet1!$C$1</c:f>
              <c:strCache>
                <c:ptCount val="1"/>
                <c:pt idx="0">
                  <c:v>Actual</c:v>
                </c:pt>
              </c:strCache>
            </c:strRef>
          </c:tx>
          <c:spPr>
            <a:ln>
              <a:solidFill>
                <a:srgbClr val="FF0000"/>
              </a:solidFill>
            </a:ln>
          </c:spPr>
          <c:marker>
            <c:symbol val="none"/>
          </c:marker>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Sheet1!$C$2:$C$15</c:f>
              <c:numCache>
                <c:formatCode>General</c:formatCode>
                <c:ptCount val="14"/>
                <c:pt idx="0">
                  <c:v>2.5</c:v>
                </c:pt>
                <c:pt idx="1">
                  <c:v>2</c:v>
                </c:pt>
                <c:pt idx="2">
                  <c:v>2</c:v>
                </c:pt>
                <c:pt idx="3">
                  <c:v>2.5</c:v>
                </c:pt>
                <c:pt idx="4">
                  <c:v>1</c:v>
                </c:pt>
                <c:pt idx="5">
                  <c:v>3</c:v>
                </c:pt>
                <c:pt idx="6">
                  <c:v>1</c:v>
                </c:pt>
                <c:pt idx="7">
                  <c:v>1</c:v>
                </c:pt>
                <c:pt idx="8">
                  <c:v>2</c:v>
                </c:pt>
                <c:pt idx="9">
                  <c:v>1</c:v>
                </c:pt>
                <c:pt idx="10">
                  <c:v>2</c:v>
                </c:pt>
                <c:pt idx="11">
                  <c:v>2</c:v>
                </c:pt>
                <c:pt idx="12">
                  <c:v>1.5</c:v>
                </c:pt>
                <c:pt idx="13">
                  <c:v>2</c:v>
                </c:pt>
              </c:numCache>
            </c:numRef>
          </c:val>
        </c:ser>
        <c:dLbls>
          <c:showLegendKey val="1"/>
          <c:showVal val="1"/>
          <c:showCatName val="1"/>
          <c:showSerName val="1"/>
          <c:showPercent val="1"/>
          <c:showBubbleSize val="1"/>
        </c:dLbls>
        <c:axId val="248217984"/>
        <c:axId val="248219520"/>
      </c:radarChart>
      <c:catAx>
        <c:axId val="248217984"/>
        <c:scaling>
          <c:orientation val="minMax"/>
        </c:scaling>
        <c:delete val="1"/>
        <c:axPos val="b"/>
        <c:majorGridlines/>
        <c:numFmt formatCode="m/d/yyyy" sourceLinked="1"/>
        <c:majorTickMark val="none"/>
        <c:minorTickMark val="cross"/>
        <c:tickLblPos val="nextTo"/>
        <c:crossAx val="248219520"/>
        <c:crosses val="autoZero"/>
        <c:auto val="1"/>
        <c:lblAlgn val="ctr"/>
        <c:lblOffset val="100"/>
        <c:noMultiLvlLbl val="1"/>
      </c:catAx>
      <c:valAx>
        <c:axId val="248219520"/>
        <c:scaling>
          <c:orientation val="minMax"/>
        </c:scaling>
        <c:delete val="1"/>
        <c:axPos val="l"/>
        <c:majorGridlines/>
        <c:numFmt formatCode="General" sourceLinked="1"/>
        <c:majorTickMark val="none"/>
        <c:minorTickMark val="cross"/>
        <c:tickLblPos val="nextTo"/>
        <c:crossAx val="248217984"/>
        <c:crosses val="autoZero"/>
        <c:crossBetween val="between"/>
      </c:valAx>
      <c:spPr>
        <a:solidFill>
          <a:schemeClr val="tx1">
            <a:lumMod val="75000"/>
          </a:schemeClr>
        </a:solidFill>
      </c:spPr>
    </c:plotArea>
    <c:legend>
      <c:legendPos val="t"/>
      <c:layout>
        <c:manualLayout>
          <c:xMode val="edge"/>
          <c:yMode val="edge"/>
          <c:x val="0.39280373831775856"/>
          <c:y val="9.4673664124927046E-2"/>
          <c:w val="0.21439252336448597"/>
          <c:h val="4.5250373931635134E-2"/>
        </c:manualLayou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Response</a:t>
            </a:r>
          </a:p>
        </c:rich>
      </c:tx>
      <c:layout/>
      <c:overlay val="1"/>
    </c:title>
    <c:autoTitleDeleted val="0"/>
    <c:plotArea>
      <c:layout/>
      <c:radarChart>
        <c:radarStyle val="marker"/>
        <c:varyColors val="1"/>
        <c:ser>
          <c:idx val="2"/>
          <c:order val="2"/>
          <c:tx>
            <c:strRef>
              <c:f>Sheet1!$B$1</c:f>
            </c:strRef>
          </c:tx>
          <c:marker>
            <c:symbol val="none"/>
          </c:marker>
          <c:cat>
            <c:multiLvlStrRef>
              <c:f>Sheet1!$A$2:$A$15</c:f>
            </c:multiLvlStrRef>
          </c:cat>
          <c:val>
            <c:numRef>
              <c:f>Sheet1!$B$2:$B$15</c:f>
            </c:numRef>
          </c:val>
        </c:ser>
        <c:ser>
          <c:idx val="3"/>
          <c:order val="3"/>
          <c:tx>
            <c:strRef>
              <c:f>Sheet1!$C$1</c:f>
            </c:strRef>
          </c:tx>
          <c:marker>
            <c:symbol val="none"/>
          </c:marker>
          <c:cat>
            <c:multiLvlStrRef>
              <c:f>Sheet1!$A$2:$A$15</c:f>
            </c:multiLvlStrRef>
          </c:cat>
          <c:val>
            <c:numRef>
              <c:f>Sheet1!$C$2:$C$15</c:f>
            </c:numRef>
          </c:val>
        </c:ser>
        <c:ser>
          <c:idx val="0"/>
          <c:order val="0"/>
          <c:tx>
            <c:strRef>
              <c:f>Sheet1!$B$1</c:f>
              <c:strCache>
                <c:ptCount val="1"/>
                <c:pt idx="0">
                  <c:v>Potential</c:v>
                </c:pt>
              </c:strCache>
            </c:strRef>
          </c:tx>
          <c:marker>
            <c:symbol val="none"/>
          </c:marker>
          <c:dLbls>
            <c:dLbl>
              <c:idx val="0"/>
              <c:layout>
                <c:manualLayout>
                  <c:x val="0"/>
                  <c:y val="4.0404040404040414E-2"/>
                </c:manualLayout>
              </c:layout>
              <c:showLegendKey val="1"/>
              <c:showVal val="1"/>
              <c:showCatName val="1"/>
              <c:showSerName val="1"/>
              <c:showPercent val="1"/>
              <c:showBubbleSize val="1"/>
            </c:dLbl>
            <c:dLbl>
              <c:idx val="3"/>
              <c:layout>
                <c:manualLayout>
                  <c:x val="-4.5171339563862663E-2"/>
                  <c:y val="-1.7676767676767683E-2"/>
                </c:manualLayout>
              </c:layout>
              <c:showLegendKey val="1"/>
              <c:showVal val="1"/>
              <c:showCatName val="1"/>
              <c:showSerName val="1"/>
              <c:showPercent val="1"/>
              <c:showBubbleSize val="1"/>
            </c:dLbl>
            <c:dLbl>
              <c:idx val="4"/>
              <c:layout>
                <c:manualLayout>
                  <c:x val="-2.3364485981308327E-2"/>
                  <c:y val="-7.5757575757575924E-3"/>
                </c:manualLayout>
              </c:layout>
              <c:showLegendKey val="1"/>
              <c:showVal val="1"/>
              <c:showCatName val="1"/>
              <c:showSerName val="1"/>
              <c:showPercent val="1"/>
              <c:showBubbleSize val="1"/>
            </c:dLbl>
            <c:dLbl>
              <c:idx val="5"/>
              <c:layout>
                <c:manualLayout>
                  <c:x val="-1.8691588785046741E-2"/>
                  <c:y val="-1.7676767676767773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Strong Border Controls</c:v>
                </c:pt>
                <c:pt idx="2">
                  <c:v>Monitor Student Research</c:v>
                </c:pt>
                <c:pt idx="3">
                  <c:v>Pre-coordination with FDA</c:v>
                </c:pt>
                <c:pt idx="4">
                  <c:v>Emergency Response Teams</c:v>
                </c:pt>
                <c:pt idx="5">
                  <c:v>Illnes Concentration Areas</c:v>
                </c:pt>
                <c:pt idx="6">
                  <c:v>Removal of Tampered Containers</c:v>
                </c:pt>
                <c:pt idx="7">
                  <c:v>Identify Contaminated Product</c:v>
                </c:pt>
                <c:pt idx="8">
                  <c:v>Localized Product Re-calls</c:v>
                </c:pt>
                <c:pt idx="9">
                  <c:v>Tamper Resistant Containers</c:v>
                </c:pt>
                <c:pt idx="10">
                  <c:v>Media Plan</c:v>
                </c:pt>
                <c:pt idx="11">
                  <c:v>Shareholder Contingency Plan</c:v>
                </c:pt>
                <c:pt idx="12">
                  <c:v>Product Re-stocking Plans</c:v>
                </c:pt>
                <c:pt idx="13">
                  <c:v>Packet Controls &amp; Restaurant Surveillance</c:v>
                </c:pt>
              </c:strCache>
            </c:strRef>
          </c:cat>
          <c:val>
            <c:numRef>
              <c:f>Sheet1!$B$2:$B$15</c:f>
              <c:numCache>
                <c:formatCode>General</c:formatCode>
                <c:ptCount val="14"/>
                <c:pt idx="0">
                  <c:v>8.5</c:v>
                </c:pt>
                <c:pt idx="1">
                  <c:v>1</c:v>
                </c:pt>
                <c:pt idx="2">
                  <c:v>1</c:v>
                </c:pt>
                <c:pt idx="3">
                  <c:v>9.5</c:v>
                </c:pt>
                <c:pt idx="4">
                  <c:v>9</c:v>
                </c:pt>
                <c:pt idx="5">
                  <c:v>8.5</c:v>
                </c:pt>
                <c:pt idx="6">
                  <c:v>7.5</c:v>
                </c:pt>
                <c:pt idx="7">
                  <c:v>7.5</c:v>
                </c:pt>
                <c:pt idx="8">
                  <c:v>7</c:v>
                </c:pt>
                <c:pt idx="9">
                  <c:v>6.5</c:v>
                </c:pt>
                <c:pt idx="10">
                  <c:v>6.5</c:v>
                </c:pt>
                <c:pt idx="11">
                  <c:v>6.5</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1.5576323987539E-2"/>
                  <c:y val="-2.5252525252525255E-3"/>
                </c:manualLayout>
              </c:layout>
              <c:showLegendKey val="1"/>
              <c:showVal val="1"/>
              <c:showCatName val="1"/>
              <c:showSerName val="1"/>
              <c:showPercent val="1"/>
              <c:showBubbleSize val="1"/>
            </c:dLbl>
            <c:dLbl>
              <c:idx val="11"/>
              <c:layout>
                <c:manualLayout>
                  <c:x val="-1.5576323987539513E-3"/>
                  <c:y val="-3.5353535353535352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Strong Border Controls</c:v>
                </c:pt>
                <c:pt idx="2">
                  <c:v>Monitor Student Research</c:v>
                </c:pt>
                <c:pt idx="3">
                  <c:v>Pre-coordination with FDA</c:v>
                </c:pt>
                <c:pt idx="4">
                  <c:v>Emergency Response Teams</c:v>
                </c:pt>
                <c:pt idx="5">
                  <c:v>Illnes Concentration Areas</c:v>
                </c:pt>
                <c:pt idx="6">
                  <c:v>Removal of Tampered Containers</c:v>
                </c:pt>
                <c:pt idx="7">
                  <c:v>Identify Contaminated Product</c:v>
                </c:pt>
                <c:pt idx="8">
                  <c:v>Localized Product Re-calls</c:v>
                </c:pt>
                <c:pt idx="9">
                  <c:v>Tamper Resistant Containers</c:v>
                </c:pt>
                <c:pt idx="10">
                  <c:v>Media Plan</c:v>
                </c:pt>
                <c:pt idx="11">
                  <c:v>Shareholder Contingency Plan</c:v>
                </c:pt>
                <c:pt idx="12">
                  <c:v>Product Re-stocking Plans</c:v>
                </c:pt>
                <c:pt idx="13">
                  <c:v>Packet Controls &amp; Restaurant Surveillance</c:v>
                </c:pt>
              </c:strCache>
            </c:strRef>
          </c:cat>
          <c:val>
            <c:numRef>
              <c:f>Sheet1!$C$2:$C$15</c:f>
              <c:numCache>
                <c:formatCode>General</c:formatCode>
                <c:ptCount val="14"/>
                <c:pt idx="0">
                  <c:v>2</c:v>
                </c:pt>
                <c:pt idx="1">
                  <c:v>1</c:v>
                </c:pt>
                <c:pt idx="2">
                  <c:v>1</c:v>
                </c:pt>
                <c:pt idx="3">
                  <c:v>1</c:v>
                </c:pt>
                <c:pt idx="4">
                  <c:v>1</c:v>
                </c:pt>
                <c:pt idx="5">
                  <c:v>2</c:v>
                </c:pt>
                <c:pt idx="6">
                  <c:v>1</c:v>
                </c:pt>
                <c:pt idx="7">
                  <c:v>1</c:v>
                </c:pt>
                <c:pt idx="8">
                  <c:v>1</c:v>
                </c:pt>
                <c:pt idx="9">
                  <c:v>1</c:v>
                </c:pt>
                <c:pt idx="10">
                  <c:v>2.5</c:v>
                </c:pt>
                <c:pt idx="11">
                  <c:v>2.5</c:v>
                </c:pt>
                <c:pt idx="12">
                  <c:v>1</c:v>
                </c:pt>
                <c:pt idx="13">
                  <c:v>1</c:v>
                </c:pt>
              </c:numCache>
            </c:numRef>
          </c:val>
        </c:ser>
        <c:dLbls>
          <c:showLegendKey val="1"/>
          <c:showVal val="1"/>
          <c:showCatName val="1"/>
          <c:showSerName val="1"/>
          <c:showPercent val="1"/>
          <c:showBubbleSize val="1"/>
        </c:dLbls>
        <c:axId val="313807232"/>
        <c:axId val="313808768"/>
      </c:radarChart>
      <c:catAx>
        <c:axId val="313807232"/>
        <c:scaling>
          <c:orientation val="minMax"/>
        </c:scaling>
        <c:delete val="1"/>
        <c:axPos val="b"/>
        <c:majorGridlines/>
        <c:numFmt formatCode="m/d/yyyy" sourceLinked="1"/>
        <c:majorTickMark val="none"/>
        <c:minorTickMark val="cross"/>
        <c:tickLblPos val="nextTo"/>
        <c:crossAx val="313808768"/>
        <c:crosses val="autoZero"/>
        <c:auto val="1"/>
        <c:lblAlgn val="ctr"/>
        <c:lblOffset val="100"/>
        <c:noMultiLvlLbl val="1"/>
      </c:catAx>
      <c:valAx>
        <c:axId val="313808768"/>
        <c:scaling>
          <c:orientation val="minMax"/>
        </c:scaling>
        <c:delete val="1"/>
        <c:axPos val="l"/>
        <c:majorGridlines/>
        <c:numFmt formatCode="General" sourceLinked="1"/>
        <c:majorTickMark val="none"/>
        <c:minorTickMark val="cross"/>
        <c:tickLblPos val="nextTo"/>
        <c:crossAx val="313807232"/>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Deterrence</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0903426791277345E-2"/>
                  <c:y val="8.8383838383838564E-2"/>
                </c:manualLayout>
              </c:layout>
              <c:showLegendKey val="1"/>
              <c:showVal val="1"/>
              <c:showCatName val="1"/>
              <c:showSerName val="1"/>
              <c:showPercent val="1"/>
              <c:showBubbleSize val="1"/>
            </c:dLbl>
            <c:dLbl>
              <c:idx val="1"/>
              <c:layout>
                <c:manualLayout>
                  <c:x val="-2.3364485981308331E-2"/>
                  <c:y val="2.5252525252525249E-2"/>
                </c:manualLayout>
              </c:layout>
              <c:showLegendKey val="1"/>
              <c:showVal val="1"/>
              <c:showCatName val="1"/>
              <c:showSerName val="1"/>
              <c:showPercent val="1"/>
              <c:showBubbleSize val="1"/>
            </c:dLbl>
            <c:dLbl>
              <c:idx val="2"/>
              <c:layout>
                <c:manualLayout>
                  <c:x val="-2.0249221183800722E-2"/>
                  <c:y val="2.2727272727272926E-2"/>
                </c:manualLayout>
              </c:layout>
              <c:showLegendKey val="1"/>
              <c:showVal val="1"/>
              <c:showCatName val="1"/>
              <c:showSerName val="1"/>
              <c:showPercent val="1"/>
              <c:showBubbleSize val="1"/>
            </c:dLbl>
            <c:dLbl>
              <c:idx val="3"/>
              <c:layout>
                <c:manualLayout>
                  <c:x val="-5.4517133956386805E-2"/>
                  <c:y val="3.2828282828282845E-2"/>
                </c:manualLayout>
              </c:layout>
              <c:showLegendKey val="1"/>
              <c:showVal val="1"/>
              <c:showCatName val="1"/>
              <c:showSerName val="1"/>
              <c:showPercent val="1"/>
              <c:showBubbleSize val="1"/>
            </c:dLbl>
            <c:dLbl>
              <c:idx val="4"/>
              <c:layout>
                <c:manualLayout>
                  <c:x val="-5.4517133956386805E-2"/>
                  <c:y val="-2.2727272727272926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Sheet1!$B$2:$B$15</c:f>
              <c:numCache>
                <c:formatCode>General</c:formatCode>
                <c:ptCount val="14"/>
                <c:pt idx="0">
                  <c:v>9.5</c:v>
                </c:pt>
                <c:pt idx="1">
                  <c:v>9</c:v>
                </c:pt>
                <c:pt idx="2">
                  <c:v>9</c:v>
                </c:pt>
                <c:pt idx="3">
                  <c:v>9.5</c:v>
                </c:pt>
                <c:pt idx="4">
                  <c:v>9.5</c:v>
                </c:pt>
                <c:pt idx="5">
                  <c:v>8</c:v>
                </c:pt>
                <c:pt idx="6">
                  <c:v>7</c:v>
                </c:pt>
                <c:pt idx="7">
                  <c:v>7</c:v>
                </c:pt>
                <c:pt idx="8">
                  <c:v>6.5</c:v>
                </c:pt>
                <c:pt idx="9">
                  <c:v>6.5</c:v>
                </c:pt>
                <c:pt idx="10">
                  <c:v>6</c:v>
                </c:pt>
                <c:pt idx="11">
                  <c:v>6</c:v>
                </c:pt>
                <c:pt idx="12">
                  <c:v>5.5</c:v>
                </c:pt>
                <c:pt idx="13">
                  <c:v>5</c:v>
                </c:pt>
              </c:numCache>
            </c:numRef>
          </c:val>
        </c:ser>
        <c:ser>
          <c:idx val="1"/>
          <c:order val="1"/>
          <c:tx>
            <c:strRef>
              <c:f>Sheet1!$C$1</c:f>
              <c:strCache>
                <c:ptCount val="1"/>
                <c:pt idx="0">
                  <c:v>Actual</c:v>
                </c:pt>
              </c:strCache>
            </c:strRef>
          </c:tx>
          <c:spPr>
            <a:ln>
              <a:solidFill>
                <a:srgbClr val="FF0000"/>
              </a:solidFill>
            </a:ln>
          </c:spPr>
          <c:marker>
            <c:symbol val="none"/>
          </c:marker>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Sheet1!$C$2:$C$15</c:f>
              <c:numCache>
                <c:formatCode>General</c:formatCode>
                <c:ptCount val="14"/>
                <c:pt idx="0">
                  <c:v>2.5</c:v>
                </c:pt>
                <c:pt idx="1">
                  <c:v>2</c:v>
                </c:pt>
                <c:pt idx="2">
                  <c:v>2</c:v>
                </c:pt>
                <c:pt idx="3">
                  <c:v>2.5</c:v>
                </c:pt>
                <c:pt idx="4">
                  <c:v>1</c:v>
                </c:pt>
                <c:pt idx="5">
                  <c:v>3</c:v>
                </c:pt>
                <c:pt idx="6">
                  <c:v>1</c:v>
                </c:pt>
                <c:pt idx="7">
                  <c:v>1</c:v>
                </c:pt>
                <c:pt idx="8">
                  <c:v>2</c:v>
                </c:pt>
                <c:pt idx="9">
                  <c:v>1</c:v>
                </c:pt>
                <c:pt idx="10">
                  <c:v>2</c:v>
                </c:pt>
                <c:pt idx="11">
                  <c:v>2</c:v>
                </c:pt>
                <c:pt idx="12">
                  <c:v>1.5</c:v>
                </c:pt>
                <c:pt idx="13">
                  <c:v>2</c:v>
                </c:pt>
              </c:numCache>
            </c:numRef>
          </c:val>
        </c:ser>
        <c:dLbls>
          <c:showLegendKey val="1"/>
          <c:showVal val="1"/>
          <c:showCatName val="1"/>
          <c:showSerName val="1"/>
          <c:showPercent val="1"/>
          <c:showBubbleSize val="1"/>
        </c:dLbls>
        <c:axId val="224107520"/>
        <c:axId val="366211840"/>
      </c:radarChart>
      <c:catAx>
        <c:axId val="224107520"/>
        <c:scaling>
          <c:orientation val="minMax"/>
        </c:scaling>
        <c:delete val="1"/>
        <c:axPos val="b"/>
        <c:majorGridlines/>
        <c:numFmt formatCode="m/d/yyyy" sourceLinked="1"/>
        <c:majorTickMark val="none"/>
        <c:minorTickMark val="cross"/>
        <c:tickLblPos val="nextTo"/>
        <c:crossAx val="366211840"/>
        <c:crosses val="autoZero"/>
        <c:auto val="1"/>
        <c:lblAlgn val="ctr"/>
        <c:lblOffset val="100"/>
        <c:noMultiLvlLbl val="1"/>
      </c:catAx>
      <c:valAx>
        <c:axId val="366211840"/>
        <c:scaling>
          <c:orientation val="minMax"/>
        </c:scaling>
        <c:delete val="1"/>
        <c:axPos val="l"/>
        <c:majorGridlines/>
        <c:numFmt formatCode="General" sourceLinked="1"/>
        <c:majorTickMark val="none"/>
        <c:minorTickMark val="cross"/>
        <c:tickLblPos val="nextTo"/>
        <c:crossAx val="224107520"/>
        <c:crosses val="autoZero"/>
        <c:crossBetween val="between"/>
      </c:valAx>
      <c:spPr>
        <a:solidFill>
          <a:schemeClr val="tx1">
            <a:lumMod val="75000"/>
          </a:schemeClr>
        </a:solidFill>
      </c:spPr>
    </c:plotArea>
    <c:legend>
      <c:legendPos val="t"/>
      <c:layout>
        <c:manualLayout>
          <c:xMode val="edge"/>
          <c:yMode val="edge"/>
          <c:x val="0.39280373831775878"/>
          <c:y val="9.4673664124927046E-2"/>
          <c:w val="0.21439252336448597"/>
          <c:h val="4.5250373931635134E-2"/>
        </c:manualLayou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Detection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2.8037383177570249E-2"/>
                  <c:y val="5.808080808080808E-2"/>
                </c:manualLayout>
              </c:layout>
              <c:showLegendKey val="1"/>
              <c:showVal val="1"/>
              <c:showCatName val="1"/>
              <c:showSerName val="1"/>
              <c:showPercent val="1"/>
              <c:showBubbleSize val="1"/>
            </c:dLbl>
            <c:dLbl>
              <c:idx val="1"/>
              <c:layout>
                <c:manualLayout>
                  <c:x val="-1.2461059190031204E-2"/>
                  <c:y val="2.7777777777778012E-2"/>
                </c:manualLayout>
              </c:layout>
              <c:showLegendKey val="1"/>
              <c:showVal val="1"/>
              <c:showCatName val="1"/>
              <c:showSerName val="1"/>
              <c:showPercent val="1"/>
              <c:showBubbleSize val="1"/>
            </c:dLbl>
            <c:dLbl>
              <c:idx val="2"/>
              <c:layout>
                <c:manualLayout>
                  <c:x val="-2.0249221183800646E-2"/>
                  <c:y val="2.5252525252525249E-2"/>
                </c:manualLayout>
              </c:layout>
              <c:showLegendKey val="1"/>
              <c:showVal val="1"/>
              <c:showCatName val="1"/>
              <c:showSerName val="1"/>
              <c:showPercent val="1"/>
              <c:showBubbleSize val="1"/>
            </c:dLbl>
            <c:dLbl>
              <c:idx val="3"/>
              <c:layout>
                <c:manualLayout>
                  <c:x val="-4.2056074766355117E-2"/>
                  <c:y val="-2.7777777777778012E-2"/>
                </c:manualLayout>
              </c:layout>
              <c:showLegendKey val="1"/>
              <c:showVal val="1"/>
              <c:showCatName val="1"/>
              <c:showSerName val="1"/>
              <c:showPercent val="1"/>
              <c:showBubbleSize val="1"/>
            </c:dLbl>
            <c:dLbl>
              <c:idx val="4"/>
              <c:layout>
                <c:manualLayout>
                  <c:x val="-2.3364485981308327E-2"/>
                  <c:y val="-7.5757575757575924E-3"/>
                </c:manualLayout>
              </c:layout>
              <c:showLegendKey val="1"/>
              <c:showVal val="1"/>
              <c:showCatName val="1"/>
              <c:showSerName val="1"/>
              <c:showPercent val="1"/>
              <c:showBubbleSize val="1"/>
            </c:dLbl>
            <c:dLbl>
              <c:idx val="5"/>
              <c:layout>
                <c:manualLayout>
                  <c:x val="-7.7881619937695094E-3"/>
                  <c:y val="-1.010101010101020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8.5</c:v>
                </c:pt>
                <c:pt idx="2">
                  <c:v>8.5</c:v>
                </c:pt>
                <c:pt idx="3">
                  <c:v>9.5</c:v>
                </c:pt>
                <c:pt idx="4">
                  <c:v>9</c:v>
                </c:pt>
                <c:pt idx="5">
                  <c:v>8</c:v>
                </c:pt>
                <c:pt idx="6">
                  <c:v>7.5</c:v>
                </c:pt>
                <c:pt idx="7">
                  <c:v>7.5</c:v>
                </c:pt>
                <c:pt idx="8">
                  <c:v>7.5</c:v>
                </c:pt>
                <c:pt idx="9">
                  <c:v>7</c:v>
                </c:pt>
                <c:pt idx="10">
                  <c:v>3.5</c:v>
                </c:pt>
                <c:pt idx="11">
                  <c:v>1</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9.3457943925234887E-3"/>
                  <c:y val="0"/>
                </c:manualLayout>
              </c:layout>
              <c:showLegendKey val="1"/>
              <c:showVal val="1"/>
              <c:showCatName val="1"/>
              <c:showSerName val="1"/>
              <c:showPercent val="1"/>
              <c:showBubbleSize val="1"/>
            </c:dLbl>
            <c:dLbl>
              <c:idx val="10"/>
              <c:layout>
                <c:manualLayout>
                  <c:x val="-1.0903426791277272E-2"/>
                  <c:y val="-2.2727272727272894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4</c:v>
                </c:pt>
                <c:pt idx="1">
                  <c:v>2</c:v>
                </c:pt>
                <c:pt idx="2">
                  <c:v>1.5</c:v>
                </c:pt>
                <c:pt idx="3">
                  <c:v>3</c:v>
                </c:pt>
                <c:pt idx="4">
                  <c:v>2</c:v>
                </c:pt>
                <c:pt idx="5">
                  <c:v>3</c:v>
                </c:pt>
                <c:pt idx="6">
                  <c:v>2</c:v>
                </c:pt>
                <c:pt idx="7">
                  <c:v>2</c:v>
                </c:pt>
                <c:pt idx="8">
                  <c:v>1</c:v>
                </c:pt>
                <c:pt idx="9">
                  <c:v>1</c:v>
                </c:pt>
                <c:pt idx="10">
                  <c:v>1.5</c:v>
                </c:pt>
                <c:pt idx="11">
                  <c:v>1</c:v>
                </c:pt>
                <c:pt idx="12">
                  <c:v>1</c:v>
                </c:pt>
                <c:pt idx="13">
                  <c:v>1</c:v>
                </c:pt>
              </c:numCache>
            </c:numRef>
          </c:val>
        </c:ser>
        <c:dLbls>
          <c:showLegendKey val="1"/>
          <c:showVal val="1"/>
          <c:showCatName val="1"/>
          <c:showSerName val="1"/>
          <c:showPercent val="1"/>
          <c:showBubbleSize val="1"/>
        </c:dLbls>
        <c:axId val="208948224"/>
        <c:axId val="208950016"/>
      </c:radarChart>
      <c:catAx>
        <c:axId val="208948224"/>
        <c:scaling>
          <c:orientation val="minMax"/>
        </c:scaling>
        <c:delete val="1"/>
        <c:axPos val="b"/>
        <c:majorGridlines/>
        <c:numFmt formatCode="m/d/yyyy" sourceLinked="1"/>
        <c:majorTickMark val="none"/>
        <c:minorTickMark val="cross"/>
        <c:tickLblPos val="nextTo"/>
        <c:crossAx val="208950016"/>
        <c:crosses val="autoZero"/>
        <c:auto val="1"/>
        <c:lblAlgn val="ctr"/>
        <c:lblOffset val="100"/>
        <c:noMultiLvlLbl val="1"/>
      </c:catAx>
      <c:valAx>
        <c:axId val="208950016"/>
        <c:scaling>
          <c:orientation val="minMax"/>
        </c:scaling>
        <c:delete val="1"/>
        <c:axPos val="l"/>
        <c:majorGridlines/>
        <c:numFmt formatCode="General" sourceLinked="1"/>
        <c:majorTickMark val="none"/>
        <c:minorTickMark val="cross"/>
        <c:tickLblPos val="nextTo"/>
        <c:crossAx val="208948224"/>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Prevention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4018691588785038E-2"/>
                  <c:y val="8.8383838383838398E-2"/>
                </c:manualLayout>
              </c:layout>
              <c:showLegendKey val="1"/>
              <c:showVal val="1"/>
              <c:showCatName val="1"/>
              <c:showSerName val="1"/>
              <c:showPercent val="1"/>
              <c:showBubbleSize val="1"/>
            </c:dLbl>
            <c:dLbl>
              <c:idx val="1"/>
              <c:layout>
                <c:manualLayout>
                  <c:x val="-3.1152647975077892E-2"/>
                  <c:y val="2.7777777777778012E-2"/>
                </c:manualLayout>
              </c:layout>
              <c:showLegendKey val="1"/>
              <c:showVal val="1"/>
              <c:showCatName val="1"/>
              <c:showSerName val="1"/>
              <c:showPercent val="1"/>
              <c:showBubbleSize val="1"/>
            </c:dLbl>
            <c:dLbl>
              <c:idx val="2"/>
              <c:layout>
                <c:manualLayout>
                  <c:x val="-2.1806853582554672E-2"/>
                  <c:y val="0"/>
                </c:manualLayout>
              </c:layout>
              <c:showLegendKey val="1"/>
              <c:showVal val="1"/>
              <c:showCatName val="1"/>
              <c:showSerName val="1"/>
              <c:showPercent val="1"/>
              <c:showBubbleSize val="1"/>
            </c:dLbl>
            <c:dLbl>
              <c:idx val="3"/>
              <c:layout>
                <c:manualLayout>
                  <c:x val="-3.5825545171339616E-2"/>
                  <c:y val="-1.5151515151515181E-2"/>
                </c:manualLayout>
              </c:layout>
              <c:showLegendKey val="1"/>
              <c:showVal val="1"/>
              <c:showCatName val="1"/>
              <c:showSerName val="1"/>
              <c:showPercent val="1"/>
              <c:showBubbleSize val="1"/>
            </c:dLbl>
            <c:dLbl>
              <c:idx val="4"/>
              <c:layout>
                <c:manualLayout>
                  <c:x val="-2.1806853582554672E-2"/>
                  <c:y val="0"/>
                </c:manualLayout>
              </c:layout>
              <c:showLegendKey val="1"/>
              <c:showVal val="1"/>
              <c:showCatName val="1"/>
              <c:showSerName val="1"/>
              <c:showPercent val="1"/>
              <c:showBubbleSize val="1"/>
            </c:dLbl>
            <c:dLbl>
              <c:idx val="5"/>
              <c:layout>
                <c:manualLayout>
                  <c:x val="-4.6728971962617053E-3"/>
                  <c:y val="-1.0101010101010201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9.5</c:v>
                </c:pt>
                <c:pt idx="2">
                  <c:v>8.5</c:v>
                </c:pt>
                <c:pt idx="3">
                  <c:v>9.5</c:v>
                </c:pt>
                <c:pt idx="4">
                  <c:v>9</c:v>
                </c:pt>
                <c:pt idx="5">
                  <c:v>8</c:v>
                </c:pt>
                <c:pt idx="6">
                  <c:v>7.5</c:v>
                </c:pt>
                <c:pt idx="7">
                  <c:v>7.5</c:v>
                </c:pt>
                <c:pt idx="8">
                  <c:v>7</c:v>
                </c:pt>
                <c:pt idx="9">
                  <c:v>7</c:v>
                </c:pt>
                <c:pt idx="10">
                  <c:v>3.5</c:v>
                </c:pt>
                <c:pt idx="11">
                  <c:v>3</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4.6728971962617504E-3"/>
                  <c:y val="0"/>
                </c:manualLayout>
              </c:layout>
              <c:showLegendKey val="1"/>
              <c:showVal val="1"/>
              <c:showCatName val="1"/>
              <c:showSerName val="1"/>
              <c:showPercent val="1"/>
              <c:showBubbleSize val="1"/>
            </c:dLbl>
            <c:dLbl>
              <c:idx val="10"/>
              <c:layout>
                <c:manualLayout>
                  <c:x val="-1.4018691588784934E-2"/>
                  <c:y val="-2.5252525252525249E-2"/>
                </c:manualLayout>
              </c:layout>
              <c:showLegendKey val="1"/>
              <c:showVal val="1"/>
              <c:showCatName val="1"/>
              <c:showSerName val="1"/>
              <c:showPercent val="1"/>
              <c:showBubbleSize val="1"/>
            </c:dLbl>
            <c:dLbl>
              <c:idx val="13"/>
              <c:layout>
                <c:manualLayout>
                  <c:x val="-1.4018691588784934E-2"/>
                  <c:y val="-1.515151515151518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2</c:v>
                </c:pt>
                <c:pt idx="1">
                  <c:v>2</c:v>
                </c:pt>
                <c:pt idx="2">
                  <c:v>1.5</c:v>
                </c:pt>
                <c:pt idx="3">
                  <c:v>2</c:v>
                </c:pt>
                <c:pt idx="4">
                  <c:v>1.5</c:v>
                </c:pt>
                <c:pt idx="5">
                  <c:v>1</c:v>
                </c:pt>
                <c:pt idx="6">
                  <c:v>1</c:v>
                </c:pt>
                <c:pt idx="7">
                  <c:v>2</c:v>
                </c:pt>
                <c:pt idx="8">
                  <c:v>1</c:v>
                </c:pt>
                <c:pt idx="9">
                  <c:v>1</c:v>
                </c:pt>
                <c:pt idx="10">
                  <c:v>1.5</c:v>
                </c:pt>
                <c:pt idx="11">
                  <c:v>3</c:v>
                </c:pt>
                <c:pt idx="12">
                  <c:v>1</c:v>
                </c:pt>
                <c:pt idx="13">
                  <c:v>1</c:v>
                </c:pt>
              </c:numCache>
            </c:numRef>
          </c:val>
        </c:ser>
        <c:dLbls>
          <c:showLegendKey val="1"/>
          <c:showVal val="1"/>
          <c:showCatName val="1"/>
          <c:showSerName val="1"/>
          <c:showPercent val="1"/>
          <c:showBubbleSize val="1"/>
        </c:dLbls>
        <c:axId val="208972416"/>
        <c:axId val="208986496"/>
      </c:radarChart>
      <c:catAx>
        <c:axId val="208972416"/>
        <c:scaling>
          <c:orientation val="minMax"/>
        </c:scaling>
        <c:delete val="1"/>
        <c:axPos val="b"/>
        <c:majorGridlines/>
        <c:numFmt formatCode="m/d/yyyy" sourceLinked="1"/>
        <c:majorTickMark val="none"/>
        <c:minorTickMark val="cross"/>
        <c:tickLblPos val="nextTo"/>
        <c:crossAx val="208986496"/>
        <c:crosses val="autoZero"/>
        <c:auto val="1"/>
        <c:lblAlgn val="ctr"/>
        <c:lblOffset val="100"/>
        <c:noMultiLvlLbl val="1"/>
      </c:catAx>
      <c:valAx>
        <c:axId val="208986496"/>
        <c:scaling>
          <c:orientation val="minMax"/>
        </c:scaling>
        <c:delete val="1"/>
        <c:axPos val="l"/>
        <c:majorGridlines/>
        <c:numFmt formatCode="General" sourceLinked="1"/>
        <c:majorTickMark val="none"/>
        <c:minorTickMark val="cross"/>
        <c:tickLblPos val="nextTo"/>
        <c:crossAx val="208972416"/>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Response</a:t>
            </a:r>
          </a:p>
        </c:rich>
      </c:tx>
      <c:layout/>
      <c:overlay val="1"/>
    </c:title>
    <c:autoTitleDeleted val="0"/>
    <c:plotArea>
      <c:layout/>
      <c:radarChart>
        <c:radarStyle val="marker"/>
        <c:varyColors val="1"/>
        <c:ser>
          <c:idx val="2"/>
          <c:order val="2"/>
          <c:tx>
            <c:strRef>
              <c:f>Sheet1!$B$1</c:f>
            </c:strRef>
          </c:tx>
          <c:marker>
            <c:symbol val="none"/>
          </c:marker>
          <c:cat>
            <c:multiLvlStrRef>
              <c:f>Sheet1!$A$2:$A$15</c:f>
            </c:multiLvlStrRef>
          </c:cat>
          <c:val>
            <c:numRef>
              <c:f>Sheet1!$B$2:$B$15</c:f>
            </c:numRef>
          </c:val>
        </c:ser>
        <c:ser>
          <c:idx val="3"/>
          <c:order val="3"/>
          <c:tx>
            <c:strRef>
              <c:f>Sheet1!$C$1</c:f>
            </c:strRef>
          </c:tx>
          <c:marker>
            <c:symbol val="none"/>
          </c:marker>
          <c:cat>
            <c:multiLvlStrRef>
              <c:f>Sheet1!$A$2:$A$15</c:f>
            </c:multiLvlStrRef>
          </c:cat>
          <c:val>
            <c:numRef>
              <c:f>Sheet1!$C$2:$C$15</c:f>
            </c:numRef>
          </c:val>
        </c:ser>
        <c:ser>
          <c:idx val="0"/>
          <c:order val="0"/>
          <c:tx>
            <c:strRef>
              <c:f>Sheet1!$B$1</c:f>
              <c:strCache>
                <c:ptCount val="1"/>
                <c:pt idx="0">
                  <c:v>Potential</c:v>
                </c:pt>
              </c:strCache>
            </c:strRef>
          </c:tx>
          <c:marker>
            <c:symbol val="none"/>
          </c:marker>
          <c:dLbls>
            <c:dLbl>
              <c:idx val="0"/>
              <c:layout>
                <c:manualLayout>
                  <c:x val="0"/>
                  <c:y val="4.0404040404040414E-2"/>
                </c:manualLayout>
              </c:layout>
              <c:showLegendKey val="1"/>
              <c:showVal val="1"/>
              <c:showCatName val="1"/>
              <c:showSerName val="1"/>
              <c:showPercent val="1"/>
              <c:showBubbleSize val="1"/>
            </c:dLbl>
            <c:dLbl>
              <c:idx val="3"/>
              <c:layout>
                <c:manualLayout>
                  <c:x val="-4.5171339563862663E-2"/>
                  <c:y val="-1.7676767676767683E-2"/>
                </c:manualLayout>
              </c:layout>
              <c:showLegendKey val="1"/>
              <c:showVal val="1"/>
              <c:showCatName val="1"/>
              <c:showSerName val="1"/>
              <c:showPercent val="1"/>
              <c:showBubbleSize val="1"/>
            </c:dLbl>
            <c:dLbl>
              <c:idx val="4"/>
              <c:layout>
                <c:manualLayout>
                  <c:x val="-2.3364485981308327E-2"/>
                  <c:y val="-7.5757575757575924E-3"/>
                </c:manualLayout>
              </c:layout>
              <c:showLegendKey val="1"/>
              <c:showVal val="1"/>
              <c:showCatName val="1"/>
              <c:showSerName val="1"/>
              <c:showPercent val="1"/>
              <c:showBubbleSize val="1"/>
            </c:dLbl>
            <c:dLbl>
              <c:idx val="5"/>
              <c:layout>
                <c:manualLayout>
                  <c:x val="-1.8691588785046741E-2"/>
                  <c:y val="-1.7676767676767773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Strong Border Controls</c:v>
                </c:pt>
                <c:pt idx="2">
                  <c:v>Monitor Student Research</c:v>
                </c:pt>
                <c:pt idx="3">
                  <c:v>Pre-coordination with FDA</c:v>
                </c:pt>
                <c:pt idx="4">
                  <c:v>Emergency Response Teams</c:v>
                </c:pt>
                <c:pt idx="5">
                  <c:v>Illnes Concentration Areas</c:v>
                </c:pt>
                <c:pt idx="6">
                  <c:v>Removal of Tampered Containers</c:v>
                </c:pt>
                <c:pt idx="7">
                  <c:v>Identify Contaminated Product</c:v>
                </c:pt>
                <c:pt idx="8">
                  <c:v>Localized Product Re-calls</c:v>
                </c:pt>
                <c:pt idx="9">
                  <c:v>Tamper Resistant Containers</c:v>
                </c:pt>
                <c:pt idx="10">
                  <c:v>Media Plan</c:v>
                </c:pt>
                <c:pt idx="11">
                  <c:v>Shareholder Contingency Plan</c:v>
                </c:pt>
                <c:pt idx="12">
                  <c:v>Product Re-stocking Plans</c:v>
                </c:pt>
                <c:pt idx="13">
                  <c:v>Packet Controls &amp; Restaurant Surveillance</c:v>
                </c:pt>
              </c:strCache>
            </c:strRef>
          </c:cat>
          <c:val>
            <c:numRef>
              <c:f>Sheet1!$B$2:$B$15</c:f>
              <c:numCache>
                <c:formatCode>General</c:formatCode>
                <c:ptCount val="14"/>
                <c:pt idx="0">
                  <c:v>8.5</c:v>
                </c:pt>
                <c:pt idx="1">
                  <c:v>1</c:v>
                </c:pt>
                <c:pt idx="2">
                  <c:v>1</c:v>
                </c:pt>
                <c:pt idx="3">
                  <c:v>9.5</c:v>
                </c:pt>
                <c:pt idx="4">
                  <c:v>9</c:v>
                </c:pt>
                <c:pt idx="5">
                  <c:v>8.5</c:v>
                </c:pt>
                <c:pt idx="6">
                  <c:v>7.5</c:v>
                </c:pt>
                <c:pt idx="7">
                  <c:v>7.5</c:v>
                </c:pt>
                <c:pt idx="8">
                  <c:v>7</c:v>
                </c:pt>
                <c:pt idx="9">
                  <c:v>6.5</c:v>
                </c:pt>
                <c:pt idx="10">
                  <c:v>6.5</c:v>
                </c:pt>
                <c:pt idx="11">
                  <c:v>6.5</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1.5576323987539E-2"/>
                  <c:y val="-2.5252525252525255E-3"/>
                </c:manualLayout>
              </c:layout>
              <c:showLegendKey val="1"/>
              <c:showVal val="1"/>
              <c:showCatName val="1"/>
              <c:showSerName val="1"/>
              <c:showPercent val="1"/>
              <c:showBubbleSize val="1"/>
            </c:dLbl>
            <c:dLbl>
              <c:idx val="11"/>
              <c:layout>
                <c:manualLayout>
                  <c:x val="-1.5576323987539513E-3"/>
                  <c:y val="-3.5353535353535352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Strong Border Controls</c:v>
                </c:pt>
                <c:pt idx="2">
                  <c:v>Monitor Student Research</c:v>
                </c:pt>
                <c:pt idx="3">
                  <c:v>Pre-coordination with FDA</c:v>
                </c:pt>
                <c:pt idx="4">
                  <c:v>Emergency Response Teams</c:v>
                </c:pt>
                <c:pt idx="5">
                  <c:v>Illnes Concentration Areas</c:v>
                </c:pt>
                <c:pt idx="6">
                  <c:v>Removal of Tampered Containers</c:v>
                </c:pt>
                <c:pt idx="7">
                  <c:v>Identify Contaminated Product</c:v>
                </c:pt>
                <c:pt idx="8">
                  <c:v>Localized Product Re-calls</c:v>
                </c:pt>
                <c:pt idx="9">
                  <c:v>Tamper Resistant Containers</c:v>
                </c:pt>
                <c:pt idx="10">
                  <c:v>Media Plan</c:v>
                </c:pt>
                <c:pt idx="11">
                  <c:v>Shareholder Contingency Plan</c:v>
                </c:pt>
                <c:pt idx="12">
                  <c:v>Product Re-stocking Plans</c:v>
                </c:pt>
                <c:pt idx="13">
                  <c:v>Packet Controls &amp; Restaurant Surveillance</c:v>
                </c:pt>
              </c:strCache>
            </c:strRef>
          </c:cat>
          <c:val>
            <c:numRef>
              <c:f>Sheet1!$C$2:$C$15</c:f>
              <c:numCache>
                <c:formatCode>General</c:formatCode>
                <c:ptCount val="14"/>
                <c:pt idx="0">
                  <c:v>2</c:v>
                </c:pt>
                <c:pt idx="1">
                  <c:v>1</c:v>
                </c:pt>
                <c:pt idx="2">
                  <c:v>1</c:v>
                </c:pt>
                <c:pt idx="3">
                  <c:v>1</c:v>
                </c:pt>
                <c:pt idx="4">
                  <c:v>1</c:v>
                </c:pt>
                <c:pt idx="5">
                  <c:v>2</c:v>
                </c:pt>
                <c:pt idx="6">
                  <c:v>1</c:v>
                </c:pt>
                <c:pt idx="7">
                  <c:v>1</c:v>
                </c:pt>
                <c:pt idx="8">
                  <c:v>1</c:v>
                </c:pt>
                <c:pt idx="9">
                  <c:v>1</c:v>
                </c:pt>
                <c:pt idx="10">
                  <c:v>2.5</c:v>
                </c:pt>
                <c:pt idx="11">
                  <c:v>2.5</c:v>
                </c:pt>
                <c:pt idx="12">
                  <c:v>1</c:v>
                </c:pt>
                <c:pt idx="13">
                  <c:v>1</c:v>
                </c:pt>
              </c:numCache>
            </c:numRef>
          </c:val>
        </c:ser>
        <c:dLbls>
          <c:showLegendKey val="1"/>
          <c:showVal val="1"/>
          <c:showCatName val="1"/>
          <c:showSerName val="1"/>
          <c:showPercent val="1"/>
          <c:showBubbleSize val="1"/>
        </c:dLbls>
        <c:axId val="214057728"/>
        <c:axId val="214059264"/>
      </c:radarChart>
      <c:catAx>
        <c:axId val="214057728"/>
        <c:scaling>
          <c:orientation val="minMax"/>
        </c:scaling>
        <c:delete val="1"/>
        <c:axPos val="b"/>
        <c:majorGridlines/>
        <c:numFmt formatCode="m/d/yyyy" sourceLinked="1"/>
        <c:majorTickMark val="none"/>
        <c:minorTickMark val="cross"/>
        <c:tickLblPos val="nextTo"/>
        <c:crossAx val="214059264"/>
        <c:crosses val="autoZero"/>
        <c:auto val="1"/>
        <c:lblAlgn val="ctr"/>
        <c:lblOffset val="100"/>
        <c:noMultiLvlLbl val="1"/>
      </c:catAx>
      <c:valAx>
        <c:axId val="214059264"/>
        <c:scaling>
          <c:orientation val="minMax"/>
        </c:scaling>
        <c:delete val="1"/>
        <c:axPos val="l"/>
        <c:majorGridlines/>
        <c:numFmt formatCode="General" sourceLinked="1"/>
        <c:majorTickMark val="none"/>
        <c:minorTickMark val="cross"/>
        <c:tickLblPos val="nextTo"/>
        <c:crossAx val="214057728"/>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dirty="0" smtClean="0"/>
              <a:t>Performance Profile: Mitigation</a:t>
            </a:r>
            <a:endParaRPr lang="en-US" dirty="0"/>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0"/>
                  <c:y val="-1.5151515151515181E-2"/>
                </c:manualLayout>
              </c:layout>
              <c:showLegendKey val="1"/>
              <c:showVal val="1"/>
              <c:showCatName val="1"/>
              <c:showSerName val="1"/>
              <c:showPercent val="1"/>
              <c:showBubbleSize val="1"/>
            </c:dLbl>
            <c:dLbl>
              <c:idx val="1"/>
              <c:layout>
                <c:manualLayout>
                  <c:x val="3.1152647975078028E-3"/>
                  <c:y val="-1.7676767676767631E-2"/>
                </c:manualLayout>
              </c:layout>
              <c:showLegendKey val="1"/>
              <c:showVal val="1"/>
              <c:showCatName val="1"/>
              <c:showSerName val="1"/>
              <c:showPercent val="1"/>
              <c:showBubbleSize val="1"/>
            </c:dLbl>
            <c:dLbl>
              <c:idx val="2"/>
              <c:layout>
                <c:manualLayout>
                  <c:x val="1.2461059190031204E-2"/>
                  <c:y val="-1.2626262626262626E-2"/>
                </c:manualLayout>
              </c:layout>
              <c:showLegendKey val="1"/>
              <c:showVal val="1"/>
              <c:showCatName val="1"/>
              <c:showSerName val="1"/>
              <c:showPercent val="1"/>
              <c:showBubbleSize val="1"/>
            </c:dLbl>
            <c:dLbl>
              <c:idx val="3"/>
              <c:layout>
                <c:manualLayout>
                  <c:x val="-5.1401869158878497E-2"/>
                  <c:y val="-1.0101010101010105E-2"/>
                </c:manualLayout>
              </c:layout>
              <c:showLegendKey val="1"/>
              <c:showVal val="1"/>
              <c:showCatName val="1"/>
              <c:showSerName val="1"/>
              <c:showPercent val="1"/>
              <c:showBubbleSize val="1"/>
            </c:dLbl>
            <c:dLbl>
              <c:idx val="4"/>
              <c:layout>
                <c:manualLayout>
                  <c:x val="-2.8037383177570249E-2"/>
                  <c:y val="-2.2727272727272894E-2"/>
                </c:manualLayout>
              </c:layout>
              <c:showLegendKey val="1"/>
              <c:showVal val="1"/>
              <c:showCatName val="1"/>
              <c:showSerName val="1"/>
              <c:showPercent val="1"/>
              <c:showBubbleSize val="1"/>
            </c:dLbl>
            <c:dLbl>
              <c:idx val="5"/>
              <c:layout>
                <c:manualLayout>
                  <c:x val="-1.4018691588785038E-2"/>
                  <c:y val="-1.0101010101010201E-2"/>
                </c:manualLayout>
              </c:layout>
              <c:showLegendKey val="1"/>
              <c:showVal val="1"/>
              <c:showCatName val="1"/>
              <c:showSerName val="1"/>
              <c:showPercent val="1"/>
              <c:showBubbleSize val="1"/>
            </c:dLbl>
            <c:dLbl>
              <c:idx val="6"/>
              <c:layout>
                <c:manualLayout>
                  <c:x val="-2.1806853582554672E-2"/>
                  <c:y val="-1.0101010101010105E-2"/>
                </c:manualLayout>
              </c:layout>
              <c:showLegendKey val="1"/>
              <c:showVal val="1"/>
              <c:showCatName val="1"/>
              <c:showSerName val="1"/>
              <c:showPercent val="1"/>
              <c:showBubbleSize val="1"/>
            </c:dLbl>
            <c:dLbl>
              <c:idx val="7"/>
              <c:layout>
                <c:manualLayout>
                  <c:x val="-1.557632398753894E-3"/>
                  <c:y val="-3.2828282828282832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Media Plan</c:v>
                </c:pt>
                <c:pt idx="7">
                  <c:v>Shareholder Contingency Plan</c:v>
                </c:pt>
                <c:pt idx="8">
                  <c:v>Emergency Response Teams</c:v>
                </c:pt>
                <c:pt idx="9">
                  <c:v>Product Re-stocking Plans</c:v>
                </c:pt>
                <c:pt idx="10">
                  <c:v>Illness Concentration Areas</c:v>
                </c:pt>
                <c:pt idx="11">
                  <c:v>Removal of Tampered Containers</c:v>
                </c:pt>
                <c:pt idx="12">
                  <c:v>Identify Contaminated Product</c:v>
                </c:pt>
                <c:pt idx="13">
                  <c:v>Localized product Recalls</c:v>
                </c:pt>
              </c:strCache>
            </c:strRef>
          </c:cat>
          <c:val>
            <c:numRef>
              <c:f>Sheet1!$B$2:$B$15</c:f>
              <c:numCache>
                <c:formatCode>General</c:formatCode>
                <c:ptCount val="14"/>
                <c:pt idx="0">
                  <c:v>2.5</c:v>
                </c:pt>
                <c:pt idx="1">
                  <c:v>2.5</c:v>
                </c:pt>
                <c:pt idx="2">
                  <c:v>2</c:v>
                </c:pt>
                <c:pt idx="3">
                  <c:v>9.5</c:v>
                </c:pt>
                <c:pt idx="4">
                  <c:v>9</c:v>
                </c:pt>
                <c:pt idx="5">
                  <c:v>8.5</c:v>
                </c:pt>
                <c:pt idx="6">
                  <c:v>8.5</c:v>
                </c:pt>
                <c:pt idx="7">
                  <c:v>8.5</c:v>
                </c:pt>
                <c:pt idx="8">
                  <c:v>8</c:v>
                </c:pt>
                <c:pt idx="9">
                  <c:v>8</c:v>
                </c:pt>
                <c:pt idx="10">
                  <c:v>7.5</c:v>
                </c:pt>
                <c:pt idx="11">
                  <c:v>7.5</c:v>
                </c:pt>
                <c:pt idx="12">
                  <c:v>7.5</c:v>
                </c:pt>
                <c:pt idx="13">
                  <c:v>7</c:v>
                </c:pt>
              </c:numCache>
            </c:numRef>
          </c:val>
        </c:ser>
        <c:ser>
          <c:idx val="1"/>
          <c:order val="1"/>
          <c:tx>
            <c:strRef>
              <c:f>Sheet1!$C$1</c:f>
              <c:strCache>
                <c:ptCount val="1"/>
                <c:pt idx="0">
                  <c:v>Actual</c:v>
                </c:pt>
              </c:strCache>
            </c:strRef>
          </c:tx>
          <c:spPr>
            <a:ln>
              <a:solidFill>
                <a:srgbClr val="FF0000"/>
              </a:solidFill>
            </a:ln>
          </c:spPr>
          <c:marker>
            <c:symbol val="none"/>
          </c:marker>
          <c:dLbls>
            <c:dLbl>
              <c:idx val="13"/>
              <c:layout>
                <c:manualLayout>
                  <c:x val="-6.2305295950155527E-3"/>
                  <c:y val="-2.5252525252525255E-3"/>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Media Plan</c:v>
                </c:pt>
                <c:pt idx="7">
                  <c:v>Shareholder Contingency Plan</c:v>
                </c:pt>
                <c:pt idx="8">
                  <c:v>Emergency Response Teams</c:v>
                </c:pt>
                <c:pt idx="9">
                  <c:v>Product Re-stocking Plans</c:v>
                </c:pt>
                <c:pt idx="10">
                  <c:v>Illness Concentration Areas</c:v>
                </c:pt>
                <c:pt idx="11">
                  <c:v>Removal of Tampered Containers</c:v>
                </c:pt>
                <c:pt idx="12">
                  <c:v>Identify Contaminated Product</c:v>
                </c:pt>
                <c:pt idx="13">
                  <c:v>Localized product Recalls</c:v>
                </c:pt>
              </c:strCache>
            </c:strRef>
          </c:cat>
          <c:val>
            <c:numRef>
              <c:f>Sheet1!$C$2:$C$15</c:f>
              <c:numCache>
                <c:formatCode>General</c:formatCode>
                <c:ptCount val="14"/>
                <c:pt idx="0">
                  <c:v>2</c:v>
                </c:pt>
                <c:pt idx="1">
                  <c:v>2</c:v>
                </c:pt>
                <c:pt idx="2">
                  <c:v>1.5</c:v>
                </c:pt>
                <c:pt idx="3">
                  <c:v>2</c:v>
                </c:pt>
                <c:pt idx="4">
                  <c:v>1</c:v>
                </c:pt>
                <c:pt idx="5">
                  <c:v>3</c:v>
                </c:pt>
                <c:pt idx="6">
                  <c:v>2.5</c:v>
                </c:pt>
                <c:pt idx="7">
                  <c:v>2.5</c:v>
                </c:pt>
                <c:pt idx="8">
                  <c:v>1</c:v>
                </c:pt>
                <c:pt idx="9">
                  <c:v>3.5</c:v>
                </c:pt>
                <c:pt idx="10">
                  <c:v>2</c:v>
                </c:pt>
                <c:pt idx="11">
                  <c:v>1</c:v>
                </c:pt>
                <c:pt idx="12">
                  <c:v>1</c:v>
                </c:pt>
                <c:pt idx="13">
                  <c:v>1</c:v>
                </c:pt>
              </c:numCache>
            </c:numRef>
          </c:val>
        </c:ser>
        <c:dLbls>
          <c:showLegendKey val="1"/>
          <c:showVal val="1"/>
          <c:showCatName val="1"/>
          <c:showSerName val="1"/>
          <c:showPercent val="1"/>
          <c:showBubbleSize val="1"/>
        </c:dLbls>
        <c:axId val="223252864"/>
        <c:axId val="223254400"/>
      </c:radarChart>
      <c:catAx>
        <c:axId val="223252864"/>
        <c:scaling>
          <c:orientation val="minMax"/>
        </c:scaling>
        <c:delete val="1"/>
        <c:axPos val="b"/>
        <c:majorGridlines/>
        <c:numFmt formatCode="m/d/yyyy" sourceLinked="1"/>
        <c:majorTickMark val="none"/>
        <c:minorTickMark val="cross"/>
        <c:tickLblPos val="nextTo"/>
        <c:crossAx val="223254400"/>
        <c:crosses val="autoZero"/>
        <c:auto val="1"/>
        <c:lblAlgn val="ctr"/>
        <c:lblOffset val="100"/>
        <c:noMultiLvlLbl val="1"/>
      </c:catAx>
      <c:valAx>
        <c:axId val="223254400"/>
        <c:scaling>
          <c:orientation val="minMax"/>
        </c:scaling>
        <c:delete val="1"/>
        <c:axPos val="l"/>
        <c:majorGridlines/>
        <c:numFmt formatCode="General" sourceLinked="1"/>
        <c:majorTickMark val="none"/>
        <c:minorTickMark val="cross"/>
        <c:tickLblPos val="nextTo"/>
        <c:crossAx val="223252864"/>
        <c:crosses val="autoZero"/>
        <c:crossBetween val="between"/>
      </c:valAx>
      <c:spPr>
        <a:solidFill>
          <a:schemeClr val="tx1">
            <a:lumMod val="75000"/>
          </a:schemeClr>
        </a:solidFill>
        <a:scene3d>
          <a:camera prst="orthographicFront"/>
          <a:lightRig rig="threePt" dir="t"/>
        </a:scene3d>
        <a:sp3d/>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roundedCorners val="1"/>
  <c:style val="10"/>
  <c:chart>
    <c:title>
      <c:tx>
        <c:rich>
          <a:bodyPr/>
          <a:lstStyle/>
          <a:p>
            <a:pPr>
              <a:defRPr/>
            </a:pPr>
            <a:r>
              <a:rPr lang="en-US"/>
              <a:t>Best Risk Investments</a:t>
            </a:r>
          </a:p>
        </c:rich>
      </c:tx>
      <c:layout/>
      <c:overlay val="1"/>
    </c:title>
    <c:autoTitleDeleted val="0"/>
    <c:plotArea>
      <c:layout/>
      <c:barChart>
        <c:barDir val="col"/>
        <c:grouping val="clustered"/>
        <c:varyColors val="1"/>
        <c:ser>
          <c:idx val="0"/>
          <c:order val="0"/>
          <c:tx>
            <c:strRef>
              <c:f>Sheet1!$B$1</c:f>
              <c:strCache>
                <c:ptCount val="1"/>
                <c:pt idx="0">
                  <c:v>Deter</c:v>
                </c:pt>
              </c:strCache>
            </c:strRef>
          </c:tx>
          <c:spPr>
            <a:solidFill>
              <a:schemeClr val="bg1">
                <a:lumMod val="75000"/>
              </a:schemeClr>
            </a:solidFill>
          </c:spPr>
          <c:invertIfNegative val="1"/>
          <c:cat>
            <c:strRef>
              <c:f>Sheet1!$A$2:$A$12</c:f>
              <c:strCache>
                <c:ptCount val="11"/>
                <c:pt idx="0">
                  <c:v>Tamper resistant containers</c:v>
                </c:pt>
                <c:pt idx="1">
                  <c:v>Pre-coordination with FDA</c:v>
                </c:pt>
                <c:pt idx="2">
                  <c:v>Emergency response teams</c:v>
                </c:pt>
                <c:pt idx="3">
                  <c:v>Illness concentration areas</c:v>
                </c:pt>
                <c:pt idx="4">
                  <c:v>Removal of tampered containers</c:v>
                </c:pt>
                <c:pt idx="5">
                  <c:v>Identify contaminated product</c:v>
                </c:pt>
                <c:pt idx="6">
                  <c:v>Packet controls and restaurant surveillance</c:v>
                </c:pt>
                <c:pt idx="7">
                  <c:v>Media plan</c:v>
                </c:pt>
                <c:pt idx="8">
                  <c:v>Localized product recalls</c:v>
                </c:pt>
                <c:pt idx="9">
                  <c:v>Shareholder contingency plan</c:v>
                </c:pt>
                <c:pt idx="10">
                  <c:v>Product re-stocking plans</c:v>
                </c:pt>
              </c:strCache>
            </c:strRef>
          </c:cat>
          <c:val>
            <c:numRef>
              <c:f>Sheet1!$B$2:$B$12</c:f>
              <c:numCache>
                <c:formatCode>General</c:formatCode>
                <c:ptCount val="11"/>
                <c:pt idx="0">
                  <c:v>2.9749999999999988</c:v>
                </c:pt>
                <c:pt idx="1">
                  <c:v>2.8</c:v>
                </c:pt>
                <c:pt idx="2">
                  <c:v>2.2749999999999999</c:v>
                </c:pt>
                <c:pt idx="3">
                  <c:v>2.2749999999999999</c:v>
                </c:pt>
                <c:pt idx="4">
                  <c:v>2.4499999999999997</c:v>
                </c:pt>
                <c:pt idx="5">
                  <c:v>2.4499999999999997</c:v>
                </c:pt>
                <c:pt idx="6">
                  <c:v>2.625</c:v>
                </c:pt>
                <c:pt idx="7">
                  <c:v>1.7500000000000009</c:v>
                </c:pt>
                <c:pt idx="8">
                  <c:v>2.1</c:v>
                </c:pt>
                <c:pt idx="9">
                  <c:v>1.942499999999999</c:v>
                </c:pt>
                <c:pt idx="10">
                  <c:v>2.1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Detect</c:v>
                </c:pt>
              </c:strCache>
            </c:strRef>
          </c:tx>
          <c:spPr>
            <a:solidFill>
              <a:srgbClr val="FFC000"/>
            </a:solidFill>
          </c:spPr>
          <c:invertIfNegative val="1"/>
          <c:cat>
            <c:strRef>
              <c:f>Sheet1!$A$2:$A$12</c:f>
              <c:strCache>
                <c:ptCount val="11"/>
                <c:pt idx="0">
                  <c:v>Tamper resistant containers</c:v>
                </c:pt>
                <c:pt idx="1">
                  <c:v>Pre-coordination with FDA</c:v>
                </c:pt>
                <c:pt idx="2">
                  <c:v>Emergency response teams</c:v>
                </c:pt>
                <c:pt idx="3">
                  <c:v>Illness concentration areas</c:v>
                </c:pt>
                <c:pt idx="4">
                  <c:v>Removal of tampered containers</c:v>
                </c:pt>
                <c:pt idx="5">
                  <c:v>Identify contaminated product</c:v>
                </c:pt>
                <c:pt idx="6">
                  <c:v>Packet controls and restaurant surveillance</c:v>
                </c:pt>
                <c:pt idx="7">
                  <c:v>Media plan</c:v>
                </c:pt>
                <c:pt idx="8">
                  <c:v>Localized product recalls</c:v>
                </c:pt>
                <c:pt idx="9">
                  <c:v>Shareholder contingency plan</c:v>
                </c:pt>
                <c:pt idx="10">
                  <c:v>Product re-stocking plans</c:v>
                </c:pt>
              </c:strCache>
            </c:strRef>
          </c:cat>
          <c:val>
            <c:numRef>
              <c:f>Sheet1!$C$2:$C$12</c:f>
              <c:numCache>
                <c:formatCode>General</c:formatCode>
                <c:ptCount val="11"/>
                <c:pt idx="0">
                  <c:v>6.6499999999999995</c:v>
                </c:pt>
                <c:pt idx="1">
                  <c:v>5.6</c:v>
                </c:pt>
                <c:pt idx="2">
                  <c:v>5.25</c:v>
                </c:pt>
                <c:pt idx="3">
                  <c:v>5.25</c:v>
                </c:pt>
                <c:pt idx="4">
                  <c:v>4.9000000000000004</c:v>
                </c:pt>
                <c:pt idx="5">
                  <c:v>4.9000000000000004</c:v>
                </c:pt>
                <c:pt idx="6">
                  <c:v>6.3</c:v>
                </c:pt>
                <c:pt idx="7">
                  <c:v>2.4499999999999997</c:v>
                </c:pt>
                <c:pt idx="8">
                  <c:v>2.21</c:v>
                </c:pt>
                <c:pt idx="9">
                  <c:v>0.70000000000000062</c:v>
                </c:pt>
                <c:pt idx="10">
                  <c:v>0.70000000000000062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Sheet1!$D$1</c:f>
              <c:strCache>
                <c:ptCount val="1"/>
                <c:pt idx="0">
                  <c:v>Prevent</c:v>
                </c:pt>
              </c:strCache>
            </c:strRef>
          </c:tx>
          <c:spPr>
            <a:solidFill>
              <a:schemeClr val="accent1"/>
            </a:solidFill>
            <a:ln>
              <a:solidFill>
                <a:schemeClr val="tx1"/>
              </a:solidFill>
            </a:ln>
          </c:spPr>
          <c:invertIfNegative val="1"/>
          <c:cat>
            <c:strRef>
              <c:f>Sheet1!$A$2:$A$12</c:f>
              <c:strCache>
                <c:ptCount val="11"/>
                <c:pt idx="0">
                  <c:v>Tamper resistant containers</c:v>
                </c:pt>
                <c:pt idx="1">
                  <c:v>Pre-coordination with FDA</c:v>
                </c:pt>
                <c:pt idx="2">
                  <c:v>Emergency response teams</c:v>
                </c:pt>
                <c:pt idx="3">
                  <c:v>Illness concentration areas</c:v>
                </c:pt>
                <c:pt idx="4">
                  <c:v>Removal of tampered containers</c:v>
                </c:pt>
                <c:pt idx="5">
                  <c:v>Identify contaminated product</c:v>
                </c:pt>
                <c:pt idx="6">
                  <c:v>Packet controls and restaurant surveillance</c:v>
                </c:pt>
                <c:pt idx="7">
                  <c:v>Media plan</c:v>
                </c:pt>
                <c:pt idx="8">
                  <c:v>Localized product recalls</c:v>
                </c:pt>
                <c:pt idx="9">
                  <c:v>Shareholder contingency plan</c:v>
                </c:pt>
                <c:pt idx="10">
                  <c:v>Product re-stocking plans</c:v>
                </c:pt>
              </c:strCache>
            </c:strRef>
          </c:cat>
          <c:val>
            <c:numRef>
              <c:f>Sheet1!$D$2:$D$12</c:f>
              <c:numCache>
                <c:formatCode>General</c:formatCode>
                <c:ptCount val="11"/>
                <c:pt idx="0">
                  <c:v>9.9750000000000068</c:v>
                </c:pt>
                <c:pt idx="1">
                  <c:v>8.4</c:v>
                </c:pt>
                <c:pt idx="2">
                  <c:v>7.875</c:v>
                </c:pt>
                <c:pt idx="3">
                  <c:v>7.875</c:v>
                </c:pt>
                <c:pt idx="4">
                  <c:v>7.35</c:v>
                </c:pt>
                <c:pt idx="5">
                  <c:v>7.35</c:v>
                </c:pt>
                <c:pt idx="6">
                  <c:v>9.4500000000000028</c:v>
                </c:pt>
                <c:pt idx="7">
                  <c:v>3.6749999999999998</c:v>
                </c:pt>
                <c:pt idx="8">
                  <c:v>3.15</c:v>
                </c:pt>
                <c:pt idx="9">
                  <c:v>1.05</c:v>
                </c:pt>
                <c:pt idx="10">
                  <c:v>1.05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c14:spPr>
              </c14:invertSolidFillFmt>
            </c:ext>
          </c:extLst>
        </c:ser>
        <c:ser>
          <c:idx val="3"/>
          <c:order val="3"/>
          <c:tx>
            <c:strRef>
              <c:f>Sheet1!$E$1</c:f>
              <c:strCache>
                <c:ptCount val="1"/>
                <c:pt idx="0">
                  <c:v>Respond</c:v>
                </c:pt>
              </c:strCache>
            </c:strRef>
          </c:tx>
          <c:spPr>
            <a:solidFill>
              <a:srgbClr val="FF0000"/>
            </a:solidFill>
          </c:spPr>
          <c:invertIfNegative val="1"/>
          <c:cat>
            <c:strRef>
              <c:f>Sheet1!$A$2:$A$12</c:f>
              <c:strCache>
                <c:ptCount val="11"/>
                <c:pt idx="0">
                  <c:v>Tamper resistant containers</c:v>
                </c:pt>
                <c:pt idx="1">
                  <c:v>Pre-coordination with FDA</c:v>
                </c:pt>
                <c:pt idx="2">
                  <c:v>Emergency response teams</c:v>
                </c:pt>
                <c:pt idx="3">
                  <c:v>Illness concentration areas</c:v>
                </c:pt>
                <c:pt idx="4">
                  <c:v>Removal of tampered containers</c:v>
                </c:pt>
                <c:pt idx="5">
                  <c:v>Identify contaminated product</c:v>
                </c:pt>
                <c:pt idx="6">
                  <c:v>Packet controls and restaurant surveillance</c:v>
                </c:pt>
                <c:pt idx="7">
                  <c:v>Media plan</c:v>
                </c:pt>
                <c:pt idx="8">
                  <c:v>Localized product recalls</c:v>
                </c:pt>
                <c:pt idx="9">
                  <c:v>Shareholder contingency plan</c:v>
                </c:pt>
                <c:pt idx="10">
                  <c:v>Product re-stocking plans</c:v>
                </c:pt>
              </c:strCache>
            </c:strRef>
          </c:cat>
          <c:val>
            <c:numRef>
              <c:f>Sheet1!$E$2:$E$12</c:f>
              <c:numCache>
                <c:formatCode>General</c:formatCode>
                <c:ptCount val="11"/>
                <c:pt idx="0">
                  <c:v>5.6874999999999956</c:v>
                </c:pt>
                <c:pt idx="1">
                  <c:v>8.3125000000000266</c:v>
                </c:pt>
                <c:pt idx="2">
                  <c:v>7.875</c:v>
                </c:pt>
                <c:pt idx="3">
                  <c:v>7.4375</c:v>
                </c:pt>
                <c:pt idx="4">
                  <c:v>6.5624999999999956</c:v>
                </c:pt>
                <c:pt idx="5">
                  <c:v>6.1249999999999662</c:v>
                </c:pt>
                <c:pt idx="6">
                  <c:v>0.87500000000000344</c:v>
                </c:pt>
                <c:pt idx="7">
                  <c:v>5.6874999999999956</c:v>
                </c:pt>
                <c:pt idx="8">
                  <c:v>6.1249999999999662</c:v>
                </c:pt>
                <c:pt idx="9">
                  <c:v>5.6874999999999956</c:v>
                </c:pt>
                <c:pt idx="10">
                  <c:v>0.87500000000000344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4"/>
          <c:order val="4"/>
          <c:tx>
            <c:strRef>
              <c:f>Sheet1!$F$1</c:f>
              <c:strCache>
                <c:ptCount val="1"/>
                <c:pt idx="0">
                  <c:v>Mitigate</c:v>
                </c:pt>
              </c:strCache>
            </c:strRef>
          </c:tx>
          <c:spPr>
            <a:solidFill>
              <a:srgbClr val="FFFF00"/>
            </a:solidFill>
          </c:spPr>
          <c:invertIfNegative val="1"/>
          <c:cat>
            <c:strRef>
              <c:f>Sheet1!$A$2:$A$12</c:f>
              <c:strCache>
                <c:ptCount val="11"/>
                <c:pt idx="0">
                  <c:v>Tamper resistant containers</c:v>
                </c:pt>
                <c:pt idx="1">
                  <c:v>Pre-coordination with FDA</c:v>
                </c:pt>
                <c:pt idx="2">
                  <c:v>Emergency response teams</c:v>
                </c:pt>
                <c:pt idx="3">
                  <c:v>Illness concentration areas</c:v>
                </c:pt>
                <c:pt idx="4">
                  <c:v>Removal of tampered containers</c:v>
                </c:pt>
                <c:pt idx="5">
                  <c:v>Identify contaminated product</c:v>
                </c:pt>
                <c:pt idx="6">
                  <c:v>Packet controls and restaurant surveillance</c:v>
                </c:pt>
                <c:pt idx="7">
                  <c:v>Media plan</c:v>
                </c:pt>
                <c:pt idx="8">
                  <c:v>Localized product recalls</c:v>
                </c:pt>
                <c:pt idx="9">
                  <c:v>Shareholder contingency plan</c:v>
                </c:pt>
                <c:pt idx="10">
                  <c:v>Product re-stocking plans</c:v>
                </c:pt>
              </c:strCache>
            </c:strRef>
          </c:cat>
          <c:val>
            <c:numRef>
              <c:f>Sheet1!$F$2:$F$12</c:f>
              <c:numCache>
                <c:formatCode>General</c:formatCode>
                <c:ptCount val="11"/>
                <c:pt idx="0">
                  <c:v>4.9874999999999998</c:v>
                </c:pt>
                <c:pt idx="1">
                  <c:v>4.4624999999999995</c:v>
                </c:pt>
                <c:pt idx="2">
                  <c:v>4.2</c:v>
                </c:pt>
                <c:pt idx="3">
                  <c:v>3.9375</c:v>
                </c:pt>
                <c:pt idx="4">
                  <c:v>3.9375</c:v>
                </c:pt>
                <c:pt idx="5">
                  <c:v>3.9375</c:v>
                </c:pt>
                <c:pt idx="6">
                  <c:v>4.7249999999999845</c:v>
                </c:pt>
                <c:pt idx="7">
                  <c:v>4.4624999999999995</c:v>
                </c:pt>
                <c:pt idx="8">
                  <c:v>3.6749999999999998</c:v>
                </c:pt>
                <c:pt idx="9">
                  <c:v>4.4624999999999995</c:v>
                </c:pt>
                <c:pt idx="10">
                  <c:v>4.2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55"/>
        <c:axId val="317652992"/>
        <c:axId val="317655296"/>
      </c:barChart>
      <c:catAx>
        <c:axId val="317652992"/>
        <c:scaling>
          <c:orientation val="minMax"/>
        </c:scaling>
        <c:delete val="1"/>
        <c:axPos val="b"/>
        <c:majorTickMark val="none"/>
        <c:minorTickMark val="cross"/>
        <c:tickLblPos val="nextTo"/>
        <c:crossAx val="317655296"/>
        <c:crosses val="autoZero"/>
        <c:auto val="1"/>
        <c:lblAlgn val="ctr"/>
        <c:lblOffset val="100"/>
        <c:noMultiLvlLbl val="1"/>
      </c:catAx>
      <c:valAx>
        <c:axId val="317655296"/>
        <c:scaling>
          <c:orientation val="minMax"/>
          <c:max val="10"/>
        </c:scaling>
        <c:delete val="1"/>
        <c:axPos val="l"/>
        <c:majorGridlines/>
        <c:numFmt formatCode="General" sourceLinked="1"/>
        <c:majorTickMark val="none"/>
        <c:minorTickMark val="cross"/>
        <c:tickLblPos val="nextTo"/>
        <c:crossAx val="317652992"/>
        <c:crosses val="autoZero"/>
        <c:crossBetween val="between"/>
      </c:valAx>
    </c:plotArea>
    <c:legend>
      <c:legendPos val="r"/>
      <c:layout/>
      <c:overlay val="1"/>
    </c:legend>
    <c:plotVisOnly val="1"/>
    <c:dispBlanksAs val="gap"/>
    <c:showDLblsOverMax val="1"/>
  </c:chart>
  <c:spPr>
    <a:solidFill>
      <a:schemeClr val="tx1">
        <a:lumMod val="75000"/>
      </a:schemeClr>
    </a:solidFill>
    <a:ln w="60325">
      <a:noFill/>
    </a:ln>
    <a:effectLst>
      <a:outerShdw blurRad="50800" dist="38100" dir="5400000" algn="t" rotWithShape="0">
        <a:prstClr val="black">
          <a:alpha val="40000"/>
        </a:prstClr>
      </a:outerShdw>
    </a:effectLst>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Deterrence</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0903426791277345E-2"/>
                  <c:y val="8.8383838383838564E-2"/>
                </c:manualLayout>
              </c:layout>
              <c:showLegendKey val="1"/>
              <c:showVal val="1"/>
              <c:showCatName val="1"/>
              <c:showSerName val="1"/>
              <c:showPercent val="1"/>
              <c:showBubbleSize val="1"/>
            </c:dLbl>
            <c:dLbl>
              <c:idx val="1"/>
              <c:layout>
                <c:manualLayout>
                  <c:x val="-2.3364485981308331E-2"/>
                  <c:y val="2.5252525252525249E-2"/>
                </c:manualLayout>
              </c:layout>
              <c:showLegendKey val="1"/>
              <c:showVal val="1"/>
              <c:showCatName val="1"/>
              <c:showSerName val="1"/>
              <c:showPercent val="1"/>
              <c:showBubbleSize val="1"/>
            </c:dLbl>
            <c:dLbl>
              <c:idx val="2"/>
              <c:layout>
                <c:manualLayout>
                  <c:x val="-2.0249221183800722E-2"/>
                  <c:y val="2.2727272727272926E-2"/>
                </c:manualLayout>
              </c:layout>
              <c:showLegendKey val="1"/>
              <c:showVal val="1"/>
              <c:showCatName val="1"/>
              <c:showSerName val="1"/>
              <c:showPercent val="1"/>
              <c:showBubbleSize val="1"/>
            </c:dLbl>
            <c:dLbl>
              <c:idx val="3"/>
              <c:layout>
                <c:manualLayout>
                  <c:x val="-5.4517133956386805E-2"/>
                  <c:y val="3.2828282828282845E-2"/>
                </c:manualLayout>
              </c:layout>
              <c:showLegendKey val="1"/>
              <c:showVal val="1"/>
              <c:showCatName val="1"/>
              <c:showSerName val="1"/>
              <c:showPercent val="1"/>
              <c:showBubbleSize val="1"/>
            </c:dLbl>
            <c:dLbl>
              <c:idx val="4"/>
              <c:layout>
                <c:manualLayout>
                  <c:x val="-5.4517133956386805E-2"/>
                  <c:y val="-2.2727272727272926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Sheet1!$B$2:$B$15</c:f>
              <c:numCache>
                <c:formatCode>General</c:formatCode>
                <c:ptCount val="14"/>
                <c:pt idx="0">
                  <c:v>9.5</c:v>
                </c:pt>
                <c:pt idx="1">
                  <c:v>9</c:v>
                </c:pt>
                <c:pt idx="2">
                  <c:v>9</c:v>
                </c:pt>
                <c:pt idx="3">
                  <c:v>9.5</c:v>
                </c:pt>
                <c:pt idx="4">
                  <c:v>9.5</c:v>
                </c:pt>
                <c:pt idx="5">
                  <c:v>8</c:v>
                </c:pt>
                <c:pt idx="6">
                  <c:v>7</c:v>
                </c:pt>
                <c:pt idx="7">
                  <c:v>7</c:v>
                </c:pt>
                <c:pt idx="8">
                  <c:v>6.5</c:v>
                </c:pt>
                <c:pt idx="9">
                  <c:v>6.5</c:v>
                </c:pt>
                <c:pt idx="10">
                  <c:v>6</c:v>
                </c:pt>
                <c:pt idx="11">
                  <c:v>6</c:v>
                </c:pt>
                <c:pt idx="12">
                  <c:v>5.5</c:v>
                </c:pt>
                <c:pt idx="13">
                  <c:v>5</c:v>
                </c:pt>
              </c:numCache>
            </c:numRef>
          </c:val>
        </c:ser>
        <c:ser>
          <c:idx val="1"/>
          <c:order val="1"/>
          <c:tx>
            <c:strRef>
              <c:f>Sheet1!$C$1</c:f>
              <c:strCache>
                <c:ptCount val="1"/>
                <c:pt idx="0">
                  <c:v>Actual</c:v>
                </c:pt>
              </c:strCache>
            </c:strRef>
          </c:tx>
          <c:spPr>
            <a:ln>
              <a:solidFill>
                <a:srgbClr val="FF0000"/>
              </a:solidFill>
            </a:ln>
          </c:spPr>
          <c:marker>
            <c:symbol val="none"/>
          </c:marker>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Sheet1!$C$2:$C$15</c:f>
              <c:numCache>
                <c:formatCode>General</c:formatCode>
                <c:ptCount val="14"/>
                <c:pt idx="0">
                  <c:v>2.5</c:v>
                </c:pt>
                <c:pt idx="1">
                  <c:v>2</c:v>
                </c:pt>
                <c:pt idx="2">
                  <c:v>2</c:v>
                </c:pt>
                <c:pt idx="3">
                  <c:v>2.5</c:v>
                </c:pt>
                <c:pt idx="4">
                  <c:v>1</c:v>
                </c:pt>
                <c:pt idx="5">
                  <c:v>3</c:v>
                </c:pt>
                <c:pt idx="6">
                  <c:v>1</c:v>
                </c:pt>
                <c:pt idx="7">
                  <c:v>1</c:v>
                </c:pt>
                <c:pt idx="8">
                  <c:v>2</c:v>
                </c:pt>
                <c:pt idx="9">
                  <c:v>1</c:v>
                </c:pt>
                <c:pt idx="10">
                  <c:v>2</c:v>
                </c:pt>
                <c:pt idx="11">
                  <c:v>2</c:v>
                </c:pt>
                <c:pt idx="12">
                  <c:v>1.5</c:v>
                </c:pt>
                <c:pt idx="13">
                  <c:v>2</c:v>
                </c:pt>
              </c:numCache>
            </c:numRef>
          </c:val>
        </c:ser>
        <c:dLbls>
          <c:showLegendKey val="1"/>
          <c:showVal val="1"/>
          <c:showCatName val="1"/>
          <c:showSerName val="1"/>
          <c:showPercent val="1"/>
          <c:showBubbleSize val="1"/>
        </c:dLbls>
        <c:axId val="254886272"/>
        <c:axId val="254887808"/>
      </c:radarChart>
      <c:catAx>
        <c:axId val="254886272"/>
        <c:scaling>
          <c:orientation val="minMax"/>
        </c:scaling>
        <c:delete val="1"/>
        <c:axPos val="b"/>
        <c:majorGridlines/>
        <c:numFmt formatCode="m/d/yyyy" sourceLinked="1"/>
        <c:majorTickMark val="none"/>
        <c:minorTickMark val="cross"/>
        <c:tickLblPos val="nextTo"/>
        <c:crossAx val="254887808"/>
        <c:crosses val="autoZero"/>
        <c:auto val="1"/>
        <c:lblAlgn val="ctr"/>
        <c:lblOffset val="100"/>
        <c:noMultiLvlLbl val="1"/>
      </c:catAx>
      <c:valAx>
        <c:axId val="254887808"/>
        <c:scaling>
          <c:orientation val="minMax"/>
        </c:scaling>
        <c:delete val="1"/>
        <c:axPos val="l"/>
        <c:majorGridlines/>
        <c:numFmt formatCode="General" sourceLinked="1"/>
        <c:majorTickMark val="none"/>
        <c:minorTickMark val="cross"/>
        <c:tickLblPos val="nextTo"/>
        <c:crossAx val="254886272"/>
        <c:crosses val="autoZero"/>
        <c:crossBetween val="between"/>
      </c:valAx>
      <c:spPr>
        <a:solidFill>
          <a:schemeClr val="tx1">
            <a:lumMod val="75000"/>
          </a:schemeClr>
        </a:solidFill>
      </c:spPr>
    </c:plotArea>
    <c:legend>
      <c:legendPos val="t"/>
      <c:layout>
        <c:manualLayout>
          <c:xMode val="edge"/>
          <c:yMode val="edge"/>
          <c:x val="0.39280373831775878"/>
          <c:y val="9.4673664124927046E-2"/>
          <c:w val="0.21439252336448597"/>
          <c:h val="4.5250373931635134E-2"/>
        </c:manualLayou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Detection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2.8037383177570249E-2"/>
                  <c:y val="5.808080808080808E-2"/>
                </c:manualLayout>
              </c:layout>
              <c:showLegendKey val="1"/>
              <c:showVal val="1"/>
              <c:showCatName val="1"/>
              <c:showSerName val="1"/>
              <c:showPercent val="1"/>
              <c:showBubbleSize val="1"/>
            </c:dLbl>
            <c:dLbl>
              <c:idx val="1"/>
              <c:layout>
                <c:manualLayout>
                  <c:x val="-1.2461059190031204E-2"/>
                  <c:y val="2.7777777777778012E-2"/>
                </c:manualLayout>
              </c:layout>
              <c:showLegendKey val="1"/>
              <c:showVal val="1"/>
              <c:showCatName val="1"/>
              <c:showSerName val="1"/>
              <c:showPercent val="1"/>
              <c:showBubbleSize val="1"/>
            </c:dLbl>
            <c:dLbl>
              <c:idx val="2"/>
              <c:layout>
                <c:manualLayout>
                  <c:x val="-2.0249221183800646E-2"/>
                  <c:y val="2.5252525252525249E-2"/>
                </c:manualLayout>
              </c:layout>
              <c:showLegendKey val="1"/>
              <c:showVal val="1"/>
              <c:showCatName val="1"/>
              <c:showSerName val="1"/>
              <c:showPercent val="1"/>
              <c:showBubbleSize val="1"/>
            </c:dLbl>
            <c:dLbl>
              <c:idx val="3"/>
              <c:layout>
                <c:manualLayout>
                  <c:x val="-4.2056074766355117E-2"/>
                  <c:y val="-2.7777777777778012E-2"/>
                </c:manualLayout>
              </c:layout>
              <c:showLegendKey val="1"/>
              <c:showVal val="1"/>
              <c:showCatName val="1"/>
              <c:showSerName val="1"/>
              <c:showPercent val="1"/>
              <c:showBubbleSize val="1"/>
            </c:dLbl>
            <c:dLbl>
              <c:idx val="4"/>
              <c:layout>
                <c:manualLayout>
                  <c:x val="-2.3364485981308327E-2"/>
                  <c:y val="-7.5757575757575924E-3"/>
                </c:manualLayout>
              </c:layout>
              <c:showLegendKey val="1"/>
              <c:showVal val="1"/>
              <c:showCatName val="1"/>
              <c:showSerName val="1"/>
              <c:showPercent val="1"/>
              <c:showBubbleSize val="1"/>
            </c:dLbl>
            <c:dLbl>
              <c:idx val="5"/>
              <c:layout>
                <c:manualLayout>
                  <c:x val="-7.7881619937695094E-3"/>
                  <c:y val="-1.010101010101020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8.5</c:v>
                </c:pt>
                <c:pt idx="2">
                  <c:v>8.5</c:v>
                </c:pt>
                <c:pt idx="3">
                  <c:v>9.5</c:v>
                </c:pt>
                <c:pt idx="4">
                  <c:v>9</c:v>
                </c:pt>
                <c:pt idx="5">
                  <c:v>8</c:v>
                </c:pt>
                <c:pt idx="6">
                  <c:v>7.5</c:v>
                </c:pt>
                <c:pt idx="7">
                  <c:v>7.5</c:v>
                </c:pt>
                <c:pt idx="8">
                  <c:v>7.5</c:v>
                </c:pt>
                <c:pt idx="9">
                  <c:v>7</c:v>
                </c:pt>
                <c:pt idx="10">
                  <c:v>3.5</c:v>
                </c:pt>
                <c:pt idx="11">
                  <c:v>1</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9.3457943925234887E-3"/>
                  <c:y val="0"/>
                </c:manualLayout>
              </c:layout>
              <c:showLegendKey val="1"/>
              <c:showVal val="1"/>
              <c:showCatName val="1"/>
              <c:showSerName val="1"/>
              <c:showPercent val="1"/>
              <c:showBubbleSize val="1"/>
            </c:dLbl>
            <c:dLbl>
              <c:idx val="10"/>
              <c:layout>
                <c:manualLayout>
                  <c:x val="-1.0903426791277272E-2"/>
                  <c:y val="-2.2727272727272894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4</c:v>
                </c:pt>
                <c:pt idx="1">
                  <c:v>2</c:v>
                </c:pt>
                <c:pt idx="2">
                  <c:v>1.5</c:v>
                </c:pt>
                <c:pt idx="3">
                  <c:v>3</c:v>
                </c:pt>
                <c:pt idx="4">
                  <c:v>2</c:v>
                </c:pt>
                <c:pt idx="5">
                  <c:v>3</c:v>
                </c:pt>
                <c:pt idx="6">
                  <c:v>2</c:v>
                </c:pt>
                <c:pt idx="7">
                  <c:v>2</c:v>
                </c:pt>
                <c:pt idx="8">
                  <c:v>1</c:v>
                </c:pt>
                <c:pt idx="9">
                  <c:v>1</c:v>
                </c:pt>
                <c:pt idx="10">
                  <c:v>1.5</c:v>
                </c:pt>
                <c:pt idx="11">
                  <c:v>1</c:v>
                </c:pt>
                <c:pt idx="12">
                  <c:v>1</c:v>
                </c:pt>
                <c:pt idx="13">
                  <c:v>1</c:v>
                </c:pt>
              </c:numCache>
            </c:numRef>
          </c:val>
        </c:ser>
        <c:dLbls>
          <c:showLegendKey val="1"/>
          <c:showVal val="1"/>
          <c:showCatName val="1"/>
          <c:showSerName val="1"/>
          <c:showPercent val="1"/>
          <c:showBubbleSize val="1"/>
        </c:dLbls>
        <c:axId val="254959616"/>
        <c:axId val="254961152"/>
      </c:radarChart>
      <c:catAx>
        <c:axId val="254959616"/>
        <c:scaling>
          <c:orientation val="minMax"/>
        </c:scaling>
        <c:delete val="1"/>
        <c:axPos val="b"/>
        <c:majorGridlines/>
        <c:numFmt formatCode="m/d/yyyy" sourceLinked="1"/>
        <c:majorTickMark val="none"/>
        <c:minorTickMark val="cross"/>
        <c:tickLblPos val="nextTo"/>
        <c:crossAx val="254961152"/>
        <c:crosses val="autoZero"/>
        <c:auto val="1"/>
        <c:lblAlgn val="ctr"/>
        <c:lblOffset val="100"/>
        <c:noMultiLvlLbl val="1"/>
      </c:catAx>
      <c:valAx>
        <c:axId val="254961152"/>
        <c:scaling>
          <c:orientation val="minMax"/>
        </c:scaling>
        <c:delete val="1"/>
        <c:axPos val="l"/>
        <c:majorGridlines/>
        <c:numFmt formatCode="General" sourceLinked="1"/>
        <c:majorTickMark val="none"/>
        <c:minorTickMark val="cross"/>
        <c:tickLblPos val="nextTo"/>
        <c:crossAx val="254959616"/>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Deterrence</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0903426791277345E-2"/>
                  <c:y val="8.8383838383838564E-2"/>
                </c:manualLayout>
              </c:layout>
              <c:showLegendKey val="1"/>
              <c:showVal val="1"/>
              <c:showCatName val="1"/>
              <c:showSerName val="1"/>
              <c:showPercent val="1"/>
              <c:showBubbleSize val="1"/>
            </c:dLbl>
            <c:dLbl>
              <c:idx val="1"/>
              <c:layout>
                <c:manualLayout>
                  <c:x val="-2.3364485981308331E-2"/>
                  <c:y val="2.5252525252525249E-2"/>
                </c:manualLayout>
              </c:layout>
              <c:showLegendKey val="1"/>
              <c:showVal val="1"/>
              <c:showCatName val="1"/>
              <c:showSerName val="1"/>
              <c:showPercent val="1"/>
              <c:showBubbleSize val="1"/>
            </c:dLbl>
            <c:dLbl>
              <c:idx val="2"/>
              <c:layout>
                <c:manualLayout>
                  <c:x val="-2.0249221183800722E-2"/>
                  <c:y val="2.2727272727272926E-2"/>
                </c:manualLayout>
              </c:layout>
              <c:showLegendKey val="1"/>
              <c:showVal val="1"/>
              <c:showCatName val="1"/>
              <c:showSerName val="1"/>
              <c:showPercent val="1"/>
              <c:showBubbleSize val="1"/>
            </c:dLbl>
            <c:dLbl>
              <c:idx val="3"/>
              <c:layout>
                <c:manualLayout>
                  <c:x val="-5.4517133956386805E-2"/>
                  <c:y val="3.2828282828282845E-2"/>
                </c:manualLayout>
              </c:layout>
              <c:showLegendKey val="1"/>
              <c:showVal val="1"/>
              <c:showCatName val="1"/>
              <c:showSerName val="1"/>
              <c:showPercent val="1"/>
              <c:showBubbleSize val="1"/>
            </c:dLbl>
            <c:dLbl>
              <c:idx val="4"/>
              <c:layout>
                <c:manualLayout>
                  <c:x val="-5.4517133956386805E-2"/>
                  <c:y val="-2.2727272727272926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Sheet1!$B$2:$B$15</c:f>
              <c:numCache>
                <c:formatCode>General</c:formatCode>
                <c:ptCount val="14"/>
                <c:pt idx="0">
                  <c:v>9.5</c:v>
                </c:pt>
                <c:pt idx="1">
                  <c:v>9</c:v>
                </c:pt>
                <c:pt idx="2">
                  <c:v>9</c:v>
                </c:pt>
                <c:pt idx="3">
                  <c:v>9.5</c:v>
                </c:pt>
                <c:pt idx="4">
                  <c:v>9.5</c:v>
                </c:pt>
                <c:pt idx="5">
                  <c:v>8</c:v>
                </c:pt>
                <c:pt idx="6">
                  <c:v>7</c:v>
                </c:pt>
                <c:pt idx="7">
                  <c:v>7</c:v>
                </c:pt>
                <c:pt idx="8">
                  <c:v>6.5</c:v>
                </c:pt>
                <c:pt idx="9">
                  <c:v>6.5</c:v>
                </c:pt>
                <c:pt idx="10">
                  <c:v>6</c:v>
                </c:pt>
                <c:pt idx="11">
                  <c:v>6</c:v>
                </c:pt>
                <c:pt idx="12">
                  <c:v>5.5</c:v>
                </c:pt>
                <c:pt idx="13">
                  <c:v>5</c:v>
                </c:pt>
              </c:numCache>
            </c:numRef>
          </c:val>
        </c:ser>
        <c:ser>
          <c:idx val="1"/>
          <c:order val="1"/>
          <c:tx>
            <c:strRef>
              <c:f>Sheet1!$C$1</c:f>
              <c:strCache>
                <c:ptCount val="1"/>
                <c:pt idx="0">
                  <c:v>Actual</c:v>
                </c:pt>
              </c:strCache>
            </c:strRef>
          </c:tx>
          <c:spPr>
            <a:ln>
              <a:solidFill>
                <a:srgbClr val="FF0000"/>
              </a:solidFill>
            </a:ln>
          </c:spPr>
          <c:marker>
            <c:symbol val="none"/>
          </c:marker>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Sheet1!$C$2:$C$15</c:f>
              <c:numCache>
                <c:formatCode>General</c:formatCode>
                <c:ptCount val="14"/>
                <c:pt idx="0">
                  <c:v>2.5</c:v>
                </c:pt>
                <c:pt idx="1">
                  <c:v>2</c:v>
                </c:pt>
                <c:pt idx="2">
                  <c:v>2</c:v>
                </c:pt>
                <c:pt idx="3">
                  <c:v>2.5</c:v>
                </c:pt>
                <c:pt idx="4">
                  <c:v>1</c:v>
                </c:pt>
                <c:pt idx="5">
                  <c:v>3</c:v>
                </c:pt>
                <c:pt idx="6">
                  <c:v>1</c:v>
                </c:pt>
                <c:pt idx="7">
                  <c:v>1</c:v>
                </c:pt>
                <c:pt idx="8">
                  <c:v>2</c:v>
                </c:pt>
                <c:pt idx="9">
                  <c:v>1</c:v>
                </c:pt>
                <c:pt idx="10">
                  <c:v>2</c:v>
                </c:pt>
                <c:pt idx="11">
                  <c:v>2</c:v>
                </c:pt>
                <c:pt idx="12">
                  <c:v>1.5</c:v>
                </c:pt>
                <c:pt idx="13">
                  <c:v>2</c:v>
                </c:pt>
              </c:numCache>
            </c:numRef>
          </c:val>
        </c:ser>
        <c:dLbls>
          <c:showLegendKey val="1"/>
          <c:showVal val="1"/>
          <c:showCatName val="1"/>
          <c:showSerName val="1"/>
          <c:showPercent val="1"/>
          <c:showBubbleSize val="1"/>
        </c:dLbls>
        <c:axId val="305367296"/>
        <c:axId val="305393664"/>
      </c:radarChart>
      <c:catAx>
        <c:axId val="305367296"/>
        <c:scaling>
          <c:orientation val="minMax"/>
        </c:scaling>
        <c:delete val="1"/>
        <c:axPos val="b"/>
        <c:majorGridlines/>
        <c:numFmt formatCode="m/d/yyyy" sourceLinked="1"/>
        <c:majorTickMark val="none"/>
        <c:minorTickMark val="cross"/>
        <c:tickLblPos val="nextTo"/>
        <c:crossAx val="305393664"/>
        <c:crosses val="autoZero"/>
        <c:auto val="1"/>
        <c:lblAlgn val="ctr"/>
        <c:lblOffset val="100"/>
        <c:noMultiLvlLbl val="1"/>
      </c:catAx>
      <c:valAx>
        <c:axId val="305393664"/>
        <c:scaling>
          <c:orientation val="minMax"/>
        </c:scaling>
        <c:delete val="1"/>
        <c:axPos val="l"/>
        <c:majorGridlines/>
        <c:numFmt formatCode="General" sourceLinked="1"/>
        <c:majorTickMark val="none"/>
        <c:minorTickMark val="cross"/>
        <c:tickLblPos val="nextTo"/>
        <c:crossAx val="305367296"/>
        <c:crosses val="autoZero"/>
        <c:crossBetween val="between"/>
      </c:valAx>
      <c:spPr>
        <a:solidFill>
          <a:schemeClr val="tx1">
            <a:lumMod val="75000"/>
          </a:schemeClr>
        </a:solidFill>
      </c:spPr>
    </c:plotArea>
    <c:legend>
      <c:legendPos val="t"/>
      <c:layout>
        <c:manualLayout>
          <c:xMode val="edge"/>
          <c:yMode val="edge"/>
          <c:x val="0.39280373831775878"/>
          <c:y val="9.4673664124927046E-2"/>
          <c:w val="0.21439252336448597"/>
          <c:h val="4.5250373931635134E-2"/>
        </c:manualLayou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Detection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2.8037383177570249E-2"/>
                  <c:y val="5.808080808080808E-2"/>
                </c:manualLayout>
              </c:layout>
              <c:showLegendKey val="1"/>
              <c:showVal val="1"/>
              <c:showCatName val="1"/>
              <c:showSerName val="1"/>
              <c:showPercent val="1"/>
              <c:showBubbleSize val="1"/>
            </c:dLbl>
            <c:dLbl>
              <c:idx val="1"/>
              <c:layout>
                <c:manualLayout>
                  <c:x val="-1.2461059190031204E-2"/>
                  <c:y val="2.7777777777778012E-2"/>
                </c:manualLayout>
              </c:layout>
              <c:showLegendKey val="1"/>
              <c:showVal val="1"/>
              <c:showCatName val="1"/>
              <c:showSerName val="1"/>
              <c:showPercent val="1"/>
              <c:showBubbleSize val="1"/>
            </c:dLbl>
            <c:dLbl>
              <c:idx val="2"/>
              <c:layout>
                <c:manualLayout>
                  <c:x val="-2.0249221183800646E-2"/>
                  <c:y val="2.5252525252525249E-2"/>
                </c:manualLayout>
              </c:layout>
              <c:showLegendKey val="1"/>
              <c:showVal val="1"/>
              <c:showCatName val="1"/>
              <c:showSerName val="1"/>
              <c:showPercent val="1"/>
              <c:showBubbleSize val="1"/>
            </c:dLbl>
            <c:dLbl>
              <c:idx val="3"/>
              <c:layout>
                <c:manualLayout>
                  <c:x val="-4.2056074766355117E-2"/>
                  <c:y val="-2.7777777777778012E-2"/>
                </c:manualLayout>
              </c:layout>
              <c:showLegendKey val="1"/>
              <c:showVal val="1"/>
              <c:showCatName val="1"/>
              <c:showSerName val="1"/>
              <c:showPercent val="1"/>
              <c:showBubbleSize val="1"/>
            </c:dLbl>
            <c:dLbl>
              <c:idx val="4"/>
              <c:layout>
                <c:manualLayout>
                  <c:x val="-2.3364485981308327E-2"/>
                  <c:y val="-7.5757575757575924E-3"/>
                </c:manualLayout>
              </c:layout>
              <c:showLegendKey val="1"/>
              <c:showVal val="1"/>
              <c:showCatName val="1"/>
              <c:showSerName val="1"/>
              <c:showPercent val="1"/>
              <c:showBubbleSize val="1"/>
            </c:dLbl>
            <c:dLbl>
              <c:idx val="5"/>
              <c:layout>
                <c:manualLayout>
                  <c:x val="-7.7881619937695094E-3"/>
                  <c:y val="-1.010101010101020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8.5</c:v>
                </c:pt>
                <c:pt idx="2">
                  <c:v>8.5</c:v>
                </c:pt>
                <c:pt idx="3">
                  <c:v>9.5</c:v>
                </c:pt>
                <c:pt idx="4">
                  <c:v>9</c:v>
                </c:pt>
                <c:pt idx="5">
                  <c:v>8</c:v>
                </c:pt>
                <c:pt idx="6">
                  <c:v>7.5</c:v>
                </c:pt>
                <c:pt idx="7">
                  <c:v>7.5</c:v>
                </c:pt>
                <c:pt idx="8">
                  <c:v>7.5</c:v>
                </c:pt>
                <c:pt idx="9">
                  <c:v>7</c:v>
                </c:pt>
                <c:pt idx="10">
                  <c:v>3.5</c:v>
                </c:pt>
                <c:pt idx="11">
                  <c:v>1</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9.3457943925234887E-3"/>
                  <c:y val="0"/>
                </c:manualLayout>
              </c:layout>
              <c:showLegendKey val="1"/>
              <c:showVal val="1"/>
              <c:showCatName val="1"/>
              <c:showSerName val="1"/>
              <c:showPercent val="1"/>
              <c:showBubbleSize val="1"/>
            </c:dLbl>
            <c:dLbl>
              <c:idx val="10"/>
              <c:layout>
                <c:manualLayout>
                  <c:x val="-1.0903426791277272E-2"/>
                  <c:y val="-2.2727272727272894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4</c:v>
                </c:pt>
                <c:pt idx="1">
                  <c:v>2</c:v>
                </c:pt>
                <c:pt idx="2">
                  <c:v>1.5</c:v>
                </c:pt>
                <c:pt idx="3">
                  <c:v>3</c:v>
                </c:pt>
                <c:pt idx="4">
                  <c:v>2</c:v>
                </c:pt>
                <c:pt idx="5">
                  <c:v>3</c:v>
                </c:pt>
                <c:pt idx="6">
                  <c:v>2</c:v>
                </c:pt>
                <c:pt idx="7">
                  <c:v>2</c:v>
                </c:pt>
                <c:pt idx="8">
                  <c:v>1</c:v>
                </c:pt>
                <c:pt idx="9">
                  <c:v>1</c:v>
                </c:pt>
                <c:pt idx="10">
                  <c:v>1.5</c:v>
                </c:pt>
                <c:pt idx="11">
                  <c:v>1</c:v>
                </c:pt>
                <c:pt idx="12">
                  <c:v>1</c:v>
                </c:pt>
                <c:pt idx="13">
                  <c:v>1</c:v>
                </c:pt>
              </c:numCache>
            </c:numRef>
          </c:val>
        </c:ser>
        <c:dLbls>
          <c:showLegendKey val="1"/>
          <c:showVal val="1"/>
          <c:showCatName val="1"/>
          <c:showSerName val="1"/>
          <c:showPercent val="1"/>
          <c:showBubbleSize val="1"/>
        </c:dLbls>
        <c:axId val="305452928"/>
        <c:axId val="305454464"/>
      </c:radarChart>
      <c:catAx>
        <c:axId val="305452928"/>
        <c:scaling>
          <c:orientation val="minMax"/>
        </c:scaling>
        <c:delete val="1"/>
        <c:axPos val="b"/>
        <c:majorGridlines/>
        <c:numFmt formatCode="m/d/yyyy" sourceLinked="1"/>
        <c:majorTickMark val="none"/>
        <c:minorTickMark val="cross"/>
        <c:tickLblPos val="nextTo"/>
        <c:crossAx val="305454464"/>
        <c:crosses val="autoZero"/>
        <c:auto val="1"/>
        <c:lblAlgn val="ctr"/>
        <c:lblOffset val="100"/>
        <c:noMultiLvlLbl val="1"/>
      </c:catAx>
      <c:valAx>
        <c:axId val="305454464"/>
        <c:scaling>
          <c:orientation val="minMax"/>
        </c:scaling>
        <c:delete val="1"/>
        <c:axPos val="l"/>
        <c:majorGridlines/>
        <c:numFmt formatCode="General" sourceLinked="1"/>
        <c:majorTickMark val="none"/>
        <c:minorTickMark val="cross"/>
        <c:tickLblPos val="nextTo"/>
        <c:crossAx val="305452928"/>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Prevention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4018691588785038E-2"/>
                  <c:y val="8.8383838383838398E-2"/>
                </c:manualLayout>
              </c:layout>
              <c:showLegendKey val="1"/>
              <c:showVal val="1"/>
              <c:showCatName val="1"/>
              <c:showSerName val="1"/>
              <c:showPercent val="1"/>
              <c:showBubbleSize val="1"/>
            </c:dLbl>
            <c:dLbl>
              <c:idx val="1"/>
              <c:layout>
                <c:manualLayout>
                  <c:x val="-3.1152647975077892E-2"/>
                  <c:y val="2.7777777777778012E-2"/>
                </c:manualLayout>
              </c:layout>
              <c:showLegendKey val="1"/>
              <c:showVal val="1"/>
              <c:showCatName val="1"/>
              <c:showSerName val="1"/>
              <c:showPercent val="1"/>
              <c:showBubbleSize val="1"/>
            </c:dLbl>
            <c:dLbl>
              <c:idx val="2"/>
              <c:layout>
                <c:manualLayout>
                  <c:x val="-2.1806853582554672E-2"/>
                  <c:y val="0"/>
                </c:manualLayout>
              </c:layout>
              <c:showLegendKey val="1"/>
              <c:showVal val="1"/>
              <c:showCatName val="1"/>
              <c:showSerName val="1"/>
              <c:showPercent val="1"/>
              <c:showBubbleSize val="1"/>
            </c:dLbl>
            <c:dLbl>
              <c:idx val="3"/>
              <c:layout>
                <c:manualLayout>
                  <c:x val="-3.5825545171339616E-2"/>
                  <c:y val="-1.5151515151515181E-2"/>
                </c:manualLayout>
              </c:layout>
              <c:showLegendKey val="1"/>
              <c:showVal val="1"/>
              <c:showCatName val="1"/>
              <c:showSerName val="1"/>
              <c:showPercent val="1"/>
              <c:showBubbleSize val="1"/>
            </c:dLbl>
            <c:dLbl>
              <c:idx val="4"/>
              <c:layout>
                <c:manualLayout>
                  <c:x val="-2.1806853582554672E-2"/>
                  <c:y val="0"/>
                </c:manualLayout>
              </c:layout>
              <c:showLegendKey val="1"/>
              <c:showVal val="1"/>
              <c:showCatName val="1"/>
              <c:showSerName val="1"/>
              <c:showPercent val="1"/>
              <c:showBubbleSize val="1"/>
            </c:dLbl>
            <c:dLbl>
              <c:idx val="5"/>
              <c:layout>
                <c:manualLayout>
                  <c:x val="-4.6728971962617053E-3"/>
                  <c:y val="-1.0101010101010201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9.5</c:v>
                </c:pt>
                <c:pt idx="2">
                  <c:v>8.5</c:v>
                </c:pt>
                <c:pt idx="3">
                  <c:v>9.5</c:v>
                </c:pt>
                <c:pt idx="4">
                  <c:v>9</c:v>
                </c:pt>
                <c:pt idx="5">
                  <c:v>8</c:v>
                </c:pt>
                <c:pt idx="6">
                  <c:v>7.5</c:v>
                </c:pt>
                <c:pt idx="7">
                  <c:v>7.5</c:v>
                </c:pt>
                <c:pt idx="8">
                  <c:v>7</c:v>
                </c:pt>
                <c:pt idx="9">
                  <c:v>7</c:v>
                </c:pt>
                <c:pt idx="10">
                  <c:v>3.5</c:v>
                </c:pt>
                <c:pt idx="11">
                  <c:v>3</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4.6728971962617504E-3"/>
                  <c:y val="0"/>
                </c:manualLayout>
              </c:layout>
              <c:showLegendKey val="1"/>
              <c:showVal val="1"/>
              <c:showCatName val="1"/>
              <c:showSerName val="1"/>
              <c:showPercent val="1"/>
              <c:showBubbleSize val="1"/>
            </c:dLbl>
            <c:dLbl>
              <c:idx val="10"/>
              <c:layout>
                <c:manualLayout>
                  <c:x val="-1.4018691588784934E-2"/>
                  <c:y val="-2.5252525252525249E-2"/>
                </c:manualLayout>
              </c:layout>
              <c:showLegendKey val="1"/>
              <c:showVal val="1"/>
              <c:showCatName val="1"/>
              <c:showSerName val="1"/>
              <c:showPercent val="1"/>
              <c:showBubbleSize val="1"/>
            </c:dLbl>
            <c:dLbl>
              <c:idx val="13"/>
              <c:layout>
                <c:manualLayout>
                  <c:x val="-1.4018691588784934E-2"/>
                  <c:y val="-1.515151515151518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2</c:v>
                </c:pt>
                <c:pt idx="1">
                  <c:v>2</c:v>
                </c:pt>
                <c:pt idx="2">
                  <c:v>1.5</c:v>
                </c:pt>
                <c:pt idx="3">
                  <c:v>2</c:v>
                </c:pt>
                <c:pt idx="4">
                  <c:v>1.5</c:v>
                </c:pt>
                <c:pt idx="5">
                  <c:v>1</c:v>
                </c:pt>
                <c:pt idx="6">
                  <c:v>1</c:v>
                </c:pt>
                <c:pt idx="7">
                  <c:v>2</c:v>
                </c:pt>
                <c:pt idx="8">
                  <c:v>1</c:v>
                </c:pt>
                <c:pt idx="9">
                  <c:v>1</c:v>
                </c:pt>
                <c:pt idx="10">
                  <c:v>1.5</c:v>
                </c:pt>
                <c:pt idx="11">
                  <c:v>3</c:v>
                </c:pt>
                <c:pt idx="12">
                  <c:v>1</c:v>
                </c:pt>
                <c:pt idx="13">
                  <c:v>1</c:v>
                </c:pt>
              </c:numCache>
            </c:numRef>
          </c:val>
        </c:ser>
        <c:dLbls>
          <c:showLegendKey val="1"/>
          <c:showVal val="1"/>
          <c:showCatName val="1"/>
          <c:showSerName val="1"/>
          <c:showPercent val="1"/>
          <c:showBubbleSize val="1"/>
        </c:dLbls>
        <c:axId val="313185792"/>
        <c:axId val="313187328"/>
      </c:radarChart>
      <c:catAx>
        <c:axId val="313185792"/>
        <c:scaling>
          <c:orientation val="minMax"/>
        </c:scaling>
        <c:delete val="1"/>
        <c:axPos val="b"/>
        <c:majorGridlines/>
        <c:numFmt formatCode="m/d/yyyy" sourceLinked="1"/>
        <c:majorTickMark val="none"/>
        <c:minorTickMark val="cross"/>
        <c:tickLblPos val="nextTo"/>
        <c:crossAx val="313187328"/>
        <c:crosses val="autoZero"/>
        <c:auto val="1"/>
        <c:lblAlgn val="ctr"/>
        <c:lblOffset val="100"/>
        <c:noMultiLvlLbl val="1"/>
      </c:catAx>
      <c:valAx>
        <c:axId val="313187328"/>
        <c:scaling>
          <c:orientation val="minMax"/>
        </c:scaling>
        <c:delete val="1"/>
        <c:axPos val="l"/>
        <c:majorGridlines/>
        <c:numFmt formatCode="General" sourceLinked="1"/>
        <c:majorTickMark val="none"/>
        <c:minorTickMark val="cross"/>
        <c:tickLblPos val="nextTo"/>
        <c:crossAx val="313185792"/>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Deterrence</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0903426791277345E-2"/>
                  <c:y val="8.8383838383838564E-2"/>
                </c:manualLayout>
              </c:layout>
              <c:showLegendKey val="1"/>
              <c:showVal val="1"/>
              <c:showCatName val="1"/>
              <c:showSerName val="1"/>
              <c:showPercent val="1"/>
              <c:showBubbleSize val="1"/>
            </c:dLbl>
            <c:dLbl>
              <c:idx val="1"/>
              <c:layout>
                <c:manualLayout>
                  <c:x val="-2.3364485981308331E-2"/>
                  <c:y val="2.5252525252525249E-2"/>
                </c:manualLayout>
              </c:layout>
              <c:showLegendKey val="1"/>
              <c:showVal val="1"/>
              <c:showCatName val="1"/>
              <c:showSerName val="1"/>
              <c:showPercent val="1"/>
              <c:showBubbleSize val="1"/>
            </c:dLbl>
            <c:dLbl>
              <c:idx val="2"/>
              <c:layout>
                <c:manualLayout>
                  <c:x val="-2.0249221183800722E-2"/>
                  <c:y val="2.2727272727272926E-2"/>
                </c:manualLayout>
              </c:layout>
              <c:showLegendKey val="1"/>
              <c:showVal val="1"/>
              <c:showCatName val="1"/>
              <c:showSerName val="1"/>
              <c:showPercent val="1"/>
              <c:showBubbleSize val="1"/>
            </c:dLbl>
            <c:dLbl>
              <c:idx val="3"/>
              <c:layout>
                <c:manualLayout>
                  <c:x val="-5.4517133956386805E-2"/>
                  <c:y val="3.2828282828282845E-2"/>
                </c:manualLayout>
              </c:layout>
              <c:showLegendKey val="1"/>
              <c:showVal val="1"/>
              <c:showCatName val="1"/>
              <c:showSerName val="1"/>
              <c:showPercent val="1"/>
              <c:showBubbleSize val="1"/>
            </c:dLbl>
            <c:dLbl>
              <c:idx val="4"/>
              <c:layout>
                <c:manualLayout>
                  <c:x val="-5.4517133956386805E-2"/>
                  <c:y val="-2.2727272727272926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Sheet1!$B$2:$B$15</c:f>
              <c:numCache>
                <c:formatCode>General</c:formatCode>
                <c:ptCount val="14"/>
                <c:pt idx="0">
                  <c:v>9.5</c:v>
                </c:pt>
                <c:pt idx="1">
                  <c:v>9</c:v>
                </c:pt>
                <c:pt idx="2">
                  <c:v>9</c:v>
                </c:pt>
                <c:pt idx="3">
                  <c:v>9.5</c:v>
                </c:pt>
                <c:pt idx="4">
                  <c:v>9.5</c:v>
                </c:pt>
                <c:pt idx="5">
                  <c:v>8</c:v>
                </c:pt>
                <c:pt idx="6">
                  <c:v>7</c:v>
                </c:pt>
                <c:pt idx="7">
                  <c:v>7</c:v>
                </c:pt>
                <c:pt idx="8">
                  <c:v>6.5</c:v>
                </c:pt>
                <c:pt idx="9">
                  <c:v>6.5</c:v>
                </c:pt>
                <c:pt idx="10">
                  <c:v>6</c:v>
                </c:pt>
                <c:pt idx="11">
                  <c:v>6</c:v>
                </c:pt>
                <c:pt idx="12">
                  <c:v>5.5</c:v>
                </c:pt>
                <c:pt idx="13">
                  <c:v>5</c:v>
                </c:pt>
              </c:numCache>
            </c:numRef>
          </c:val>
        </c:ser>
        <c:ser>
          <c:idx val="1"/>
          <c:order val="1"/>
          <c:tx>
            <c:strRef>
              <c:f>Sheet1!$C$1</c:f>
              <c:strCache>
                <c:ptCount val="1"/>
                <c:pt idx="0">
                  <c:v>Actual</c:v>
                </c:pt>
              </c:strCache>
            </c:strRef>
          </c:tx>
          <c:spPr>
            <a:ln>
              <a:solidFill>
                <a:srgbClr val="FF0000"/>
              </a:solidFill>
            </a:ln>
          </c:spPr>
          <c:marker>
            <c:symbol val="none"/>
          </c:marker>
          <c:cat>
            <c:strRef>
              <c:f>Sheet1!$A$2:$A$15</c:f>
              <c:strCache>
                <c:ptCount val="14"/>
                <c:pt idx="0">
                  <c:v>Strong Intelligence</c:v>
                </c:pt>
                <c:pt idx="1">
                  <c:v>Monitor Student Research</c:v>
                </c:pt>
                <c:pt idx="2">
                  <c:v>Strong Border Controls</c:v>
                </c:pt>
                <c:pt idx="3">
                  <c:v>Tamper Resistant Containers</c:v>
                </c:pt>
                <c:pt idx="4">
                  <c:v>Packet Controls &amp; Restaruant Surveillance</c:v>
                </c:pt>
                <c:pt idx="5">
                  <c:v>Pre-coordination with FDA</c:v>
                </c:pt>
                <c:pt idx="6">
                  <c:v>Identify Contaminated Product</c:v>
                </c:pt>
                <c:pt idx="7">
                  <c:v>Removal of Tampered Containers</c:v>
                </c:pt>
                <c:pt idx="8">
                  <c:v>Illness Concentration Areas</c:v>
                </c:pt>
                <c:pt idx="9">
                  <c:v>Emergency Response Teams</c:v>
                </c:pt>
                <c:pt idx="10">
                  <c:v>Localized Product Re-calls</c:v>
                </c:pt>
                <c:pt idx="11">
                  <c:v>Product Re-stocking Plans</c:v>
                </c:pt>
                <c:pt idx="12">
                  <c:v>Shareholder Contingency Plan</c:v>
                </c:pt>
                <c:pt idx="13">
                  <c:v>Media Plan</c:v>
                </c:pt>
              </c:strCache>
            </c:strRef>
          </c:cat>
          <c:val>
            <c:numRef>
              <c:f>Sheet1!$C$2:$C$15</c:f>
              <c:numCache>
                <c:formatCode>General</c:formatCode>
                <c:ptCount val="14"/>
                <c:pt idx="0">
                  <c:v>2.5</c:v>
                </c:pt>
                <c:pt idx="1">
                  <c:v>2</c:v>
                </c:pt>
                <c:pt idx="2">
                  <c:v>2</c:v>
                </c:pt>
                <c:pt idx="3">
                  <c:v>2.5</c:v>
                </c:pt>
                <c:pt idx="4">
                  <c:v>1</c:v>
                </c:pt>
                <c:pt idx="5">
                  <c:v>3</c:v>
                </c:pt>
                <c:pt idx="6">
                  <c:v>1</c:v>
                </c:pt>
                <c:pt idx="7">
                  <c:v>1</c:v>
                </c:pt>
                <c:pt idx="8">
                  <c:v>2</c:v>
                </c:pt>
                <c:pt idx="9">
                  <c:v>1</c:v>
                </c:pt>
                <c:pt idx="10">
                  <c:v>2</c:v>
                </c:pt>
                <c:pt idx="11">
                  <c:v>2</c:v>
                </c:pt>
                <c:pt idx="12">
                  <c:v>1.5</c:v>
                </c:pt>
                <c:pt idx="13">
                  <c:v>2</c:v>
                </c:pt>
              </c:numCache>
            </c:numRef>
          </c:val>
        </c:ser>
        <c:dLbls>
          <c:showLegendKey val="1"/>
          <c:showVal val="1"/>
          <c:showCatName val="1"/>
          <c:showSerName val="1"/>
          <c:showPercent val="1"/>
          <c:showBubbleSize val="1"/>
        </c:dLbls>
        <c:axId val="313213312"/>
        <c:axId val="313215232"/>
      </c:radarChart>
      <c:catAx>
        <c:axId val="313213312"/>
        <c:scaling>
          <c:orientation val="minMax"/>
        </c:scaling>
        <c:delete val="1"/>
        <c:axPos val="b"/>
        <c:majorGridlines/>
        <c:numFmt formatCode="m/d/yyyy" sourceLinked="1"/>
        <c:majorTickMark val="none"/>
        <c:minorTickMark val="cross"/>
        <c:tickLblPos val="nextTo"/>
        <c:crossAx val="313215232"/>
        <c:crosses val="autoZero"/>
        <c:auto val="1"/>
        <c:lblAlgn val="ctr"/>
        <c:lblOffset val="100"/>
        <c:noMultiLvlLbl val="1"/>
      </c:catAx>
      <c:valAx>
        <c:axId val="313215232"/>
        <c:scaling>
          <c:orientation val="minMax"/>
        </c:scaling>
        <c:delete val="1"/>
        <c:axPos val="l"/>
        <c:majorGridlines/>
        <c:numFmt formatCode="General" sourceLinked="1"/>
        <c:majorTickMark val="none"/>
        <c:minorTickMark val="cross"/>
        <c:tickLblPos val="nextTo"/>
        <c:crossAx val="313213312"/>
        <c:crosses val="autoZero"/>
        <c:crossBetween val="between"/>
      </c:valAx>
      <c:spPr>
        <a:solidFill>
          <a:schemeClr val="tx1">
            <a:lumMod val="75000"/>
          </a:schemeClr>
        </a:solidFill>
      </c:spPr>
    </c:plotArea>
    <c:legend>
      <c:legendPos val="t"/>
      <c:layout>
        <c:manualLayout>
          <c:xMode val="edge"/>
          <c:yMode val="edge"/>
          <c:x val="0.39280373831775878"/>
          <c:y val="9.4673664124927046E-2"/>
          <c:w val="0.21439252336448597"/>
          <c:h val="4.5250373931635134E-2"/>
        </c:manualLayou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Detection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2.8037383177570249E-2"/>
                  <c:y val="5.808080808080808E-2"/>
                </c:manualLayout>
              </c:layout>
              <c:showLegendKey val="1"/>
              <c:showVal val="1"/>
              <c:showCatName val="1"/>
              <c:showSerName val="1"/>
              <c:showPercent val="1"/>
              <c:showBubbleSize val="1"/>
            </c:dLbl>
            <c:dLbl>
              <c:idx val="1"/>
              <c:layout>
                <c:manualLayout>
                  <c:x val="-1.2461059190031204E-2"/>
                  <c:y val="2.7777777777778012E-2"/>
                </c:manualLayout>
              </c:layout>
              <c:showLegendKey val="1"/>
              <c:showVal val="1"/>
              <c:showCatName val="1"/>
              <c:showSerName val="1"/>
              <c:showPercent val="1"/>
              <c:showBubbleSize val="1"/>
            </c:dLbl>
            <c:dLbl>
              <c:idx val="2"/>
              <c:layout>
                <c:manualLayout>
                  <c:x val="-2.0249221183800646E-2"/>
                  <c:y val="2.5252525252525249E-2"/>
                </c:manualLayout>
              </c:layout>
              <c:showLegendKey val="1"/>
              <c:showVal val="1"/>
              <c:showCatName val="1"/>
              <c:showSerName val="1"/>
              <c:showPercent val="1"/>
              <c:showBubbleSize val="1"/>
            </c:dLbl>
            <c:dLbl>
              <c:idx val="3"/>
              <c:layout>
                <c:manualLayout>
                  <c:x val="-4.2056074766355117E-2"/>
                  <c:y val="-2.7777777777778012E-2"/>
                </c:manualLayout>
              </c:layout>
              <c:showLegendKey val="1"/>
              <c:showVal val="1"/>
              <c:showCatName val="1"/>
              <c:showSerName val="1"/>
              <c:showPercent val="1"/>
              <c:showBubbleSize val="1"/>
            </c:dLbl>
            <c:dLbl>
              <c:idx val="4"/>
              <c:layout>
                <c:manualLayout>
                  <c:x val="-2.3364485981308327E-2"/>
                  <c:y val="-7.5757575757575924E-3"/>
                </c:manualLayout>
              </c:layout>
              <c:showLegendKey val="1"/>
              <c:showVal val="1"/>
              <c:showCatName val="1"/>
              <c:showSerName val="1"/>
              <c:showPercent val="1"/>
              <c:showBubbleSize val="1"/>
            </c:dLbl>
            <c:dLbl>
              <c:idx val="5"/>
              <c:layout>
                <c:manualLayout>
                  <c:x val="-7.7881619937695094E-3"/>
                  <c:y val="-1.010101010101020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8.5</c:v>
                </c:pt>
                <c:pt idx="2">
                  <c:v>8.5</c:v>
                </c:pt>
                <c:pt idx="3">
                  <c:v>9.5</c:v>
                </c:pt>
                <c:pt idx="4">
                  <c:v>9</c:v>
                </c:pt>
                <c:pt idx="5">
                  <c:v>8</c:v>
                </c:pt>
                <c:pt idx="6">
                  <c:v>7.5</c:v>
                </c:pt>
                <c:pt idx="7">
                  <c:v>7.5</c:v>
                </c:pt>
                <c:pt idx="8">
                  <c:v>7.5</c:v>
                </c:pt>
                <c:pt idx="9">
                  <c:v>7</c:v>
                </c:pt>
                <c:pt idx="10">
                  <c:v>3.5</c:v>
                </c:pt>
                <c:pt idx="11">
                  <c:v>1</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9.3457943925234887E-3"/>
                  <c:y val="0"/>
                </c:manualLayout>
              </c:layout>
              <c:showLegendKey val="1"/>
              <c:showVal val="1"/>
              <c:showCatName val="1"/>
              <c:showSerName val="1"/>
              <c:showPercent val="1"/>
              <c:showBubbleSize val="1"/>
            </c:dLbl>
            <c:dLbl>
              <c:idx val="10"/>
              <c:layout>
                <c:manualLayout>
                  <c:x val="-1.0903426791277272E-2"/>
                  <c:y val="-2.2727272727272894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4</c:v>
                </c:pt>
                <c:pt idx="1">
                  <c:v>2</c:v>
                </c:pt>
                <c:pt idx="2">
                  <c:v>1.5</c:v>
                </c:pt>
                <c:pt idx="3">
                  <c:v>3</c:v>
                </c:pt>
                <c:pt idx="4">
                  <c:v>2</c:v>
                </c:pt>
                <c:pt idx="5">
                  <c:v>3</c:v>
                </c:pt>
                <c:pt idx="6">
                  <c:v>2</c:v>
                </c:pt>
                <c:pt idx="7">
                  <c:v>2</c:v>
                </c:pt>
                <c:pt idx="8">
                  <c:v>1</c:v>
                </c:pt>
                <c:pt idx="9">
                  <c:v>1</c:v>
                </c:pt>
                <c:pt idx="10">
                  <c:v>1.5</c:v>
                </c:pt>
                <c:pt idx="11">
                  <c:v>1</c:v>
                </c:pt>
                <c:pt idx="12">
                  <c:v>1</c:v>
                </c:pt>
                <c:pt idx="13">
                  <c:v>1</c:v>
                </c:pt>
              </c:numCache>
            </c:numRef>
          </c:val>
        </c:ser>
        <c:dLbls>
          <c:showLegendKey val="1"/>
          <c:showVal val="1"/>
          <c:showCatName val="1"/>
          <c:showSerName val="1"/>
          <c:showPercent val="1"/>
          <c:showBubbleSize val="1"/>
        </c:dLbls>
        <c:axId val="313567872"/>
        <c:axId val="313725312"/>
      </c:radarChart>
      <c:catAx>
        <c:axId val="313567872"/>
        <c:scaling>
          <c:orientation val="minMax"/>
        </c:scaling>
        <c:delete val="1"/>
        <c:axPos val="b"/>
        <c:majorGridlines/>
        <c:numFmt formatCode="m/d/yyyy" sourceLinked="1"/>
        <c:majorTickMark val="none"/>
        <c:minorTickMark val="cross"/>
        <c:tickLblPos val="nextTo"/>
        <c:crossAx val="313725312"/>
        <c:crosses val="autoZero"/>
        <c:auto val="1"/>
        <c:lblAlgn val="ctr"/>
        <c:lblOffset val="100"/>
        <c:noMultiLvlLbl val="1"/>
      </c:catAx>
      <c:valAx>
        <c:axId val="313725312"/>
        <c:scaling>
          <c:orientation val="minMax"/>
        </c:scaling>
        <c:delete val="1"/>
        <c:axPos val="l"/>
        <c:majorGridlines/>
        <c:numFmt formatCode="General" sourceLinked="1"/>
        <c:majorTickMark val="none"/>
        <c:minorTickMark val="cross"/>
        <c:tickLblPos val="nextTo"/>
        <c:crossAx val="313567872"/>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roundedCorners val="1"/>
  <c:style val="2"/>
  <c:chart>
    <c:title>
      <c:tx>
        <c:rich>
          <a:bodyPr/>
          <a:lstStyle/>
          <a:p>
            <a:pPr>
              <a:defRPr/>
            </a:pPr>
            <a:r>
              <a:rPr lang="en-US"/>
              <a:t>Performance Profile: Prevention</a:t>
            </a:r>
          </a:p>
        </c:rich>
      </c:tx>
      <c:layout/>
      <c:overlay val="1"/>
    </c:title>
    <c:autoTitleDeleted val="0"/>
    <c:plotArea>
      <c:layout/>
      <c:radarChart>
        <c:radarStyle val="marker"/>
        <c:varyColors val="1"/>
        <c:ser>
          <c:idx val="0"/>
          <c:order val="0"/>
          <c:tx>
            <c:strRef>
              <c:f>Sheet1!$B$1</c:f>
              <c:strCache>
                <c:ptCount val="1"/>
                <c:pt idx="0">
                  <c:v>Potential</c:v>
                </c:pt>
              </c:strCache>
            </c:strRef>
          </c:tx>
          <c:marker>
            <c:symbol val="none"/>
          </c:marker>
          <c:dLbls>
            <c:dLbl>
              <c:idx val="0"/>
              <c:layout>
                <c:manualLayout>
                  <c:x val="1.4018691588785038E-2"/>
                  <c:y val="8.8383838383838398E-2"/>
                </c:manualLayout>
              </c:layout>
              <c:showLegendKey val="1"/>
              <c:showVal val="1"/>
              <c:showCatName val="1"/>
              <c:showSerName val="1"/>
              <c:showPercent val="1"/>
              <c:showBubbleSize val="1"/>
            </c:dLbl>
            <c:dLbl>
              <c:idx val="1"/>
              <c:layout>
                <c:manualLayout>
                  <c:x val="-3.1152647975077892E-2"/>
                  <c:y val="2.7777777777778012E-2"/>
                </c:manualLayout>
              </c:layout>
              <c:showLegendKey val="1"/>
              <c:showVal val="1"/>
              <c:showCatName val="1"/>
              <c:showSerName val="1"/>
              <c:showPercent val="1"/>
              <c:showBubbleSize val="1"/>
            </c:dLbl>
            <c:dLbl>
              <c:idx val="2"/>
              <c:layout>
                <c:manualLayout>
                  <c:x val="-2.1806853582554672E-2"/>
                  <c:y val="0"/>
                </c:manualLayout>
              </c:layout>
              <c:showLegendKey val="1"/>
              <c:showVal val="1"/>
              <c:showCatName val="1"/>
              <c:showSerName val="1"/>
              <c:showPercent val="1"/>
              <c:showBubbleSize val="1"/>
            </c:dLbl>
            <c:dLbl>
              <c:idx val="3"/>
              <c:layout>
                <c:manualLayout>
                  <c:x val="-3.5825545171339616E-2"/>
                  <c:y val="-1.5151515151515181E-2"/>
                </c:manualLayout>
              </c:layout>
              <c:showLegendKey val="1"/>
              <c:showVal val="1"/>
              <c:showCatName val="1"/>
              <c:showSerName val="1"/>
              <c:showPercent val="1"/>
              <c:showBubbleSize val="1"/>
            </c:dLbl>
            <c:dLbl>
              <c:idx val="4"/>
              <c:layout>
                <c:manualLayout>
                  <c:x val="-2.1806853582554672E-2"/>
                  <c:y val="0"/>
                </c:manualLayout>
              </c:layout>
              <c:showLegendKey val="1"/>
              <c:showVal val="1"/>
              <c:showCatName val="1"/>
              <c:showSerName val="1"/>
              <c:showPercent val="1"/>
              <c:showBubbleSize val="1"/>
            </c:dLbl>
            <c:dLbl>
              <c:idx val="5"/>
              <c:layout>
                <c:manualLayout>
                  <c:x val="-4.6728971962617053E-3"/>
                  <c:y val="-1.0101010101010201E-2"/>
                </c:manualLayout>
              </c:layout>
              <c:showLegendKey val="1"/>
              <c:showVal val="1"/>
              <c:showCatName val="1"/>
              <c:showSerName val="1"/>
              <c:showPercent val="1"/>
              <c:showBubbleSize val="1"/>
            </c:dLbl>
            <c:dLbl>
              <c:idx val="13"/>
              <c:delet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Sheet1!$B$2:$B$15</c:f>
              <c:numCache>
                <c:formatCode>General</c:formatCode>
                <c:ptCount val="14"/>
                <c:pt idx="0">
                  <c:v>9.5</c:v>
                </c:pt>
                <c:pt idx="1">
                  <c:v>9.5</c:v>
                </c:pt>
                <c:pt idx="2">
                  <c:v>8.5</c:v>
                </c:pt>
                <c:pt idx="3">
                  <c:v>9.5</c:v>
                </c:pt>
                <c:pt idx="4">
                  <c:v>9</c:v>
                </c:pt>
                <c:pt idx="5">
                  <c:v>8</c:v>
                </c:pt>
                <c:pt idx="6">
                  <c:v>7.5</c:v>
                </c:pt>
                <c:pt idx="7">
                  <c:v>7.5</c:v>
                </c:pt>
                <c:pt idx="8">
                  <c:v>7</c:v>
                </c:pt>
                <c:pt idx="9">
                  <c:v>7</c:v>
                </c:pt>
                <c:pt idx="10">
                  <c:v>3.5</c:v>
                </c:pt>
                <c:pt idx="11">
                  <c:v>3</c:v>
                </c:pt>
                <c:pt idx="12">
                  <c:v>1</c:v>
                </c:pt>
                <c:pt idx="13">
                  <c:v>1</c:v>
                </c:pt>
              </c:numCache>
            </c:numRef>
          </c:val>
        </c:ser>
        <c:ser>
          <c:idx val="1"/>
          <c:order val="1"/>
          <c:tx>
            <c:strRef>
              <c:f>Sheet1!$C$1</c:f>
              <c:strCache>
                <c:ptCount val="1"/>
                <c:pt idx="0">
                  <c:v>Actual</c:v>
                </c:pt>
              </c:strCache>
            </c:strRef>
          </c:tx>
          <c:spPr>
            <a:ln>
              <a:solidFill>
                <a:srgbClr val="FF0000"/>
              </a:solidFill>
            </a:ln>
          </c:spPr>
          <c:marker>
            <c:symbol val="none"/>
          </c:marker>
          <c:dLbls>
            <c:dLbl>
              <c:idx val="0"/>
              <c:layout>
                <c:manualLayout>
                  <c:x val="4.6728971962617504E-3"/>
                  <c:y val="0"/>
                </c:manualLayout>
              </c:layout>
              <c:showLegendKey val="1"/>
              <c:showVal val="1"/>
              <c:showCatName val="1"/>
              <c:showSerName val="1"/>
              <c:showPercent val="1"/>
              <c:showBubbleSize val="1"/>
            </c:dLbl>
            <c:dLbl>
              <c:idx val="10"/>
              <c:layout>
                <c:manualLayout>
                  <c:x val="-1.4018691588784934E-2"/>
                  <c:y val="-2.5252525252525249E-2"/>
                </c:manualLayout>
              </c:layout>
              <c:showLegendKey val="1"/>
              <c:showVal val="1"/>
              <c:showCatName val="1"/>
              <c:showSerName val="1"/>
              <c:showPercent val="1"/>
              <c:showBubbleSize val="1"/>
            </c:dLbl>
            <c:dLbl>
              <c:idx val="13"/>
              <c:layout>
                <c:manualLayout>
                  <c:x val="-1.4018691588784934E-2"/>
                  <c:y val="-1.5151515151515181E-2"/>
                </c:manualLayout>
              </c:layout>
              <c:showLegendKey val="1"/>
              <c:showVal val="1"/>
              <c:showCatName val="1"/>
              <c:showSerName val="1"/>
              <c:showPercent val="1"/>
              <c:showBubbleSize val="1"/>
            </c:dLbl>
            <c:showLegendKey val="1"/>
            <c:showVal val="1"/>
            <c:showCatName val="1"/>
            <c:showSerName val="1"/>
            <c:showPercent val="1"/>
            <c:showBubbleSize val="1"/>
            <c:showLeaderLines val="0"/>
          </c:dLbls>
          <c:cat>
            <c:strRef>
              <c:f>Sheet1!$A$2:$A$15</c:f>
              <c:strCache>
                <c:ptCount val="14"/>
                <c:pt idx="0">
                  <c:v>Strong Intelligence</c:v>
                </c:pt>
                <c:pt idx="1">
                  <c:v>Monitor Student Research</c:v>
                </c:pt>
                <c:pt idx="2">
                  <c:v>Strong Border Controls</c:v>
                </c:pt>
                <c:pt idx="3">
                  <c:v>Tamper Resistant Containers</c:v>
                </c:pt>
                <c:pt idx="4">
                  <c:v>Packet Controls &amp; Restaurant Surveillance</c:v>
                </c:pt>
                <c:pt idx="5">
                  <c:v>Pre-coordination with FDA</c:v>
                </c:pt>
                <c:pt idx="6">
                  <c:v>Emergency Response Teams</c:v>
                </c:pt>
                <c:pt idx="7">
                  <c:v>Illness Concentration Areas</c:v>
                </c:pt>
                <c:pt idx="8">
                  <c:v>Identify Contaminated Product</c:v>
                </c:pt>
                <c:pt idx="9">
                  <c:v>Removal of Tampered Containers</c:v>
                </c:pt>
                <c:pt idx="10">
                  <c:v>Media Plan</c:v>
                </c:pt>
                <c:pt idx="11">
                  <c:v>Localized Product Re-calls</c:v>
                </c:pt>
                <c:pt idx="12">
                  <c:v>Product Re-stocking Plans</c:v>
                </c:pt>
                <c:pt idx="13">
                  <c:v>Shareholder Contingency Plan</c:v>
                </c:pt>
              </c:strCache>
            </c:strRef>
          </c:cat>
          <c:val>
            <c:numRef>
              <c:f>Sheet1!$C$2:$C$15</c:f>
              <c:numCache>
                <c:formatCode>General</c:formatCode>
                <c:ptCount val="14"/>
                <c:pt idx="0">
                  <c:v>2</c:v>
                </c:pt>
                <c:pt idx="1">
                  <c:v>2</c:v>
                </c:pt>
                <c:pt idx="2">
                  <c:v>1.5</c:v>
                </c:pt>
                <c:pt idx="3">
                  <c:v>2</c:v>
                </c:pt>
                <c:pt idx="4">
                  <c:v>1.5</c:v>
                </c:pt>
                <c:pt idx="5">
                  <c:v>1</c:v>
                </c:pt>
                <c:pt idx="6">
                  <c:v>1</c:v>
                </c:pt>
                <c:pt idx="7">
                  <c:v>2</c:v>
                </c:pt>
                <c:pt idx="8">
                  <c:v>1</c:v>
                </c:pt>
                <c:pt idx="9">
                  <c:v>1</c:v>
                </c:pt>
                <c:pt idx="10">
                  <c:v>1.5</c:v>
                </c:pt>
                <c:pt idx="11">
                  <c:v>3</c:v>
                </c:pt>
                <c:pt idx="12">
                  <c:v>1</c:v>
                </c:pt>
                <c:pt idx="13">
                  <c:v>1</c:v>
                </c:pt>
              </c:numCache>
            </c:numRef>
          </c:val>
        </c:ser>
        <c:dLbls>
          <c:showLegendKey val="1"/>
          <c:showVal val="1"/>
          <c:showCatName val="1"/>
          <c:showSerName val="1"/>
          <c:showPercent val="1"/>
          <c:showBubbleSize val="1"/>
        </c:dLbls>
        <c:axId val="313747712"/>
        <c:axId val="313769984"/>
      </c:radarChart>
      <c:catAx>
        <c:axId val="313747712"/>
        <c:scaling>
          <c:orientation val="minMax"/>
        </c:scaling>
        <c:delete val="1"/>
        <c:axPos val="b"/>
        <c:majorGridlines/>
        <c:numFmt formatCode="m/d/yyyy" sourceLinked="1"/>
        <c:majorTickMark val="none"/>
        <c:minorTickMark val="cross"/>
        <c:tickLblPos val="nextTo"/>
        <c:crossAx val="313769984"/>
        <c:crosses val="autoZero"/>
        <c:auto val="1"/>
        <c:lblAlgn val="ctr"/>
        <c:lblOffset val="100"/>
        <c:noMultiLvlLbl val="1"/>
      </c:catAx>
      <c:valAx>
        <c:axId val="313769984"/>
        <c:scaling>
          <c:orientation val="minMax"/>
        </c:scaling>
        <c:delete val="1"/>
        <c:axPos val="l"/>
        <c:majorGridlines/>
        <c:numFmt formatCode="General" sourceLinked="1"/>
        <c:majorTickMark val="none"/>
        <c:minorTickMark val="cross"/>
        <c:tickLblPos val="nextTo"/>
        <c:crossAx val="313747712"/>
        <c:crosses val="autoZero"/>
        <c:crossBetween val="between"/>
      </c:valAx>
      <c:spPr>
        <a:solidFill>
          <a:schemeClr val="tx1">
            <a:lumMod val="75000"/>
          </a:schemeClr>
        </a:solidFill>
      </c:spPr>
    </c:plotArea>
    <c:legend>
      <c:legendPos val="t"/>
      <c:layout/>
      <c:overlay val="1"/>
    </c:legend>
    <c:plotVisOnly val="1"/>
    <c:dispBlanksAs val="zero"/>
    <c:showDLblsOverMax val="1"/>
  </c:chart>
  <c:spPr>
    <a:solidFill>
      <a:schemeClr val="tx1">
        <a:lumMod val="85000"/>
      </a:schemeClr>
    </a:solidFill>
    <a:scene3d>
      <a:camera prst="orthographicFront"/>
      <a:lightRig rig="threePt" dir="t"/>
    </a:scene3d>
    <a:sp3d>
      <a:bevelT/>
    </a:sp3d>
  </c:spPr>
  <c:txPr>
    <a:bodyPr/>
    <a:lstStyle/>
    <a:p>
      <a:pPr>
        <a:defRPr>
          <a:solidFill>
            <a:srgbClr val="00000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3C113-9CCA-4FF6-805E-2CFCB5763235}" type="doc">
      <dgm:prSet loTypeId="urn:microsoft.com/office/officeart/2005/8/layout/hChevron3" loCatId="process" qsTypeId="urn:microsoft.com/office/officeart/2005/8/quickstyle/3d2" qsCatId="3D" csTypeId="urn:microsoft.com/office/officeart/2005/8/colors/accent4_3" csCatId="accent4" phldr="1"/>
      <dgm:spPr/>
      <dgm:t>
        <a:bodyPr/>
        <a:lstStyle/>
        <a:p>
          <a:endParaRPr lang="en-US"/>
        </a:p>
      </dgm:t>
    </dgm:pt>
    <dgm:pt modelId="{91C41DF8-423F-4C1E-8D56-6FC4B20AD202}">
      <dgm:prSet custT="1"/>
      <dgm:spPr>
        <a:ln>
          <a:solidFill>
            <a:srgbClr val="C00000"/>
          </a:solidFill>
        </a:ln>
      </dgm:spPr>
      <dgm:t>
        <a:bodyPr/>
        <a:lstStyle/>
        <a:p>
          <a:pPr rtl="0"/>
          <a:r>
            <a:rPr lang="en-US" sz="1600" b="1" smtClean="0">
              <a:solidFill>
                <a:srgbClr val="000000"/>
              </a:solidFill>
              <a:effectLst/>
              <a:latin typeface="+mn-lt"/>
            </a:rPr>
            <a:t>Deter</a:t>
          </a:r>
          <a:endParaRPr lang="en-US" sz="1600" b="1" dirty="0">
            <a:solidFill>
              <a:srgbClr val="000000"/>
            </a:solidFill>
            <a:effectLst/>
            <a:latin typeface="+mn-lt"/>
          </a:endParaRPr>
        </a:p>
      </dgm:t>
    </dgm:pt>
    <dgm:pt modelId="{A9603A5F-280C-44A4-84FA-E5ED637BF142}" type="parTrans" cxnId="{05F2356C-D62E-4AC2-8423-2AA1EA603659}">
      <dgm:prSet/>
      <dgm:spPr/>
      <dgm:t>
        <a:bodyPr/>
        <a:lstStyle/>
        <a:p>
          <a:endParaRPr lang="en-US" sz="1600" b="1">
            <a:solidFill>
              <a:srgbClr val="000000"/>
            </a:solidFill>
            <a:effectLst/>
            <a:latin typeface="+mn-lt"/>
          </a:endParaRPr>
        </a:p>
      </dgm:t>
    </dgm:pt>
    <dgm:pt modelId="{79281E85-A1B8-44B4-B95D-384364FC13CA}" type="sibTrans" cxnId="{05F2356C-D62E-4AC2-8423-2AA1EA603659}">
      <dgm:prSet/>
      <dgm:spPr/>
      <dgm:t>
        <a:bodyPr/>
        <a:lstStyle/>
        <a:p>
          <a:endParaRPr lang="en-US" sz="1600" b="1">
            <a:solidFill>
              <a:srgbClr val="000000"/>
            </a:solidFill>
            <a:effectLst/>
            <a:latin typeface="+mn-lt"/>
          </a:endParaRPr>
        </a:p>
      </dgm:t>
    </dgm:pt>
    <dgm:pt modelId="{FE6013A2-697D-4D2D-BAE8-0841E8BE027E}">
      <dgm:prSet custT="1"/>
      <dgm:spPr>
        <a:ln>
          <a:solidFill>
            <a:srgbClr val="C00000"/>
          </a:solidFill>
        </a:ln>
      </dgm:spPr>
      <dgm:t>
        <a:bodyPr/>
        <a:lstStyle/>
        <a:p>
          <a:pPr rtl="0"/>
          <a:r>
            <a:rPr lang="en-US" sz="1600" b="1" dirty="0" smtClean="0">
              <a:solidFill>
                <a:srgbClr val="000000"/>
              </a:solidFill>
              <a:effectLst/>
              <a:latin typeface="+mn-lt"/>
            </a:rPr>
            <a:t>Detect</a:t>
          </a:r>
          <a:endParaRPr lang="en-US" sz="1600" b="1" dirty="0">
            <a:solidFill>
              <a:srgbClr val="000000"/>
            </a:solidFill>
            <a:effectLst/>
            <a:latin typeface="+mn-lt"/>
          </a:endParaRPr>
        </a:p>
      </dgm:t>
    </dgm:pt>
    <dgm:pt modelId="{33C123FD-85C9-4DFE-938B-78E010372E11}" type="parTrans" cxnId="{681C6EC7-09C9-46B4-9C67-2924436246C7}">
      <dgm:prSet/>
      <dgm:spPr/>
      <dgm:t>
        <a:bodyPr/>
        <a:lstStyle/>
        <a:p>
          <a:endParaRPr lang="en-US" sz="1600" b="1">
            <a:solidFill>
              <a:srgbClr val="000000"/>
            </a:solidFill>
            <a:effectLst/>
            <a:latin typeface="+mn-lt"/>
          </a:endParaRPr>
        </a:p>
      </dgm:t>
    </dgm:pt>
    <dgm:pt modelId="{6F055BFA-A0DF-44B8-A1E3-46D2C50174DD}" type="sibTrans" cxnId="{681C6EC7-09C9-46B4-9C67-2924436246C7}">
      <dgm:prSet/>
      <dgm:spPr/>
      <dgm:t>
        <a:bodyPr/>
        <a:lstStyle/>
        <a:p>
          <a:endParaRPr lang="en-US" sz="1600" b="1">
            <a:solidFill>
              <a:srgbClr val="000000"/>
            </a:solidFill>
            <a:effectLst/>
            <a:latin typeface="+mn-lt"/>
          </a:endParaRPr>
        </a:p>
      </dgm:t>
    </dgm:pt>
    <dgm:pt modelId="{CBC42490-5A51-482E-9936-BF907B160AD7}">
      <dgm:prSet custT="1"/>
      <dgm:spPr>
        <a:ln>
          <a:solidFill>
            <a:srgbClr val="C00000"/>
          </a:solidFill>
        </a:ln>
      </dgm:spPr>
      <dgm:t>
        <a:bodyPr/>
        <a:lstStyle/>
        <a:p>
          <a:pPr rtl="0"/>
          <a:r>
            <a:rPr lang="en-US" sz="1600" b="1" dirty="0" smtClean="0">
              <a:solidFill>
                <a:srgbClr val="000000"/>
              </a:solidFill>
              <a:effectLst/>
              <a:latin typeface="+mn-lt"/>
            </a:rPr>
            <a:t>Respond</a:t>
          </a:r>
          <a:endParaRPr lang="en-US" sz="1600" b="1" dirty="0">
            <a:solidFill>
              <a:srgbClr val="000000"/>
            </a:solidFill>
            <a:effectLst/>
            <a:latin typeface="+mn-lt"/>
          </a:endParaRPr>
        </a:p>
      </dgm:t>
    </dgm:pt>
    <dgm:pt modelId="{717F1D7B-58CF-45DA-8451-5D6B5FEBA6B1}" type="parTrans" cxnId="{01D9C35E-8BD8-4606-96BA-09C7FC37CF22}">
      <dgm:prSet/>
      <dgm:spPr/>
      <dgm:t>
        <a:bodyPr/>
        <a:lstStyle/>
        <a:p>
          <a:endParaRPr lang="en-US" sz="1600" b="1">
            <a:solidFill>
              <a:srgbClr val="000000"/>
            </a:solidFill>
            <a:effectLst/>
            <a:latin typeface="+mn-lt"/>
          </a:endParaRPr>
        </a:p>
      </dgm:t>
    </dgm:pt>
    <dgm:pt modelId="{A6F5BA23-5793-41A5-A350-00C5044D0E91}" type="sibTrans" cxnId="{01D9C35E-8BD8-4606-96BA-09C7FC37CF22}">
      <dgm:prSet/>
      <dgm:spPr/>
      <dgm:t>
        <a:bodyPr/>
        <a:lstStyle/>
        <a:p>
          <a:endParaRPr lang="en-US" sz="1600" b="1">
            <a:solidFill>
              <a:srgbClr val="000000"/>
            </a:solidFill>
            <a:effectLst/>
            <a:latin typeface="+mn-lt"/>
          </a:endParaRPr>
        </a:p>
      </dgm:t>
    </dgm:pt>
    <dgm:pt modelId="{55776963-3CF4-42A6-9354-8519AF8B1C7A}">
      <dgm:prSet custT="1"/>
      <dgm:spPr>
        <a:ln>
          <a:solidFill>
            <a:srgbClr val="C00000"/>
          </a:solidFill>
        </a:ln>
      </dgm:spPr>
      <dgm:t>
        <a:bodyPr/>
        <a:lstStyle/>
        <a:p>
          <a:pPr rtl="0"/>
          <a:r>
            <a:rPr lang="en-US" sz="1600" b="1" smtClean="0">
              <a:solidFill>
                <a:srgbClr val="000000"/>
              </a:solidFill>
              <a:effectLst/>
              <a:latin typeface="+mn-lt"/>
            </a:rPr>
            <a:t>Mitigate</a:t>
          </a:r>
          <a:endParaRPr lang="en-US" sz="1600" b="1" dirty="0">
            <a:solidFill>
              <a:srgbClr val="000000"/>
            </a:solidFill>
            <a:effectLst/>
            <a:latin typeface="+mn-lt"/>
          </a:endParaRPr>
        </a:p>
      </dgm:t>
    </dgm:pt>
    <dgm:pt modelId="{2980620E-9132-4B31-AC74-1514FBF574FF}" type="parTrans" cxnId="{C815455C-98A2-402C-890D-65E58925696D}">
      <dgm:prSet/>
      <dgm:spPr/>
      <dgm:t>
        <a:bodyPr/>
        <a:lstStyle/>
        <a:p>
          <a:endParaRPr lang="en-US" sz="1600" b="1">
            <a:solidFill>
              <a:srgbClr val="000000"/>
            </a:solidFill>
            <a:effectLst/>
            <a:latin typeface="+mn-lt"/>
          </a:endParaRPr>
        </a:p>
      </dgm:t>
    </dgm:pt>
    <dgm:pt modelId="{C156EAE9-FA5D-44A7-9219-4DC0BF622375}" type="sibTrans" cxnId="{C815455C-98A2-402C-890D-65E58925696D}">
      <dgm:prSet/>
      <dgm:spPr/>
      <dgm:t>
        <a:bodyPr/>
        <a:lstStyle/>
        <a:p>
          <a:endParaRPr lang="en-US" sz="1600" b="1">
            <a:solidFill>
              <a:srgbClr val="000000"/>
            </a:solidFill>
            <a:effectLst/>
            <a:latin typeface="+mn-lt"/>
          </a:endParaRPr>
        </a:p>
      </dgm:t>
    </dgm:pt>
    <dgm:pt modelId="{D7752A0D-7C57-437F-8BDF-09F96E43614D}">
      <dgm:prSet custT="1"/>
      <dgm:spPr>
        <a:ln>
          <a:solidFill>
            <a:srgbClr val="C00000"/>
          </a:solidFill>
        </a:ln>
        <a:sp3d prstMaterial="plastic">
          <a:bevelT w="127000" h="25400" prst="relaxedInset"/>
        </a:sp3d>
      </dgm:spPr>
      <dgm:t>
        <a:bodyPr/>
        <a:lstStyle/>
        <a:p>
          <a:pPr rtl="0"/>
          <a:r>
            <a:rPr lang="en-US" sz="1600" b="1" smtClean="0">
              <a:solidFill>
                <a:srgbClr val="000000"/>
              </a:solidFill>
              <a:effectLst/>
              <a:latin typeface="+mn-lt"/>
            </a:rPr>
            <a:t>Prevent </a:t>
          </a:r>
          <a:endParaRPr lang="en-US" sz="1600" b="1" dirty="0">
            <a:solidFill>
              <a:srgbClr val="000000"/>
            </a:solidFill>
            <a:effectLst/>
            <a:latin typeface="+mn-lt"/>
          </a:endParaRPr>
        </a:p>
      </dgm:t>
    </dgm:pt>
    <dgm:pt modelId="{03B975F6-1E83-4014-9780-7924E41746AB}" type="parTrans" cxnId="{ED881898-6F25-47D2-890E-523F69A3D934}">
      <dgm:prSet/>
      <dgm:spPr/>
      <dgm:t>
        <a:bodyPr/>
        <a:lstStyle/>
        <a:p>
          <a:endParaRPr lang="en-US" sz="1600" b="1">
            <a:solidFill>
              <a:srgbClr val="000000"/>
            </a:solidFill>
          </a:endParaRPr>
        </a:p>
      </dgm:t>
    </dgm:pt>
    <dgm:pt modelId="{6D7B7372-219A-493E-AE16-CA0C91864F29}" type="sibTrans" cxnId="{ED881898-6F25-47D2-890E-523F69A3D934}">
      <dgm:prSet/>
      <dgm:spPr/>
      <dgm:t>
        <a:bodyPr/>
        <a:lstStyle/>
        <a:p>
          <a:endParaRPr lang="en-US" sz="1600" b="1">
            <a:solidFill>
              <a:srgbClr val="000000"/>
            </a:solidFill>
          </a:endParaRPr>
        </a:p>
      </dgm:t>
    </dgm:pt>
    <dgm:pt modelId="{FBB5DA3C-D0D3-4011-9773-DC970701321E}" type="pres">
      <dgm:prSet presAssocID="{7833C113-9CCA-4FF6-805E-2CFCB5763235}" presName="Name0" presStyleCnt="0">
        <dgm:presLayoutVars>
          <dgm:dir/>
          <dgm:resizeHandles val="exact"/>
        </dgm:presLayoutVars>
      </dgm:prSet>
      <dgm:spPr/>
      <dgm:t>
        <a:bodyPr/>
        <a:lstStyle/>
        <a:p>
          <a:endParaRPr lang="en-US"/>
        </a:p>
      </dgm:t>
    </dgm:pt>
    <dgm:pt modelId="{D0ABC82B-46F9-4061-A93F-D99B1AC1B12A}" type="pres">
      <dgm:prSet presAssocID="{91C41DF8-423F-4C1E-8D56-6FC4B20AD202}" presName="parTxOnly" presStyleLbl="node1" presStyleIdx="0" presStyleCnt="5">
        <dgm:presLayoutVars>
          <dgm:bulletEnabled val="1"/>
        </dgm:presLayoutVars>
      </dgm:prSet>
      <dgm:spPr/>
      <dgm:t>
        <a:bodyPr/>
        <a:lstStyle/>
        <a:p>
          <a:endParaRPr lang="en-US"/>
        </a:p>
      </dgm:t>
    </dgm:pt>
    <dgm:pt modelId="{1A486C15-23CC-4991-A5AB-03FD13413B92}" type="pres">
      <dgm:prSet presAssocID="{79281E85-A1B8-44B4-B95D-384364FC13CA}" presName="parSpace" presStyleCnt="0"/>
      <dgm:spPr/>
      <dgm:t>
        <a:bodyPr/>
        <a:lstStyle/>
        <a:p>
          <a:endParaRPr lang="en-US"/>
        </a:p>
      </dgm:t>
    </dgm:pt>
    <dgm:pt modelId="{B6C1F5A2-2638-49CF-A2F0-0A65B7297244}" type="pres">
      <dgm:prSet presAssocID="{FE6013A2-697D-4D2D-BAE8-0841E8BE027E}" presName="parTxOnly" presStyleLbl="node1" presStyleIdx="1" presStyleCnt="5">
        <dgm:presLayoutVars>
          <dgm:bulletEnabled val="1"/>
        </dgm:presLayoutVars>
      </dgm:prSet>
      <dgm:spPr/>
      <dgm:t>
        <a:bodyPr/>
        <a:lstStyle/>
        <a:p>
          <a:endParaRPr lang="en-US"/>
        </a:p>
      </dgm:t>
    </dgm:pt>
    <dgm:pt modelId="{8FCCC74D-77D8-4D80-A954-BBAE2B377E69}" type="pres">
      <dgm:prSet presAssocID="{6F055BFA-A0DF-44B8-A1E3-46D2C50174DD}" presName="parSpace" presStyleCnt="0"/>
      <dgm:spPr/>
      <dgm:t>
        <a:bodyPr/>
        <a:lstStyle/>
        <a:p>
          <a:endParaRPr lang="en-US"/>
        </a:p>
      </dgm:t>
    </dgm:pt>
    <dgm:pt modelId="{7F626EEB-8ED7-4E0B-87F9-485AFAC895C5}" type="pres">
      <dgm:prSet presAssocID="{D7752A0D-7C57-437F-8BDF-09F96E43614D}" presName="parTxOnly" presStyleLbl="node1" presStyleIdx="2" presStyleCnt="5">
        <dgm:presLayoutVars>
          <dgm:bulletEnabled val="1"/>
        </dgm:presLayoutVars>
      </dgm:prSet>
      <dgm:spPr/>
      <dgm:t>
        <a:bodyPr/>
        <a:lstStyle/>
        <a:p>
          <a:endParaRPr lang="en-US"/>
        </a:p>
      </dgm:t>
    </dgm:pt>
    <dgm:pt modelId="{DBA0FD9E-D064-4902-A40B-9F58E34B5959}" type="pres">
      <dgm:prSet presAssocID="{6D7B7372-219A-493E-AE16-CA0C91864F29}" presName="parSpace" presStyleCnt="0"/>
      <dgm:spPr/>
      <dgm:t>
        <a:bodyPr/>
        <a:lstStyle/>
        <a:p>
          <a:endParaRPr lang="en-US"/>
        </a:p>
      </dgm:t>
    </dgm:pt>
    <dgm:pt modelId="{D73F8F19-7E58-4847-99CE-0C50620B2F1D}" type="pres">
      <dgm:prSet presAssocID="{CBC42490-5A51-482E-9936-BF907B160AD7}" presName="parTxOnly" presStyleLbl="node1" presStyleIdx="3" presStyleCnt="5">
        <dgm:presLayoutVars>
          <dgm:bulletEnabled val="1"/>
        </dgm:presLayoutVars>
      </dgm:prSet>
      <dgm:spPr/>
      <dgm:t>
        <a:bodyPr/>
        <a:lstStyle/>
        <a:p>
          <a:endParaRPr lang="en-US"/>
        </a:p>
      </dgm:t>
    </dgm:pt>
    <dgm:pt modelId="{4720429E-ED10-4395-AF18-5070D0E46476}" type="pres">
      <dgm:prSet presAssocID="{A6F5BA23-5793-41A5-A350-00C5044D0E91}" presName="parSpace" presStyleCnt="0"/>
      <dgm:spPr/>
      <dgm:t>
        <a:bodyPr/>
        <a:lstStyle/>
        <a:p>
          <a:endParaRPr lang="en-US"/>
        </a:p>
      </dgm:t>
    </dgm:pt>
    <dgm:pt modelId="{191CDEDD-F33B-40C7-AF3C-620F83F1B759}" type="pres">
      <dgm:prSet presAssocID="{55776963-3CF4-42A6-9354-8519AF8B1C7A}" presName="parTxOnly" presStyleLbl="node1" presStyleIdx="4" presStyleCnt="5">
        <dgm:presLayoutVars>
          <dgm:bulletEnabled val="1"/>
        </dgm:presLayoutVars>
      </dgm:prSet>
      <dgm:spPr/>
      <dgm:t>
        <a:bodyPr/>
        <a:lstStyle/>
        <a:p>
          <a:endParaRPr lang="en-US"/>
        </a:p>
      </dgm:t>
    </dgm:pt>
  </dgm:ptLst>
  <dgm:cxnLst>
    <dgm:cxn modelId="{05F2356C-D62E-4AC2-8423-2AA1EA603659}" srcId="{7833C113-9CCA-4FF6-805E-2CFCB5763235}" destId="{91C41DF8-423F-4C1E-8D56-6FC4B20AD202}" srcOrd="0" destOrd="0" parTransId="{A9603A5F-280C-44A4-84FA-E5ED637BF142}" sibTransId="{79281E85-A1B8-44B4-B95D-384364FC13CA}"/>
    <dgm:cxn modelId="{C815455C-98A2-402C-890D-65E58925696D}" srcId="{7833C113-9CCA-4FF6-805E-2CFCB5763235}" destId="{55776963-3CF4-42A6-9354-8519AF8B1C7A}" srcOrd="4" destOrd="0" parTransId="{2980620E-9132-4B31-AC74-1514FBF574FF}" sibTransId="{C156EAE9-FA5D-44A7-9219-4DC0BF622375}"/>
    <dgm:cxn modelId="{FA788FCE-FD56-4F5C-AAB8-080248ACEB16}" type="presOf" srcId="{91C41DF8-423F-4C1E-8D56-6FC4B20AD202}" destId="{D0ABC82B-46F9-4061-A93F-D99B1AC1B12A}" srcOrd="0" destOrd="0" presId="urn:microsoft.com/office/officeart/2005/8/layout/hChevron3"/>
    <dgm:cxn modelId="{681C6EC7-09C9-46B4-9C67-2924436246C7}" srcId="{7833C113-9CCA-4FF6-805E-2CFCB5763235}" destId="{FE6013A2-697D-4D2D-BAE8-0841E8BE027E}" srcOrd="1" destOrd="0" parTransId="{33C123FD-85C9-4DFE-938B-78E010372E11}" sibTransId="{6F055BFA-A0DF-44B8-A1E3-46D2C50174DD}"/>
    <dgm:cxn modelId="{4B8FB7F1-902F-4B22-A366-99AB496B2E8E}" type="presOf" srcId="{55776963-3CF4-42A6-9354-8519AF8B1C7A}" destId="{191CDEDD-F33B-40C7-AF3C-620F83F1B759}" srcOrd="0" destOrd="0" presId="urn:microsoft.com/office/officeart/2005/8/layout/hChevron3"/>
    <dgm:cxn modelId="{01D9C35E-8BD8-4606-96BA-09C7FC37CF22}" srcId="{7833C113-9CCA-4FF6-805E-2CFCB5763235}" destId="{CBC42490-5A51-482E-9936-BF907B160AD7}" srcOrd="3" destOrd="0" parTransId="{717F1D7B-58CF-45DA-8451-5D6B5FEBA6B1}" sibTransId="{A6F5BA23-5793-41A5-A350-00C5044D0E91}"/>
    <dgm:cxn modelId="{86F7834E-FA00-4C85-8BA0-1C7262E9BB44}" type="presOf" srcId="{7833C113-9CCA-4FF6-805E-2CFCB5763235}" destId="{FBB5DA3C-D0D3-4011-9773-DC970701321E}" srcOrd="0" destOrd="0" presId="urn:microsoft.com/office/officeart/2005/8/layout/hChevron3"/>
    <dgm:cxn modelId="{0AB204CF-97CB-4837-8915-7B977E53FD55}" type="presOf" srcId="{CBC42490-5A51-482E-9936-BF907B160AD7}" destId="{D73F8F19-7E58-4847-99CE-0C50620B2F1D}" srcOrd="0" destOrd="0" presId="urn:microsoft.com/office/officeart/2005/8/layout/hChevron3"/>
    <dgm:cxn modelId="{ED881898-6F25-47D2-890E-523F69A3D934}" srcId="{7833C113-9CCA-4FF6-805E-2CFCB5763235}" destId="{D7752A0D-7C57-437F-8BDF-09F96E43614D}" srcOrd="2" destOrd="0" parTransId="{03B975F6-1E83-4014-9780-7924E41746AB}" sibTransId="{6D7B7372-219A-493E-AE16-CA0C91864F29}"/>
    <dgm:cxn modelId="{708805EC-BD25-42ED-B4DC-CF995644537A}" type="presOf" srcId="{FE6013A2-697D-4D2D-BAE8-0841E8BE027E}" destId="{B6C1F5A2-2638-49CF-A2F0-0A65B7297244}" srcOrd="0" destOrd="0" presId="urn:microsoft.com/office/officeart/2005/8/layout/hChevron3"/>
    <dgm:cxn modelId="{E4DAF056-2CB3-4682-A4E3-80721C40BF3C}" type="presOf" srcId="{D7752A0D-7C57-437F-8BDF-09F96E43614D}" destId="{7F626EEB-8ED7-4E0B-87F9-485AFAC895C5}" srcOrd="0" destOrd="0" presId="urn:microsoft.com/office/officeart/2005/8/layout/hChevron3"/>
    <dgm:cxn modelId="{2164E8CF-B19F-417E-88D0-AB8AB46CEAF5}" type="presParOf" srcId="{FBB5DA3C-D0D3-4011-9773-DC970701321E}" destId="{D0ABC82B-46F9-4061-A93F-D99B1AC1B12A}" srcOrd="0" destOrd="0" presId="urn:microsoft.com/office/officeart/2005/8/layout/hChevron3"/>
    <dgm:cxn modelId="{8B5F10CE-11BA-4AB8-BA62-B8CEA4A24A64}" type="presParOf" srcId="{FBB5DA3C-D0D3-4011-9773-DC970701321E}" destId="{1A486C15-23CC-4991-A5AB-03FD13413B92}" srcOrd="1" destOrd="0" presId="urn:microsoft.com/office/officeart/2005/8/layout/hChevron3"/>
    <dgm:cxn modelId="{3AA1B70C-8479-4A7F-AF5D-EC72004A7D82}" type="presParOf" srcId="{FBB5DA3C-D0D3-4011-9773-DC970701321E}" destId="{B6C1F5A2-2638-49CF-A2F0-0A65B7297244}" srcOrd="2" destOrd="0" presId="urn:microsoft.com/office/officeart/2005/8/layout/hChevron3"/>
    <dgm:cxn modelId="{01F6B867-E6FE-4DE5-8F89-775FCAF0C1AB}" type="presParOf" srcId="{FBB5DA3C-D0D3-4011-9773-DC970701321E}" destId="{8FCCC74D-77D8-4D80-A954-BBAE2B377E69}" srcOrd="3" destOrd="0" presId="urn:microsoft.com/office/officeart/2005/8/layout/hChevron3"/>
    <dgm:cxn modelId="{6F15FFE7-69CE-411B-B725-1D783F2E6DC5}" type="presParOf" srcId="{FBB5DA3C-D0D3-4011-9773-DC970701321E}" destId="{7F626EEB-8ED7-4E0B-87F9-485AFAC895C5}" srcOrd="4" destOrd="0" presId="urn:microsoft.com/office/officeart/2005/8/layout/hChevron3"/>
    <dgm:cxn modelId="{DFD70495-8D50-4633-9152-D38718468E25}" type="presParOf" srcId="{FBB5DA3C-D0D3-4011-9773-DC970701321E}" destId="{DBA0FD9E-D064-4902-A40B-9F58E34B5959}" srcOrd="5" destOrd="0" presId="urn:microsoft.com/office/officeart/2005/8/layout/hChevron3"/>
    <dgm:cxn modelId="{A6F613A3-31C9-432A-8E25-582490831F00}" type="presParOf" srcId="{FBB5DA3C-D0D3-4011-9773-DC970701321E}" destId="{D73F8F19-7E58-4847-99CE-0C50620B2F1D}" srcOrd="6" destOrd="0" presId="urn:microsoft.com/office/officeart/2005/8/layout/hChevron3"/>
    <dgm:cxn modelId="{BE27BBE3-C72F-4827-B861-539348EF42AB}" type="presParOf" srcId="{FBB5DA3C-D0D3-4011-9773-DC970701321E}" destId="{4720429E-ED10-4395-AF18-5070D0E46476}" srcOrd="7" destOrd="0" presId="urn:microsoft.com/office/officeart/2005/8/layout/hChevron3"/>
    <dgm:cxn modelId="{1A9F1789-C8F0-48D1-9C73-3C998FB20281}" type="presParOf" srcId="{FBB5DA3C-D0D3-4011-9773-DC970701321E}" destId="{191CDEDD-F33B-40C7-AF3C-620F83F1B759}"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3C113-9CCA-4FF6-805E-2CFCB5763235}" type="doc">
      <dgm:prSet loTypeId="urn:microsoft.com/office/officeart/2005/8/layout/hChevron3" loCatId="process" qsTypeId="urn:microsoft.com/office/officeart/2005/8/quickstyle/3d2" qsCatId="3D" csTypeId="urn:microsoft.com/office/officeart/2005/8/colors/accent4_3" csCatId="accent4" phldr="1"/>
      <dgm:spPr/>
      <dgm:t>
        <a:bodyPr/>
        <a:lstStyle/>
        <a:p>
          <a:endParaRPr lang="en-US"/>
        </a:p>
      </dgm:t>
    </dgm:pt>
    <dgm:pt modelId="{91C41DF8-423F-4C1E-8D56-6FC4B20AD202}">
      <dgm:prSet custT="1"/>
      <dgm:spPr>
        <a:ln>
          <a:solidFill>
            <a:srgbClr val="C00000"/>
          </a:solidFill>
        </a:ln>
      </dgm:spPr>
      <dgm:t>
        <a:bodyPr/>
        <a:lstStyle/>
        <a:p>
          <a:pPr rtl="0"/>
          <a:r>
            <a:rPr lang="en-US" sz="1600" b="1" dirty="0" smtClean="0">
              <a:solidFill>
                <a:srgbClr val="000000"/>
              </a:solidFill>
              <a:effectLst/>
              <a:latin typeface="+mn-lt"/>
            </a:rPr>
            <a:t>Deter</a:t>
          </a:r>
          <a:endParaRPr lang="en-US" sz="1600" b="1" dirty="0">
            <a:solidFill>
              <a:srgbClr val="000000"/>
            </a:solidFill>
            <a:effectLst/>
            <a:latin typeface="+mn-lt"/>
          </a:endParaRPr>
        </a:p>
      </dgm:t>
    </dgm:pt>
    <dgm:pt modelId="{A9603A5F-280C-44A4-84FA-E5ED637BF142}" type="parTrans" cxnId="{05F2356C-D62E-4AC2-8423-2AA1EA603659}">
      <dgm:prSet/>
      <dgm:spPr/>
      <dgm:t>
        <a:bodyPr/>
        <a:lstStyle/>
        <a:p>
          <a:endParaRPr lang="en-US" sz="1600" b="1">
            <a:solidFill>
              <a:srgbClr val="000000"/>
            </a:solidFill>
            <a:effectLst/>
            <a:latin typeface="+mn-lt"/>
          </a:endParaRPr>
        </a:p>
      </dgm:t>
    </dgm:pt>
    <dgm:pt modelId="{79281E85-A1B8-44B4-B95D-384364FC13CA}" type="sibTrans" cxnId="{05F2356C-D62E-4AC2-8423-2AA1EA603659}">
      <dgm:prSet/>
      <dgm:spPr/>
      <dgm:t>
        <a:bodyPr/>
        <a:lstStyle/>
        <a:p>
          <a:endParaRPr lang="en-US" sz="1600" b="1">
            <a:solidFill>
              <a:srgbClr val="000000"/>
            </a:solidFill>
            <a:effectLst/>
            <a:latin typeface="+mn-lt"/>
          </a:endParaRPr>
        </a:p>
      </dgm:t>
    </dgm:pt>
    <dgm:pt modelId="{FE6013A2-697D-4D2D-BAE8-0841E8BE027E}">
      <dgm:prSet custT="1"/>
      <dgm:spPr>
        <a:ln>
          <a:solidFill>
            <a:srgbClr val="C00000"/>
          </a:solidFill>
        </a:ln>
      </dgm:spPr>
      <dgm:t>
        <a:bodyPr/>
        <a:lstStyle/>
        <a:p>
          <a:pPr rtl="0"/>
          <a:r>
            <a:rPr lang="en-US" sz="1600" b="1" dirty="0" smtClean="0">
              <a:solidFill>
                <a:srgbClr val="000000"/>
              </a:solidFill>
              <a:effectLst/>
              <a:latin typeface="+mn-lt"/>
            </a:rPr>
            <a:t>Detect</a:t>
          </a:r>
          <a:endParaRPr lang="en-US" sz="1600" b="1" dirty="0">
            <a:solidFill>
              <a:srgbClr val="000000"/>
            </a:solidFill>
            <a:effectLst/>
            <a:latin typeface="+mn-lt"/>
          </a:endParaRPr>
        </a:p>
      </dgm:t>
    </dgm:pt>
    <dgm:pt modelId="{33C123FD-85C9-4DFE-938B-78E010372E11}" type="parTrans" cxnId="{681C6EC7-09C9-46B4-9C67-2924436246C7}">
      <dgm:prSet/>
      <dgm:spPr/>
      <dgm:t>
        <a:bodyPr/>
        <a:lstStyle/>
        <a:p>
          <a:endParaRPr lang="en-US" sz="1600" b="1">
            <a:solidFill>
              <a:srgbClr val="000000"/>
            </a:solidFill>
            <a:effectLst/>
            <a:latin typeface="+mn-lt"/>
          </a:endParaRPr>
        </a:p>
      </dgm:t>
    </dgm:pt>
    <dgm:pt modelId="{6F055BFA-A0DF-44B8-A1E3-46D2C50174DD}" type="sibTrans" cxnId="{681C6EC7-09C9-46B4-9C67-2924436246C7}">
      <dgm:prSet/>
      <dgm:spPr/>
      <dgm:t>
        <a:bodyPr/>
        <a:lstStyle/>
        <a:p>
          <a:endParaRPr lang="en-US" sz="1600" b="1">
            <a:solidFill>
              <a:srgbClr val="000000"/>
            </a:solidFill>
            <a:effectLst/>
            <a:latin typeface="+mn-lt"/>
          </a:endParaRPr>
        </a:p>
      </dgm:t>
    </dgm:pt>
    <dgm:pt modelId="{CBC42490-5A51-482E-9936-BF907B160AD7}">
      <dgm:prSet custT="1"/>
      <dgm:spPr>
        <a:ln>
          <a:solidFill>
            <a:srgbClr val="C00000"/>
          </a:solidFill>
        </a:ln>
      </dgm:spPr>
      <dgm:t>
        <a:bodyPr/>
        <a:lstStyle/>
        <a:p>
          <a:pPr rtl="0"/>
          <a:r>
            <a:rPr lang="en-US" sz="1600" b="1" dirty="0" smtClean="0">
              <a:solidFill>
                <a:srgbClr val="000000"/>
              </a:solidFill>
              <a:effectLst/>
              <a:latin typeface="+mn-lt"/>
            </a:rPr>
            <a:t>Respond</a:t>
          </a:r>
          <a:endParaRPr lang="en-US" sz="1600" b="1" dirty="0">
            <a:solidFill>
              <a:srgbClr val="000000"/>
            </a:solidFill>
            <a:effectLst/>
            <a:latin typeface="+mn-lt"/>
          </a:endParaRPr>
        </a:p>
      </dgm:t>
    </dgm:pt>
    <dgm:pt modelId="{717F1D7B-58CF-45DA-8451-5D6B5FEBA6B1}" type="parTrans" cxnId="{01D9C35E-8BD8-4606-96BA-09C7FC37CF22}">
      <dgm:prSet/>
      <dgm:spPr/>
      <dgm:t>
        <a:bodyPr/>
        <a:lstStyle/>
        <a:p>
          <a:endParaRPr lang="en-US" sz="1600" b="1">
            <a:solidFill>
              <a:srgbClr val="000000"/>
            </a:solidFill>
            <a:effectLst/>
            <a:latin typeface="+mn-lt"/>
          </a:endParaRPr>
        </a:p>
      </dgm:t>
    </dgm:pt>
    <dgm:pt modelId="{A6F5BA23-5793-41A5-A350-00C5044D0E91}" type="sibTrans" cxnId="{01D9C35E-8BD8-4606-96BA-09C7FC37CF22}">
      <dgm:prSet/>
      <dgm:spPr/>
      <dgm:t>
        <a:bodyPr/>
        <a:lstStyle/>
        <a:p>
          <a:endParaRPr lang="en-US" sz="1600" b="1">
            <a:solidFill>
              <a:srgbClr val="000000"/>
            </a:solidFill>
            <a:effectLst/>
            <a:latin typeface="+mn-lt"/>
          </a:endParaRPr>
        </a:p>
      </dgm:t>
    </dgm:pt>
    <dgm:pt modelId="{55776963-3CF4-42A6-9354-8519AF8B1C7A}">
      <dgm:prSet custT="1"/>
      <dgm:spPr>
        <a:ln>
          <a:solidFill>
            <a:srgbClr val="C00000"/>
          </a:solidFill>
        </a:ln>
      </dgm:spPr>
      <dgm:t>
        <a:bodyPr/>
        <a:lstStyle/>
        <a:p>
          <a:pPr rtl="0"/>
          <a:r>
            <a:rPr lang="en-US" sz="1600" b="1" dirty="0" smtClean="0">
              <a:solidFill>
                <a:srgbClr val="000000"/>
              </a:solidFill>
              <a:effectLst/>
              <a:latin typeface="+mn-lt"/>
            </a:rPr>
            <a:t>Mitigate</a:t>
          </a:r>
          <a:endParaRPr lang="en-US" sz="1600" b="1" dirty="0">
            <a:solidFill>
              <a:srgbClr val="000000"/>
            </a:solidFill>
            <a:effectLst/>
            <a:latin typeface="+mn-lt"/>
          </a:endParaRPr>
        </a:p>
      </dgm:t>
    </dgm:pt>
    <dgm:pt modelId="{2980620E-9132-4B31-AC74-1514FBF574FF}" type="parTrans" cxnId="{C815455C-98A2-402C-890D-65E58925696D}">
      <dgm:prSet/>
      <dgm:spPr/>
      <dgm:t>
        <a:bodyPr/>
        <a:lstStyle/>
        <a:p>
          <a:endParaRPr lang="en-US" sz="1600" b="1">
            <a:solidFill>
              <a:srgbClr val="000000"/>
            </a:solidFill>
            <a:effectLst/>
            <a:latin typeface="+mn-lt"/>
          </a:endParaRPr>
        </a:p>
      </dgm:t>
    </dgm:pt>
    <dgm:pt modelId="{C156EAE9-FA5D-44A7-9219-4DC0BF622375}" type="sibTrans" cxnId="{C815455C-98A2-402C-890D-65E58925696D}">
      <dgm:prSet/>
      <dgm:spPr/>
      <dgm:t>
        <a:bodyPr/>
        <a:lstStyle/>
        <a:p>
          <a:endParaRPr lang="en-US" sz="1600" b="1">
            <a:solidFill>
              <a:srgbClr val="000000"/>
            </a:solidFill>
            <a:effectLst/>
            <a:latin typeface="+mn-lt"/>
          </a:endParaRPr>
        </a:p>
      </dgm:t>
    </dgm:pt>
    <dgm:pt modelId="{D7752A0D-7C57-437F-8BDF-09F96E43614D}">
      <dgm:prSet custT="1"/>
      <dgm:spPr>
        <a:ln>
          <a:solidFill>
            <a:srgbClr val="C00000"/>
          </a:solidFill>
        </a:ln>
        <a:sp3d prstMaterial="plastic">
          <a:bevelT w="127000" h="25400" prst="relaxedInset"/>
        </a:sp3d>
      </dgm:spPr>
      <dgm:t>
        <a:bodyPr/>
        <a:lstStyle/>
        <a:p>
          <a:pPr rtl="0"/>
          <a:r>
            <a:rPr lang="en-US" sz="1600" b="1" dirty="0" smtClean="0">
              <a:solidFill>
                <a:srgbClr val="000000"/>
              </a:solidFill>
              <a:effectLst/>
              <a:latin typeface="+mn-lt"/>
            </a:rPr>
            <a:t>Prevent </a:t>
          </a:r>
          <a:endParaRPr lang="en-US" sz="1600" b="1" dirty="0">
            <a:solidFill>
              <a:srgbClr val="000000"/>
            </a:solidFill>
            <a:effectLst/>
            <a:latin typeface="+mn-lt"/>
          </a:endParaRPr>
        </a:p>
      </dgm:t>
    </dgm:pt>
    <dgm:pt modelId="{03B975F6-1E83-4014-9780-7924E41746AB}" type="parTrans" cxnId="{ED881898-6F25-47D2-890E-523F69A3D934}">
      <dgm:prSet/>
      <dgm:spPr/>
      <dgm:t>
        <a:bodyPr/>
        <a:lstStyle/>
        <a:p>
          <a:endParaRPr lang="en-US" sz="1600" b="1">
            <a:solidFill>
              <a:srgbClr val="000000"/>
            </a:solidFill>
          </a:endParaRPr>
        </a:p>
      </dgm:t>
    </dgm:pt>
    <dgm:pt modelId="{6D7B7372-219A-493E-AE16-CA0C91864F29}" type="sibTrans" cxnId="{ED881898-6F25-47D2-890E-523F69A3D934}">
      <dgm:prSet/>
      <dgm:spPr/>
      <dgm:t>
        <a:bodyPr/>
        <a:lstStyle/>
        <a:p>
          <a:endParaRPr lang="en-US" sz="1600" b="1">
            <a:solidFill>
              <a:srgbClr val="000000"/>
            </a:solidFill>
          </a:endParaRPr>
        </a:p>
      </dgm:t>
    </dgm:pt>
    <dgm:pt modelId="{FBB5DA3C-D0D3-4011-9773-DC970701321E}" type="pres">
      <dgm:prSet presAssocID="{7833C113-9CCA-4FF6-805E-2CFCB5763235}" presName="Name0" presStyleCnt="0">
        <dgm:presLayoutVars>
          <dgm:dir/>
          <dgm:resizeHandles val="exact"/>
        </dgm:presLayoutVars>
      </dgm:prSet>
      <dgm:spPr/>
      <dgm:t>
        <a:bodyPr/>
        <a:lstStyle/>
        <a:p>
          <a:endParaRPr lang="en-US"/>
        </a:p>
      </dgm:t>
    </dgm:pt>
    <dgm:pt modelId="{D0ABC82B-46F9-4061-A93F-D99B1AC1B12A}" type="pres">
      <dgm:prSet presAssocID="{91C41DF8-423F-4C1E-8D56-6FC4B20AD202}" presName="parTxOnly" presStyleLbl="node1" presStyleIdx="0" presStyleCnt="5">
        <dgm:presLayoutVars>
          <dgm:bulletEnabled val="1"/>
        </dgm:presLayoutVars>
      </dgm:prSet>
      <dgm:spPr/>
      <dgm:t>
        <a:bodyPr/>
        <a:lstStyle/>
        <a:p>
          <a:endParaRPr lang="en-US"/>
        </a:p>
      </dgm:t>
    </dgm:pt>
    <dgm:pt modelId="{1A486C15-23CC-4991-A5AB-03FD13413B92}" type="pres">
      <dgm:prSet presAssocID="{79281E85-A1B8-44B4-B95D-384364FC13CA}" presName="parSpace" presStyleCnt="0"/>
      <dgm:spPr/>
      <dgm:t>
        <a:bodyPr/>
        <a:lstStyle/>
        <a:p>
          <a:endParaRPr lang="en-US"/>
        </a:p>
      </dgm:t>
    </dgm:pt>
    <dgm:pt modelId="{B6C1F5A2-2638-49CF-A2F0-0A65B7297244}" type="pres">
      <dgm:prSet presAssocID="{FE6013A2-697D-4D2D-BAE8-0841E8BE027E}" presName="parTxOnly" presStyleLbl="node1" presStyleIdx="1" presStyleCnt="5">
        <dgm:presLayoutVars>
          <dgm:bulletEnabled val="1"/>
        </dgm:presLayoutVars>
      </dgm:prSet>
      <dgm:spPr/>
      <dgm:t>
        <a:bodyPr/>
        <a:lstStyle/>
        <a:p>
          <a:endParaRPr lang="en-US"/>
        </a:p>
      </dgm:t>
    </dgm:pt>
    <dgm:pt modelId="{8FCCC74D-77D8-4D80-A954-BBAE2B377E69}" type="pres">
      <dgm:prSet presAssocID="{6F055BFA-A0DF-44B8-A1E3-46D2C50174DD}" presName="parSpace" presStyleCnt="0"/>
      <dgm:spPr/>
      <dgm:t>
        <a:bodyPr/>
        <a:lstStyle/>
        <a:p>
          <a:endParaRPr lang="en-US"/>
        </a:p>
      </dgm:t>
    </dgm:pt>
    <dgm:pt modelId="{7F626EEB-8ED7-4E0B-87F9-485AFAC895C5}" type="pres">
      <dgm:prSet presAssocID="{D7752A0D-7C57-437F-8BDF-09F96E43614D}" presName="parTxOnly" presStyleLbl="node1" presStyleIdx="2" presStyleCnt="5">
        <dgm:presLayoutVars>
          <dgm:bulletEnabled val="1"/>
        </dgm:presLayoutVars>
      </dgm:prSet>
      <dgm:spPr/>
      <dgm:t>
        <a:bodyPr/>
        <a:lstStyle/>
        <a:p>
          <a:endParaRPr lang="en-US"/>
        </a:p>
      </dgm:t>
    </dgm:pt>
    <dgm:pt modelId="{DBA0FD9E-D064-4902-A40B-9F58E34B5959}" type="pres">
      <dgm:prSet presAssocID="{6D7B7372-219A-493E-AE16-CA0C91864F29}" presName="parSpace" presStyleCnt="0"/>
      <dgm:spPr/>
      <dgm:t>
        <a:bodyPr/>
        <a:lstStyle/>
        <a:p>
          <a:endParaRPr lang="en-US"/>
        </a:p>
      </dgm:t>
    </dgm:pt>
    <dgm:pt modelId="{D73F8F19-7E58-4847-99CE-0C50620B2F1D}" type="pres">
      <dgm:prSet presAssocID="{CBC42490-5A51-482E-9936-BF907B160AD7}" presName="parTxOnly" presStyleLbl="node1" presStyleIdx="3" presStyleCnt="5">
        <dgm:presLayoutVars>
          <dgm:bulletEnabled val="1"/>
        </dgm:presLayoutVars>
      </dgm:prSet>
      <dgm:spPr/>
      <dgm:t>
        <a:bodyPr/>
        <a:lstStyle/>
        <a:p>
          <a:endParaRPr lang="en-US"/>
        </a:p>
      </dgm:t>
    </dgm:pt>
    <dgm:pt modelId="{4720429E-ED10-4395-AF18-5070D0E46476}" type="pres">
      <dgm:prSet presAssocID="{A6F5BA23-5793-41A5-A350-00C5044D0E91}" presName="parSpace" presStyleCnt="0"/>
      <dgm:spPr/>
      <dgm:t>
        <a:bodyPr/>
        <a:lstStyle/>
        <a:p>
          <a:endParaRPr lang="en-US"/>
        </a:p>
      </dgm:t>
    </dgm:pt>
    <dgm:pt modelId="{191CDEDD-F33B-40C7-AF3C-620F83F1B759}" type="pres">
      <dgm:prSet presAssocID="{55776963-3CF4-42A6-9354-8519AF8B1C7A}" presName="parTxOnly" presStyleLbl="node1" presStyleIdx="4" presStyleCnt="5">
        <dgm:presLayoutVars>
          <dgm:bulletEnabled val="1"/>
        </dgm:presLayoutVars>
      </dgm:prSet>
      <dgm:spPr/>
      <dgm:t>
        <a:bodyPr/>
        <a:lstStyle/>
        <a:p>
          <a:endParaRPr lang="en-US"/>
        </a:p>
      </dgm:t>
    </dgm:pt>
  </dgm:ptLst>
  <dgm:cxnLst>
    <dgm:cxn modelId="{25C4FC01-DFAC-4822-8152-6A8755D10FF2}" type="presOf" srcId="{D7752A0D-7C57-437F-8BDF-09F96E43614D}" destId="{7F626EEB-8ED7-4E0B-87F9-485AFAC895C5}" srcOrd="0" destOrd="0" presId="urn:microsoft.com/office/officeart/2005/8/layout/hChevron3"/>
    <dgm:cxn modelId="{9C44123D-F1D5-473E-B5B5-34BE8CA64498}" type="presOf" srcId="{7833C113-9CCA-4FF6-805E-2CFCB5763235}" destId="{FBB5DA3C-D0D3-4011-9773-DC970701321E}" srcOrd="0" destOrd="0" presId="urn:microsoft.com/office/officeart/2005/8/layout/hChevron3"/>
    <dgm:cxn modelId="{C815455C-98A2-402C-890D-65E58925696D}" srcId="{7833C113-9CCA-4FF6-805E-2CFCB5763235}" destId="{55776963-3CF4-42A6-9354-8519AF8B1C7A}" srcOrd="4" destOrd="0" parTransId="{2980620E-9132-4B31-AC74-1514FBF574FF}" sibTransId="{C156EAE9-FA5D-44A7-9219-4DC0BF622375}"/>
    <dgm:cxn modelId="{01D9C35E-8BD8-4606-96BA-09C7FC37CF22}" srcId="{7833C113-9CCA-4FF6-805E-2CFCB5763235}" destId="{CBC42490-5A51-482E-9936-BF907B160AD7}" srcOrd="3" destOrd="0" parTransId="{717F1D7B-58CF-45DA-8451-5D6B5FEBA6B1}" sibTransId="{A6F5BA23-5793-41A5-A350-00C5044D0E91}"/>
    <dgm:cxn modelId="{7DCBE13A-9E86-4AB0-8839-2428E33D38B5}" type="presOf" srcId="{CBC42490-5A51-482E-9936-BF907B160AD7}" destId="{D73F8F19-7E58-4847-99CE-0C50620B2F1D}" srcOrd="0" destOrd="0" presId="urn:microsoft.com/office/officeart/2005/8/layout/hChevron3"/>
    <dgm:cxn modelId="{DF2DAD8D-F58A-4BD1-938F-4785078A3691}" type="presOf" srcId="{FE6013A2-697D-4D2D-BAE8-0841E8BE027E}" destId="{B6C1F5A2-2638-49CF-A2F0-0A65B7297244}" srcOrd="0" destOrd="0" presId="urn:microsoft.com/office/officeart/2005/8/layout/hChevron3"/>
    <dgm:cxn modelId="{05F2356C-D62E-4AC2-8423-2AA1EA603659}" srcId="{7833C113-9CCA-4FF6-805E-2CFCB5763235}" destId="{91C41DF8-423F-4C1E-8D56-6FC4B20AD202}" srcOrd="0" destOrd="0" parTransId="{A9603A5F-280C-44A4-84FA-E5ED637BF142}" sibTransId="{79281E85-A1B8-44B4-B95D-384364FC13CA}"/>
    <dgm:cxn modelId="{681C6EC7-09C9-46B4-9C67-2924436246C7}" srcId="{7833C113-9CCA-4FF6-805E-2CFCB5763235}" destId="{FE6013A2-697D-4D2D-BAE8-0841E8BE027E}" srcOrd="1" destOrd="0" parTransId="{33C123FD-85C9-4DFE-938B-78E010372E11}" sibTransId="{6F055BFA-A0DF-44B8-A1E3-46D2C50174DD}"/>
    <dgm:cxn modelId="{BEC0608A-0995-4385-8744-98192DB58BA1}" type="presOf" srcId="{55776963-3CF4-42A6-9354-8519AF8B1C7A}" destId="{191CDEDD-F33B-40C7-AF3C-620F83F1B759}" srcOrd="0" destOrd="0" presId="urn:microsoft.com/office/officeart/2005/8/layout/hChevron3"/>
    <dgm:cxn modelId="{ED881898-6F25-47D2-890E-523F69A3D934}" srcId="{7833C113-9CCA-4FF6-805E-2CFCB5763235}" destId="{D7752A0D-7C57-437F-8BDF-09F96E43614D}" srcOrd="2" destOrd="0" parTransId="{03B975F6-1E83-4014-9780-7924E41746AB}" sibTransId="{6D7B7372-219A-493E-AE16-CA0C91864F29}"/>
    <dgm:cxn modelId="{9D2C4908-BBAC-4B1D-AF87-756F65C06842}" type="presOf" srcId="{91C41DF8-423F-4C1E-8D56-6FC4B20AD202}" destId="{D0ABC82B-46F9-4061-A93F-D99B1AC1B12A}" srcOrd="0" destOrd="0" presId="urn:microsoft.com/office/officeart/2005/8/layout/hChevron3"/>
    <dgm:cxn modelId="{C77EAF79-BAC3-4008-A335-1017BD13F26F}" type="presParOf" srcId="{FBB5DA3C-D0D3-4011-9773-DC970701321E}" destId="{D0ABC82B-46F9-4061-A93F-D99B1AC1B12A}" srcOrd="0" destOrd="0" presId="urn:microsoft.com/office/officeart/2005/8/layout/hChevron3"/>
    <dgm:cxn modelId="{7019E783-3687-43D6-9486-EDC9951C64B6}" type="presParOf" srcId="{FBB5DA3C-D0D3-4011-9773-DC970701321E}" destId="{1A486C15-23CC-4991-A5AB-03FD13413B92}" srcOrd="1" destOrd="0" presId="urn:microsoft.com/office/officeart/2005/8/layout/hChevron3"/>
    <dgm:cxn modelId="{3E13CAB2-DDA7-49B3-9DAC-6876FD33F40D}" type="presParOf" srcId="{FBB5DA3C-D0D3-4011-9773-DC970701321E}" destId="{B6C1F5A2-2638-49CF-A2F0-0A65B7297244}" srcOrd="2" destOrd="0" presId="urn:microsoft.com/office/officeart/2005/8/layout/hChevron3"/>
    <dgm:cxn modelId="{95433FE7-02E9-44D6-8D17-53836B0CD548}" type="presParOf" srcId="{FBB5DA3C-D0D3-4011-9773-DC970701321E}" destId="{8FCCC74D-77D8-4D80-A954-BBAE2B377E69}" srcOrd="3" destOrd="0" presId="urn:microsoft.com/office/officeart/2005/8/layout/hChevron3"/>
    <dgm:cxn modelId="{46255509-C168-43A1-9D02-CFE4A5DB0E1C}" type="presParOf" srcId="{FBB5DA3C-D0D3-4011-9773-DC970701321E}" destId="{7F626EEB-8ED7-4E0B-87F9-485AFAC895C5}" srcOrd="4" destOrd="0" presId="urn:microsoft.com/office/officeart/2005/8/layout/hChevron3"/>
    <dgm:cxn modelId="{1933C73D-B11C-415C-B115-EC14CAB4B218}" type="presParOf" srcId="{FBB5DA3C-D0D3-4011-9773-DC970701321E}" destId="{DBA0FD9E-D064-4902-A40B-9F58E34B5959}" srcOrd="5" destOrd="0" presId="urn:microsoft.com/office/officeart/2005/8/layout/hChevron3"/>
    <dgm:cxn modelId="{9AB83178-C52C-48D2-A71D-D6E04E5DE6E1}" type="presParOf" srcId="{FBB5DA3C-D0D3-4011-9773-DC970701321E}" destId="{D73F8F19-7E58-4847-99CE-0C50620B2F1D}" srcOrd="6" destOrd="0" presId="urn:microsoft.com/office/officeart/2005/8/layout/hChevron3"/>
    <dgm:cxn modelId="{4AC70674-95F1-4428-9535-778B5FC705DC}" type="presParOf" srcId="{FBB5DA3C-D0D3-4011-9773-DC970701321E}" destId="{4720429E-ED10-4395-AF18-5070D0E46476}" srcOrd="7" destOrd="0" presId="urn:microsoft.com/office/officeart/2005/8/layout/hChevron3"/>
    <dgm:cxn modelId="{85A78EBA-3D6E-478B-8EFF-E47D84C76D0B}" type="presParOf" srcId="{FBB5DA3C-D0D3-4011-9773-DC970701321E}" destId="{191CDEDD-F33B-40C7-AF3C-620F83F1B759}"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3C113-9CCA-4FF6-805E-2CFCB5763235}" type="doc">
      <dgm:prSet loTypeId="urn:microsoft.com/office/officeart/2005/8/layout/hChevron3" loCatId="process" qsTypeId="urn:microsoft.com/office/officeart/2005/8/quickstyle/3d2" qsCatId="3D" csTypeId="urn:microsoft.com/office/officeart/2005/8/colors/accent4_3" csCatId="accent4" phldr="1"/>
      <dgm:spPr/>
      <dgm:t>
        <a:bodyPr/>
        <a:lstStyle/>
        <a:p>
          <a:endParaRPr lang="en-US"/>
        </a:p>
      </dgm:t>
    </dgm:pt>
    <dgm:pt modelId="{91C41DF8-423F-4C1E-8D56-6FC4B20AD202}">
      <dgm:prSet custT="1"/>
      <dgm:spPr>
        <a:ln>
          <a:solidFill>
            <a:srgbClr val="C00000"/>
          </a:solidFill>
        </a:ln>
      </dgm:spPr>
      <dgm:t>
        <a:bodyPr/>
        <a:lstStyle/>
        <a:p>
          <a:pPr rtl="0"/>
          <a:r>
            <a:rPr lang="en-US" sz="1600" b="1" dirty="0" smtClean="0">
              <a:solidFill>
                <a:srgbClr val="000000"/>
              </a:solidFill>
              <a:effectLst/>
              <a:latin typeface="+mn-lt"/>
            </a:rPr>
            <a:t>Deter</a:t>
          </a:r>
          <a:endParaRPr lang="en-US" sz="1600" b="1" dirty="0">
            <a:solidFill>
              <a:srgbClr val="000000"/>
            </a:solidFill>
            <a:effectLst/>
            <a:latin typeface="+mn-lt"/>
          </a:endParaRPr>
        </a:p>
      </dgm:t>
    </dgm:pt>
    <dgm:pt modelId="{A9603A5F-280C-44A4-84FA-E5ED637BF142}" type="parTrans" cxnId="{05F2356C-D62E-4AC2-8423-2AA1EA603659}">
      <dgm:prSet/>
      <dgm:spPr/>
      <dgm:t>
        <a:bodyPr/>
        <a:lstStyle/>
        <a:p>
          <a:endParaRPr lang="en-US" sz="1600" b="1">
            <a:solidFill>
              <a:srgbClr val="000000"/>
            </a:solidFill>
            <a:effectLst/>
            <a:latin typeface="+mn-lt"/>
          </a:endParaRPr>
        </a:p>
      </dgm:t>
    </dgm:pt>
    <dgm:pt modelId="{79281E85-A1B8-44B4-B95D-384364FC13CA}" type="sibTrans" cxnId="{05F2356C-D62E-4AC2-8423-2AA1EA603659}">
      <dgm:prSet/>
      <dgm:spPr/>
      <dgm:t>
        <a:bodyPr/>
        <a:lstStyle/>
        <a:p>
          <a:endParaRPr lang="en-US" sz="1600" b="1">
            <a:solidFill>
              <a:srgbClr val="000000"/>
            </a:solidFill>
            <a:effectLst/>
            <a:latin typeface="+mn-lt"/>
          </a:endParaRPr>
        </a:p>
      </dgm:t>
    </dgm:pt>
    <dgm:pt modelId="{FE6013A2-697D-4D2D-BAE8-0841E8BE027E}">
      <dgm:prSet custT="1"/>
      <dgm:spPr>
        <a:ln>
          <a:solidFill>
            <a:srgbClr val="C00000"/>
          </a:solidFill>
        </a:ln>
      </dgm:spPr>
      <dgm:t>
        <a:bodyPr/>
        <a:lstStyle/>
        <a:p>
          <a:pPr rtl="0"/>
          <a:r>
            <a:rPr lang="en-US" sz="1600" b="1" dirty="0" smtClean="0">
              <a:solidFill>
                <a:srgbClr val="000000"/>
              </a:solidFill>
              <a:effectLst/>
              <a:latin typeface="+mn-lt"/>
            </a:rPr>
            <a:t>Detect</a:t>
          </a:r>
          <a:endParaRPr lang="en-US" sz="1600" b="1" dirty="0">
            <a:solidFill>
              <a:srgbClr val="000000"/>
            </a:solidFill>
            <a:effectLst/>
            <a:latin typeface="+mn-lt"/>
          </a:endParaRPr>
        </a:p>
      </dgm:t>
    </dgm:pt>
    <dgm:pt modelId="{33C123FD-85C9-4DFE-938B-78E010372E11}" type="parTrans" cxnId="{681C6EC7-09C9-46B4-9C67-2924436246C7}">
      <dgm:prSet/>
      <dgm:spPr/>
      <dgm:t>
        <a:bodyPr/>
        <a:lstStyle/>
        <a:p>
          <a:endParaRPr lang="en-US" sz="1600" b="1">
            <a:solidFill>
              <a:srgbClr val="000000"/>
            </a:solidFill>
            <a:effectLst/>
            <a:latin typeface="+mn-lt"/>
          </a:endParaRPr>
        </a:p>
      </dgm:t>
    </dgm:pt>
    <dgm:pt modelId="{6F055BFA-A0DF-44B8-A1E3-46D2C50174DD}" type="sibTrans" cxnId="{681C6EC7-09C9-46B4-9C67-2924436246C7}">
      <dgm:prSet/>
      <dgm:spPr/>
      <dgm:t>
        <a:bodyPr/>
        <a:lstStyle/>
        <a:p>
          <a:endParaRPr lang="en-US" sz="1600" b="1">
            <a:solidFill>
              <a:srgbClr val="000000"/>
            </a:solidFill>
            <a:effectLst/>
            <a:latin typeface="+mn-lt"/>
          </a:endParaRPr>
        </a:p>
      </dgm:t>
    </dgm:pt>
    <dgm:pt modelId="{CBC42490-5A51-482E-9936-BF907B160AD7}">
      <dgm:prSet custT="1"/>
      <dgm:spPr>
        <a:ln>
          <a:solidFill>
            <a:srgbClr val="C00000"/>
          </a:solidFill>
        </a:ln>
      </dgm:spPr>
      <dgm:t>
        <a:bodyPr/>
        <a:lstStyle/>
        <a:p>
          <a:pPr rtl="0"/>
          <a:r>
            <a:rPr lang="en-US" sz="1600" b="1" dirty="0" smtClean="0">
              <a:solidFill>
                <a:srgbClr val="000000"/>
              </a:solidFill>
              <a:effectLst/>
              <a:latin typeface="+mn-lt"/>
            </a:rPr>
            <a:t>Respond</a:t>
          </a:r>
          <a:endParaRPr lang="en-US" sz="1600" b="1" dirty="0">
            <a:solidFill>
              <a:srgbClr val="000000"/>
            </a:solidFill>
            <a:effectLst/>
            <a:latin typeface="+mn-lt"/>
          </a:endParaRPr>
        </a:p>
      </dgm:t>
    </dgm:pt>
    <dgm:pt modelId="{717F1D7B-58CF-45DA-8451-5D6B5FEBA6B1}" type="parTrans" cxnId="{01D9C35E-8BD8-4606-96BA-09C7FC37CF22}">
      <dgm:prSet/>
      <dgm:spPr/>
      <dgm:t>
        <a:bodyPr/>
        <a:lstStyle/>
        <a:p>
          <a:endParaRPr lang="en-US" sz="1600" b="1">
            <a:solidFill>
              <a:srgbClr val="000000"/>
            </a:solidFill>
            <a:effectLst/>
            <a:latin typeface="+mn-lt"/>
          </a:endParaRPr>
        </a:p>
      </dgm:t>
    </dgm:pt>
    <dgm:pt modelId="{A6F5BA23-5793-41A5-A350-00C5044D0E91}" type="sibTrans" cxnId="{01D9C35E-8BD8-4606-96BA-09C7FC37CF22}">
      <dgm:prSet/>
      <dgm:spPr/>
      <dgm:t>
        <a:bodyPr/>
        <a:lstStyle/>
        <a:p>
          <a:endParaRPr lang="en-US" sz="1600" b="1">
            <a:solidFill>
              <a:srgbClr val="000000"/>
            </a:solidFill>
            <a:effectLst/>
            <a:latin typeface="+mn-lt"/>
          </a:endParaRPr>
        </a:p>
      </dgm:t>
    </dgm:pt>
    <dgm:pt modelId="{55776963-3CF4-42A6-9354-8519AF8B1C7A}">
      <dgm:prSet custT="1"/>
      <dgm:spPr>
        <a:ln>
          <a:solidFill>
            <a:srgbClr val="C00000"/>
          </a:solidFill>
        </a:ln>
      </dgm:spPr>
      <dgm:t>
        <a:bodyPr/>
        <a:lstStyle/>
        <a:p>
          <a:pPr rtl="0"/>
          <a:r>
            <a:rPr lang="en-US" sz="1600" b="1" dirty="0" smtClean="0">
              <a:solidFill>
                <a:srgbClr val="000000"/>
              </a:solidFill>
              <a:effectLst/>
              <a:latin typeface="+mn-lt"/>
            </a:rPr>
            <a:t>Mitigate</a:t>
          </a:r>
          <a:endParaRPr lang="en-US" sz="1600" b="1" dirty="0">
            <a:solidFill>
              <a:srgbClr val="000000"/>
            </a:solidFill>
            <a:effectLst/>
            <a:latin typeface="+mn-lt"/>
          </a:endParaRPr>
        </a:p>
      </dgm:t>
    </dgm:pt>
    <dgm:pt modelId="{2980620E-9132-4B31-AC74-1514FBF574FF}" type="parTrans" cxnId="{C815455C-98A2-402C-890D-65E58925696D}">
      <dgm:prSet/>
      <dgm:spPr/>
      <dgm:t>
        <a:bodyPr/>
        <a:lstStyle/>
        <a:p>
          <a:endParaRPr lang="en-US" sz="1600" b="1">
            <a:solidFill>
              <a:srgbClr val="000000"/>
            </a:solidFill>
            <a:effectLst/>
            <a:latin typeface="+mn-lt"/>
          </a:endParaRPr>
        </a:p>
      </dgm:t>
    </dgm:pt>
    <dgm:pt modelId="{C156EAE9-FA5D-44A7-9219-4DC0BF622375}" type="sibTrans" cxnId="{C815455C-98A2-402C-890D-65E58925696D}">
      <dgm:prSet/>
      <dgm:spPr/>
      <dgm:t>
        <a:bodyPr/>
        <a:lstStyle/>
        <a:p>
          <a:endParaRPr lang="en-US" sz="1600" b="1">
            <a:solidFill>
              <a:srgbClr val="000000"/>
            </a:solidFill>
            <a:effectLst/>
            <a:latin typeface="+mn-lt"/>
          </a:endParaRPr>
        </a:p>
      </dgm:t>
    </dgm:pt>
    <dgm:pt modelId="{D7752A0D-7C57-437F-8BDF-09F96E43614D}">
      <dgm:prSet custT="1"/>
      <dgm:spPr>
        <a:ln>
          <a:solidFill>
            <a:srgbClr val="C00000"/>
          </a:solidFill>
        </a:ln>
        <a:sp3d prstMaterial="plastic">
          <a:bevelT w="127000" h="25400" prst="relaxedInset"/>
        </a:sp3d>
      </dgm:spPr>
      <dgm:t>
        <a:bodyPr/>
        <a:lstStyle/>
        <a:p>
          <a:pPr rtl="0"/>
          <a:r>
            <a:rPr lang="en-US" sz="1600" b="1" dirty="0" smtClean="0">
              <a:solidFill>
                <a:srgbClr val="000000"/>
              </a:solidFill>
              <a:effectLst/>
              <a:latin typeface="+mn-lt"/>
            </a:rPr>
            <a:t>Prevent </a:t>
          </a:r>
          <a:endParaRPr lang="en-US" sz="1600" b="1" dirty="0">
            <a:solidFill>
              <a:srgbClr val="000000"/>
            </a:solidFill>
            <a:effectLst/>
            <a:latin typeface="+mn-lt"/>
          </a:endParaRPr>
        </a:p>
      </dgm:t>
    </dgm:pt>
    <dgm:pt modelId="{03B975F6-1E83-4014-9780-7924E41746AB}" type="parTrans" cxnId="{ED881898-6F25-47D2-890E-523F69A3D934}">
      <dgm:prSet/>
      <dgm:spPr/>
      <dgm:t>
        <a:bodyPr/>
        <a:lstStyle/>
        <a:p>
          <a:endParaRPr lang="en-US" sz="1600" b="1">
            <a:solidFill>
              <a:srgbClr val="000000"/>
            </a:solidFill>
          </a:endParaRPr>
        </a:p>
      </dgm:t>
    </dgm:pt>
    <dgm:pt modelId="{6D7B7372-219A-493E-AE16-CA0C91864F29}" type="sibTrans" cxnId="{ED881898-6F25-47D2-890E-523F69A3D934}">
      <dgm:prSet/>
      <dgm:spPr/>
      <dgm:t>
        <a:bodyPr/>
        <a:lstStyle/>
        <a:p>
          <a:endParaRPr lang="en-US" sz="1600" b="1">
            <a:solidFill>
              <a:srgbClr val="000000"/>
            </a:solidFill>
          </a:endParaRPr>
        </a:p>
      </dgm:t>
    </dgm:pt>
    <dgm:pt modelId="{FBB5DA3C-D0D3-4011-9773-DC970701321E}" type="pres">
      <dgm:prSet presAssocID="{7833C113-9CCA-4FF6-805E-2CFCB5763235}" presName="Name0" presStyleCnt="0">
        <dgm:presLayoutVars>
          <dgm:dir/>
          <dgm:resizeHandles val="exact"/>
        </dgm:presLayoutVars>
      </dgm:prSet>
      <dgm:spPr/>
      <dgm:t>
        <a:bodyPr/>
        <a:lstStyle/>
        <a:p>
          <a:endParaRPr lang="en-US"/>
        </a:p>
      </dgm:t>
    </dgm:pt>
    <dgm:pt modelId="{D0ABC82B-46F9-4061-A93F-D99B1AC1B12A}" type="pres">
      <dgm:prSet presAssocID="{91C41DF8-423F-4C1E-8D56-6FC4B20AD202}" presName="parTxOnly" presStyleLbl="node1" presStyleIdx="0" presStyleCnt="5">
        <dgm:presLayoutVars>
          <dgm:bulletEnabled val="1"/>
        </dgm:presLayoutVars>
      </dgm:prSet>
      <dgm:spPr/>
      <dgm:t>
        <a:bodyPr/>
        <a:lstStyle/>
        <a:p>
          <a:endParaRPr lang="en-US"/>
        </a:p>
      </dgm:t>
    </dgm:pt>
    <dgm:pt modelId="{1A486C15-23CC-4991-A5AB-03FD13413B92}" type="pres">
      <dgm:prSet presAssocID="{79281E85-A1B8-44B4-B95D-384364FC13CA}" presName="parSpace" presStyleCnt="0"/>
      <dgm:spPr/>
      <dgm:t>
        <a:bodyPr/>
        <a:lstStyle/>
        <a:p>
          <a:endParaRPr lang="en-US"/>
        </a:p>
      </dgm:t>
    </dgm:pt>
    <dgm:pt modelId="{B6C1F5A2-2638-49CF-A2F0-0A65B7297244}" type="pres">
      <dgm:prSet presAssocID="{FE6013A2-697D-4D2D-BAE8-0841E8BE027E}" presName="parTxOnly" presStyleLbl="node1" presStyleIdx="1" presStyleCnt="5">
        <dgm:presLayoutVars>
          <dgm:bulletEnabled val="1"/>
        </dgm:presLayoutVars>
      </dgm:prSet>
      <dgm:spPr/>
      <dgm:t>
        <a:bodyPr/>
        <a:lstStyle/>
        <a:p>
          <a:endParaRPr lang="en-US"/>
        </a:p>
      </dgm:t>
    </dgm:pt>
    <dgm:pt modelId="{8FCCC74D-77D8-4D80-A954-BBAE2B377E69}" type="pres">
      <dgm:prSet presAssocID="{6F055BFA-A0DF-44B8-A1E3-46D2C50174DD}" presName="parSpace" presStyleCnt="0"/>
      <dgm:spPr/>
      <dgm:t>
        <a:bodyPr/>
        <a:lstStyle/>
        <a:p>
          <a:endParaRPr lang="en-US"/>
        </a:p>
      </dgm:t>
    </dgm:pt>
    <dgm:pt modelId="{7F626EEB-8ED7-4E0B-87F9-485AFAC895C5}" type="pres">
      <dgm:prSet presAssocID="{D7752A0D-7C57-437F-8BDF-09F96E43614D}" presName="parTxOnly" presStyleLbl="node1" presStyleIdx="2" presStyleCnt="5">
        <dgm:presLayoutVars>
          <dgm:bulletEnabled val="1"/>
        </dgm:presLayoutVars>
      </dgm:prSet>
      <dgm:spPr/>
      <dgm:t>
        <a:bodyPr/>
        <a:lstStyle/>
        <a:p>
          <a:endParaRPr lang="en-US"/>
        </a:p>
      </dgm:t>
    </dgm:pt>
    <dgm:pt modelId="{DBA0FD9E-D064-4902-A40B-9F58E34B5959}" type="pres">
      <dgm:prSet presAssocID="{6D7B7372-219A-493E-AE16-CA0C91864F29}" presName="parSpace" presStyleCnt="0"/>
      <dgm:spPr/>
      <dgm:t>
        <a:bodyPr/>
        <a:lstStyle/>
        <a:p>
          <a:endParaRPr lang="en-US"/>
        </a:p>
      </dgm:t>
    </dgm:pt>
    <dgm:pt modelId="{D73F8F19-7E58-4847-99CE-0C50620B2F1D}" type="pres">
      <dgm:prSet presAssocID="{CBC42490-5A51-482E-9936-BF907B160AD7}" presName="parTxOnly" presStyleLbl="node1" presStyleIdx="3" presStyleCnt="5">
        <dgm:presLayoutVars>
          <dgm:bulletEnabled val="1"/>
        </dgm:presLayoutVars>
      </dgm:prSet>
      <dgm:spPr/>
      <dgm:t>
        <a:bodyPr/>
        <a:lstStyle/>
        <a:p>
          <a:endParaRPr lang="en-US"/>
        </a:p>
      </dgm:t>
    </dgm:pt>
    <dgm:pt modelId="{4720429E-ED10-4395-AF18-5070D0E46476}" type="pres">
      <dgm:prSet presAssocID="{A6F5BA23-5793-41A5-A350-00C5044D0E91}" presName="parSpace" presStyleCnt="0"/>
      <dgm:spPr/>
      <dgm:t>
        <a:bodyPr/>
        <a:lstStyle/>
        <a:p>
          <a:endParaRPr lang="en-US"/>
        </a:p>
      </dgm:t>
    </dgm:pt>
    <dgm:pt modelId="{191CDEDD-F33B-40C7-AF3C-620F83F1B759}" type="pres">
      <dgm:prSet presAssocID="{55776963-3CF4-42A6-9354-8519AF8B1C7A}" presName="parTxOnly" presStyleLbl="node1" presStyleIdx="4" presStyleCnt="5">
        <dgm:presLayoutVars>
          <dgm:bulletEnabled val="1"/>
        </dgm:presLayoutVars>
      </dgm:prSet>
      <dgm:spPr/>
      <dgm:t>
        <a:bodyPr/>
        <a:lstStyle/>
        <a:p>
          <a:endParaRPr lang="en-US"/>
        </a:p>
      </dgm:t>
    </dgm:pt>
  </dgm:ptLst>
  <dgm:cxnLst>
    <dgm:cxn modelId="{8F4FD83C-5C66-40F6-96F5-B53E51C7441C}" type="presOf" srcId="{FE6013A2-697D-4D2D-BAE8-0841E8BE027E}" destId="{B6C1F5A2-2638-49CF-A2F0-0A65B7297244}" srcOrd="0" destOrd="0" presId="urn:microsoft.com/office/officeart/2005/8/layout/hChevron3"/>
    <dgm:cxn modelId="{01D9C35E-8BD8-4606-96BA-09C7FC37CF22}" srcId="{7833C113-9CCA-4FF6-805E-2CFCB5763235}" destId="{CBC42490-5A51-482E-9936-BF907B160AD7}" srcOrd="3" destOrd="0" parTransId="{717F1D7B-58CF-45DA-8451-5D6B5FEBA6B1}" sibTransId="{A6F5BA23-5793-41A5-A350-00C5044D0E91}"/>
    <dgm:cxn modelId="{94ABBAE9-E14F-4D51-A119-70491E7A4686}" type="presOf" srcId="{91C41DF8-423F-4C1E-8D56-6FC4B20AD202}" destId="{D0ABC82B-46F9-4061-A93F-D99B1AC1B12A}" srcOrd="0" destOrd="0" presId="urn:microsoft.com/office/officeart/2005/8/layout/hChevron3"/>
    <dgm:cxn modelId="{B803B396-F9C6-48BA-B353-1474FCE1F389}" type="presOf" srcId="{CBC42490-5A51-482E-9936-BF907B160AD7}" destId="{D73F8F19-7E58-4847-99CE-0C50620B2F1D}" srcOrd="0" destOrd="0" presId="urn:microsoft.com/office/officeart/2005/8/layout/hChevron3"/>
    <dgm:cxn modelId="{BC215AED-BA46-4124-AFB3-8F21845CC067}" type="presOf" srcId="{7833C113-9CCA-4FF6-805E-2CFCB5763235}" destId="{FBB5DA3C-D0D3-4011-9773-DC970701321E}" srcOrd="0" destOrd="0" presId="urn:microsoft.com/office/officeart/2005/8/layout/hChevron3"/>
    <dgm:cxn modelId="{93953694-CA9C-449E-A907-61E777818B38}" type="presOf" srcId="{55776963-3CF4-42A6-9354-8519AF8B1C7A}" destId="{191CDEDD-F33B-40C7-AF3C-620F83F1B759}" srcOrd="0" destOrd="0" presId="urn:microsoft.com/office/officeart/2005/8/layout/hChevron3"/>
    <dgm:cxn modelId="{05F2356C-D62E-4AC2-8423-2AA1EA603659}" srcId="{7833C113-9CCA-4FF6-805E-2CFCB5763235}" destId="{91C41DF8-423F-4C1E-8D56-6FC4B20AD202}" srcOrd="0" destOrd="0" parTransId="{A9603A5F-280C-44A4-84FA-E5ED637BF142}" sibTransId="{79281E85-A1B8-44B4-B95D-384364FC13CA}"/>
    <dgm:cxn modelId="{C815455C-98A2-402C-890D-65E58925696D}" srcId="{7833C113-9CCA-4FF6-805E-2CFCB5763235}" destId="{55776963-3CF4-42A6-9354-8519AF8B1C7A}" srcOrd="4" destOrd="0" parTransId="{2980620E-9132-4B31-AC74-1514FBF574FF}" sibTransId="{C156EAE9-FA5D-44A7-9219-4DC0BF622375}"/>
    <dgm:cxn modelId="{681C6EC7-09C9-46B4-9C67-2924436246C7}" srcId="{7833C113-9CCA-4FF6-805E-2CFCB5763235}" destId="{FE6013A2-697D-4D2D-BAE8-0841E8BE027E}" srcOrd="1" destOrd="0" parTransId="{33C123FD-85C9-4DFE-938B-78E010372E11}" sibTransId="{6F055BFA-A0DF-44B8-A1E3-46D2C50174DD}"/>
    <dgm:cxn modelId="{F9C6715B-66AB-4F69-AB3A-41A4D361C1E7}" type="presOf" srcId="{D7752A0D-7C57-437F-8BDF-09F96E43614D}" destId="{7F626EEB-8ED7-4E0B-87F9-485AFAC895C5}" srcOrd="0" destOrd="0" presId="urn:microsoft.com/office/officeart/2005/8/layout/hChevron3"/>
    <dgm:cxn modelId="{ED881898-6F25-47D2-890E-523F69A3D934}" srcId="{7833C113-9CCA-4FF6-805E-2CFCB5763235}" destId="{D7752A0D-7C57-437F-8BDF-09F96E43614D}" srcOrd="2" destOrd="0" parTransId="{03B975F6-1E83-4014-9780-7924E41746AB}" sibTransId="{6D7B7372-219A-493E-AE16-CA0C91864F29}"/>
    <dgm:cxn modelId="{6B17DA2F-1199-411D-B720-147DC861AA03}" type="presParOf" srcId="{FBB5DA3C-D0D3-4011-9773-DC970701321E}" destId="{D0ABC82B-46F9-4061-A93F-D99B1AC1B12A}" srcOrd="0" destOrd="0" presId="urn:microsoft.com/office/officeart/2005/8/layout/hChevron3"/>
    <dgm:cxn modelId="{5B68DE2A-6F38-476C-B4E0-DBF922444C93}" type="presParOf" srcId="{FBB5DA3C-D0D3-4011-9773-DC970701321E}" destId="{1A486C15-23CC-4991-A5AB-03FD13413B92}" srcOrd="1" destOrd="0" presId="urn:microsoft.com/office/officeart/2005/8/layout/hChevron3"/>
    <dgm:cxn modelId="{629FAAC8-A69B-4FD5-B9FC-70EB1AC28B45}" type="presParOf" srcId="{FBB5DA3C-D0D3-4011-9773-DC970701321E}" destId="{B6C1F5A2-2638-49CF-A2F0-0A65B7297244}" srcOrd="2" destOrd="0" presId="urn:microsoft.com/office/officeart/2005/8/layout/hChevron3"/>
    <dgm:cxn modelId="{9D3AE8B9-1F7A-4AEA-970C-E8549A027D7E}" type="presParOf" srcId="{FBB5DA3C-D0D3-4011-9773-DC970701321E}" destId="{8FCCC74D-77D8-4D80-A954-BBAE2B377E69}" srcOrd="3" destOrd="0" presId="urn:microsoft.com/office/officeart/2005/8/layout/hChevron3"/>
    <dgm:cxn modelId="{D86E5999-E953-465E-8307-90C60A399BBD}" type="presParOf" srcId="{FBB5DA3C-D0D3-4011-9773-DC970701321E}" destId="{7F626EEB-8ED7-4E0B-87F9-485AFAC895C5}" srcOrd="4" destOrd="0" presId="urn:microsoft.com/office/officeart/2005/8/layout/hChevron3"/>
    <dgm:cxn modelId="{8B6AE36E-BCAA-4B1D-B574-664A67F49FC0}" type="presParOf" srcId="{FBB5DA3C-D0D3-4011-9773-DC970701321E}" destId="{DBA0FD9E-D064-4902-A40B-9F58E34B5959}" srcOrd="5" destOrd="0" presId="urn:microsoft.com/office/officeart/2005/8/layout/hChevron3"/>
    <dgm:cxn modelId="{96C6333E-7C29-4051-B97F-66A758EFE6EC}" type="presParOf" srcId="{FBB5DA3C-D0D3-4011-9773-DC970701321E}" destId="{D73F8F19-7E58-4847-99CE-0C50620B2F1D}" srcOrd="6" destOrd="0" presId="urn:microsoft.com/office/officeart/2005/8/layout/hChevron3"/>
    <dgm:cxn modelId="{CA488A21-B315-41DD-999D-C5735B7EBCDA}" type="presParOf" srcId="{FBB5DA3C-D0D3-4011-9773-DC970701321E}" destId="{4720429E-ED10-4395-AF18-5070D0E46476}" srcOrd="7" destOrd="0" presId="urn:microsoft.com/office/officeart/2005/8/layout/hChevron3"/>
    <dgm:cxn modelId="{FD219751-1AD0-4FE3-9906-E1FE37763FBB}" type="presParOf" srcId="{FBB5DA3C-D0D3-4011-9773-DC970701321E}" destId="{191CDEDD-F33B-40C7-AF3C-620F83F1B759}"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33C113-9CCA-4FF6-805E-2CFCB5763235}" type="doc">
      <dgm:prSet loTypeId="urn:microsoft.com/office/officeart/2005/8/layout/hChevron3" loCatId="process" qsTypeId="urn:microsoft.com/office/officeart/2005/8/quickstyle/3d2" qsCatId="3D" csTypeId="urn:microsoft.com/office/officeart/2005/8/colors/accent4_3" csCatId="accent4" phldr="1"/>
      <dgm:spPr/>
      <dgm:t>
        <a:bodyPr/>
        <a:lstStyle/>
        <a:p>
          <a:endParaRPr lang="en-US"/>
        </a:p>
      </dgm:t>
    </dgm:pt>
    <dgm:pt modelId="{91C41DF8-423F-4C1E-8D56-6FC4B20AD202}">
      <dgm:prSet custT="1"/>
      <dgm:spPr>
        <a:ln>
          <a:solidFill>
            <a:srgbClr val="C00000"/>
          </a:solidFill>
        </a:ln>
      </dgm:spPr>
      <dgm:t>
        <a:bodyPr/>
        <a:lstStyle/>
        <a:p>
          <a:pPr rtl="0"/>
          <a:r>
            <a:rPr lang="en-US" sz="1600" b="1" dirty="0" smtClean="0">
              <a:solidFill>
                <a:srgbClr val="000000"/>
              </a:solidFill>
              <a:effectLst/>
              <a:latin typeface="+mn-lt"/>
            </a:rPr>
            <a:t>Deter</a:t>
          </a:r>
          <a:endParaRPr lang="en-US" sz="1600" b="1" dirty="0">
            <a:solidFill>
              <a:srgbClr val="000000"/>
            </a:solidFill>
            <a:effectLst/>
            <a:latin typeface="+mn-lt"/>
          </a:endParaRPr>
        </a:p>
      </dgm:t>
    </dgm:pt>
    <dgm:pt modelId="{A9603A5F-280C-44A4-84FA-E5ED637BF142}" type="parTrans" cxnId="{05F2356C-D62E-4AC2-8423-2AA1EA603659}">
      <dgm:prSet/>
      <dgm:spPr/>
      <dgm:t>
        <a:bodyPr/>
        <a:lstStyle/>
        <a:p>
          <a:endParaRPr lang="en-US" sz="1600" b="1">
            <a:solidFill>
              <a:srgbClr val="000000"/>
            </a:solidFill>
            <a:effectLst/>
            <a:latin typeface="+mn-lt"/>
          </a:endParaRPr>
        </a:p>
      </dgm:t>
    </dgm:pt>
    <dgm:pt modelId="{79281E85-A1B8-44B4-B95D-384364FC13CA}" type="sibTrans" cxnId="{05F2356C-D62E-4AC2-8423-2AA1EA603659}">
      <dgm:prSet/>
      <dgm:spPr/>
      <dgm:t>
        <a:bodyPr/>
        <a:lstStyle/>
        <a:p>
          <a:endParaRPr lang="en-US" sz="1600" b="1">
            <a:solidFill>
              <a:srgbClr val="000000"/>
            </a:solidFill>
            <a:effectLst/>
            <a:latin typeface="+mn-lt"/>
          </a:endParaRPr>
        </a:p>
      </dgm:t>
    </dgm:pt>
    <dgm:pt modelId="{FE6013A2-697D-4D2D-BAE8-0841E8BE027E}">
      <dgm:prSet custT="1"/>
      <dgm:spPr>
        <a:ln>
          <a:solidFill>
            <a:srgbClr val="C00000"/>
          </a:solidFill>
        </a:ln>
      </dgm:spPr>
      <dgm:t>
        <a:bodyPr/>
        <a:lstStyle/>
        <a:p>
          <a:pPr rtl="0"/>
          <a:r>
            <a:rPr lang="en-US" sz="1600" b="1" dirty="0" smtClean="0">
              <a:solidFill>
                <a:srgbClr val="000000"/>
              </a:solidFill>
              <a:effectLst/>
              <a:latin typeface="+mn-lt"/>
            </a:rPr>
            <a:t>Detect</a:t>
          </a:r>
          <a:endParaRPr lang="en-US" sz="1600" b="1" dirty="0">
            <a:solidFill>
              <a:srgbClr val="000000"/>
            </a:solidFill>
            <a:effectLst/>
            <a:latin typeface="+mn-lt"/>
          </a:endParaRPr>
        </a:p>
      </dgm:t>
    </dgm:pt>
    <dgm:pt modelId="{33C123FD-85C9-4DFE-938B-78E010372E11}" type="parTrans" cxnId="{681C6EC7-09C9-46B4-9C67-2924436246C7}">
      <dgm:prSet/>
      <dgm:spPr/>
      <dgm:t>
        <a:bodyPr/>
        <a:lstStyle/>
        <a:p>
          <a:endParaRPr lang="en-US" sz="1600" b="1">
            <a:solidFill>
              <a:srgbClr val="000000"/>
            </a:solidFill>
            <a:effectLst/>
            <a:latin typeface="+mn-lt"/>
          </a:endParaRPr>
        </a:p>
      </dgm:t>
    </dgm:pt>
    <dgm:pt modelId="{6F055BFA-A0DF-44B8-A1E3-46D2C50174DD}" type="sibTrans" cxnId="{681C6EC7-09C9-46B4-9C67-2924436246C7}">
      <dgm:prSet/>
      <dgm:spPr/>
      <dgm:t>
        <a:bodyPr/>
        <a:lstStyle/>
        <a:p>
          <a:endParaRPr lang="en-US" sz="1600" b="1">
            <a:solidFill>
              <a:srgbClr val="000000"/>
            </a:solidFill>
            <a:effectLst/>
            <a:latin typeface="+mn-lt"/>
          </a:endParaRPr>
        </a:p>
      </dgm:t>
    </dgm:pt>
    <dgm:pt modelId="{CBC42490-5A51-482E-9936-BF907B160AD7}">
      <dgm:prSet custT="1"/>
      <dgm:spPr>
        <a:ln>
          <a:solidFill>
            <a:srgbClr val="C00000"/>
          </a:solidFill>
        </a:ln>
      </dgm:spPr>
      <dgm:t>
        <a:bodyPr/>
        <a:lstStyle/>
        <a:p>
          <a:pPr rtl="0"/>
          <a:r>
            <a:rPr lang="en-US" sz="1600" b="1" dirty="0" smtClean="0">
              <a:solidFill>
                <a:srgbClr val="000000"/>
              </a:solidFill>
              <a:effectLst/>
              <a:latin typeface="+mn-lt"/>
            </a:rPr>
            <a:t>Respond</a:t>
          </a:r>
          <a:endParaRPr lang="en-US" sz="1600" b="1" dirty="0">
            <a:solidFill>
              <a:srgbClr val="000000"/>
            </a:solidFill>
            <a:effectLst/>
            <a:latin typeface="+mn-lt"/>
          </a:endParaRPr>
        </a:p>
      </dgm:t>
    </dgm:pt>
    <dgm:pt modelId="{717F1D7B-58CF-45DA-8451-5D6B5FEBA6B1}" type="parTrans" cxnId="{01D9C35E-8BD8-4606-96BA-09C7FC37CF22}">
      <dgm:prSet/>
      <dgm:spPr/>
      <dgm:t>
        <a:bodyPr/>
        <a:lstStyle/>
        <a:p>
          <a:endParaRPr lang="en-US" sz="1600" b="1">
            <a:solidFill>
              <a:srgbClr val="000000"/>
            </a:solidFill>
            <a:effectLst/>
            <a:latin typeface="+mn-lt"/>
          </a:endParaRPr>
        </a:p>
      </dgm:t>
    </dgm:pt>
    <dgm:pt modelId="{A6F5BA23-5793-41A5-A350-00C5044D0E91}" type="sibTrans" cxnId="{01D9C35E-8BD8-4606-96BA-09C7FC37CF22}">
      <dgm:prSet/>
      <dgm:spPr/>
      <dgm:t>
        <a:bodyPr/>
        <a:lstStyle/>
        <a:p>
          <a:endParaRPr lang="en-US" sz="1600" b="1">
            <a:solidFill>
              <a:srgbClr val="000000"/>
            </a:solidFill>
            <a:effectLst/>
            <a:latin typeface="+mn-lt"/>
          </a:endParaRPr>
        </a:p>
      </dgm:t>
    </dgm:pt>
    <dgm:pt modelId="{55776963-3CF4-42A6-9354-8519AF8B1C7A}">
      <dgm:prSet custT="1"/>
      <dgm:spPr>
        <a:ln>
          <a:solidFill>
            <a:srgbClr val="C00000"/>
          </a:solidFill>
        </a:ln>
      </dgm:spPr>
      <dgm:t>
        <a:bodyPr/>
        <a:lstStyle/>
        <a:p>
          <a:pPr rtl="0"/>
          <a:r>
            <a:rPr lang="en-US" sz="1600" b="1" dirty="0" smtClean="0">
              <a:solidFill>
                <a:srgbClr val="000000"/>
              </a:solidFill>
              <a:effectLst/>
              <a:latin typeface="+mn-lt"/>
            </a:rPr>
            <a:t>Mitigate</a:t>
          </a:r>
          <a:endParaRPr lang="en-US" sz="1600" b="1" dirty="0">
            <a:solidFill>
              <a:srgbClr val="000000"/>
            </a:solidFill>
            <a:effectLst/>
            <a:latin typeface="+mn-lt"/>
          </a:endParaRPr>
        </a:p>
      </dgm:t>
    </dgm:pt>
    <dgm:pt modelId="{2980620E-9132-4B31-AC74-1514FBF574FF}" type="parTrans" cxnId="{C815455C-98A2-402C-890D-65E58925696D}">
      <dgm:prSet/>
      <dgm:spPr/>
      <dgm:t>
        <a:bodyPr/>
        <a:lstStyle/>
        <a:p>
          <a:endParaRPr lang="en-US" sz="1600" b="1">
            <a:solidFill>
              <a:srgbClr val="000000"/>
            </a:solidFill>
            <a:effectLst/>
            <a:latin typeface="+mn-lt"/>
          </a:endParaRPr>
        </a:p>
      </dgm:t>
    </dgm:pt>
    <dgm:pt modelId="{C156EAE9-FA5D-44A7-9219-4DC0BF622375}" type="sibTrans" cxnId="{C815455C-98A2-402C-890D-65E58925696D}">
      <dgm:prSet/>
      <dgm:spPr/>
      <dgm:t>
        <a:bodyPr/>
        <a:lstStyle/>
        <a:p>
          <a:endParaRPr lang="en-US" sz="1600" b="1">
            <a:solidFill>
              <a:srgbClr val="000000"/>
            </a:solidFill>
            <a:effectLst/>
            <a:latin typeface="+mn-lt"/>
          </a:endParaRPr>
        </a:p>
      </dgm:t>
    </dgm:pt>
    <dgm:pt modelId="{D7752A0D-7C57-437F-8BDF-09F96E43614D}">
      <dgm:prSet custT="1"/>
      <dgm:spPr>
        <a:ln>
          <a:solidFill>
            <a:srgbClr val="C00000"/>
          </a:solidFill>
        </a:ln>
        <a:sp3d prstMaterial="plastic">
          <a:bevelT w="127000" h="25400" prst="relaxedInset"/>
        </a:sp3d>
      </dgm:spPr>
      <dgm:t>
        <a:bodyPr/>
        <a:lstStyle/>
        <a:p>
          <a:pPr rtl="0"/>
          <a:r>
            <a:rPr lang="en-US" sz="1600" b="1" dirty="0" smtClean="0">
              <a:solidFill>
                <a:srgbClr val="000000"/>
              </a:solidFill>
              <a:effectLst/>
              <a:latin typeface="+mn-lt"/>
            </a:rPr>
            <a:t>Prevent </a:t>
          </a:r>
          <a:endParaRPr lang="en-US" sz="1600" b="1" dirty="0">
            <a:solidFill>
              <a:srgbClr val="000000"/>
            </a:solidFill>
            <a:effectLst/>
            <a:latin typeface="+mn-lt"/>
          </a:endParaRPr>
        </a:p>
      </dgm:t>
    </dgm:pt>
    <dgm:pt modelId="{03B975F6-1E83-4014-9780-7924E41746AB}" type="parTrans" cxnId="{ED881898-6F25-47D2-890E-523F69A3D934}">
      <dgm:prSet/>
      <dgm:spPr/>
      <dgm:t>
        <a:bodyPr/>
        <a:lstStyle/>
        <a:p>
          <a:endParaRPr lang="en-US" sz="1600" b="1">
            <a:solidFill>
              <a:srgbClr val="000000"/>
            </a:solidFill>
          </a:endParaRPr>
        </a:p>
      </dgm:t>
    </dgm:pt>
    <dgm:pt modelId="{6D7B7372-219A-493E-AE16-CA0C91864F29}" type="sibTrans" cxnId="{ED881898-6F25-47D2-890E-523F69A3D934}">
      <dgm:prSet/>
      <dgm:spPr/>
      <dgm:t>
        <a:bodyPr/>
        <a:lstStyle/>
        <a:p>
          <a:endParaRPr lang="en-US" sz="1600" b="1">
            <a:solidFill>
              <a:srgbClr val="000000"/>
            </a:solidFill>
          </a:endParaRPr>
        </a:p>
      </dgm:t>
    </dgm:pt>
    <dgm:pt modelId="{FBB5DA3C-D0D3-4011-9773-DC970701321E}" type="pres">
      <dgm:prSet presAssocID="{7833C113-9CCA-4FF6-805E-2CFCB5763235}" presName="Name0" presStyleCnt="0">
        <dgm:presLayoutVars>
          <dgm:dir/>
          <dgm:resizeHandles val="exact"/>
        </dgm:presLayoutVars>
      </dgm:prSet>
      <dgm:spPr/>
      <dgm:t>
        <a:bodyPr/>
        <a:lstStyle/>
        <a:p>
          <a:endParaRPr lang="en-US"/>
        </a:p>
      </dgm:t>
    </dgm:pt>
    <dgm:pt modelId="{D0ABC82B-46F9-4061-A93F-D99B1AC1B12A}" type="pres">
      <dgm:prSet presAssocID="{91C41DF8-423F-4C1E-8D56-6FC4B20AD202}" presName="parTxOnly" presStyleLbl="node1" presStyleIdx="0" presStyleCnt="5">
        <dgm:presLayoutVars>
          <dgm:bulletEnabled val="1"/>
        </dgm:presLayoutVars>
      </dgm:prSet>
      <dgm:spPr/>
      <dgm:t>
        <a:bodyPr/>
        <a:lstStyle/>
        <a:p>
          <a:endParaRPr lang="en-US"/>
        </a:p>
      </dgm:t>
    </dgm:pt>
    <dgm:pt modelId="{1A486C15-23CC-4991-A5AB-03FD13413B92}" type="pres">
      <dgm:prSet presAssocID="{79281E85-A1B8-44B4-B95D-384364FC13CA}" presName="parSpace" presStyleCnt="0"/>
      <dgm:spPr/>
      <dgm:t>
        <a:bodyPr/>
        <a:lstStyle/>
        <a:p>
          <a:endParaRPr lang="en-US"/>
        </a:p>
      </dgm:t>
    </dgm:pt>
    <dgm:pt modelId="{B6C1F5A2-2638-49CF-A2F0-0A65B7297244}" type="pres">
      <dgm:prSet presAssocID="{FE6013A2-697D-4D2D-BAE8-0841E8BE027E}" presName="parTxOnly" presStyleLbl="node1" presStyleIdx="1" presStyleCnt="5">
        <dgm:presLayoutVars>
          <dgm:bulletEnabled val="1"/>
        </dgm:presLayoutVars>
      </dgm:prSet>
      <dgm:spPr/>
      <dgm:t>
        <a:bodyPr/>
        <a:lstStyle/>
        <a:p>
          <a:endParaRPr lang="en-US"/>
        </a:p>
      </dgm:t>
    </dgm:pt>
    <dgm:pt modelId="{8FCCC74D-77D8-4D80-A954-BBAE2B377E69}" type="pres">
      <dgm:prSet presAssocID="{6F055BFA-A0DF-44B8-A1E3-46D2C50174DD}" presName="parSpace" presStyleCnt="0"/>
      <dgm:spPr/>
      <dgm:t>
        <a:bodyPr/>
        <a:lstStyle/>
        <a:p>
          <a:endParaRPr lang="en-US"/>
        </a:p>
      </dgm:t>
    </dgm:pt>
    <dgm:pt modelId="{7F626EEB-8ED7-4E0B-87F9-485AFAC895C5}" type="pres">
      <dgm:prSet presAssocID="{D7752A0D-7C57-437F-8BDF-09F96E43614D}" presName="parTxOnly" presStyleLbl="node1" presStyleIdx="2" presStyleCnt="5">
        <dgm:presLayoutVars>
          <dgm:bulletEnabled val="1"/>
        </dgm:presLayoutVars>
      </dgm:prSet>
      <dgm:spPr/>
      <dgm:t>
        <a:bodyPr/>
        <a:lstStyle/>
        <a:p>
          <a:endParaRPr lang="en-US"/>
        </a:p>
      </dgm:t>
    </dgm:pt>
    <dgm:pt modelId="{DBA0FD9E-D064-4902-A40B-9F58E34B5959}" type="pres">
      <dgm:prSet presAssocID="{6D7B7372-219A-493E-AE16-CA0C91864F29}" presName="parSpace" presStyleCnt="0"/>
      <dgm:spPr/>
      <dgm:t>
        <a:bodyPr/>
        <a:lstStyle/>
        <a:p>
          <a:endParaRPr lang="en-US"/>
        </a:p>
      </dgm:t>
    </dgm:pt>
    <dgm:pt modelId="{D73F8F19-7E58-4847-99CE-0C50620B2F1D}" type="pres">
      <dgm:prSet presAssocID="{CBC42490-5A51-482E-9936-BF907B160AD7}" presName="parTxOnly" presStyleLbl="node1" presStyleIdx="3" presStyleCnt="5">
        <dgm:presLayoutVars>
          <dgm:bulletEnabled val="1"/>
        </dgm:presLayoutVars>
      </dgm:prSet>
      <dgm:spPr/>
      <dgm:t>
        <a:bodyPr/>
        <a:lstStyle/>
        <a:p>
          <a:endParaRPr lang="en-US"/>
        </a:p>
      </dgm:t>
    </dgm:pt>
    <dgm:pt modelId="{4720429E-ED10-4395-AF18-5070D0E46476}" type="pres">
      <dgm:prSet presAssocID="{A6F5BA23-5793-41A5-A350-00C5044D0E91}" presName="parSpace" presStyleCnt="0"/>
      <dgm:spPr/>
      <dgm:t>
        <a:bodyPr/>
        <a:lstStyle/>
        <a:p>
          <a:endParaRPr lang="en-US"/>
        </a:p>
      </dgm:t>
    </dgm:pt>
    <dgm:pt modelId="{191CDEDD-F33B-40C7-AF3C-620F83F1B759}" type="pres">
      <dgm:prSet presAssocID="{55776963-3CF4-42A6-9354-8519AF8B1C7A}" presName="parTxOnly" presStyleLbl="node1" presStyleIdx="4" presStyleCnt="5">
        <dgm:presLayoutVars>
          <dgm:bulletEnabled val="1"/>
        </dgm:presLayoutVars>
      </dgm:prSet>
      <dgm:spPr/>
      <dgm:t>
        <a:bodyPr/>
        <a:lstStyle/>
        <a:p>
          <a:endParaRPr lang="en-US"/>
        </a:p>
      </dgm:t>
    </dgm:pt>
  </dgm:ptLst>
  <dgm:cxnLst>
    <dgm:cxn modelId="{01D9C35E-8BD8-4606-96BA-09C7FC37CF22}" srcId="{7833C113-9CCA-4FF6-805E-2CFCB5763235}" destId="{CBC42490-5A51-482E-9936-BF907B160AD7}" srcOrd="3" destOrd="0" parTransId="{717F1D7B-58CF-45DA-8451-5D6B5FEBA6B1}" sibTransId="{A6F5BA23-5793-41A5-A350-00C5044D0E91}"/>
    <dgm:cxn modelId="{BB22EA75-8BEF-48C0-A393-BF4EFAA55080}" type="presOf" srcId="{D7752A0D-7C57-437F-8BDF-09F96E43614D}" destId="{7F626EEB-8ED7-4E0B-87F9-485AFAC895C5}" srcOrd="0" destOrd="0" presId="urn:microsoft.com/office/officeart/2005/8/layout/hChevron3"/>
    <dgm:cxn modelId="{7C2CDD97-D8A7-4DCF-BDFF-293EA94FAC82}" type="presOf" srcId="{CBC42490-5A51-482E-9936-BF907B160AD7}" destId="{D73F8F19-7E58-4847-99CE-0C50620B2F1D}" srcOrd="0" destOrd="0" presId="urn:microsoft.com/office/officeart/2005/8/layout/hChevron3"/>
    <dgm:cxn modelId="{87A4BD58-109E-458D-9236-B74DE972E082}" type="presOf" srcId="{55776963-3CF4-42A6-9354-8519AF8B1C7A}" destId="{191CDEDD-F33B-40C7-AF3C-620F83F1B759}" srcOrd="0" destOrd="0" presId="urn:microsoft.com/office/officeart/2005/8/layout/hChevron3"/>
    <dgm:cxn modelId="{84994BBB-1FF3-4957-AC46-9E89212A41A6}" type="presOf" srcId="{7833C113-9CCA-4FF6-805E-2CFCB5763235}" destId="{FBB5DA3C-D0D3-4011-9773-DC970701321E}" srcOrd="0" destOrd="0" presId="urn:microsoft.com/office/officeart/2005/8/layout/hChevron3"/>
    <dgm:cxn modelId="{31D293D6-15D5-46ED-A836-0CFCAA738366}" type="presOf" srcId="{FE6013A2-697D-4D2D-BAE8-0841E8BE027E}" destId="{B6C1F5A2-2638-49CF-A2F0-0A65B7297244}" srcOrd="0" destOrd="0" presId="urn:microsoft.com/office/officeart/2005/8/layout/hChevron3"/>
    <dgm:cxn modelId="{05F2356C-D62E-4AC2-8423-2AA1EA603659}" srcId="{7833C113-9CCA-4FF6-805E-2CFCB5763235}" destId="{91C41DF8-423F-4C1E-8D56-6FC4B20AD202}" srcOrd="0" destOrd="0" parTransId="{A9603A5F-280C-44A4-84FA-E5ED637BF142}" sibTransId="{79281E85-A1B8-44B4-B95D-384364FC13CA}"/>
    <dgm:cxn modelId="{C815455C-98A2-402C-890D-65E58925696D}" srcId="{7833C113-9CCA-4FF6-805E-2CFCB5763235}" destId="{55776963-3CF4-42A6-9354-8519AF8B1C7A}" srcOrd="4" destOrd="0" parTransId="{2980620E-9132-4B31-AC74-1514FBF574FF}" sibTransId="{C156EAE9-FA5D-44A7-9219-4DC0BF622375}"/>
    <dgm:cxn modelId="{681C6EC7-09C9-46B4-9C67-2924436246C7}" srcId="{7833C113-9CCA-4FF6-805E-2CFCB5763235}" destId="{FE6013A2-697D-4D2D-BAE8-0841E8BE027E}" srcOrd="1" destOrd="0" parTransId="{33C123FD-85C9-4DFE-938B-78E010372E11}" sibTransId="{6F055BFA-A0DF-44B8-A1E3-46D2C50174DD}"/>
    <dgm:cxn modelId="{1171439B-D846-45EA-BAB9-2CEF13B93CBA}" type="presOf" srcId="{91C41DF8-423F-4C1E-8D56-6FC4B20AD202}" destId="{D0ABC82B-46F9-4061-A93F-D99B1AC1B12A}" srcOrd="0" destOrd="0" presId="urn:microsoft.com/office/officeart/2005/8/layout/hChevron3"/>
    <dgm:cxn modelId="{ED881898-6F25-47D2-890E-523F69A3D934}" srcId="{7833C113-9CCA-4FF6-805E-2CFCB5763235}" destId="{D7752A0D-7C57-437F-8BDF-09F96E43614D}" srcOrd="2" destOrd="0" parTransId="{03B975F6-1E83-4014-9780-7924E41746AB}" sibTransId="{6D7B7372-219A-493E-AE16-CA0C91864F29}"/>
    <dgm:cxn modelId="{427F3175-2A20-4AA0-8373-541D820531CB}" type="presParOf" srcId="{FBB5DA3C-D0D3-4011-9773-DC970701321E}" destId="{D0ABC82B-46F9-4061-A93F-D99B1AC1B12A}" srcOrd="0" destOrd="0" presId="urn:microsoft.com/office/officeart/2005/8/layout/hChevron3"/>
    <dgm:cxn modelId="{8B0A2B57-6F4E-4715-91B1-3F13CEB11A52}" type="presParOf" srcId="{FBB5DA3C-D0D3-4011-9773-DC970701321E}" destId="{1A486C15-23CC-4991-A5AB-03FD13413B92}" srcOrd="1" destOrd="0" presId="urn:microsoft.com/office/officeart/2005/8/layout/hChevron3"/>
    <dgm:cxn modelId="{9C22F5C5-A4DF-4527-9437-8D5AA331487B}" type="presParOf" srcId="{FBB5DA3C-D0D3-4011-9773-DC970701321E}" destId="{B6C1F5A2-2638-49CF-A2F0-0A65B7297244}" srcOrd="2" destOrd="0" presId="urn:microsoft.com/office/officeart/2005/8/layout/hChevron3"/>
    <dgm:cxn modelId="{112304F6-844E-4FC3-8003-25FCE699EF2C}" type="presParOf" srcId="{FBB5DA3C-D0D3-4011-9773-DC970701321E}" destId="{8FCCC74D-77D8-4D80-A954-BBAE2B377E69}" srcOrd="3" destOrd="0" presId="urn:microsoft.com/office/officeart/2005/8/layout/hChevron3"/>
    <dgm:cxn modelId="{679CEFD4-5C4F-43DE-BF47-41AC8095E0F2}" type="presParOf" srcId="{FBB5DA3C-D0D3-4011-9773-DC970701321E}" destId="{7F626EEB-8ED7-4E0B-87F9-485AFAC895C5}" srcOrd="4" destOrd="0" presId="urn:microsoft.com/office/officeart/2005/8/layout/hChevron3"/>
    <dgm:cxn modelId="{A0102BD6-9A78-4398-911A-D57B38B7167B}" type="presParOf" srcId="{FBB5DA3C-D0D3-4011-9773-DC970701321E}" destId="{DBA0FD9E-D064-4902-A40B-9F58E34B5959}" srcOrd="5" destOrd="0" presId="urn:microsoft.com/office/officeart/2005/8/layout/hChevron3"/>
    <dgm:cxn modelId="{1732A626-0388-450F-B307-C69E125350B1}" type="presParOf" srcId="{FBB5DA3C-D0D3-4011-9773-DC970701321E}" destId="{D73F8F19-7E58-4847-99CE-0C50620B2F1D}" srcOrd="6" destOrd="0" presId="urn:microsoft.com/office/officeart/2005/8/layout/hChevron3"/>
    <dgm:cxn modelId="{847C6F37-8129-4AD7-AEB0-7EB6E8D3282C}" type="presParOf" srcId="{FBB5DA3C-D0D3-4011-9773-DC970701321E}" destId="{4720429E-ED10-4395-AF18-5070D0E46476}" srcOrd="7" destOrd="0" presId="urn:microsoft.com/office/officeart/2005/8/layout/hChevron3"/>
    <dgm:cxn modelId="{6E8D5A9F-E08A-4CF1-ADA2-D11CD48B80AA}" type="presParOf" srcId="{FBB5DA3C-D0D3-4011-9773-DC970701321E}" destId="{191CDEDD-F33B-40C7-AF3C-620F83F1B759}"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33C113-9CCA-4FF6-805E-2CFCB5763235}" type="doc">
      <dgm:prSet loTypeId="urn:microsoft.com/office/officeart/2005/8/layout/hChevron3" loCatId="process" qsTypeId="urn:microsoft.com/office/officeart/2005/8/quickstyle/3d2" qsCatId="3D" csTypeId="urn:microsoft.com/office/officeart/2005/8/colors/accent4_3" csCatId="accent4" phldr="1"/>
      <dgm:spPr/>
      <dgm:t>
        <a:bodyPr/>
        <a:lstStyle/>
        <a:p>
          <a:endParaRPr lang="en-US"/>
        </a:p>
      </dgm:t>
    </dgm:pt>
    <dgm:pt modelId="{91C41DF8-423F-4C1E-8D56-6FC4B20AD202}">
      <dgm:prSet custT="1"/>
      <dgm:spPr>
        <a:ln>
          <a:solidFill>
            <a:srgbClr val="C00000"/>
          </a:solidFill>
        </a:ln>
      </dgm:spPr>
      <dgm:t>
        <a:bodyPr/>
        <a:lstStyle/>
        <a:p>
          <a:pPr rtl="0"/>
          <a:r>
            <a:rPr lang="en-US" sz="1600" b="1" dirty="0" smtClean="0">
              <a:solidFill>
                <a:srgbClr val="000000"/>
              </a:solidFill>
              <a:effectLst/>
              <a:latin typeface="+mn-lt"/>
            </a:rPr>
            <a:t>Deter</a:t>
          </a:r>
          <a:endParaRPr lang="en-US" sz="1600" b="1" dirty="0">
            <a:solidFill>
              <a:srgbClr val="000000"/>
            </a:solidFill>
            <a:effectLst/>
            <a:latin typeface="+mn-lt"/>
          </a:endParaRPr>
        </a:p>
      </dgm:t>
    </dgm:pt>
    <dgm:pt modelId="{A9603A5F-280C-44A4-84FA-E5ED637BF142}" type="parTrans" cxnId="{05F2356C-D62E-4AC2-8423-2AA1EA603659}">
      <dgm:prSet/>
      <dgm:spPr/>
      <dgm:t>
        <a:bodyPr/>
        <a:lstStyle/>
        <a:p>
          <a:endParaRPr lang="en-US" sz="1600" b="1">
            <a:solidFill>
              <a:srgbClr val="000000"/>
            </a:solidFill>
            <a:effectLst/>
            <a:latin typeface="+mn-lt"/>
          </a:endParaRPr>
        </a:p>
      </dgm:t>
    </dgm:pt>
    <dgm:pt modelId="{79281E85-A1B8-44B4-B95D-384364FC13CA}" type="sibTrans" cxnId="{05F2356C-D62E-4AC2-8423-2AA1EA603659}">
      <dgm:prSet/>
      <dgm:spPr/>
      <dgm:t>
        <a:bodyPr/>
        <a:lstStyle/>
        <a:p>
          <a:endParaRPr lang="en-US" sz="1600" b="1">
            <a:solidFill>
              <a:srgbClr val="000000"/>
            </a:solidFill>
            <a:effectLst/>
            <a:latin typeface="+mn-lt"/>
          </a:endParaRPr>
        </a:p>
      </dgm:t>
    </dgm:pt>
    <dgm:pt modelId="{FE6013A2-697D-4D2D-BAE8-0841E8BE027E}">
      <dgm:prSet custT="1"/>
      <dgm:spPr>
        <a:ln>
          <a:solidFill>
            <a:srgbClr val="C00000"/>
          </a:solidFill>
        </a:ln>
      </dgm:spPr>
      <dgm:t>
        <a:bodyPr/>
        <a:lstStyle/>
        <a:p>
          <a:pPr rtl="0"/>
          <a:r>
            <a:rPr lang="en-US" sz="1600" b="1" dirty="0" smtClean="0">
              <a:solidFill>
                <a:srgbClr val="000000"/>
              </a:solidFill>
              <a:effectLst/>
              <a:latin typeface="+mn-lt"/>
            </a:rPr>
            <a:t>Detect</a:t>
          </a:r>
          <a:endParaRPr lang="en-US" sz="1600" b="1" dirty="0">
            <a:solidFill>
              <a:srgbClr val="000000"/>
            </a:solidFill>
            <a:effectLst/>
            <a:latin typeface="+mn-lt"/>
          </a:endParaRPr>
        </a:p>
      </dgm:t>
    </dgm:pt>
    <dgm:pt modelId="{33C123FD-85C9-4DFE-938B-78E010372E11}" type="parTrans" cxnId="{681C6EC7-09C9-46B4-9C67-2924436246C7}">
      <dgm:prSet/>
      <dgm:spPr/>
      <dgm:t>
        <a:bodyPr/>
        <a:lstStyle/>
        <a:p>
          <a:endParaRPr lang="en-US" sz="1600" b="1">
            <a:solidFill>
              <a:srgbClr val="000000"/>
            </a:solidFill>
            <a:effectLst/>
            <a:latin typeface="+mn-lt"/>
          </a:endParaRPr>
        </a:p>
      </dgm:t>
    </dgm:pt>
    <dgm:pt modelId="{6F055BFA-A0DF-44B8-A1E3-46D2C50174DD}" type="sibTrans" cxnId="{681C6EC7-09C9-46B4-9C67-2924436246C7}">
      <dgm:prSet/>
      <dgm:spPr/>
      <dgm:t>
        <a:bodyPr/>
        <a:lstStyle/>
        <a:p>
          <a:endParaRPr lang="en-US" sz="1600" b="1">
            <a:solidFill>
              <a:srgbClr val="000000"/>
            </a:solidFill>
            <a:effectLst/>
            <a:latin typeface="+mn-lt"/>
          </a:endParaRPr>
        </a:p>
      </dgm:t>
    </dgm:pt>
    <dgm:pt modelId="{CBC42490-5A51-482E-9936-BF907B160AD7}">
      <dgm:prSet custT="1"/>
      <dgm:spPr>
        <a:ln>
          <a:solidFill>
            <a:srgbClr val="C00000"/>
          </a:solidFill>
        </a:ln>
      </dgm:spPr>
      <dgm:t>
        <a:bodyPr/>
        <a:lstStyle/>
        <a:p>
          <a:pPr rtl="0"/>
          <a:r>
            <a:rPr lang="en-US" sz="1600" b="1" dirty="0" smtClean="0">
              <a:solidFill>
                <a:srgbClr val="000000"/>
              </a:solidFill>
              <a:effectLst/>
              <a:latin typeface="+mn-lt"/>
            </a:rPr>
            <a:t>Respond</a:t>
          </a:r>
          <a:endParaRPr lang="en-US" sz="1600" b="1" dirty="0">
            <a:solidFill>
              <a:srgbClr val="000000"/>
            </a:solidFill>
            <a:effectLst/>
            <a:latin typeface="+mn-lt"/>
          </a:endParaRPr>
        </a:p>
      </dgm:t>
    </dgm:pt>
    <dgm:pt modelId="{717F1D7B-58CF-45DA-8451-5D6B5FEBA6B1}" type="parTrans" cxnId="{01D9C35E-8BD8-4606-96BA-09C7FC37CF22}">
      <dgm:prSet/>
      <dgm:spPr/>
      <dgm:t>
        <a:bodyPr/>
        <a:lstStyle/>
        <a:p>
          <a:endParaRPr lang="en-US" sz="1600" b="1">
            <a:solidFill>
              <a:srgbClr val="000000"/>
            </a:solidFill>
            <a:effectLst/>
            <a:latin typeface="+mn-lt"/>
          </a:endParaRPr>
        </a:p>
      </dgm:t>
    </dgm:pt>
    <dgm:pt modelId="{A6F5BA23-5793-41A5-A350-00C5044D0E91}" type="sibTrans" cxnId="{01D9C35E-8BD8-4606-96BA-09C7FC37CF22}">
      <dgm:prSet/>
      <dgm:spPr/>
      <dgm:t>
        <a:bodyPr/>
        <a:lstStyle/>
        <a:p>
          <a:endParaRPr lang="en-US" sz="1600" b="1">
            <a:solidFill>
              <a:srgbClr val="000000"/>
            </a:solidFill>
            <a:effectLst/>
            <a:latin typeface="+mn-lt"/>
          </a:endParaRPr>
        </a:p>
      </dgm:t>
    </dgm:pt>
    <dgm:pt modelId="{55776963-3CF4-42A6-9354-8519AF8B1C7A}">
      <dgm:prSet custT="1"/>
      <dgm:spPr>
        <a:ln>
          <a:solidFill>
            <a:srgbClr val="C00000"/>
          </a:solidFill>
        </a:ln>
      </dgm:spPr>
      <dgm:t>
        <a:bodyPr/>
        <a:lstStyle/>
        <a:p>
          <a:pPr rtl="0"/>
          <a:r>
            <a:rPr lang="en-US" sz="1600" b="1" dirty="0" smtClean="0">
              <a:solidFill>
                <a:srgbClr val="000000"/>
              </a:solidFill>
              <a:effectLst/>
              <a:latin typeface="+mn-lt"/>
            </a:rPr>
            <a:t>Mitigate</a:t>
          </a:r>
          <a:endParaRPr lang="en-US" sz="1600" b="1" dirty="0">
            <a:solidFill>
              <a:srgbClr val="000000"/>
            </a:solidFill>
            <a:effectLst/>
            <a:latin typeface="+mn-lt"/>
          </a:endParaRPr>
        </a:p>
      </dgm:t>
    </dgm:pt>
    <dgm:pt modelId="{2980620E-9132-4B31-AC74-1514FBF574FF}" type="parTrans" cxnId="{C815455C-98A2-402C-890D-65E58925696D}">
      <dgm:prSet/>
      <dgm:spPr/>
      <dgm:t>
        <a:bodyPr/>
        <a:lstStyle/>
        <a:p>
          <a:endParaRPr lang="en-US" sz="1600" b="1">
            <a:solidFill>
              <a:srgbClr val="000000"/>
            </a:solidFill>
            <a:effectLst/>
            <a:latin typeface="+mn-lt"/>
          </a:endParaRPr>
        </a:p>
      </dgm:t>
    </dgm:pt>
    <dgm:pt modelId="{C156EAE9-FA5D-44A7-9219-4DC0BF622375}" type="sibTrans" cxnId="{C815455C-98A2-402C-890D-65E58925696D}">
      <dgm:prSet/>
      <dgm:spPr/>
      <dgm:t>
        <a:bodyPr/>
        <a:lstStyle/>
        <a:p>
          <a:endParaRPr lang="en-US" sz="1600" b="1">
            <a:solidFill>
              <a:srgbClr val="000000"/>
            </a:solidFill>
            <a:effectLst/>
            <a:latin typeface="+mn-lt"/>
          </a:endParaRPr>
        </a:p>
      </dgm:t>
    </dgm:pt>
    <dgm:pt modelId="{D7752A0D-7C57-437F-8BDF-09F96E43614D}">
      <dgm:prSet custT="1"/>
      <dgm:spPr>
        <a:ln>
          <a:solidFill>
            <a:srgbClr val="C00000"/>
          </a:solidFill>
        </a:ln>
        <a:sp3d prstMaterial="plastic">
          <a:bevelT w="127000" h="25400" prst="relaxedInset"/>
        </a:sp3d>
      </dgm:spPr>
      <dgm:t>
        <a:bodyPr/>
        <a:lstStyle/>
        <a:p>
          <a:pPr rtl="0"/>
          <a:r>
            <a:rPr lang="en-US" sz="1600" b="1" dirty="0" smtClean="0">
              <a:solidFill>
                <a:srgbClr val="000000"/>
              </a:solidFill>
              <a:effectLst/>
              <a:latin typeface="+mn-lt"/>
            </a:rPr>
            <a:t>Prevent </a:t>
          </a:r>
          <a:endParaRPr lang="en-US" sz="1600" b="1" dirty="0">
            <a:solidFill>
              <a:srgbClr val="000000"/>
            </a:solidFill>
            <a:effectLst/>
            <a:latin typeface="+mn-lt"/>
          </a:endParaRPr>
        </a:p>
      </dgm:t>
    </dgm:pt>
    <dgm:pt modelId="{03B975F6-1E83-4014-9780-7924E41746AB}" type="parTrans" cxnId="{ED881898-6F25-47D2-890E-523F69A3D934}">
      <dgm:prSet/>
      <dgm:spPr/>
      <dgm:t>
        <a:bodyPr/>
        <a:lstStyle/>
        <a:p>
          <a:endParaRPr lang="en-US" sz="1600" b="1">
            <a:solidFill>
              <a:srgbClr val="000000"/>
            </a:solidFill>
          </a:endParaRPr>
        </a:p>
      </dgm:t>
    </dgm:pt>
    <dgm:pt modelId="{6D7B7372-219A-493E-AE16-CA0C91864F29}" type="sibTrans" cxnId="{ED881898-6F25-47D2-890E-523F69A3D934}">
      <dgm:prSet/>
      <dgm:spPr/>
      <dgm:t>
        <a:bodyPr/>
        <a:lstStyle/>
        <a:p>
          <a:endParaRPr lang="en-US" sz="1600" b="1">
            <a:solidFill>
              <a:srgbClr val="000000"/>
            </a:solidFill>
          </a:endParaRPr>
        </a:p>
      </dgm:t>
    </dgm:pt>
    <dgm:pt modelId="{FBB5DA3C-D0D3-4011-9773-DC970701321E}" type="pres">
      <dgm:prSet presAssocID="{7833C113-9CCA-4FF6-805E-2CFCB5763235}" presName="Name0" presStyleCnt="0">
        <dgm:presLayoutVars>
          <dgm:dir/>
          <dgm:resizeHandles val="exact"/>
        </dgm:presLayoutVars>
      </dgm:prSet>
      <dgm:spPr/>
      <dgm:t>
        <a:bodyPr/>
        <a:lstStyle/>
        <a:p>
          <a:endParaRPr lang="en-US"/>
        </a:p>
      </dgm:t>
    </dgm:pt>
    <dgm:pt modelId="{D0ABC82B-46F9-4061-A93F-D99B1AC1B12A}" type="pres">
      <dgm:prSet presAssocID="{91C41DF8-423F-4C1E-8D56-6FC4B20AD202}" presName="parTxOnly" presStyleLbl="node1" presStyleIdx="0" presStyleCnt="5">
        <dgm:presLayoutVars>
          <dgm:bulletEnabled val="1"/>
        </dgm:presLayoutVars>
      </dgm:prSet>
      <dgm:spPr/>
      <dgm:t>
        <a:bodyPr/>
        <a:lstStyle/>
        <a:p>
          <a:endParaRPr lang="en-US"/>
        </a:p>
      </dgm:t>
    </dgm:pt>
    <dgm:pt modelId="{1A486C15-23CC-4991-A5AB-03FD13413B92}" type="pres">
      <dgm:prSet presAssocID="{79281E85-A1B8-44B4-B95D-384364FC13CA}" presName="parSpace" presStyleCnt="0"/>
      <dgm:spPr/>
      <dgm:t>
        <a:bodyPr/>
        <a:lstStyle/>
        <a:p>
          <a:endParaRPr lang="en-US"/>
        </a:p>
      </dgm:t>
    </dgm:pt>
    <dgm:pt modelId="{B6C1F5A2-2638-49CF-A2F0-0A65B7297244}" type="pres">
      <dgm:prSet presAssocID="{FE6013A2-697D-4D2D-BAE8-0841E8BE027E}" presName="parTxOnly" presStyleLbl="node1" presStyleIdx="1" presStyleCnt="5">
        <dgm:presLayoutVars>
          <dgm:bulletEnabled val="1"/>
        </dgm:presLayoutVars>
      </dgm:prSet>
      <dgm:spPr/>
      <dgm:t>
        <a:bodyPr/>
        <a:lstStyle/>
        <a:p>
          <a:endParaRPr lang="en-US"/>
        </a:p>
      </dgm:t>
    </dgm:pt>
    <dgm:pt modelId="{8FCCC74D-77D8-4D80-A954-BBAE2B377E69}" type="pres">
      <dgm:prSet presAssocID="{6F055BFA-A0DF-44B8-A1E3-46D2C50174DD}" presName="parSpace" presStyleCnt="0"/>
      <dgm:spPr/>
      <dgm:t>
        <a:bodyPr/>
        <a:lstStyle/>
        <a:p>
          <a:endParaRPr lang="en-US"/>
        </a:p>
      </dgm:t>
    </dgm:pt>
    <dgm:pt modelId="{7F626EEB-8ED7-4E0B-87F9-485AFAC895C5}" type="pres">
      <dgm:prSet presAssocID="{D7752A0D-7C57-437F-8BDF-09F96E43614D}" presName="parTxOnly" presStyleLbl="node1" presStyleIdx="2" presStyleCnt="5">
        <dgm:presLayoutVars>
          <dgm:bulletEnabled val="1"/>
        </dgm:presLayoutVars>
      </dgm:prSet>
      <dgm:spPr/>
      <dgm:t>
        <a:bodyPr/>
        <a:lstStyle/>
        <a:p>
          <a:endParaRPr lang="en-US"/>
        </a:p>
      </dgm:t>
    </dgm:pt>
    <dgm:pt modelId="{DBA0FD9E-D064-4902-A40B-9F58E34B5959}" type="pres">
      <dgm:prSet presAssocID="{6D7B7372-219A-493E-AE16-CA0C91864F29}" presName="parSpace" presStyleCnt="0"/>
      <dgm:spPr/>
      <dgm:t>
        <a:bodyPr/>
        <a:lstStyle/>
        <a:p>
          <a:endParaRPr lang="en-US"/>
        </a:p>
      </dgm:t>
    </dgm:pt>
    <dgm:pt modelId="{D73F8F19-7E58-4847-99CE-0C50620B2F1D}" type="pres">
      <dgm:prSet presAssocID="{CBC42490-5A51-482E-9936-BF907B160AD7}" presName="parTxOnly" presStyleLbl="node1" presStyleIdx="3" presStyleCnt="5">
        <dgm:presLayoutVars>
          <dgm:bulletEnabled val="1"/>
        </dgm:presLayoutVars>
      </dgm:prSet>
      <dgm:spPr/>
      <dgm:t>
        <a:bodyPr/>
        <a:lstStyle/>
        <a:p>
          <a:endParaRPr lang="en-US"/>
        </a:p>
      </dgm:t>
    </dgm:pt>
    <dgm:pt modelId="{4720429E-ED10-4395-AF18-5070D0E46476}" type="pres">
      <dgm:prSet presAssocID="{A6F5BA23-5793-41A5-A350-00C5044D0E91}" presName="parSpace" presStyleCnt="0"/>
      <dgm:spPr/>
      <dgm:t>
        <a:bodyPr/>
        <a:lstStyle/>
        <a:p>
          <a:endParaRPr lang="en-US"/>
        </a:p>
      </dgm:t>
    </dgm:pt>
    <dgm:pt modelId="{191CDEDD-F33B-40C7-AF3C-620F83F1B759}" type="pres">
      <dgm:prSet presAssocID="{55776963-3CF4-42A6-9354-8519AF8B1C7A}" presName="parTxOnly" presStyleLbl="node1" presStyleIdx="4" presStyleCnt="5">
        <dgm:presLayoutVars>
          <dgm:bulletEnabled val="1"/>
        </dgm:presLayoutVars>
      </dgm:prSet>
      <dgm:spPr/>
      <dgm:t>
        <a:bodyPr/>
        <a:lstStyle/>
        <a:p>
          <a:endParaRPr lang="en-US"/>
        </a:p>
      </dgm:t>
    </dgm:pt>
  </dgm:ptLst>
  <dgm:cxnLst>
    <dgm:cxn modelId="{01D9C35E-8BD8-4606-96BA-09C7FC37CF22}" srcId="{7833C113-9CCA-4FF6-805E-2CFCB5763235}" destId="{CBC42490-5A51-482E-9936-BF907B160AD7}" srcOrd="3" destOrd="0" parTransId="{717F1D7B-58CF-45DA-8451-5D6B5FEBA6B1}" sibTransId="{A6F5BA23-5793-41A5-A350-00C5044D0E91}"/>
    <dgm:cxn modelId="{168E0AED-8DB6-4E8E-A411-6710DE272CB1}" type="presOf" srcId="{7833C113-9CCA-4FF6-805E-2CFCB5763235}" destId="{FBB5DA3C-D0D3-4011-9773-DC970701321E}" srcOrd="0" destOrd="0" presId="urn:microsoft.com/office/officeart/2005/8/layout/hChevron3"/>
    <dgm:cxn modelId="{F9CBAB45-8EF3-496B-8467-1BB0D41BB38B}" type="presOf" srcId="{FE6013A2-697D-4D2D-BAE8-0841E8BE027E}" destId="{B6C1F5A2-2638-49CF-A2F0-0A65B7297244}" srcOrd="0" destOrd="0" presId="urn:microsoft.com/office/officeart/2005/8/layout/hChevron3"/>
    <dgm:cxn modelId="{F0FC4372-B39A-4BCD-88C7-C8839CDB4BA7}" type="presOf" srcId="{55776963-3CF4-42A6-9354-8519AF8B1C7A}" destId="{191CDEDD-F33B-40C7-AF3C-620F83F1B759}" srcOrd="0" destOrd="0" presId="urn:microsoft.com/office/officeart/2005/8/layout/hChevron3"/>
    <dgm:cxn modelId="{AB188CC2-1E36-4B91-B94C-3E8F61F5EF20}" type="presOf" srcId="{91C41DF8-423F-4C1E-8D56-6FC4B20AD202}" destId="{D0ABC82B-46F9-4061-A93F-D99B1AC1B12A}" srcOrd="0" destOrd="0" presId="urn:microsoft.com/office/officeart/2005/8/layout/hChevron3"/>
    <dgm:cxn modelId="{3F8D07E6-55AD-4A9F-A55F-2F7CF0B47B4A}" type="presOf" srcId="{CBC42490-5A51-482E-9936-BF907B160AD7}" destId="{D73F8F19-7E58-4847-99CE-0C50620B2F1D}" srcOrd="0" destOrd="0" presId="urn:microsoft.com/office/officeart/2005/8/layout/hChevron3"/>
    <dgm:cxn modelId="{934C3B96-25FA-468F-9D26-1DCDB2A8FF90}" type="presOf" srcId="{D7752A0D-7C57-437F-8BDF-09F96E43614D}" destId="{7F626EEB-8ED7-4E0B-87F9-485AFAC895C5}" srcOrd="0" destOrd="0" presId="urn:microsoft.com/office/officeart/2005/8/layout/hChevron3"/>
    <dgm:cxn modelId="{05F2356C-D62E-4AC2-8423-2AA1EA603659}" srcId="{7833C113-9CCA-4FF6-805E-2CFCB5763235}" destId="{91C41DF8-423F-4C1E-8D56-6FC4B20AD202}" srcOrd="0" destOrd="0" parTransId="{A9603A5F-280C-44A4-84FA-E5ED637BF142}" sibTransId="{79281E85-A1B8-44B4-B95D-384364FC13CA}"/>
    <dgm:cxn modelId="{C815455C-98A2-402C-890D-65E58925696D}" srcId="{7833C113-9CCA-4FF6-805E-2CFCB5763235}" destId="{55776963-3CF4-42A6-9354-8519AF8B1C7A}" srcOrd="4" destOrd="0" parTransId="{2980620E-9132-4B31-AC74-1514FBF574FF}" sibTransId="{C156EAE9-FA5D-44A7-9219-4DC0BF622375}"/>
    <dgm:cxn modelId="{681C6EC7-09C9-46B4-9C67-2924436246C7}" srcId="{7833C113-9CCA-4FF6-805E-2CFCB5763235}" destId="{FE6013A2-697D-4D2D-BAE8-0841E8BE027E}" srcOrd="1" destOrd="0" parTransId="{33C123FD-85C9-4DFE-938B-78E010372E11}" sibTransId="{6F055BFA-A0DF-44B8-A1E3-46D2C50174DD}"/>
    <dgm:cxn modelId="{ED881898-6F25-47D2-890E-523F69A3D934}" srcId="{7833C113-9CCA-4FF6-805E-2CFCB5763235}" destId="{D7752A0D-7C57-437F-8BDF-09F96E43614D}" srcOrd="2" destOrd="0" parTransId="{03B975F6-1E83-4014-9780-7924E41746AB}" sibTransId="{6D7B7372-219A-493E-AE16-CA0C91864F29}"/>
    <dgm:cxn modelId="{08265AE8-6620-4AD8-99C3-C69B88B127EF}" type="presParOf" srcId="{FBB5DA3C-D0D3-4011-9773-DC970701321E}" destId="{D0ABC82B-46F9-4061-A93F-D99B1AC1B12A}" srcOrd="0" destOrd="0" presId="urn:microsoft.com/office/officeart/2005/8/layout/hChevron3"/>
    <dgm:cxn modelId="{90993E17-15D8-4D3B-BFE2-5D506EB0BC77}" type="presParOf" srcId="{FBB5DA3C-D0D3-4011-9773-DC970701321E}" destId="{1A486C15-23CC-4991-A5AB-03FD13413B92}" srcOrd="1" destOrd="0" presId="urn:microsoft.com/office/officeart/2005/8/layout/hChevron3"/>
    <dgm:cxn modelId="{34F70F7B-FA40-43DB-9170-3D9E7FADD619}" type="presParOf" srcId="{FBB5DA3C-D0D3-4011-9773-DC970701321E}" destId="{B6C1F5A2-2638-49CF-A2F0-0A65B7297244}" srcOrd="2" destOrd="0" presId="urn:microsoft.com/office/officeart/2005/8/layout/hChevron3"/>
    <dgm:cxn modelId="{4C98A521-8723-4C0B-A9CA-4743C5919C6A}" type="presParOf" srcId="{FBB5DA3C-D0D3-4011-9773-DC970701321E}" destId="{8FCCC74D-77D8-4D80-A954-BBAE2B377E69}" srcOrd="3" destOrd="0" presId="urn:microsoft.com/office/officeart/2005/8/layout/hChevron3"/>
    <dgm:cxn modelId="{A7AA074B-F833-429F-901F-2DB9A54F0C0C}" type="presParOf" srcId="{FBB5DA3C-D0D3-4011-9773-DC970701321E}" destId="{7F626EEB-8ED7-4E0B-87F9-485AFAC895C5}" srcOrd="4" destOrd="0" presId="urn:microsoft.com/office/officeart/2005/8/layout/hChevron3"/>
    <dgm:cxn modelId="{FDD8DC4C-3054-460D-AEB0-B4D5BA3BF250}" type="presParOf" srcId="{FBB5DA3C-D0D3-4011-9773-DC970701321E}" destId="{DBA0FD9E-D064-4902-A40B-9F58E34B5959}" srcOrd="5" destOrd="0" presId="urn:microsoft.com/office/officeart/2005/8/layout/hChevron3"/>
    <dgm:cxn modelId="{FA58F19D-BAA4-444D-B5E6-16967E5C9DED}" type="presParOf" srcId="{FBB5DA3C-D0D3-4011-9773-DC970701321E}" destId="{D73F8F19-7E58-4847-99CE-0C50620B2F1D}" srcOrd="6" destOrd="0" presId="urn:microsoft.com/office/officeart/2005/8/layout/hChevron3"/>
    <dgm:cxn modelId="{E2650402-B6C7-4AB8-AB39-BD1AA5495451}" type="presParOf" srcId="{FBB5DA3C-D0D3-4011-9773-DC970701321E}" destId="{4720429E-ED10-4395-AF18-5070D0E46476}" srcOrd="7" destOrd="0" presId="urn:microsoft.com/office/officeart/2005/8/layout/hChevron3"/>
    <dgm:cxn modelId="{7E3F8685-DB66-44A0-BA10-E5C0C06336C7}" type="presParOf" srcId="{FBB5DA3C-D0D3-4011-9773-DC970701321E}" destId="{191CDEDD-F33B-40C7-AF3C-620F83F1B759}"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C82B-46F9-4061-A93F-D99B1AC1B12A}">
      <dsp:nvSpPr>
        <dsp:cNvPr id="0" name=""/>
        <dsp:cNvSpPr/>
      </dsp:nvSpPr>
      <dsp:spPr>
        <a:xfrm>
          <a:off x="976" y="457293"/>
          <a:ext cx="1904534" cy="761813"/>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b="1" kern="1200" smtClean="0">
              <a:solidFill>
                <a:srgbClr val="000000"/>
              </a:solidFill>
              <a:effectLst/>
              <a:latin typeface="+mn-lt"/>
            </a:rPr>
            <a:t>Deter</a:t>
          </a:r>
          <a:endParaRPr lang="en-US" sz="1600" b="1" kern="1200" dirty="0">
            <a:solidFill>
              <a:srgbClr val="000000"/>
            </a:solidFill>
            <a:effectLst/>
            <a:latin typeface="+mn-lt"/>
          </a:endParaRPr>
        </a:p>
      </dsp:txBody>
      <dsp:txXfrm>
        <a:off x="976" y="457293"/>
        <a:ext cx="1714081" cy="761813"/>
      </dsp:txXfrm>
    </dsp:sp>
    <dsp:sp modelId="{B6C1F5A2-2638-49CF-A2F0-0A65B7297244}">
      <dsp:nvSpPr>
        <dsp:cNvPr id="0" name=""/>
        <dsp:cNvSpPr/>
      </dsp:nvSpPr>
      <dsp:spPr>
        <a:xfrm>
          <a:off x="1524604" y="457293"/>
          <a:ext cx="1904534" cy="761813"/>
        </a:xfrm>
        <a:prstGeom prst="chevron">
          <a:avLst/>
        </a:prstGeom>
        <a:gradFill rotWithShape="0">
          <a:gsLst>
            <a:gs pos="0">
              <a:schemeClr val="accent4">
                <a:shade val="80000"/>
                <a:hueOff val="0"/>
                <a:satOff val="0"/>
                <a:lumOff val="3189"/>
                <a:alphaOff val="0"/>
                <a:shade val="51000"/>
                <a:satMod val="130000"/>
              </a:schemeClr>
            </a:gs>
            <a:gs pos="80000">
              <a:schemeClr val="accent4">
                <a:shade val="80000"/>
                <a:hueOff val="0"/>
                <a:satOff val="0"/>
                <a:lumOff val="3189"/>
                <a:alphaOff val="0"/>
                <a:shade val="93000"/>
                <a:satMod val="130000"/>
              </a:schemeClr>
            </a:gs>
            <a:gs pos="100000">
              <a:schemeClr val="accent4">
                <a:shade val="80000"/>
                <a:hueOff val="0"/>
                <a:satOff val="0"/>
                <a:lumOff val="318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Detect</a:t>
          </a:r>
          <a:endParaRPr lang="en-US" sz="1600" b="1" kern="1200" dirty="0">
            <a:solidFill>
              <a:srgbClr val="000000"/>
            </a:solidFill>
            <a:effectLst/>
            <a:latin typeface="+mn-lt"/>
          </a:endParaRPr>
        </a:p>
      </dsp:txBody>
      <dsp:txXfrm>
        <a:off x="1905511" y="457293"/>
        <a:ext cx="1142721" cy="761813"/>
      </dsp:txXfrm>
    </dsp:sp>
    <dsp:sp modelId="{7F626EEB-8ED7-4E0B-87F9-485AFAC895C5}">
      <dsp:nvSpPr>
        <dsp:cNvPr id="0" name=""/>
        <dsp:cNvSpPr/>
      </dsp:nvSpPr>
      <dsp:spPr>
        <a:xfrm>
          <a:off x="3048232" y="457293"/>
          <a:ext cx="1904534" cy="761813"/>
        </a:xfrm>
        <a:prstGeom prst="chevron">
          <a:avLst/>
        </a:prstGeom>
        <a:gradFill rotWithShape="0">
          <a:gsLst>
            <a:gs pos="0">
              <a:schemeClr val="accent4">
                <a:shade val="80000"/>
                <a:hueOff val="0"/>
                <a:satOff val="0"/>
                <a:lumOff val="6379"/>
                <a:alphaOff val="0"/>
                <a:shade val="51000"/>
                <a:satMod val="130000"/>
              </a:schemeClr>
            </a:gs>
            <a:gs pos="80000">
              <a:schemeClr val="accent4">
                <a:shade val="80000"/>
                <a:hueOff val="0"/>
                <a:satOff val="0"/>
                <a:lumOff val="6379"/>
                <a:alphaOff val="0"/>
                <a:shade val="93000"/>
                <a:satMod val="130000"/>
              </a:schemeClr>
            </a:gs>
            <a:gs pos="100000">
              <a:schemeClr val="accent4">
                <a:shade val="80000"/>
                <a:hueOff val="0"/>
                <a:satOff val="0"/>
                <a:lumOff val="637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smtClean="0">
              <a:solidFill>
                <a:srgbClr val="000000"/>
              </a:solidFill>
              <a:effectLst/>
              <a:latin typeface="+mn-lt"/>
            </a:rPr>
            <a:t>Prevent </a:t>
          </a:r>
          <a:endParaRPr lang="en-US" sz="1600" b="1" kern="1200" dirty="0">
            <a:solidFill>
              <a:srgbClr val="000000"/>
            </a:solidFill>
            <a:effectLst/>
            <a:latin typeface="+mn-lt"/>
          </a:endParaRPr>
        </a:p>
      </dsp:txBody>
      <dsp:txXfrm>
        <a:off x="3429139" y="457293"/>
        <a:ext cx="1142721" cy="761813"/>
      </dsp:txXfrm>
    </dsp:sp>
    <dsp:sp modelId="{D73F8F19-7E58-4847-99CE-0C50620B2F1D}">
      <dsp:nvSpPr>
        <dsp:cNvPr id="0" name=""/>
        <dsp:cNvSpPr/>
      </dsp:nvSpPr>
      <dsp:spPr>
        <a:xfrm>
          <a:off x="4571860" y="457293"/>
          <a:ext cx="1904534" cy="761813"/>
        </a:xfrm>
        <a:prstGeom prst="chevron">
          <a:avLst/>
        </a:prstGeom>
        <a:gradFill rotWithShape="0">
          <a:gsLst>
            <a:gs pos="0">
              <a:schemeClr val="accent4">
                <a:shade val="80000"/>
                <a:hueOff val="0"/>
                <a:satOff val="0"/>
                <a:lumOff val="9568"/>
                <a:alphaOff val="0"/>
                <a:shade val="51000"/>
                <a:satMod val="130000"/>
              </a:schemeClr>
            </a:gs>
            <a:gs pos="80000">
              <a:schemeClr val="accent4">
                <a:shade val="80000"/>
                <a:hueOff val="0"/>
                <a:satOff val="0"/>
                <a:lumOff val="9568"/>
                <a:alphaOff val="0"/>
                <a:shade val="93000"/>
                <a:satMod val="130000"/>
              </a:schemeClr>
            </a:gs>
            <a:gs pos="100000">
              <a:schemeClr val="accent4">
                <a:shade val="80000"/>
                <a:hueOff val="0"/>
                <a:satOff val="0"/>
                <a:lumOff val="9568"/>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Respond</a:t>
          </a:r>
          <a:endParaRPr lang="en-US" sz="1600" b="1" kern="1200" dirty="0">
            <a:solidFill>
              <a:srgbClr val="000000"/>
            </a:solidFill>
            <a:effectLst/>
            <a:latin typeface="+mn-lt"/>
          </a:endParaRPr>
        </a:p>
      </dsp:txBody>
      <dsp:txXfrm>
        <a:off x="4952767" y="457293"/>
        <a:ext cx="1142721" cy="761813"/>
      </dsp:txXfrm>
    </dsp:sp>
    <dsp:sp modelId="{191CDEDD-F33B-40C7-AF3C-620F83F1B759}">
      <dsp:nvSpPr>
        <dsp:cNvPr id="0" name=""/>
        <dsp:cNvSpPr/>
      </dsp:nvSpPr>
      <dsp:spPr>
        <a:xfrm>
          <a:off x="6095488" y="457293"/>
          <a:ext cx="1904534" cy="761813"/>
        </a:xfrm>
        <a:prstGeom prst="chevron">
          <a:avLst/>
        </a:prstGeom>
        <a:gradFill rotWithShape="0">
          <a:gsLst>
            <a:gs pos="0">
              <a:schemeClr val="accent4">
                <a:shade val="80000"/>
                <a:hueOff val="0"/>
                <a:satOff val="0"/>
                <a:lumOff val="12757"/>
                <a:alphaOff val="0"/>
                <a:shade val="51000"/>
                <a:satMod val="130000"/>
              </a:schemeClr>
            </a:gs>
            <a:gs pos="80000">
              <a:schemeClr val="accent4">
                <a:shade val="80000"/>
                <a:hueOff val="0"/>
                <a:satOff val="0"/>
                <a:lumOff val="12757"/>
                <a:alphaOff val="0"/>
                <a:shade val="93000"/>
                <a:satMod val="130000"/>
              </a:schemeClr>
            </a:gs>
            <a:gs pos="100000">
              <a:schemeClr val="accent4">
                <a:shade val="80000"/>
                <a:hueOff val="0"/>
                <a:satOff val="0"/>
                <a:lumOff val="12757"/>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smtClean="0">
              <a:solidFill>
                <a:srgbClr val="000000"/>
              </a:solidFill>
              <a:effectLst/>
              <a:latin typeface="+mn-lt"/>
            </a:rPr>
            <a:t>Mitigate</a:t>
          </a:r>
          <a:endParaRPr lang="en-US" sz="1600" b="1" kern="1200" dirty="0">
            <a:solidFill>
              <a:srgbClr val="000000"/>
            </a:solidFill>
            <a:effectLst/>
            <a:latin typeface="+mn-lt"/>
          </a:endParaRPr>
        </a:p>
      </dsp:txBody>
      <dsp:txXfrm>
        <a:off x="6476395" y="457293"/>
        <a:ext cx="1142721" cy="761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C82B-46F9-4061-A93F-D99B1AC1B12A}">
      <dsp:nvSpPr>
        <dsp:cNvPr id="0" name=""/>
        <dsp:cNvSpPr/>
      </dsp:nvSpPr>
      <dsp:spPr>
        <a:xfrm>
          <a:off x="976" y="457293"/>
          <a:ext cx="1904534" cy="761813"/>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Deter</a:t>
          </a:r>
          <a:endParaRPr lang="en-US" sz="1600" b="1" kern="1200" dirty="0">
            <a:solidFill>
              <a:srgbClr val="000000"/>
            </a:solidFill>
            <a:effectLst/>
            <a:latin typeface="+mn-lt"/>
          </a:endParaRPr>
        </a:p>
      </dsp:txBody>
      <dsp:txXfrm>
        <a:off x="976" y="457293"/>
        <a:ext cx="1714081" cy="761813"/>
      </dsp:txXfrm>
    </dsp:sp>
    <dsp:sp modelId="{B6C1F5A2-2638-49CF-A2F0-0A65B7297244}">
      <dsp:nvSpPr>
        <dsp:cNvPr id="0" name=""/>
        <dsp:cNvSpPr/>
      </dsp:nvSpPr>
      <dsp:spPr>
        <a:xfrm>
          <a:off x="1524604" y="457293"/>
          <a:ext cx="1904534" cy="761813"/>
        </a:xfrm>
        <a:prstGeom prst="chevron">
          <a:avLst/>
        </a:prstGeom>
        <a:gradFill rotWithShape="0">
          <a:gsLst>
            <a:gs pos="0">
              <a:schemeClr val="accent4">
                <a:shade val="80000"/>
                <a:hueOff val="0"/>
                <a:satOff val="0"/>
                <a:lumOff val="3189"/>
                <a:alphaOff val="0"/>
                <a:shade val="51000"/>
                <a:satMod val="130000"/>
              </a:schemeClr>
            </a:gs>
            <a:gs pos="80000">
              <a:schemeClr val="accent4">
                <a:shade val="80000"/>
                <a:hueOff val="0"/>
                <a:satOff val="0"/>
                <a:lumOff val="3189"/>
                <a:alphaOff val="0"/>
                <a:shade val="93000"/>
                <a:satMod val="130000"/>
              </a:schemeClr>
            </a:gs>
            <a:gs pos="100000">
              <a:schemeClr val="accent4">
                <a:shade val="80000"/>
                <a:hueOff val="0"/>
                <a:satOff val="0"/>
                <a:lumOff val="318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Detect</a:t>
          </a:r>
          <a:endParaRPr lang="en-US" sz="1600" b="1" kern="1200" dirty="0">
            <a:solidFill>
              <a:srgbClr val="000000"/>
            </a:solidFill>
            <a:effectLst/>
            <a:latin typeface="+mn-lt"/>
          </a:endParaRPr>
        </a:p>
      </dsp:txBody>
      <dsp:txXfrm>
        <a:off x="1905511" y="457293"/>
        <a:ext cx="1142721" cy="761813"/>
      </dsp:txXfrm>
    </dsp:sp>
    <dsp:sp modelId="{7F626EEB-8ED7-4E0B-87F9-485AFAC895C5}">
      <dsp:nvSpPr>
        <dsp:cNvPr id="0" name=""/>
        <dsp:cNvSpPr/>
      </dsp:nvSpPr>
      <dsp:spPr>
        <a:xfrm>
          <a:off x="3048232" y="457293"/>
          <a:ext cx="1904534" cy="761813"/>
        </a:xfrm>
        <a:prstGeom prst="chevron">
          <a:avLst/>
        </a:prstGeom>
        <a:gradFill rotWithShape="0">
          <a:gsLst>
            <a:gs pos="0">
              <a:schemeClr val="accent4">
                <a:shade val="80000"/>
                <a:hueOff val="0"/>
                <a:satOff val="0"/>
                <a:lumOff val="6379"/>
                <a:alphaOff val="0"/>
                <a:shade val="51000"/>
                <a:satMod val="130000"/>
              </a:schemeClr>
            </a:gs>
            <a:gs pos="80000">
              <a:schemeClr val="accent4">
                <a:shade val="80000"/>
                <a:hueOff val="0"/>
                <a:satOff val="0"/>
                <a:lumOff val="6379"/>
                <a:alphaOff val="0"/>
                <a:shade val="93000"/>
                <a:satMod val="130000"/>
              </a:schemeClr>
            </a:gs>
            <a:gs pos="100000">
              <a:schemeClr val="accent4">
                <a:shade val="80000"/>
                <a:hueOff val="0"/>
                <a:satOff val="0"/>
                <a:lumOff val="637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Prevent </a:t>
          </a:r>
          <a:endParaRPr lang="en-US" sz="1600" b="1" kern="1200" dirty="0">
            <a:solidFill>
              <a:srgbClr val="000000"/>
            </a:solidFill>
            <a:effectLst/>
            <a:latin typeface="+mn-lt"/>
          </a:endParaRPr>
        </a:p>
      </dsp:txBody>
      <dsp:txXfrm>
        <a:off x="3429139" y="457293"/>
        <a:ext cx="1142721" cy="761813"/>
      </dsp:txXfrm>
    </dsp:sp>
    <dsp:sp modelId="{D73F8F19-7E58-4847-99CE-0C50620B2F1D}">
      <dsp:nvSpPr>
        <dsp:cNvPr id="0" name=""/>
        <dsp:cNvSpPr/>
      </dsp:nvSpPr>
      <dsp:spPr>
        <a:xfrm>
          <a:off x="4571860" y="457293"/>
          <a:ext cx="1904534" cy="761813"/>
        </a:xfrm>
        <a:prstGeom prst="chevron">
          <a:avLst/>
        </a:prstGeom>
        <a:gradFill rotWithShape="0">
          <a:gsLst>
            <a:gs pos="0">
              <a:schemeClr val="accent4">
                <a:shade val="80000"/>
                <a:hueOff val="0"/>
                <a:satOff val="0"/>
                <a:lumOff val="9568"/>
                <a:alphaOff val="0"/>
                <a:shade val="51000"/>
                <a:satMod val="130000"/>
              </a:schemeClr>
            </a:gs>
            <a:gs pos="80000">
              <a:schemeClr val="accent4">
                <a:shade val="80000"/>
                <a:hueOff val="0"/>
                <a:satOff val="0"/>
                <a:lumOff val="9568"/>
                <a:alphaOff val="0"/>
                <a:shade val="93000"/>
                <a:satMod val="130000"/>
              </a:schemeClr>
            </a:gs>
            <a:gs pos="100000">
              <a:schemeClr val="accent4">
                <a:shade val="80000"/>
                <a:hueOff val="0"/>
                <a:satOff val="0"/>
                <a:lumOff val="9568"/>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Respond</a:t>
          </a:r>
          <a:endParaRPr lang="en-US" sz="1600" b="1" kern="1200" dirty="0">
            <a:solidFill>
              <a:srgbClr val="000000"/>
            </a:solidFill>
            <a:effectLst/>
            <a:latin typeface="+mn-lt"/>
          </a:endParaRPr>
        </a:p>
      </dsp:txBody>
      <dsp:txXfrm>
        <a:off x="4952767" y="457293"/>
        <a:ext cx="1142721" cy="761813"/>
      </dsp:txXfrm>
    </dsp:sp>
    <dsp:sp modelId="{191CDEDD-F33B-40C7-AF3C-620F83F1B759}">
      <dsp:nvSpPr>
        <dsp:cNvPr id="0" name=""/>
        <dsp:cNvSpPr/>
      </dsp:nvSpPr>
      <dsp:spPr>
        <a:xfrm>
          <a:off x="6095488" y="457293"/>
          <a:ext cx="1904534" cy="761813"/>
        </a:xfrm>
        <a:prstGeom prst="chevron">
          <a:avLst/>
        </a:prstGeom>
        <a:gradFill rotWithShape="0">
          <a:gsLst>
            <a:gs pos="0">
              <a:schemeClr val="accent4">
                <a:shade val="80000"/>
                <a:hueOff val="0"/>
                <a:satOff val="0"/>
                <a:lumOff val="12757"/>
                <a:alphaOff val="0"/>
                <a:shade val="51000"/>
                <a:satMod val="130000"/>
              </a:schemeClr>
            </a:gs>
            <a:gs pos="80000">
              <a:schemeClr val="accent4">
                <a:shade val="80000"/>
                <a:hueOff val="0"/>
                <a:satOff val="0"/>
                <a:lumOff val="12757"/>
                <a:alphaOff val="0"/>
                <a:shade val="93000"/>
                <a:satMod val="130000"/>
              </a:schemeClr>
            </a:gs>
            <a:gs pos="100000">
              <a:schemeClr val="accent4">
                <a:shade val="80000"/>
                <a:hueOff val="0"/>
                <a:satOff val="0"/>
                <a:lumOff val="12757"/>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Mitigate</a:t>
          </a:r>
          <a:endParaRPr lang="en-US" sz="1600" b="1" kern="1200" dirty="0">
            <a:solidFill>
              <a:srgbClr val="000000"/>
            </a:solidFill>
            <a:effectLst/>
            <a:latin typeface="+mn-lt"/>
          </a:endParaRPr>
        </a:p>
      </dsp:txBody>
      <dsp:txXfrm>
        <a:off x="6476395" y="457293"/>
        <a:ext cx="1142721" cy="761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C82B-46F9-4061-A93F-D99B1AC1B12A}">
      <dsp:nvSpPr>
        <dsp:cNvPr id="0" name=""/>
        <dsp:cNvSpPr/>
      </dsp:nvSpPr>
      <dsp:spPr>
        <a:xfrm>
          <a:off x="976" y="457293"/>
          <a:ext cx="1904534" cy="761813"/>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Deter</a:t>
          </a:r>
          <a:endParaRPr lang="en-US" sz="1600" b="1" kern="1200" dirty="0">
            <a:solidFill>
              <a:srgbClr val="000000"/>
            </a:solidFill>
            <a:effectLst/>
            <a:latin typeface="+mn-lt"/>
          </a:endParaRPr>
        </a:p>
      </dsp:txBody>
      <dsp:txXfrm>
        <a:off x="976" y="457293"/>
        <a:ext cx="1714081" cy="761813"/>
      </dsp:txXfrm>
    </dsp:sp>
    <dsp:sp modelId="{B6C1F5A2-2638-49CF-A2F0-0A65B7297244}">
      <dsp:nvSpPr>
        <dsp:cNvPr id="0" name=""/>
        <dsp:cNvSpPr/>
      </dsp:nvSpPr>
      <dsp:spPr>
        <a:xfrm>
          <a:off x="1524604" y="457293"/>
          <a:ext cx="1904534" cy="761813"/>
        </a:xfrm>
        <a:prstGeom prst="chevron">
          <a:avLst/>
        </a:prstGeom>
        <a:gradFill rotWithShape="0">
          <a:gsLst>
            <a:gs pos="0">
              <a:schemeClr val="accent4">
                <a:shade val="80000"/>
                <a:hueOff val="0"/>
                <a:satOff val="0"/>
                <a:lumOff val="3189"/>
                <a:alphaOff val="0"/>
                <a:shade val="51000"/>
                <a:satMod val="130000"/>
              </a:schemeClr>
            </a:gs>
            <a:gs pos="80000">
              <a:schemeClr val="accent4">
                <a:shade val="80000"/>
                <a:hueOff val="0"/>
                <a:satOff val="0"/>
                <a:lumOff val="3189"/>
                <a:alphaOff val="0"/>
                <a:shade val="93000"/>
                <a:satMod val="130000"/>
              </a:schemeClr>
            </a:gs>
            <a:gs pos="100000">
              <a:schemeClr val="accent4">
                <a:shade val="80000"/>
                <a:hueOff val="0"/>
                <a:satOff val="0"/>
                <a:lumOff val="318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Detect</a:t>
          </a:r>
          <a:endParaRPr lang="en-US" sz="1600" b="1" kern="1200" dirty="0">
            <a:solidFill>
              <a:srgbClr val="000000"/>
            </a:solidFill>
            <a:effectLst/>
            <a:latin typeface="+mn-lt"/>
          </a:endParaRPr>
        </a:p>
      </dsp:txBody>
      <dsp:txXfrm>
        <a:off x="1905511" y="457293"/>
        <a:ext cx="1142721" cy="761813"/>
      </dsp:txXfrm>
    </dsp:sp>
    <dsp:sp modelId="{7F626EEB-8ED7-4E0B-87F9-485AFAC895C5}">
      <dsp:nvSpPr>
        <dsp:cNvPr id="0" name=""/>
        <dsp:cNvSpPr/>
      </dsp:nvSpPr>
      <dsp:spPr>
        <a:xfrm>
          <a:off x="3048232" y="457293"/>
          <a:ext cx="1904534" cy="761813"/>
        </a:xfrm>
        <a:prstGeom prst="chevron">
          <a:avLst/>
        </a:prstGeom>
        <a:gradFill rotWithShape="0">
          <a:gsLst>
            <a:gs pos="0">
              <a:schemeClr val="accent4">
                <a:shade val="80000"/>
                <a:hueOff val="0"/>
                <a:satOff val="0"/>
                <a:lumOff val="6379"/>
                <a:alphaOff val="0"/>
                <a:shade val="51000"/>
                <a:satMod val="130000"/>
              </a:schemeClr>
            </a:gs>
            <a:gs pos="80000">
              <a:schemeClr val="accent4">
                <a:shade val="80000"/>
                <a:hueOff val="0"/>
                <a:satOff val="0"/>
                <a:lumOff val="6379"/>
                <a:alphaOff val="0"/>
                <a:shade val="93000"/>
                <a:satMod val="130000"/>
              </a:schemeClr>
            </a:gs>
            <a:gs pos="100000">
              <a:schemeClr val="accent4">
                <a:shade val="80000"/>
                <a:hueOff val="0"/>
                <a:satOff val="0"/>
                <a:lumOff val="637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Prevent </a:t>
          </a:r>
          <a:endParaRPr lang="en-US" sz="1600" b="1" kern="1200" dirty="0">
            <a:solidFill>
              <a:srgbClr val="000000"/>
            </a:solidFill>
            <a:effectLst/>
            <a:latin typeface="+mn-lt"/>
          </a:endParaRPr>
        </a:p>
      </dsp:txBody>
      <dsp:txXfrm>
        <a:off x="3429139" y="457293"/>
        <a:ext cx="1142721" cy="761813"/>
      </dsp:txXfrm>
    </dsp:sp>
    <dsp:sp modelId="{D73F8F19-7E58-4847-99CE-0C50620B2F1D}">
      <dsp:nvSpPr>
        <dsp:cNvPr id="0" name=""/>
        <dsp:cNvSpPr/>
      </dsp:nvSpPr>
      <dsp:spPr>
        <a:xfrm>
          <a:off x="4571860" y="457293"/>
          <a:ext cx="1904534" cy="761813"/>
        </a:xfrm>
        <a:prstGeom prst="chevron">
          <a:avLst/>
        </a:prstGeom>
        <a:gradFill rotWithShape="0">
          <a:gsLst>
            <a:gs pos="0">
              <a:schemeClr val="accent4">
                <a:shade val="80000"/>
                <a:hueOff val="0"/>
                <a:satOff val="0"/>
                <a:lumOff val="9568"/>
                <a:alphaOff val="0"/>
                <a:shade val="51000"/>
                <a:satMod val="130000"/>
              </a:schemeClr>
            </a:gs>
            <a:gs pos="80000">
              <a:schemeClr val="accent4">
                <a:shade val="80000"/>
                <a:hueOff val="0"/>
                <a:satOff val="0"/>
                <a:lumOff val="9568"/>
                <a:alphaOff val="0"/>
                <a:shade val="93000"/>
                <a:satMod val="130000"/>
              </a:schemeClr>
            </a:gs>
            <a:gs pos="100000">
              <a:schemeClr val="accent4">
                <a:shade val="80000"/>
                <a:hueOff val="0"/>
                <a:satOff val="0"/>
                <a:lumOff val="9568"/>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Respond</a:t>
          </a:r>
          <a:endParaRPr lang="en-US" sz="1600" b="1" kern="1200" dirty="0">
            <a:solidFill>
              <a:srgbClr val="000000"/>
            </a:solidFill>
            <a:effectLst/>
            <a:latin typeface="+mn-lt"/>
          </a:endParaRPr>
        </a:p>
      </dsp:txBody>
      <dsp:txXfrm>
        <a:off x="4952767" y="457293"/>
        <a:ext cx="1142721" cy="761813"/>
      </dsp:txXfrm>
    </dsp:sp>
    <dsp:sp modelId="{191CDEDD-F33B-40C7-AF3C-620F83F1B759}">
      <dsp:nvSpPr>
        <dsp:cNvPr id="0" name=""/>
        <dsp:cNvSpPr/>
      </dsp:nvSpPr>
      <dsp:spPr>
        <a:xfrm>
          <a:off x="6095488" y="457293"/>
          <a:ext cx="1904534" cy="761813"/>
        </a:xfrm>
        <a:prstGeom prst="chevron">
          <a:avLst/>
        </a:prstGeom>
        <a:gradFill rotWithShape="0">
          <a:gsLst>
            <a:gs pos="0">
              <a:schemeClr val="accent4">
                <a:shade val="80000"/>
                <a:hueOff val="0"/>
                <a:satOff val="0"/>
                <a:lumOff val="12757"/>
                <a:alphaOff val="0"/>
                <a:shade val="51000"/>
                <a:satMod val="130000"/>
              </a:schemeClr>
            </a:gs>
            <a:gs pos="80000">
              <a:schemeClr val="accent4">
                <a:shade val="80000"/>
                <a:hueOff val="0"/>
                <a:satOff val="0"/>
                <a:lumOff val="12757"/>
                <a:alphaOff val="0"/>
                <a:shade val="93000"/>
                <a:satMod val="130000"/>
              </a:schemeClr>
            </a:gs>
            <a:gs pos="100000">
              <a:schemeClr val="accent4">
                <a:shade val="80000"/>
                <a:hueOff val="0"/>
                <a:satOff val="0"/>
                <a:lumOff val="12757"/>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Mitigate</a:t>
          </a:r>
          <a:endParaRPr lang="en-US" sz="1600" b="1" kern="1200" dirty="0">
            <a:solidFill>
              <a:srgbClr val="000000"/>
            </a:solidFill>
            <a:effectLst/>
            <a:latin typeface="+mn-lt"/>
          </a:endParaRPr>
        </a:p>
      </dsp:txBody>
      <dsp:txXfrm>
        <a:off x="6476395" y="457293"/>
        <a:ext cx="1142721" cy="761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C82B-46F9-4061-A93F-D99B1AC1B12A}">
      <dsp:nvSpPr>
        <dsp:cNvPr id="0" name=""/>
        <dsp:cNvSpPr/>
      </dsp:nvSpPr>
      <dsp:spPr>
        <a:xfrm>
          <a:off x="976" y="457293"/>
          <a:ext cx="1904534" cy="761813"/>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Deter</a:t>
          </a:r>
          <a:endParaRPr lang="en-US" sz="1600" b="1" kern="1200" dirty="0">
            <a:solidFill>
              <a:srgbClr val="000000"/>
            </a:solidFill>
            <a:effectLst/>
            <a:latin typeface="+mn-lt"/>
          </a:endParaRPr>
        </a:p>
      </dsp:txBody>
      <dsp:txXfrm>
        <a:off x="976" y="457293"/>
        <a:ext cx="1714081" cy="761813"/>
      </dsp:txXfrm>
    </dsp:sp>
    <dsp:sp modelId="{B6C1F5A2-2638-49CF-A2F0-0A65B7297244}">
      <dsp:nvSpPr>
        <dsp:cNvPr id="0" name=""/>
        <dsp:cNvSpPr/>
      </dsp:nvSpPr>
      <dsp:spPr>
        <a:xfrm>
          <a:off x="1524604" y="457293"/>
          <a:ext cx="1904534" cy="761813"/>
        </a:xfrm>
        <a:prstGeom prst="chevron">
          <a:avLst/>
        </a:prstGeom>
        <a:gradFill rotWithShape="0">
          <a:gsLst>
            <a:gs pos="0">
              <a:schemeClr val="accent4">
                <a:shade val="80000"/>
                <a:hueOff val="0"/>
                <a:satOff val="0"/>
                <a:lumOff val="3189"/>
                <a:alphaOff val="0"/>
                <a:shade val="51000"/>
                <a:satMod val="130000"/>
              </a:schemeClr>
            </a:gs>
            <a:gs pos="80000">
              <a:schemeClr val="accent4">
                <a:shade val="80000"/>
                <a:hueOff val="0"/>
                <a:satOff val="0"/>
                <a:lumOff val="3189"/>
                <a:alphaOff val="0"/>
                <a:shade val="93000"/>
                <a:satMod val="130000"/>
              </a:schemeClr>
            </a:gs>
            <a:gs pos="100000">
              <a:schemeClr val="accent4">
                <a:shade val="80000"/>
                <a:hueOff val="0"/>
                <a:satOff val="0"/>
                <a:lumOff val="318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Detect</a:t>
          </a:r>
          <a:endParaRPr lang="en-US" sz="1600" b="1" kern="1200" dirty="0">
            <a:solidFill>
              <a:srgbClr val="000000"/>
            </a:solidFill>
            <a:effectLst/>
            <a:latin typeface="+mn-lt"/>
          </a:endParaRPr>
        </a:p>
      </dsp:txBody>
      <dsp:txXfrm>
        <a:off x="1905511" y="457293"/>
        <a:ext cx="1142721" cy="761813"/>
      </dsp:txXfrm>
    </dsp:sp>
    <dsp:sp modelId="{7F626EEB-8ED7-4E0B-87F9-485AFAC895C5}">
      <dsp:nvSpPr>
        <dsp:cNvPr id="0" name=""/>
        <dsp:cNvSpPr/>
      </dsp:nvSpPr>
      <dsp:spPr>
        <a:xfrm>
          <a:off x="3048232" y="457293"/>
          <a:ext cx="1904534" cy="761813"/>
        </a:xfrm>
        <a:prstGeom prst="chevron">
          <a:avLst/>
        </a:prstGeom>
        <a:gradFill rotWithShape="0">
          <a:gsLst>
            <a:gs pos="0">
              <a:schemeClr val="accent4">
                <a:shade val="80000"/>
                <a:hueOff val="0"/>
                <a:satOff val="0"/>
                <a:lumOff val="6379"/>
                <a:alphaOff val="0"/>
                <a:shade val="51000"/>
                <a:satMod val="130000"/>
              </a:schemeClr>
            </a:gs>
            <a:gs pos="80000">
              <a:schemeClr val="accent4">
                <a:shade val="80000"/>
                <a:hueOff val="0"/>
                <a:satOff val="0"/>
                <a:lumOff val="6379"/>
                <a:alphaOff val="0"/>
                <a:shade val="93000"/>
                <a:satMod val="130000"/>
              </a:schemeClr>
            </a:gs>
            <a:gs pos="100000">
              <a:schemeClr val="accent4">
                <a:shade val="80000"/>
                <a:hueOff val="0"/>
                <a:satOff val="0"/>
                <a:lumOff val="637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Prevent </a:t>
          </a:r>
          <a:endParaRPr lang="en-US" sz="1600" b="1" kern="1200" dirty="0">
            <a:solidFill>
              <a:srgbClr val="000000"/>
            </a:solidFill>
            <a:effectLst/>
            <a:latin typeface="+mn-lt"/>
          </a:endParaRPr>
        </a:p>
      </dsp:txBody>
      <dsp:txXfrm>
        <a:off x="3429139" y="457293"/>
        <a:ext cx="1142721" cy="761813"/>
      </dsp:txXfrm>
    </dsp:sp>
    <dsp:sp modelId="{D73F8F19-7E58-4847-99CE-0C50620B2F1D}">
      <dsp:nvSpPr>
        <dsp:cNvPr id="0" name=""/>
        <dsp:cNvSpPr/>
      </dsp:nvSpPr>
      <dsp:spPr>
        <a:xfrm>
          <a:off x="4571860" y="457293"/>
          <a:ext cx="1904534" cy="761813"/>
        </a:xfrm>
        <a:prstGeom prst="chevron">
          <a:avLst/>
        </a:prstGeom>
        <a:gradFill rotWithShape="0">
          <a:gsLst>
            <a:gs pos="0">
              <a:schemeClr val="accent4">
                <a:shade val="80000"/>
                <a:hueOff val="0"/>
                <a:satOff val="0"/>
                <a:lumOff val="9568"/>
                <a:alphaOff val="0"/>
                <a:shade val="51000"/>
                <a:satMod val="130000"/>
              </a:schemeClr>
            </a:gs>
            <a:gs pos="80000">
              <a:schemeClr val="accent4">
                <a:shade val="80000"/>
                <a:hueOff val="0"/>
                <a:satOff val="0"/>
                <a:lumOff val="9568"/>
                <a:alphaOff val="0"/>
                <a:shade val="93000"/>
                <a:satMod val="130000"/>
              </a:schemeClr>
            </a:gs>
            <a:gs pos="100000">
              <a:schemeClr val="accent4">
                <a:shade val="80000"/>
                <a:hueOff val="0"/>
                <a:satOff val="0"/>
                <a:lumOff val="9568"/>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Respond</a:t>
          </a:r>
          <a:endParaRPr lang="en-US" sz="1600" b="1" kern="1200" dirty="0">
            <a:solidFill>
              <a:srgbClr val="000000"/>
            </a:solidFill>
            <a:effectLst/>
            <a:latin typeface="+mn-lt"/>
          </a:endParaRPr>
        </a:p>
      </dsp:txBody>
      <dsp:txXfrm>
        <a:off x="4952767" y="457293"/>
        <a:ext cx="1142721" cy="761813"/>
      </dsp:txXfrm>
    </dsp:sp>
    <dsp:sp modelId="{191CDEDD-F33B-40C7-AF3C-620F83F1B759}">
      <dsp:nvSpPr>
        <dsp:cNvPr id="0" name=""/>
        <dsp:cNvSpPr/>
      </dsp:nvSpPr>
      <dsp:spPr>
        <a:xfrm>
          <a:off x="6095488" y="457293"/>
          <a:ext cx="1904534" cy="761813"/>
        </a:xfrm>
        <a:prstGeom prst="chevron">
          <a:avLst/>
        </a:prstGeom>
        <a:gradFill rotWithShape="0">
          <a:gsLst>
            <a:gs pos="0">
              <a:schemeClr val="accent4">
                <a:shade val="80000"/>
                <a:hueOff val="0"/>
                <a:satOff val="0"/>
                <a:lumOff val="12757"/>
                <a:alphaOff val="0"/>
                <a:shade val="51000"/>
                <a:satMod val="130000"/>
              </a:schemeClr>
            </a:gs>
            <a:gs pos="80000">
              <a:schemeClr val="accent4">
                <a:shade val="80000"/>
                <a:hueOff val="0"/>
                <a:satOff val="0"/>
                <a:lumOff val="12757"/>
                <a:alphaOff val="0"/>
                <a:shade val="93000"/>
                <a:satMod val="130000"/>
              </a:schemeClr>
            </a:gs>
            <a:gs pos="100000">
              <a:schemeClr val="accent4">
                <a:shade val="80000"/>
                <a:hueOff val="0"/>
                <a:satOff val="0"/>
                <a:lumOff val="12757"/>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Mitigate</a:t>
          </a:r>
          <a:endParaRPr lang="en-US" sz="1600" b="1" kern="1200" dirty="0">
            <a:solidFill>
              <a:srgbClr val="000000"/>
            </a:solidFill>
            <a:effectLst/>
            <a:latin typeface="+mn-lt"/>
          </a:endParaRPr>
        </a:p>
      </dsp:txBody>
      <dsp:txXfrm>
        <a:off x="6476395" y="457293"/>
        <a:ext cx="1142721" cy="761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C82B-46F9-4061-A93F-D99B1AC1B12A}">
      <dsp:nvSpPr>
        <dsp:cNvPr id="0" name=""/>
        <dsp:cNvSpPr/>
      </dsp:nvSpPr>
      <dsp:spPr>
        <a:xfrm>
          <a:off x="976" y="457293"/>
          <a:ext cx="1904534" cy="761813"/>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Deter</a:t>
          </a:r>
          <a:endParaRPr lang="en-US" sz="1600" b="1" kern="1200" dirty="0">
            <a:solidFill>
              <a:srgbClr val="000000"/>
            </a:solidFill>
            <a:effectLst/>
            <a:latin typeface="+mn-lt"/>
          </a:endParaRPr>
        </a:p>
      </dsp:txBody>
      <dsp:txXfrm>
        <a:off x="976" y="457293"/>
        <a:ext cx="1714081" cy="761813"/>
      </dsp:txXfrm>
    </dsp:sp>
    <dsp:sp modelId="{B6C1F5A2-2638-49CF-A2F0-0A65B7297244}">
      <dsp:nvSpPr>
        <dsp:cNvPr id="0" name=""/>
        <dsp:cNvSpPr/>
      </dsp:nvSpPr>
      <dsp:spPr>
        <a:xfrm>
          <a:off x="1524604" y="457293"/>
          <a:ext cx="1904534" cy="761813"/>
        </a:xfrm>
        <a:prstGeom prst="chevron">
          <a:avLst/>
        </a:prstGeom>
        <a:gradFill rotWithShape="0">
          <a:gsLst>
            <a:gs pos="0">
              <a:schemeClr val="accent4">
                <a:shade val="80000"/>
                <a:hueOff val="0"/>
                <a:satOff val="0"/>
                <a:lumOff val="3189"/>
                <a:alphaOff val="0"/>
                <a:shade val="51000"/>
                <a:satMod val="130000"/>
              </a:schemeClr>
            </a:gs>
            <a:gs pos="80000">
              <a:schemeClr val="accent4">
                <a:shade val="80000"/>
                <a:hueOff val="0"/>
                <a:satOff val="0"/>
                <a:lumOff val="3189"/>
                <a:alphaOff val="0"/>
                <a:shade val="93000"/>
                <a:satMod val="130000"/>
              </a:schemeClr>
            </a:gs>
            <a:gs pos="100000">
              <a:schemeClr val="accent4">
                <a:shade val="80000"/>
                <a:hueOff val="0"/>
                <a:satOff val="0"/>
                <a:lumOff val="318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Detect</a:t>
          </a:r>
          <a:endParaRPr lang="en-US" sz="1600" b="1" kern="1200" dirty="0">
            <a:solidFill>
              <a:srgbClr val="000000"/>
            </a:solidFill>
            <a:effectLst/>
            <a:latin typeface="+mn-lt"/>
          </a:endParaRPr>
        </a:p>
      </dsp:txBody>
      <dsp:txXfrm>
        <a:off x="1905511" y="457293"/>
        <a:ext cx="1142721" cy="761813"/>
      </dsp:txXfrm>
    </dsp:sp>
    <dsp:sp modelId="{7F626EEB-8ED7-4E0B-87F9-485AFAC895C5}">
      <dsp:nvSpPr>
        <dsp:cNvPr id="0" name=""/>
        <dsp:cNvSpPr/>
      </dsp:nvSpPr>
      <dsp:spPr>
        <a:xfrm>
          <a:off x="3048232" y="457293"/>
          <a:ext cx="1904534" cy="761813"/>
        </a:xfrm>
        <a:prstGeom prst="chevron">
          <a:avLst/>
        </a:prstGeom>
        <a:gradFill rotWithShape="0">
          <a:gsLst>
            <a:gs pos="0">
              <a:schemeClr val="accent4">
                <a:shade val="80000"/>
                <a:hueOff val="0"/>
                <a:satOff val="0"/>
                <a:lumOff val="6379"/>
                <a:alphaOff val="0"/>
                <a:shade val="51000"/>
                <a:satMod val="130000"/>
              </a:schemeClr>
            </a:gs>
            <a:gs pos="80000">
              <a:schemeClr val="accent4">
                <a:shade val="80000"/>
                <a:hueOff val="0"/>
                <a:satOff val="0"/>
                <a:lumOff val="6379"/>
                <a:alphaOff val="0"/>
                <a:shade val="93000"/>
                <a:satMod val="130000"/>
              </a:schemeClr>
            </a:gs>
            <a:gs pos="100000">
              <a:schemeClr val="accent4">
                <a:shade val="80000"/>
                <a:hueOff val="0"/>
                <a:satOff val="0"/>
                <a:lumOff val="6379"/>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Prevent </a:t>
          </a:r>
          <a:endParaRPr lang="en-US" sz="1600" b="1" kern="1200" dirty="0">
            <a:solidFill>
              <a:srgbClr val="000000"/>
            </a:solidFill>
            <a:effectLst/>
            <a:latin typeface="+mn-lt"/>
          </a:endParaRPr>
        </a:p>
      </dsp:txBody>
      <dsp:txXfrm>
        <a:off x="3429139" y="457293"/>
        <a:ext cx="1142721" cy="761813"/>
      </dsp:txXfrm>
    </dsp:sp>
    <dsp:sp modelId="{D73F8F19-7E58-4847-99CE-0C50620B2F1D}">
      <dsp:nvSpPr>
        <dsp:cNvPr id="0" name=""/>
        <dsp:cNvSpPr/>
      </dsp:nvSpPr>
      <dsp:spPr>
        <a:xfrm>
          <a:off x="4571860" y="457293"/>
          <a:ext cx="1904534" cy="761813"/>
        </a:xfrm>
        <a:prstGeom prst="chevron">
          <a:avLst/>
        </a:prstGeom>
        <a:gradFill rotWithShape="0">
          <a:gsLst>
            <a:gs pos="0">
              <a:schemeClr val="accent4">
                <a:shade val="80000"/>
                <a:hueOff val="0"/>
                <a:satOff val="0"/>
                <a:lumOff val="9568"/>
                <a:alphaOff val="0"/>
                <a:shade val="51000"/>
                <a:satMod val="130000"/>
              </a:schemeClr>
            </a:gs>
            <a:gs pos="80000">
              <a:schemeClr val="accent4">
                <a:shade val="80000"/>
                <a:hueOff val="0"/>
                <a:satOff val="0"/>
                <a:lumOff val="9568"/>
                <a:alphaOff val="0"/>
                <a:shade val="93000"/>
                <a:satMod val="130000"/>
              </a:schemeClr>
            </a:gs>
            <a:gs pos="100000">
              <a:schemeClr val="accent4">
                <a:shade val="80000"/>
                <a:hueOff val="0"/>
                <a:satOff val="0"/>
                <a:lumOff val="9568"/>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Respond</a:t>
          </a:r>
          <a:endParaRPr lang="en-US" sz="1600" b="1" kern="1200" dirty="0">
            <a:solidFill>
              <a:srgbClr val="000000"/>
            </a:solidFill>
            <a:effectLst/>
            <a:latin typeface="+mn-lt"/>
          </a:endParaRPr>
        </a:p>
      </dsp:txBody>
      <dsp:txXfrm>
        <a:off x="4952767" y="457293"/>
        <a:ext cx="1142721" cy="761813"/>
      </dsp:txXfrm>
    </dsp:sp>
    <dsp:sp modelId="{191CDEDD-F33B-40C7-AF3C-620F83F1B759}">
      <dsp:nvSpPr>
        <dsp:cNvPr id="0" name=""/>
        <dsp:cNvSpPr/>
      </dsp:nvSpPr>
      <dsp:spPr>
        <a:xfrm>
          <a:off x="6095488" y="457293"/>
          <a:ext cx="1904534" cy="761813"/>
        </a:xfrm>
        <a:prstGeom prst="chevron">
          <a:avLst/>
        </a:prstGeom>
        <a:gradFill rotWithShape="0">
          <a:gsLst>
            <a:gs pos="0">
              <a:schemeClr val="accent4">
                <a:shade val="80000"/>
                <a:hueOff val="0"/>
                <a:satOff val="0"/>
                <a:lumOff val="12757"/>
                <a:alphaOff val="0"/>
                <a:shade val="51000"/>
                <a:satMod val="130000"/>
              </a:schemeClr>
            </a:gs>
            <a:gs pos="80000">
              <a:schemeClr val="accent4">
                <a:shade val="80000"/>
                <a:hueOff val="0"/>
                <a:satOff val="0"/>
                <a:lumOff val="12757"/>
                <a:alphaOff val="0"/>
                <a:shade val="93000"/>
                <a:satMod val="130000"/>
              </a:schemeClr>
            </a:gs>
            <a:gs pos="100000">
              <a:schemeClr val="accent4">
                <a:shade val="80000"/>
                <a:hueOff val="0"/>
                <a:satOff val="0"/>
                <a:lumOff val="12757"/>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effectLst/>
              <a:latin typeface="+mn-lt"/>
            </a:rPr>
            <a:t>Mitigate</a:t>
          </a:r>
          <a:endParaRPr lang="en-US" sz="1600" b="1" kern="1200" dirty="0">
            <a:solidFill>
              <a:srgbClr val="000000"/>
            </a:solidFill>
            <a:effectLst/>
            <a:latin typeface="+mn-lt"/>
          </a:endParaRPr>
        </a:p>
      </dsp:txBody>
      <dsp:txXfrm>
        <a:off x="6476395" y="457293"/>
        <a:ext cx="1142721" cy="76181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8" tIns="46585" rIns="93168" bIns="46585" numCol="1" anchor="t" anchorCtr="0" compatLnSpc="1">
            <a:prstTxWarp prst="textNoShape">
              <a:avLst/>
            </a:prstTxWarp>
          </a:bodyPr>
          <a:lstStyle>
            <a:lvl1pPr defTabSz="932807" eaLnBrk="0" hangingPunct="0">
              <a:defRPr sz="1200" b="1">
                <a:solidFill>
                  <a:schemeClr val="tx1"/>
                </a:solidFill>
                <a:latin typeface="Arial" charset="0"/>
                <a:cs typeface="+mn-cs"/>
              </a:defRPr>
            </a:lvl1pPr>
          </a:lstStyle>
          <a:p>
            <a:pPr>
              <a:defRPr/>
            </a:pPr>
            <a:r>
              <a:rPr lang="en-US"/>
              <a:t>Presentation Title</a:t>
            </a:r>
          </a:p>
        </p:txBody>
      </p:sp>
      <p:sp>
        <p:nvSpPr>
          <p:cNvPr id="3075" name="Rectangle 3"/>
          <p:cNvSpPr>
            <a:spLocks noGrp="1" noChangeArrowheads="1"/>
          </p:cNvSpPr>
          <p:nvPr>
            <p:ph type="dt" sz="quarter" idx="1"/>
          </p:nvPr>
        </p:nvSpPr>
        <p:spPr bwMode="auto">
          <a:xfrm>
            <a:off x="3971925" y="0"/>
            <a:ext cx="3038475" cy="463550"/>
          </a:xfrm>
          <a:prstGeom prst="rect">
            <a:avLst/>
          </a:prstGeom>
          <a:noFill/>
          <a:ln w="12700">
            <a:noFill/>
            <a:miter lim="800000"/>
            <a:headEnd/>
            <a:tailEnd/>
          </a:ln>
          <a:effectLst/>
        </p:spPr>
        <p:txBody>
          <a:bodyPr vert="horz" wrap="square" lIns="93168" tIns="46585" rIns="93168" bIns="46585" numCol="1" anchor="t" anchorCtr="0" compatLnSpc="1">
            <a:prstTxWarp prst="textNoShape">
              <a:avLst/>
            </a:prstTxWarp>
          </a:bodyPr>
          <a:lstStyle>
            <a:lvl1pPr algn="r" defTabSz="932807" eaLnBrk="0" hangingPunct="0">
              <a:defRPr sz="1200" b="1">
                <a:solidFill>
                  <a:schemeClr val="tx1"/>
                </a:solidFill>
                <a:latin typeface="Arial" charset="0"/>
                <a:cs typeface="+mn-cs"/>
              </a:defRPr>
            </a:lvl1pPr>
          </a:lstStyle>
          <a:p>
            <a:pPr>
              <a:defRPr/>
            </a:pPr>
            <a:fld id="{C040957B-4F01-4C2F-830D-E3174D2A8B56}" type="datetime4">
              <a:rPr lang="en-US"/>
              <a:pPr>
                <a:defRPr/>
              </a:pPr>
              <a:t>March 24, 2014</a:t>
            </a:fld>
            <a:endParaRPr lang="en-US"/>
          </a:p>
        </p:txBody>
      </p:sp>
      <p:sp>
        <p:nvSpPr>
          <p:cNvPr id="3076" name="Rectangle 4"/>
          <p:cNvSpPr>
            <a:spLocks noGrp="1" noChangeArrowheads="1"/>
          </p:cNvSpPr>
          <p:nvPr>
            <p:ph type="ftr" sz="quarter" idx="2"/>
          </p:nvPr>
        </p:nvSpPr>
        <p:spPr bwMode="auto">
          <a:xfrm>
            <a:off x="0" y="8832850"/>
            <a:ext cx="3038475" cy="463550"/>
          </a:xfrm>
          <a:prstGeom prst="rect">
            <a:avLst/>
          </a:prstGeom>
          <a:noFill/>
          <a:ln w="12700">
            <a:noFill/>
            <a:miter lim="800000"/>
            <a:headEnd/>
            <a:tailEnd/>
          </a:ln>
          <a:effectLst/>
        </p:spPr>
        <p:txBody>
          <a:bodyPr vert="horz" wrap="square" lIns="93168" tIns="46585" rIns="93168" bIns="46585" numCol="1" anchor="b" anchorCtr="0" compatLnSpc="1">
            <a:prstTxWarp prst="textNoShape">
              <a:avLst/>
            </a:prstTxWarp>
          </a:bodyPr>
          <a:lstStyle>
            <a:lvl1pPr defTabSz="932807" eaLnBrk="0" hangingPunct="0">
              <a:defRPr sz="1200" b="1">
                <a:solidFill>
                  <a:schemeClr val="tx1"/>
                </a:solidFill>
                <a:latin typeface="Arial" charset="0"/>
                <a:cs typeface="+mn-cs"/>
              </a:defRPr>
            </a:lvl1pPr>
          </a:lstStyle>
          <a:p>
            <a:pPr>
              <a:defRPr/>
            </a:pPr>
            <a:r>
              <a:rPr lang="en-US"/>
              <a:t>Speaker Name</a:t>
            </a:r>
          </a:p>
        </p:txBody>
      </p:sp>
      <p:sp>
        <p:nvSpPr>
          <p:cNvPr id="3077" name="Rectangle 5"/>
          <p:cNvSpPr>
            <a:spLocks noGrp="1" noChangeArrowheads="1"/>
          </p:cNvSpPr>
          <p:nvPr>
            <p:ph type="sldNum" sz="quarter" idx="3"/>
          </p:nvPr>
        </p:nvSpPr>
        <p:spPr bwMode="auto">
          <a:xfrm>
            <a:off x="3971925" y="8832850"/>
            <a:ext cx="3038475" cy="463550"/>
          </a:xfrm>
          <a:prstGeom prst="rect">
            <a:avLst/>
          </a:prstGeom>
          <a:noFill/>
          <a:ln w="12700">
            <a:noFill/>
            <a:miter lim="800000"/>
            <a:headEnd/>
            <a:tailEnd/>
          </a:ln>
          <a:effectLst/>
        </p:spPr>
        <p:txBody>
          <a:bodyPr vert="horz" wrap="square" lIns="93168" tIns="46585" rIns="93168" bIns="46585" numCol="1" anchor="b" anchorCtr="0" compatLnSpc="1">
            <a:prstTxWarp prst="textNoShape">
              <a:avLst/>
            </a:prstTxWarp>
          </a:bodyPr>
          <a:lstStyle>
            <a:lvl1pPr algn="r" defTabSz="932807" eaLnBrk="0" hangingPunct="0">
              <a:defRPr sz="1200" b="1">
                <a:solidFill>
                  <a:schemeClr val="tx1"/>
                </a:solidFill>
                <a:latin typeface="Arial" charset="0"/>
                <a:cs typeface="+mn-cs"/>
              </a:defRPr>
            </a:lvl1pPr>
          </a:lstStyle>
          <a:p>
            <a:pPr>
              <a:defRPr/>
            </a:pPr>
            <a:fld id="{BFCF4266-C153-4620-AAE7-E92CC6FD3250}" type="slidenum">
              <a:rPr lang="en-US"/>
              <a:pPr>
                <a:defRPr/>
              </a:pPr>
              <a:t>‹#›</a:t>
            </a:fld>
            <a:endParaRPr lang="en-US"/>
          </a:p>
        </p:txBody>
      </p:sp>
    </p:spTree>
    <p:extLst>
      <p:ext uri="{BB962C8B-B14F-4D97-AF65-F5344CB8AC3E}">
        <p14:creationId xmlns:p14="http://schemas.microsoft.com/office/powerpoint/2010/main" val="55328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idx="2"/>
          </p:nvPr>
        </p:nvSpPr>
        <p:spPr bwMode="auto">
          <a:xfrm>
            <a:off x="1190625" y="703263"/>
            <a:ext cx="4632325" cy="3475037"/>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35038" y="4414838"/>
            <a:ext cx="5138737" cy="4183062"/>
          </a:xfrm>
          <a:prstGeom prst="rect">
            <a:avLst/>
          </a:prstGeom>
          <a:noFill/>
          <a:ln w="12700">
            <a:noFill/>
            <a:miter lim="800000"/>
            <a:headEnd/>
            <a:tailEnd/>
          </a:ln>
          <a:effectLst/>
        </p:spPr>
        <p:txBody>
          <a:bodyPr vert="horz" wrap="square" lIns="95432" tIns="46907" rIns="95432" bIns="469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52" name="Rectangle 4"/>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8" tIns="46585" rIns="93168" bIns="46585" numCol="1" anchor="t" anchorCtr="0" compatLnSpc="1">
            <a:prstTxWarp prst="textNoShape">
              <a:avLst/>
            </a:prstTxWarp>
          </a:bodyPr>
          <a:lstStyle>
            <a:lvl1pPr defTabSz="932807" eaLnBrk="0" hangingPunct="0">
              <a:defRPr sz="1000" b="1">
                <a:solidFill>
                  <a:schemeClr val="tx1"/>
                </a:solidFill>
                <a:latin typeface="Arial" charset="0"/>
                <a:cs typeface="+mn-cs"/>
              </a:defRPr>
            </a:lvl1pPr>
          </a:lstStyle>
          <a:p>
            <a:pPr>
              <a:defRPr/>
            </a:pPr>
            <a:r>
              <a:rPr lang="en-US"/>
              <a:t>Presentation Title</a:t>
            </a:r>
          </a:p>
        </p:txBody>
      </p:sp>
      <p:sp>
        <p:nvSpPr>
          <p:cNvPr id="2053" name="Rectangle 5"/>
          <p:cNvSpPr>
            <a:spLocks noGrp="1" noChangeArrowheads="1"/>
          </p:cNvSpPr>
          <p:nvPr>
            <p:ph type="dt" idx="1"/>
          </p:nvPr>
        </p:nvSpPr>
        <p:spPr bwMode="auto">
          <a:xfrm>
            <a:off x="3971925" y="0"/>
            <a:ext cx="3038475" cy="463550"/>
          </a:xfrm>
          <a:prstGeom prst="rect">
            <a:avLst/>
          </a:prstGeom>
          <a:noFill/>
          <a:ln w="12700">
            <a:noFill/>
            <a:miter lim="800000"/>
            <a:headEnd/>
            <a:tailEnd/>
          </a:ln>
          <a:effectLst/>
        </p:spPr>
        <p:txBody>
          <a:bodyPr vert="horz" wrap="square" lIns="93168" tIns="46585" rIns="93168" bIns="46585" numCol="1" anchor="t" anchorCtr="0" compatLnSpc="1">
            <a:prstTxWarp prst="textNoShape">
              <a:avLst/>
            </a:prstTxWarp>
          </a:bodyPr>
          <a:lstStyle>
            <a:lvl1pPr algn="r" defTabSz="932807" eaLnBrk="0" hangingPunct="0">
              <a:defRPr sz="1000" b="1">
                <a:solidFill>
                  <a:schemeClr val="tx1"/>
                </a:solidFill>
                <a:latin typeface="Arial" charset="0"/>
                <a:cs typeface="+mn-cs"/>
              </a:defRPr>
            </a:lvl1pPr>
          </a:lstStyle>
          <a:p>
            <a:pPr>
              <a:defRPr/>
            </a:pPr>
            <a:fld id="{45885A48-DEE9-41EF-9420-1C78F987554F}" type="datetime4">
              <a:rPr lang="en-US"/>
              <a:pPr>
                <a:defRPr/>
              </a:pPr>
              <a:t>March 24, 2014</a:t>
            </a:fld>
            <a:endParaRPr lang="en-US"/>
          </a:p>
        </p:txBody>
      </p:sp>
      <p:sp>
        <p:nvSpPr>
          <p:cNvPr id="2054" name="Rectangle 6"/>
          <p:cNvSpPr>
            <a:spLocks noGrp="1" noChangeArrowheads="1"/>
          </p:cNvSpPr>
          <p:nvPr>
            <p:ph type="ftr" sz="quarter" idx="4"/>
          </p:nvPr>
        </p:nvSpPr>
        <p:spPr bwMode="auto">
          <a:xfrm>
            <a:off x="0" y="8832850"/>
            <a:ext cx="3038475" cy="463550"/>
          </a:xfrm>
          <a:prstGeom prst="rect">
            <a:avLst/>
          </a:prstGeom>
          <a:noFill/>
          <a:ln w="12700">
            <a:noFill/>
            <a:miter lim="800000"/>
            <a:headEnd/>
            <a:tailEnd/>
          </a:ln>
          <a:effectLst/>
        </p:spPr>
        <p:txBody>
          <a:bodyPr vert="horz" wrap="square" lIns="93168" tIns="46585" rIns="93168" bIns="46585" numCol="1" anchor="b" anchorCtr="0" compatLnSpc="1">
            <a:prstTxWarp prst="textNoShape">
              <a:avLst/>
            </a:prstTxWarp>
          </a:bodyPr>
          <a:lstStyle>
            <a:lvl1pPr defTabSz="932807" eaLnBrk="0" hangingPunct="0">
              <a:defRPr sz="1000" b="1">
                <a:solidFill>
                  <a:schemeClr val="tx1"/>
                </a:solidFill>
                <a:latin typeface="Arial" charset="0"/>
                <a:cs typeface="+mn-cs"/>
              </a:defRPr>
            </a:lvl1pPr>
          </a:lstStyle>
          <a:p>
            <a:pPr>
              <a:defRPr/>
            </a:pPr>
            <a:r>
              <a:rPr lang="en-US"/>
              <a:t>Speaker Name</a:t>
            </a:r>
          </a:p>
        </p:txBody>
      </p:sp>
      <p:sp>
        <p:nvSpPr>
          <p:cNvPr id="2055" name="Rectangle 7"/>
          <p:cNvSpPr>
            <a:spLocks noGrp="1" noChangeArrowheads="1"/>
          </p:cNvSpPr>
          <p:nvPr>
            <p:ph type="sldNum" sz="quarter" idx="5"/>
          </p:nvPr>
        </p:nvSpPr>
        <p:spPr bwMode="auto">
          <a:xfrm>
            <a:off x="3971925" y="8832850"/>
            <a:ext cx="3038475" cy="463550"/>
          </a:xfrm>
          <a:prstGeom prst="rect">
            <a:avLst/>
          </a:prstGeom>
          <a:noFill/>
          <a:ln w="12700">
            <a:noFill/>
            <a:miter lim="800000"/>
            <a:headEnd/>
            <a:tailEnd/>
          </a:ln>
          <a:effectLst/>
        </p:spPr>
        <p:txBody>
          <a:bodyPr vert="horz" wrap="square" lIns="93168" tIns="46585" rIns="93168" bIns="46585" numCol="1" anchor="b" anchorCtr="0" compatLnSpc="1">
            <a:prstTxWarp prst="textNoShape">
              <a:avLst/>
            </a:prstTxWarp>
          </a:bodyPr>
          <a:lstStyle>
            <a:lvl1pPr algn="r" defTabSz="932807" eaLnBrk="0" hangingPunct="0">
              <a:defRPr sz="1000" b="1">
                <a:solidFill>
                  <a:schemeClr val="tx1"/>
                </a:solidFill>
                <a:latin typeface="Arial" charset="0"/>
                <a:cs typeface="+mn-cs"/>
              </a:defRPr>
            </a:lvl1pPr>
          </a:lstStyle>
          <a:p>
            <a:pPr>
              <a:defRPr/>
            </a:pPr>
            <a:fld id="{FC980A8C-088F-4900-B444-FF8003B723E5}" type="slidenum">
              <a:rPr lang="en-US"/>
              <a:pPr>
                <a:defRPr/>
              </a:pPr>
              <a:t>‹#›</a:t>
            </a:fld>
            <a:endParaRPr lang="en-US"/>
          </a:p>
        </p:txBody>
      </p:sp>
    </p:spTree>
    <p:extLst>
      <p:ext uri="{BB962C8B-B14F-4D97-AF65-F5344CB8AC3E}">
        <p14:creationId xmlns:p14="http://schemas.microsoft.com/office/powerpoint/2010/main" val="184627452"/>
      </p:ext>
    </p:extLst>
  </p:cSld>
  <p:clrMap bg1="lt1" tx1="dk1" bg2="lt2" tx2="dk2" accent1="accent1" accent2="accent2" accent3="accent3" accent4="accent4" accent5="accent5" accent6="accent6" hlink="hlink" folHlink="folHlink"/>
  <p:hf/>
  <p:notesStyle>
    <a:lvl1pPr algn="l" rtl="0" eaLnBrk="0" fontAlgn="base" hangingPunct="0">
      <a:lnSpc>
        <a:spcPct val="95000"/>
      </a:lnSpc>
      <a:spcBef>
        <a:spcPct val="30000"/>
      </a:spcBef>
      <a:spcAft>
        <a:spcPct val="0"/>
      </a:spcAft>
      <a:tabLst>
        <a:tab pos="0" algn="l"/>
      </a:tabLst>
      <a:defRPr sz="1200" kern="1200">
        <a:solidFill>
          <a:schemeClr val="tx1"/>
        </a:solidFill>
        <a:latin typeface="Arial" charset="0"/>
        <a:ea typeface="+mn-ea"/>
        <a:cs typeface="+mn-cs"/>
      </a:defRPr>
    </a:lvl1pPr>
    <a:lvl2pPr marL="457200" algn="l" rtl="0" eaLnBrk="0" fontAlgn="base" hangingPunct="0">
      <a:lnSpc>
        <a:spcPct val="95000"/>
      </a:lnSpc>
      <a:spcBef>
        <a:spcPct val="30000"/>
      </a:spcBef>
      <a:spcAft>
        <a:spcPct val="0"/>
      </a:spcAft>
      <a:tabLst>
        <a:tab pos="0" algn="l"/>
      </a:tabLst>
      <a:defRPr sz="1200" kern="1200">
        <a:solidFill>
          <a:schemeClr val="tx1"/>
        </a:solidFill>
        <a:latin typeface="Arial" charset="0"/>
        <a:ea typeface="+mn-ea"/>
        <a:cs typeface="+mn-cs"/>
      </a:defRPr>
    </a:lvl2pPr>
    <a:lvl3pPr marL="914400" algn="l" rtl="0" eaLnBrk="0" fontAlgn="base" hangingPunct="0">
      <a:lnSpc>
        <a:spcPct val="95000"/>
      </a:lnSpc>
      <a:spcBef>
        <a:spcPct val="30000"/>
      </a:spcBef>
      <a:spcAft>
        <a:spcPct val="0"/>
      </a:spcAft>
      <a:tabLst>
        <a:tab pos="0" algn="l"/>
      </a:tabLs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tabLst>
        <a:tab pos="0" algn="l"/>
      </a:tabLst>
      <a:defRPr sz="1200" kern="1200">
        <a:solidFill>
          <a:schemeClr val="tx1"/>
        </a:solidFill>
        <a:latin typeface="Frutiger 87ExtraBlackCn" pitchFamily="34" charset="0"/>
        <a:ea typeface="+mn-ea"/>
        <a:cs typeface="+mn-cs"/>
      </a:defRPr>
    </a:lvl4pPr>
    <a:lvl5pPr marL="2057400" indent="-228600" algn="l" rtl="0" eaLnBrk="0" fontAlgn="base" hangingPunct="0">
      <a:spcBef>
        <a:spcPct val="30000"/>
      </a:spcBef>
      <a:spcAft>
        <a:spcPct val="0"/>
      </a:spcAft>
      <a:tabLst>
        <a:tab pos="0" algn="l"/>
      </a:tabLst>
      <a:defRPr sz="1200" kern="1200">
        <a:solidFill>
          <a:schemeClr val="tx1"/>
        </a:solidFill>
        <a:latin typeface="Frutiger 87ExtraBlackC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D7A9C6BA-13B6-4088-8863-956FF4D0EC4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601B3020-9C8D-49E3-9AB4-CAED35AE52B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p:spPr>
        <p:txBody>
          <a:bodyPr/>
          <a:lstStyle/>
          <a:p>
            <a:pPr eaLnBrk="1" hangingPunct="1"/>
            <a:endParaRPr lang="en-US" dirty="0" smtClean="0">
              <a:latin typeface="Arial" pitchFamily="34" charset="0"/>
            </a:endParaRPr>
          </a:p>
        </p:txBody>
      </p:sp>
      <p:sp>
        <p:nvSpPr>
          <p:cNvPr id="32772" name="Header Placeholder 3"/>
          <p:cNvSpPr>
            <a:spLocks noGrp="1"/>
          </p:cNvSpPr>
          <p:nvPr>
            <p:ph type="hdr" sz="quarter"/>
          </p:nvPr>
        </p:nvSpPr>
        <p:spPr/>
        <p:txBody>
          <a:bodyPr/>
          <a:lstStyle/>
          <a:p>
            <a:pPr>
              <a:defRPr/>
            </a:pPr>
            <a:r>
              <a:rPr lang="en-US" smtClean="0">
                <a:latin typeface="Arial" pitchFamily="34" charset="0"/>
              </a:rPr>
              <a:t>Presentation Title</a:t>
            </a:r>
          </a:p>
        </p:txBody>
      </p:sp>
      <p:sp>
        <p:nvSpPr>
          <p:cNvPr id="32773" name="Date Placeholder 4"/>
          <p:cNvSpPr>
            <a:spLocks noGrp="1"/>
          </p:cNvSpPr>
          <p:nvPr>
            <p:ph type="dt" sz="quarter" idx="1"/>
          </p:nvPr>
        </p:nvSpPr>
        <p:spPr/>
        <p:txBody>
          <a:bodyPr/>
          <a:lstStyle/>
          <a:p>
            <a:pPr>
              <a:defRPr/>
            </a:pPr>
            <a:fld id="{D641B2CB-0419-4EDB-907E-90AEA18438E5}" type="datetime4">
              <a:rPr lang="en-US" smtClean="0">
                <a:latin typeface="Arial" pitchFamily="34" charset="0"/>
              </a:rPr>
              <a:pPr>
                <a:defRPr/>
              </a:pPr>
              <a:t>March 24, 2014</a:t>
            </a:fld>
            <a:endParaRPr lang="en-US" smtClean="0">
              <a:latin typeface="Arial" pitchFamily="34" charset="0"/>
            </a:endParaRPr>
          </a:p>
        </p:txBody>
      </p:sp>
      <p:sp>
        <p:nvSpPr>
          <p:cNvPr id="32774" name="Footer Placeholder 5"/>
          <p:cNvSpPr>
            <a:spLocks noGrp="1"/>
          </p:cNvSpPr>
          <p:nvPr>
            <p:ph type="ftr" sz="quarter" idx="4"/>
          </p:nvPr>
        </p:nvSpPr>
        <p:spPr/>
        <p:txBody>
          <a:bodyPr/>
          <a:lstStyle/>
          <a:p>
            <a:pPr>
              <a:defRPr/>
            </a:pPr>
            <a:r>
              <a:rPr lang="en-US" smtClean="0">
                <a:latin typeface="Arial" pitchFamily="34" charset="0"/>
              </a:rPr>
              <a:t>Speaker Name</a:t>
            </a:r>
          </a:p>
        </p:txBody>
      </p:sp>
      <p:sp>
        <p:nvSpPr>
          <p:cNvPr id="32775" name="Slide Number Placeholder 6"/>
          <p:cNvSpPr>
            <a:spLocks noGrp="1"/>
          </p:cNvSpPr>
          <p:nvPr>
            <p:ph type="sldNum" sz="quarter" idx="5"/>
          </p:nvPr>
        </p:nvSpPr>
        <p:spPr/>
        <p:txBody>
          <a:bodyPr/>
          <a:lstStyle/>
          <a:p>
            <a:pPr>
              <a:defRPr/>
            </a:pPr>
            <a:fld id="{AF5DD790-B4B5-4CDB-AE4A-2D27EE6FB985}" type="slidenum">
              <a:rPr lang="en-US" smtClean="0">
                <a:latin typeface="Arial" pitchFamily="34" charset="0"/>
              </a:rPr>
              <a:pPr>
                <a:def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D7A9C6BA-13B6-4088-8863-956FF4D0EC4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D7A9C6BA-13B6-4088-8863-956FF4D0EC4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D7A9C6BA-13B6-4088-8863-956FF4D0EC44}"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7BCD6A67-F947-4F89-80AC-23785F0A687B}"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45885A48-DEE9-41EF-9420-1C78F987554F}" type="datetime4">
              <a:rPr lang="en-US" smtClean="0"/>
              <a:pPr>
                <a:defRPr/>
              </a:pPr>
              <a:t>March 24, 2014</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FC980A8C-088F-4900-B444-FF8003B723E5}" type="slidenum">
              <a:rPr lang="en-US" smtClean="0"/>
              <a:pPr>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7BCD6A67-F947-4F89-80AC-23785F0A687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7BCD6A67-F947-4F89-80AC-23785F0A687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7BCD6A67-F947-4F89-80AC-23785F0A687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7BCD6A67-F947-4F89-80AC-23785F0A687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latin typeface="Arial" pitchFamily="34" charset="0"/>
            </a:endParaRPr>
          </a:p>
        </p:txBody>
      </p:sp>
      <p:sp>
        <p:nvSpPr>
          <p:cNvPr id="4" name="Header Placeholder 3"/>
          <p:cNvSpPr>
            <a:spLocks noGrp="1"/>
          </p:cNvSpPr>
          <p:nvPr>
            <p:ph type="hdr" sz="quarter"/>
          </p:nvPr>
        </p:nvSpPr>
        <p:spPr/>
        <p:txBody>
          <a:bodyPr/>
          <a:lstStyle/>
          <a:p>
            <a:pPr>
              <a:defRPr/>
            </a:pPr>
            <a:r>
              <a:rPr lang="en-US" smtClean="0"/>
              <a:t>Presentation Title</a:t>
            </a:r>
            <a:endParaRPr lang="en-US"/>
          </a:p>
        </p:txBody>
      </p:sp>
      <p:sp>
        <p:nvSpPr>
          <p:cNvPr id="5" name="Date Placeholder 4"/>
          <p:cNvSpPr>
            <a:spLocks noGrp="1"/>
          </p:cNvSpPr>
          <p:nvPr>
            <p:ph type="dt" sz="quarter" idx="1"/>
          </p:nvPr>
        </p:nvSpPr>
        <p:spPr/>
        <p:txBody>
          <a:bodyPr/>
          <a:lstStyle/>
          <a:p>
            <a:pPr>
              <a:defRPr/>
            </a:pPr>
            <a:fld id="{7F2D8385-4CF2-470E-A026-29C82CDBEB99}" type="datetime4">
              <a:rPr lang="en-US" smtClean="0"/>
              <a:pPr>
                <a:defRPr/>
              </a:pPr>
              <a:t>March 24, 2014</a:t>
            </a:fld>
            <a:endParaRPr lang="en-US"/>
          </a:p>
        </p:txBody>
      </p:sp>
      <p:sp>
        <p:nvSpPr>
          <p:cNvPr id="6" name="Footer Placeholder 5"/>
          <p:cNvSpPr>
            <a:spLocks noGrp="1"/>
          </p:cNvSpPr>
          <p:nvPr>
            <p:ph type="ftr" sz="quarter" idx="4"/>
          </p:nvPr>
        </p:nvSpPr>
        <p:spPr/>
        <p:txBody>
          <a:bodyPr/>
          <a:lstStyle/>
          <a:p>
            <a:pPr>
              <a:defRPr/>
            </a:pPr>
            <a:r>
              <a:rPr lang="en-US" smtClean="0"/>
              <a:t>Speaker Name</a:t>
            </a:r>
            <a:endParaRPr lang="en-US"/>
          </a:p>
        </p:txBody>
      </p:sp>
      <p:sp>
        <p:nvSpPr>
          <p:cNvPr id="7" name="Slide Number Placeholder 6"/>
          <p:cNvSpPr>
            <a:spLocks noGrp="1"/>
          </p:cNvSpPr>
          <p:nvPr>
            <p:ph type="sldNum" sz="quarter" idx="5"/>
          </p:nvPr>
        </p:nvSpPr>
        <p:spPr/>
        <p:txBody>
          <a:bodyPr/>
          <a:lstStyle/>
          <a:p>
            <a:pPr>
              <a:defRPr/>
            </a:pPr>
            <a:fld id="{7BCD6A67-F947-4F89-80AC-23785F0A687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9144000" cy="1009650"/>
          </a:xfrm>
          <a:prstGeom prst="rect">
            <a:avLst/>
          </a:prstGeom>
          <a:gradFill rotWithShape="1">
            <a:gsLst>
              <a:gs pos="0">
                <a:srgbClr val="BCBCBC">
                  <a:alpha val="70000"/>
                </a:srgbClr>
              </a:gs>
              <a:gs pos="100000">
                <a:srgbClr val="BCBCBC">
                  <a:gamma/>
                  <a:shade val="23529"/>
                  <a:invGamma/>
                </a:srgbClr>
              </a:gs>
            </a:gsLst>
            <a:path path="rect">
              <a:fillToRect l="100000" b="100000"/>
            </a:path>
          </a:gradFill>
          <a:ln w="12700" cap="sq">
            <a:noFill/>
            <a:miter lim="800000"/>
            <a:headEnd type="none" w="sm" len="sm"/>
            <a:tailEnd type="none" w="sm" len="sm"/>
          </a:ln>
          <a:effectLst/>
        </p:spPr>
        <p:txBody>
          <a:bodyPr wrap="none" anchor="ctr"/>
          <a:lstStyle/>
          <a:p>
            <a:pPr eaLnBrk="0" hangingPunct="0">
              <a:defRPr/>
            </a:pPr>
            <a:endParaRPr lang="en-US">
              <a:latin typeface="Arial" charset="0"/>
              <a:cs typeface="+mn-cs"/>
            </a:endParaRPr>
          </a:p>
        </p:txBody>
      </p:sp>
      <p:sp>
        <p:nvSpPr>
          <p:cNvPr id="5" name="Line 17"/>
          <p:cNvSpPr>
            <a:spLocks noChangeShapeType="1"/>
          </p:cNvSpPr>
          <p:nvPr userDrawn="1"/>
        </p:nvSpPr>
        <p:spPr bwMode="auto">
          <a:xfrm>
            <a:off x="0" y="1000125"/>
            <a:ext cx="9137650" cy="0"/>
          </a:xfrm>
          <a:prstGeom prst="line">
            <a:avLst/>
          </a:prstGeom>
          <a:noFill/>
          <a:ln w="25400">
            <a:solidFill>
              <a:srgbClr val="FF3D00"/>
            </a:solidFill>
            <a:round/>
            <a:headEnd/>
            <a:tailEnd/>
          </a:ln>
          <a:effectLst/>
        </p:spPr>
        <p:txBody>
          <a:bodyPr wrap="none" anchor="ctr"/>
          <a:lstStyle/>
          <a:p>
            <a:pPr eaLnBrk="0" hangingPunct="0">
              <a:defRPr/>
            </a:pPr>
            <a:endParaRPr lang="en-US">
              <a:latin typeface="Arial" charset="0"/>
              <a:cs typeface="+mn-cs"/>
            </a:endParaRPr>
          </a:p>
        </p:txBody>
      </p:sp>
      <p:sp>
        <p:nvSpPr>
          <p:cNvPr id="6" name="Line 19"/>
          <p:cNvSpPr>
            <a:spLocks noChangeShapeType="1"/>
          </p:cNvSpPr>
          <p:nvPr userDrawn="1"/>
        </p:nvSpPr>
        <p:spPr bwMode="auto">
          <a:xfrm>
            <a:off x="0" y="6597650"/>
            <a:ext cx="9137650" cy="0"/>
          </a:xfrm>
          <a:prstGeom prst="line">
            <a:avLst/>
          </a:prstGeom>
          <a:noFill/>
          <a:ln w="25400">
            <a:solidFill>
              <a:srgbClr val="FF3D00"/>
            </a:solidFill>
            <a:round/>
            <a:headEnd/>
            <a:tailEnd/>
          </a:ln>
          <a:effectLst/>
        </p:spPr>
        <p:txBody>
          <a:bodyPr wrap="none" anchor="ctr"/>
          <a:lstStyle/>
          <a:p>
            <a:pPr eaLnBrk="0" hangingPunct="0">
              <a:defRPr/>
            </a:pPr>
            <a:endParaRPr lang="en-US">
              <a:latin typeface="Arial" charset="0"/>
              <a:cs typeface="+mn-cs"/>
            </a:endParaRPr>
          </a:p>
        </p:txBody>
      </p:sp>
      <p:sp>
        <p:nvSpPr>
          <p:cNvPr id="136194" name="Rectangle 2"/>
          <p:cNvSpPr>
            <a:spLocks noGrp="1" noChangeArrowheads="1"/>
          </p:cNvSpPr>
          <p:nvPr>
            <p:ph type="subTitle" idx="1"/>
          </p:nvPr>
        </p:nvSpPr>
        <p:spPr>
          <a:xfrm>
            <a:off x="688975" y="3886200"/>
            <a:ext cx="7777163" cy="1752600"/>
          </a:xfrm>
        </p:spPr>
        <p:txBody>
          <a:bodyPr/>
          <a:lstStyle>
            <a:lvl1pPr marL="0" indent="0">
              <a:lnSpc>
                <a:spcPct val="95000"/>
              </a:lnSpc>
              <a:buFontTx/>
              <a:buNone/>
              <a:defRPr/>
            </a:lvl1pPr>
          </a:lstStyle>
          <a:p>
            <a:r>
              <a:rPr lang="en-US"/>
              <a:t>Click to edit Master subtitle style</a:t>
            </a:r>
          </a:p>
        </p:txBody>
      </p:sp>
      <p:sp>
        <p:nvSpPr>
          <p:cNvPr id="136196" name="Rectangle 4"/>
          <p:cNvSpPr>
            <a:spLocks noGrp="1" noChangeArrowheads="1"/>
          </p:cNvSpPr>
          <p:nvPr>
            <p:ph type="ctrTitle"/>
          </p:nvPr>
        </p:nvSpPr>
        <p:spPr>
          <a:xfrm>
            <a:off x="685800" y="2047875"/>
            <a:ext cx="7772400" cy="1341438"/>
          </a:xfrm>
        </p:spPr>
        <p:txBody>
          <a:bodyPr anchor="t"/>
          <a:lstStyle>
            <a:lvl1pPr>
              <a:lnSpc>
                <a:spcPct val="95000"/>
              </a:lnSpc>
              <a:defRPr sz="3200">
                <a:solidFill>
                  <a:srgbClr val="000000"/>
                </a:solidFill>
              </a:defRPr>
            </a:lvl1pPr>
          </a:lstStyle>
          <a:p>
            <a:r>
              <a:rPr lang="en-US"/>
              <a:t>Click to edit Master title style</a:t>
            </a:r>
          </a:p>
        </p:txBody>
      </p:sp>
      <p:sp>
        <p:nvSpPr>
          <p:cNvPr id="7" name="Rectangle 15"/>
          <p:cNvSpPr>
            <a:spLocks noGrp="1" noChangeArrowheads="1"/>
          </p:cNvSpPr>
          <p:nvPr>
            <p:ph type="ftr" sz="quarter" idx="10"/>
          </p:nvPr>
        </p:nvSpPr>
        <p:spPr>
          <a:xfrm>
            <a:off x="2971800" y="6381750"/>
            <a:ext cx="3500438" cy="476250"/>
          </a:xfrm>
        </p:spPr>
        <p:txBody>
          <a:bodyPr/>
          <a:lstStyle>
            <a:lvl1pPr>
              <a:defRPr/>
            </a:lvl1pPr>
          </a:lstStyle>
          <a:p>
            <a:pPr>
              <a:defRPr/>
            </a:pPr>
            <a:r>
              <a:rPr lang="en-US" dirty="0"/>
              <a:t>THOUGHTQUEST PROPRIETARY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p:txBody>
          <a:bodyPr/>
          <a:lstStyle>
            <a:lvl1pPr>
              <a:defRPr/>
            </a:lvl1pPr>
          </a:lstStyle>
          <a:p>
            <a:pPr>
              <a:defRPr/>
            </a:pPr>
            <a:fld id="{0A8CD6A2-F1A7-4C5D-B427-2A1FF701D8F2}" type="slidenum">
              <a:rPr lang="en-US"/>
              <a:pPr>
                <a:defRPr/>
              </a:pPr>
              <a:t>‹#›</a:t>
            </a:fld>
            <a:endParaRPr lang="en-US"/>
          </a:p>
        </p:txBody>
      </p:sp>
      <p:sp>
        <p:nvSpPr>
          <p:cNvPr id="5"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1600"/>
            <a:ext cx="2133600" cy="604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1600"/>
            <a:ext cx="6248400"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p:txBody>
          <a:bodyPr/>
          <a:lstStyle>
            <a:lvl1pPr>
              <a:defRPr/>
            </a:lvl1pPr>
          </a:lstStyle>
          <a:p>
            <a:pPr>
              <a:defRPr/>
            </a:pPr>
            <a:fld id="{13CE5364-BF2E-4A3F-859F-73A6EF654560}" type="slidenum">
              <a:rPr lang="en-US"/>
              <a:pPr>
                <a:defRPr/>
              </a:pPr>
              <a:t>‹#›</a:t>
            </a:fld>
            <a:endParaRPr lang="en-US"/>
          </a:p>
        </p:txBody>
      </p:sp>
      <p:sp>
        <p:nvSpPr>
          <p:cNvPr id="5"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01600"/>
            <a:ext cx="6124575" cy="831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8534400" cy="4775200"/>
          </a:xfrm>
        </p:spPr>
        <p:txBody>
          <a:bodyPr/>
          <a:lstStyle/>
          <a:p>
            <a:pPr lvl="0"/>
            <a:endParaRPr lang="en-US" noProof="0"/>
          </a:p>
        </p:txBody>
      </p:sp>
      <p:sp>
        <p:nvSpPr>
          <p:cNvPr id="4" name="Rectangle 25"/>
          <p:cNvSpPr>
            <a:spLocks noGrp="1" noChangeArrowheads="1"/>
          </p:cNvSpPr>
          <p:nvPr>
            <p:ph type="sldNum" sz="quarter" idx="10"/>
          </p:nvPr>
        </p:nvSpPr>
        <p:spPr/>
        <p:txBody>
          <a:bodyPr/>
          <a:lstStyle>
            <a:lvl1pPr>
              <a:defRPr/>
            </a:lvl1pPr>
          </a:lstStyle>
          <a:p>
            <a:pPr>
              <a:defRPr/>
            </a:pPr>
            <a:fld id="{4D3FB560-7C4B-4F7A-868C-1771D949BED2}" type="slidenum">
              <a:rPr lang="en-US"/>
              <a:pPr>
                <a:defRPr/>
              </a:pPr>
              <a:t>‹#›</a:t>
            </a:fld>
            <a:endParaRPr lang="en-US"/>
          </a:p>
        </p:txBody>
      </p:sp>
      <p:sp>
        <p:nvSpPr>
          <p:cNvPr id="5"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1600"/>
            <a:ext cx="6124575"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191000"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91000"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sldNum" sz="quarter" idx="10"/>
          </p:nvPr>
        </p:nvSpPr>
        <p:spPr/>
        <p:txBody>
          <a:bodyPr/>
          <a:lstStyle>
            <a:lvl1pPr>
              <a:defRPr/>
            </a:lvl1pPr>
          </a:lstStyle>
          <a:p>
            <a:pPr>
              <a:defRPr/>
            </a:pPr>
            <a:fld id="{C5ED0EFF-A42F-4E59-970E-D20D0AF086A5}" type="slidenum">
              <a:rPr lang="en-US"/>
              <a:pPr>
                <a:defRPr/>
              </a:pPr>
              <a:t>‹#›</a:t>
            </a:fld>
            <a:endParaRPr lang="en-US"/>
          </a:p>
        </p:txBody>
      </p:sp>
      <p:sp>
        <p:nvSpPr>
          <p:cNvPr id="6"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AAC554B5-EFB8-4491-AA34-2FA317E5C77F}" type="slidenum">
              <a:rPr lang="en-US"/>
              <a:pPr>
                <a:defRPr/>
              </a:pPr>
              <a:t>‹#›</a:t>
            </a:fld>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dirty="0"/>
              <a:t>THOUGHTQUEST PROPRIETARY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sldNum" sz="quarter" idx="10"/>
          </p:nvPr>
        </p:nvSpPr>
        <p:spPr/>
        <p:txBody>
          <a:bodyPr/>
          <a:lstStyle>
            <a:lvl1pPr>
              <a:defRPr/>
            </a:lvl1pPr>
          </a:lstStyle>
          <a:p>
            <a:pPr>
              <a:defRPr/>
            </a:pPr>
            <a:fld id="{58CB8228-99DB-4136-A96B-5E385E0FD98C}" type="slidenum">
              <a:rPr lang="en-US"/>
              <a:pPr>
                <a:defRPr/>
              </a:pPr>
              <a:t>‹#›</a:t>
            </a:fld>
            <a:endParaRPr lang="en-US"/>
          </a:p>
        </p:txBody>
      </p:sp>
      <p:sp>
        <p:nvSpPr>
          <p:cNvPr id="5"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9100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9100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sldNum" sz="quarter" idx="10"/>
          </p:nvPr>
        </p:nvSpPr>
        <p:spPr/>
        <p:txBody>
          <a:bodyPr/>
          <a:lstStyle>
            <a:lvl1pPr>
              <a:defRPr/>
            </a:lvl1pPr>
          </a:lstStyle>
          <a:p>
            <a:pPr>
              <a:defRPr/>
            </a:pPr>
            <a:fld id="{86B2AB62-3E3D-41DA-BCCC-AAEDB00F6EF1}" type="slidenum">
              <a:rPr lang="en-US"/>
              <a:pPr>
                <a:defRPr/>
              </a:pPr>
              <a:t>‹#›</a:t>
            </a:fld>
            <a:endParaRPr lang="en-US"/>
          </a:p>
        </p:txBody>
      </p:sp>
      <p:sp>
        <p:nvSpPr>
          <p:cNvPr id="6"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sldNum" sz="quarter" idx="10"/>
          </p:nvPr>
        </p:nvSpPr>
        <p:spPr/>
        <p:txBody>
          <a:bodyPr/>
          <a:lstStyle>
            <a:lvl1pPr>
              <a:defRPr/>
            </a:lvl1pPr>
          </a:lstStyle>
          <a:p>
            <a:pPr>
              <a:defRPr/>
            </a:pPr>
            <a:fld id="{76D3487D-E511-46E8-AA6A-F97B9BDFB6FC}" type="slidenum">
              <a:rPr lang="en-US"/>
              <a:pPr>
                <a:defRPr/>
              </a:pPr>
              <a:t>‹#›</a:t>
            </a:fld>
            <a:endParaRPr lang="en-US"/>
          </a:p>
        </p:txBody>
      </p:sp>
      <p:sp>
        <p:nvSpPr>
          <p:cNvPr id="8"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sldNum" sz="quarter" idx="10"/>
          </p:nvPr>
        </p:nvSpPr>
        <p:spPr/>
        <p:txBody>
          <a:bodyPr/>
          <a:lstStyle>
            <a:lvl1pPr>
              <a:defRPr/>
            </a:lvl1pPr>
          </a:lstStyle>
          <a:p>
            <a:pPr>
              <a:defRPr/>
            </a:pPr>
            <a:fld id="{5DA14C5D-64F8-4D12-9DF5-3DD10D264C69}" type="slidenum">
              <a:rPr lang="en-US"/>
              <a:pPr>
                <a:defRPr/>
              </a:pPr>
              <a:t>‹#›</a:t>
            </a:fld>
            <a:endParaRPr lang="en-US"/>
          </a:p>
        </p:txBody>
      </p:sp>
      <p:sp>
        <p:nvSpPr>
          <p:cNvPr id="4"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lvl1pPr>
          </a:lstStyle>
          <a:p>
            <a:pPr>
              <a:defRPr/>
            </a:pPr>
            <a:fld id="{0E291EAD-FA26-46B2-84C7-183F68B96C47}" type="slidenum">
              <a:rPr lang="en-US"/>
              <a:pPr>
                <a:defRPr/>
              </a:pPr>
              <a:t>‹#›</a:t>
            </a:fld>
            <a:endParaRPr lang="en-US"/>
          </a:p>
        </p:txBody>
      </p:sp>
      <p:sp>
        <p:nvSpPr>
          <p:cNvPr id="3"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p:txBody>
          <a:bodyPr/>
          <a:lstStyle>
            <a:lvl1pPr>
              <a:defRPr/>
            </a:lvl1pPr>
          </a:lstStyle>
          <a:p>
            <a:pPr>
              <a:defRPr/>
            </a:pPr>
            <a:fld id="{48887104-ACCE-445E-BE82-7A58961E5E26}" type="slidenum">
              <a:rPr lang="en-US"/>
              <a:pPr>
                <a:defRPr/>
              </a:pPr>
              <a:t>‹#›</a:t>
            </a:fld>
            <a:endParaRPr lang="en-US"/>
          </a:p>
        </p:txBody>
      </p:sp>
      <p:sp>
        <p:nvSpPr>
          <p:cNvPr id="6"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p:txBody>
          <a:bodyPr/>
          <a:lstStyle>
            <a:lvl1pPr>
              <a:defRPr/>
            </a:lvl1pPr>
          </a:lstStyle>
          <a:p>
            <a:pPr>
              <a:defRPr/>
            </a:pPr>
            <a:fld id="{56BDB8F2-F504-4984-8A60-A4EFD566BE05}" type="slidenum">
              <a:rPr lang="en-US"/>
              <a:pPr>
                <a:defRPr/>
              </a:pPr>
              <a:t>‹#›</a:t>
            </a:fld>
            <a:endParaRPr lang="en-US"/>
          </a:p>
        </p:txBody>
      </p:sp>
      <p:sp>
        <p:nvSpPr>
          <p:cNvPr id="6" name="Rectangle 28"/>
          <p:cNvSpPr>
            <a:spLocks noGrp="1" noChangeArrowheads="1"/>
          </p:cNvSpPr>
          <p:nvPr>
            <p:ph type="ftr" sz="quarter" idx="11"/>
          </p:nvPr>
        </p:nvSpPr>
        <p:spPr/>
        <p:txBody>
          <a:bodyPr/>
          <a:lstStyle>
            <a:lvl1pPr>
              <a:defRPr/>
            </a:lvl1pPr>
          </a:lstStyle>
          <a:p>
            <a:pPr>
              <a:defRPr/>
            </a:pPr>
            <a:r>
              <a:rPr lang="en-US" dirty="0"/>
              <a:t>RAYTHEON SOLIPSYS PROPRIETARY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0"/>
            <a:ext cx="9144000" cy="1009650"/>
          </a:xfrm>
          <a:prstGeom prst="rect">
            <a:avLst/>
          </a:prstGeom>
          <a:gradFill rotWithShape="1">
            <a:gsLst>
              <a:gs pos="0">
                <a:srgbClr val="BCBCBC">
                  <a:alpha val="70000"/>
                </a:srgbClr>
              </a:gs>
              <a:gs pos="100000">
                <a:srgbClr val="BCBCBC">
                  <a:gamma/>
                  <a:shade val="26275"/>
                  <a:invGamma/>
                </a:srgbClr>
              </a:gs>
            </a:gsLst>
            <a:path path="rect">
              <a:fillToRect l="100000" b="100000"/>
            </a:path>
          </a:gradFill>
          <a:ln w="12700" cap="sq">
            <a:noFill/>
            <a:miter lim="800000"/>
            <a:headEnd type="none" w="sm" len="sm"/>
            <a:tailEnd type="none" w="sm" len="sm"/>
          </a:ln>
          <a:effectLst/>
        </p:spPr>
        <p:txBody>
          <a:bodyPr wrap="none" anchor="ctr"/>
          <a:lstStyle/>
          <a:p>
            <a:pPr eaLnBrk="0" hangingPunct="0">
              <a:defRPr/>
            </a:pPr>
            <a:endParaRPr lang="en-US">
              <a:latin typeface="Arial" charset="0"/>
              <a:cs typeface="+mn-cs"/>
            </a:endParaRPr>
          </a:p>
        </p:txBody>
      </p:sp>
      <p:sp>
        <p:nvSpPr>
          <p:cNvPr id="1027" name="Rectangle 3"/>
          <p:cNvSpPr>
            <a:spLocks noGrp="1" noChangeArrowheads="1"/>
          </p:cNvSpPr>
          <p:nvPr>
            <p:ph type="body" idx="1"/>
          </p:nvPr>
        </p:nvSpPr>
        <p:spPr bwMode="auto">
          <a:xfrm>
            <a:off x="304800" y="1371600"/>
            <a:ext cx="8534400" cy="4775200"/>
          </a:xfrm>
          <a:prstGeom prst="rect">
            <a:avLst/>
          </a:prstGeom>
          <a:noFill/>
          <a:ln w="12700">
            <a:noFill/>
            <a:miter lim="800000"/>
            <a:headEnd/>
            <a:tailEnd/>
          </a:ln>
        </p:spPr>
        <p:txBody>
          <a:bodyPr vert="horz" wrap="square" lIns="0"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Line 4"/>
          <p:cNvSpPr>
            <a:spLocks noChangeShapeType="1"/>
          </p:cNvSpPr>
          <p:nvPr/>
        </p:nvSpPr>
        <p:spPr bwMode="auto">
          <a:xfrm>
            <a:off x="0" y="1000125"/>
            <a:ext cx="9137650" cy="0"/>
          </a:xfrm>
          <a:prstGeom prst="line">
            <a:avLst/>
          </a:prstGeom>
          <a:noFill/>
          <a:ln w="25400">
            <a:solidFill>
              <a:srgbClr val="FF3D00"/>
            </a:solidFill>
            <a:round/>
            <a:headEnd/>
            <a:tailEnd/>
          </a:ln>
          <a:effectLst/>
        </p:spPr>
        <p:txBody>
          <a:bodyPr wrap="none" anchor="ctr"/>
          <a:lstStyle/>
          <a:p>
            <a:pPr eaLnBrk="0" hangingPunct="0">
              <a:defRPr/>
            </a:pPr>
            <a:endParaRPr lang="en-US">
              <a:latin typeface="Arial" charset="0"/>
              <a:cs typeface="+mn-cs"/>
            </a:endParaRPr>
          </a:p>
        </p:txBody>
      </p:sp>
      <p:sp>
        <p:nvSpPr>
          <p:cNvPr id="1029" name="Rectangle 5"/>
          <p:cNvSpPr>
            <a:spLocks noGrp="1" noChangeArrowheads="1"/>
          </p:cNvSpPr>
          <p:nvPr>
            <p:ph type="title"/>
          </p:nvPr>
        </p:nvSpPr>
        <p:spPr bwMode="auto">
          <a:xfrm>
            <a:off x="304800" y="101600"/>
            <a:ext cx="6124575"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lvl="0"/>
            <a:r>
              <a:rPr lang="en-US" smtClean="0"/>
              <a:t>Click to edit Master </a:t>
            </a:r>
            <a:br>
              <a:rPr lang="en-US" smtClean="0"/>
            </a:br>
            <a:r>
              <a:rPr lang="en-US" smtClean="0"/>
              <a:t>title style</a:t>
            </a:r>
          </a:p>
        </p:txBody>
      </p:sp>
      <p:sp>
        <p:nvSpPr>
          <p:cNvPr id="1049" name="Rectangle 25"/>
          <p:cNvSpPr>
            <a:spLocks noGrp="1" noChangeArrowheads="1"/>
          </p:cNvSpPr>
          <p:nvPr>
            <p:ph type="sldNum" sz="quarter" idx="4"/>
          </p:nvPr>
        </p:nvSpPr>
        <p:spPr bwMode="auto">
          <a:xfrm>
            <a:off x="7964488" y="6442075"/>
            <a:ext cx="900112" cy="368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800">
                <a:solidFill>
                  <a:srgbClr val="666666"/>
                </a:solidFill>
                <a:latin typeface="Arial" charset="0"/>
                <a:cs typeface="+mn-cs"/>
              </a:defRPr>
            </a:lvl1pPr>
          </a:lstStyle>
          <a:p>
            <a:pPr>
              <a:defRPr/>
            </a:pPr>
            <a:fld id="{0DB0097D-5D1D-434F-81C6-4035189D5371}" type="slidenum">
              <a:rPr lang="en-US"/>
              <a:pPr>
                <a:defRPr/>
              </a:pPr>
              <a:t>‹#›</a:t>
            </a:fld>
            <a:endParaRPr lang="en-US"/>
          </a:p>
        </p:txBody>
      </p:sp>
      <p:sp>
        <p:nvSpPr>
          <p:cNvPr id="1052" name="Rectangle 28"/>
          <p:cNvSpPr>
            <a:spLocks noGrp="1" noChangeArrowheads="1"/>
          </p:cNvSpPr>
          <p:nvPr>
            <p:ph type="ftr" sz="quarter" idx="3"/>
          </p:nvPr>
        </p:nvSpPr>
        <p:spPr bwMode="auto">
          <a:xfrm>
            <a:off x="2970213" y="6381750"/>
            <a:ext cx="35004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b="1">
                <a:solidFill>
                  <a:srgbClr val="000000"/>
                </a:solidFill>
                <a:latin typeface="Arial" charset="0"/>
                <a:cs typeface="+mn-cs"/>
              </a:defRPr>
            </a:lvl1pPr>
          </a:lstStyle>
          <a:p>
            <a:pPr>
              <a:defRPr/>
            </a:pPr>
            <a:r>
              <a:rPr lang="en-US" dirty="0"/>
              <a:t>THOUGHTQUEST PROPRIETARY</a:t>
            </a:r>
          </a:p>
        </p:txBody>
      </p:sp>
      <p:sp>
        <p:nvSpPr>
          <p:cNvPr id="1056" name="Line 32"/>
          <p:cNvSpPr>
            <a:spLocks noChangeShapeType="1"/>
          </p:cNvSpPr>
          <p:nvPr/>
        </p:nvSpPr>
        <p:spPr bwMode="auto">
          <a:xfrm>
            <a:off x="0" y="6597650"/>
            <a:ext cx="9137650" cy="0"/>
          </a:xfrm>
          <a:prstGeom prst="line">
            <a:avLst/>
          </a:prstGeom>
          <a:noFill/>
          <a:ln w="25400">
            <a:solidFill>
              <a:srgbClr val="FF3D00"/>
            </a:solidFill>
            <a:round/>
            <a:headEnd/>
            <a:tailEnd/>
          </a:ln>
          <a:effectLst/>
        </p:spPr>
        <p:txBody>
          <a:bodyPr wrap="none" anchor="ctr"/>
          <a:lstStyle/>
          <a:p>
            <a:pPr eaLnBrk="0" hangingPunct="0">
              <a:defRPr/>
            </a:pPr>
            <a:endParaRPr lang="en-US">
              <a:latin typeface="Arial" charset="0"/>
              <a:cs typeface="+mn-cs"/>
            </a:endParaRPr>
          </a:p>
        </p:txBody>
      </p:sp>
      <p:grpSp>
        <p:nvGrpSpPr>
          <p:cNvPr id="1033" name="Group 33"/>
          <p:cNvGrpSpPr>
            <a:grpSpLocks/>
          </p:cNvGrpSpPr>
          <p:nvPr/>
        </p:nvGrpSpPr>
        <p:grpSpPr bwMode="auto">
          <a:xfrm>
            <a:off x="6361113" y="150813"/>
            <a:ext cx="2541587" cy="550862"/>
            <a:chOff x="4014" y="283"/>
            <a:chExt cx="4470" cy="941"/>
          </a:xfrm>
        </p:grpSpPr>
        <p:pic>
          <p:nvPicPr>
            <p:cNvPr id="4" name="Picture 3" descr="logo2.gif"/>
            <p:cNvPicPr>
              <a:picLocks noChangeAspect="1"/>
            </p:cNvPicPr>
            <p:nvPr/>
          </p:nvPicPr>
          <p:blipFill>
            <a:blip r:embed="rId15"/>
            <a:srcRect l="1879" t="1655" r="1879" b="16763"/>
            <a:stretch>
              <a:fillRect/>
            </a:stretch>
          </p:blipFill>
          <p:spPr>
            <a:xfrm>
              <a:off x="4014" y="283"/>
              <a:ext cx="547" cy="526"/>
            </a:xfrm>
            <a:prstGeom prst="rect">
              <a:avLst/>
            </a:prstGeom>
            <a:ln>
              <a:noFill/>
            </a:ln>
            <a:effectLst>
              <a:outerShdw blurRad="292100" dist="139700" dir="2700000" algn="tl" rotWithShape="0">
                <a:srgbClr val="333333">
                  <a:alpha val="65000"/>
                </a:srgbClr>
              </a:outerShdw>
            </a:effectLst>
          </p:spPr>
        </p:pic>
        <p:sp>
          <p:nvSpPr>
            <p:cNvPr id="1059" name="TextBox 4"/>
            <p:cNvSpPr txBox="1">
              <a:spLocks noChangeArrowheads="1"/>
            </p:cNvSpPr>
            <p:nvPr/>
          </p:nvSpPr>
          <p:spPr bwMode="auto">
            <a:xfrm>
              <a:off x="4782" y="335"/>
              <a:ext cx="3702" cy="889"/>
            </a:xfrm>
            <a:prstGeom prst="rect">
              <a:avLst/>
            </a:prstGeom>
            <a:noFill/>
            <a:ln w="9525">
              <a:noFill/>
              <a:miter lim="800000"/>
              <a:headEnd/>
              <a:tailEnd/>
            </a:ln>
          </p:spPr>
          <p:txBody>
            <a:bodyPr wrap="none">
              <a:spAutoFit/>
            </a:bodyPr>
            <a:lstStyle/>
            <a:p>
              <a:pPr>
                <a:defRPr/>
              </a:pPr>
              <a:r>
                <a:rPr lang="en-US" sz="1800" b="1" dirty="0">
                  <a:solidFill>
                    <a:schemeClr val="tx1"/>
                  </a:solidFill>
                  <a:latin typeface="Franklin Gothic Demi" pitchFamily="34" charset="0"/>
                  <a:cs typeface="+mn-cs"/>
                </a:rPr>
                <a:t>ThoughtQuest</a:t>
              </a:r>
            </a:p>
            <a:p>
              <a:pPr>
                <a:defRPr/>
              </a:pPr>
              <a:r>
                <a:rPr lang="en-US" sz="1000" i="1" dirty="0">
                  <a:solidFill>
                    <a:schemeClr val="tx1"/>
                  </a:solidFill>
                  <a:latin typeface="Calibri" pitchFamily="34" charset="0"/>
                  <a:cs typeface="+mn-cs"/>
                </a:rPr>
                <a:t>We make your complex world simpler</a:t>
              </a:r>
            </a:p>
          </p:txBody>
        </p:sp>
      </p:grpSp>
    </p:spTree>
  </p:cSld>
  <p:clrMap bg1="dk2" tx1="lt1" bg2="dk1" tx2="lt2" accent1="accent1" accent2="accent2" accent3="accent3" accent4="accent4" accent5="accent5" accent6="accent6" hlink="hlink" folHlink="folHlink"/>
  <p:sldLayoutIdLst>
    <p:sldLayoutId id="2147483905" r:id="rId1"/>
    <p:sldLayoutId id="2147483904"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hf sldNum="0" hdr="0" dt="0"/>
  <p:txStyles>
    <p:titleStyle>
      <a:lvl1pPr algn="l" rtl="0" eaLnBrk="0" fontAlgn="base" hangingPunct="0">
        <a:lnSpc>
          <a:spcPct val="85000"/>
        </a:lnSpc>
        <a:spcBef>
          <a:spcPct val="0"/>
        </a:spcBef>
        <a:spcAft>
          <a:spcPct val="0"/>
        </a:spcAft>
        <a:defRPr sz="2600">
          <a:solidFill>
            <a:schemeClr val="tx1"/>
          </a:solidFill>
          <a:latin typeface="+mj-lt"/>
          <a:ea typeface="+mj-ea"/>
          <a:cs typeface="+mj-cs"/>
        </a:defRPr>
      </a:lvl1pPr>
      <a:lvl2pPr algn="l" rtl="0" eaLnBrk="0" fontAlgn="base" hangingPunct="0">
        <a:lnSpc>
          <a:spcPct val="85000"/>
        </a:lnSpc>
        <a:spcBef>
          <a:spcPct val="0"/>
        </a:spcBef>
        <a:spcAft>
          <a:spcPct val="0"/>
        </a:spcAft>
        <a:defRPr sz="2600">
          <a:solidFill>
            <a:schemeClr val="tx1"/>
          </a:solidFill>
          <a:latin typeface="Arial Black" pitchFamily="34" charset="0"/>
        </a:defRPr>
      </a:lvl2pPr>
      <a:lvl3pPr algn="l" rtl="0" eaLnBrk="0" fontAlgn="base" hangingPunct="0">
        <a:lnSpc>
          <a:spcPct val="85000"/>
        </a:lnSpc>
        <a:spcBef>
          <a:spcPct val="0"/>
        </a:spcBef>
        <a:spcAft>
          <a:spcPct val="0"/>
        </a:spcAft>
        <a:defRPr sz="2600">
          <a:solidFill>
            <a:schemeClr val="tx1"/>
          </a:solidFill>
          <a:latin typeface="Arial Black" pitchFamily="34" charset="0"/>
        </a:defRPr>
      </a:lvl3pPr>
      <a:lvl4pPr algn="l" rtl="0" eaLnBrk="0" fontAlgn="base" hangingPunct="0">
        <a:lnSpc>
          <a:spcPct val="85000"/>
        </a:lnSpc>
        <a:spcBef>
          <a:spcPct val="0"/>
        </a:spcBef>
        <a:spcAft>
          <a:spcPct val="0"/>
        </a:spcAft>
        <a:defRPr sz="2600">
          <a:solidFill>
            <a:schemeClr val="tx1"/>
          </a:solidFill>
          <a:latin typeface="Arial Black" pitchFamily="34" charset="0"/>
        </a:defRPr>
      </a:lvl4pPr>
      <a:lvl5pPr algn="l" rtl="0" eaLnBrk="0" fontAlgn="base" hangingPunct="0">
        <a:lnSpc>
          <a:spcPct val="85000"/>
        </a:lnSpc>
        <a:spcBef>
          <a:spcPct val="0"/>
        </a:spcBef>
        <a:spcAft>
          <a:spcPct val="0"/>
        </a:spcAft>
        <a:defRPr sz="2600">
          <a:solidFill>
            <a:schemeClr val="tx1"/>
          </a:solidFill>
          <a:latin typeface="Arial Black" pitchFamily="34" charset="0"/>
        </a:defRPr>
      </a:lvl5pPr>
      <a:lvl6pPr marL="457200" algn="l" rtl="0" eaLnBrk="0" fontAlgn="base" hangingPunct="0">
        <a:lnSpc>
          <a:spcPct val="85000"/>
        </a:lnSpc>
        <a:spcBef>
          <a:spcPct val="0"/>
        </a:spcBef>
        <a:spcAft>
          <a:spcPct val="0"/>
        </a:spcAft>
        <a:defRPr sz="2600">
          <a:solidFill>
            <a:schemeClr val="tx1"/>
          </a:solidFill>
          <a:latin typeface="Arial Black" pitchFamily="34" charset="0"/>
        </a:defRPr>
      </a:lvl6pPr>
      <a:lvl7pPr marL="914400" algn="l" rtl="0" eaLnBrk="0" fontAlgn="base" hangingPunct="0">
        <a:lnSpc>
          <a:spcPct val="85000"/>
        </a:lnSpc>
        <a:spcBef>
          <a:spcPct val="0"/>
        </a:spcBef>
        <a:spcAft>
          <a:spcPct val="0"/>
        </a:spcAft>
        <a:defRPr sz="2600">
          <a:solidFill>
            <a:schemeClr val="tx1"/>
          </a:solidFill>
          <a:latin typeface="Arial Black" pitchFamily="34" charset="0"/>
        </a:defRPr>
      </a:lvl7pPr>
      <a:lvl8pPr marL="1371600" algn="l" rtl="0" eaLnBrk="0" fontAlgn="base" hangingPunct="0">
        <a:lnSpc>
          <a:spcPct val="85000"/>
        </a:lnSpc>
        <a:spcBef>
          <a:spcPct val="0"/>
        </a:spcBef>
        <a:spcAft>
          <a:spcPct val="0"/>
        </a:spcAft>
        <a:defRPr sz="2600">
          <a:solidFill>
            <a:schemeClr val="tx1"/>
          </a:solidFill>
          <a:latin typeface="Arial Black" pitchFamily="34" charset="0"/>
        </a:defRPr>
      </a:lvl8pPr>
      <a:lvl9pPr marL="1828800" algn="l" rtl="0" eaLnBrk="0" fontAlgn="base" hangingPunct="0">
        <a:lnSpc>
          <a:spcPct val="85000"/>
        </a:lnSpc>
        <a:spcBef>
          <a:spcPct val="0"/>
        </a:spcBef>
        <a:spcAft>
          <a:spcPct val="0"/>
        </a:spcAft>
        <a:defRPr sz="2600">
          <a:solidFill>
            <a:schemeClr val="tx1"/>
          </a:solidFill>
          <a:latin typeface="Arial Black" pitchFamily="34" charset="0"/>
        </a:defRPr>
      </a:lvl9pPr>
    </p:titleStyle>
    <p:bodyStyle>
      <a:lvl1pPr marL="234950" indent="-234950" algn="l" rtl="0" eaLnBrk="0" fontAlgn="base" hangingPunct="0">
        <a:spcBef>
          <a:spcPct val="20000"/>
        </a:spcBef>
        <a:spcAft>
          <a:spcPct val="0"/>
        </a:spcAft>
        <a:buClr>
          <a:srgbClr val="FF3300"/>
        </a:buClr>
        <a:buChar char="•"/>
        <a:defRPr sz="2000" b="1">
          <a:solidFill>
            <a:srgbClr val="000000"/>
          </a:solidFill>
          <a:latin typeface="+mn-lt"/>
          <a:ea typeface="+mn-ea"/>
          <a:cs typeface="+mn-cs"/>
        </a:defRPr>
      </a:lvl1pPr>
      <a:lvl2pPr marL="517525" indent="-280988" algn="l" rtl="0" eaLnBrk="0" fontAlgn="base" hangingPunct="0">
        <a:spcBef>
          <a:spcPct val="20000"/>
        </a:spcBef>
        <a:spcAft>
          <a:spcPct val="0"/>
        </a:spcAft>
        <a:buClr>
          <a:srgbClr val="FF3300"/>
        </a:buClr>
        <a:buFont typeface="Arial" pitchFamily="34" charset="0"/>
        <a:buChar char="–"/>
        <a:defRPr b="1">
          <a:solidFill>
            <a:srgbClr val="000000"/>
          </a:solidFill>
          <a:latin typeface="+mn-lt"/>
        </a:defRPr>
      </a:lvl2pPr>
      <a:lvl3pPr marL="781050" indent="-254000" algn="l" rtl="0" eaLnBrk="0" fontAlgn="base" hangingPunct="0">
        <a:spcBef>
          <a:spcPct val="20000"/>
        </a:spcBef>
        <a:spcAft>
          <a:spcPct val="0"/>
        </a:spcAft>
        <a:buClr>
          <a:srgbClr val="FF3300"/>
        </a:buClr>
        <a:buChar char="•"/>
        <a:defRPr b="1">
          <a:solidFill>
            <a:srgbClr val="000000"/>
          </a:solidFill>
          <a:latin typeface="+mn-lt"/>
        </a:defRPr>
      </a:lvl3pPr>
      <a:lvl4pPr marL="1077913" indent="-295275" algn="l" rtl="0" eaLnBrk="0" fontAlgn="base" hangingPunct="0">
        <a:spcBef>
          <a:spcPct val="20000"/>
        </a:spcBef>
        <a:spcAft>
          <a:spcPct val="0"/>
        </a:spcAft>
        <a:buClr>
          <a:srgbClr val="FF3300"/>
        </a:buClr>
        <a:buFont typeface="Arial" pitchFamily="34" charset="0"/>
        <a:buChar char="-"/>
        <a:defRPr>
          <a:solidFill>
            <a:srgbClr val="000000"/>
          </a:solidFill>
          <a:latin typeface="+mn-lt"/>
        </a:defRPr>
      </a:lvl4pPr>
      <a:lvl5pPr marL="2057400" indent="-228600" algn="l" rtl="0" eaLnBrk="0" fontAlgn="base" hangingPunct="0">
        <a:spcBef>
          <a:spcPct val="20000"/>
        </a:spcBef>
        <a:spcAft>
          <a:spcPct val="0"/>
        </a:spcAft>
        <a:buSzPct val="100000"/>
        <a:buChar char="»"/>
        <a:defRPr>
          <a:solidFill>
            <a:srgbClr val="0000CC"/>
          </a:solidFill>
          <a:latin typeface="Frutiger 87ExtraBlackCn" pitchFamily="34" charset="0"/>
        </a:defRPr>
      </a:lvl5pPr>
      <a:lvl6pPr marL="2514600" indent="-228600" algn="l" rtl="0" eaLnBrk="0" fontAlgn="base" hangingPunct="0">
        <a:spcBef>
          <a:spcPct val="20000"/>
        </a:spcBef>
        <a:spcAft>
          <a:spcPct val="0"/>
        </a:spcAft>
        <a:buSzPct val="100000"/>
        <a:buChar char="»"/>
        <a:defRPr>
          <a:solidFill>
            <a:srgbClr val="0000CC"/>
          </a:solidFill>
          <a:latin typeface="Frutiger 87ExtraBlackCn" pitchFamily="34" charset="0"/>
        </a:defRPr>
      </a:lvl6pPr>
      <a:lvl7pPr marL="2971800" indent="-228600" algn="l" rtl="0" eaLnBrk="0" fontAlgn="base" hangingPunct="0">
        <a:spcBef>
          <a:spcPct val="20000"/>
        </a:spcBef>
        <a:spcAft>
          <a:spcPct val="0"/>
        </a:spcAft>
        <a:buSzPct val="100000"/>
        <a:buChar char="»"/>
        <a:defRPr>
          <a:solidFill>
            <a:srgbClr val="0000CC"/>
          </a:solidFill>
          <a:latin typeface="Frutiger 87ExtraBlackCn" pitchFamily="34" charset="0"/>
        </a:defRPr>
      </a:lvl7pPr>
      <a:lvl8pPr marL="3429000" indent="-228600" algn="l" rtl="0" eaLnBrk="0" fontAlgn="base" hangingPunct="0">
        <a:spcBef>
          <a:spcPct val="20000"/>
        </a:spcBef>
        <a:spcAft>
          <a:spcPct val="0"/>
        </a:spcAft>
        <a:buSzPct val="100000"/>
        <a:buChar char="»"/>
        <a:defRPr>
          <a:solidFill>
            <a:srgbClr val="0000CC"/>
          </a:solidFill>
          <a:latin typeface="Frutiger 87ExtraBlackCn" pitchFamily="34" charset="0"/>
        </a:defRPr>
      </a:lvl8pPr>
      <a:lvl9pPr marL="3886200" indent="-228600" algn="l" rtl="0" eaLnBrk="0" fontAlgn="base" hangingPunct="0">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8.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chart" Target="../charts/chart6.xml"/><Relationship Id="rId4" Type="http://schemas.openxmlformats.org/officeDocument/2006/relationships/diagramLayout" Target="../diagrams/layout3.xml"/><Relationship Id="rId9" Type="http://schemas.openxmlformats.org/officeDocument/2006/relationships/chart" Target="../charts/chart5.xml"/></Relationships>
</file>

<file path=ppt/slides/_rels/slide2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chart" Target="../charts/chart10.xml"/><Relationship Id="rId5" Type="http://schemas.openxmlformats.org/officeDocument/2006/relationships/diagramQuickStyle" Target="../diagrams/quickStyle4.xml"/><Relationship Id="rId10" Type="http://schemas.openxmlformats.org/officeDocument/2006/relationships/chart" Target="../charts/chart9.xml"/><Relationship Id="rId4" Type="http://schemas.openxmlformats.org/officeDocument/2006/relationships/diagramLayout" Target="../diagrams/layout4.xml"/><Relationship Id="rId9" Type="http://schemas.openxmlformats.org/officeDocument/2006/relationships/chart" Target="../charts/chart8.xml"/></Relationships>
</file>

<file path=ppt/slides/_rels/slide23.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chart" Target="../charts/chart14.xml"/><Relationship Id="rId5" Type="http://schemas.openxmlformats.org/officeDocument/2006/relationships/diagramQuickStyle" Target="../diagrams/quickStyle5.xml"/><Relationship Id="rId10" Type="http://schemas.openxmlformats.org/officeDocument/2006/relationships/chart" Target="../charts/chart13.xml"/><Relationship Id="rId4" Type="http://schemas.openxmlformats.org/officeDocument/2006/relationships/diagramLayout" Target="../diagrams/layout5.xml"/><Relationship Id="rId9"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www.jifsan.umd.ed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854038" y="1707719"/>
            <a:ext cx="3897825" cy="3386380"/>
          </a:xfrm>
        </p:spPr>
        <p:txBody>
          <a:bodyPr/>
          <a:lstStyle/>
          <a:p>
            <a:r>
              <a:rPr lang="en-US" sz="1700" dirty="0" smtClean="0"/>
              <a:t>Who are we?</a:t>
            </a:r>
          </a:p>
          <a:p>
            <a:r>
              <a:rPr lang="en-US" sz="1700" dirty="0" smtClean="0"/>
              <a:t>What is the technology?</a:t>
            </a:r>
          </a:p>
          <a:p>
            <a:r>
              <a:rPr lang="en-US" sz="1700" dirty="0" smtClean="0"/>
              <a:t>How does it work?</a:t>
            </a:r>
          </a:p>
          <a:p>
            <a:r>
              <a:rPr lang="en-US" sz="1700" dirty="0" smtClean="0"/>
              <a:t>What is it used for?</a:t>
            </a:r>
          </a:p>
          <a:p>
            <a:r>
              <a:rPr lang="en-US" sz="1700" dirty="0" smtClean="0"/>
              <a:t>What is Food DefenseTQ</a:t>
            </a:r>
            <a:r>
              <a:rPr lang="en-US" sz="1700" baseline="30000" dirty="0" smtClean="0"/>
              <a:t>TM</a:t>
            </a:r>
            <a:r>
              <a:rPr lang="en-US" sz="1700" dirty="0" smtClean="0"/>
              <a:t>?</a:t>
            </a:r>
          </a:p>
          <a:p>
            <a:r>
              <a:rPr lang="en-US" sz="1700" dirty="0" smtClean="0"/>
              <a:t>Why is the technology important?</a:t>
            </a:r>
          </a:p>
          <a:p>
            <a:r>
              <a:rPr lang="en-US" sz="1700" dirty="0" smtClean="0"/>
              <a:t>Monitors “all hazards” risks in real time</a:t>
            </a:r>
          </a:p>
          <a:p>
            <a:r>
              <a:rPr lang="en-US" sz="1700" dirty="0" smtClean="0"/>
              <a:t>Quantitatively identifies best investments</a:t>
            </a:r>
          </a:p>
          <a:p>
            <a:r>
              <a:rPr lang="en-US" sz="1700" dirty="0" smtClean="0"/>
              <a:t>Guides the Risk Management Process</a:t>
            </a:r>
          </a:p>
          <a:p>
            <a:r>
              <a:rPr lang="en-US" sz="1700" dirty="0" smtClean="0"/>
              <a:t>What is the opportunity?</a:t>
            </a:r>
          </a:p>
          <a:p>
            <a:r>
              <a:rPr lang="en-US" sz="1700" dirty="0" smtClean="0"/>
              <a:t>The proposal</a:t>
            </a:r>
          </a:p>
          <a:p>
            <a:r>
              <a:rPr lang="en-US" sz="1700" dirty="0" smtClean="0"/>
              <a:t>Next steps</a:t>
            </a:r>
          </a:p>
          <a:p>
            <a:endParaRPr lang="en-US" sz="1400" dirty="0" smtClean="0"/>
          </a:p>
          <a:p>
            <a:endParaRPr lang="en-US" sz="1400" dirty="0" smtClean="0"/>
          </a:p>
          <a:p>
            <a:pPr lvl="1"/>
            <a:endParaRPr lang="en-US" sz="1600" dirty="0" smtClean="0"/>
          </a:p>
          <a:p>
            <a:endParaRPr lang="en-US" sz="1800" dirty="0" smtClean="0"/>
          </a:p>
          <a:p>
            <a:endParaRPr lang="en-US" sz="1800" dirty="0" smtClean="0"/>
          </a:p>
          <a:p>
            <a:endParaRPr lang="en-US" sz="1800" dirty="0" smtClean="0"/>
          </a:p>
          <a:p>
            <a:pPr lvl="2">
              <a:buNone/>
            </a:pPr>
            <a:endParaRPr lang="en-US" b="0" baseline="30000" dirty="0" smtClean="0"/>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6" name="Title 1"/>
          <p:cNvSpPr>
            <a:spLocks noGrp="1"/>
          </p:cNvSpPr>
          <p:nvPr>
            <p:ph type="title"/>
          </p:nvPr>
        </p:nvSpPr>
        <p:spPr>
          <a:xfrm>
            <a:off x="282315" y="161561"/>
            <a:ext cx="6421464" cy="831850"/>
          </a:xfrm>
        </p:spPr>
        <p:txBody>
          <a:bodyPr/>
          <a:lstStyle/>
          <a:p>
            <a:r>
              <a:rPr lang="en-US" sz="2400" dirty="0" smtClean="0"/>
              <a:t>1.  Who are we?</a:t>
            </a:r>
          </a:p>
        </p:txBody>
      </p:sp>
      <p:sp>
        <p:nvSpPr>
          <p:cNvPr id="8" name="TextBox 7"/>
          <p:cNvSpPr txBox="1"/>
          <p:nvPr/>
        </p:nvSpPr>
        <p:spPr>
          <a:xfrm>
            <a:off x="3698928" y="1077133"/>
            <a:ext cx="1422184" cy="523220"/>
          </a:xfrm>
          <a:prstGeom prst="rect">
            <a:avLst/>
          </a:prstGeom>
          <a:noFill/>
        </p:spPr>
        <p:txBody>
          <a:bodyPr wrap="none" rtlCol="0">
            <a:spAutoFit/>
          </a:bodyPr>
          <a:lstStyle/>
          <a:p>
            <a:r>
              <a:rPr lang="en-US" sz="2800" b="1" dirty="0" smtClean="0">
                <a:solidFill>
                  <a:srgbClr val="000000"/>
                </a:solidFill>
              </a:rPr>
              <a:t>Outline</a:t>
            </a:r>
            <a:endParaRPr lang="en-US" sz="2800" b="1" dirty="0">
              <a:solidFill>
                <a:srgbClr val="000000"/>
              </a:solidFill>
            </a:endParaRPr>
          </a:p>
        </p:txBody>
      </p:sp>
      <p:pic>
        <p:nvPicPr>
          <p:cNvPr id="14" name="Content Placeholder 4" descr="Picture6.png"/>
          <p:cNvPicPr>
            <a:picLocks noChangeAspect="1"/>
          </p:cNvPicPr>
          <p:nvPr/>
        </p:nvPicPr>
        <p:blipFill>
          <a:blip r:embed="rId3"/>
          <a:srcRect t="-1534" r="-6522" b="-2800"/>
          <a:stretch>
            <a:fillRect/>
          </a:stretch>
        </p:blipFill>
        <p:spPr bwMode="auto">
          <a:xfrm>
            <a:off x="346777" y="1836067"/>
            <a:ext cx="4077907" cy="31550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THOUGHTQUEST PROPRIETARY</a:t>
            </a:r>
            <a:endParaRPr lang="en-US" dirty="0"/>
          </a:p>
        </p:txBody>
      </p:sp>
      <p:sp>
        <p:nvSpPr>
          <p:cNvPr id="5"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6" name="TextBox 5"/>
          <p:cNvSpPr txBox="1"/>
          <p:nvPr/>
        </p:nvSpPr>
        <p:spPr>
          <a:xfrm>
            <a:off x="1060343" y="2883977"/>
            <a:ext cx="1295400" cy="507831"/>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Minimum Compliance Standards</a:t>
            </a:r>
            <a:endParaRPr lang="en-US" sz="900" b="1" dirty="0">
              <a:solidFill>
                <a:srgbClr val="000000"/>
              </a:solidFill>
            </a:endParaRPr>
          </a:p>
        </p:txBody>
      </p:sp>
      <p:sp>
        <p:nvSpPr>
          <p:cNvPr id="7" name="TextBox 6"/>
          <p:cNvSpPr txBox="1"/>
          <p:nvPr/>
        </p:nvSpPr>
        <p:spPr>
          <a:xfrm>
            <a:off x="1060343" y="3874577"/>
            <a:ext cx="1295399" cy="369332"/>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Best Industry</a:t>
            </a:r>
          </a:p>
          <a:p>
            <a:pPr algn="ctr"/>
            <a:r>
              <a:rPr lang="en-US" sz="900" b="1" dirty="0" smtClean="0">
                <a:solidFill>
                  <a:srgbClr val="000000"/>
                </a:solidFill>
              </a:rPr>
              <a:t>Practices</a:t>
            </a:r>
            <a:endParaRPr lang="en-US" sz="900" b="1" dirty="0">
              <a:solidFill>
                <a:srgbClr val="000000"/>
              </a:solidFill>
            </a:endParaRPr>
          </a:p>
        </p:txBody>
      </p:sp>
      <p:sp>
        <p:nvSpPr>
          <p:cNvPr id="8" name="TextBox 7"/>
          <p:cNvSpPr txBox="1"/>
          <p:nvPr/>
        </p:nvSpPr>
        <p:spPr>
          <a:xfrm>
            <a:off x="1060343" y="4712777"/>
            <a:ext cx="1295400" cy="230832"/>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Event Database</a:t>
            </a:r>
            <a:endParaRPr lang="en-US" sz="900" b="1" dirty="0">
              <a:solidFill>
                <a:srgbClr val="000000"/>
              </a:solidFill>
            </a:endParaRPr>
          </a:p>
        </p:txBody>
      </p:sp>
      <p:sp>
        <p:nvSpPr>
          <p:cNvPr id="9" name="TextBox 8"/>
          <p:cNvSpPr txBox="1"/>
          <p:nvPr/>
        </p:nvSpPr>
        <p:spPr>
          <a:xfrm>
            <a:off x="526943" y="5398577"/>
            <a:ext cx="1066800" cy="230832"/>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Past Events</a:t>
            </a:r>
            <a:endParaRPr lang="en-US" sz="900" b="1" dirty="0">
              <a:solidFill>
                <a:srgbClr val="000000"/>
              </a:solidFill>
            </a:endParaRPr>
          </a:p>
        </p:txBody>
      </p:sp>
      <p:sp>
        <p:nvSpPr>
          <p:cNvPr id="10" name="TextBox 9"/>
          <p:cNvSpPr txBox="1"/>
          <p:nvPr/>
        </p:nvSpPr>
        <p:spPr>
          <a:xfrm>
            <a:off x="1746143" y="5398577"/>
            <a:ext cx="1219200" cy="230832"/>
          </a:xfrm>
          <a:prstGeom prst="rect">
            <a:avLst/>
          </a:prstGeom>
          <a:solidFill>
            <a:schemeClr val="tx1">
              <a:lumMod val="75000"/>
            </a:schemeClr>
          </a:solidFill>
          <a:ln>
            <a:solidFill>
              <a:srgbClr val="FF0000"/>
            </a:solidFill>
          </a:ln>
        </p:spPr>
        <p:txBody>
          <a:bodyPr wrap="square" rtlCol="0">
            <a:spAutoFit/>
          </a:bodyPr>
          <a:lstStyle/>
          <a:p>
            <a:r>
              <a:rPr lang="en-US" sz="900" b="1" dirty="0" smtClean="0">
                <a:solidFill>
                  <a:srgbClr val="000000"/>
                </a:solidFill>
              </a:rPr>
              <a:t>Projectioneering</a:t>
            </a:r>
            <a:r>
              <a:rPr lang="en-US" sz="900" b="1" baseline="30000" dirty="0" smtClean="0">
                <a:solidFill>
                  <a:srgbClr val="000000"/>
                </a:solidFill>
              </a:rPr>
              <a:t>TM</a:t>
            </a:r>
            <a:endParaRPr lang="en-US" sz="900" b="1" baseline="30000" dirty="0">
              <a:solidFill>
                <a:srgbClr val="000000"/>
              </a:solidFill>
            </a:endParaRPr>
          </a:p>
        </p:txBody>
      </p:sp>
      <p:sp>
        <p:nvSpPr>
          <p:cNvPr id="11" name="TextBox 10"/>
          <p:cNvSpPr txBox="1"/>
          <p:nvPr/>
        </p:nvSpPr>
        <p:spPr>
          <a:xfrm>
            <a:off x="3193943" y="3417377"/>
            <a:ext cx="1447800" cy="646331"/>
          </a:xfrm>
          <a:prstGeom prst="rect">
            <a:avLst/>
          </a:prstGeom>
          <a:solidFill>
            <a:schemeClr val="tx1">
              <a:lumMod val="75000"/>
            </a:schemeClr>
          </a:solidFill>
          <a:ln>
            <a:solidFill>
              <a:srgbClr val="FF0000"/>
            </a:solidFill>
          </a:ln>
        </p:spPr>
        <p:txBody>
          <a:bodyPr wrap="square" rtlCol="0" anchor="ctr" anchorCtr="1">
            <a:spAutoFit/>
          </a:bodyPr>
          <a:lstStyle/>
          <a:p>
            <a:pPr algn="ctr"/>
            <a:endParaRPr lang="en-US" sz="900" b="1" dirty="0" smtClean="0">
              <a:solidFill>
                <a:srgbClr val="000000"/>
              </a:solidFill>
            </a:endParaRPr>
          </a:p>
          <a:p>
            <a:pPr algn="ctr"/>
            <a:r>
              <a:rPr lang="en-US" sz="900" b="1" dirty="0" smtClean="0">
                <a:solidFill>
                  <a:srgbClr val="000000"/>
                </a:solidFill>
              </a:rPr>
              <a:t>TQ</a:t>
            </a:r>
            <a:r>
              <a:rPr lang="en-US" sz="900" b="1" baseline="30000" dirty="0" smtClean="0">
                <a:solidFill>
                  <a:srgbClr val="000000"/>
                </a:solidFill>
              </a:rPr>
              <a:t>TM </a:t>
            </a:r>
            <a:r>
              <a:rPr lang="en-US" sz="900" b="1" dirty="0" smtClean="0">
                <a:solidFill>
                  <a:srgbClr val="000000"/>
                </a:solidFill>
              </a:rPr>
              <a:t>Knowledge Engine</a:t>
            </a:r>
          </a:p>
          <a:p>
            <a:pPr algn="ctr"/>
            <a:endParaRPr lang="en-US" sz="900" b="1" dirty="0">
              <a:solidFill>
                <a:srgbClr val="000000"/>
              </a:solidFill>
            </a:endParaRPr>
          </a:p>
        </p:txBody>
      </p:sp>
      <p:sp>
        <p:nvSpPr>
          <p:cNvPr id="12" name="TextBox 11"/>
          <p:cNvSpPr txBox="1"/>
          <p:nvPr/>
        </p:nvSpPr>
        <p:spPr>
          <a:xfrm>
            <a:off x="4032143" y="2350577"/>
            <a:ext cx="1219200" cy="230832"/>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Real World Events</a:t>
            </a:r>
            <a:endParaRPr lang="en-US" sz="900" b="1" dirty="0">
              <a:solidFill>
                <a:srgbClr val="000000"/>
              </a:solidFill>
            </a:endParaRPr>
          </a:p>
        </p:txBody>
      </p:sp>
      <p:sp>
        <p:nvSpPr>
          <p:cNvPr id="13" name="TextBox 12"/>
          <p:cNvSpPr txBox="1"/>
          <p:nvPr/>
        </p:nvSpPr>
        <p:spPr>
          <a:xfrm>
            <a:off x="2431943" y="2350577"/>
            <a:ext cx="1242648" cy="230832"/>
          </a:xfrm>
          <a:prstGeom prst="rect">
            <a:avLst/>
          </a:prstGeom>
          <a:solidFill>
            <a:schemeClr val="tx1">
              <a:lumMod val="75000"/>
            </a:schemeClr>
          </a:solidFill>
          <a:ln>
            <a:solidFill>
              <a:srgbClr val="FF0000"/>
            </a:solidFill>
          </a:ln>
        </p:spPr>
        <p:txBody>
          <a:bodyPr wrap="none" rtlCol="0">
            <a:spAutoFit/>
          </a:bodyPr>
          <a:lstStyle/>
          <a:p>
            <a:r>
              <a:rPr lang="en-US" sz="900" b="1" dirty="0" smtClean="0">
                <a:solidFill>
                  <a:srgbClr val="000000"/>
                </a:solidFill>
              </a:rPr>
              <a:t>Updated Standards</a:t>
            </a:r>
            <a:endParaRPr lang="en-US" sz="900" b="1" dirty="0">
              <a:solidFill>
                <a:srgbClr val="000000"/>
              </a:solidFill>
            </a:endParaRPr>
          </a:p>
        </p:txBody>
      </p:sp>
      <p:sp>
        <p:nvSpPr>
          <p:cNvPr id="14" name="TextBox 13"/>
          <p:cNvSpPr txBox="1"/>
          <p:nvPr/>
        </p:nvSpPr>
        <p:spPr>
          <a:xfrm>
            <a:off x="3193943" y="4636577"/>
            <a:ext cx="1447800" cy="369332"/>
          </a:xfrm>
          <a:prstGeom prst="rect">
            <a:avLst/>
          </a:prstGeom>
          <a:solidFill>
            <a:schemeClr val="tx1">
              <a:lumMod val="75000"/>
            </a:schemeClr>
          </a:solidFill>
          <a:ln>
            <a:solidFill>
              <a:srgbClr val="FF0000"/>
            </a:solidFill>
          </a:ln>
        </p:spPr>
        <p:txBody>
          <a:bodyPr wrap="square" rtlCol="0" anchor="ctr" anchorCtr="1">
            <a:spAutoFit/>
          </a:bodyPr>
          <a:lstStyle/>
          <a:p>
            <a:pPr algn="ctr"/>
            <a:r>
              <a:rPr lang="en-US" sz="900" b="1" dirty="0" smtClean="0">
                <a:solidFill>
                  <a:srgbClr val="000000"/>
                </a:solidFill>
              </a:rPr>
              <a:t>Automated Survey Questionnaires</a:t>
            </a:r>
            <a:endParaRPr lang="en-US" sz="900" b="1" dirty="0">
              <a:solidFill>
                <a:srgbClr val="000000"/>
              </a:solidFill>
            </a:endParaRPr>
          </a:p>
        </p:txBody>
      </p:sp>
      <p:sp>
        <p:nvSpPr>
          <p:cNvPr id="15" name="TextBox 14"/>
          <p:cNvSpPr txBox="1"/>
          <p:nvPr/>
        </p:nvSpPr>
        <p:spPr>
          <a:xfrm>
            <a:off x="5251343" y="4636577"/>
            <a:ext cx="990600" cy="369332"/>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Survey</a:t>
            </a:r>
          </a:p>
          <a:p>
            <a:pPr algn="ctr"/>
            <a:r>
              <a:rPr lang="en-US" sz="900" b="1" dirty="0" smtClean="0">
                <a:solidFill>
                  <a:srgbClr val="000000"/>
                </a:solidFill>
              </a:rPr>
              <a:t>Responses</a:t>
            </a:r>
          </a:p>
        </p:txBody>
      </p:sp>
      <p:sp>
        <p:nvSpPr>
          <p:cNvPr id="16" name="TextBox 15"/>
          <p:cNvSpPr txBox="1"/>
          <p:nvPr/>
        </p:nvSpPr>
        <p:spPr>
          <a:xfrm>
            <a:off x="5479943" y="2883977"/>
            <a:ext cx="990600" cy="230832"/>
          </a:xfrm>
          <a:prstGeom prst="rect">
            <a:avLst/>
          </a:prstGeom>
          <a:solidFill>
            <a:schemeClr val="tx1">
              <a:lumMod val="75000"/>
            </a:schemeClr>
          </a:solidFill>
          <a:ln>
            <a:solidFill>
              <a:srgbClr val="FF0000"/>
            </a:solidFill>
          </a:ln>
        </p:spPr>
        <p:txBody>
          <a:bodyPr wrap="square" rtlCol="0">
            <a:spAutoFit/>
          </a:bodyPr>
          <a:lstStyle/>
          <a:p>
            <a:pPr algn="ctr"/>
            <a:r>
              <a:rPr lang="en-US" sz="900" b="1" dirty="0" smtClean="0">
                <a:solidFill>
                  <a:srgbClr val="000000"/>
                </a:solidFill>
              </a:rPr>
              <a:t>Reports</a:t>
            </a:r>
            <a:endParaRPr lang="en-US" sz="900" b="1" dirty="0">
              <a:solidFill>
                <a:srgbClr val="000000"/>
              </a:solidFill>
            </a:endParaRPr>
          </a:p>
        </p:txBody>
      </p:sp>
      <p:sp>
        <p:nvSpPr>
          <p:cNvPr id="17" name="TextBox 16"/>
          <p:cNvSpPr txBox="1"/>
          <p:nvPr/>
        </p:nvSpPr>
        <p:spPr>
          <a:xfrm>
            <a:off x="7156343" y="1893377"/>
            <a:ext cx="1066800" cy="369332"/>
          </a:xfrm>
          <a:prstGeom prst="rect">
            <a:avLst/>
          </a:prstGeom>
          <a:solidFill>
            <a:srgbClr val="FF0000"/>
          </a:solidFill>
          <a:ln>
            <a:solidFill>
              <a:srgbClr val="000000"/>
            </a:solidFill>
          </a:ln>
        </p:spPr>
        <p:txBody>
          <a:bodyPr wrap="square" rtlCol="0">
            <a:spAutoFit/>
          </a:bodyPr>
          <a:lstStyle/>
          <a:p>
            <a:pPr algn="ctr"/>
            <a:r>
              <a:rPr lang="en-US" sz="900" b="1" dirty="0" smtClean="0">
                <a:solidFill>
                  <a:schemeClr val="tx1"/>
                </a:solidFill>
                <a:effectLst>
                  <a:outerShdw blurRad="38100" dist="38100" dir="2700000" algn="tl">
                    <a:srgbClr val="000000">
                      <a:alpha val="43137"/>
                    </a:srgbClr>
                  </a:outerShdw>
                </a:effectLst>
              </a:rPr>
              <a:t>Not in Compliance</a:t>
            </a:r>
          </a:p>
        </p:txBody>
      </p:sp>
      <p:sp>
        <p:nvSpPr>
          <p:cNvPr id="18" name="TextBox 17"/>
          <p:cNvSpPr txBox="1"/>
          <p:nvPr/>
        </p:nvSpPr>
        <p:spPr>
          <a:xfrm>
            <a:off x="7156343" y="3569777"/>
            <a:ext cx="1066800" cy="369332"/>
          </a:xfrm>
          <a:prstGeom prst="rect">
            <a:avLst/>
          </a:prstGeom>
          <a:solidFill>
            <a:srgbClr val="339966"/>
          </a:solidFill>
          <a:ln>
            <a:solidFill>
              <a:srgbClr val="000000"/>
            </a:solidFill>
          </a:ln>
        </p:spPr>
        <p:txBody>
          <a:bodyPr wrap="square" rtlCol="0">
            <a:spAutoFit/>
          </a:bodyPr>
          <a:lstStyle/>
          <a:p>
            <a:pPr algn="ctr"/>
            <a:r>
              <a:rPr lang="en-US" sz="900" b="1" dirty="0" smtClean="0">
                <a:solidFill>
                  <a:schemeClr val="tx1"/>
                </a:solidFill>
                <a:effectLst>
                  <a:outerShdw blurRad="38100" dist="38100" dir="2700000" algn="tl">
                    <a:srgbClr val="000000">
                      <a:alpha val="43137"/>
                    </a:srgbClr>
                  </a:outerShdw>
                </a:effectLst>
              </a:rPr>
              <a:t>Best </a:t>
            </a:r>
          </a:p>
          <a:p>
            <a:pPr algn="ctr"/>
            <a:r>
              <a:rPr lang="en-US" sz="900" b="1" dirty="0" smtClean="0">
                <a:solidFill>
                  <a:schemeClr val="tx1"/>
                </a:solidFill>
                <a:effectLst>
                  <a:outerShdw blurRad="38100" dist="38100" dir="2700000" algn="tl">
                    <a:srgbClr val="000000">
                      <a:alpha val="43137"/>
                    </a:srgbClr>
                  </a:outerShdw>
                </a:effectLst>
              </a:rPr>
              <a:t>Practice</a:t>
            </a:r>
          </a:p>
        </p:txBody>
      </p:sp>
      <p:sp>
        <p:nvSpPr>
          <p:cNvPr id="19" name="TextBox 18"/>
          <p:cNvSpPr txBox="1"/>
          <p:nvPr/>
        </p:nvSpPr>
        <p:spPr>
          <a:xfrm>
            <a:off x="7156343" y="2883977"/>
            <a:ext cx="838691" cy="230832"/>
          </a:xfrm>
          <a:prstGeom prst="rect">
            <a:avLst/>
          </a:prstGeom>
          <a:solidFill>
            <a:srgbClr val="FFFF00"/>
          </a:solidFill>
          <a:ln>
            <a:solidFill>
              <a:srgbClr val="000000"/>
            </a:solidFill>
          </a:ln>
        </p:spPr>
        <p:txBody>
          <a:bodyPr wrap="none" rtlCol="0">
            <a:spAutoFit/>
          </a:bodyPr>
          <a:lstStyle/>
          <a:p>
            <a:pPr algn="ctr"/>
            <a:r>
              <a:rPr lang="en-US" sz="900" b="1" dirty="0" smtClean="0">
                <a:solidFill>
                  <a:srgbClr val="000000"/>
                </a:solidFill>
              </a:rPr>
              <a:t>Compliance</a:t>
            </a:r>
          </a:p>
        </p:txBody>
      </p:sp>
      <p:cxnSp>
        <p:nvCxnSpPr>
          <p:cNvPr id="20" name="Straight Connector 19"/>
          <p:cNvCxnSpPr/>
          <p:nvPr/>
        </p:nvCxnSpPr>
        <p:spPr>
          <a:xfrm>
            <a:off x="1060343" y="5169977"/>
            <a:ext cx="1295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rot="5400000">
            <a:off x="946837" y="5284277"/>
            <a:ext cx="227806" cy="7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rot="5400000">
            <a:off x="2242237" y="5284277"/>
            <a:ext cx="227806" cy="7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70737" y="5092983"/>
            <a:ext cx="151606" cy="794"/>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746143" y="4026977"/>
            <a:ext cx="1676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2431943" y="48651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31943" y="4103177"/>
            <a:ext cx="152400"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31943" y="31887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584343" y="3874577"/>
            <a:ext cx="5334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1543" y="2807777"/>
            <a:ext cx="1676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965343" y="27315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641743" y="27315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651143" y="3036377"/>
            <a:ext cx="4572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3764649" y="4360836"/>
            <a:ext cx="229394" cy="794"/>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794143" y="4865177"/>
            <a:ext cx="3810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5479943" y="4179377"/>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4717943" y="3874577"/>
            <a:ext cx="10668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13143" y="3036377"/>
            <a:ext cx="9906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09337" y="3417377"/>
            <a:ext cx="2437606" cy="7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927743" y="21981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6927743" y="30363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6927743" y="38745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546743" y="3036377"/>
            <a:ext cx="3048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98843" y="3150677"/>
            <a:ext cx="228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80143" y="5474777"/>
            <a:ext cx="832279" cy="369332"/>
          </a:xfrm>
          <a:prstGeom prst="rect">
            <a:avLst/>
          </a:prstGeom>
          <a:solidFill>
            <a:schemeClr val="tx1">
              <a:lumMod val="75000"/>
            </a:schemeClr>
          </a:solidFill>
          <a:ln>
            <a:solidFill>
              <a:srgbClr val="FF0000"/>
            </a:solidFill>
          </a:ln>
        </p:spPr>
        <p:txBody>
          <a:bodyPr wrap="none" rtlCol="0">
            <a:spAutoFit/>
          </a:bodyPr>
          <a:lstStyle/>
          <a:p>
            <a:r>
              <a:rPr lang="en-US" sz="900" b="1" dirty="0" smtClean="0">
                <a:solidFill>
                  <a:srgbClr val="000000"/>
                </a:solidFill>
              </a:rPr>
              <a:t>Free field in</a:t>
            </a:r>
          </a:p>
          <a:p>
            <a:r>
              <a:rPr lang="en-US" sz="900" b="1" dirty="0" smtClean="0">
                <a:solidFill>
                  <a:srgbClr val="000000"/>
                </a:solidFill>
              </a:rPr>
              <a:t>C Sharp.net</a:t>
            </a:r>
            <a:endParaRPr lang="en-US" sz="900" b="1" dirty="0">
              <a:solidFill>
                <a:srgbClr val="000000"/>
              </a:solidFill>
            </a:endParaRPr>
          </a:p>
        </p:txBody>
      </p:sp>
      <p:cxnSp>
        <p:nvCxnSpPr>
          <p:cNvPr id="58" name="Straight Connector 57"/>
          <p:cNvCxnSpPr/>
          <p:nvPr/>
        </p:nvCxnSpPr>
        <p:spPr>
          <a:xfrm rot="10800000">
            <a:off x="6927743" y="4636577"/>
            <a:ext cx="1524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156343" y="4484177"/>
            <a:ext cx="1066800" cy="230832"/>
          </a:xfrm>
          <a:prstGeom prst="rect">
            <a:avLst/>
          </a:prstGeom>
          <a:solidFill>
            <a:srgbClr val="FF0000"/>
          </a:solidFill>
          <a:ln>
            <a:solidFill>
              <a:srgbClr val="000000"/>
            </a:solidFill>
          </a:ln>
        </p:spPr>
        <p:txBody>
          <a:bodyPr wrap="square" rtlCol="0">
            <a:spAutoFit/>
          </a:bodyPr>
          <a:lstStyle/>
          <a:p>
            <a:pPr algn="ctr"/>
            <a:r>
              <a:rPr lang="en-US" sz="900" b="1" dirty="0" smtClean="0">
                <a:solidFill>
                  <a:schemeClr val="tx1"/>
                </a:solidFill>
                <a:effectLst>
                  <a:outerShdw blurRad="38100" dist="38100" dir="2700000" algn="tl">
                    <a:srgbClr val="000000">
                      <a:alpha val="43137"/>
                    </a:srgbClr>
                  </a:outerShdw>
                </a:effectLst>
              </a:rPr>
              <a:t>Alerts</a:t>
            </a:r>
          </a:p>
        </p:txBody>
      </p:sp>
      <p:sp>
        <p:nvSpPr>
          <p:cNvPr id="84" name="TextBox 83"/>
          <p:cNvSpPr txBox="1"/>
          <p:nvPr/>
        </p:nvSpPr>
        <p:spPr>
          <a:xfrm>
            <a:off x="2681207" y="1139125"/>
            <a:ext cx="3800849" cy="461665"/>
          </a:xfrm>
          <a:prstGeom prst="rect">
            <a:avLst/>
          </a:prstGeom>
          <a:noFill/>
        </p:spPr>
        <p:txBody>
          <a:bodyPr wrap="none" rtlCol="0">
            <a:spAutoFit/>
          </a:bodyPr>
          <a:lstStyle/>
          <a:p>
            <a:r>
              <a:rPr lang="en-US" b="1" dirty="0" smtClean="0">
                <a:solidFill>
                  <a:srgbClr val="000000"/>
                </a:solidFill>
              </a:rPr>
              <a:t>The System Architecture</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3803" y="202339"/>
            <a:ext cx="6124575" cy="831850"/>
          </a:xfrm>
        </p:spPr>
        <p:txBody>
          <a:bodyPr/>
          <a:lstStyle/>
          <a:p>
            <a:r>
              <a:rPr lang="en-US" sz="2400" dirty="0" smtClean="0"/>
              <a:t>4.  What is it used for?</a:t>
            </a:r>
          </a:p>
        </p:txBody>
      </p:sp>
      <p:sp>
        <p:nvSpPr>
          <p:cNvPr id="4" name="Footer Placeholder 3"/>
          <p:cNvSpPr>
            <a:spLocks noGrp="1"/>
          </p:cNvSpPr>
          <p:nvPr>
            <p:ph type="ftr" sz="quarter" idx="11"/>
          </p:nvPr>
        </p:nvSpPr>
        <p:spPr>
          <a:xfrm>
            <a:off x="2985203" y="6381750"/>
            <a:ext cx="3500437" cy="476250"/>
          </a:xfrm>
        </p:spPr>
        <p:txBody>
          <a:bodyPr/>
          <a:lstStyle/>
          <a:p>
            <a:pPr>
              <a:defRPr/>
            </a:pPr>
            <a:r>
              <a:rPr lang="en-US" dirty="0" smtClean="0"/>
              <a:t>THOUGHTQUEST PROPRIETARY</a:t>
            </a:r>
            <a:endParaRPr lang="en-US" dirty="0"/>
          </a:p>
        </p:txBody>
      </p:sp>
      <p:sp>
        <p:nvSpPr>
          <p:cNvPr id="5" name="Rectangle 3"/>
          <p:cNvSpPr>
            <a:spLocks noGrp="1" noChangeArrowheads="1"/>
          </p:cNvSpPr>
          <p:nvPr>
            <p:ph idx="1"/>
          </p:nvPr>
        </p:nvSpPr>
        <p:spPr>
          <a:xfrm>
            <a:off x="330799" y="1419485"/>
            <a:ext cx="8534400" cy="4775200"/>
          </a:xfrm>
        </p:spPr>
        <p:txBody>
          <a:bodyPr/>
          <a:lstStyle/>
          <a:p>
            <a:pPr>
              <a:defRPr/>
            </a:pPr>
            <a:endParaRPr lang="en-US" dirty="0" smtClean="0"/>
          </a:p>
          <a:p>
            <a:pPr marL="1371600" indent="-457200">
              <a:buFontTx/>
              <a:buNone/>
              <a:defRPr/>
            </a:pPr>
            <a:endParaRPr lang="en-US" dirty="0" smtClean="0"/>
          </a:p>
          <a:p>
            <a:pPr marL="1371600" indent="-457200">
              <a:buFontTx/>
              <a:buAutoNum type="arabicPeriod" startAt="2"/>
              <a:defRPr/>
            </a:pPr>
            <a:endParaRPr lang="en-US" dirty="0" smtClean="0"/>
          </a:p>
          <a:p>
            <a:pPr marL="1371600" indent="-457200">
              <a:buFontTx/>
              <a:buAutoNum type="arabicPeriod" startAt="2"/>
              <a:defRPr/>
            </a:pPr>
            <a:endParaRPr lang="en-US" dirty="0" smtClean="0"/>
          </a:p>
          <a:p>
            <a:pPr marL="914400" indent="0">
              <a:buFontTx/>
              <a:buNone/>
              <a:defRPr/>
            </a:pPr>
            <a:endParaRPr lang="en-US" dirty="0" smtClean="0"/>
          </a:p>
        </p:txBody>
      </p:sp>
      <p:pic>
        <p:nvPicPr>
          <p:cNvPr id="43010" name="Picture 2" descr="http://www.sedris.org/stc/2004/images/logos/ida.gif"/>
          <p:cNvPicPr>
            <a:picLocks noChangeAspect="1" noChangeArrowheads="1"/>
          </p:cNvPicPr>
          <p:nvPr/>
        </p:nvPicPr>
        <p:blipFill>
          <a:blip r:embed="rId3"/>
          <a:srcRect/>
          <a:stretch>
            <a:fillRect/>
          </a:stretch>
        </p:blipFill>
        <p:spPr bwMode="auto">
          <a:xfrm>
            <a:off x="829648" y="1753630"/>
            <a:ext cx="744367" cy="532335"/>
          </a:xfrm>
          <a:prstGeom prst="rect">
            <a:avLst/>
          </a:prstGeom>
          <a:noFill/>
        </p:spPr>
      </p:pic>
      <p:pic>
        <p:nvPicPr>
          <p:cNvPr id="43012" name="Picture 4" descr="http://www.defence.gov.au/adfwc/peacekeeping/images/logos/natdefun.gif"/>
          <p:cNvPicPr>
            <a:picLocks noChangeAspect="1" noChangeArrowheads="1"/>
          </p:cNvPicPr>
          <p:nvPr/>
        </p:nvPicPr>
        <p:blipFill>
          <a:blip r:embed="rId4"/>
          <a:srcRect/>
          <a:stretch>
            <a:fillRect/>
          </a:stretch>
        </p:blipFill>
        <p:spPr bwMode="auto">
          <a:xfrm>
            <a:off x="890068" y="4602876"/>
            <a:ext cx="604799" cy="852598"/>
          </a:xfrm>
          <a:prstGeom prst="rect">
            <a:avLst/>
          </a:prstGeom>
          <a:noFill/>
        </p:spPr>
      </p:pic>
      <p:pic>
        <p:nvPicPr>
          <p:cNvPr id="43014" name="Picture 6" descr="http://www.geol.umd.edu/~gatorick/ArevaloJr_Website/Maryland_logo2.jpg"/>
          <p:cNvPicPr>
            <a:picLocks noChangeAspect="1" noChangeArrowheads="1"/>
          </p:cNvPicPr>
          <p:nvPr/>
        </p:nvPicPr>
        <p:blipFill>
          <a:blip r:embed="rId5" cstate="print"/>
          <a:srcRect/>
          <a:stretch>
            <a:fillRect/>
          </a:stretch>
        </p:blipFill>
        <p:spPr bwMode="auto">
          <a:xfrm>
            <a:off x="4975364" y="4740236"/>
            <a:ext cx="1102286" cy="1080386"/>
          </a:xfrm>
          <a:prstGeom prst="rect">
            <a:avLst/>
          </a:prstGeom>
          <a:noFill/>
        </p:spPr>
      </p:pic>
      <p:pic>
        <p:nvPicPr>
          <p:cNvPr id="43018" name="Picture 10" descr="http://www.ifcfleet.co.uk/gfx/gfx_logo_heinz.jpg"/>
          <p:cNvPicPr>
            <a:picLocks noChangeAspect="1" noChangeArrowheads="1"/>
          </p:cNvPicPr>
          <p:nvPr/>
        </p:nvPicPr>
        <p:blipFill>
          <a:blip r:embed="rId6"/>
          <a:srcRect b="33669"/>
          <a:stretch>
            <a:fillRect/>
          </a:stretch>
        </p:blipFill>
        <p:spPr bwMode="auto">
          <a:xfrm>
            <a:off x="4845666" y="3868383"/>
            <a:ext cx="1320781" cy="487180"/>
          </a:xfrm>
          <a:prstGeom prst="rect">
            <a:avLst/>
          </a:prstGeom>
          <a:noFill/>
        </p:spPr>
      </p:pic>
      <p:pic>
        <p:nvPicPr>
          <p:cNvPr id="43024" name="Picture 16" descr="http://www.californiacriminallawyerblog.com/fbi_logo.gif"/>
          <p:cNvPicPr>
            <a:picLocks noChangeAspect="1" noChangeArrowheads="1"/>
          </p:cNvPicPr>
          <p:nvPr/>
        </p:nvPicPr>
        <p:blipFill>
          <a:blip r:embed="rId7"/>
          <a:srcRect/>
          <a:stretch>
            <a:fillRect/>
          </a:stretch>
        </p:blipFill>
        <p:spPr bwMode="auto">
          <a:xfrm>
            <a:off x="5118301" y="1595881"/>
            <a:ext cx="748848" cy="773116"/>
          </a:xfrm>
          <a:prstGeom prst="rect">
            <a:avLst/>
          </a:prstGeom>
          <a:noFill/>
        </p:spPr>
      </p:pic>
      <p:pic>
        <p:nvPicPr>
          <p:cNvPr id="43026" name="Picture 18" descr="http://bprc.osu.edu/glacierchange/img/NASA_logo.jpg"/>
          <p:cNvPicPr>
            <a:picLocks noChangeAspect="1" noChangeArrowheads="1"/>
          </p:cNvPicPr>
          <p:nvPr/>
        </p:nvPicPr>
        <p:blipFill>
          <a:blip r:embed="rId8" cstate="print"/>
          <a:srcRect l="1683" t="1619" r="2416" b="2235"/>
          <a:stretch>
            <a:fillRect/>
          </a:stretch>
        </p:blipFill>
        <p:spPr bwMode="auto">
          <a:xfrm>
            <a:off x="801515" y="3117378"/>
            <a:ext cx="819098" cy="704538"/>
          </a:xfrm>
          <a:prstGeom prst="rect">
            <a:avLst/>
          </a:prstGeom>
          <a:noFill/>
        </p:spPr>
      </p:pic>
      <p:pic>
        <p:nvPicPr>
          <p:cNvPr id="43028" name="Picture 20" descr="http://www.fda.gov/graphics/FDAlogos1999/graphics/logo1c.gif"/>
          <p:cNvPicPr>
            <a:picLocks noChangeAspect="1" noChangeArrowheads="1"/>
          </p:cNvPicPr>
          <p:nvPr/>
        </p:nvPicPr>
        <p:blipFill>
          <a:blip r:embed="rId9"/>
          <a:srcRect/>
          <a:stretch>
            <a:fillRect/>
          </a:stretch>
        </p:blipFill>
        <p:spPr bwMode="auto">
          <a:xfrm>
            <a:off x="4993571" y="3016251"/>
            <a:ext cx="998573" cy="466001"/>
          </a:xfrm>
          <a:prstGeom prst="rect">
            <a:avLst/>
          </a:prstGeom>
          <a:noFill/>
        </p:spPr>
      </p:pic>
      <p:sp>
        <p:nvSpPr>
          <p:cNvPr id="22" name="Text Box 13"/>
          <p:cNvSpPr txBox="1">
            <a:spLocks noChangeArrowheads="1"/>
          </p:cNvSpPr>
          <p:nvPr/>
        </p:nvSpPr>
        <p:spPr bwMode="auto">
          <a:xfrm>
            <a:off x="333558" y="2336159"/>
            <a:ext cx="1798003" cy="415486"/>
          </a:xfrm>
          <a:prstGeom prst="rect">
            <a:avLst/>
          </a:prstGeom>
          <a:noFill/>
          <a:ln w="9525">
            <a:noFill/>
            <a:miter lim="800000"/>
            <a:headEnd/>
            <a:tailEnd/>
          </a:ln>
          <a:effectLst/>
        </p:spPr>
        <p:txBody>
          <a:bodyPr wrap="square" lIns="91429" tIns="45714" rIns="91429" bIns="45714">
            <a:spAutoFit/>
          </a:bodyPr>
          <a:lstStyle/>
          <a:p>
            <a:pPr algn="ctr"/>
            <a:r>
              <a:rPr lang="en-US" sz="1000" b="1" dirty="0" smtClean="0">
                <a:solidFill>
                  <a:srgbClr val="000000"/>
                </a:solidFill>
                <a:effectLst/>
                <a:latin typeface="+mn-lt"/>
              </a:rPr>
              <a:t>Institute for Defense Analysis</a:t>
            </a:r>
            <a:endParaRPr lang="en-US" sz="1000" b="1" dirty="0">
              <a:solidFill>
                <a:srgbClr val="000000"/>
              </a:solidFill>
              <a:effectLst/>
              <a:latin typeface="+mn-lt"/>
            </a:endParaRPr>
          </a:p>
        </p:txBody>
      </p:sp>
      <p:sp>
        <p:nvSpPr>
          <p:cNvPr id="23" name="Text Box 13"/>
          <p:cNvSpPr txBox="1">
            <a:spLocks noChangeArrowheads="1"/>
          </p:cNvSpPr>
          <p:nvPr/>
        </p:nvSpPr>
        <p:spPr bwMode="auto">
          <a:xfrm>
            <a:off x="318764" y="5519572"/>
            <a:ext cx="1798003" cy="415486"/>
          </a:xfrm>
          <a:prstGeom prst="rect">
            <a:avLst/>
          </a:prstGeom>
          <a:noFill/>
          <a:ln w="9525">
            <a:noFill/>
            <a:miter lim="800000"/>
            <a:headEnd/>
            <a:tailEnd/>
          </a:ln>
        </p:spPr>
        <p:txBody>
          <a:bodyPr wrap="square" lIns="91429" tIns="45714" rIns="91429" bIns="45714">
            <a:spAutoFit/>
          </a:bodyPr>
          <a:lstStyle/>
          <a:p>
            <a:pPr algn="ctr"/>
            <a:r>
              <a:rPr lang="en-US" sz="1000" b="1" dirty="0" smtClean="0">
                <a:solidFill>
                  <a:srgbClr val="000000"/>
                </a:solidFill>
                <a:effectLst/>
                <a:latin typeface="+mn-lt"/>
              </a:rPr>
              <a:t>National Defense University</a:t>
            </a:r>
            <a:endParaRPr lang="en-US" sz="1000" b="1" dirty="0">
              <a:solidFill>
                <a:srgbClr val="000000"/>
              </a:solidFill>
              <a:effectLst/>
              <a:latin typeface="+mn-lt"/>
            </a:endParaRPr>
          </a:p>
        </p:txBody>
      </p:sp>
      <p:sp>
        <p:nvSpPr>
          <p:cNvPr id="24" name="Text Box 13"/>
          <p:cNvSpPr txBox="1">
            <a:spLocks noChangeArrowheads="1"/>
          </p:cNvSpPr>
          <p:nvPr/>
        </p:nvSpPr>
        <p:spPr bwMode="auto">
          <a:xfrm>
            <a:off x="4604337" y="2328281"/>
            <a:ext cx="1798003" cy="415486"/>
          </a:xfrm>
          <a:prstGeom prst="rect">
            <a:avLst/>
          </a:prstGeom>
          <a:noFill/>
          <a:ln w="9525">
            <a:noFill/>
            <a:miter lim="800000"/>
            <a:headEnd/>
            <a:tailEnd/>
          </a:ln>
        </p:spPr>
        <p:txBody>
          <a:bodyPr wrap="square" lIns="91429" tIns="45714" rIns="91429" bIns="45714">
            <a:spAutoFit/>
          </a:bodyPr>
          <a:lstStyle/>
          <a:p>
            <a:pPr algn="ctr"/>
            <a:r>
              <a:rPr lang="en-US" sz="1000" b="1" dirty="0" smtClean="0">
                <a:solidFill>
                  <a:srgbClr val="000000"/>
                </a:solidFill>
                <a:effectLst/>
                <a:latin typeface="+mn-lt"/>
              </a:rPr>
              <a:t>Federal Bureau of Investigation</a:t>
            </a:r>
            <a:endParaRPr lang="en-US" sz="1000" b="1" dirty="0">
              <a:solidFill>
                <a:srgbClr val="000000"/>
              </a:solidFill>
              <a:effectLst/>
              <a:latin typeface="+mn-lt"/>
            </a:endParaRPr>
          </a:p>
        </p:txBody>
      </p:sp>
      <p:sp>
        <p:nvSpPr>
          <p:cNvPr id="25" name="Text Box 13"/>
          <p:cNvSpPr txBox="1">
            <a:spLocks noChangeArrowheads="1"/>
          </p:cNvSpPr>
          <p:nvPr/>
        </p:nvSpPr>
        <p:spPr bwMode="auto">
          <a:xfrm>
            <a:off x="323566" y="3881685"/>
            <a:ext cx="1798003" cy="415486"/>
          </a:xfrm>
          <a:prstGeom prst="rect">
            <a:avLst/>
          </a:prstGeom>
          <a:noFill/>
          <a:ln w="9525">
            <a:noFill/>
            <a:miter lim="800000"/>
            <a:headEnd/>
            <a:tailEnd/>
          </a:ln>
        </p:spPr>
        <p:txBody>
          <a:bodyPr wrap="square" lIns="91429" tIns="45714" rIns="91429" bIns="45714">
            <a:spAutoFit/>
          </a:bodyPr>
          <a:lstStyle/>
          <a:p>
            <a:pPr algn="ctr"/>
            <a:r>
              <a:rPr lang="en-US" sz="1000" b="1" dirty="0" smtClean="0">
                <a:solidFill>
                  <a:srgbClr val="000000"/>
                </a:solidFill>
                <a:effectLst/>
                <a:latin typeface="+mn-lt"/>
              </a:rPr>
              <a:t>National Aeronautics and Space Administration</a:t>
            </a:r>
            <a:endParaRPr lang="en-US" sz="1000" b="1" dirty="0">
              <a:solidFill>
                <a:srgbClr val="000000"/>
              </a:solidFill>
              <a:effectLst/>
              <a:latin typeface="+mn-lt"/>
            </a:endParaRPr>
          </a:p>
        </p:txBody>
      </p:sp>
      <p:sp>
        <p:nvSpPr>
          <p:cNvPr id="26" name="Text Box 13"/>
          <p:cNvSpPr txBox="1">
            <a:spLocks noChangeArrowheads="1"/>
          </p:cNvSpPr>
          <p:nvPr/>
        </p:nvSpPr>
        <p:spPr bwMode="auto">
          <a:xfrm>
            <a:off x="4580543" y="3420524"/>
            <a:ext cx="1798003" cy="415486"/>
          </a:xfrm>
          <a:prstGeom prst="rect">
            <a:avLst/>
          </a:prstGeom>
          <a:noFill/>
          <a:ln w="9525">
            <a:noFill/>
            <a:miter lim="800000"/>
            <a:headEnd/>
            <a:tailEnd/>
          </a:ln>
        </p:spPr>
        <p:txBody>
          <a:bodyPr wrap="square" lIns="91429" tIns="45714" rIns="91429" bIns="45714">
            <a:spAutoFit/>
          </a:bodyPr>
          <a:lstStyle/>
          <a:p>
            <a:pPr algn="ctr"/>
            <a:r>
              <a:rPr lang="en-US" sz="1000" b="1" dirty="0" smtClean="0">
                <a:solidFill>
                  <a:srgbClr val="000000"/>
                </a:solidFill>
                <a:effectLst/>
                <a:latin typeface="+mn-lt"/>
              </a:rPr>
              <a:t>Food &amp; Drug Administration</a:t>
            </a:r>
            <a:endParaRPr lang="en-US" sz="1000" b="1" dirty="0">
              <a:solidFill>
                <a:srgbClr val="000000"/>
              </a:solidFill>
              <a:effectLst/>
              <a:latin typeface="+mn-lt"/>
            </a:endParaRPr>
          </a:p>
        </p:txBody>
      </p:sp>
      <p:sp>
        <p:nvSpPr>
          <p:cNvPr id="27" name="TextBox 26"/>
          <p:cNvSpPr txBox="1"/>
          <p:nvPr/>
        </p:nvSpPr>
        <p:spPr>
          <a:xfrm>
            <a:off x="2413417" y="1851286"/>
            <a:ext cx="1762021" cy="707886"/>
          </a:xfrm>
          <a:prstGeom prst="rect">
            <a:avLst/>
          </a:prstGeom>
          <a:noFill/>
        </p:spPr>
        <p:txBody>
          <a:bodyPr wrap="none" rtlCol="0">
            <a:spAutoFit/>
          </a:bodyPr>
          <a:lstStyle/>
          <a:p>
            <a:r>
              <a:rPr lang="en-US" sz="1200" b="1" dirty="0" smtClean="0">
                <a:solidFill>
                  <a:srgbClr val="000000"/>
                </a:solidFill>
              </a:rPr>
              <a:t>IntelTQ</a:t>
            </a:r>
            <a:r>
              <a:rPr lang="en-US" sz="1200" b="1" baseline="30000" dirty="0" smtClean="0">
                <a:solidFill>
                  <a:srgbClr val="000000"/>
                </a:solidFill>
              </a:rPr>
              <a:t>TM</a:t>
            </a:r>
          </a:p>
          <a:p>
            <a:endParaRPr lang="en-US" sz="1200" b="1" baseline="30000" dirty="0" smtClean="0">
              <a:solidFill>
                <a:srgbClr val="000000"/>
              </a:solidFill>
            </a:endParaRPr>
          </a:p>
          <a:p>
            <a:pPr>
              <a:buFont typeface="Arial" pitchFamily="34" charset="0"/>
              <a:buChar char="•"/>
            </a:pPr>
            <a:r>
              <a:rPr lang="en-US" sz="1000" dirty="0" smtClean="0">
                <a:solidFill>
                  <a:srgbClr val="000000"/>
                </a:solidFill>
              </a:rPr>
              <a:t>  Iranian Nuclear Ambitions</a:t>
            </a:r>
          </a:p>
          <a:p>
            <a:pPr>
              <a:buFont typeface="Arial" pitchFamily="34" charset="0"/>
              <a:buChar char="•"/>
            </a:pPr>
            <a:r>
              <a:rPr lang="en-US" sz="1000" dirty="0" smtClean="0">
                <a:solidFill>
                  <a:srgbClr val="000000"/>
                </a:solidFill>
              </a:rPr>
              <a:t>  Al Qaeda Nuclear Attack</a:t>
            </a:r>
            <a:endParaRPr lang="en-US" sz="1000" dirty="0">
              <a:solidFill>
                <a:srgbClr val="000000"/>
              </a:solidFill>
            </a:endParaRPr>
          </a:p>
        </p:txBody>
      </p:sp>
      <p:sp>
        <p:nvSpPr>
          <p:cNvPr id="28" name="TextBox 27"/>
          <p:cNvSpPr txBox="1"/>
          <p:nvPr/>
        </p:nvSpPr>
        <p:spPr>
          <a:xfrm>
            <a:off x="6623345" y="1794746"/>
            <a:ext cx="2312241" cy="861774"/>
          </a:xfrm>
          <a:prstGeom prst="rect">
            <a:avLst/>
          </a:prstGeom>
          <a:noFill/>
        </p:spPr>
        <p:txBody>
          <a:bodyPr wrap="square" rtlCol="0">
            <a:spAutoFit/>
          </a:bodyPr>
          <a:lstStyle/>
          <a:p>
            <a:r>
              <a:rPr lang="en-US" sz="1200" b="1" dirty="0" smtClean="0">
                <a:solidFill>
                  <a:srgbClr val="000000"/>
                </a:solidFill>
              </a:rPr>
              <a:t>Project Alpha</a:t>
            </a:r>
          </a:p>
          <a:p>
            <a:endParaRPr lang="en-US" sz="1200" b="1" baseline="30000" dirty="0" smtClean="0">
              <a:solidFill>
                <a:srgbClr val="000000"/>
              </a:solidFill>
            </a:endParaRPr>
          </a:p>
          <a:p>
            <a:pPr>
              <a:buFont typeface="Arial" pitchFamily="34" charset="0"/>
              <a:buChar char="•"/>
            </a:pPr>
            <a:r>
              <a:rPr lang="en-US" sz="1000" dirty="0" smtClean="0">
                <a:solidFill>
                  <a:srgbClr val="000000"/>
                </a:solidFill>
              </a:rPr>
              <a:t>  Preventing WMD Terrorism</a:t>
            </a:r>
          </a:p>
          <a:p>
            <a:pPr>
              <a:buFont typeface="Arial" pitchFamily="34" charset="0"/>
              <a:buChar char="•"/>
            </a:pPr>
            <a:r>
              <a:rPr lang="en-US" sz="1000" dirty="0" smtClean="0">
                <a:solidFill>
                  <a:srgbClr val="000000"/>
                </a:solidFill>
              </a:rPr>
              <a:t>  The Safety of the American Food   </a:t>
            </a:r>
          </a:p>
          <a:p>
            <a:r>
              <a:rPr lang="en-US" sz="1000" dirty="0" smtClean="0">
                <a:solidFill>
                  <a:srgbClr val="000000"/>
                </a:solidFill>
              </a:rPr>
              <a:t>    Supply</a:t>
            </a:r>
            <a:endParaRPr lang="en-US" sz="1000" dirty="0">
              <a:solidFill>
                <a:srgbClr val="000000"/>
              </a:solidFill>
            </a:endParaRPr>
          </a:p>
        </p:txBody>
      </p:sp>
      <p:sp>
        <p:nvSpPr>
          <p:cNvPr id="29" name="TextBox 28"/>
          <p:cNvSpPr txBox="1"/>
          <p:nvPr/>
        </p:nvSpPr>
        <p:spPr>
          <a:xfrm>
            <a:off x="2433402" y="3182916"/>
            <a:ext cx="1681871" cy="892552"/>
          </a:xfrm>
          <a:prstGeom prst="rect">
            <a:avLst/>
          </a:prstGeom>
          <a:noFill/>
        </p:spPr>
        <p:txBody>
          <a:bodyPr wrap="none" rtlCol="0">
            <a:spAutoFit/>
          </a:bodyPr>
          <a:lstStyle/>
          <a:p>
            <a:r>
              <a:rPr lang="en-US" sz="1200" b="1" dirty="0" smtClean="0">
                <a:solidFill>
                  <a:srgbClr val="000000"/>
                </a:solidFill>
              </a:rPr>
              <a:t>Launch, Command </a:t>
            </a:r>
          </a:p>
          <a:p>
            <a:r>
              <a:rPr lang="en-US" sz="1200" b="1" dirty="0" smtClean="0">
                <a:solidFill>
                  <a:srgbClr val="000000"/>
                </a:solidFill>
              </a:rPr>
              <a:t>and Control System </a:t>
            </a:r>
          </a:p>
          <a:p>
            <a:endParaRPr lang="en-US" sz="1200" b="1" baseline="30000" dirty="0" smtClean="0">
              <a:solidFill>
                <a:srgbClr val="000000"/>
              </a:solidFill>
            </a:endParaRPr>
          </a:p>
          <a:p>
            <a:pPr>
              <a:buFont typeface="Arial" pitchFamily="34" charset="0"/>
              <a:buChar char="•"/>
            </a:pPr>
            <a:r>
              <a:rPr lang="en-US" sz="1000" dirty="0" smtClean="0">
                <a:solidFill>
                  <a:srgbClr val="000000"/>
                </a:solidFill>
              </a:rPr>
              <a:t>  Cyber-attack</a:t>
            </a:r>
          </a:p>
          <a:p>
            <a:pPr>
              <a:buFont typeface="Arial" pitchFamily="34" charset="0"/>
              <a:buChar char="•"/>
            </a:pPr>
            <a:r>
              <a:rPr lang="en-US" sz="1000" dirty="0" smtClean="0">
                <a:solidFill>
                  <a:srgbClr val="000000"/>
                </a:solidFill>
              </a:rPr>
              <a:t>  Critical Nodes Analysis</a:t>
            </a:r>
            <a:endParaRPr lang="en-US" sz="1000" dirty="0">
              <a:solidFill>
                <a:srgbClr val="000000"/>
              </a:solidFill>
            </a:endParaRPr>
          </a:p>
        </p:txBody>
      </p:sp>
      <p:sp>
        <p:nvSpPr>
          <p:cNvPr id="30" name="TextBox 29"/>
          <p:cNvSpPr txBox="1"/>
          <p:nvPr/>
        </p:nvSpPr>
        <p:spPr>
          <a:xfrm>
            <a:off x="6599478" y="3195404"/>
            <a:ext cx="2130820" cy="1046440"/>
          </a:xfrm>
          <a:prstGeom prst="rect">
            <a:avLst/>
          </a:prstGeom>
          <a:noFill/>
        </p:spPr>
        <p:txBody>
          <a:bodyPr wrap="square" rtlCol="0">
            <a:spAutoFit/>
          </a:bodyPr>
          <a:lstStyle/>
          <a:p>
            <a:r>
              <a:rPr lang="en-US" sz="1200" b="1" dirty="0" smtClean="0">
                <a:solidFill>
                  <a:srgbClr val="000000"/>
                </a:solidFill>
              </a:rPr>
              <a:t>Food DefenseTQ</a:t>
            </a:r>
            <a:r>
              <a:rPr lang="en-US" sz="1200" b="1" baseline="30000" dirty="0" smtClean="0">
                <a:solidFill>
                  <a:srgbClr val="000000"/>
                </a:solidFill>
              </a:rPr>
              <a:t>TM</a:t>
            </a:r>
          </a:p>
          <a:p>
            <a:r>
              <a:rPr lang="en-US" sz="1200" b="1" dirty="0" smtClean="0">
                <a:solidFill>
                  <a:srgbClr val="000000"/>
                </a:solidFill>
              </a:rPr>
              <a:t>BioSafeTQ</a:t>
            </a:r>
            <a:r>
              <a:rPr lang="en-US" sz="1200" b="1" baseline="30000" dirty="0" smtClean="0">
                <a:solidFill>
                  <a:srgbClr val="000000"/>
                </a:solidFill>
              </a:rPr>
              <a:t>TM</a:t>
            </a:r>
          </a:p>
          <a:p>
            <a:endParaRPr lang="en-US" sz="1200" b="1" baseline="30000" dirty="0" smtClean="0">
              <a:solidFill>
                <a:srgbClr val="000000"/>
              </a:solidFill>
            </a:endParaRPr>
          </a:p>
          <a:p>
            <a:pPr>
              <a:buFont typeface="Arial" pitchFamily="34" charset="0"/>
              <a:buChar char="•"/>
            </a:pPr>
            <a:r>
              <a:rPr lang="en-US" sz="1000" dirty="0" smtClean="0">
                <a:solidFill>
                  <a:srgbClr val="000000"/>
                </a:solidFill>
              </a:rPr>
              <a:t>  Al Qaeda Attack against the </a:t>
            </a:r>
          </a:p>
          <a:p>
            <a:r>
              <a:rPr lang="en-US" sz="1000" dirty="0" smtClean="0">
                <a:solidFill>
                  <a:srgbClr val="000000"/>
                </a:solidFill>
              </a:rPr>
              <a:t>   American Food Supply</a:t>
            </a:r>
          </a:p>
          <a:p>
            <a:endParaRPr lang="en-US" sz="1000" dirty="0">
              <a:solidFill>
                <a:srgbClr val="000000"/>
              </a:solidFill>
            </a:endParaRPr>
          </a:p>
        </p:txBody>
      </p:sp>
      <p:sp>
        <p:nvSpPr>
          <p:cNvPr id="31" name="TextBox 30"/>
          <p:cNvSpPr txBox="1"/>
          <p:nvPr/>
        </p:nvSpPr>
        <p:spPr>
          <a:xfrm>
            <a:off x="2374094" y="4714643"/>
            <a:ext cx="2190410" cy="1046440"/>
          </a:xfrm>
          <a:prstGeom prst="rect">
            <a:avLst/>
          </a:prstGeom>
          <a:noFill/>
        </p:spPr>
        <p:txBody>
          <a:bodyPr wrap="square" rtlCol="0">
            <a:spAutoFit/>
          </a:bodyPr>
          <a:lstStyle/>
          <a:p>
            <a:r>
              <a:rPr lang="en-US" sz="1200" b="1" dirty="0" smtClean="0">
                <a:solidFill>
                  <a:srgbClr val="000000"/>
                </a:solidFill>
              </a:rPr>
              <a:t>Complex Military </a:t>
            </a:r>
          </a:p>
          <a:p>
            <a:r>
              <a:rPr lang="en-US" sz="1200" b="1" dirty="0" smtClean="0">
                <a:solidFill>
                  <a:srgbClr val="000000"/>
                </a:solidFill>
              </a:rPr>
              <a:t>Contingency Operations </a:t>
            </a:r>
          </a:p>
          <a:p>
            <a:endParaRPr lang="en-US" sz="1200" b="1" baseline="30000" dirty="0" smtClean="0">
              <a:solidFill>
                <a:srgbClr val="000000"/>
              </a:solidFill>
            </a:endParaRPr>
          </a:p>
          <a:p>
            <a:pPr>
              <a:buFont typeface="Arial" pitchFamily="34" charset="0"/>
              <a:buChar char="•"/>
            </a:pPr>
            <a:r>
              <a:rPr lang="en-US" sz="1000" dirty="0" smtClean="0">
                <a:solidFill>
                  <a:srgbClr val="000000"/>
                </a:solidFill>
              </a:rPr>
              <a:t>  Anthrax Attack against </a:t>
            </a:r>
          </a:p>
          <a:p>
            <a:r>
              <a:rPr lang="en-US" sz="1000" dirty="0" smtClean="0">
                <a:solidFill>
                  <a:srgbClr val="000000"/>
                </a:solidFill>
              </a:rPr>
              <a:t>   “Big City, USA”</a:t>
            </a:r>
          </a:p>
          <a:p>
            <a:pPr>
              <a:buFont typeface="Arial" pitchFamily="34" charset="0"/>
              <a:buChar char="•"/>
            </a:pPr>
            <a:r>
              <a:rPr lang="en-US" sz="1000" dirty="0" smtClean="0">
                <a:solidFill>
                  <a:srgbClr val="000000"/>
                </a:solidFill>
              </a:rPr>
              <a:t>  Civil-Military Cooperation</a:t>
            </a:r>
            <a:endParaRPr lang="en-US" sz="1000" dirty="0">
              <a:solidFill>
                <a:srgbClr val="000000"/>
              </a:solidFill>
            </a:endParaRPr>
          </a:p>
        </p:txBody>
      </p:sp>
      <p:sp>
        <p:nvSpPr>
          <p:cNvPr id="32" name="TextBox 31"/>
          <p:cNvSpPr txBox="1"/>
          <p:nvPr/>
        </p:nvSpPr>
        <p:spPr>
          <a:xfrm>
            <a:off x="6594750" y="4743044"/>
            <a:ext cx="2041769" cy="892552"/>
          </a:xfrm>
          <a:prstGeom prst="rect">
            <a:avLst/>
          </a:prstGeom>
          <a:noFill/>
        </p:spPr>
        <p:txBody>
          <a:bodyPr wrap="square" rtlCol="0">
            <a:spAutoFit/>
          </a:bodyPr>
          <a:lstStyle/>
          <a:p>
            <a:r>
              <a:rPr lang="en-US" sz="1200" b="1" dirty="0" smtClean="0">
                <a:solidFill>
                  <a:srgbClr val="000000"/>
                </a:solidFill>
              </a:rPr>
              <a:t>BuildingTQ</a:t>
            </a:r>
            <a:r>
              <a:rPr lang="en-US" sz="1200" b="1" baseline="30000" dirty="0" smtClean="0">
                <a:solidFill>
                  <a:srgbClr val="000000"/>
                </a:solidFill>
              </a:rPr>
              <a:t>TM</a:t>
            </a:r>
          </a:p>
          <a:p>
            <a:r>
              <a:rPr lang="en-US" sz="1200" b="1" dirty="0" smtClean="0">
                <a:solidFill>
                  <a:srgbClr val="000000"/>
                </a:solidFill>
              </a:rPr>
              <a:t>School and CampusTQ</a:t>
            </a:r>
            <a:r>
              <a:rPr lang="en-US" sz="1200" b="1" baseline="30000" dirty="0" smtClean="0">
                <a:solidFill>
                  <a:srgbClr val="000000"/>
                </a:solidFill>
              </a:rPr>
              <a:t>TM</a:t>
            </a:r>
          </a:p>
          <a:p>
            <a:endParaRPr lang="en-US" sz="1200" b="1" baseline="30000" dirty="0" smtClean="0">
              <a:solidFill>
                <a:srgbClr val="000000"/>
              </a:solidFill>
            </a:endParaRPr>
          </a:p>
          <a:p>
            <a:pPr>
              <a:buFont typeface="Arial" pitchFamily="34" charset="0"/>
              <a:buChar char="•"/>
            </a:pPr>
            <a:r>
              <a:rPr lang="en-US" sz="1000" dirty="0" smtClean="0">
                <a:solidFill>
                  <a:srgbClr val="000000"/>
                </a:solidFill>
              </a:rPr>
              <a:t>  Fire Emergency Database</a:t>
            </a:r>
          </a:p>
          <a:p>
            <a:endParaRPr lang="en-US" sz="1000" dirty="0">
              <a:solidFill>
                <a:srgbClr val="000000"/>
              </a:solidFill>
            </a:endParaRPr>
          </a:p>
        </p:txBody>
      </p:sp>
      <p:cxnSp>
        <p:nvCxnSpPr>
          <p:cNvPr id="34" name="Straight Connector 33"/>
          <p:cNvCxnSpPr/>
          <p:nvPr/>
        </p:nvCxnSpPr>
        <p:spPr bwMode="auto">
          <a:xfrm flipV="1">
            <a:off x="380750" y="1454392"/>
            <a:ext cx="8440615" cy="14068"/>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37" name="Straight Connector 36"/>
          <p:cNvCxnSpPr/>
          <p:nvPr/>
        </p:nvCxnSpPr>
        <p:spPr bwMode="auto">
          <a:xfrm flipV="1">
            <a:off x="380750" y="2896330"/>
            <a:ext cx="8440615" cy="7034"/>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38" name="Straight Connector 37"/>
          <p:cNvCxnSpPr/>
          <p:nvPr/>
        </p:nvCxnSpPr>
        <p:spPr bwMode="auto">
          <a:xfrm flipV="1">
            <a:off x="387784" y="4471912"/>
            <a:ext cx="8426548" cy="14068"/>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39" name="Straight Connector 38"/>
          <p:cNvCxnSpPr/>
          <p:nvPr/>
        </p:nvCxnSpPr>
        <p:spPr bwMode="auto">
          <a:xfrm>
            <a:off x="394818" y="6033425"/>
            <a:ext cx="8426547" cy="7034"/>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41" name="Straight Connector 40"/>
          <p:cNvCxnSpPr/>
          <p:nvPr/>
        </p:nvCxnSpPr>
        <p:spPr bwMode="auto">
          <a:xfrm rot="16200000" flipH="1">
            <a:off x="-1904443" y="3748232"/>
            <a:ext cx="4564391" cy="5997"/>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48" name="Straight Connector 47"/>
          <p:cNvCxnSpPr/>
          <p:nvPr/>
        </p:nvCxnSpPr>
        <p:spPr bwMode="auto">
          <a:xfrm rot="16200000" flipH="1">
            <a:off x="-132606" y="3745235"/>
            <a:ext cx="4555474" cy="18066"/>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49" name="Straight Connector 48"/>
          <p:cNvCxnSpPr/>
          <p:nvPr/>
        </p:nvCxnSpPr>
        <p:spPr bwMode="auto">
          <a:xfrm rot="16200000" flipH="1">
            <a:off x="6541226" y="3746254"/>
            <a:ext cx="4572003" cy="7036"/>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50" name="Straight Connector 49"/>
          <p:cNvCxnSpPr/>
          <p:nvPr/>
        </p:nvCxnSpPr>
        <p:spPr bwMode="auto">
          <a:xfrm rot="5400000">
            <a:off x="2315445" y="3750990"/>
            <a:ext cx="4576584" cy="3514"/>
          </a:xfrm>
          <a:prstGeom prst="line">
            <a:avLst/>
          </a:prstGeom>
          <a:solidFill>
            <a:schemeClr val="accent1"/>
          </a:solidFill>
          <a:ln w="12700" cap="sq" cmpd="sng" algn="ctr">
            <a:solidFill>
              <a:srgbClr val="C00000"/>
            </a:solidFill>
            <a:prstDash val="solid"/>
            <a:round/>
            <a:headEnd type="none" w="sm" len="sm"/>
            <a:tailEnd type="none" w="sm" len="sm"/>
          </a:ln>
          <a:effectLst/>
        </p:spPr>
      </p:cxnSp>
      <p:cxnSp>
        <p:nvCxnSpPr>
          <p:cNvPr id="54" name="Straight Connector 53"/>
          <p:cNvCxnSpPr/>
          <p:nvPr/>
        </p:nvCxnSpPr>
        <p:spPr bwMode="auto">
          <a:xfrm rot="5400000">
            <a:off x="4096063" y="3743796"/>
            <a:ext cx="4579496" cy="1"/>
          </a:xfrm>
          <a:prstGeom prst="line">
            <a:avLst/>
          </a:prstGeom>
          <a:solidFill>
            <a:schemeClr val="accent1"/>
          </a:solidFill>
          <a:ln w="12700" cap="sq" cmpd="sng" algn="ctr">
            <a:solidFill>
              <a:srgbClr val="C00000"/>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64305" y="186883"/>
            <a:ext cx="9785350" cy="831850"/>
          </a:xfrm>
        </p:spPr>
        <p:txBody>
          <a:bodyPr/>
          <a:lstStyle/>
          <a:p>
            <a:r>
              <a:rPr lang="en-US" sz="2400" dirty="0" smtClean="0"/>
              <a:t>5.  What is Food DefenseTQ</a:t>
            </a:r>
            <a:r>
              <a:rPr lang="en-US" sz="2400" baseline="30000" dirty="0" smtClean="0"/>
              <a:t>TM</a:t>
            </a:r>
            <a:r>
              <a:rPr lang="en-US" sz="2400" dirty="0" smtClean="0"/>
              <a:t>? </a:t>
            </a:r>
          </a:p>
        </p:txBody>
      </p:sp>
      <p:sp>
        <p:nvSpPr>
          <p:cNvPr id="5" name="Footer Placeholder 4"/>
          <p:cNvSpPr>
            <a:spLocks noGrp="1"/>
          </p:cNvSpPr>
          <p:nvPr>
            <p:ph type="ftr" sz="quarter" idx="11"/>
          </p:nvPr>
        </p:nvSpPr>
        <p:spPr/>
        <p:txBody>
          <a:bodyPr/>
          <a:lstStyle/>
          <a:p>
            <a:pPr>
              <a:defRPr/>
            </a:pPr>
            <a:r>
              <a:rPr lang="en-US" dirty="0">
                <a:latin typeface="Arial" pitchFamily="34" charset="0"/>
              </a:rPr>
              <a:t>THOUGHTQUEST PROPRIETARY</a:t>
            </a:r>
          </a:p>
        </p:txBody>
      </p:sp>
      <p:sp>
        <p:nvSpPr>
          <p:cNvPr id="14" name="TextBox 13"/>
          <p:cNvSpPr txBox="1"/>
          <p:nvPr/>
        </p:nvSpPr>
        <p:spPr>
          <a:xfrm>
            <a:off x="2114048" y="1096637"/>
            <a:ext cx="4742004" cy="523220"/>
          </a:xfrm>
          <a:prstGeom prst="rect">
            <a:avLst/>
          </a:prstGeom>
          <a:noFill/>
        </p:spPr>
        <p:txBody>
          <a:bodyPr wrap="none">
            <a:spAutoFit/>
          </a:bodyPr>
          <a:lstStyle/>
          <a:p>
            <a:pPr marL="341313" indent="-341313" fontAlgn="auto">
              <a:spcBef>
                <a:spcPts val="0"/>
              </a:spcBef>
              <a:spcAft>
                <a:spcPts val="0"/>
              </a:spcAft>
              <a:defRPr/>
            </a:pPr>
            <a:r>
              <a:rPr lang="en-US" sz="2800" b="1" dirty="0">
                <a:solidFill>
                  <a:srgbClr val="000000"/>
                </a:solidFill>
                <a:latin typeface="Arial Narrow" pitchFamily="34" charset="0"/>
                <a:cs typeface="+mn-cs"/>
              </a:rPr>
              <a:t>“TQ” stands for </a:t>
            </a:r>
            <a:r>
              <a:rPr lang="en-US" sz="2800" b="1" i="1" dirty="0">
                <a:solidFill>
                  <a:srgbClr val="000000"/>
                </a:solidFill>
                <a:latin typeface="Arial Narrow" pitchFamily="34" charset="0"/>
                <a:cs typeface="+mn-cs"/>
              </a:rPr>
              <a:t>Threat Quotient </a:t>
            </a:r>
          </a:p>
        </p:txBody>
      </p:sp>
      <p:pic>
        <p:nvPicPr>
          <p:cNvPr id="7" name="Content Placeholder 8" descr="Picture7.png"/>
          <p:cNvPicPr>
            <a:picLocks noChangeAspect="1"/>
          </p:cNvPicPr>
          <p:nvPr/>
        </p:nvPicPr>
        <p:blipFill>
          <a:blip r:embed="rId3">
            <a:grayscl/>
          </a:blip>
          <a:srcRect b="2981"/>
          <a:stretch>
            <a:fillRect/>
          </a:stretch>
        </p:blipFill>
        <p:spPr>
          <a:xfrm>
            <a:off x="409903" y="1893818"/>
            <a:ext cx="4532585" cy="3844386"/>
          </a:xfrm>
          <a:prstGeom prst="roundRect">
            <a:avLst>
              <a:gd name="adj" fmla="val 4167"/>
            </a:avLst>
          </a:prstGeom>
          <a:solidFill>
            <a:srgbClr val="FFFFFF"/>
          </a:solidFill>
          <a:ln w="76200" cap="sq">
            <a:solidFill>
              <a:srgbClr val="000000"/>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sp>
        <p:nvSpPr>
          <p:cNvPr id="9" name="Content Placeholder 2"/>
          <p:cNvSpPr>
            <a:spLocks noGrp="1"/>
          </p:cNvSpPr>
          <p:nvPr>
            <p:ph idx="1"/>
          </p:nvPr>
        </p:nvSpPr>
        <p:spPr>
          <a:xfrm>
            <a:off x="4808483" y="1789385"/>
            <a:ext cx="3673366" cy="3712779"/>
          </a:xfrm>
        </p:spPr>
        <p:txBody>
          <a:bodyPr/>
          <a:lstStyle/>
          <a:p>
            <a:r>
              <a:rPr lang="en-US" dirty="0" smtClean="0"/>
              <a:t>All hazards risk management tool</a:t>
            </a:r>
          </a:p>
          <a:p>
            <a:pPr lvl="1"/>
            <a:r>
              <a:rPr lang="en-US" sz="1600" dirty="0" smtClean="0"/>
              <a:t>Built on “critical nodes,” i.e., CCP, CP, GAP’s, GMP’s </a:t>
            </a:r>
          </a:p>
          <a:p>
            <a:pPr lvl="1"/>
            <a:r>
              <a:rPr lang="en-US" sz="1600" dirty="0" smtClean="0"/>
              <a:t>Combines operations, safety and security</a:t>
            </a:r>
          </a:p>
          <a:p>
            <a:r>
              <a:rPr lang="en-US" dirty="0" smtClean="0"/>
              <a:t>Designed as a collaborative tool for use by producers and the government</a:t>
            </a:r>
          </a:p>
          <a:p>
            <a:pPr lvl="1"/>
            <a:r>
              <a:rPr lang="en-US" sz="1600" dirty="0" smtClean="0"/>
              <a:t>Aids quality assurance and surveillance</a:t>
            </a:r>
          </a:p>
          <a:p>
            <a:pPr lvl="1"/>
            <a:r>
              <a:rPr lang="en-US" sz="1600" dirty="0" smtClean="0"/>
              <a:t>One stop shopping for all hazards events</a:t>
            </a:r>
          </a:p>
          <a:p>
            <a:pPr lvl="1"/>
            <a:r>
              <a:rPr lang="en-US" sz="1600" dirty="0" smtClean="0"/>
              <a:t>Reduces cost and the work burden on everyone</a:t>
            </a:r>
          </a:p>
          <a:p>
            <a:pPr lvl="1"/>
            <a:endParaRPr lang="en-US" sz="1600" dirty="0" smtClean="0"/>
          </a:p>
          <a:p>
            <a:pPr lvl="1"/>
            <a:endParaRPr 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2" name="Title 1"/>
          <p:cNvSpPr>
            <a:spLocks noGrp="1"/>
          </p:cNvSpPr>
          <p:nvPr>
            <p:ph type="title"/>
          </p:nvPr>
        </p:nvSpPr>
        <p:spPr>
          <a:xfrm>
            <a:off x="273804" y="171342"/>
            <a:ext cx="6762427" cy="831850"/>
          </a:xfrm>
        </p:spPr>
        <p:txBody>
          <a:bodyPr/>
          <a:lstStyle/>
          <a:p>
            <a:r>
              <a:rPr lang="en-US" sz="2400" dirty="0" smtClean="0"/>
              <a:t>6.  Why is the technology important?</a:t>
            </a:r>
            <a:endParaRPr lang="en-US" sz="2400" dirty="0"/>
          </a:p>
        </p:txBody>
      </p:sp>
      <p:sp>
        <p:nvSpPr>
          <p:cNvPr id="7" name="TextBox 6"/>
          <p:cNvSpPr txBox="1"/>
          <p:nvPr/>
        </p:nvSpPr>
        <p:spPr>
          <a:xfrm>
            <a:off x="3014421" y="1139125"/>
            <a:ext cx="2820003" cy="523220"/>
          </a:xfrm>
          <a:prstGeom prst="rect">
            <a:avLst/>
          </a:prstGeom>
          <a:noFill/>
        </p:spPr>
        <p:txBody>
          <a:bodyPr wrap="none" rtlCol="0">
            <a:spAutoFit/>
          </a:bodyPr>
          <a:lstStyle/>
          <a:p>
            <a:r>
              <a:rPr lang="en-US" sz="2800" b="1" dirty="0" smtClean="0">
                <a:solidFill>
                  <a:srgbClr val="000000"/>
                </a:solidFill>
              </a:rPr>
              <a:t>The Big Picture</a:t>
            </a:r>
            <a:endParaRPr lang="en-US" sz="2800" b="1" dirty="0">
              <a:solidFill>
                <a:srgbClr val="000000"/>
              </a:solidFill>
            </a:endParaRPr>
          </a:p>
        </p:txBody>
      </p:sp>
      <p:sp>
        <p:nvSpPr>
          <p:cNvPr id="8" name="TextBox 7"/>
          <p:cNvSpPr txBox="1"/>
          <p:nvPr/>
        </p:nvSpPr>
        <p:spPr>
          <a:xfrm>
            <a:off x="5315919" y="2518475"/>
            <a:ext cx="184731" cy="461665"/>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5202265" y="2378991"/>
            <a:ext cx="3236563" cy="2905932"/>
          </a:xfrm>
        </p:spPr>
        <p:txBody>
          <a:bodyPr/>
          <a:lstStyle/>
          <a:p>
            <a:r>
              <a:rPr lang="en-US" dirty="0" smtClean="0"/>
              <a:t>76 million cases of foodborne illness each year</a:t>
            </a:r>
          </a:p>
          <a:p>
            <a:pPr lvl="1"/>
            <a:r>
              <a:rPr lang="en-US" dirty="0" smtClean="0"/>
              <a:t>325,000 hospitalizations</a:t>
            </a:r>
          </a:p>
          <a:p>
            <a:pPr lvl="1"/>
            <a:r>
              <a:rPr lang="en-US" dirty="0" smtClean="0"/>
              <a:t>5,000 deaths</a:t>
            </a:r>
          </a:p>
          <a:p>
            <a:r>
              <a:rPr lang="en-US" dirty="0" smtClean="0"/>
              <a:t>&gt;$35 billion in costs and lost productivity each year</a:t>
            </a:r>
          </a:p>
        </p:txBody>
      </p:sp>
      <p:pic>
        <p:nvPicPr>
          <p:cNvPr id="10" name="Picture 9" descr="Picture4.png"/>
          <p:cNvPicPr>
            <a:picLocks noChangeAspect="1"/>
          </p:cNvPicPr>
          <p:nvPr/>
        </p:nvPicPr>
        <p:blipFill>
          <a:blip r:embed="rId3"/>
          <a:srcRect l="8177" t="11181" r="1870" b="15821"/>
          <a:stretch>
            <a:fillRect/>
          </a:stretch>
        </p:blipFill>
        <p:spPr>
          <a:xfrm>
            <a:off x="433950" y="1995018"/>
            <a:ext cx="5145439" cy="39477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2" name="Title 1"/>
          <p:cNvSpPr>
            <a:spLocks noGrp="1"/>
          </p:cNvSpPr>
          <p:nvPr>
            <p:ph type="title"/>
          </p:nvPr>
        </p:nvSpPr>
        <p:spPr>
          <a:xfrm>
            <a:off x="273804" y="171342"/>
            <a:ext cx="6762427" cy="831850"/>
          </a:xfrm>
        </p:spPr>
        <p:txBody>
          <a:bodyPr/>
          <a:lstStyle/>
          <a:p>
            <a:r>
              <a:rPr lang="en-US" sz="2400" dirty="0" smtClean="0"/>
              <a:t>6.  Why is the technology important?</a:t>
            </a:r>
            <a:endParaRPr lang="en-US" sz="2400" dirty="0"/>
          </a:p>
        </p:txBody>
      </p:sp>
      <p:sp>
        <p:nvSpPr>
          <p:cNvPr id="7" name="TextBox 6"/>
          <p:cNvSpPr txBox="1"/>
          <p:nvPr/>
        </p:nvSpPr>
        <p:spPr>
          <a:xfrm>
            <a:off x="3014421" y="1139125"/>
            <a:ext cx="2820003" cy="523220"/>
          </a:xfrm>
          <a:prstGeom prst="rect">
            <a:avLst/>
          </a:prstGeom>
          <a:noFill/>
        </p:spPr>
        <p:txBody>
          <a:bodyPr wrap="none" rtlCol="0">
            <a:spAutoFit/>
          </a:bodyPr>
          <a:lstStyle/>
          <a:p>
            <a:r>
              <a:rPr lang="en-US" sz="2800" b="1" dirty="0" smtClean="0">
                <a:solidFill>
                  <a:srgbClr val="000000"/>
                </a:solidFill>
              </a:rPr>
              <a:t>The Big Picture</a:t>
            </a:r>
            <a:endParaRPr lang="en-US" sz="2800" b="1" dirty="0">
              <a:solidFill>
                <a:srgbClr val="000000"/>
              </a:solidFill>
            </a:endParaRPr>
          </a:p>
        </p:txBody>
      </p:sp>
      <p:sp>
        <p:nvSpPr>
          <p:cNvPr id="8" name="TextBox 7"/>
          <p:cNvSpPr txBox="1"/>
          <p:nvPr/>
        </p:nvSpPr>
        <p:spPr>
          <a:xfrm>
            <a:off x="5315919" y="2518475"/>
            <a:ext cx="184731" cy="461665"/>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5202265" y="2378991"/>
            <a:ext cx="3236563" cy="2905932"/>
          </a:xfrm>
        </p:spPr>
        <p:txBody>
          <a:bodyPr/>
          <a:lstStyle/>
          <a:p>
            <a:r>
              <a:rPr lang="en-US" dirty="0" smtClean="0"/>
              <a:t>76 million cases of foodborne illness each year</a:t>
            </a:r>
          </a:p>
          <a:p>
            <a:pPr lvl="1"/>
            <a:r>
              <a:rPr lang="en-US" dirty="0" smtClean="0"/>
              <a:t>325,000 hospitalizations</a:t>
            </a:r>
          </a:p>
          <a:p>
            <a:pPr lvl="1"/>
            <a:r>
              <a:rPr lang="en-US" dirty="0" smtClean="0"/>
              <a:t>5,000 deaths</a:t>
            </a:r>
          </a:p>
          <a:p>
            <a:r>
              <a:rPr lang="en-US" dirty="0" smtClean="0"/>
              <a:t>&gt;$35 billion in costs and lost productivity each year</a:t>
            </a:r>
          </a:p>
        </p:txBody>
      </p:sp>
      <p:pic>
        <p:nvPicPr>
          <p:cNvPr id="10" name="Picture 9" descr="Picture4.png"/>
          <p:cNvPicPr>
            <a:picLocks noChangeAspect="1"/>
          </p:cNvPicPr>
          <p:nvPr/>
        </p:nvPicPr>
        <p:blipFill>
          <a:blip r:embed="rId3"/>
          <a:srcRect l="8177" t="11181" r="1870" b="15821"/>
          <a:stretch>
            <a:fillRect/>
          </a:stretch>
        </p:blipFill>
        <p:spPr>
          <a:xfrm>
            <a:off x="433950" y="1995018"/>
            <a:ext cx="5145439" cy="39477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graphicFrame>
        <p:nvGraphicFramePr>
          <p:cNvPr id="18" name="Table 17"/>
          <p:cNvGraphicFramePr>
            <a:graphicFrameLocks noGrp="1"/>
          </p:cNvGraphicFramePr>
          <p:nvPr/>
        </p:nvGraphicFramePr>
        <p:xfrm>
          <a:off x="309034" y="1182547"/>
          <a:ext cx="8462075" cy="5250052"/>
        </p:xfrm>
        <a:graphic>
          <a:graphicData uri="http://schemas.openxmlformats.org/drawingml/2006/table">
            <a:tbl>
              <a:tblPr firstRow="1" bandRow="1">
                <a:tableStyleId>{F5AB1C69-6EDB-4FF4-983F-18BD219EF322}</a:tableStyleId>
              </a:tblPr>
              <a:tblGrid>
                <a:gridCol w="698703"/>
                <a:gridCol w="853971"/>
                <a:gridCol w="776337"/>
                <a:gridCol w="902385"/>
                <a:gridCol w="883190"/>
                <a:gridCol w="4347489"/>
              </a:tblGrid>
              <a:tr h="400169">
                <a:tc>
                  <a:txBody>
                    <a:bodyPr/>
                    <a:lstStyle/>
                    <a:p>
                      <a:pPr algn="ctr"/>
                      <a:r>
                        <a:rPr lang="en-US" sz="1000" dirty="0" smtClean="0">
                          <a:solidFill>
                            <a:schemeClr val="tx1"/>
                          </a:solidFill>
                        </a:rPr>
                        <a:t>Date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Producer</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Incident Type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Cause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Estimated Losses</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Incident Description</a:t>
                      </a:r>
                      <a:endParaRPr lang="en-US" sz="1000" dirty="0">
                        <a:solidFill>
                          <a:schemeClr val="tx1"/>
                        </a:solidFill>
                      </a:endParaRPr>
                    </a:p>
                  </a:txBody>
                  <a:tcPr anchor="ctr">
                    <a:solidFill>
                      <a:srgbClr val="000000"/>
                    </a:solidFill>
                  </a:tcPr>
                </a:tc>
              </a:tr>
              <a:tr h="461734">
                <a:tc>
                  <a:txBody>
                    <a:bodyPr/>
                    <a:lstStyle/>
                    <a:p>
                      <a:pPr algn="ctr"/>
                      <a:r>
                        <a:rPr lang="en-US" sz="800" dirty="0" smtClean="0">
                          <a:solidFill>
                            <a:srgbClr val="000000"/>
                          </a:solidFill>
                        </a:rPr>
                        <a:t>10/15/1982</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Tylenol</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Sabotage</a:t>
                      </a:r>
                      <a:r>
                        <a:rPr lang="en-US" sz="800" baseline="0" dirty="0" smtClean="0">
                          <a:solidFill>
                            <a:srgbClr val="000000"/>
                          </a:solidFill>
                        </a:rPr>
                        <a:t> via adulteration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Suspected Insider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$100,000,000+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Seven fatal Tylenol poisonings, code-named TYMURS by the FBI, took place in the Chicago area. The poisonings involved Extra-Strength Tylenol capsules laced with potassium cyanide. </a:t>
                      </a:r>
                      <a:endParaRPr lang="en-US" sz="800" dirty="0">
                        <a:solidFill>
                          <a:srgbClr val="000000"/>
                        </a:solidFill>
                      </a:endParaRPr>
                    </a:p>
                  </a:txBody>
                  <a:tcPr anchor="ctr">
                    <a:solidFill>
                      <a:schemeClr val="tx1">
                        <a:lumMod val="95000"/>
                      </a:schemeClr>
                    </a:solidFill>
                  </a:tcPr>
                </a:tc>
              </a:tr>
              <a:tr h="461734">
                <a:tc>
                  <a:txBody>
                    <a:bodyPr/>
                    <a:lstStyle/>
                    <a:p>
                      <a:pPr algn="ctr"/>
                      <a:r>
                        <a:rPr lang="en-US" sz="800" dirty="0" smtClean="0">
                          <a:solidFill>
                            <a:srgbClr val="000000"/>
                          </a:solidFill>
                        </a:rPr>
                        <a:t>6/1/1986</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Excedrin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Tampering</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Outsider</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$93,000,000+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Stella Maudine Nickell was sentenced to 90 years in prison for murdering her husband by deliberately poisoning his Excedrin capsules with lethal cyanide. She then poisoned five other people in order to make her husband's death appear to be the work of a serial killer.</a:t>
                      </a:r>
                      <a:endParaRPr lang="en-US" sz="800" dirty="0">
                        <a:solidFill>
                          <a:srgbClr val="000000"/>
                        </a:solidFill>
                      </a:endParaRPr>
                    </a:p>
                  </a:txBody>
                  <a:tcPr anchor="ctr">
                    <a:solidFill>
                      <a:schemeClr val="tx1">
                        <a:lumMod val="85000"/>
                      </a:schemeClr>
                    </a:solidFill>
                  </a:tcPr>
                </a:tc>
              </a:tr>
              <a:tr h="584863">
                <a:tc>
                  <a:txBody>
                    <a:bodyPr/>
                    <a:lstStyle/>
                    <a:p>
                      <a:pPr algn="ctr"/>
                      <a:r>
                        <a:rPr lang="en-US" sz="800" dirty="0" smtClean="0">
                          <a:solidFill>
                            <a:srgbClr val="000000"/>
                          </a:solidFill>
                        </a:rPr>
                        <a:t>3/1/1989</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Heinz Baby Foods</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Sabotage</a:t>
                      </a:r>
                      <a:r>
                        <a:rPr lang="en-US" sz="800" baseline="0" dirty="0" smtClean="0">
                          <a:solidFill>
                            <a:srgbClr val="000000"/>
                          </a:solidFill>
                        </a:rPr>
                        <a:t> via adulteration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Suspected Insider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$67,000,000+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In March of 1989 a bottle of Heinz baby food was reported containing glass; it was believed that the contamination was the result of an employee.  Shortly after the report Heinz became the victim of an extortion plot when a former policeman began contaminating Heinz products.  Heinz was forced to destroy 100 million jars of baby food.</a:t>
                      </a:r>
                      <a:endParaRPr lang="en-US" sz="800" dirty="0">
                        <a:solidFill>
                          <a:srgbClr val="000000"/>
                        </a:solidFill>
                      </a:endParaRPr>
                    </a:p>
                  </a:txBody>
                  <a:tcPr anchor="ctr">
                    <a:solidFill>
                      <a:schemeClr val="tx1">
                        <a:lumMod val="95000"/>
                      </a:schemeClr>
                    </a:solidFill>
                  </a:tcPr>
                </a:tc>
              </a:tr>
              <a:tr h="584863">
                <a:tc>
                  <a:txBody>
                    <a:bodyPr/>
                    <a:lstStyle/>
                    <a:p>
                      <a:pPr algn="ctr"/>
                      <a:r>
                        <a:rPr lang="en-US" sz="800" dirty="0" smtClean="0">
                          <a:solidFill>
                            <a:srgbClr val="000000"/>
                          </a:solidFill>
                        </a:rPr>
                        <a:t>8/1/1993</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Diet Pepsi</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Runaway Hoax</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$5,500,000+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During the summer of 1993, PepsiCo managed to stave off a runaway hoax pertaining to alleged product tampering. Syringes were claimed to have been found in cans of Diet Pepsi throughout the U.S. With the arrests of several of the fraudulent claimants, reports of found hypodermic needles ceased. </a:t>
                      </a:r>
                      <a:endParaRPr lang="en-US" sz="800" dirty="0">
                        <a:solidFill>
                          <a:srgbClr val="000000"/>
                        </a:solidFill>
                      </a:endParaRPr>
                    </a:p>
                  </a:txBody>
                  <a:tcPr anchor="ctr">
                    <a:solidFill>
                      <a:schemeClr val="tx1">
                        <a:lumMod val="85000"/>
                      </a:schemeClr>
                    </a:solidFill>
                  </a:tcPr>
                </a:tc>
              </a:tr>
              <a:tr h="373403">
                <a:tc>
                  <a:txBody>
                    <a:bodyPr/>
                    <a:lstStyle/>
                    <a:p>
                      <a:pPr algn="ctr"/>
                      <a:r>
                        <a:rPr lang="en-US" sz="800" dirty="0" smtClean="0">
                          <a:solidFill>
                            <a:srgbClr val="000000"/>
                          </a:solidFill>
                        </a:rPr>
                        <a:t>9/11/1997</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Arnott’s Biscuits</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Extortion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$22,000,000+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In 1997, Arnott’s biscuits was forced to withdraw its entire Australian stock nationwide following an extortion threat.</a:t>
                      </a:r>
                      <a:endParaRPr lang="en-US" sz="800" dirty="0">
                        <a:solidFill>
                          <a:srgbClr val="000000"/>
                        </a:solidFill>
                      </a:endParaRPr>
                    </a:p>
                  </a:txBody>
                  <a:tcPr anchor="ctr">
                    <a:solidFill>
                      <a:schemeClr val="tx1">
                        <a:lumMod val="95000"/>
                      </a:schemeClr>
                    </a:solidFill>
                  </a:tcPr>
                </a:tc>
              </a:tr>
              <a:tr h="373403">
                <a:tc>
                  <a:txBody>
                    <a:bodyPr/>
                    <a:lstStyle/>
                    <a:p>
                      <a:pPr algn="ctr"/>
                      <a:r>
                        <a:rPr lang="en-US" sz="800" dirty="0" smtClean="0">
                          <a:solidFill>
                            <a:srgbClr val="000000"/>
                          </a:solidFill>
                        </a:rPr>
                        <a:t>7/4/2004</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Gerber Baby Foods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Likely sabotage</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$8,000,000+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Castor beans are found in three bottles of Gerber baby foods with notes indicating the food had been poisoned. The reports lead to  copycat tampering of Gerber products.</a:t>
                      </a:r>
                      <a:endParaRPr lang="en-US" sz="800" dirty="0">
                        <a:solidFill>
                          <a:srgbClr val="000000"/>
                        </a:solidFill>
                      </a:endParaRPr>
                    </a:p>
                  </a:txBody>
                  <a:tcPr anchor="ctr">
                    <a:solidFill>
                      <a:schemeClr val="tx1">
                        <a:lumMod val="85000"/>
                      </a:schemeClr>
                    </a:solidFill>
                  </a:tcPr>
                </a:tc>
              </a:tr>
              <a:tr h="461734">
                <a:tc>
                  <a:txBody>
                    <a:bodyPr/>
                    <a:lstStyle/>
                    <a:p>
                      <a:pPr algn="ctr"/>
                      <a:r>
                        <a:rPr lang="en-US" sz="800" dirty="0" smtClean="0">
                          <a:solidFill>
                            <a:srgbClr val="000000"/>
                          </a:solidFill>
                        </a:rPr>
                        <a:t>5/1/2005</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Heinz (Merion</a:t>
                      </a:r>
                      <a:r>
                        <a:rPr lang="en-US" sz="800" baseline="0" dirty="0" smtClean="0">
                          <a:solidFill>
                            <a:srgbClr val="000000"/>
                          </a:solidFill>
                        </a:rPr>
                        <a:t> Plant)</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Equipment</a:t>
                      </a:r>
                      <a:r>
                        <a:rPr lang="en-US" sz="800" baseline="0" dirty="0" smtClean="0">
                          <a:solidFill>
                            <a:srgbClr val="000000"/>
                          </a:solidFill>
                        </a:rPr>
                        <a:t> Malfunction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Unknown:</a:t>
                      </a:r>
                      <a:r>
                        <a:rPr lang="en-US" sz="800" baseline="0" dirty="0" smtClean="0">
                          <a:solidFill>
                            <a:srgbClr val="000000"/>
                          </a:solidFill>
                        </a:rPr>
                        <a:t> possibly operator error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An undetermined quantity of anhydrous ammonia was released from malfunctioning equipment at the Heinz plant in Upper Merion Township, Montgomery County. </a:t>
                      </a:r>
                      <a:endParaRPr lang="en-US" sz="800" dirty="0">
                        <a:solidFill>
                          <a:srgbClr val="000000"/>
                        </a:solidFill>
                      </a:endParaRPr>
                    </a:p>
                  </a:txBody>
                  <a:tcPr anchor="ctr">
                    <a:solidFill>
                      <a:schemeClr val="tx1">
                        <a:lumMod val="95000"/>
                      </a:schemeClr>
                    </a:solidFill>
                  </a:tcPr>
                </a:tc>
              </a:tr>
              <a:tr h="584863">
                <a:tc>
                  <a:txBody>
                    <a:bodyPr/>
                    <a:lstStyle/>
                    <a:p>
                      <a:pPr algn="ctr"/>
                      <a:r>
                        <a:rPr lang="en-US" sz="800" dirty="0" smtClean="0">
                          <a:solidFill>
                            <a:srgbClr val="000000"/>
                          </a:solidFill>
                        </a:rPr>
                        <a:t>7/1/2005</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MARS chocolate</a:t>
                      </a:r>
                      <a:r>
                        <a:rPr lang="en-US" sz="800" baseline="0" dirty="0" smtClean="0">
                          <a:solidFill>
                            <a:srgbClr val="000000"/>
                          </a:solidFill>
                        </a:rPr>
                        <a:t> bars</a:t>
                      </a:r>
                      <a:r>
                        <a:rPr lang="en-US" sz="800" dirty="0" smtClean="0">
                          <a:solidFill>
                            <a:srgbClr val="000000"/>
                          </a:solidFill>
                        </a:rPr>
                        <a:t>: Master Foods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Extortion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Likely</a:t>
                      </a:r>
                      <a:r>
                        <a:rPr lang="en-US" sz="800" baseline="0" dirty="0" smtClean="0">
                          <a:solidFill>
                            <a:srgbClr val="000000"/>
                          </a:solidFill>
                        </a:rPr>
                        <a:t> Outsider</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$10,000,000+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Masterfoods lost an estimated $7.5 million when an extortionist claimed to have contaminated Mars and Snickers bars with pesticide.  Masterfoods removed the chocolate bars from 40,000 stores in the Australian state of New South Wales. </a:t>
                      </a:r>
                      <a:endParaRPr lang="en-US" sz="800" dirty="0">
                        <a:solidFill>
                          <a:srgbClr val="000000"/>
                        </a:solidFill>
                      </a:endParaRPr>
                    </a:p>
                  </a:txBody>
                  <a:tcPr anchor="ctr">
                    <a:solidFill>
                      <a:schemeClr val="tx1">
                        <a:lumMod val="85000"/>
                      </a:schemeClr>
                    </a:solidFill>
                  </a:tcPr>
                </a:tc>
              </a:tr>
              <a:tr h="373403">
                <a:tc>
                  <a:txBody>
                    <a:bodyPr/>
                    <a:lstStyle/>
                    <a:p>
                      <a:pPr algn="ctr"/>
                      <a:r>
                        <a:rPr lang="en-US" sz="800" dirty="0" smtClean="0">
                          <a:solidFill>
                            <a:srgbClr val="000000"/>
                          </a:solidFill>
                        </a:rPr>
                        <a:t>11/1/2005</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Boca Foods (Hobbs Plant)</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Fire Loading</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Insider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$8,000,000+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On Valentine’s Day of 2005 the RMS Foods, Inc. plant, which makes organic Boca burgers, was almost entirely destroyed by a fire.</a:t>
                      </a:r>
                      <a:endParaRPr lang="en-US" sz="800" dirty="0">
                        <a:solidFill>
                          <a:srgbClr val="000000"/>
                        </a:solidFill>
                      </a:endParaRPr>
                    </a:p>
                  </a:txBody>
                  <a:tcPr anchor="ctr">
                    <a:solidFill>
                      <a:schemeClr val="tx1">
                        <a:lumMod val="95000"/>
                      </a:schemeClr>
                    </a:solidFill>
                  </a:tcPr>
                </a:tc>
              </a:tr>
              <a:tr h="589883">
                <a:tc>
                  <a:txBody>
                    <a:bodyPr/>
                    <a:lstStyle/>
                    <a:p>
                      <a:pPr algn="ctr"/>
                      <a:r>
                        <a:rPr lang="en-US" sz="800" dirty="0" smtClean="0">
                          <a:solidFill>
                            <a:srgbClr val="000000"/>
                          </a:solidFill>
                        </a:rPr>
                        <a:t>2/1/2005</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Premier Foods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Adulteration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Inadvertent contamination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$75,000,000+</a:t>
                      </a:r>
                      <a:endParaRPr lang="en-US" sz="800" dirty="0">
                        <a:solidFill>
                          <a:srgbClr val="000000"/>
                        </a:solidFill>
                      </a:endParaRPr>
                    </a:p>
                  </a:txBody>
                  <a:tcPr anchor="c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Worcester</a:t>
                      </a:r>
                      <a:r>
                        <a:rPr lang="en-US" sz="800" baseline="0" dirty="0" smtClean="0">
                          <a:solidFill>
                            <a:srgbClr val="000000"/>
                          </a:solidFill>
                        </a:rPr>
                        <a:t> sauce</a:t>
                      </a:r>
                      <a:r>
                        <a:rPr lang="en-US" sz="800" dirty="0" smtClean="0">
                          <a:solidFill>
                            <a:srgbClr val="000000"/>
                          </a:solidFill>
                        </a:rPr>
                        <a:t> produced by Premier Foods was found to be contaminated by Sudan</a:t>
                      </a:r>
                      <a:r>
                        <a:rPr lang="en-US" sz="800" baseline="0" dirty="0" smtClean="0">
                          <a:solidFill>
                            <a:srgbClr val="000000"/>
                          </a:solidFill>
                        </a:rPr>
                        <a:t> I</a:t>
                      </a:r>
                      <a:r>
                        <a:rPr lang="en-US" sz="800" dirty="0" smtClean="0">
                          <a:solidFill>
                            <a:srgbClr val="000000"/>
                          </a:solidFill>
                        </a:rPr>
                        <a:t> carcinogenic dye. The origin was traced to adulterated chili powder. The sauce was used in hundreds of supermarket products such as pizzas and ready-made meals, and the contamination led to over 400 products being taken off the shelves. </a:t>
                      </a:r>
                      <a:endParaRPr lang="en-US" sz="800" dirty="0">
                        <a:solidFill>
                          <a:srgbClr val="000000"/>
                        </a:solidFill>
                      </a:endParaRPr>
                    </a:p>
                  </a:txBody>
                  <a:tcPr anchor="ctr">
                    <a:solidFill>
                      <a:schemeClr val="tx1">
                        <a:lumMod val="8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2" name="Title 1"/>
          <p:cNvSpPr>
            <a:spLocks noGrp="1"/>
          </p:cNvSpPr>
          <p:nvPr>
            <p:ph type="title"/>
          </p:nvPr>
        </p:nvSpPr>
        <p:spPr>
          <a:xfrm>
            <a:off x="273804" y="171342"/>
            <a:ext cx="6762427" cy="831850"/>
          </a:xfrm>
        </p:spPr>
        <p:txBody>
          <a:bodyPr/>
          <a:lstStyle/>
          <a:p>
            <a:r>
              <a:rPr lang="en-US" sz="2400" dirty="0" smtClean="0"/>
              <a:t>6.  Why is the technology important?</a:t>
            </a:r>
            <a:endParaRPr lang="en-US" sz="2400" dirty="0"/>
          </a:p>
        </p:txBody>
      </p:sp>
      <p:sp>
        <p:nvSpPr>
          <p:cNvPr id="7" name="TextBox 6"/>
          <p:cNvSpPr txBox="1"/>
          <p:nvPr/>
        </p:nvSpPr>
        <p:spPr>
          <a:xfrm>
            <a:off x="3014421" y="1139125"/>
            <a:ext cx="2820003" cy="523220"/>
          </a:xfrm>
          <a:prstGeom prst="rect">
            <a:avLst/>
          </a:prstGeom>
          <a:noFill/>
        </p:spPr>
        <p:txBody>
          <a:bodyPr wrap="none" rtlCol="0">
            <a:spAutoFit/>
          </a:bodyPr>
          <a:lstStyle/>
          <a:p>
            <a:r>
              <a:rPr lang="en-US" sz="2800" b="1" dirty="0" smtClean="0">
                <a:solidFill>
                  <a:srgbClr val="000000"/>
                </a:solidFill>
              </a:rPr>
              <a:t>The Big Picture</a:t>
            </a:r>
            <a:endParaRPr lang="en-US" sz="2800" b="1" dirty="0">
              <a:solidFill>
                <a:srgbClr val="000000"/>
              </a:solidFill>
            </a:endParaRPr>
          </a:p>
        </p:txBody>
      </p:sp>
      <p:sp>
        <p:nvSpPr>
          <p:cNvPr id="8" name="TextBox 7"/>
          <p:cNvSpPr txBox="1"/>
          <p:nvPr/>
        </p:nvSpPr>
        <p:spPr>
          <a:xfrm>
            <a:off x="5315919" y="2518475"/>
            <a:ext cx="184731" cy="461665"/>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5202265" y="2378991"/>
            <a:ext cx="3236563" cy="2905932"/>
          </a:xfrm>
        </p:spPr>
        <p:txBody>
          <a:bodyPr/>
          <a:lstStyle/>
          <a:p>
            <a:r>
              <a:rPr lang="en-US" dirty="0" smtClean="0"/>
              <a:t>76 million cases of foodborne illness each year</a:t>
            </a:r>
          </a:p>
          <a:p>
            <a:pPr lvl="1"/>
            <a:r>
              <a:rPr lang="en-US" dirty="0" smtClean="0"/>
              <a:t>325,000 hospitalizations</a:t>
            </a:r>
          </a:p>
          <a:p>
            <a:pPr lvl="1"/>
            <a:r>
              <a:rPr lang="en-US" dirty="0" smtClean="0"/>
              <a:t>5,000 deaths</a:t>
            </a:r>
          </a:p>
          <a:p>
            <a:r>
              <a:rPr lang="en-US" dirty="0" smtClean="0"/>
              <a:t>&gt;$35 billion in costs and lost productivity each year</a:t>
            </a:r>
          </a:p>
        </p:txBody>
      </p:sp>
      <p:pic>
        <p:nvPicPr>
          <p:cNvPr id="10" name="Picture 9" descr="Picture4.png"/>
          <p:cNvPicPr>
            <a:picLocks noChangeAspect="1"/>
          </p:cNvPicPr>
          <p:nvPr/>
        </p:nvPicPr>
        <p:blipFill>
          <a:blip r:embed="rId3"/>
          <a:srcRect l="8177" t="11181" r="1870" b="15821"/>
          <a:stretch>
            <a:fillRect/>
          </a:stretch>
        </p:blipFill>
        <p:spPr>
          <a:xfrm>
            <a:off x="433950" y="1995018"/>
            <a:ext cx="5145439" cy="39477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graphicFrame>
        <p:nvGraphicFramePr>
          <p:cNvPr id="18" name="Table 17"/>
          <p:cNvGraphicFramePr>
            <a:graphicFrameLocks noGrp="1"/>
          </p:cNvGraphicFramePr>
          <p:nvPr/>
        </p:nvGraphicFramePr>
        <p:xfrm>
          <a:off x="309034" y="1182547"/>
          <a:ext cx="8462075" cy="5250052"/>
        </p:xfrm>
        <a:graphic>
          <a:graphicData uri="http://schemas.openxmlformats.org/drawingml/2006/table">
            <a:tbl>
              <a:tblPr firstRow="1" bandRow="1">
                <a:tableStyleId>{F5AB1C69-6EDB-4FF4-983F-18BD219EF322}</a:tableStyleId>
              </a:tblPr>
              <a:tblGrid>
                <a:gridCol w="698703"/>
                <a:gridCol w="853971"/>
                <a:gridCol w="776337"/>
                <a:gridCol w="902385"/>
                <a:gridCol w="883190"/>
                <a:gridCol w="4347489"/>
              </a:tblGrid>
              <a:tr h="400169">
                <a:tc>
                  <a:txBody>
                    <a:bodyPr/>
                    <a:lstStyle/>
                    <a:p>
                      <a:pPr algn="ctr"/>
                      <a:r>
                        <a:rPr lang="en-US" sz="1000" dirty="0" smtClean="0">
                          <a:solidFill>
                            <a:schemeClr val="tx1"/>
                          </a:solidFill>
                        </a:rPr>
                        <a:t>Date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Producer</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Incident Type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Cause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Estimated Losses</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Incident Description</a:t>
                      </a:r>
                      <a:endParaRPr lang="en-US" sz="1000" dirty="0">
                        <a:solidFill>
                          <a:schemeClr val="tx1"/>
                        </a:solidFill>
                      </a:endParaRPr>
                    </a:p>
                  </a:txBody>
                  <a:tcPr anchor="ctr">
                    <a:solidFill>
                      <a:srgbClr val="000000"/>
                    </a:solidFill>
                  </a:tcPr>
                </a:tc>
              </a:tr>
              <a:tr h="461734">
                <a:tc>
                  <a:txBody>
                    <a:bodyPr/>
                    <a:lstStyle/>
                    <a:p>
                      <a:pPr algn="ctr"/>
                      <a:r>
                        <a:rPr lang="en-US" sz="800" dirty="0" smtClean="0">
                          <a:solidFill>
                            <a:srgbClr val="000000"/>
                          </a:solidFill>
                        </a:rPr>
                        <a:t>10/15/1982</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Tylenol</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Sabotage</a:t>
                      </a:r>
                      <a:r>
                        <a:rPr lang="en-US" sz="800" baseline="0" dirty="0" smtClean="0">
                          <a:solidFill>
                            <a:srgbClr val="000000"/>
                          </a:solidFill>
                        </a:rPr>
                        <a:t> via adulteration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Suspected Insider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$100,000,000+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Seven fatal Tylenol poisonings, code-named TYMURS by the FBI, took place in the Chicago area. The poisonings involved Extra-Strength Tylenol capsules laced with potassium cyanide. </a:t>
                      </a:r>
                      <a:endParaRPr lang="en-US" sz="800" dirty="0">
                        <a:solidFill>
                          <a:srgbClr val="000000"/>
                        </a:solidFill>
                      </a:endParaRPr>
                    </a:p>
                  </a:txBody>
                  <a:tcPr anchor="ctr">
                    <a:solidFill>
                      <a:schemeClr val="tx1">
                        <a:lumMod val="95000"/>
                      </a:schemeClr>
                    </a:solidFill>
                  </a:tcPr>
                </a:tc>
              </a:tr>
              <a:tr h="461734">
                <a:tc>
                  <a:txBody>
                    <a:bodyPr/>
                    <a:lstStyle/>
                    <a:p>
                      <a:pPr algn="ctr"/>
                      <a:r>
                        <a:rPr lang="en-US" sz="800" dirty="0" smtClean="0">
                          <a:solidFill>
                            <a:srgbClr val="000000"/>
                          </a:solidFill>
                        </a:rPr>
                        <a:t>6/1/1986</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Excedrin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Tampering</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Outsider</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$93,000,000+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Stella Maudine Nickell was sentenced to 90 years in prison for murdering her husband by deliberately poisoning his Excedrin capsules with lethal cyanide. She then poisoned five other people in order to make her husband's death appear to be the work of a serial killer.</a:t>
                      </a:r>
                      <a:endParaRPr lang="en-US" sz="800" dirty="0">
                        <a:solidFill>
                          <a:srgbClr val="000000"/>
                        </a:solidFill>
                      </a:endParaRPr>
                    </a:p>
                  </a:txBody>
                  <a:tcPr anchor="ctr">
                    <a:solidFill>
                      <a:schemeClr val="tx1">
                        <a:lumMod val="85000"/>
                      </a:schemeClr>
                    </a:solidFill>
                  </a:tcPr>
                </a:tc>
              </a:tr>
              <a:tr h="584863">
                <a:tc>
                  <a:txBody>
                    <a:bodyPr/>
                    <a:lstStyle/>
                    <a:p>
                      <a:pPr algn="ctr"/>
                      <a:r>
                        <a:rPr lang="en-US" sz="800" dirty="0" smtClean="0">
                          <a:solidFill>
                            <a:srgbClr val="000000"/>
                          </a:solidFill>
                        </a:rPr>
                        <a:t>3/1/1989</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Heinz Baby Foods</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Sabotage</a:t>
                      </a:r>
                      <a:r>
                        <a:rPr lang="en-US" sz="800" baseline="0" dirty="0" smtClean="0">
                          <a:solidFill>
                            <a:srgbClr val="000000"/>
                          </a:solidFill>
                        </a:rPr>
                        <a:t> via adulteration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Suspected Insider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$67,000,000+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In March of 1989 a bottle of Heinz baby food was reported containing glass; it was believed that the contamination was the result of an employee.  Shortly after the report Heinz became the victim of an extortion plot when a former policeman began contaminating Heinz products.  Heinz was forced to destroy 100 million jars of baby food.</a:t>
                      </a:r>
                      <a:endParaRPr lang="en-US" sz="800" dirty="0">
                        <a:solidFill>
                          <a:srgbClr val="000000"/>
                        </a:solidFill>
                      </a:endParaRPr>
                    </a:p>
                  </a:txBody>
                  <a:tcPr anchor="ctr">
                    <a:solidFill>
                      <a:schemeClr val="tx1">
                        <a:lumMod val="95000"/>
                      </a:schemeClr>
                    </a:solidFill>
                  </a:tcPr>
                </a:tc>
              </a:tr>
              <a:tr h="584863">
                <a:tc>
                  <a:txBody>
                    <a:bodyPr/>
                    <a:lstStyle/>
                    <a:p>
                      <a:pPr algn="ctr"/>
                      <a:r>
                        <a:rPr lang="en-US" sz="800" dirty="0" smtClean="0">
                          <a:solidFill>
                            <a:srgbClr val="000000"/>
                          </a:solidFill>
                        </a:rPr>
                        <a:t>8/1/1993</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Diet Pepsi</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Runaway Hoax</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$5,500,000+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During the summer of 1993, PepsiCo managed to stave off a runaway hoax pertaining to alleged product tampering. Syringes were claimed to have been found in cans of Diet Pepsi throughout the U.S. With the arrests of several of the fraudulent claimants, reports of found hypodermic needles ceased. </a:t>
                      </a:r>
                      <a:endParaRPr lang="en-US" sz="800" dirty="0">
                        <a:solidFill>
                          <a:srgbClr val="000000"/>
                        </a:solidFill>
                      </a:endParaRPr>
                    </a:p>
                  </a:txBody>
                  <a:tcPr anchor="ctr">
                    <a:solidFill>
                      <a:schemeClr val="tx1">
                        <a:lumMod val="85000"/>
                      </a:schemeClr>
                    </a:solidFill>
                  </a:tcPr>
                </a:tc>
              </a:tr>
              <a:tr h="373403">
                <a:tc>
                  <a:txBody>
                    <a:bodyPr/>
                    <a:lstStyle/>
                    <a:p>
                      <a:pPr algn="ctr"/>
                      <a:r>
                        <a:rPr lang="en-US" sz="800" dirty="0" smtClean="0">
                          <a:solidFill>
                            <a:srgbClr val="000000"/>
                          </a:solidFill>
                        </a:rPr>
                        <a:t>9/11/1997</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Arnott’s Biscuits</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Extortion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$22,000,000+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In 1997, Arnott’s biscuits was forced to withdraw its entire Australian stock nationwide following an extortion threat.</a:t>
                      </a:r>
                      <a:endParaRPr lang="en-US" sz="800" dirty="0">
                        <a:solidFill>
                          <a:srgbClr val="000000"/>
                        </a:solidFill>
                      </a:endParaRPr>
                    </a:p>
                  </a:txBody>
                  <a:tcPr anchor="ctr">
                    <a:solidFill>
                      <a:schemeClr val="tx1">
                        <a:lumMod val="95000"/>
                      </a:schemeClr>
                    </a:solidFill>
                  </a:tcPr>
                </a:tc>
              </a:tr>
              <a:tr h="373403">
                <a:tc>
                  <a:txBody>
                    <a:bodyPr/>
                    <a:lstStyle/>
                    <a:p>
                      <a:pPr algn="ctr"/>
                      <a:r>
                        <a:rPr lang="en-US" sz="800" dirty="0" smtClean="0">
                          <a:solidFill>
                            <a:srgbClr val="000000"/>
                          </a:solidFill>
                        </a:rPr>
                        <a:t>7/4/2004</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Gerber Baby Foods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Likely sabotage</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$8,000,000+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Castor beans are found in three bottles of Gerber baby foods with notes indicating the food had been poisoned. The reports lead to  copycat tampering of Gerber products.</a:t>
                      </a:r>
                      <a:endParaRPr lang="en-US" sz="800" dirty="0">
                        <a:solidFill>
                          <a:srgbClr val="000000"/>
                        </a:solidFill>
                      </a:endParaRPr>
                    </a:p>
                  </a:txBody>
                  <a:tcPr anchor="ctr">
                    <a:solidFill>
                      <a:schemeClr val="tx1">
                        <a:lumMod val="85000"/>
                      </a:schemeClr>
                    </a:solidFill>
                  </a:tcPr>
                </a:tc>
              </a:tr>
              <a:tr h="461734">
                <a:tc>
                  <a:txBody>
                    <a:bodyPr/>
                    <a:lstStyle/>
                    <a:p>
                      <a:pPr algn="ctr"/>
                      <a:r>
                        <a:rPr lang="en-US" sz="800" dirty="0" smtClean="0">
                          <a:solidFill>
                            <a:srgbClr val="000000"/>
                          </a:solidFill>
                        </a:rPr>
                        <a:t>5/1/2005</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Heinz (Merion</a:t>
                      </a:r>
                      <a:r>
                        <a:rPr lang="en-US" sz="800" baseline="0" dirty="0" smtClean="0">
                          <a:solidFill>
                            <a:srgbClr val="000000"/>
                          </a:solidFill>
                        </a:rPr>
                        <a:t> Plant)</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Equipment</a:t>
                      </a:r>
                      <a:r>
                        <a:rPr lang="en-US" sz="800" baseline="0" dirty="0" smtClean="0">
                          <a:solidFill>
                            <a:srgbClr val="000000"/>
                          </a:solidFill>
                        </a:rPr>
                        <a:t> Malfunction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Unknown:</a:t>
                      </a:r>
                      <a:r>
                        <a:rPr lang="en-US" sz="800" baseline="0" dirty="0" smtClean="0">
                          <a:solidFill>
                            <a:srgbClr val="000000"/>
                          </a:solidFill>
                        </a:rPr>
                        <a:t> possibly operator error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Unknown</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An undetermined quantity of anhydrous ammonia was released from malfunctioning equipment at the Heinz plant in Upper Merion Township, Montgomery County. </a:t>
                      </a:r>
                      <a:endParaRPr lang="en-US" sz="800" dirty="0">
                        <a:solidFill>
                          <a:srgbClr val="000000"/>
                        </a:solidFill>
                      </a:endParaRPr>
                    </a:p>
                  </a:txBody>
                  <a:tcPr anchor="ctr">
                    <a:solidFill>
                      <a:schemeClr val="tx1">
                        <a:lumMod val="95000"/>
                      </a:schemeClr>
                    </a:solidFill>
                  </a:tcPr>
                </a:tc>
              </a:tr>
              <a:tr h="584863">
                <a:tc>
                  <a:txBody>
                    <a:bodyPr/>
                    <a:lstStyle/>
                    <a:p>
                      <a:pPr algn="ctr"/>
                      <a:r>
                        <a:rPr lang="en-US" sz="800" dirty="0" smtClean="0">
                          <a:solidFill>
                            <a:srgbClr val="000000"/>
                          </a:solidFill>
                        </a:rPr>
                        <a:t>7/1/2005</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MARS chocolate</a:t>
                      </a:r>
                      <a:r>
                        <a:rPr lang="en-US" sz="800" baseline="0" dirty="0" smtClean="0">
                          <a:solidFill>
                            <a:srgbClr val="000000"/>
                          </a:solidFill>
                        </a:rPr>
                        <a:t> bars</a:t>
                      </a:r>
                      <a:r>
                        <a:rPr lang="en-US" sz="800" dirty="0" smtClean="0">
                          <a:solidFill>
                            <a:srgbClr val="000000"/>
                          </a:solidFill>
                        </a:rPr>
                        <a:t>: Master Foods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Extortion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Likely</a:t>
                      </a:r>
                      <a:r>
                        <a:rPr lang="en-US" sz="800" baseline="0" dirty="0" smtClean="0">
                          <a:solidFill>
                            <a:srgbClr val="000000"/>
                          </a:solidFill>
                        </a:rPr>
                        <a:t> Outsider</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$10,000,000+</a:t>
                      </a:r>
                      <a:endParaRPr lang="en-US" sz="800" dirty="0">
                        <a:solidFill>
                          <a:srgbClr val="000000"/>
                        </a:solidFill>
                      </a:endParaRPr>
                    </a:p>
                  </a:txBody>
                  <a:tcPr anchor="ctr">
                    <a:solidFill>
                      <a:schemeClr val="tx1">
                        <a:lumMod val="85000"/>
                      </a:schemeClr>
                    </a:solidFill>
                  </a:tcPr>
                </a:tc>
                <a:tc>
                  <a:txBody>
                    <a:bodyPr/>
                    <a:lstStyle/>
                    <a:p>
                      <a:pPr algn="l"/>
                      <a:r>
                        <a:rPr lang="en-US" sz="800" dirty="0" smtClean="0">
                          <a:solidFill>
                            <a:srgbClr val="000000"/>
                          </a:solidFill>
                        </a:rPr>
                        <a:t>Masterfoods lost an estimated $7.5 million when an extortionist claimed to have contaminated Mars and Snickers bars with pesticide.  Masterfoods removed the chocolate bars from 40,000 stores in the Australian state of New South Wales. </a:t>
                      </a:r>
                      <a:endParaRPr lang="en-US" sz="800" dirty="0">
                        <a:solidFill>
                          <a:srgbClr val="000000"/>
                        </a:solidFill>
                      </a:endParaRPr>
                    </a:p>
                  </a:txBody>
                  <a:tcPr anchor="ctr">
                    <a:solidFill>
                      <a:schemeClr val="tx1">
                        <a:lumMod val="85000"/>
                      </a:schemeClr>
                    </a:solidFill>
                  </a:tcPr>
                </a:tc>
              </a:tr>
              <a:tr h="373403">
                <a:tc>
                  <a:txBody>
                    <a:bodyPr/>
                    <a:lstStyle/>
                    <a:p>
                      <a:pPr algn="ctr"/>
                      <a:r>
                        <a:rPr lang="en-US" sz="800" dirty="0" smtClean="0">
                          <a:solidFill>
                            <a:srgbClr val="000000"/>
                          </a:solidFill>
                        </a:rPr>
                        <a:t>11/1/2005</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Boca Foods (Hobbs Plant)</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Fire Loading</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Insider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$8,000,000+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On Valentine’s Day of 2005 the RMS Foods, Inc. plant, which makes organic Boca burgers, was almost entirely destroyed by a fire.</a:t>
                      </a:r>
                      <a:endParaRPr lang="en-US" sz="800" dirty="0">
                        <a:solidFill>
                          <a:srgbClr val="000000"/>
                        </a:solidFill>
                      </a:endParaRPr>
                    </a:p>
                  </a:txBody>
                  <a:tcPr anchor="ctr">
                    <a:solidFill>
                      <a:schemeClr val="tx1">
                        <a:lumMod val="95000"/>
                      </a:schemeClr>
                    </a:solidFill>
                  </a:tcPr>
                </a:tc>
              </a:tr>
              <a:tr h="589883">
                <a:tc>
                  <a:txBody>
                    <a:bodyPr/>
                    <a:lstStyle/>
                    <a:p>
                      <a:pPr algn="ctr"/>
                      <a:r>
                        <a:rPr lang="en-US" sz="800" dirty="0" smtClean="0">
                          <a:solidFill>
                            <a:srgbClr val="000000"/>
                          </a:solidFill>
                        </a:rPr>
                        <a:t>2/1/2005</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Premier Foods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Adulteration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Inadvertent contamination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$75,000,000+</a:t>
                      </a:r>
                      <a:endParaRPr lang="en-US" sz="800" dirty="0">
                        <a:solidFill>
                          <a:srgbClr val="000000"/>
                        </a:solidFill>
                      </a:endParaRPr>
                    </a:p>
                  </a:txBody>
                  <a:tcPr anchor="c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Worcester</a:t>
                      </a:r>
                      <a:r>
                        <a:rPr lang="en-US" sz="800" baseline="0" dirty="0" smtClean="0">
                          <a:solidFill>
                            <a:srgbClr val="000000"/>
                          </a:solidFill>
                        </a:rPr>
                        <a:t> sauce</a:t>
                      </a:r>
                      <a:r>
                        <a:rPr lang="en-US" sz="800" dirty="0" smtClean="0">
                          <a:solidFill>
                            <a:srgbClr val="000000"/>
                          </a:solidFill>
                        </a:rPr>
                        <a:t> produced by Premier Foods was found to be contaminated by Sudan</a:t>
                      </a:r>
                      <a:r>
                        <a:rPr lang="en-US" sz="800" baseline="0" dirty="0" smtClean="0">
                          <a:solidFill>
                            <a:srgbClr val="000000"/>
                          </a:solidFill>
                        </a:rPr>
                        <a:t> I</a:t>
                      </a:r>
                      <a:r>
                        <a:rPr lang="en-US" sz="800" dirty="0" smtClean="0">
                          <a:solidFill>
                            <a:srgbClr val="000000"/>
                          </a:solidFill>
                        </a:rPr>
                        <a:t> carcinogenic dye. The origin was traced to adulterated chili powder. The sauce was used in hundreds of supermarket products such as pizzas and ready-made meals, and the contamination led to over 400 products being taken off the shelves. </a:t>
                      </a:r>
                      <a:endParaRPr lang="en-US" sz="800" dirty="0">
                        <a:solidFill>
                          <a:srgbClr val="000000"/>
                        </a:solidFill>
                      </a:endParaRPr>
                    </a:p>
                  </a:txBody>
                  <a:tcPr anchor="ctr">
                    <a:solidFill>
                      <a:schemeClr val="tx1">
                        <a:lumMod val="85000"/>
                      </a:schemeClr>
                    </a:solidFill>
                  </a:tcPr>
                </a:tc>
              </a:tr>
            </a:tbl>
          </a:graphicData>
        </a:graphic>
      </p:graphicFrame>
      <p:graphicFrame>
        <p:nvGraphicFramePr>
          <p:cNvPr id="19" name="Table 18"/>
          <p:cNvGraphicFramePr>
            <a:graphicFrameLocks noGrp="1"/>
          </p:cNvGraphicFramePr>
          <p:nvPr/>
        </p:nvGraphicFramePr>
        <p:xfrm>
          <a:off x="290194" y="1186569"/>
          <a:ext cx="8462075" cy="5252445"/>
        </p:xfrm>
        <a:graphic>
          <a:graphicData uri="http://schemas.openxmlformats.org/drawingml/2006/table">
            <a:tbl>
              <a:tblPr firstRow="1" bandRow="1">
                <a:tableStyleId>{F5AB1C69-6EDB-4FF4-983F-18BD219EF322}</a:tableStyleId>
              </a:tblPr>
              <a:tblGrid>
                <a:gridCol w="698703"/>
                <a:gridCol w="804633"/>
                <a:gridCol w="922149"/>
                <a:gridCol w="805911"/>
                <a:gridCol w="883190"/>
                <a:gridCol w="4347489"/>
              </a:tblGrid>
              <a:tr h="388907">
                <a:tc>
                  <a:txBody>
                    <a:bodyPr/>
                    <a:lstStyle/>
                    <a:p>
                      <a:pPr algn="ctr"/>
                      <a:r>
                        <a:rPr lang="en-US" sz="1000" dirty="0" smtClean="0">
                          <a:solidFill>
                            <a:schemeClr val="tx1"/>
                          </a:solidFill>
                        </a:rPr>
                        <a:t>Date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Producer</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Incident Type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Cause</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Estimated Losses</a:t>
                      </a:r>
                      <a:endParaRPr lang="en-US" sz="1000" dirty="0">
                        <a:solidFill>
                          <a:schemeClr val="tx1"/>
                        </a:solidFill>
                      </a:endParaRPr>
                    </a:p>
                  </a:txBody>
                  <a:tcPr anchor="ctr">
                    <a:solidFill>
                      <a:srgbClr val="000000"/>
                    </a:solidFill>
                  </a:tcPr>
                </a:tc>
                <a:tc>
                  <a:txBody>
                    <a:bodyPr/>
                    <a:lstStyle/>
                    <a:p>
                      <a:pPr algn="ctr"/>
                      <a:r>
                        <a:rPr lang="en-US" sz="1000" dirty="0" smtClean="0">
                          <a:solidFill>
                            <a:schemeClr val="tx1"/>
                          </a:solidFill>
                        </a:rPr>
                        <a:t>Incident Description</a:t>
                      </a:r>
                      <a:endParaRPr lang="en-US" sz="1000" dirty="0">
                        <a:solidFill>
                          <a:schemeClr val="tx1"/>
                        </a:solidFill>
                      </a:endParaRPr>
                    </a:p>
                  </a:txBody>
                  <a:tcPr anchor="ctr">
                    <a:solidFill>
                      <a:srgbClr val="000000"/>
                    </a:solidFill>
                  </a:tcPr>
                </a:tc>
              </a:tr>
              <a:tr h="568403">
                <a:tc>
                  <a:txBody>
                    <a:bodyPr/>
                    <a:lstStyle/>
                    <a:p>
                      <a:pPr algn="ctr"/>
                      <a:r>
                        <a:rPr lang="en-US" sz="800" dirty="0" smtClean="0">
                          <a:solidFill>
                            <a:srgbClr val="000000"/>
                          </a:solidFill>
                        </a:rPr>
                        <a:t>9/26/2006</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Tyson’s Chicken (Heflin Plant)</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Accidental Fire</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Maintenance contractor</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$100,000,000+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In September 2006, a fire</a:t>
                      </a:r>
                      <a:r>
                        <a:rPr lang="en-US" sz="800" baseline="0" dirty="0" smtClean="0">
                          <a:solidFill>
                            <a:srgbClr val="000000"/>
                          </a:solidFill>
                        </a:rPr>
                        <a:t> </a:t>
                      </a:r>
                      <a:r>
                        <a:rPr lang="en-US" sz="800" dirty="0" smtClean="0">
                          <a:solidFill>
                            <a:srgbClr val="000000"/>
                          </a:solidFill>
                        </a:rPr>
                        <a:t>broke out at Tyson's Heflin, Alabama plant.  The fire started over the weekend while a contractor was repairing a roof. Insulation caught fire and the plant was completely destroyed.  Tyson's was subsequently forced to abandon the chicken commodity market to Kochs Foods.</a:t>
                      </a:r>
                      <a:endParaRPr lang="en-US" sz="800" dirty="0">
                        <a:solidFill>
                          <a:srgbClr val="000000"/>
                        </a:solidFill>
                      </a:endParaRPr>
                    </a:p>
                  </a:txBody>
                  <a:tcPr anchor="ctr">
                    <a:solidFill>
                      <a:schemeClr val="tx1">
                        <a:lumMod val="95000"/>
                      </a:schemeClr>
                    </a:solidFill>
                  </a:tcPr>
                </a:tc>
              </a:tr>
              <a:tr h="688067">
                <a:tc>
                  <a:txBody>
                    <a:bodyPr/>
                    <a:lstStyle/>
                    <a:p>
                      <a:pPr algn="ctr"/>
                      <a:r>
                        <a:rPr lang="en-US" sz="800" dirty="0" smtClean="0">
                          <a:solidFill>
                            <a:srgbClr val="000000"/>
                          </a:solidFill>
                        </a:rPr>
                        <a:t>10/12/2006</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Natural Selection Foods LLC</a:t>
                      </a:r>
                      <a:endParaRPr lang="en-US" sz="800" dirty="0">
                        <a:solidFill>
                          <a:srgbClr val="000000"/>
                        </a:solidFill>
                      </a:endParaRPr>
                    </a:p>
                  </a:txBody>
                  <a:tcPr anchor="ctr">
                    <a:solidFill>
                      <a:schemeClr val="tx1">
                        <a:lumMod val="85000"/>
                      </a:schemeClr>
                    </a:solidFill>
                  </a:tcPr>
                </a:tc>
                <a:tc>
                  <a:txBody>
                    <a:bodyPr/>
                    <a:lstStyle/>
                    <a:p>
                      <a:pPr algn="ctr"/>
                      <a:r>
                        <a:rPr lang="en-US" sz="800" i="1" dirty="0" smtClean="0">
                          <a:solidFill>
                            <a:srgbClr val="000000"/>
                          </a:solidFill>
                        </a:rPr>
                        <a:t>E. coli </a:t>
                      </a:r>
                      <a:r>
                        <a:rPr lang="en-US" sz="800" dirty="0" smtClean="0">
                          <a:solidFill>
                            <a:srgbClr val="000000"/>
                          </a:solidFill>
                        </a:rPr>
                        <a:t>0157:H7</a:t>
                      </a:r>
                      <a:r>
                        <a:rPr lang="en-US" sz="800" baseline="0" dirty="0" smtClean="0">
                          <a:solidFill>
                            <a:srgbClr val="000000"/>
                          </a:solidFill>
                        </a:rPr>
                        <a:t> c</a:t>
                      </a:r>
                      <a:r>
                        <a:rPr lang="en-US" sz="800" dirty="0" smtClean="0">
                          <a:solidFill>
                            <a:srgbClr val="000000"/>
                          </a:solidFill>
                        </a:rPr>
                        <a:t>ontamination</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Poor sanitary practices:</a:t>
                      </a:r>
                    </a:p>
                    <a:p>
                      <a:pPr algn="ctr"/>
                      <a:r>
                        <a:rPr lang="en-US" sz="800" dirty="0" smtClean="0">
                          <a:solidFill>
                            <a:srgbClr val="000000"/>
                          </a:solidFill>
                        </a:rPr>
                        <a:t>cattle feces and growing fields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$160,000,000+</a:t>
                      </a:r>
                      <a:endParaRPr lang="en-US" sz="800" dirty="0">
                        <a:solidFill>
                          <a:srgbClr val="000000"/>
                        </a:solidFill>
                      </a:endParaRPr>
                    </a:p>
                  </a:txBody>
                  <a:tcPr anchor="c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FDA and the State of California announced</a:t>
                      </a:r>
                      <a:r>
                        <a:rPr lang="en-US" sz="800" baseline="0" dirty="0" smtClean="0">
                          <a:solidFill>
                            <a:srgbClr val="000000"/>
                          </a:solidFill>
                        </a:rPr>
                        <a:t> </a:t>
                      </a:r>
                      <a:r>
                        <a:rPr lang="en-US" sz="800" dirty="0" smtClean="0">
                          <a:solidFill>
                            <a:srgbClr val="000000"/>
                          </a:solidFill>
                        </a:rPr>
                        <a:t>that the test results for  samples collected during a field investigation were positive for </a:t>
                      </a:r>
                      <a:r>
                        <a:rPr lang="en-US" sz="800" i="1" dirty="0" smtClean="0">
                          <a:solidFill>
                            <a:srgbClr val="000000"/>
                          </a:solidFill>
                        </a:rPr>
                        <a:t>E. coli</a:t>
                      </a:r>
                      <a:r>
                        <a:rPr lang="en-US" sz="800" dirty="0" smtClean="0">
                          <a:solidFill>
                            <a:srgbClr val="000000"/>
                          </a:solidFill>
                        </a:rPr>
                        <a:t> O157:H7 in spinach. Samples of cattle feces on one of the implicated ranches tested positive for the same strain of </a:t>
                      </a:r>
                      <a:r>
                        <a:rPr lang="en-US" sz="800" i="1" dirty="0" smtClean="0">
                          <a:solidFill>
                            <a:srgbClr val="000000"/>
                          </a:solidFill>
                        </a:rPr>
                        <a:t>E. coli</a:t>
                      </a:r>
                      <a:r>
                        <a:rPr lang="en-US" sz="800" dirty="0" smtClean="0">
                          <a:solidFill>
                            <a:srgbClr val="000000"/>
                          </a:solidFill>
                        </a:rPr>
                        <a:t> O157:H7 that sickened 204 people. The outbreak affected 26 states with 204 confirmed illnesses,104 hospitalizations and 3 deaths.</a:t>
                      </a:r>
                      <a:endParaRPr lang="en-US" sz="800" dirty="0">
                        <a:solidFill>
                          <a:srgbClr val="000000"/>
                        </a:solidFill>
                      </a:endParaRPr>
                    </a:p>
                  </a:txBody>
                  <a:tcPr anchor="ctr">
                    <a:solidFill>
                      <a:schemeClr val="tx1">
                        <a:lumMod val="85000"/>
                      </a:schemeClr>
                    </a:solidFill>
                  </a:tcPr>
                </a:tc>
              </a:tr>
              <a:tr h="688067">
                <a:tc>
                  <a:txBody>
                    <a:bodyPr/>
                    <a:lstStyle/>
                    <a:p>
                      <a:pPr algn="ctr"/>
                      <a:r>
                        <a:rPr lang="en-US" sz="800" dirty="0" smtClean="0">
                          <a:solidFill>
                            <a:srgbClr val="000000"/>
                          </a:solidFill>
                        </a:rPr>
                        <a:t>9/25/2007</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Topps Meat Company</a:t>
                      </a:r>
                      <a:endParaRPr lang="en-US" sz="800" dirty="0">
                        <a:solidFill>
                          <a:srgbClr val="000000"/>
                        </a:solidFill>
                      </a:endParaRPr>
                    </a:p>
                  </a:txBody>
                  <a:tcPr anchor="ctr">
                    <a:solidFill>
                      <a:schemeClr val="tx1">
                        <a:lumMod val="95000"/>
                      </a:schemeClr>
                    </a:solidFill>
                  </a:tcPr>
                </a:tc>
                <a:tc>
                  <a:txBody>
                    <a:bodyPr/>
                    <a:lstStyle/>
                    <a:p>
                      <a:pPr algn="ctr"/>
                      <a:r>
                        <a:rPr lang="en-US" sz="800" i="1" dirty="0" smtClean="0">
                          <a:solidFill>
                            <a:srgbClr val="000000"/>
                          </a:solidFill>
                        </a:rPr>
                        <a:t>E.</a:t>
                      </a:r>
                      <a:r>
                        <a:rPr lang="en-US" sz="800" i="1" baseline="0" dirty="0" smtClean="0">
                          <a:solidFill>
                            <a:srgbClr val="000000"/>
                          </a:solidFill>
                        </a:rPr>
                        <a:t> </a:t>
                      </a:r>
                      <a:r>
                        <a:rPr lang="en-US" sz="800" i="1" dirty="0" smtClean="0">
                          <a:solidFill>
                            <a:srgbClr val="000000"/>
                          </a:solidFill>
                        </a:rPr>
                        <a:t>coli </a:t>
                      </a:r>
                      <a:r>
                        <a:rPr lang="en-US" sz="800" dirty="0" smtClean="0">
                          <a:solidFill>
                            <a:srgbClr val="000000"/>
                          </a:solidFill>
                        </a:rPr>
                        <a:t>O157:H7 </a:t>
                      </a:r>
                    </a:p>
                    <a:p>
                      <a:pPr algn="ctr"/>
                      <a:r>
                        <a:rPr lang="en-US" sz="800" dirty="0" smtClean="0">
                          <a:solidFill>
                            <a:srgbClr val="000000"/>
                          </a:solidFill>
                        </a:rPr>
                        <a:t>contamination</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Poor</a:t>
                      </a:r>
                      <a:r>
                        <a:rPr lang="en-US" sz="800" baseline="0" dirty="0" smtClean="0">
                          <a:solidFill>
                            <a:srgbClr val="000000"/>
                          </a:solidFill>
                        </a:rPr>
                        <a:t> safety practices</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$144,000,000+</a:t>
                      </a:r>
                      <a:endParaRPr lang="en-US" sz="800" dirty="0">
                        <a:solidFill>
                          <a:srgbClr val="000000"/>
                        </a:solidFill>
                      </a:endParaRPr>
                    </a:p>
                  </a:txBody>
                  <a:tcPr anchor="ctr">
                    <a:solidFill>
                      <a:schemeClr val="tx1">
                        <a:lumMod val="95000"/>
                      </a:schemeClr>
                    </a:solidFill>
                  </a:tcPr>
                </a:tc>
                <a:tc>
                  <a:txBody>
                    <a:bodyPr/>
                    <a:lstStyle/>
                    <a:p>
                      <a:pPr algn="l"/>
                      <a:r>
                        <a:rPr lang="en-US" sz="800" dirty="0" smtClean="0">
                          <a:solidFill>
                            <a:srgbClr val="000000"/>
                          </a:solidFill>
                        </a:rPr>
                        <a:t>21.7 million pounds of frozen ground beef products produced between September 25, 2006, and September 25, 2007 by the Topps Meat Company were recalled in September 2007 due to </a:t>
                      </a:r>
                      <a:r>
                        <a:rPr lang="en-US" sz="800" i="1" dirty="0" smtClean="0">
                          <a:solidFill>
                            <a:srgbClr val="000000"/>
                          </a:solidFill>
                        </a:rPr>
                        <a:t>E. coli </a:t>
                      </a:r>
                      <a:r>
                        <a:rPr lang="en-US" sz="800" dirty="0" smtClean="0">
                          <a:solidFill>
                            <a:srgbClr val="000000"/>
                          </a:solidFill>
                        </a:rPr>
                        <a:t>O157:H7 contamination. At the time, this was the second-largest beef recall in U.S. history, after Hudson Foods Company's recall of 25 million pounds of ground beef in 1997. The outbreak affected 8 states with 29 confirmed serious illnesses.</a:t>
                      </a:r>
                      <a:endParaRPr lang="en-US" sz="800" dirty="0">
                        <a:solidFill>
                          <a:srgbClr val="000000"/>
                        </a:solidFill>
                      </a:endParaRPr>
                    </a:p>
                  </a:txBody>
                  <a:tcPr anchor="ctr">
                    <a:solidFill>
                      <a:schemeClr val="tx1">
                        <a:lumMod val="95000"/>
                      </a:schemeClr>
                    </a:solidFill>
                  </a:tcPr>
                </a:tc>
              </a:tr>
              <a:tr h="568403">
                <a:tc>
                  <a:txBody>
                    <a:bodyPr/>
                    <a:lstStyle/>
                    <a:p>
                      <a:pPr algn="ctr"/>
                      <a:r>
                        <a:rPr lang="en-US" sz="800" dirty="0" smtClean="0">
                          <a:solidFill>
                            <a:srgbClr val="000000"/>
                          </a:solidFill>
                        </a:rPr>
                        <a:t>1/30/2008</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Hallmark-Westland Meat</a:t>
                      </a:r>
                      <a:r>
                        <a:rPr lang="en-US" sz="800" baseline="0" dirty="0" smtClean="0">
                          <a:solidFill>
                            <a:srgbClr val="000000"/>
                          </a:solidFill>
                        </a:rPr>
                        <a:t> Packing Company</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Animal</a:t>
                      </a:r>
                      <a:r>
                        <a:rPr lang="en-US" sz="800" baseline="0" dirty="0" smtClean="0">
                          <a:solidFill>
                            <a:srgbClr val="000000"/>
                          </a:solidFill>
                        </a:rPr>
                        <a:t> cruelty</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Non-compliance</a:t>
                      </a:r>
                      <a:r>
                        <a:rPr lang="en-US" sz="800" baseline="0" dirty="0" smtClean="0">
                          <a:solidFill>
                            <a:srgbClr val="000000"/>
                          </a:solidFill>
                        </a:rPr>
                        <a:t> with USDA regulations</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$132,000,000+</a:t>
                      </a:r>
                      <a:endParaRPr lang="en-US" sz="800" dirty="0">
                        <a:solidFill>
                          <a:srgbClr val="000000"/>
                        </a:solidFill>
                      </a:endParaRPr>
                    </a:p>
                  </a:txBody>
                  <a:tcPr anchor="ctr">
                    <a:solidFill>
                      <a:schemeClr val="tx1">
                        <a:lumMod val="85000"/>
                      </a:schemeClr>
                    </a:solidFill>
                  </a:tcPr>
                </a:tc>
                <a:tc>
                  <a:txBody>
                    <a:bodyPr/>
                    <a:lstStyle/>
                    <a:p>
                      <a:r>
                        <a:rPr lang="en-US" sz="800" dirty="0" smtClean="0">
                          <a:solidFill>
                            <a:srgbClr val="000000"/>
                          </a:solidFill>
                        </a:rPr>
                        <a:t>On February 17, 2008 Hallmark/Westland Meat Packing Company was</a:t>
                      </a:r>
                      <a:r>
                        <a:rPr lang="en-US" sz="800" baseline="0" dirty="0" smtClean="0">
                          <a:solidFill>
                            <a:srgbClr val="000000"/>
                          </a:solidFill>
                        </a:rPr>
                        <a:t> forced to </a:t>
                      </a:r>
                      <a:r>
                        <a:rPr lang="en-US" sz="800" dirty="0" smtClean="0">
                          <a:solidFill>
                            <a:srgbClr val="000000"/>
                          </a:solidFill>
                        </a:rPr>
                        <a:t>recall</a:t>
                      </a:r>
                      <a:r>
                        <a:rPr lang="en-US" sz="800" baseline="0" dirty="0" smtClean="0">
                          <a:solidFill>
                            <a:srgbClr val="000000"/>
                          </a:solidFill>
                        </a:rPr>
                        <a:t> </a:t>
                      </a:r>
                      <a:r>
                        <a:rPr lang="en-US" sz="800" dirty="0" smtClean="0">
                          <a:solidFill>
                            <a:srgbClr val="000000"/>
                          </a:solidFill>
                        </a:rPr>
                        <a:t>over 143 million pounds of beef products, considered the largest meat recall in the United States, following an investigation into animal cruelty.</a:t>
                      </a:r>
                      <a:r>
                        <a:rPr lang="en-US" sz="800" baseline="0" dirty="0" smtClean="0">
                          <a:solidFill>
                            <a:srgbClr val="000000"/>
                          </a:solidFill>
                        </a:rPr>
                        <a:t>  Workers were</a:t>
                      </a:r>
                      <a:r>
                        <a:rPr lang="en-US" sz="800" dirty="0" smtClean="0">
                          <a:solidFill>
                            <a:srgbClr val="000000"/>
                          </a:solidFill>
                        </a:rPr>
                        <a:t> videotaped using</a:t>
                      </a:r>
                      <a:r>
                        <a:rPr lang="en-US" sz="800" baseline="0" dirty="0" smtClean="0">
                          <a:solidFill>
                            <a:srgbClr val="000000"/>
                          </a:solidFill>
                        </a:rPr>
                        <a:t> forklifts to move</a:t>
                      </a:r>
                      <a:r>
                        <a:rPr lang="en-US" sz="800" dirty="0" smtClean="0">
                          <a:solidFill>
                            <a:srgbClr val="000000"/>
                          </a:solidFill>
                        </a:rPr>
                        <a:t> downed animals unable to walk into the kill pens.</a:t>
                      </a:r>
                      <a:endParaRPr lang="en-US" sz="800" dirty="0">
                        <a:solidFill>
                          <a:srgbClr val="000000"/>
                        </a:solidFill>
                      </a:endParaRPr>
                    </a:p>
                  </a:txBody>
                  <a:tcPr anchor="ctr">
                    <a:solidFill>
                      <a:schemeClr val="tx1">
                        <a:lumMod val="85000"/>
                      </a:schemeClr>
                    </a:solidFill>
                  </a:tcPr>
                </a:tc>
              </a:tr>
              <a:tr h="724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4/10/2008</a:t>
                      </a:r>
                    </a:p>
                    <a:p>
                      <a:pPr algn="ct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Not</a:t>
                      </a:r>
                      <a:r>
                        <a:rPr lang="en-US" sz="800" baseline="0" dirty="0" smtClean="0">
                          <a:solidFill>
                            <a:srgbClr val="000000"/>
                          </a:solidFill>
                        </a:rPr>
                        <a:t> confirmed</a:t>
                      </a:r>
                      <a:endParaRPr lang="en-US" sz="800" dirty="0">
                        <a:solidFill>
                          <a:srgbClr val="000000"/>
                        </a:solidFill>
                      </a:endParaRPr>
                    </a:p>
                  </a:txBody>
                  <a:tcPr anchor="ctr">
                    <a:solidFill>
                      <a:schemeClr val="tx1">
                        <a:lumMod val="95000"/>
                      </a:schemeClr>
                    </a:solidFill>
                  </a:tcPr>
                </a:tc>
                <a:tc>
                  <a:txBody>
                    <a:bodyPr/>
                    <a:lstStyle/>
                    <a:p>
                      <a:pPr algn="ctr"/>
                      <a:r>
                        <a:rPr lang="en-US" sz="800" i="1" dirty="0" smtClean="0">
                          <a:solidFill>
                            <a:srgbClr val="000000"/>
                          </a:solidFill>
                        </a:rPr>
                        <a:t>Salmonella enterica</a:t>
                      </a:r>
                      <a:r>
                        <a:rPr lang="en-US" sz="800" dirty="0" smtClean="0">
                          <a:solidFill>
                            <a:srgbClr val="000000"/>
                          </a:solidFill>
                        </a:rPr>
                        <a:t> in produce</a:t>
                      </a:r>
                      <a:endParaRPr lang="en-US" sz="800" dirty="0">
                        <a:solidFill>
                          <a:srgbClr val="000000"/>
                        </a:solidFill>
                      </a:endParaRPr>
                    </a:p>
                  </a:txBody>
                  <a:tcPr anchor="c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Likely poor sanitary practices: cattle feces and growing fields</a:t>
                      </a:r>
                    </a:p>
                  </a:txBody>
                  <a:tcPr anchor="ctr">
                    <a:solidFill>
                      <a:schemeClr val="tx1">
                        <a:lumMod val="95000"/>
                      </a:schemeClr>
                    </a:solidFill>
                  </a:tcPr>
                </a:tc>
                <a:tc>
                  <a:txBody>
                    <a:bodyPr/>
                    <a:lstStyle/>
                    <a:p>
                      <a:pPr algn="ctr"/>
                      <a:r>
                        <a:rPr lang="en-US" sz="800" dirty="0" smtClean="0">
                          <a:solidFill>
                            <a:srgbClr val="000000"/>
                          </a:solidFill>
                        </a:rPr>
                        <a:t>$98,000,000+</a:t>
                      </a:r>
                      <a:endParaRPr lang="en-US" sz="800" dirty="0">
                        <a:solidFill>
                          <a:srgbClr val="000000"/>
                        </a:solidFill>
                      </a:endParaRPr>
                    </a:p>
                  </a:txBody>
                  <a:tcPr anchor="ctr">
                    <a:solidFill>
                      <a:schemeClr val="tx1">
                        <a:lumMod val="95000"/>
                      </a:schemeClr>
                    </a:solidFill>
                  </a:tcPr>
                </a:tc>
                <a:tc>
                  <a:txBody>
                    <a:bodyPr/>
                    <a:lstStyle/>
                    <a:p>
                      <a:r>
                        <a:rPr lang="en-US" sz="800" dirty="0" smtClean="0">
                          <a:solidFill>
                            <a:srgbClr val="000000"/>
                          </a:solidFill>
                        </a:rPr>
                        <a:t>At least 203 reported hospitalizations were</a:t>
                      </a:r>
                      <a:r>
                        <a:rPr lang="en-US" sz="800" baseline="0" dirty="0" smtClean="0">
                          <a:solidFill>
                            <a:srgbClr val="000000"/>
                          </a:solidFill>
                        </a:rPr>
                        <a:t> </a:t>
                      </a:r>
                      <a:r>
                        <a:rPr lang="en-US" sz="800" dirty="0" smtClean="0">
                          <a:solidFill>
                            <a:srgbClr val="000000"/>
                          </a:solidFill>
                        </a:rPr>
                        <a:t>linked to the outbreak</a:t>
                      </a:r>
                      <a:r>
                        <a:rPr lang="en-US" sz="800" baseline="0" dirty="0" smtClean="0">
                          <a:solidFill>
                            <a:srgbClr val="000000"/>
                          </a:solidFill>
                        </a:rPr>
                        <a:t> that</a:t>
                      </a:r>
                      <a:r>
                        <a:rPr lang="en-US" sz="800" dirty="0" smtClean="0">
                          <a:solidFill>
                            <a:srgbClr val="000000"/>
                          </a:solidFill>
                        </a:rPr>
                        <a:t> caused at least one death, and may have been a contributing factor in at least one additional death.</a:t>
                      </a:r>
                      <a:r>
                        <a:rPr lang="en-US" sz="800" baseline="30000" dirty="0" smtClean="0">
                          <a:solidFill>
                            <a:srgbClr val="000000"/>
                          </a:solidFill>
                        </a:rPr>
                        <a:t> </a:t>
                      </a:r>
                      <a:r>
                        <a:rPr lang="en-US" sz="800" dirty="0" smtClean="0">
                          <a:solidFill>
                            <a:srgbClr val="000000"/>
                          </a:solidFill>
                        </a:rPr>
                        <a:t>CDC states that "it is likely many more illnesses have occurred than those reported." </a:t>
                      </a:r>
                      <a:r>
                        <a:rPr lang="en-US" sz="800" baseline="0" dirty="0" smtClean="0">
                          <a:solidFill>
                            <a:srgbClr val="000000"/>
                          </a:solidFill>
                        </a:rPr>
                        <a:t> By applying the </a:t>
                      </a:r>
                      <a:r>
                        <a:rPr lang="en-US" sz="800" dirty="0" smtClean="0">
                          <a:solidFill>
                            <a:srgbClr val="000000"/>
                          </a:solidFill>
                        </a:rPr>
                        <a:t>CDC estimated ratio of non-reported salmonellosis cases to reported cases (38.6:1), one would arrive at an estimated 40,273 illnesses from this outbreak.</a:t>
                      </a:r>
                      <a:endParaRPr lang="en-US" sz="800" dirty="0">
                        <a:solidFill>
                          <a:srgbClr val="000000"/>
                        </a:solidFill>
                      </a:endParaRPr>
                    </a:p>
                  </a:txBody>
                  <a:tcPr anchor="ctr">
                    <a:solidFill>
                      <a:schemeClr val="tx1">
                        <a:lumMod val="95000"/>
                      </a:schemeClr>
                    </a:solidFill>
                  </a:tcPr>
                </a:tc>
              </a:tr>
              <a:tr h="568403">
                <a:tc>
                  <a:txBody>
                    <a:bodyPr/>
                    <a:lstStyle/>
                    <a:p>
                      <a:pPr algn="ctr"/>
                      <a:r>
                        <a:rPr lang="en-US" sz="800" dirty="0" smtClean="0">
                          <a:solidFill>
                            <a:srgbClr val="000000"/>
                          </a:solidFill>
                        </a:rPr>
                        <a:t>8/24/2008</a:t>
                      </a: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Maple Leaf Foods</a:t>
                      </a:r>
                      <a:endParaRPr lang="en-US" sz="800" dirty="0">
                        <a:solidFill>
                          <a:srgbClr val="000000"/>
                        </a:solidFill>
                      </a:endParaRPr>
                    </a:p>
                  </a:txBody>
                  <a:tcPr anchor="c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1" dirty="0" smtClean="0">
                          <a:solidFill>
                            <a:srgbClr val="000000"/>
                          </a:solidFill>
                        </a:rPr>
                        <a:t>Listeria monocytogenes </a:t>
                      </a:r>
                      <a:r>
                        <a:rPr lang="en-US" sz="800" b="0" i="0" dirty="0" smtClean="0">
                          <a:solidFill>
                            <a:srgbClr val="000000"/>
                          </a:solidFill>
                        </a:rPr>
                        <a:t>in deli meats</a:t>
                      </a:r>
                    </a:p>
                    <a:p>
                      <a:pPr algn="ctr"/>
                      <a:endParaRPr lang="en-US" sz="800" dirty="0">
                        <a:solidFill>
                          <a:srgbClr val="000000"/>
                        </a:solidFill>
                      </a:endParaRPr>
                    </a:p>
                  </a:txBody>
                  <a:tcPr anchor="ctr">
                    <a:solidFill>
                      <a:schemeClr val="tx1">
                        <a:lumMod val="85000"/>
                      </a:schemeClr>
                    </a:solidFill>
                  </a:tcPr>
                </a:tc>
                <a:tc>
                  <a:txBody>
                    <a:bodyPr/>
                    <a:lstStyle/>
                    <a:p>
                      <a:pPr algn="ctr"/>
                      <a:r>
                        <a:rPr lang="en-US" sz="800" dirty="0" smtClean="0">
                          <a:solidFill>
                            <a:srgbClr val="000000"/>
                          </a:solidFill>
                        </a:rPr>
                        <a:t>Poor</a:t>
                      </a:r>
                      <a:r>
                        <a:rPr lang="en-US" sz="800" baseline="0" dirty="0" smtClean="0">
                          <a:solidFill>
                            <a:srgbClr val="000000"/>
                          </a:solidFill>
                        </a:rPr>
                        <a:t> safety practices</a:t>
                      </a:r>
                      <a:endParaRPr lang="en-US" sz="800" dirty="0">
                        <a:solidFill>
                          <a:srgbClr val="000000"/>
                        </a:solidFill>
                      </a:endParaRPr>
                    </a:p>
                  </a:txBody>
                  <a:tcPr anchor="c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$122,000,000+</a:t>
                      </a:r>
                    </a:p>
                    <a:p>
                      <a:pPr algn="ctr"/>
                      <a:endParaRPr lang="en-US" sz="800" dirty="0">
                        <a:solidFill>
                          <a:srgbClr val="000000"/>
                        </a:solidFill>
                      </a:endParaRPr>
                    </a:p>
                  </a:txBody>
                  <a:tcPr anchor="ctr">
                    <a:solidFill>
                      <a:schemeClr val="tx1">
                        <a:lumMod val="85000"/>
                      </a:schemeClr>
                    </a:solidFill>
                  </a:tcPr>
                </a:tc>
                <a:tc>
                  <a:txBody>
                    <a:bodyPr/>
                    <a:lstStyle/>
                    <a:p>
                      <a:r>
                        <a:rPr lang="en-US" sz="800" dirty="0" smtClean="0">
                          <a:solidFill>
                            <a:srgbClr val="000000"/>
                          </a:solidFill>
                        </a:rPr>
                        <a:t>Several products were recalled for</a:t>
                      </a:r>
                      <a:r>
                        <a:rPr lang="en-US" sz="800" baseline="0" dirty="0" smtClean="0">
                          <a:solidFill>
                            <a:srgbClr val="000000"/>
                          </a:solidFill>
                        </a:rPr>
                        <a:t> meats processed by </a:t>
                      </a:r>
                      <a:r>
                        <a:rPr lang="en-US" sz="800" dirty="0" smtClean="0">
                          <a:solidFill>
                            <a:srgbClr val="000000"/>
                          </a:solidFill>
                        </a:rPr>
                        <a:t>Maple Leaf.</a:t>
                      </a:r>
                      <a:r>
                        <a:rPr lang="en-US" sz="800" baseline="0" dirty="0" smtClean="0">
                          <a:solidFill>
                            <a:srgbClr val="000000"/>
                          </a:solidFill>
                        </a:rPr>
                        <a:t> The recall was later extended to include </a:t>
                      </a:r>
                      <a:r>
                        <a:rPr lang="en-US" sz="800" dirty="0" smtClean="0">
                          <a:solidFill>
                            <a:srgbClr val="000000"/>
                          </a:solidFill>
                        </a:rPr>
                        <a:t>Schneider's, McDonald's, and other products. Since the</a:t>
                      </a:r>
                      <a:r>
                        <a:rPr lang="en-US" sz="800" baseline="0" dirty="0" smtClean="0">
                          <a:solidFill>
                            <a:srgbClr val="000000"/>
                          </a:solidFill>
                        </a:rPr>
                        <a:t> time of the initial outbreak</a:t>
                      </a:r>
                      <a:r>
                        <a:rPr lang="en-US" sz="800" dirty="0" smtClean="0">
                          <a:solidFill>
                            <a:srgbClr val="000000"/>
                          </a:solidFill>
                        </a:rPr>
                        <a:t>, there have</a:t>
                      </a:r>
                      <a:r>
                        <a:rPr lang="en-US" sz="800" baseline="0" dirty="0" smtClean="0">
                          <a:solidFill>
                            <a:srgbClr val="000000"/>
                          </a:solidFill>
                        </a:rPr>
                        <a:t> been</a:t>
                      </a:r>
                      <a:r>
                        <a:rPr lang="en-US" sz="800" dirty="0" smtClean="0">
                          <a:solidFill>
                            <a:srgbClr val="000000"/>
                          </a:solidFill>
                        </a:rPr>
                        <a:t>:</a:t>
                      </a:r>
                      <a:r>
                        <a:rPr lang="en-US" sz="800" baseline="0" dirty="0" smtClean="0">
                          <a:solidFill>
                            <a:srgbClr val="000000"/>
                          </a:solidFill>
                        </a:rPr>
                        <a:t> </a:t>
                      </a:r>
                      <a:r>
                        <a:rPr lang="en-US" sz="800" dirty="0" smtClean="0">
                          <a:solidFill>
                            <a:srgbClr val="000000"/>
                          </a:solidFill>
                        </a:rPr>
                        <a:t>38 Confirmed cases of listeriosis;</a:t>
                      </a:r>
                      <a:r>
                        <a:rPr lang="en-US" sz="800" baseline="0" dirty="0" smtClean="0">
                          <a:solidFill>
                            <a:srgbClr val="000000"/>
                          </a:solidFill>
                        </a:rPr>
                        <a:t> </a:t>
                      </a:r>
                      <a:r>
                        <a:rPr lang="en-US" sz="800" dirty="0" smtClean="0">
                          <a:solidFill>
                            <a:srgbClr val="000000"/>
                          </a:solidFill>
                        </a:rPr>
                        <a:t>30 Suspected cases;</a:t>
                      </a:r>
                      <a:r>
                        <a:rPr lang="en-US" sz="800" baseline="0" dirty="0" smtClean="0">
                          <a:solidFill>
                            <a:srgbClr val="000000"/>
                          </a:solidFill>
                        </a:rPr>
                        <a:t> </a:t>
                      </a:r>
                      <a:r>
                        <a:rPr lang="en-US" sz="800" dirty="0" smtClean="0">
                          <a:solidFill>
                            <a:srgbClr val="000000"/>
                          </a:solidFill>
                        </a:rPr>
                        <a:t>9 Confirmed deaths caused by the outbreak and</a:t>
                      </a:r>
                      <a:r>
                        <a:rPr lang="en-US" sz="800" baseline="0" dirty="0" smtClean="0">
                          <a:solidFill>
                            <a:srgbClr val="000000"/>
                          </a:solidFill>
                        </a:rPr>
                        <a:t> </a:t>
                      </a:r>
                      <a:r>
                        <a:rPr lang="en-US" sz="800" dirty="0" smtClean="0">
                          <a:solidFill>
                            <a:srgbClr val="000000"/>
                          </a:solidFill>
                        </a:rPr>
                        <a:t>11 suspected deaths.</a:t>
                      </a:r>
                      <a:endParaRPr lang="en-US" sz="800" dirty="0">
                        <a:solidFill>
                          <a:srgbClr val="000000"/>
                        </a:solidFill>
                      </a:endParaRPr>
                    </a:p>
                  </a:txBody>
                  <a:tcPr anchor="ctr">
                    <a:solidFill>
                      <a:schemeClr val="tx1">
                        <a:lumMod val="85000"/>
                      </a:schemeClr>
                    </a:solidFill>
                  </a:tcPr>
                </a:tc>
              </a:tr>
              <a:tr h="893805">
                <a:tc>
                  <a:txBody>
                    <a:bodyPr/>
                    <a:lstStyle/>
                    <a:p>
                      <a:pPr algn="ctr"/>
                      <a:r>
                        <a:rPr lang="en-US" sz="800" dirty="0" smtClean="0">
                          <a:solidFill>
                            <a:srgbClr val="000000"/>
                          </a:solidFill>
                        </a:rPr>
                        <a:t>1/17/2009</a:t>
                      </a: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Peanut Corporation of America</a:t>
                      </a:r>
                      <a:endParaRPr lang="en-US" sz="800" dirty="0">
                        <a:solidFill>
                          <a:srgbClr val="000000"/>
                        </a:solidFill>
                      </a:endParaRPr>
                    </a:p>
                  </a:txBody>
                  <a:tcPr anchor="c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i="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i="1" dirty="0" smtClean="0">
                          <a:solidFill>
                            <a:srgbClr val="000000"/>
                          </a:solidFill>
                        </a:rPr>
                        <a:t>Salmonellosis </a:t>
                      </a:r>
                      <a:r>
                        <a:rPr lang="en-US" sz="800" b="0" dirty="0" smtClean="0">
                          <a:solidFill>
                            <a:srgbClr val="000000"/>
                          </a:solidFill>
                        </a:rPr>
                        <a:t>in peanut butter</a:t>
                      </a:r>
                    </a:p>
                    <a:p>
                      <a:pPr algn="ctr"/>
                      <a:endParaRPr lang="en-US" sz="800" dirty="0">
                        <a:solidFill>
                          <a:srgbClr val="000000"/>
                        </a:solidFill>
                      </a:endParaRPr>
                    </a:p>
                  </a:txBody>
                  <a:tcPr anchor="c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Poor</a:t>
                      </a:r>
                      <a:r>
                        <a:rPr lang="en-US" sz="800" baseline="0" dirty="0" smtClean="0">
                          <a:solidFill>
                            <a:srgbClr val="000000"/>
                          </a:solidFill>
                        </a:rPr>
                        <a:t> safety practices</a:t>
                      </a:r>
                      <a:endParaRPr lang="en-US" sz="800" dirty="0" smtClean="0">
                        <a:solidFill>
                          <a:srgbClr val="000000"/>
                        </a:solidFill>
                      </a:endParaRPr>
                    </a:p>
                    <a:p>
                      <a:pPr algn="ctr"/>
                      <a:endParaRPr lang="en-US" sz="800" dirty="0">
                        <a:solidFill>
                          <a:srgbClr val="000000"/>
                        </a:solidFill>
                      </a:endParaRPr>
                    </a:p>
                  </a:txBody>
                  <a:tcPr anchor="ctr">
                    <a:solidFill>
                      <a:schemeClr val="tx1">
                        <a:lumMod val="95000"/>
                      </a:schemeClr>
                    </a:solidFill>
                  </a:tcPr>
                </a:tc>
                <a:tc>
                  <a:txBody>
                    <a:bodyPr/>
                    <a:lstStyle/>
                    <a:p>
                      <a:pPr algn="ctr"/>
                      <a:r>
                        <a:rPr lang="en-US" sz="800" dirty="0" smtClean="0">
                          <a:solidFill>
                            <a:srgbClr val="000000"/>
                          </a:solidFill>
                        </a:rPr>
                        <a:t>$200,000,000+</a:t>
                      </a:r>
                      <a:endParaRPr lang="en-US" sz="800" dirty="0">
                        <a:solidFill>
                          <a:srgbClr val="000000"/>
                        </a:solidFill>
                      </a:endParaRPr>
                    </a:p>
                  </a:txBody>
                  <a:tcPr anchor="ctr">
                    <a:solidFill>
                      <a:schemeClr val="tx1">
                        <a:lumMod val="95000"/>
                      </a:schemeClr>
                    </a:solidFill>
                  </a:tcPr>
                </a:tc>
                <a:tc>
                  <a:txBody>
                    <a:bodyPr/>
                    <a:lstStyle/>
                    <a:p>
                      <a:r>
                        <a:rPr lang="en-US" sz="800" i="1" dirty="0" smtClean="0">
                          <a:solidFill>
                            <a:srgbClr val="000000"/>
                          </a:solidFill>
                        </a:rPr>
                        <a:t>Salmonella</a:t>
                      </a:r>
                      <a:r>
                        <a:rPr lang="en-US" sz="800" dirty="0" smtClean="0">
                          <a:solidFill>
                            <a:srgbClr val="000000"/>
                          </a:solidFill>
                        </a:rPr>
                        <a:t> was reported to be found in 46 states in at least 3,419 peanut butter-based products. At least 683 people became sick claiming at least nine lives as of March 10th.</a:t>
                      </a:r>
                    </a:p>
                    <a:p>
                      <a:r>
                        <a:rPr lang="en-US" sz="800" dirty="0" smtClean="0">
                          <a:solidFill>
                            <a:srgbClr val="000000"/>
                          </a:solidFill>
                        </a:rPr>
                        <a:t>Peanut butter and peanut paste manufactured by PCA were distributed to hundreds of firms for use as an ingredient in thousands of different products, such as cookies, crackers, cereal, candy and ice cream, all of which were recalled. Some products were also sold directly to consumers in retail outlets like dollar stores</a:t>
                      </a:r>
                      <a:r>
                        <a:rPr lang="en-US" sz="800" baseline="0" dirty="0" smtClean="0">
                          <a:solidFill>
                            <a:srgbClr val="000000"/>
                          </a:solidFill>
                        </a:rPr>
                        <a:t>.</a:t>
                      </a:r>
                      <a:endParaRPr lang="en-US" sz="800" dirty="0">
                        <a:solidFill>
                          <a:srgbClr val="000000"/>
                        </a:solidFill>
                      </a:endParaRPr>
                    </a:p>
                  </a:txBody>
                  <a:tcPr anchor="ctr">
                    <a:solidFill>
                      <a:schemeClr val="tx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2"/>
          <p:cNvSpPr>
            <a:spLocks noGrp="1" noChangeArrowheads="1"/>
          </p:cNvSpPr>
          <p:nvPr>
            <p:ph type="title"/>
          </p:nvPr>
        </p:nvSpPr>
        <p:spPr>
          <a:xfrm>
            <a:off x="248567" y="493556"/>
            <a:ext cx="9785350" cy="831850"/>
          </a:xfrm>
        </p:spPr>
        <p:txBody>
          <a:bodyPr/>
          <a:lstStyle/>
          <a:p>
            <a:r>
              <a:rPr lang="en-US" sz="2400" dirty="0" smtClean="0"/>
              <a:t>7.  </a:t>
            </a:r>
            <a:r>
              <a:rPr lang="en-US" sz="2400" b="1" dirty="0" smtClean="0"/>
              <a:t>Monitors “all hazards” risk in real time </a:t>
            </a:r>
            <a:br>
              <a:rPr lang="en-US" sz="2400" b="1" dirty="0" smtClean="0"/>
            </a:br>
            <a:endParaRPr lang="en-US" sz="2400" dirty="0" smtClean="0"/>
          </a:p>
        </p:txBody>
      </p:sp>
      <p:sp>
        <p:nvSpPr>
          <p:cNvPr id="6" name="Rectangle 5"/>
          <p:cNvSpPr/>
          <p:nvPr/>
        </p:nvSpPr>
        <p:spPr>
          <a:xfrm>
            <a:off x="-198120" y="1317457"/>
            <a:ext cx="4572000" cy="461665"/>
          </a:xfrm>
          <a:prstGeom prst="rect">
            <a:avLst/>
          </a:prstGeom>
        </p:spPr>
        <p:txBody>
          <a:bodyPr>
            <a:spAutoFit/>
          </a:bodyPr>
          <a:lstStyle/>
          <a:p>
            <a:r>
              <a:rPr lang="en-US" dirty="0" smtClean="0">
                <a:solidFill>
                  <a:srgbClr val="000000"/>
                </a:solidFill>
              </a:rPr>
              <a:t> </a:t>
            </a:r>
            <a:endParaRPr lang="en-US" dirty="0">
              <a:solidFill>
                <a:srgbClr val="000000"/>
              </a:solidFill>
            </a:endParaRPr>
          </a:p>
        </p:txBody>
      </p:sp>
      <p:sp>
        <p:nvSpPr>
          <p:cNvPr id="8" name="Content Placeholder 2"/>
          <p:cNvSpPr txBox="1">
            <a:spLocks/>
          </p:cNvSpPr>
          <p:nvPr/>
        </p:nvSpPr>
        <p:spPr bwMode="auto">
          <a:xfrm>
            <a:off x="489585" y="2345055"/>
            <a:ext cx="4457700" cy="1485900"/>
          </a:xfrm>
          <a:prstGeom prst="rect">
            <a:avLst/>
          </a:prstGeom>
          <a:noFill/>
          <a:ln w="12700">
            <a:noFill/>
            <a:miter lim="800000"/>
            <a:headEnd/>
            <a:tailEnd/>
          </a:ln>
        </p:spPr>
        <p:txBody>
          <a:bodyPr vert="horz" wrap="square" lIns="0" tIns="44450" rIns="90487" bIns="44450" numCol="1" anchor="t" anchorCtr="0" compatLnSpc="1">
            <a:prstTxWarp prst="textNoShape">
              <a:avLst/>
            </a:prstTxWarp>
          </a:bodyPr>
          <a:lstStyle/>
          <a:p>
            <a:pPr marL="234950" marR="0" lvl="0" indent="-234950" algn="l" defTabSz="914400" rtl="0" eaLnBrk="0" fontAlgn="base" latinLnBrk="0" hangingPunct="0">
              <a:lnSpc>
                <a:spcPct val="100000"/>
              </a:lnSpc>
              <a:spcBef>
                <a:spcPct val="20000"/>
              </a:spcBef>
              <a:spcAft>
                <a:spcPct val="0"/>
              </a:spcAft>
              <a:buClr>
                <a:srgbClr val="FF3300"/>
              </a:buClr>
              <a:buSzTx/>
              <a:buFontTx/>
              <a:buChar char="•"/>
              <a:tabLst/>
              <a:defRPr/>
            </a:pPr>
            <a:endParaRPr lang="en-US" sz="1800" b="1" kern="0" dirty="0" smtClean="0">
              <a:solidFill>
                <a:srgbClr val="000000"/>
              </a:solidFill>
              <a:latin typeface="+mn-lt"/>
              <a:cs typeface="+mn-cs"/>
            </a:endParaRPr>
          </a:p>
          <a:p>
            <a:pPr marL="234950" marR="0" lvl="0" indent="-234950" algn="l" defTabSz="914400" rtl="0" eaLnBrk="0" fontAlgn="base" latinLnBrk="0" hangingPunct="0">
              <a:lnSpc>
                <a:spcPct val="100000"/>
              </a:lnSpc>
              <a:spcBef>
                <a:spcPct val="20000"/>
              </a:spcBef>
              <a:spcAft>
                <a:spcPct val="0"/>
              </a:spcAft>
              <a:buClr>
                <a:srgbClr val="FF3300"/>
              </a:buClr>
              <a:buSzTx/>
              <a:buFontTx/>
              <a:buChar char="•"/>
              <a:tabLst/>
              <a:defRPr/>
            </a:pPr>
            <a:endParaRPr kumimoji="0" lang="en-US" sz="1800" b="1" i="0" u="none" strike="noStrike" kern="0" cap="none" spc="0" normalizeH="0" baseline="0" noProof="0" dirty="0" smtClean="0">
              <a:ln>
                <a:noFill/>
              </a:ln>
              <a:solidFill>
                <a:srgbClr val="000000"/>
              </a:solidFill>
              <a:effectLst/>
              <a:uLnTx/>
              <a:uFillTx/>
              <a:latin typeface="+mn-lt"/>
              <a:ea typeface="+mn-ea"/>
              <a:cs typeface="+mn-cs"/>
            </a:endParaRPr>
          </a:p>
          <a:p>
            <a:pPr marL="234950" marR="0" lvl="0" indent="-234950" algn="l" defTabSz="914400" rtl="0" eaLnBrk="0" fontAlgn="base" latinLnBrk="0" hangingPunct="0">
              <a:lnSpc>
                <a:spcPct val="100000"/>
              </a:lnSpc>
              <a:spcBef>
                <a:spcPct val="20000"/>
              </a:spcBef>
              <a:spcAft>
                <a:spcPct val="0"/>
              </a:spcAft>
              <a:buClr>
                <a:srgbClr val="FF3300"/>
              </a:buClr>
              <a:buSzTx/>
              <a:buFontTx/>
              <a:buChar char="•"/>
              <a:tabLst/>
              <a:defRPr/>
            </a:pPr>
            <a:endParaRPr lang="en-US" sz="1800" b="1" kern="0" dirty="0" smtClean="0">
              <a:solidFill>
                <a:srgbClr val="000000"/>
              </a:solidFill>
              <a:latin typeface="+mn-lt"/>
              <a:cs typeface="+mn-cs"/>
            </a:endParaRPr>
          </a:p>
          <a:p>
            <a:pPr marL="234950" marR="0" lvl="0" indent="-234950" algn="l" defTabSz="914400" rtl="0" eaLnBrk="0" fontAlgn="base" latinLnBrk="0" hangingPunct="0">
              <a:lnSpc>
                <a:spcPct val="100000"/>
              </a:lnSpc>
              <a:spcBef>
                <a:spcPct val="20000"/>
              </a:spcBef>
              <a:spcAft>
                <a:spcPct val="0"/>
              </a:spcAft>
              <a:buClr>
                <a:srgbClr val="FF3300"/>
              </a:buClr>
              <a:buSzTx/>
              <a:buFontTx/>
              <a:buChar char="•"/>
              <a:tabLst/>
              <a:defRPr/>
            </a:pPr>
            <a:endParaRPr kumimoji="0" lang="en-US" sz="1800" b="1" i="0" u="none" strike="noStrike" kern="0" cap="none" spc="0" normalizeH="0" baseline="0" noProof="0" dirty="0" smtClean="0">
              <a:ln>
                <a:noFill/>
              </a:ln>
              <a:solidFill>
                <a:srgbClr val="000000"/>
              </a:solidFill>
              <a:effectLst/>
              <a:uLnTx/>
              <a:uFillTx/>
              <a:latin typeface="+mn-lt"/>
              <a:ea typeface="+mn-ea"/>
              <a:cs typeface="+mn-cs"/>
            </a:endParaRPr>
          </a:p>
        </p:txBody>
      </p:sp>
      <p:graphicFrame>
        <p:nvGraphicFramePr>
          <p:cNvPr id="42" name="Table 41"/>
          <p:cNvGraphicFramePr>
            <a:graphicFrameLocks noGrp="1"/>
          </p:cNvGraphicFramePr>
          <p:nvPr/>
        </p:nvGraphicFramePr>
        <p:xfrm>
          <a:off x="634365" y="1712596"/>
          <a:ext cx="1699260" cy="4606045"/>
        </p:xfrm>
        <a:graphic>
          <a:graphicData uri="http://schemas.openxmlformats.org/drawingml/2006/table">
            <a:tbl>
              <a:tblPr firstRow="1" bandRow="1">
                <a:tableStyleId>{5C22544A-7EE6-4342-B048-85BDC9FD1C3A}</a:tableStyleId>
              </a:tblPr>
              <a:tblGrid>
                <a:gridCol w="1699260"/>
              </a:tblGrid>
              <a:tr h="99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rPr>
                        <a:t>Facilities and Equipment</a:t>
                      </a:r>
                    </a:p>
                    <a:p>
                      <a:pPr algn="ctr"/>
                      <a:endParaRPr lang="en-US" sz="1400" dirty="0">
                        <a:solidFill>
                          <a:srgbClr val="000000"/>
                        </a:solidFill>
                      </a:endParaRPr>
                    </a:p>
                  </a:txBody>
                  <a:tcPr anchor="ctr" anchorCtr="1">
                    <a:solidFill>
                      <a:schemeClr val="tx1">
                        <a:lumMod val="65000"/>
                      </a:schemeClr>
                    </a:solidFill>
                  </a:tcPr>
                </a:tc>
              </a:tr>
              <a:tr h="753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0" dirty="0" smtClean="0">
                        <a:solidFill>
                          <a:srgbClr val="000000"/>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mn-lt"/>
                          <a:cs typeface="+mn-cs"/>
                        </a:rPr>
                        <a:t>   Quality Assurance</a:t>
                      </a:r>
                    </a:p>
                    <a:p>
                      <a:pPr algn="ctr"/>
                      <a:endParaRPr lang="en-US" sz="1400" dirty="0">
                        <a:solidFill>
                          <a:srgbClr val="000000"/>
                        </a:solidFill>
                      </a:endParaRPr>
                    </a:p>
                  </a:txBody>
                  <a:tcPr anchor="ctr" anchorCtr="1">
                    <a:solidFill>
                      <a:schemeClr val="tx1">
                        <a:lumMod val="65000"/>
                      </a:schemeClr>
                    </a:solidFill>
                  </a:tcPr>
                </a:tc>
              </a:tr>
              <a:tr h="772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0" dirty="0" smtClean="0">
                        <a:solidFill>
                          <a:srgbClr val="000000"/>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mn-lt"/>
                          <a:cs typeface="+mn-cs"/>
                        </a:rPr>
                        <a:t>Materials Control</a:t>
                      </a:r>
                    </a:p>
                    <a:p>
                      <a:pPr algn="ctr"/>
                      <a:endParaRPr lang="en-US" sz="1400" dirty="0">
                        <a:solidFill>
                          <a:srgbClr val="000000"/>
                        </a:solidFill>
                      </a:endParaRPr>
                    </a:p>
                  </a:txBody>
                  <a:tcPr anchor="ctr" anchorCtr="1">
                    <a:solidFill>
                      <a:schemeClr val="tx1">
                        <a:lumMod val="65000"/>
                      </a:schemeClr>
                    </a:solidFill>
                  </a:tcPr>
                </a:tc>
              </a:tr>
              <a:tr h="753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rPr>
                        <a:t>Packaging and Labeling</a:t>
                      </a:r>
                    </a:p>
                    <a:p>
                      <a:pPr algn="ctr"/>
                      <a:endParaRPr lang="en-US" sz="1400" dirty="0">
                        <a:solidFill>
                          <a:srgbClr val="000000"/>
                        </a:solidFill>
                      </a:endParaRPr>
                    </a:p>
                  </a:txBody>
                  <a:tcPr anchor="ctr" anchorCtr="1">
                    <a:solidFill>
                      <a:schemeClr val="tx1">
                        <a:lumMod val="65000"/>
                      </a:schemeClr>
                    </a:solidFill>
                  </a:tcPr>
                </a:tc>
              </a:tr>
              <a:tr h="753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0" dirty="0" smtClean="0">
                        <a:solidFill>
                          <a:srgbClr val="000000"/>
                        </a:solidFill>
                        <a:latin typeface="+mn-l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mn-lt"/>
                          <a:cs typeface="+mn-cs"/>
                        </a:rPr>
                        <a:t>Laboratory Systems</a:t>
                      </a:r>
                      <a:endParaRPr kumimoji="0" lang="en-US" sz="1400" b="1" i="0" u="none" strike="noStrike" kern="0" cap="none" spc="0" normalizeH="0" baseline="0" noProof="0" dirty="0" smtClean="0">
                        <a:ln>
                          <a:noFill/>
                        </a:ln>
                        <a:solidFill>
                          <a:srgbClr val="000000"/>
                        </a:solidFill>
                        <a:effectLst/>
                        <a:uLnTx/>
                        <a:uFillTx/>
                        <a:latin typeface="+mn-lt"/>
                        <a:ea typeface="+mn-ea"/>
                        <a:cs typeface="+mn-cs"/>
                      </a:endParaRPr>
                    </a:p>
                    <a:p>
                      <a:pPr algn="ctr"/>
                      <a:endParaRPr lang="en-US" sz="1400" dirty="0">
                        <a:solidFill>
                          <a:srgbClr val="000000"/>
                        </a:solidFill>
                      </a:endParaRPr>
                    </a:p>
                  </a:txBody>
                  <a:tcPr anchor="ctr" anchorCtr="1">
                    <a:solidFill>
                      <a:schemeClr val="tx1">
                        <a:lumMod val="65000"/>
                      </a:schemeClr>
                    </a:solidFill>
                  </a:tcPr>
                </a:tc>
              </a:tr>
            </a:tbl>
          </a:graphicData>
        </a:graphic>
      </p:graphicFrame>
      <p:graphicFrame>
        <p:nvGraphicFramePr>
          <p:cNvPr id="44" name="Table 43"/>
          <p:cNvGraphicFramePr>
            <a:graphicFrameLocks noGrp="1"/>
          </p:cNvGraphicFramePr>
          <p:nvPr/>
        </p:nvGraphicFramePr>
        <p:xfrm>
          <a:off x="4733925" y="1951355"/>
          <a:ext cx="3954780" cy="3901440"/>
        </p:xfrm>
        <a:graphic>
          <a:graphicData uri="http://schemas.openxmlformats.org/drawingml/2006/table">
            <a:tbl>
              <a:tblPr firstRow="1" bandRow="1">
                <a:tableStyleId>{5C22544A-7EE6-4342-B048-85BDC9FD1C3A}</a:tableStyleId>
              </a:tblPr>
              <a:tblGrid>
                <a:gridCol w="1977390"/>
                <a:gridCol w="1977390"/>
              </a:tblGrid>
              <a:tr h="375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Category I: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Process Anomalies</a:t>
                      </a:r>
                    </a:p>
                    <a:p>
                      <a:endParaRPr lang="en-US" sz="1400" b="1" dirty="0">
                        <a:solidFill>
                          <a:srgbClr val="000000"/>
                        </a:solidFill>
                      </a:endParaRPr>
                    </a:p>
                  </a:txBody>
                  <a:tcPr anchor="ctr">
                    <a:solidFill>
                      <a:schemeClr val="tx1">
                        <a:lumMod val="65000"/>
                      </a:schemeClr>
                    </a:solidFill>
                  </a:tcPr>
                </a:tc>
                <a:tc>
                  <a:txBody>
                    <a:bodyPr/>
                    <a:lstStyle/>
                    <a:p>
                      <a:pPr marL="114300" lvl="1" indent="-114300">
                        <a:buFont typeface="Arial" pitchFamily="34" charset="0"/>
                        <a:buChar char="•"/>
                      </a:pPr>
                      <a:endParaRPr lang="en-US" sz="1400" b="1" dirty="0" smtClean="0">
                        <a:solidFill>
                          <a:srgbClr val="000000"/>
                        </a:solidFill>
                      </a:endParaRPr>
                    </a:p>
                    <a:p>
                      <a:pPr marL="114300" lvl="1" indent="-114300">
                        <a:buFont typeface="Arial" pitchFamily="34" charset="0"/>
                        <a:buChar char="•"/>
                      </a:pPr>
                      <a:r>
                        <a:rPr lang="en-US" sz="1400" b="1" dirty="0" smtClean="0">
                          <a:solidFill>
                            <a:srgbClr val="000000"/>
                          </a:solidFill>
                        </a:rPr>
                        <a:t>CP’s, CCP’s, GAP’s, GMP’s</a:t>
                      </a:r>
                    </a:p>
                    <a:p>
                      <a:pPr marL="114300" lvl="1" indent="-114300">
                        <a:buFont typeface="Arial" pitchFamily="34" charset="0"/>
                        <a:buChar char="•"/>
                      </a:pPr>
                      <a:r>
                        <a:rPr lang="en-US" sz="1400" b="1" dirty="0" smtClean="0">
                          <a:solidFill>
                            <a:srgbClr val="000000"/>
                          </a:solidFill>
                        </a:rPr>
                        <a:t>Accidents</a:t>
                      </a:r>
                    </a:p>
                    <a:p>
                      <a:pPr marL="114300" lvl="1" indent="-114300">
                        <a:buFont typeface="Arial" pitchFamily="34" charset="0"/>
                        <a:buChar char="•"/>
                      </a:pPr>
                      <a:r>
                        <a:rPr lang="en-US" sz="1400" b="1" dirty="0" smtClean="0">
                          <a:solidFill>
                            <a:srgbClr val="000000"/>
                          </a:solidFill>
                        </a:rPr>
                        <a:t>Equipment Malfunction</a:t>
                      </a:r>
                    </a:p>
                    <a:p>
                      <a:endParaRPr lang="en-US" sz="1400" b="1" dirty="0">
                        <a:solidFill>
                          <a:srgbClr val="000000"/>
                        </a:solidFill>
                      </a:endParaRPr>
                    </a:p>
                  </a:txBody>
                  <a:tcPr anchor="ctr">
                    <a:solidFill>
                      <a:schemeClr val="tx1">
                        <a:lumMod val="65000"/>
                      </a:schemeClr>
                    </a:solidFill>
                  </a:tcPr>
                </a:tc>
              </a:tr>
              <a:tr h="375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Category II: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Natural Events</a:t>
                      </a:r>
                    </a:p>
                    <a:p>
                      <a:endParaRPr lang="en-US" sz="1400" b="1" dirty="0">
                        <a:solidFill>
                          <a:srgbClr val="000000"/>
                        </a:solidFill>
                      </a:endParaRPr>
                    </a:p>
                  </a:txBody>
                  <a:tcPr anchor="ctr">
                    <a:solidFill>
                      <a:schemeClr val="tx1">
                        <a:lumMod val="65000"/>
                      </a:schemeClr>
                    </a:solidFill>
                  </a:tcPr>
                </a:tc>
                <a:tc>
                  <a:txBody>
                    <a:bodyPr/>
                    <a:lstStyle/>
                    <a:p>
                      <a:pPr marL="114300" lvl="1" indent="-114300">
                        <a:buFont typeface="Arial" pitchFamily="34" charset="0"/>
                        <a:buNone/>
                      </a:pPr>
                      <a:r>
                        <a:rPr lang="en-US" sz="1400" b="1" dirty="0" smtClean="0">
                          <a:solidFill>
                            <a:srgbClr val="000000"/>
                          </a:solidFill>
                        </a:rPr>
                        <a:t> </a:t>
                      </a:r>
                    </a:p>
                    <a:p>
                      <a:pPr marL="114300" lvl="1" indent="-114300">
                        <a:buFont typeface="Arial" pitchFamily="34" charset="0"/>
                        <a:buChar char="•"/>
                      </a:pPr>
                      <a:r>
                        <a:rPr lang="en-US" sz="1400" b="1" dirty="0" smtClean="0">
                          <a:solidFill>
                            <a:srgbClr val="000000"/>
                          </a:solidFill>
                        </a:rPr>
                        <a:t>Weather</a:t>
                      </a:r>
                    </a:p>
                    <a:p>
                      <a:pPr marL="114300" lvl="1" indent="-114300">
                        <a:buFont typeface="Arial" pitchFamily="34" charset="0"/>
                        <a:buChar char="•"/>
                      </a:pPr>
                      <a:r>
                        <a:rPr lang="en-US" sz="1400" b="1" dirty="0" smtClean="0">
                          <a:solidFill>
                            <a:srgbClr val="000000"/>
                          </a:solidFill>
                        </a:rPr>
                        <a:t> Fire</a:t>
                      </a:r>
                    </a:p>
                    <a:p>
                      <a:pPr marL="114300" lvl="1" indent="-114300">
                        <a:buFont typeface="Arial" pitchFamily="34" charset="0"/>
                        <a:buChar char="•"/>
                      </a:pPr>
                      <a:r>
                        <a:rPr lang="en-US" sz="1400" b="1" dirty="0" smtClean="0">
                          <a:solidFill>
                            <a:srgbClr val="000000"/>
                          </a:solidFill>
                        </a:rPr>
                        <a:t> Geologic</a:t>
                      </a:r>
                    </a:p>
                    <a:p>
                      <a:endParaRPr lang="en-US" sz="1400" b="1" dirty="0">
                        <a:solidFill>
                          <a:srgbClr val="000000"/>
                        </a:solidFill>
                      </a:endParaRPr>
                    </a:p>
                  </a:txBody>
                  <a:tcPr anchor="ctr">
                    <a:solidFill>
                      <a:schemeClr val="tx1">
                        <a:lumMod val="65000"/>
                      </a:schemeClr>
                    </a:solidFill>
                  </a:tcPr>
                </a:tc>
              </a:tr>
              <a:tr h="375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Category III: </a:t>
                      </a:r>
                      <a:r>
                        <a:rPr lang="en-US" sz="1400" b="1" dirty="0" smtClean="0">
                          <a:solidFill>
                            <a:srgbClr val="000000"/>
                          </a:solidFill>
                        </a:rPr>
                        <a:t>Intentional Attacks</a:t>
                      </a:r>
                    </a:p>
                    <a:p>
                      <a:endParaRPr lang="en-US" sz="1400" b="1" dirty="0">
                        <a:solidFill>
                          <a:srgbClr val="000000"/>
                        </a:solidFill>
                      </a:endParaRPr>
                    </a:p>
                  </a:txBody>
                  <a:tcPr anchor="ctr">
                    <a:solidFill>
                      <a:schemeClr val="tx1">
                        <a:lumMod val="65000"/>
                      </a:schemeClr>
                    </a:solidFill>
                  </a:tcPr>
                </a:tc>
                <a:tc>
                  <a:txBody>
                    <a:bodyPr/>
                    <a:lstStyle/>
                    <a:p>
                      <a:pPr marL="114300" lvl="1" indent="-114300">
                        <a:buFont typeface="Arial" pitchFamily="34" charset="0"/>
                        <a:buChar char="•"/>
                      </a:pPr>
                      <a:endParaRPr lang="en-US" sz="1400" b="1" dirty="0" smtClean="0">
                        <a:solidFill>
                          <a:srgbClr val="000000"/>
                        </a:solidFill>
                      </a:endParaRPr>
                    </a:p>
                    <a:p>
                      <a:pPr marL="114300" lvl="1" indent="-114300">
                        <a:buFont typeface="Arial" pitchFamily="34" charset="0"/>
                        <a:buChar char="•"/>
                      </a:pPr>
                      <a:r>
                        <a:rPr lang="en-US" sz="1400" b="1" dirty="0" smtClean="0">
                          <a:solidFill>
                            <a:srgbClr val="000000"/>
                          </a:solidFill>
                        </a:rPr>
                        <a:t>Insider</a:t>
                      </a:r>
                    </a:p>
                    <a:p>
                      <a:pPr marL="114300" lvl="1" indent="-114300">
                        <a:buFont typeface="Arial" pitchFamily="34" charset="0"/>
                        <a:buChar char="•"/>
                      </a:pPr>
                      <a:r>
                        <a:rPr lang="en-US" sz="1400" b="1" dirty="0" smtClean="0">
                          <a:solidFill>
                            <a:srgbClr val="000000"/>
                          </a:solidFill>
                        </a:rPr>
                        <a:t>Outsider</a:t>
                      </a:r>
                    </a:p>
                    <a:p>
                      <a:pPr marL="114300" lvl="1" indent="-114300">
                        <a:buFont typeface="Arial" pitchFamily="34" charset="0"/>
                        <a:buChar char="•"/>
                      </a:pPr>
                      <a:r>
                        <a:rPr lang="en-US" sz="1400" b="1" dirty="0" smtClean="0">
                          <a:solidFill>
                            <a:srgbClr val="000000"/>
                          </a:solidFill>
                        </a:rPr>
                        <a:t>Combination</a:t>
                      </a:r>
                    </a:p>
                    <a:p>
                      <a:endParaRPr lang="en-US" sz="1400" b="1" dirty="0">
                        <a:solidFill>
                          <a:srgbClr val="000000"/>
                        </a:solidFill>
                      </a:endParaRPr>
                    </a:p>
                  </a:txBody>
                  <a:tcPr anchor="ctr">
                    <a:solidFill>
                      <a:schemeClr val="tx1">
                        <a:lumMod val="65000"/>
                      </a:schemeClr>
                    </a:solidFill>
                  </a:tcPr>
                </a:tc>
              </a:tr>
            </a:tbl>
          </a:graphicData>
        </a:graphic>
      </p:graphicFrame>
      <p:cxnSp>
        <p:nvCxnSpPr>
          <p:cNvPr id="46" name="Straight Connector 45"/>
          <p:cNvCxnSpPr/>
          <p:nvPr/>
        </p:nvCxnSpPr>
        <p:spPr bwMode="auto">
          <a:xfrm>
            <a:off x="2569369" y="2221706"/>
            <a:ext cx="1962150" cy="590550"/>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48" name="Straight Connector 47"/>
          <p:cNvCxnSpPr/>
          <p:nvPr/>
        </p:nvCxnSpPr>
        <p:spPr bwMode="auto">
          <a:xfrm>
            <a:off x="2578894" y="2224087"/>
            <a:ext cx="1952625" cy="1909763"/>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50" name="Straight Connector 49"/>
          <p:cNvCxnSpPr/>
          <p:nvPr/>
        </p:nvCxnSpPr>
        <p:spPr bwMode="auto">
          <a:xfrm rot="16200000" flipH="1">
            <a:off x="2038351" y="2764632"/>
            <a:ext cx="3043239" cy="1971672"/>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52" name="Straight Connector 51"/>
          <p:cNvCxnSpPr/>
          <p:nvPr/>
        </p:nvCxnSpPr>
        <p:spPr bwMode="auto">
          <a:xfrm flipV="1">
            <a:off x="2595563" y="2817019"/>
            <a:ext cx="1940718" cy="342900"/>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54" name="Straight Connector 53"/>
          <p:cNvCxnSpPr/>
          <p:nvPr/>
        </p:nvCxnSpPr>
        <p:spPr bwMode="auto">
          <a:xfrm>
            <a:off x="2609850" y="3171825"/>
            <a:ext cx="1914525" cy="964406"/>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56" name="Straight Connector 55"/>
          <p:cNvCxnSpPr/>
          <p:nvPr/>
        </p:nvCxnSpPr>
        <p:spPr bwMode="auto">
          <a:xfrm rot="16200000" flipH="1">
            <a:off x="2509838" y="3245644"/>
            <a:ext cx="2112169" cy="1940718"/>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61" name="Straight Connector 60"/>
          <p:cNvCxnSpPr/>
          <p:nvPr/>
        </p:nvCxnSpPr>
        <p:spPr bwMode="auto">
          <a:xfrm flipV="1">
            <a:off x="2600325" y="2814639"/>
            <a:ext cx="1938338" cy="1223961"/>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63" name="Straight Connector 62"/>
          <p:cNvCxnSpPr/>
          <p:nvPr/>
        </p:nvCxnSpPr>
        <p:spPr bwMode="auto">
          <a:xfrm>
            <a:off x="2595563" y="4040981"/>
            <a:ext cx="1938337" cy="97632"/>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65" name="Straight Connector 64"/>
          <p:cNvCxnSpPr/>
          <p:nvPr/>
        </p:nvCxnSpPr>
        <p:spPr bwMode="auto">
          <a:xfrm>
            <a:off x="2593181" y="4045744"/>
            <a:ext cx="1952625" cy="1226344"/>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69" name="Straight Connector 68"/>
          <p:cNvCxnSpPr/>
          <p:nvPr/>
        </p:nvCxnSpPr>
        <p:spPr bwMode="auto">
          <a:xfrm rot="5400000" flipH="1" flipV="1">
            <a:off x="2531271" y="2895603"/>
            <a:ext cx="2083592" cy="1935953"/>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71" name="Straight Connector 70"/>
          <p:cNvCxnSpPr/>
          <p:nvPr/>
        </p:nvCxnSpPr>
        <p:spPr bwMode="auto">
          <a:xfrm flipV="1">
            <a:off x="2600325" y="4133851"/>
            <a:ext cx="1928813" cy="781049"/>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73" name="Straight Connector 72"/>
          <p:cNvCxnSpPr/>
          <p:nvPr/>
        </p:nvCxnSpPr>
        <p:spPr bwMode="auto">
          <a:xfrm>
            <a:off x="2605088" y="4914900"/>
            <a:ext cx="1935956" cy="357188"/>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80" name="Straight Connector 79"/>
          <p:cNvCxnSpPr/>
          <p:nvPr/>
        </p:nvCxnSpPr>
        <p:spPr bwMode="auto">
          <a:xfrm rot="5400000" flipH="1" flipV="1">
            <a:off x="2083594" y="3415190"/>
            <a:ext cx="3050857" cy="1849755"/>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82" name="Straight Connector 81"/>
          <p:cNvCxnSpPr/>
          <p:nvPr/>
        </p:nvCxnSpPr>
        <p:spPr bwMode="auto">
          <a:xfrm flipV="1">
            <a:off x="2684145" y="4138613"/>
            <a:ext cx="1844993" cy="1719262"/>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87" name="Straight Connector 86"/>
          <p:cNvCxnSpPr/>
          <p:nvPr/>
        </p:nvCxnSpPr>
        <p:spPr bwMode="auto">
          <a:xfrm flipV="1">
            <a:off x="2688431" y="5274469"/>
            <a:ext cx="1862138" cy="588170"/>
          </a:xfrm>
          <a:prstGeom prst="line">
            <a:avLst/>
          </a:prstGeom>
          <a:solidFill>
            <a:schemeClr val="accent1"/>
          </a:solidFill>
          <a:ln w="12700" cap="sq" cmpd="sng" algn="ctr">
            <a:solidFill>
              <a:srgbClr val="000000"/>
            </a:solidFill>
            <a:prstDash val="solid"/>
            <a:round/>
            <a:headEnd type="none" w="sm" len="sm"/>
            <a:tailEnd type="none" w="sm" len="sm"/>
          </a:ln>
          <a:effectLst/>
        </p:spPr>
      </p:cxnSp>
      <p:sp>
        <p:nvSpPr>
          <p:cNvPr id="121" name="Oval 120"/>
          <p:cNvSpPr/>
          <p:nvPr/>
        </p:nvSpPr>
        <p:spPr bwMode="auto">
          <a:xfrm>
            <a:off x="4400550" y="2724150"/>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2" name="Oval 121"/>
          <p:cNvSpPr/>
          <p:nvPr/>
        </p:nvSpPr>
        <p:spPr bwMode="auto">
          <a:xfrm>
            <a:off x="4388644" y="4014788"/>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3" name="Oval 122"/>
          <p:cNvSpPr/>
          <p:nvPr/>
        </p:nvSpPr>
        <p:spPr bwMode="auto">
          <a:xfrm>
            <a:off x="4393406" y="5141119"/>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4" name="Oval 123"/>
          <p:cNvSpPr/>
          <p:nvPr/>
        </p:nvSpPr>
        <p:spPr bwMode="auto">
          <a:xfrm>
            <a:off x="2471738" y="2131219"/>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5" name="Oval 124"/>
          <p:cNvSpPr/>
          <p:nvPr/>
        </p:nvSpPr>
        <p:spPr bwMode="auto">
          <a:xfrm>
            <a:off x="2512220" y="3069432"/>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6" name="Oval 125"/>
          <p:cNvSpPr/>
          <p:nvPr/>
        </p:nvSpPr>
        <p:spPr bwMode="auto">
          <a:xfrm>
            <a:off x="2533651" y="3926681"/>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7" name="Oval 126"/>
          <p:cNvSpPr/>
          <p:nvPr/>
        </p:nvSpPr>
        <p:spPr bwMode="auto">
          <a:xfrm>
            <a:off x="2533651" y="4786313"/>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8" name="Oval 127"/>
          <p:cNvSpPr/>
          <p:nvPr/>
        </p:nvSpPr>
        <p:spPr bwMode="auto">
          <a:xfrm>
            <a:off x="2562226" y="5738812"/>
            <a:ext cx="219075" cy="211931"/>
          </a:xfrm>
          <a:prstGeom prst="ellipse">
            <a:avLst/>
          </a:pr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9" name="TextBox 128"/>
          <p:cNvSpPr txBox="1"/>
          <p:nvPr/>
        </p:nvSpPr>
        <p:spPr>
          <a:xfrm>
            <a:off x="277775" y="1075667"/>
            <a:ext cx="8805103" cy="523220"/>
          </a:xfrm>
          <a:prstGeom prst="rect">
            <a:avLst/>
          </a:prstGeom>
          <a:noFill/>
        </p:spPr>
        <p:txBody>
          <a:bodyPr wrap="none" rtlCol="0">
            <a:spAutoFit/>
          </a:bodyPr>
          <a:lstStyle/>
          <a:p>
            <a:r>
              <a:rPr lang="en-US" sz="2800" b="1" dirty="0" smtClean="0">
                <a:solidFill>
                  <a:srgbClr val="000000"/>
                </a:solidFill>
              </a:rPr>
              <a:t>Across Five Areas and Three Categories of Events</a:t>
            </a:r>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graphicFrame>
        <p:nvGraphicFramePr>
          <p:cNvPr id="17" name="Table 16"/>
          <p:cNvGraphicFramePr>
            <a:graphicFrameLocks noGrp="1"/>
          </p:cNvGraphicFramePr>
          <p:nvPr/>
        </p:nvGraphicFramePr>
        <p:xfrm>
          <a:off x="245702" y="1577353"/>
          <a:ext cx="8634825" cy="4795788"/>
        </p:xfrm>
        <a:graphic>
          <a:graphicData uri="http://schemas.openxmlformats.org/drawingml/2006/table">
            <a:tbl>
              <a:tblPr bandRow="1">
                <a:tableStyleId>{C4B1156A-380E-4F78-BDF5-A606A8083BF9}</a:tableStyleId>
              </a:tblPr>
              <a:tblGrid>
                <a:gridCol w="1072252"/>
                <a:gridCol w="1036744"/>
                <a:gridCol w="1008073"/>
                <a:gridCol w="1074589"/>
                <a:gridCol w="1089835"/>
                <a:gridCol w="1021241"/>
                <a:gridCol w="1089835"/>
                <a:gridCol w="1242256"/>
              </a:tblGrid>
              <a:tr h="968676">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National Incident Management  System                       </a:t>
                      </a:r>
                    </a:p>
                    <a:p>
                      <a:pPr algn="ctr"/>
                      <a:endParaRPr lang="en-US" sz="800" b="1" dirty="0" smtClean="0">
                        <a:solidFill>
                          <a:srgbClr val="000000"/>
                        </a:solidFill>
                      </a:endParaRPr>
                    </a:p>
                    <a:p>
                      <a:pPr algn="ctr"/>
                      <a:r>
                        <a:rPr lang="en-US" sz="800" b="1" dirty="0" smtClean="0">
                          <a:solidFill>
                            <a:srgbClr val="000000"/>
                          </a:solidFill>
                        </a:rPr>
                        <a:t>Cat: 1,2</a:t>
                      </a:r>
                      <a:r>
                        <a:rPr lang="en-US" sz="800" b="1" baseline="0" dirty="0" smtClean="0">
                          <a:solidFill>
                            <a:srgbClr val="000000"/>
                          </a:solidFill>
                        </a:rPr>
                        <a:t> &amp; 3</a:t>
                      </a:r>
                      <a:r>
                        <a:rPr lang="en-US" sz="800" b="1" dirty="0" smtClean="0">
                          <a:solidFill>
                            <a:srgbClr val="000000"/>
                          </a:solidFill>
                        </a:rPr>
                        <a:t>                          </a:t>
                      </a:r>
                      <a:endParaRPr lang="en-US" sz="8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Liaison</a:t>
                      </a:r>
                      <a:r>
                        <a:rPr lang="en-US" sz="800" b="1" baseline="0" dirty="0" smtClean="0">
                          <a:solidFill>
                            <a:srgbClr val="000000"/>
                          </a:solidFill>
                        </a:rPr>
                        <a:t> with First Responders       </a:t>
                      </a: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Cat: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Alerts                     </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Records and Investigations    </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Preventive</a:t>
                      </a:r>
                    </a:p>
                    <a:p>
                      <a:pPr algn="ctr"/>
                      <a:r>
                        <a:rPr lang="en-US" sz="800" b="1" dirty="0" smtClean="0">
                          <a:solidFill>
                            <a:srgbClr val="000000"/>
                          </a:solidFill>
                        </a:rPr>
                        <a:t>Maintenance </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&amp;</a:t>
                      </a:r>
                      <a:r>
                        <a:rPr lang="en-US" sz="800" b="1" dirty="0" smtClean="0">
                          <a:solidFill>
                            <a:srgbClr val="000000"/>
                          </a:solidFill>
                        </a:rPr>
                        <a:t> 2</a:t>
                      </a:r>
                      <a:endParaRPr lang="en-US" sz="800" b="1" dirty="0" smtClean="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First</a:t>
                      </a:r>
                      <a:r>
                        <a:rPr lang="en-US" sz="800" b="1" baseline="0" dirty="0" smtClean="0">
                          <a:solidFill>
                            <a:srgbClr val="000000"/>
                          </a:solidFill>
                        </a:rPr>
                        <a:t> Responder</a:t>
                      </a:r>
                    </a:p>
                    <a:p>
                      <a:pPr algn="ctr"/>
                      <a:r>
                        <a:rPr lang="en-US" sz="800" b="1" baseline="0" dirty="0" smtClean="0">
                          <a:solidFill>
                            <a:srgbClr val="000000"/>
                          </a:solidFill>
                        </a:rPr>
                        <a:t>Communications</a:t>
                      </a: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Personnel Account-       ability</a:t>
                      </a: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Integrity of Alarm, Computer &amp; Communications Systems</a:t>
                      </a: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r>
              <a:tr h="968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rPr>
                        <a:t>Immediate Medical Assistance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smtClean="0">
                          <a:solidFill>
                            <a:srgbClr val="000000"/>
                          </a:solidFill>
                        </a:rPr>
                        <a:t>Cat: 1, 2 &amp; 3</a:t>
                      </a:r>
                      <a:endParaRPr lang="en-US" sz="8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rPr>
                        <a:t>Medical Triage</a:t>
                      </a:r>
                      <a:r>
                        <a:rPr lang="en-US" sz="800" b="1" baseline="0" dirty="0" smtClean="0">
                          <a:solidFill>
                            <a:srgbClr val="000000"/>
                          </a:solidFill>
                        </a:rPr>
                        <a:t> Plan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smtClean="0">
                          <a:solidFill>
                            <a:srgbClr val="000000"/>
                          </a:solidFill>
                        </a:rPr>
                        <a:t>Cat: 1, 2 &amp; 3</a:t>
                      </a:r>
                      <a:endParaRPr lang="en-US" sz="8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rPr>
                        <a:t>Medical Transportation</a:t>
                      </a: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smtClean="0">
                          <a:solidFill>
                            <a:srgbClr val="000000"/>
                          </a:solidFill>
                        </a:rPr>
                        <a:t>Cat: 1, 2 &amp; 3</a:t>
                      </a:r>
                      <a:endParaRPr lang="en-US" sz="8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smtClean="0">
                          <a:solidFill>
                            <a:srgbClr val="000000"/>
                          </a:solidFill>
                        </a:rPr>
                        <a:t>Product Recall</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smtClean="0">
                          <a:solidFill>
                            <a:srgbClr val="000000"/>
                          </a:solidFill>
                        </a:rPr>
                        <a:t>Cat: 1, 2 &amp; 3</a:t>
                      </a:r>
                      <a:endParaRPr lang="en-US" sz="8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Media  Protocol</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After Action Reviews </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Protocol for Correcting Deficiencies </a:t>
                      </a: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Community Relations</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r>
              <a:tr h="747265">
                <a:tc>
                  <a:txBody>
                    <a:bodyPr/>
                    <a:lstStyle/>
                    <a:p>
                      <a:pPr algn="ctr"/>
                      <a:endParaRPr lang="en-US" sz="800" b="1" dirty="0" smtClean="0">
                        <a:solidFill>
                          <a:srgbClr val="000000"/>
                        </a:solidFill>
                      </a:endParaRPr>
                    </a:p>
                    <a:p>
                      <a:pPr algn="ctr"/>
                      <a:r>
                        <a:rPr lang="en-US" sz="800" b="1" dirty="0" smtClean="0">
                          <a:solidFill>
                            <a:srgbClr val="000000"/>
                          </a:solidFill>
                        </a:rPr>
                        <a:t>Prohibition of Weapons </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Reliability</a:t>
                      </a:r>
                      <a:r>
                        <a:rPr lang="en-US" sz="800" b="1" baseline="0" dirty="0" smtClean="0">
                          <a:solidFill>
                            <a:srgbClr val="000000"/>
                          </a:solidFill>
                        </a:rPr>
                        <a:t> of</a:t>
                      </a:r>
                    </a:p>
                    <a:p>
                      <a:pPr algn="ctr"/>
                      <a:r>
                        <a:rPr lang="en-US" sz="800" b="1" baseline="0" dirty="0" smtClean="0">
                          <a:solidFill>
                            <a:srgbClr val="000000"/>
                          </a:solidFill>
                        </a:rPr>
                        <a:t>Vendors</a:t>
                      </a: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Cat: 1 &amp; 3</a:t>
                      </a:r>
                      <a:endParaRPr lang="en-US" sz="800" b="1" dirty="0" smtClean="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Diagnosis</a:t>
                      </a:r>
                      <a:r>
                        <a:rPr lang="en-US" sz="800" b="1" baseline="0" dirty="0" smtClean="0">
                          <a:solidFill>
                            <a:srgbClr val="000000"/>
                          </a:solidFill>
                        </a:rPr>
                        <a:t> of </a:t>
                      </a:r>
                    </a:p>
                    <a:p>
                      <a:pPr algn="ctr"/>
                      <a:r>
                        <a:rPr lang="en-US" sz="800" b="1" baseline="0" dirty="0" smtClean="0">
                          <a:solidFill>
                            <a:srgbClr val="000000"/>
                          </a:solidFill>
                        </a:rPr>
                        <a:t>System  Abnormalities</a:t>
                      </a: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smtClean="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Anonymous Reporting</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Recognizing</a:t>
                      </a:r>
                    </a:p>
                    <a:p>
                      <a:pPr algn="ctr"/>
                      <a:r>
                        <a:rPr lang="en-US" sz="800" b="1" dirty="0" smtClean="0">
                          <a:solidFill>
                            <a:srgbClr val="000000"/>
                          </a:solidFill>
                        </a:rPr>
                        <a:t>Threatening Behaviors</a:t>
                      </a: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Employee Referrals</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Safety Training &amp; Certifications</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smtClean="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Pre-employment,</a:t>
                      </a:r>
                      <a:r>
                        <a:rPr lang="en-US" sz="800" b="1" baseline="0" dirty="0" smtClean="0">
                          <a:solidFill>
                            <a:srgbClr val="000000"/>
                          </a:solidFill>
                        </a:rPr>
                        <a:t> </a:t>
                      </a:r>
                      <a:r>
                        <a:rPr lang="en-US" sz="800" b="1" dirty="0" smtClean="0">
                          <a:solidFill>
                            <a:srgbClr val="000000"/>
                          </a:solidFill>
                        </a:rPr>
                        <a:t>Criminal Background Checks</a:t>
                      </a: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r>
              <a:tr h="968676">
                <a:tc>
                  <a:txBody>
                    <a:bodyPr/>
                    <a:lstStyle/>
                    <a:p>
                      <a:pPr algn="ctr"/>
                      <a:endParaRPr lang="en-US" sz="800" b="1" dirty="0" smtClean="0">
                        <a:solidFill>
                          <a:srgbClr val="000000"/>
                        </a:solidFill>
                      </a:endParaRPr>
                    </a:p>
                    <a:p>
                      <a:pPr algn="ctr"/>
                      <a:r>
                        <a:rPr lang="en-US" sz="800" b="1" dirty="0" smtClean="0">
                          <a:solidFill>
                            <a:srgbClr val="000000"/>
                          </a:solidFill>
                        </a:rPr>
                        <a:t>Facility Lockdown</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smtClean="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baseline="0" dirty="0" smtClean="0">
                        <a:solidFill>
                          <a:srgbClr val="000000"/>
                        </a:solidFill>
                      </a:endParaRPr>
                    </a:p>
                    <a:p>
                      <a:pPr algn="ctr"/>
                      <a:r>
                        <a:rPr lang="en-US" sz="800" b="1" baseline="0" dirty="0" smtClean="0">
                          <a:solidFill>
                            <a:srgbClr val="000000"/>
                          </a:solidFill>
                        </a:rPr>
                        <a:t>Facility Hot Spots</a:t>
                      </a: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r>
                        <a:rPr lang="en-US" sz="800" b="1" dirty="0" smtClean="0">
                          <a:solidFill>
                            <a:srgbClr val="000000"/>
                          </a:solidFill>
                        </a:rPr>
                        <a:t>Marking of Roads &amp; Boundaries</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a:t>
                      </a:r>
                      <a:r>
                        <a:rPr lang="en-US" sz="800" b="1" baseline="0" dirty="0" smtClean="0">
                          <a:solidFill>
                            <a:srgbClr val="000000"/>
                          </a:solidFill>
                        </a:rPr>
                        <a:t>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r>
                        <a:rPr lang="en-US" sz="800" b="1" dirty="0" smtClean="0">
                          <a:solidFill>
                            <a:srgbClr val="000000"/>
                          </a:solidFill>
                        </a:rPr>
                        <a:t>Site Maps, Building Plans</a:t>
                      </a:r>
                      <a:r>
                        <a:rPr lang="en-US" sz="800" b="1" baseline="0" dirty="0" smtClean="0">
                          <a:solidFill>
                            <a:srgbClr val="000000"/>
                          </a:solidFill>
                        </a:rPr>
                        <a:t> &amp; Systems Drawings</a:t>
                      </a: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r>
                        <a:rPr lang="en-US" sz="800" b="1" dirty="0" smtClean="0">
                          <a:solidFill>
                            <a:srgbClr val="000000"/>
                          </a:solidFill>
                        </a:rPr>
                        <a:t>Access Control </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r>
                        <a:rPr lang="en-US" sz="800" b="1" dirty="0" smtClean="0">
                          <a:solidFill>
                            <a:srgbClr val="000000"/>
                          </a:solidFill>
                        </a:rPr>
                        <a:t>Personnel Identification</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r>
                        <a:rPr lang="en-US" sz="800" b="1" dirty="0" smtClean="0">
                          <a:solidFill>
                            <a:srgbClr val="000000"/>
                          </a:solidFill>
                        </a:rPr>
                        <a:t>Visitor Control</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c>
                  <a:txBody>
                    <a:bodyPr/>
                    <a:lstStyle/>
                    <a:p>
                      <a:pPr algn="ctr"/>
                      <a:endParaRPr lang="en-US" sz="800" b="1" dirty="0" smtClean="0">
                        <a:solidFill>
                          <a:srgbClr val="000000"/>
                        </a:solidFill>
                      </a:endParaRPr>
                    </a:p>
                    <a:p>
                      <a:pPr algn="ctr"/>
                      <a:r>
                        <a:rPr lang="en-US" sz="800" b="1" dirty="0" smtClean="0">
                          <a:solidFill>
                            <a:srgbClr val="000000"/>
                          </a:solidFill>
                        </a:rPr>
                        <a:t>Traffic Management</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a:t>
                      </a:r>
                      <a:r>
                        <a:rPr lang="en-US" sz="800" b="1" baseline="0" dirty="0" smtClean="0">
                          <a:solidFill>
                            <a:srgbClr val="000000"/>
                          </a:solidFill>
                        </a:rPr>
                        <a:t>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tcPr>
                </a:tc>
              </a:tr>
              <a:tr h="968676">
                <a:tc>
                  <a:txBody>
                    <a:bodyPr/>
                    <a:lstStyle/>
                    <a:p>
                      <a:pPr algn="ctr"/>
                      <a:endParaRPr lang="en-US" sz="800" b="1" dirty="0" smtClean="0">
                        <a:solidFill>
                          <a:srgbClr val="000000"/>
                        </a:solidFill>
                      </a:endParaRPr>
                    </a:p>
                    <a:p>
                      <a:pPr algn="ctr"/>
                      <a:r>
                        <a:rPr lang="en-US" sz="800" b="1" dirty="0" smtClean="0">
                          <a:solidFill>
                            <a:srgbClr val="000000"/>
                          </a:solidFill>
                        </a:rPr>
                        <a:t>Facility Shutdown</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Evacuation</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Emergency Drills</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Emergency Notification</a:t>
                      </a:r>
                    </a:p>
                    <a:p>
                      <a:pPr algn="ctr"/>
                      <a:endParaRPr lang="en-US" sz="800" b="1" dirty="0" smtClean="0">
                        <a:solidFill>
                          <a:srgbClr val="000000"/>
                        </a:solidFill>
                      </a:endParaRP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Emergency Awareness Training</a:t>
                      </a:r>
                    </a:p>
                    <a:p>
                      <a:pPr algn="ctr"/>
                      <a:endParaRPr lang="en-US" sz="800" b="1" dirty="0" smtClean="0">
                        <a:solidFill>
                          <a:srgbClr val="000000"/>
                        </a:solidFill>
                      </a:endParaRPr>
                    </a:p>
                    <a:p>
                      <a:pPr algn="ctr"/>
                      <a:endParaRPr lang="en-US" sz="800" b="1" dirty="0" smtClean="0">
                        <a:solidFill>
                          <a:srgbClr val="000000"/>
                        </a:solidFill>
                      </a:endParaRPr>
                    </a:p>
                    <a:p>
                      <a:pPr algn="ctr"/>
                      <a:r>
                        <a:rPr lang="en-US" sz="800" b="1" dirty="0" smtClean="0">
                          <a:solidFill>
                            <a:srgbClr val="000000"/>
                          </a:solidFill>
                        </a:rPr>
                        <a:t>Cat: 1, 2</a:t>
                      </a:r>
                      <a:r>
                        <a:rPr lang="en-US" sz="800" b="1" baseline="0" dirty="0" smtClean="0">
                          <a:solidFill>
                            <a:srgbClr val="000000"/>
                          </a:solidFill>
                        </a:rPr>
                        <a:t>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Assignment of Safety</a:t>
                      </a:r>
                      <a:r>
                        <a:rPr lang="en-US" sz="800" b="1" baseline="0" dirty="0" smtClean="0">
                          <a:solidFill>
                            <a:srgbClr val="000000"/>
                          </a:solidFill>
                        </a:rPr>
                        <a:t> &amp; Security Personnel</a:t>
                      </a: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dirty="0" smtClean="0">
                        <a:solidFill>
                          <a:srgbClr val="000000"/>
                        </a:solidFill>
                      </a:endParaRPr>
                    </a:p>
                    <a:p>
                      <a:pPr algn="ctr"/>
                      <a:r>
                        <a:rPr lang="en-US" sz="800" b="1" dirty="0" smtClean="0">
                          <a:solidFill>
                            <a:srgbClr val="000000"/>
                          </a:solidFill>
                        </a:rPr>
                        <a:t>Protocol</a:t>
                      </a:r>
                      <a:r>
                        <a:rPr lang="en-US" sz="800" b="1" baseline="0" dirty="0" smtClean="0">
                          <a:solidFill>
                            <a:srgbClr val="000000"/>
                          </a:solidFill>
                        </a:rPr>
                        <a:t> for Notifying Authorities</a:t>
                      </a: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Cat: 1, 2 &amp; 3</a:t>
                      </a:r>
                      <a:endParaRPr lang="en-US" sz="800" b="1" dirty="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c>
                  <a:txBody>
                    <a:bodyPr/>
                    <a:lstStyle/>
                    <a:p>
                      <a:pPr algn="ctr"/>
                      <a:endParaRPr lang="en-US" sz="800" b="1" baseline="0" dirty="0" smtClean="0">
                        <a:solidFill>
                          <a:srgbClr val="000000"/>
                        </a:solidFill>
                      </a:endParaRPr>
                    </a:p>
                    <a:p>
                      <a:pPr algn="ctr"/>
                      <a:r>
                        <a:rPr lang="en-US" sz="800" b="1" baseline="0" dirty="0" smtClean="0">
                          <a:solidFill>
                            <a:srgbClr val="000000"/>
                          </a:solidFill>
                        </a:rPr>
                        <a:t>Product Integrity: Tampering</a:t>
                      </a: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endParaRPr lang="en-US" sz="800" b="1" baseline="0" dirty="0" smtClean="0">
                        <a:solidFill>
                          <a:srgbClr val="000000"/>
                        </a:solidFill>
                      </a:endParaRPr>
                    </a:p>
                    <a:p>
                      <a:pPr algn="ctr"/>
                      <a:r>
                        <a:rPr lang="en-US" sz="800" b="1" baseline="0" dirty="0" smtClean="0">
                          <a:solidFill>
                            <a:srgbClr val="000000"/>
                          </a:solidFill>
                        </a:rPr>
                        <a:t>Cat: 1 &amp; 3</a:t>
                      </a:r>
                      <a:endParaRPr lang="en-US" sz="800" b="1" dirty="0" smtClean="0">
                        <a:solidFill>
                          <a:srgbClr val="000000"/>
                        </a:solidFill>
                        <a:latin typeface="Cordia New" pitchFamily="34" charset="-34"/>
                        <a:cs typeface="Cordia New" pitchFamily="34" charset="-34"/>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solidFill>
                      <a:schemeClr val="tx1">
                        <a:lumMod val="85000"/>
                      </a:schemeClr>
                    </a:solidFill>
                  </a:tcPr>
                </a:tc>
              </a:tr>
            </a:tbl>
          </a:graphicData>
        </a:graphic>
      </p:graphicFrame>
      <p:sp>
        <p:nvSpPr>
          <p:cNvPr id="18" name="TextBox 17"/>
          <p:cNvSpPr txBox="1"/>
          <p:nvPr/>
        </p:nvSpPr>
        <p:spPr>
          <a:xfrm>
            <a:off x="945931" y="1056289"/>
            <a:ext cx="7255320" cy="461665"/>
          </a:xfrm>
          <a:prstGeom prst="rect">
            <a:avLst/>
          </a:prstGeom>
          <a:noFill/>
        </p:spPr>
        <p:txBody>
          <a:bodyPr wrap="none" rtlCol="0">
            <a:spAutoFit/>
          </a:bodyPr>
          <a:lstStyle/>
          <a:p>
            <a:r>
              <a:rPr lang="en-US" b="1" dirty="0" smtClean="0">
                <a:solidFill>
                  <a:srgbClr val="000000"/>
                </a:solidFill>
              </a:rPr>
              <a:t>And the Critical Aspects of System Performance</a:t>
            </a:r>
            <a:endParaRPr lang="en-US" b="1" dirty="0">
              <a:solidFill>
                <a:srgbClr val="000000"/>
              </a:solidFill>
            </a:endParaRPr>
          </a:p>
        </p:txBody>
      </p:sp>
      <p:sp>
        <p:nvSpPr>
          <p:cNvPr id="20" name="Rectangle 2"/>
          <p:cNvSpPr>
            <a:spLocks noGrp="1" noChangeArrowheads="1"/>
          </p:cNvSpPr>
          <p:nvPr>
            <p:ph type="title"/>
          </p:nvPr>
        </p:nvSpPr>
        <p:spPr>
          <a:xfrm>
            <a:off x="248567" y="493556"/>
            <a:ext cx="9785350" cy="831850"/>
          </a:xfrm>
        </p:spPr>
        <p:txBody>
          <a:bodyPr/>
          <a:lstStyle/>
          <a:p>
            <a:r>
              <a:rPr lang="en-US" sz="2400" dirty="0" smtClean="0"/>
              <a:t>7.  </a:t>
            </a:r>
            <a:r>
              <a:rPr lang="en-US" sz="2400" b="1" dirty="0" smtClean="0"/>
              <a:t>Monitors “all hazards” risk in real time </a:t>
            </a:r>
            <a:br>
              <a:rPr lang="en-US" sz="2400" b="1" dirty="0" smtClean="0"/>
            </a:b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20" name="Rectangle 2"/>
          <p:cNvSpPr>
            <a:spLocks noGrp="1" noChangeArrowheads="1"/>
          </p:cNvSpPr>
          <p:nvPr>
            <p:ph type="title"/>
          </p:nvPr>
        </p:nvSpPr>
        <p:spPr>
          <a:xfrm>
            <a:off x="248567" y="493556"/>
            <a:ext cx="9785350" cy="831850"/>
          </a:xfrm>
        </p:spPr>
        <p:txBody>
          <a:bodyPr/>
          <a:lstStyle/>
          <a:p>
            <a:r>
              <a:rPr lang="en-US" sz="2400" dirty="0" smtClean="0"/>
              <a:t>7.  </a:t>
            </a:r>
            <a:r>
              <a:rPr lang="en-US" sz="2400" b="1" dirty="0" smtClean="0"/>
              <a:t>Monitors “all hazards” risk in real time </a:t>
            </a:r>
            <a:br>
              <a:rPr lang="en-US" sz="2400" b="1" dirty="0" smtClean="0"/>
            </a:br>
            <a:endParaRPr lang="en-US" sz="2400" dirty="0" smtClean="0"/>
          </a:p>
        </p:txBody>
      </p:sp>
      <p:sp>
        <p:nvSpPr>
          <p:cNvPr id="6" name="Oval 5"/>
          <p:cNvSpPr/>
          <p:nvPr/>
        </p:nvSpPr>
        <p:spPr>
          <a:xfrm>
            <a:off x="354724" y="2041634"/>
            <a:ext cx="8395138" cy="2822027"/>
          </a:xfrm>
          <a:prstGeom prst="ellipse">
            <a:avLst/>
          </a:prstGeom>
          <a:solidFill>
            <a:schemeClr val="tx1">
              <a:lumMod val="85000"/>
            </a:schemeClr>
          </a:solidFill>
          <a:ln w="28575">
            <a:solidFill>
              <a:srgbClr val="000000"/>
            </a:solidFill>
          </a:ln>
          <a:effectLst>
            <a:innerShdw blurRad="114300">
              <a:prstClr val="black"/>
            </a:innerShdw>
          </a:effectLst>
          <a:scene3d>
            <a:camera prst="orthographicFront" fov="0">
              <a:rot lat="0" lon="0" rev="0"/>
            </a:camera>
            <a:lightRig rig="soft" dir="t">
              <a:rot lat="0" lon="0" rev="2700000"/>
            </a:lightRig>
          </a:scene3d>
          <a:sp3d prstMaterial="matte">
            <a:bevelT w="50800" h="50800"/>
            <a:contourClr>
              <a:schemeClr val="accent3"/>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b="1">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7" name="Oval 6"/>
          <p:cNvSpPr/>
          <p:nvPr/>
        </p:nvSpPr>
        <p:spPr>
          <a:xfrm>
            <a:off x="7209771" y="2889838"/>
            <a:ext cx="1201134" cy="1154015"/>
          </a:xfrm>
          <a:prstGeom prst="ellipse">
            <a:avLst/>
          </a:prstGeom>
          <a:solidFill>
            <a:schemeClr val="tx1">
              <a:lumMod val="95000"/>
            </a:schemeClr>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srgbClr val="000000"/>
              </a:solidFill>
            </a:endParaRPr>
          </a:p>
        </p:txBody>
      </p:sp>
      <p:sp>
        <p:nvSpPr>
          <p:cNvPr id="8" name="TextBox 9"/>
          <p:cNvSpPr txBox="1">
            <a:spLocks noChangeArrowheads="1"/>
          </p:cNvSpPr>
          <p:nvPr/>
        </p:nvSpPr>
        <p:spPr bwMode="auto">
          <a:xfrm>
            <a:off x="7190720" y="3384386"/>
            <a:ext cx="1237736" cy="468059"/>
          </a:xfrm>
          <a:prstGeom prst="rect">
            <a:avLst/>
          </a:prstGeom>
          <a:noFill/>
          <a:ln w="9525">
            <a:noFill/>
            <a:miter lim="800000"/>
            <a:headEnd/>
            <a:tailEnd/>
          </a:ln>
        </p:spPr>
        <p:txBody>
          <a:bodyPr wrap="square">
            <a:spAutoFit/>
          </a:bodyPr>
          <a:lstStyle/>
          <a:p>
            <a:pPr algn="ctr"/>
            <a:r>
              <a:rPr lang="en-US" sz="1200" b="1" dirty="0">
                <a:solidFill>
                  <a:srgbClr val="000000"/>
                </a:solidFill>
              </a:rPr>
              <a:t>Intentional Attacks</a:t>
            </a:r>
          </a:p>
        </p:txBody>
      </p:sp>
      <p:sp>
        <p:nvSpPr>
          <p:cNvPr id="9" name="Rectangle 8"/>
          <p:cNvSpPr/>
          <p:nvPr/>
        </p:nvSpPr>
        <p:spPr>
          <a:xfrm>
            <a:off x="7207141" y="5448300"/>
            <a:ext cx="914400" cy="228600"/>
          </a:xfrm>
          <a:prstGeom prst="rect">
            <a:avLst/>
          </a:prstGeom>
          <a:solidFill>
            <a:srgbClr val="FF00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0" name="Rectangle 9"/>
          <p:cNvSpPr/>
          <p:nvPr/>
        </p:nvSpPr>
        <p:spPr>
          <a:xfrm>
            <a:off x="5378341" y="5457825"/>
            <a:ext cx="914400" cy="228600"/>
          </a:xfrm>
          <a:prstGeom prst="rect">
            <a:avLst/>
          </a:prstGeom>
          <a:solidFill>
            <a:srgbClr val="FFFF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1" name="Rectangle 10"/>
          <p:cNvSpPr/>
          <p:nvPr/>
        </p:nvSpPr>
        <p:spPr>
          <a:xfrm>
            <a:off x="3359041" y="5438775"/>
            <a:ext cx="914400" cy="228600"/>
          </a:xfrm>
          <a:prstGeom prst="rect">
            <a:avLst/>
          </a:prstGeom>
          <a:solidFill>
            <a:srgbClr val="00B05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2" name="TextBox 14"/>
          <p:cNvSpPr txBox="1">
            <a:spLocks noChangeArrowheads="1"/>
          </p:cNvSpPr>
          <p:nvPr/>
        </p:nvSpPr>
        <p:spPr bwMode="auto">
          <a:xfrm>
            <a:off x="7054741" y="5657850"/>
            <a:ext cx="1219200" cy="461963"/>
          </a:xfrm>
          <a:prstGeom prst="rect">
            <a:avLst/>
          </a:prstGeom>
          <a:noFill/>
          <a:ln w="9525">
            <a:noFill/>
            <a:miter lim="800000"/>
            <a:headEnd/>
            <a:tailEnd/>
          </a:ln>
        </p:spPr>
        <p:txBody>
          <a:bodyPr>
            <a:spAutoFit/>
          </a:bodyPr>
          <a:lstStyle/>
          <a:p>
            <a:pPr algn="ctr"/>
            <a:r>
              <a:rPr lang="en-US" sz="1200" b="1" dirty="0">
                <a:solidFill>
                  <a:srgbClr val="000000"/>
                </a:solidFill>
              </a:rPr>
              <a:t>Not in Compliance</a:t>
            </a:r>
          </a:p>
        </p:txBody>
      </p:sp>
      <p:sp>
        <p:nvSpPr>
          <p:cNvPr id="13" name="TextBox 15"/>
          <p:cNvSpPr txBox="1">
            <a:spLocks noChangeArrowheads="1"/>
          </p:cNvSpPr>
          <p:nvPr/>
        </p:nvSpPr>
        <p:spPr bwMode="auto">
          <a:xfrm>
            <a:off x="5273566" y="5715000"/>
            <a:ext cx="1152525" cy="276225"/>
          </a:xfrm>
          <a:prstGeom prst="rect">
            <a:avLst/>
          </a:prstGeom>
          <a:noFill/>
          <a:ln w="9525">
            <a:noFill/>
            <a:miter lim="800000"/>
            <a:headEnd/>
            <a:tailEnd/>
          </a:ln>
        </p:spPr>
        <p:txBody>
          <a:bodyPr>
            <a:spAutoFit/>
          </a:bodyPr>
          <a:lstStyle/>
          <a:p>
            <a:pPr algn="ctr"/>
            <a:r>
              <a:rPr lang="en-US" sz="1200" b="1" dirty="0">
                <a:solidFill>
                  <a:srgbClr val="000000"/>
                </a:solidFill>
              </a:rPr>
              <a:t> Compliance</a:t>
            </a:r>
          </a:p>
        </p:txBody>
      </p:sp>
      <p:sp>
        <p:nvSpPr>
          <p:cNvPr id="14" name="TextBox 16"/>
          <p:cNvSpPr txBox="1">
            <a:spLocks noChangeArrowheads="1"/>
          </p:cNvSpPr>
          <p:nvPr/>
        </p:nvSpPr>
        <p:spPr bwMode="auto">
          <a:xfrm>
            <a:off x="3292366" y="5715000"/>
            <a:ext cx="1066800" cy="461665"/>
          </a:xfrm>
          <a:prstGeom prst="rect">
            <a:avLst/>
          </a:prstGeom>
          <a:noFill/>
          <a:ln w="9525">
            <a:noFill/>
            <a:miter lim="800000"/>
            <a:headEnd/>
            <a:tailEnd/>
          </a:ln>
        </p:spPr>
        <p:txBody>
          <a:bodyPr>
            <a:spAutoFit/>
          </a:bodyPr>
          <a:lstStyle/>
          <a:p>
            <a:pPr algn="ctr"/>
            <a:r>
              <a:rPr lang="en-US" sz="1200" b="1" dirty="0">
                <a:solidFill>
                  <a:srgbClr val="000000"/>
                </a:solidFill>
              </a:rPr>
              <a:t>Best Practice</a:t>
            </a:r>
          </a:p>
        </p:txBody>
      </p:sp>
      <p:pic>
        <p:nvPicPr>
          <p:cNvPr id="15" name="Picture 2" descr="C:\Users\John\AppData\Local\Microsoft\Windows\Temporary Internet Files\Content.IE5\Z9ODNA39\MCj04315480000[1].png"/>
          <p:cNvPicPr>
            <a:picLocks noChangeAspect="1" noChangeArrowheads="1"/>
          </p:cNvPicPr>
          <p:nvPr/>
        </p:nvPicPr>
        <p:blipFill>
          <a:blip r:embed="rId3"/>
          <a:srcRect/>
          <a:stretch>
            <a:fillRect/>
          </a:stretch>
        </p:blipFill>
        <p:spPr bwMode="auto">
          <a:xfrm>
            <a:off x="692041" y="5610225"/>
            <a:ext cx="228600" cy="228600"/>
          </a:xfrm>
          <a:prstGeom prst="rect">
            <a:avLst/>
          </a:prstGeom>
          <a:noFill/>
          <a:ln w="9525">
            <a:noFill/>
            <a:miter lim="800000"/>
            <a:headEnd/>
            <a:tailEnd/>
          </a:ln>
        </p:spPr>
      </p:pic>
      <p:pic>
        <p:nvPicPr>
          <p:cNvPr id="16" name="Picture 18" descr="Picture11.png"/>
          <p:cNvPicPr>
            <a:picLocks noChangeAspect="1"/>
          </p:cNvPicPr>
          <p:nvPr/>
        </p:nvPicPr>
        <p:blipFill>
          <a:blip r:embed="rId4"/>
          <a:srcRect/>
          <a:stretch>
            <a:fillRect/>
          </a:stretch>
        </p:blipFill>
        <p:spPr bwMode="auto">
          <a:xfrm>
            <a:off x="692041" y="5915025"/>
            <a:ext cx="228600" cy="212725"/>
          </a:xfrm>
          <a:prstGeom prst="rect">
            <a:avLst/>
          </a:prstGeom>
          <a:noFill/>
          <a:ln w="9525">
            <a:noFill/>
            <a:miter lim="800000"/>
            <a:headEnd/>
            <a:tailEnd/>
          </a:ln>
        </p:spPr>
      </p:pic>
      <p:sp>
        <p:nvSpPr>
          <p:cNvPr id="19" name="TextBox 19"/>
          <p:cNvSpPr txBox="1">
            <a:spLocks noChangeArrowheads="1"/>
          </p:cNvSpPr>
          <p:nvPr/>
        </p:nvSpPr>
        <p:spPr bwMode="auto">
          <a:xfrm>
            <a:off x="843456" y="5305098"/>
            <a:ext cx="1765737" cy="261610"/>
          </a:xfrm>
          <a:prstGeom prst="rect">
            <a:avLst/>
          </a:prstGeom>
          <a:noFill/>
          <a:ln w="9525">
            <a:noFill/>
            <a:miter lim="800000"/>
            <a:headEnd/>
            <a:tailEnd/>
          </a:ln>
        </p:spPr>
        <p:txBody>
          <a:bodyPr wrap="square">
            <a:spAutoFit/>
          </a:bodyPr>
          <a:lstStyle/>
          <a:p>
            <a:pPr algn="ctr"/>
            <a:r>
              <a:rPr lang="en-US" sz="1100" b="1" dirty="0">
                <a:solidFill>
                  <a:srgbClr val="000000"/>
                </a:solidFill>
              </a:rPr>
              <a:t>=   Corrective Actions</a:t>
            </a:r>
          </a:p>
        </p:txBody>
      </p:sp>
      <p:sp>
        <p:nvSpPr>
          <p:cNvPr id="21" name="TextBox 20"/>
          <p:cNvSpPr txBox="1">
            <a:spLocks noChangeArrowheads="1"/>
          </p:cNvSpPr>
          <p:nvPr/>
        </p:nvSpPr>
        <p:spPr bwMode="auto">
          <a:xfrm>
            <a:off x="920641" y="5610225"/>
            <a:ext cx="688009" cy="261610"/>
          </a:xfrm>
          <a:prstGeom prst="rect">
            <a:avLst/>
          </a:prstGeom>
          <a:noFill/>
          <a:ln w="9525">
            <a:noFill/>
            <a:miter lim="800000"/>
            <a:headEnd/>
            <a:tailEnd/>
          </a:ln>
        </p:spPr>
        <p:txBody>
          <a:bodyPr wrap="none">
            <a:spAutoFit/>
          </a:bodyPr>
          <a:lstStyle/>
          <a:p>
            <a:pPr algn="ctr"/>
            <a:r>
              <a:rPr lang="en-US" sz="1100" b="1" dirty="0">
                <a:solidFill>
                  <a:srgbClr val="000000"/>
                </a:solidFill>
              </a:rPr>
              <a:t>=   Help</a:t>
            </a:r>
          </a:p>
        </p:txBody>
      </p:sp>
      <p:sp>
        <p:nvSpPr>
          <p:cNvPr id="22" name="TextBox 21"/>
          <p:cNvSpPr txBox="1">
            <a:spLocks noChangeArrowheads="1"/>
          </p:cNvSpPr>
          <p:nvPr/>
        </p:nvSpPr>
        <p:spPr bwMode="auto">
          <a:xfrm>
            <a:off x="912757" y="5891377"/>
            <a:ext cx="780983" cy="261610"/>
          </a:xfrm>
          <a:prstGeom prst="rect">
            <a:avLst/>
          </a:prstGeom>
          <a:noFill/>
          <a:ln w="9525">
            <a:noFill/>
            <a:miter lim="800000"/>
            <a:headEnd/>
            <a:tailEnd/>
          </a:ln>
        </p:spPr>
        <p:txBody>
          <a:bodyPr wrap="none">
            <a:spAutoFit/>
          </a:bodyPr>
          <a:lstStyle/>
          <a:p>
            <a:pPr algn="ctr"/>
            <a:r>
              <a:rPr lang="en-US" sz="1100" b="1" dirty="0">
                <a:solidFill>
                  <a:srgbClr val="000000"/>
                </a:solidFill>
              </a:rPr>
              <a:t>=   Alerts</a:t>
            </a:r>
          </a:p>
        </p:txBody>
      </p:sp>
      <p:sp>
        <p:nvSpPr>
          <p:cNvPr id="23" name="Oval 22"/>
          <p:cNvSpPr/>
          <p:nvPr/>
        </p:nvSpPr>
        <p:spPr>
          <a:xfrm>
            <a:off x="606972" y="2990477"/>
            <a:ext cx="985344" cy="966668"/>
          </a:xfrm>
          <a:prstGeom prst="ellipse">
            <a:avLst/>
          </a:prstGeom>
          <a:solidFill>
            <a:schemeClr val="tx1">
              <a:lumMod val="95000"/>
            </a:schemeClr>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srgbClr val="000000"/>
              </a:solidFill>
            </a:endParaRPr>
          </a:p>
        </p:txBody>
      </p:sp>
      <p:sp>
        <p:nvSpPr>
          <p:cNvPr id="24" name="Oval 23"/>
          <p:cNvSpPr/>
          <p:nvPr/>
        </p:nvSpPr>
        <p:spPr>
          <a:xfrm>
            <a:off x="5679200" y="2875045"/>
            <a:ext cx="1218214" cy="1208223"/>
          </a:xfrm>
          <a:prstGeom prst="ellipse">
            <a:avLst/>
          </a:prstGeom>
          <a:solidFill>
            <a:schemeClr val="tx1">
              <a:lumMod val="95000"/>
            </a:schemeClr>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srgbClr val="000000"/>
              </a:solidFill>
            </a:endParaRPr>
          </a:p>
        </p:txBody>
      </p:sp>
      <p:pic>
        <p:nvPicPr>
          <p:cNvPr id="25" name="Picture 29" descr="Picture3.png"/>
          <p:cNvPicPr>
            <a:picLocks noChangeAspect="1"/>
          </p:cNvPicPr>
          <p:nvPr/>
        </p:nvPicPr>
        <p:blipFill>
          <a:blip r:embed="rId5"/>
          <a:srcRect t="50000" r="49023"/>
          <a:stretch>
            <a:fillRect/>
          </a:stretch>
        </p:blipFill>
        <p:spPr bwMode="auto">
          <a:xfrm>
            <a:off x="622738" y="2914102"/>
            <a:ext cx="1004244" cy="578369"/>
          </a:xfrm>
          <a:prstGeom prst="rect">
            <a:avLst/>
          </a:prstGeom>
          <a:noFill/>
          <a:ln w="9525">
            <a:noFill/>
            <a:miter lim="800000"/>
            <a:headEnd/>
            <a:tailEnd/>
          </a:ln>
        </p:spPr>
      </p:pic>
      <p:sp>
        <p:nvSpPr>
          <p:cNvPr id="26" name="TextBox 25"/>
          <p:cNvSpPr txBox="1"/>
          <p:nvPr/>
        </p:nvSpPr>
        <p:spPr>
          <a:xfrm>
            <a:off x="5788903" y="3410825"/>
            <a:ext cx="989438" cy="461665"/>
          </a:xfrm>
          <a:prstGeom prst="rect">
            <a:avLst/>
          </a:prstGeom>
          <a:noFill/>
        </p:spPr>
        <p:txBody>
          <a:bodyPr wrap="square">
            <a:spAutoFit/>
          </a:bodyPr>
          <a:lstStyle/>
          <a:p>
            <a:pPr algn="ctr">
              <a:defRPr/>
            </a:pPr>
            <a:r>
              <a:rPr lang="en-US" sz="1200" b="1" kern="1100" dirty="0">
                <a:solidFill>
                  <a:srgbClr val="000000"/>
                </a:solidFill>
                <a:cs typeface="+mn-cs"/>
              </a:rPr>
              <a:t>Natural Events</a:t>
            </a:r>
          </a:p>
        </p:txBody>
      </p:sp>
      <p:pic>
        <p:nvPicPr>
          <p:cNvPr id="27" name="Picture 32" descr="Picture3.png"/>
          <p:cNvPicPr>
            <a:picLocks noChangeAspect="1"/>
          </p:cNvPicPr>
          <p:nvPr/>
        </p:nvPicPr>
        <p:blipFill>
          <a:blip r:embed="rId6"/>
          <a:srcRect r="49023" b="51651"/>
          <a:stretch>
            <a:fillRect/>
          </a:stretch>
        </p:blipFill>
        <p:spPr bwMode="auto">
          <a:xfrm>
            <a:off x="7202216" y="2881181"/>
            <a:ext cx="1265389" cy="637844"/>
          </a:xfrm>
          <a:prstGeom prst="rect">
            <a:avLst/>
          </a:prstGeom>
          <a:noFill/>
          <a:ln w="9525">
            <a:noFill/>
            <a:miter lim="800000"/>
            <a:headEnd/>
            <a:tailEnd/>
          </a:ln>
        </p:spPr>
      </p:pic>
      <p:sp>
        <p:nvSpPr>
          <p:cNvPr id="28" name="Oval 27"/>
          <p:cNvSpPr/>
          <p:nvPr/>
        </p:nvSpPr>
        <p:spPr>
          <a:xfrm>
            <a:off x="3512754" y="2593327"/>
            <a:ext cx="1800226" cy="1805252"/>
          </a:xfrm>
          <a:prstGeom prst="ellipse">
            <a:avLst/>
          </a:prstGeom>
          <a:solidFill>
            <a:schemeClr val="tx1">
              <a:lumMod val="95000"/>
            </a:schemeClr>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srgbClr val="000000"/>
              </a:solidFill>
            </a:endParaRPr>
          </a:p>
        </p:txBody>
      </p:sp>
      <p:sp>
        <p:nvSpPr>
          <p:cNvPr id="29" name="TextBox 38"/>
          <p:cNvSpPr txBox="1">
            <a:spLocks noChangeArrowheads="1"/>
          </p:cNvSpPr>
          <p:nvPr/>
        </p:nvSpPr>
        <p:spPr bwMode="auto">
          <a:xfrm>
            <a:off x="3638330" y="3439126"/>
            <a:ext cx="1546940" cy="430887"/>
          </a:xfrm>
          <a:prstGeom prst="rect">
            <a:avLst/>
          </a:prstGeom>
          <a:noFill/>
          <a:ln w="9525">
            <a:noFill/>
            <a:miter lim="800000"/>
            <a:headEnd/>
            <a:tailEnd/>
          </a:ln>
        </p:spPr>
        <p:txBody>
          <a:bodyPr wrap="square">
            <a:spAutoFit/>
          </a:bodyPr>
          <a:lstStyle/>
          <a:p>
            <a:pPr algn="ctr"/>
            <a:r>
              <a:rPr lang="en-US" sz="1100" b="1" dirty="0">
                <a:solidFill>
                  <a:srgbClr val="000000"/>
                </a:solidFill>
              </a:rPr>
              <a:t>Core </a:t>
            </a:r>
            <a:r>
              <a:rPr lang="en-US" sz="1100" b="1" dirty="0" smtClean="0">
                <a:solidFill>
                  <a:srgbClr val="000000"/>
                </a:solidFill>
              </a:rPr>
              <a:t>Food Assurance </a:t>
            </a:r>
            <a:r>
              <a:rPr lang="en-US" sz="1100" b="1" dirty="0">
                <a:solidFill>
                  <a:srgbClr val="000000"/>
                </a:solidFill>
              </a:rPr>
              <a:t>Program</a:t>
            </a:r>
          </a:p>
        </p:txBody>
      </p:sp>
      <p:pic>
        <p:nvPicPr>
          <p:cNvPr id="30" name="Picture 2" descr="C:\Users\John\AppData\Local\Microsoft\Windows\Temporary Internet Files\Content.IE5\Z9ODNA39\MCj04315480000[1].png"/>
          <p:cNvPicPr>
            <a:picLocks noChangeAspect="1" noChangeArrowheads="1"/>
          </p:cNvPicPr>
          <p:nvPr/>
        </p:nvPicPr>
        <p:blipFill>
          <a:blip r:embed="rId7"/>
          <a:srcRect/>
          <a:stretch>
            <a:fillRect/>
          </a:stretch>
        </p:blipFill>
        <p:spPr bwMode="auto">
          <a:xfrm>
            <a:off x="4315373" y="3934043"/>
            <a:ext cx="263930" cy="247710"/>
          </a:xfrm>
          <a:prstGeom prst="rect">
            <a:avLst/>
          </a:prstGeom>
          <a:noFill/>
          <a:ln w="9525">
            <a:noFill/>
            <a:miter lim="800000"/>
            <a:headEnd/>
            <a:tailEnd/>
          </a:ln>
        </p:spPr>
      </p:pic>
      <p:pic>
        <p:nvPicPr>
          <p:cNvPr id="31" name="Picture 40" descr="Picture11.png"/>
          <p:cNvPicPr>
            <a:picLocks noChangeAspect="1"/>
          </p:cNvPicPr>
          <p:nvPr/>
        </p:nvPicPr>
        <p:blipFill>
          <a:blip r:embed="rId8"/>
          <a:srcRect/>
          <a:stretch>
            <a:fillRect/>
          </a:stretch>
        </p:blipFill>
        <p:spPr bwMode="auto">
          <a:xfrm>
            <a:off x="4658328" y="3932401"/>
            <a:ext cx="259759" cy="227290"/>
          </a:xfrm>
          <a:prstGeom prst="rect">
            <a:avLst/>
          </a:prstGeom>
          <a:noFill/>
          <a:ln w="9525">
            <a:noFill/>
            <a:miter lim="800000"/>
            <a:headEnd/>
            <a:tailEnd/>
          </a:ln>
        </p:spPr>
      </p:pic>
      <p:pic>
        <p:nvPicPr>
          <p:cNvPr id="32" name="Picture 42" descr="Picture1.png"/>
          <p:cNvPicPr>
            <a:picLocks noChangeAspect="1"/>
          </p:cNvPicPr>
          <p:nvPr/>
        </p:nvPicPr>
        <p:blipFill>
          <a:blip r:embed="rId9"/>
          <a:srcRect/>
          <a:stretch>
            <a:fillRect/>
          </a:stretch>
        </p:blipFill>
        <p:spPr bwMode="auto">
          <a:xfrm>
            <a:off x="692041" y="5305425"/>
            <a:ext cx="217627" cy="208559"/>
          </a:xfrm>
          <a:prstGeom prst="rect">
            <a:avLst/>
          </a:prstGeom>
          <a:noFill/>
          <a:ln w="9525">
            <a:noFill/>
            <a:miter lim="800000"/>
            <a:headEnd/>
            <a:tailEnd/>
          </a:ln>
        </p:spPr>
      </p:pic>
      <p:pic>
        <p:nvPicPr>
          <p:cNvPr id="33" name="Picture 43" descr="Picture1.png"/>
          <p:cNvPicPr>
            <a:picLocks noChangeAspect="1"/>
          </p:cNvPicPr>
          <p:nvPr/>
        </p:nvPicPr>
        <p:blipFill>
          <a:blip r:embed="rId10"/>
          <a:srcRect/>
          <a:stretch>
            <a:fillRect/>
          </a:stretch>
        </p:blipFill>
        <p:spPr bwMode="auto">
          <a:xfrm>
            <a:off x="3936070" y="3926160"/>
            <a:ext cx="272691" cy="242392"/>
          </a:xfrm>
          <a:prstGeom prst="rect">
            <a:avLst/>
          </a:prstGeom>
          <a:noFill/>
          <a:ln w="9525">
            <a:noFill/>
            <a:miter lim="800000"/>
            <a:headEnd/>
            <a:tailEnd/>
          </a:ln>
        </p:spPr>
      </p:pic>
      <p:pic>
        <p:nvPicPr>
          <p:cNvPr id="34" name="Picture 2" descr="C:\Users\John\AppData\Local\Microsoft\Windows\Temporary Internet Files\Content.IE5\Z9ODNA39\MCj04315480000[1].png"/>
          <p:cNvPicPr>
            <a:picLocks noChangeAspect="1" noChangeArrowheads="1"/>
          </p:cNvPicPr>
          <p:nvPr/>
        </p:nvPicPr>
        <p:blipFill>
          <a:blip r:embed="rId11" cstate="print"/>
          <a:srcRect/>
          <a:stretch>
            <a:fillRect/>
          </a:stretch>
        </p:blipFill>
        <p:spPr bwMode="auto">
          <a:xfrm>
            <a:off x="1030670" y="3728107"/>
            <a:ext cx="112931" cy="111065"/>
          </a:xfrm>
          <a:prstGeom prst="rect">
            <a:avLst/>
          </a:prstGeom>
          <a:noFill/>
          <a:ln w="9525">
            <a:noFill/>
            <a:miter lim="800000"/>
            <a:headEnd/>
            <a:tailEnd/>
          </a:ln>
        </p:spPr>
      </p:pic>
      <p:pic>
        <p:nvPicPr>
          <p:cNvPr id="35" name="Picture 45" descr="Picture11.png"/>
          <p:cNvPicPr>
            <a:picLocks noChangeAspect="1"/>
          </p:cNvPicPr>
          <p:nvPr/>
        </p:nvPicPr>
        <p:blipFill>
          <a:blip r:embed="rId12" cstate="print"/>
          <a:srcRect/>
          <a:stretch>
            <a:fillRect/>
          </a:stretch>
        </p:blipFill>
        <p:spPr bwMode="auto">
          <a:xfrm>
            <a:off x="1227740" y="3728108"/>
            <a:ext cx="120396" cy="111063"/>
          </a:xfrm>
          <a:prstGeom prst="rect">
            <a:avLst/>
          </a:prstGeom>
          <a:noFill/>
          <a:ln w="9525">
            <a:noFill/>
            <a:miter lim="800000"/>
            <a:headEnd/>
            <a:tailEnd/>
          </a:ln>
        </p:spPr>
      </p:pic>
      <p:pic>
        <p:nvPicPr>
          <p:cNvPr id="36" name="Picture 46" descr="Picture1.png"/>
          <p:cNvPicPr>
            <a:picLocks noChangeAspect="1"/>
          </p:cNvPicPr>
          <p:nvPr/>
        </p:nvPicPr>
        <p:blipFill>
          <a:blip r:embed="rId13" cstate="print"/>
          <a:srcRect/>
          <a:stretch>
            <a:fillRect/>
          </a:stretch>
        </p:blipFill>
        <p:spPr bwMode="auto">
          <a:xfrm>
            <a:off x="833601" y="3743873"/>
            <a:ext cx="118531" cy="111064"/>
          </a:xfrm>
          <a:prstGeom prst="rect">
            <a:avLst/>
          </a:prstGeom>
          <a:noFill/>
          <a:ln w="9525">
            <a:noFill/>
            <a:miter lim="800000"/>
            <a:headEnd/>
            <a:tailEnd/>
          </a:ln>
        </p:spPr>
      </p:pic>
      <p:pic>
        <p:nvPicPr>
          <p:cNvPr id="37" name="Picture 2" descr="C:\Users\John\AppData\Local\Microsoft\Windows\Temporary Internet Files\Content.IE5\Z9ODNA39\MCj04315480000[1].png"/>
          <p:cNvPicPr>
            <a:picLocks noChangeAspect="1" noChangeArrowheads="1"/>
          </p:cNvPicPr>
          <p:nvPr/>
        </p:nvPicPr>
        <p:blipFill>
          <a:blip r:embed="rId7"/>
          <a:srcRect/>
          <a:stretch>
            <a:fillRect/>
          </a:stretch>
        </p:blipFill>
        <p:spPr bwMode="auto">
          <a:xfrm>
            <a:off x="6227708" y="3849578"/>
            <a:ext cx="153757" cy="154863"/>
          </a:xfrm>
          <a:prstGeom prst="rect">
            <a:avLst/>
          </a:prstGeom>
          <a:noFill/>
          <a:ln w="9525">
            <a:noFill/>
            <a:miter lim="800000"/>
            <a:headEnd/>
            <a:tailEnd/>
          </a:ln>
        </p:spPr>
      </p:pic>
      <p:pic>
        <p:nvPicPr>
          <p:cNvPr id="38" name="Picture 51" descr="Picture11.png"/>
          <p:cNvPicPr>
            <a:picLocks noChangeAspect="1"/>
          </p:cNvPicPr>
          <p:nvPr/>
        </p:nvPicPr>
        <p:blipFill>
          <a:blip r:embed="rId14" cstate="print"/>
          <a:srcRect/>
          <a:stretch>
            <a:fillRect/>
          </a:stretch>
        </p:blipFill>
        <p:spPr bwMode="auto">
          <a:xfrm>
            <a:off x="6432661" y="3841695"/>
            <a:ext cx="145904" cy="137091"/>
          </a:xfrm>
          <a:prstGeom prst="rect">
            <a:avLst/>
          </a:prstGeom>
          <a:noFill/>
          <a:ln w="9525">
            <a:noFill/>
            <a:miter lim="800000"/>
            <a:headEnd/>
            <a:tailEnd/>
          </a:ln>
        </p:spPr>
      </p:pic>
      <p:pic>
        <p:nvPicPr>
          <p:cNvPr id="39" name="Picture 52" descr="Picture1.png"/>
          <p:cNvPicPr>
            <a:picLocks noChangeAspect="1"/>
          </p:cNvPicPr>
          <p:nvPr/>
        </p:nvPicPr>
        <p:blipFill>
          <a:blip r:embed="rId10"/>
          <a:srcRect/>
          <a:stretch>
            <a:fillRect/>
          </a:stretch>
        </p:blipFill>
        <p:spPr bwMode="auto">
          <a:xfrm>
            <a:off x="6038524" y="3849577"/>
            <a:ext cx="142966" cy="137091"/>
          </a:xfrm>
          <a:prstGeom prst="rect">
            <a:avLst/>
          </a:prstGeom>
          <a:noFill/>
          <a:ln w="9525">
            <a:noFill/>
            <a:miter lim="800000"/>
            <a:headEnd/>
            <a:tailEnd/>
          </a:ln>
        </p:spPr>
      </p:pic>
      <p:sp>
        <p:nvSpPr>
          <p:cNvPr id="43" name="TextBox 38"/>
          <p:cNvSpPr txBox="1">
            <a:spLocks noChangeArrowheads="1"/>
          </p:cNvSpPr>
          <p:nvPr/>
        </p:nvSpPr>
        <p:spPr bwMode="auto">
          <a:xfrm>
            <a:off x="607302" y="3424951"/>
            <a:ext cx="937114" cy="338554"/>
          </a:xfrm>
          <a:prstGeom prst="rect">
            <a:avLst/>
          </a:prstGeom>
          <a:noFill/>
          <a:ln w="9525">
            <a:noFill/>
            <a:miter lim="800000"/>
            <a:headEnd/>
            <a:tailEnd/>
          </a:ln>
        </p:spPr>
        <p:txBody>
          <a:bodyPr wrap="square">
            <a:spAutoFit/>
          </a:bodyPr>
          <a:lstStyle/>
          <a:p>
            <a:pPr algn="ctr"/>
            <a:r>
              <a:rPr lang="en-US" sz="800" b="1" dirty="0">
                <a:solidFill>
                  <a:srgbClr val="000000"/>
                </a:solidFill>
              </a:rPr>
              <a:t> Equipment</a:t>
            </a:r>
          </a:p>
          <a:p>
            <a:pPr algn="ctr"/>
            <a:r>
              <a:rPr lang="en-US" sz="800" b="1" dirty="0">
                <a:solidFill>
                  <a:srgbClr val="000000"/>
                </a:solidFill>
              </a:rPr>
              <a:t>Malfunction</a:t>
            </a:r>
          </a:p>
        </p:txBody>
      </p:sp>
      <p:pic>
        <p:nvPicPr>
          <p:cNvPr id="45" name="Picture 67" descr="Picture3.png"/>
          <p:cNvPicPr>
            <a:picLocks noChangeAspect="1"/>
          </p:cNvPicPr>
          <p:nvPr/>
        </p:nvPicPr>
        <p:blipFill>
          <a:blip r:embed="rId15"/>
          <a:srcRect l="50000" b="50000"/>
          <a:stretch>
            <a:fillRect/>
          </a:stretch>
        </p:blipFill>
        <p:spPr bwMode="auto">
          <a:xfrm>
            <a:off x="5684126" y="2884870"/>
            <a:ext cx="1198155" cy="665642"/>
          </a:xfrm>
          <a:prstGeom prst="rect">
            <a:avLst/>
          </a:prstGeom>
          <a:noFill/>
          <a:ln w="9525">
            <a:noFill/>
            <a:miter lim="800000"/>
            <a:headEnd/>
            <a:tailEnd/>
          </a:ln>
        </p:spPr>
      </p:pic>
      <p:sp>
        <p:nvSpPr>
          <p:cNvPr id="46" name="Oval 45"/>
          <p:cNvSpPr/>
          <p:nvPr/>
        </p:nvSpPr>
        <p:spPr>
          <a:xfrm>
            <a:off x="2081374" y="3559788"/>
            <a:ext cx="992901" cy="1012212"/>
          </a:xfrm>
          <a:prstGeom prst="ellipse">
            <a:avLst/>
          </a:prstGeom>
          <a:solidFill>
            <a:schemeClr val="tx1">
              <a:lumMod val="95000"/>
            </a:schemeClr>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srgbClr val="000000"/>
              </a:solidFill>
            </a:endParaRPr>
          </a:p>
        </p:txBody>
      </p:sp>
      <p:sp>
        <p:nvSpPr>
          <p:cNvPr id="47" name="TextBox 46"/>
          <p:cNvSpPr txBox="1"/>
          <p:nvPr/>
        </p:nvSpPr>
        <p:spPr>
          <a:xfrm>
            <a:off x="2167428" y="4045498"/>
            <a:ext cx="807025" cy="215444"/>
          </a:xfrm>
          <a:prstGeom prst="rect">
            <a:avLst/>
          </a:prstGeom>
          <a:noFill/>
        </p:spPr>
        <p:txBody>
          <a:bodyPr wrap="square">
            <a:spAutoFit/>
          </a:bodyPr>
          <a:lstStyle/>
          <a:p>
            <a:pPr algn="ctr">
              <a:defRPr/>
            </a:pPr>
            <a:r>
              <a:rPr lang="en-US" sz="800" b="1" kern="1100" dirty="0">
                <a:solidFill>
                  <a:srgbClr val="000000"/>
                </a:solidFill>
                <a:cs typeface="+mn-cs"/>
              </a:rPr>
              <a:t>Accidents</a:t>
            </a:r>
          </a:p>
        </p:txBody>
      </p:sp>
      <p:pic>
        <p:nvPicPr>
          <p:cNvPr id="48" name="Picture 2" descr="C:\Users\John\AppData\Local\Microsoft\Windows\Temporary Internet Files\Content.IE5\Z9ODNA39\MCj04315480000[1].png"/>
          <p:cNvPicPr>
            <a:picLocks noChangeAspect="1" noChangeArrowheads="1"/>
          </p:cNvPicPr>
          <p:nvPr/>
        </p:nvPicPr>
        <p:blipFill>
          <a:blip r:embed="rId16" cstate="print"/>
          <a:srcRect/>
          <a:stretch>
            <a:fillRect/>
          </a:stretch>
        </p:blipFill>
        <p:spPr bwMode="auto">
          <a:xfrm>
            <a:off x="2503758" y="4276944"/>
            <a:ext cx="122583" cy="124697"/>
          </a:xfrm>
          <a:prstGeom prst="rect">
            <a:avLst/>
          </a:prstGeom>
          <a:noFill/>
          <a:ln w="9525">
            <a:noFill/>
            <a:miter lim="800000"/>
            <a:headEnd/>
            <a:tailEnd/>
          </a:ln>
        </p:spPr>
      </p:pic>
      <p:pic>
        <p:nvPicPr>
          <p:cNvPr id="49" name="Picture 51" descr="Picture11.png"/>
          <p:cNvPicPr>
            <a:picLocks noChangeAspect="1"/>
          </p:cNvPicPr>
          <p:nvPr/>
        </p:nvPicPr>
        <p:blipFill>
          <a:blip r:embed="rId17" cstate="print"/>
          <a:srcRect/>
          <a:stretch>
            <a:fillRect/>
          </a:stretch>
        </p:blipFill>
        <p:spPr bwMode="auto">
          <a:xfrm>
            <a:off x="2692944" y="4269062"/>
            <a:ext cx="138753" cy="130983"/>
          </a:xfrm>
          <a:prstGeom prst="rect">
            <a:avLst/>
          </a:prstGeom>
          <a:noFill/>
          <a:ln w="9525">
            <a:noFill/>
            <a:miter lim="800000"/>
            <a:headEnd/>
            <a:tailEnd/>
          </a:ln>
        </p:spPr>
      </p:pic>
      <p:pic>
        <p:nvPicPr>
          <p:cNvPr id="50" name="Picture 52" descr="Picture1.png"/>
          <p:cNvPicPr>
            <a:picLocks noChangeAspect="1"/>
          </p:cNvPicPr>
          <p:nvPr/>
        </p:nvPicPr>
        <p:blipFill>
          <a:blip r:embed="rId18" cstate="print"/>
          <a:srcRect/>
          <a:stretch>
            <a:fillRect/>
          </a:stretch>
        </p:blipFill>
        <p:spPr bwMode="auto">
          <a:xfrm>
            <a:off x="2330340" y="4269062"/>
            <a:ext cx="128923" cy="124696"/>
          </a:xfrm>
          <a:prstGeom prst="rect">
            <a:avLst/>
          </a:prstGeom>
          <a:noFill/>
          <a:ln w="9525">
            <a:noFill/>
            <a:miter lim="800000"/>
            <a:headEnd/>
            <a:tailEnd/>
          </a:ln>
        </p:spPr>
      </p:pic>
      <p:pic>
        <p:nvPicPr>
          <p:cNvPr id="51" name="Picture 67" descr="Picture3.png"/>
          <p:cNvPicPr>
            <a:picLocks noChangeAspect="1"/>
          </p:cNvPicPr>
          <p:nvPr/>
        </p:nvPicPr>
        <p:blipFill>
          <a:blip r:embed="rId15"/>
          <a:srcRect l="50000" b="50000"/>
          <a:stretch>
            <a:fillRect/>
          </a:stretch>
        </p:blipFill>
        <p:spPr bwMode="auto">
          <a:xfrm>
            <a:off x="2076777" y="3572314"/>
            <a:ext cx="991257" cy="558345"/>
          </a:xfrm>
          <a:prstGeom prst="rect">
            <a:avLst/>
          </a:prstGeom>
          <a:noFill/>
          <a:ln w="9525">
            <a:noFill/>
            <a:miter lim="800000"/>
            <a:headEnd/>
            <a:tailEnd/>
          </a:ln>
        </p:spPr>
      </p:pic>
      <p:sp>
        <p:nvSpPr>
          <p:cNvPr id="52" name="Oval 51"/>
          <p:cNvSpPr/>
          <p:nvPr/>
        </p:nvSpPr>
        <p:spPr>
          <a:xfrm>
            <a:off x="2041308" y="2375045"/>
            <a:ext cx="1048733" cy="998774"/>
          </a:xfrm>
          <a:prstGeom prst="ellipse">
            <a:avLst/>
          </a:prstGeom>
          <a:solidFill>
            <a:schemeClr val="tx1">
              <a:lumMod val="95000"/>
            </a:schemeClr>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a:solidFill>
                <a:srgbClr val="000000"/>
              </a:solidFill>
            </a:endParaRPr>
          </a:p>
        </p:txBody>
      </p:sp>
      <p:sp>
        <p:nvSpPr>
          <p:cNvPr id="53" name="TextBox 9"/>
          <p:cNvSpPr txBox="1">
            <a:spLocks noChangeArrowheads="1"/>
          </p:cNvSpPr>
          <p:nvPr/>
        </p:nvSpPr>
        <p:spPr bwMode="auto">
          <a:xfrm>
            <a:off x="2030140" y="2833741"/>
            <a:ext cx="1080690" cy="338554"/>
          </a:xfrm>
          <a:prstGeom prst="rect">
            <a:avLst/>
          </a:prstGeom>
          <a:noFill/>
          <a:ln w="9525">
            <a:noFill/>
            <a:miter lim="800000"/>
            <a:headEnd/>
            <a:tailEnd/>
          </a:ln>
        </p:spPr>
        <p:txBody>
          <a:bodyPr wrap="square">
            <a:spAutoFit/>
          </a:bodyPr>
          <a:lstStyle/>
          <a:p>
            <a:pPr algn="ctr"/>
            <a:r>
              <a:rPr lang="en-US" sz="800" b="1" dirty="0" smtClean="0">
                <a:solidFill>
                  <a:srgbClr val="000000"/>
                </a:solidFill>
              </a:rPr>
              <a:t>Process Surveillance</a:t>
            </a:r>
            <a:endParaRPr lang="en-US" sz="800" b="1" dirty="0">
              <a:solidFill>
                <a:srgbClr val="000000"/>
              </a:solidFill>
            </a:endParaRPr>
          </a:p>
        </p:txBody>
      </p:sp>
      <p:pic>
        <p:nvPicPr>
          <p:cNvPr id="54" name="Picture 32" descr="Picture3.png"/>
          <p:cNvPicPr>
            <a:picLocks noChangeAspect="1"/>
          </p:cNvPicPr>
          <p:nvPr/>
        </p:nvPicPr>
        <p:blipFill>
          <a:blip r:embed="rId6"/>
          <a:srcRect r="49023" b="51651"/>
          <a:stretch>
            <a:fillRect/>
          </a:stretch>
        </p:blipFill>
        <p:spPr bwMode="auto">
          <a:xfrm>
            <a:off x="2049516" y="2402436"/>
            <a:ext cx="1053739" cy="515465"/>
          </a:xfrm>
          <a:prstGeom prst="rect">
            <a:avLst/>
          </a:prstGeom>
          <a:noFill/>
          <a:ln w="9525">
            <a:noFill/>
            <a:miter lim="800000"/>
            <a:headEnd/>
            <a:tailEnd/>
          </a:ln>
        </p:spPr>
      </p:pic>
      <p:pic>
        <p:nvPicPr>
          <p:cNvPr id="55" name="Picture 2" descr="C:\Users\John\AppData\Local\Microsoft\Windows\Temporary Internet Files\Content.IE5\Z9ODNA39\MCj04315480000[1].png"/>
          <p:cNvPicPr>
            <a:picLocks noChangeAspect="1" noChangeArrowheads="1"/>
          </p:cNvPicPr>
          <p:nvPr/>
        </p:nvPicPr>
        <p:blipFill>
          <a:blip r:embed="rId16" cstate="print"/>
          <a:srcRect/>
          <a:stretch>
            <a:fillRect/>
          </a:stretch>
        </p:blipFill>
        <p:spPr bwMode="auto">
          <a:xfrm>
            <a:off x="2512630" y="3168050"/>
            <a:ext cx="121042" cy="122782"/>
          </a:xfrm>
          <a:prstGeom prst="rect">
            <a:avLst/>
          </a:prstGeom>
          <a:noFill/>
          <a:ln w="9525">
            <a:noFill/>
            <a:miter lim="800000"/>
            <a:headEnd/>
            <a:tailEnd/>
          </a:ln>
        </p:spPr>
      </p:pic>
      <p:pic>
        <p:nvPicPr>
          <p:cNvPr id="56" name="Picture 54" descr="Picture11.png"/>
          <p:cNvPicPr>
            <a:picLocks noChangeAspect="1"/>
          </p:cNvPicPr>
          <p:nvPr/>
        </p:nvPicPr>
        <p:blipFill>
          <a:blip r:embed="rId19" cstate="print"/>
          <a:srcRect/>
          <a:stretch>
            <a:fillRect/>
          </a:stretch>
        </p:blipFill>
        <p:spPr bwMode="auto">
          <a:xfrm>
            <a:off x="2693931" y="3160168"/>
            <a:ext cx="118272" cy="111177"/>
          </a:xfrm>
          <a:prstGeom prst="rect">
            <a:avLst/>
          </a:prstGeom>
          <a:noFill/>
          <a:ln w="9525">
            <a:noFill/>
            <a:miter lim="800000"/>
            <a:headEnd/>
            <a:tailEnd/>
          </a:ln>
        </p:spPr>
      </p:pic>
      <p:pic>
        <p:nvPicPr>
          <p:cNvPr id="57" name="Picture 55" descr="Picture1.png"/>
          <p:cNvPicPr>
            <a:picLocks noChangeAspect="1"/>
          </p:cNvPicPr>
          <p:nvPr/>
        </p:nvPicPr>
        <p:blipFill>
          <a:blip r:embed="rId18" cstate="print"/>
          <a:srcRect/>
          <a:stretch>
            <a:fillRect/>
          </a:stretch>
        </p:blipFill>
        <p:spPr bwMode="auto">
          <a:xfrm>
            <a:off x="2323444" y="3160165"/>
            <a:ext cx="128007" cy="122781"/>
          </a:xfrm>
          <a:prstGeom prst="rect">
            <a:avLst/>
          </a:prstGeom>
          <a:noFill/>
          <a:ln w="9525">
            <a:noFill/>
            <a:miter lim="800000"/>
            <a:headEnd/>
            <a:tailEnd/>
          </a:ln>
        </p:spPr>
      </p:pic>
      <p:pic>
        <p:nvPicPr>
          <p:cNvPr id="58" name="Picture 2" descr="C:\Users\John\AppData\Local\Microsoft\Windows\Temporary Internet Files\Content.IE5\Z9ODNA39\MCj04315480000[1].png"/>
          <p:cNvPicPr>
            <a:picLocks noChangeAspect="1" noChangeArrowheads="1"/>
          </p:cNvPicPr>
          <p:nvPr/>
        </p:nvPicPr>
        <p:blipFill>
          <a:blip r:embed="rId7"/>
          <a:srcRect/>
          <a:stretch>
            <a:fillRect/>
          </a:stretch>
        </p:blipFill>
        <p:spPr bwMode="auto">
          <a:xfrm>
            <a:off x="7751709" y="3805880"/>
            <a:ext cx="154908" cy="156022"/>
          </a:xfrm>
          <a:prstGeom prst="rect">
            <a:avLst/>
          </a:prstGeom>
          <a:noFill/>
          <a:ln w="9525">
            <a:noFill/>
            <a:miter lim="800000"/>
            <a:headEnd/>
            <a:tailEnd/>
          </a:ln>
        </p:spPr>
      </p:pic>
      <p:pic>
        <p:nvPicPr>
          <p:cNvPr id="59" name="Picture 51" descr="Picture11.png"/>
          <p:cNvPicPr>
            <a:picLocks noChangeAspect="1"/>
          </p:cNvPicPr>
          <p:nvPr/>
        </p:nvPicPr>
        <p:blipFill>
          <a:blip r:embed="rId14" cstate="print"/>
          <a:srcRect/>
          <a:stretch>
            <a:fillRect/>
          </a:stretch>
        </p:blipFill>
        <p:spPr bwMode="auto">
          <a:xfrm>
            <a:off x="7956661" y="3797885"/>
            <a:ext cx="146996" cy="138117"/>
          </a:xfrm>
          <a:prstGeom prst="rect">
            <a:avLst/>
          </a:prstGeom>
          <a:noFill/>
          <a:ln w="9525">
            <a:noFill/>
            <a:miter lim="800000"/>
            <a:headEnd/>
            <a:tailEnd/>
          </a:ln>
        </p:spPr>
      </p:pic>
      <p:pic>
        <p:nvPicPr>
          <p:cNvPr id="60" name="Picture 52" descr="Picture1.png"/>
          <p:cNvPicPr>
            <a:picLocks noChangeAspect="1"/>
          </p:cNvPicPr>
          <p:nvPr/>
        </p:nvPicPr>
        <p:blipFill>
          <a:blip r:embed="rId10"/>
          <a:srcRect/>
          <a:stretch>
            <a:fillRect/>
          </a:stretch>
        </p:blipFill>
        <p:spPr bwMode="auto">
          <a:xfrm>
            <a:off x="7562524" y="3805767"/>
            <a:ext cx="144037" cy="138118"/>
          </a:xfrm>
          <a:prstGeom prst="rect">
            <a:avLst/>
          </a:prstGeom>
          <a:noFill/>
          <a:ln w="9525">
            <a:noFill/>
            <a:miter lim="800000"/>
            <a:headEnd/>
            <a:tailEnd/>
          </a:ln>
        </p:spPr>
      </p:pic>
      <p:sp>
        <p:nvSpPr>
          <p:cNvPr id="61" name="TextBox 60"/>
          <p:cNvSpPr txBox="1"/>
          <p:nvPr/>
        </p:nvSpPr>
        <p:spPr>
          <a:xfrm>
            <a:off x="2159743" y="1222895"/>
            <a:ext cx="5124352" cy="461665"/>
          </a:xfrm>
          <a:prstGeom prst="rect">
            <a:avLst/>
          </a:prstGeom>
          <a:noFill/>
        </p:spPr>
        <p:txBody>
          <a:bodyPr wrap="none" rtlCol="0">
            <a:spAutoFit/>
          </a:bodyPr>
          <a:lstStyle/>
          <a:p>
            <a:r>
              <a:rPr lang="en-US" b="1" dirty="0" smtClean="0">
                <a:solidFill>
                  <a:srgbClr val="000000"/>
                </a:solidFill>
              </a:rPr>
              <a:t>We Use Performance Dashboards</a:t>
            </a:r>
            <a:endParaRPr lang="en-US" b="1" dirty="0">
              <a:solidFill>
                <a:srgbClr val="000000"/>
              </a:solidFill>
            </a:endParaRPr>
          </a:p>
        </p:txBody>
      </p:sp>
      <p:pic>
        <p:nvPicPr>
          <p:cNvPr id="62" name="Picture 32" descr="Picture3.png"/>
          <p:cNvPicPr>
            <a:picLocks noChangeAspect="1"/>
          </p:cNvPicPr>
          <p:nvPr/>
        </p:nvPicPr>
        <p:blipFill>
          <a:blip r:embed="rId6"/>
          <a:srcRect r="49023" b="51651"/>
          <a:stretch>
            <a:fillRect/>
          </a:stretch>
        </p:blipFill>
        <p:spPr bwMode="auto">
          <a:xfrm>
            <a:off x="3555125" y="2584262"/>
            <a:ext cx="1800942" cy="9550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35"/>
                                        </p:tgtEl>
                                      </p:cBhvr>
                                    </p:animEffect>
                                    <p:animScale>
                                      <p:cBhvr>
                                        <p:cTn id="7"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3" name="Rectangle 2"/>
          <p:cNvSpPr>
            <a:spLocks noGrp="1" noChangeArrowheads="1"/>
          </p:cNvSpPr>
          <p:nvPr>
            <p:ph type="title"/>
          </p:nvPr>
        </p:nvSpPr>
        <p:spPr>
          <a:xfrm>
            <a:off x="301781" y="463575"/>
            <a:ext cx="9785350" cy="831850"/>
          </a:xfrm>
        </p:spPr>
        <p:txBody>
          <a:bodyPr/>
          <a:lstStyle/>
          <a:p>
            <a:r>
              <a:rPr lang="en-US" sz="2400" dirty="0" smtClean="0"/>
              <a:t>8.  </a:t>
            </a:r>
            <a:r>
              <a:rPr lang="en-US" sz="2400" b="1" dirty="0" smtClean="0"/>
              <a:t>Measures performance continuously</a:t>
            </a:r>
            <a:br>
              <a:rPr lang="en-US" sz="2400" b="1" dirty="0" smtClean="0"/>
            </a:br>
            <a:endParaRPr lang="en-US" sz="2400" dirty="0" smtClean="0"/>
          </a:p>
        </p:txBody>
      </p:sp>
      <p:sp>
        <p:nvSpPr>
          <p:cNvPr id="6" name="TextBox 5"/>
          <p:cNvSpPr txBox="1"/>
          <p:nvPr/>
        </p:nvSpPr>
        <p:spPr>
          <a:xfrm>
            <a:off x="1939159" y="1103320"/>
            <a:ext cx="5707012" cy="461665"/>
          </a:xfrm>
          <a:prstGeom prst="rect">
            <a:avLst/>
          </a:prstGeom>
          <a:noFill/>
        </p:spPr>
        <p:txBody>
          <a:bodyPr wrap="none" rtlCol="0">
            <a:spAutoFit/>
          </a:bodyPr>
          <a:lstStyle/>
          <a:p>
            <a:r>
              <a:rPr lang="en-US" b="1" dirty="0" smtClean="0">
                <a:solidFill>
                  <a:srgbClr val="000000"/>
                </a:solidFill>
              </a:rPr>
              <a:t>Addresses the Entire Risk Continuum</a:t>
            </a:r>
            <a:endParaRPr lang="en-US" b="1" dirty="0">
              <a:solidFill>
                <a:srgbClr val="000000"/>
              </a:solidFill>
            </a:endParaRPr>
          </a:p>
        </p:txBody>
      </p:sp>
      <p:graphicFrame>
        <p:nvGraphicFramePr>
          <p:cNvPr id="5" name="Diagram 4"/>
          <p:cNvGraphicFramePr/>
          <p:nvPr/>
        </p:nvGraphicFramePr>
        <p:xfrm>
          <a:off x="565688" y="2626963"/>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nvGraphicFramePr>
        <p:xfrm>
          <a:off x="474035" y="1642554"/>
          <a:ext cx="8291593" cy="4788977"/>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920713" y="2107769"/>
            <a:ext cx="3897825" cy="3386380"/>
          </a:xfrm>
        </p:spPr>
        <p:txBody>
          <a:bodyPr/>
          <a:lstStyle/>
          <a:p>
            <a:r>
              <a:rPr lang="en-US" sz="1800" dirty="0" smtClean="0"/>
              <a:t>Hood College, Frederick, MD</a:t>
            </a:r>
          </a:p>
          <a:p>
            <a:r>
              <a:rPr lang="en-US" sz="1800" dirty="0" smtClean="0"/>
              <a:t>TEDCO company</a:t>
            </a:r>
          </a:p>
          <a:p>
            <a:pPr lvl="1"/>
            <a:r>
              <a:rPr lang="en-US" sz="1600" dirty="0" smtClean="0"/>
              <a:t>John Hnatio, Ed.D., Ph.D</a:t>
            </a:r>
          </a:p>
          <a:p>
            <a:pPr lvl="1"/>
            <a:r>
              <a:rPr lang="en-US" sz="1600" dirty="0" smtClean="0"/>
              <a:t>Barton Michelson, Ph.D.</a:t>
            </a:r>
          </a:p>
          <a:p>
            <a:r>
              <a:rPr lang="en-US" sz="1800" dirty="0" smtClean="0"/>
              <a:t>CSM Method</a:t>
            </a:r>
            <a:r>
              <a:rPr lang="en-US" sz="1800" dirty="0" smtClean="0">
                <a:latin typeface="Arial Narrow"/>
              </a:rPr>
              <a:t>®</a:t>
            </a:r>
            <a:endParaRPr lang="en-US" sz="1800" dirty="0" smtClean="0"/>
          </a:p>
          <a:p>
            <a:r>
              <a:rPr lang="en-US" sz="1800" dirty="0" smtClean="0"/>
              <a:t>First Project with UMD</a:t>
            </a:r>
          </a:p>
          <a:p>
            <a:pPr lvl="1"/>
            <a:r>
              <a:rPr lang="en-US" sz="1600" dirty="0" smtClean="0"/>
              <a:t>Clarke School of Engineering</a:t>
            </a:r>
          </a:p>
          <a:p>
            <a:pPr lvl="2"/>
            <a:r>
              <a:rPr lang="en-US" sz="1400" dirty="0" smtClean="0"/>
              <a:t>Fire Protection Database</a:t>
            </a:r>
          </a:p>
          <a:p>
            <a:r>
              <a:rPr lang="en-US" sz="1800" dirty="0" smtClean="0"/>
              <a:t>NDA in place with UMD</a:t>
            </a:r>
          </a:p>
          <a:p>
            <a:pPr lvl="2">
              <a:buNone/>
            </a:pPr>
            <a:endParaRPr lang="en-US" b="0" baseline="30000" dirty="0" smtClean="0"/>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6" name="Title 1"/>
          <p:cNvSpPr>
            <a:spLocks noGrp="1"/>
          </p:cNvSpPr>
          <p:nvPr>
            <p:ph type="title"/>
          </p:nvPr>
        </p:nvSpPr>
        <p:spPr>
          <a:xfrm>
            <a:off x="282315" y="161561"/>
            <a:ext cx="6421464" cy="831850"/>
          </a:xfrm>
        </p:spPr>
        <p:txBody>
          <a:bodyPr/>
          <a:lstStyle/>
          <a:p>
            <a:r>
              <a:rPr lang="en-US" sz="2400" dirty="0" smtClean="0"/>
              <a:t>1.  Who are we?</a:t>
            </a:r>
          </a:p>
        </p:txBody>
      </p:sp>
      <p:sp>
        <p:nvSpPr>
          <p:cNvPr id="8" name="TextBox 7"/>
          <p:cNvSpPr txBox="1"/>
          <p:nvPr/>
        </p:nvSpPr>
        <p:spPr>
          <a:xfrm>
            <a:off x="2936928" y="1077133"/>
            <a:ext cx="3440365" cy="523220"/>
          </a:xfrm>
          <a:prstGeom prst="rect">
            <a:avLst/>
          </a:prstGeom>
          <a:noFill/>
        </p:spPr>
        <p:txBody>
          <a:bodyPr wrap="none" rtlCol="0">
            <a:spAutoFit/>
          </a:bodyPr>
          <a:lstStyle/>
          <a:p>
            <a:r>
              <a:rPr lang="en-US" sz="2800" b="1" dirty="0" smtClean="0">
                <a:solidFill>
                  <a:srgbClr val="000000"/>
                </a:solidFill>
              </a:rPr>
              <a:t>ThoughtQuest LLC</a:t>
            </a:r>
            <a:endParaRPr lang="en-US" sz="2800" b="1" dirty="0">
              <a:solidFill>
                <a:srgbClr val="000000"/>
              </a:solidFill>
            </a:endParaRPr>
          </a:p>
        </p:txBody>
      </p:sp>
      <p:pic>
        <p:nvPicPr>
          <p:cNvPr id="14" name="Content Placeholder 4" descr="Picture6.png"/>
          <p:cNvPicPr>
            <a:picLocks noChangeAspect="1"/>
          </p:cNvPicPr>
          <p:nvPr/>
        </p:nvPicPr>
        <p:blipFill>
          <a:blip r:embed="rId3"/>
          <a:srcRect t="-1534" r="-6522" b="-2800"/>
          <a:stretch>
            <a:fillRect/>
          </a:stretch>
        </p:blipFill>
        <p:spPr bwMode="auto">
          <a:xfrm>
            <a:off x="232477" y="1921792"/>
            <a:ext cx="4437018" cy="34328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3" name="Rectangle 2"/>
          <p:cNvSpPr>
            <a:spLocks noGrp="1" noChangeArrowheads="1"/>
          </p:cNvSpPr>
          <p:nvPr>
            <p:ph type="title"/>
          </p:nvPr>
        </p:nvSpPr>
        <p:spPr>
          <a:xfrm>
            <a:off x="301781" y="463575"/>
            <a:ext cx="9785350" cy="831850"/>
          </a:xfrm>
        </p:spPr>
        <p:txBody>
          <a:bodyPr/>
          <a:lstStyle/>
          <a:p>
            <a:r>
              <a:rPr lang="en-US" sz="2400" dirty="0" smtClean="0"/>
              <a:t>8.  </a:t>
            </a:r>
            <a:r>
              <a:rPr lang="en-US" sz="2400" b="1" dirty="0" smtClean="0"/>
              <a:t>Measures performance continuously</a:t>
            </a:r>
            <a:br>
              <a:rPr lang="en-US" sz="2400" b="1" dirty="0" smtClean="0"/>
            </a:br>
            <a:endParaRPr lang="en-US" sz="2400" dirty="0" smtClean="0"/>
          </a:p>
        </p:txBody>
      </p:sp>
      <p:sp>
        <p:nvSpPr>
          <p:cNvPr id="6" name="TextBox 5"/>
          <p:cNvSpPr txBox="1"/>
          <p:nvPr/>
        </p:nvSpPr>
        <p:spPr>
          <a:xfrm>
            <a:off x="1939159" y="1103320"/>
            <a:ext cx="5707012" cy="461665"/>
          </a:xfrm>
          <a:prstGeom prst="rect">
            <a:avLst/>
          </a:prstGeom>
          <a:noFill/>
        </p:spPr>
        <p:txBody>
          <a:bodyPr wrap="none" rtlCol="0">
            <a:spAutoFit/>
          </a:bodyPr>
          <a:lstStyle/>
          <a:p>
            <a:r>
              <a:rPr lang="en-US" b="1" dirty="0" smtClean="0">
                <a:solidFill>
                  <a:srgbClr val="000000"/>
                </a:solidFill>
              </a:rPr>
              <a:t>Addresses the Entire Risk Continuum</a:t>
            </a:r>
            <a:endParaRPr lang="en-US" b="1" dirty="0">
              <a:solidFill>
                <a:srgbClr val="000000"/>
              </a:solidFill>
            </a:endParaRPr>
          </a:p>
        </p:txBody>
      </p:sp>
      <p:graphicFrame>
        <p:nvGraphicFramePr>
          <p:cNvPr id="5" name="Diagram 4"/>
          <p:cNvGraphicFramePr/>
          <p:nvPr/>
        </p:nvGraphicFramePr>
        <p:xfrm>
          <a:off x="565688" y="2626963"/>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nvGraphicFramePr>
        <p:xfrm>
          <a:off x="474035" y="1642554"/>
          <a:ext cx="8291593" cy="47889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p:cNvGraphicFramePr/>
          <p:nvPr/>
        </p:nvGraphicFramePr>
        <p:xfrm>
          <a:off x="472965" y="1648564"/>
          <a:ext cx="8284780" cy="4783766"/>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3" name="Rectangle 2"/>
          <p:cNvSpPr>
            <a:spLocks noGrp="1" noChangeArrowheads="1"/>
          </p:cNvSpPr>
          <p:nvPr>
            <p:ph type="title"/>
          </p:nvPr>
        </p:nvSpPr>
        <p:spPr>
          <a:xfrm>
            <a:off x="301781" y="463575"/>
            <a:ext cx="9785350" cy="831850"/>
          </a:xfrm>
        </p:spPr>
        <p:txBody>
          <a:bodyPr/>
          <a:lstStyle/>
          <a:p>
            <a:r>
              <a:rPr lang="en-US" sz="2400" dirty="0" smtClean="0"/>
              <a:t>8.  </a:t>
            </a:r>
            <a:r>
              <a:rPr lang="en-US" sz="2400" b="1" dirty="0" smtClean="0"/>
              <a:t>Measures performance continuously</a:t>
            </a:r>
            <a:br>
              <a:rPr lang="en-US" sz="2400" b="1" dirty="0" smtClean="0"/>
            </a:br>
            <a:endParaRPr lang="en-US" sz="2400" dirty="0" smtClean="0"/>
          </a:p>
        </p:txBody>
      </p:sp>
      <p:sp>
        <p:nvSpPr>
          <p:cNvPr id="6" name="TextBox 5"/>
          <p:cNvSpPr txBox="1"/>
          <p:nvPr/>
        </p:nvSpPr>
        <p:spPr>
          <a:xfrm>
            <a:off x="1939159" y="1103320"/>
            <a:ext cx="5707012" cy="461665"/>
          </a:xfrm>
          <a:prstGeom prst="rect">
            <a:avLst/>
          </a:prstGeom>
          <a:noFill/>
        </p:spPr>
        <p:txBody>
          <a:bodyPr wrap="none" rtlCol="0">
            <a:spAutoFit/>
          </a:bodyPr>
          <a:lstStyle/>
          <a:p>
            <a:r>
              <a:rPr lang="en-US" b="1" dirty="0" smtClean="0">
                <a:solidFill>
                  <a:srgbClr val="000000"/>
                </a:solidFill>
              </a:rPr>
              <a:t>Addresses the Entire Risk Continuum</a:t>
            </a:r>
            <a:endParaRPr lang="en-US" b="1" dirty="0">
              <a:solidFill>
                <a:srgbClr val="000000"/>
              </a:solidFill>
            </a:endParaRPr>
          </a:p>
        </p:txBody>
      </p:sp>
      <p:graphicFrame>
        <p:nvGraphicFramePr>
          <p:cNvPr id="5" name="Diagram 4"/>
          <p:cNvGraphicFramePr/>
          <p:nvPr/>
        </p:nvGraphicFramePr>
        <p:xfrm>
          <a:off x="565688" y="2626963"/>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nvGraphicFramePr>
        <p:xfrm>
          <a:off x="474035" y="1642554"/>
          <a:ext cx="8291593" cy="47889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p:cNvGraphicFramePr/>
          <p:nvPr/>
        </p:nvGraphicFramePr>
        <p:xfrm>
          <a:off x="472965" y="1648564"/>
          <a:ext cx="8284780" cy="47837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p:cNvGraphicFramePr/>
          <p:nvPr/>
        </p:nvGraphicFramePr>
        <p:xfrm>
          <a:off x="467085" y="1645312"/>
          <a:ext cx="8282777" cy="4787018"/>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3" name="Rectangle 2"/>
          <p:cNvSpPr>
            <a:spLocks noGrp="1" noChangeArrowheads="1"/>
          </p:cNvSpPr>
          <p:nvPr>
            <p:ph type="title"/>
          </p:nvPr>
        </p:nvSpPr>
        <p:spPr>
          <a:xfrm>
            <a:off x="301781" y="463575"/>
            <a:ext cx="9785350" cy="831850"/>
          </a:xfrm>
        </p:spPr>
        <p:txBody>
          <a:bodyPr/>
          <a:lstStyle/>
          <a:p>
            <a:r>
              <a:rPr lang="en-US" sz="2400" dirty="0" smtClean="0"/>
              <a:t>8.  </a:t>
            </a:r>
            <a:r>
              <a:rPr lang="en-US" sz="2400" b="1" dirty="0" smtClean="0"/>
              <a:t>Measures performance continuously</a:t>
            </a:r>
            <a:br>
              <a:rPr lang="en-US" sz="2400" b="1" dirty="0" smtClean="0"/>
            </a:br>
            <a:endParaRPr lang="en-US" sz="2400" dirty="0" smtClean="0"/>
          </a:p>
        </p:txBody>
      </p:sp>
      <p:sp>
        <p:nvSpPr>
          <p:cNvPr id="6" name="TextBox 5"/>
          <p:cNvSpPr txBox="1"/>
          <p:nvPr/>
        </p:nvSpPr>
        <p:spPr>
          <a:xfrm>
            <a:off x="1939159" y="1103320"/>
            <a:ext cx="5707012" cy="461665"/>
          </a:xfrm>
          <a:prstGeom prst="rect">
            <a:avLst/>
          </a:prstGeom>
          <a:noFill/>
        </p:spPr>
        <p:txBody>
          <a:bodyPr wrap="none" rtlCol="0">
            <a:spAutoFit/>
          </a:bodyPr>
          <a:lstStyle/>
          <a:p>
            <a:r>
              <a:rPr lang="en-US" b="1" dirty="0" smtClean="0">
                <a:solidFill>
                  <a:srgbClr val="000000"/>
                </a:solidFill>
              </a:rPr>
              <a:t>Addresses the Entire Risk Continuum</a:t>
            </a:r>
            <a:endParaRPr lang="en-US" b="1" dirty="0">
              <a:solidFill>
                <a:srgbClr val="000000"/>
              </a:solidFill>
            </a:endParaRPr>
          </a:p>
        </p:txBody>
      </p:sp>
      <p:graphicFrame>
        <p:nvGraphicFramePr>
          <p:cNvPr id="5" name="Diagram 4"/>
          <p:cNvGraphicFramePr/>
          <p:nvPr/>
        </p:nvGraphicFramePr>
        <p:xfrm>
          <a:off x="565688" y="2626963"/>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nvGraphicFramePr>
        <p:xfrm>
          <a:off x="474035" y="1642554"/>
          <a:ext cx="8291593" cy="47889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p:cNvGraphicFramePr/>
          <p:nvPr/>
        </p:nvGraphicFramePr>
        <p:xfrm>
          <a:off x="472965" y="1648564"/>
          <a:ext cx="8284780" cy="47837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p:cNvGraphicFramePr/>
          <p:nvPr/>
        </p:nvGraphicFramePr>
        <p:xfrm>
          <a:off x="467085" y="1645312"/>
          <a:ext cx="8282777" cy="47870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p:cNvGraphicFramePr/>
          <p:nvPr/>
        </p:nvGraphicFramePr>
        <p:xfrm>
          <a:off x="468287" y="1635737"/>
          <a:ext cx="8289458" cy="4820241"/>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13" name="Rectangle 2"/>
          <p:cNvSpPr>
            <a:spLocks noGrp="1" noChangeArrowheads="1"/>
          </p:cNvSpPr>
          <p:nvPr>
            <p:ph type="title"/>
          </p:nvPr>
        </p:nvSpPr>
        <p:spPr>
          <a:xfrm>
            <a:off x="301781" y="463575"/>
            <a:ext cx="9785350" cy="831850"/>
          </a:xfrm>
        </p:spPr>
        <p:txBody>
          <a:bodyPr/>
          <a:lstStyle/>
          <a:p>
            <a:r>
              <a:rPr lang="en-US" sz="2400" dirty="0" smtClean="0"/>
              <a:t>8.  </a:t>
            </a:r>
            <a:r>
              <a:rPr lang="en-US" sz="2400" b="1" dirty="0" smtClean="0"/>
              <a:t>Measures performance continuously</a:t>
            </a:r>
            <a:br>
              <a:rPr lang="en-US" sz="2400" b="1" dirty="0" smtClean="0"/>
            </a:br>
            <a:endParaRPr lang="en-US" sz="2400" dirty="0" smtClean="0"/>
          </a:p>
        </p:txBody>
      </p:sp>
      <p:sp>
        <p:nvSpPr>
          <p:cNvPr id="6" name="TextBox 5"/>
          <p:cNvSpPr txBox="1"/>
          <p:nvPr/>
        </p:nvSpPr>
        <p:spPr>
          <a:xfrm>
            <a:off x="1939159" y="1103320"/>
            <a:ext cx="5707012" cy="461665"/>
          </a:xfrm>
          <a:prstGeom prst="rect">
            <a:avLst/>
          </a:prstGeom>
          <a:noFill/>
        </p:spPr>
        <p:txBody>
          <a:bodyPr wrap="none" rtlCol="0">
            <a:spAutoFit/>
          </a:bodyPr>
          <a:lstStyle/>
          <a:p>
            <a:r>
              <a:rPr lang="en-US" b="1" dirty="0" smtClean="0">
                <a:solidFill>
                  <a:srgbClr val="000000"/>
                </a:solidFill>
              </a:rPr>
              <a:t>Addresses the Entire Risk Continuum</a:t>
            </a:r>
            <a:endParaRPr lang="en-US" b="1" dirty="0">
              <a:solidFill>
                <a:srgbClr val="000000"/>
              </a:solidFill>
            </a:endParaRPr>
          </a:p>
        </p:txBody>
      </p:sp>
      <p:graphicFrame>
        <p:nvGraphicFramePr>
          <p:cNvPr id="5" name="Diagram 4"/>
          <p:cNvGraphicFramePr/>
          <p:nvPr/>
        </p:nvGraphicFramePr>
        <p:xfrm>
          <a:off x="565688" y="2626963"/>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nvGraphicFramePr>
        <p:xfrm>
          <a:off x="474035" y="1642554"/>
          <a:ext cx="8291593" cy="47889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p:cNvGraphicFramePr/>
          <p:nvPr/>
        </p:nvGraphicFramePr>
        <p:xfrm>
          <a:off x="472965" y="1648564"/>
          <a:ext cx="8284780" cy="47837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p:cNvGraphicFramePr/>
          <p:nvPr/>
        </p:nvGraphicFramePr>
        <p:xfrm>
          <a:off x="467085" y="1645312"/>
          <a:ext cx="8282777" cy="47870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p:cNvGraphicFramePr/>
          <p:nvPr/>
        </p:nvGraphicFramePr>
        <p:xfrm>
          <a:off x="468287" y="1635737"/>
          <a:ext cx="8289458" cy="482024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1" name="Chart 10"/>
          <p:cNvGraphicFramePr/>
          <p:nvPr/>
        </p:nvGraphicFramePr>
        <p:xfrm>
          <a:off x="333375" y="1639614"/>
          <a:ext cx="8505825" cy="4824248"/>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9" name="Rectangle 2"/>
          <p:cNvSpPr>
            <a:spLocks noGrp="1" noChangeArrowheads="1"/>
          </p:cNvSpPr>
          <p:nvPr>
            <p:ph type="title"/>
          </p:nvPr>
        </p:nvSpPr>
        <p:spPr>
          <a:xfrm>
            <a:off x="204345" y="171269"/>
            <a:ext cx="9785350" cy="831850"/>
          </a:xfrm>
        </p:spPr>
        <p:txBody>
          <a:bodyPr/>
          <a:lstStyle/>
          <a:p>
            <a:r>
              <a:rPr lang="en-US" sz="2400" dirty="0" smtClean="0"/>
              <a:t>9.  Quantitatively identifies best investments </a:t>
            </a:r>
          </a:p>
        </p:txBody>
      </p:sp>
      <p:graphicFrame>
        <p:nvGraphicFramePr>
          <p:cNvPr id="5" name="Chart 4"/>
          <p:cNvGraphicFramePr/>
          <p:nvPr/>
        </p:nvGraphicFramePr>
        <p:xfrm>
          <a:off x="419100" y="1228725"/>
          <a:ext cx="8410575" cy="5133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353862" y="1764344"/>
            <a:ext cx="3876675" cy="4618150"/>
          </a:xfrm>
          <a:prstGeom prst="rect">
            <a:avLst/>
          </a:prstGeom>
          <a:noFill/>
          <a:ln w="12700">
            <a:noFill/>
            <a:miter lim="800000"/>
            <a:headEnd/>
            <a:tailEnd/>
          </a:ln>
        </p:spPr>
        <p:txBody>
          <a:bodyPr vert="horz" wrap="square" lIns="0" tIns="44450" rIns="90487" bIns="44450" numCol="1" anchor="t" anchorCtr="0" compatLnSpc="1">
            <a:prstTxWarp prst="textNoShape">
              <a:avLst/>
            </a:prstTxWarp>
          </a:bodyPr>
          <a:lstStyle/>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100% Java – proven DoD display solution</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HMI provides a common look and feel</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Geospatial map engine for real-time tracking and imagery display anywhere on Earth</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Optimized for high performance</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Operationally tested and mature</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Dynamic, flexible, and modern design allowing extreme configurability</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Very interactive with multiple selections, rollovers, and tags</a:t>
            </a:r>
          </a:p>
          <a:p>
            <a:pPr marL="234950" marR="0" lvl="0" indent="-234950" algn="l" defTabSz="914400" rtl="0" eaLnBrk="0" fontAlgn="base" latinLnBrk="0" hangingPunct="0">
              <a:lnSpc>
                <a:spcPct val="90000"/>
              </a:lnSpc>
              <a:spcBef>
                <a:spcPct val="20000"/>
              </a:spcBef>
              <a:spcAft>
                <a:spcPct val="15000"/>
              </a:spcAft>
              <a:buClr>
                <a:srgbClr val="FF3300"/>
              </a:buClr>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3-D capability</a:t>
            </a:r>
            <a:endParaRPr kumimoji="0" lang="en-US" sz="1800" b="1" i="0" u="none" strike="noStrike" kern="0" cap="none" spc="0" normalizeH="0" baseline="0" noProof="0" dirty="0">
              <a:ln>
                <a:noFill/>
              </a:ln>
              <a:solidFill>
                <a:srgbClr val="000000"/>
              </a:solidFill>
              <a:effectLst/>
              <a:uLnTx/>
              <a:uFillTx/>
              <a:latin typeface="+mn-lt"/>
              <a:ea typeface="+mn-ea"/>
              <a:cs typeface="+mn-cs"/>
            </a:endParaRPr>
          </a:p>
        </p:txBody>
      </p:sp>
      <p:sp>
        <p:nvSpPr>
          <p:cNvPr id="17" name="TextBox 16"/>
          <p:cNvSpPr txBox="1"/>
          <p:nvPr/>
        </p:nvSpPr>
        <p:spPr>
          <a:xfrm>
            <a:off x="1923072" y="1123810"/>
            <a:ext cx="5632247" cy="523220"/>
          </a:xfrm>
          <a:prstGeom prst="rect">
            <a:avLst/>
          </a:prstGeom>
          <a:noFill/>
        </p:spPr>
        <p:txBody>
          <a:bodyPr wrap="none" rtlCol="0">
            <a:spAutoFit/>
          </a:bodyPr>
          <a:lstStyle/>
          <a:p>
            <a:r>
              <a:rPr lang="en-US" sz="2800" b="1" dirty="0" smtClean="0">
                <a:solidFill>
                  <a:srgbClr val="000000"/>
                </a:solidFill>
              </a:rPr>
              <a:t>The Tactical Display Framework</a:t>
            </a:r>
            <a:endParaRPr lang="en-US" sz="2800" b="1" dirty="0">
              <a:solidFill>
                <a:srgbClr val="000000"/>
              </a:solidFill>
            </a:endParaRPr>
          </a:p>
        </p:txBody>
      </p:sp>
      <p:sp>
        <p:nvSpPr>
          <p:cNvPr id="4" name="Footer Placeholder 3"/>
          <p:cNvSpPr>
            <a:spLocks noGrp="1"/>
          </p:cNvSpPr>
          <p:nvPr>
            <p:ph type="ftr" sz="quarter" idx="11"/>
          </p:nvPr>
        </p:nvSpPr>
        <p:spPr>
          <a:xfrm>
            <a:off x="2861725" y="7048177"/>
            <a:ext cx="3500437" cy="476250"/>
          </a:xfrm>
        </p:spPr>
        <p:txBody>
          <a:bodyPr/>
          <a:lstStyle/>
          <a:p>
            <a:pPr>
              <a:defRPr/>
            </a:pPr>
            <a:r>
              <a:rPr lang="en-US" dirty="0" smtClean="0"/>
              <a:t>THOUGHTQUEST PROPRIETARY</a:t>
            </a:r>
            <a:endParaRPr lang="en-US" dirty="0"/>
          </a:p>
        </p:txBody>
      </p:sp>
      <p:pic>
        <p:nvPicPr>
          <p:cNvPr id="6" name="Picture 5" descr="Picture14.png"/>
          <p:cNvPicPr>
            <a:picLocks noChangeAspect="1"/>
          </p:cNvPicPr>
          <p:nvPr/>
        </p:nvPicPr>
        <p:blipFill>
          <a:blip r:embed="rId3" cstate="print"/>
          <a:srcRect t="123" r="1207" b="1999"/>
          <a:stretch>
            <a:fillRect/>
          </a:stretch>
        </p:blipFill>
        <p:spPr>
          <a:xfrm>
            <a:off x="4574086" y="1893401"/>
            <a:ext cx="3167317" cy="2139087"/>
          </a:xfrm>
          <a:prstGeom prst="rect">
            <a:avLst/>
          </a:prstGeom>
          <a:ln w="12700">
            <a:solidFill>
              <a:srgbClr val="C00000"/>
            </a:solidFill>
          </a:ln>
        </p:spPr>
      </p:pic>
      <p:sp>
        <p:nvSpPr>
          <p:cNvPr id="9" name="Title 1"/>
          <p:cNvSpPr txBox="1">
            <a:spLocks/>
          </p:cNvSpPr>
          <p:nvPr/>
        </p:nvSpPr>
        <p:spPr bwMode="auto">
          <a:xfrm>
            <a:off x="157395" y="199036"/>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3"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5" name="Straight Connector 14"/>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pic>
        <p:nvPicPr>
          <p:cNvPr id="33" name="Picture 32" descr="Picture7.png"/>
          <p:cNvPicPr>
            <a:picLocks noChangeAspect="1"/>
          </p:cNvPicPr>
          <p:nvPr/>
        </p:nvPicPr>
        <p:blipFill>
          <a:blip r:embed="rId5" cstate="print"/>
          <a:srcRect l="490" r="2637" b="964"/>
          <a:stretch>
            <a:fillRect/>
          </a:stretch>
        </p:blipFill>
        <p:spPr>
          <a:xfrm>
            <a:off x="4998204" y="2836033"/>
            <a:ext cx="3177152" cy="2239662"/>
          </a:xfrm>
          <a:prstGeom prst="rect">
            <a:avLst/>
          </a:prstGeom>
          <a:ln w="12700">
            <a:solidFill>
              <a:srgbClr val="C00000"/>
            </a:solidFill>
          </a:ln>
        </p:spPr>
      </p:pic>
      <p:pic>
        <p:nvPicPr>
          <p:cNvPr id="38" name="Picture 37" descr="Picture17.png"/>
          <p:cNvPicPr>
            <a:picLocks noChangeAspect="1"/>
          </p:cNvPicPr>
          <p:nvPr/>
        </p:nvPicPr>
        <p:blipFill>
          <a:blip r:embed="rId6" cstate="print"/>
          <a:srcRect r="1872" b="1578"/>
          <a:stretch>
            <a:fillRect/>
          </a:stretch>
        </p:blipFill>
        <p:spPr>
          <a:xfrm>
            <a:off x="5470901" y="3992568"/>
            <a:ext cx="3130174" cy="2255832"/>
          </a:xfrm>
          <a:prstGeom prst="rect">
            <a:avLst/>
          </a:prstGeom>
          <a:ln w="12700">
            <a:solidFill>
              <a:srgbClr val="C0000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3372" y="6381750"/>
            <a:ext cx="3500437" cy="476250"/>
          </a:xfrm>
        </p:spPr>
        <p:txBody>
          <a:bodyPr/>
          <a:lstStyle/>
          <a:p>
            <a:pPr>
              <a:defRPr/>
            </a:pPr>
            <a:r>
              <a:rPr lang="en-US" smtClean="0"/>
              <a:t>THOUGHTQUEST PROPRIETARY</a:t>
            </a:r>
            <a:endParaRPr lang="en-US" dirty="0"/>
          </a:p>
        </p:txBody>
      </p:sp>
      <p:pic>
        <p:nvPicPr>
          <p:cNvPr id="160" name="Picture 159" descr="Picture17.png"/>
          <p:cNvPicPr>
            <a:picLocks noChangeAspect="1"/>
          </p:cNvPicPr>
          <p:nvPr/>
        </p:nvPicPr>
        <p:blipFill>
          <a:blip r:embed="rId3"/>
          <a:stretch>
            <a:fillRect/>
          </a:stretch>
        </p:blipFill>
        <p:spPr>
          <a:xfrm>
            <a:off x="472699" y="1552592"/>
            <a:ext cx="8446576" cy="4941199"/>
          </a:xfrm>
          <a:prstGeom prst="rect">
            <a:avLst/>
          </a:prstGeom>
        </p:spPr>
      </p:pic>
      <p:sp>
        <p:nvSpPr>
          <p:cNvPr id="162" name="Title 1"/>
          <p:cNvSpPr txBox="1">
            <a:spLocks/>
          </p:cNvSpPr>
          <p:nvPr/>
        </p:nvSpPr>
        <p:spPr bwMode="auto">
          <a:xfrm>
            <a:off x="157395" y="137042"/>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4" name="Straight Connector 163"/>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165" name="TextBox 164"/>
          <p:cNvSpPr txBox="1"/>
          <p:nvPr/>
        </p:nvSpPr>
        <p:spPr>
          <a:xfrm>
            <a:off x="1890470" y="1044360"/>
            <a:ext cx="5468164" cy="461665"/>
          </a:xfrm>
          <a:prstGeom prst="rect">
            <a:avLst/>
          </a:prstGeom>
          <a:noFill/>
        </p:spPr>
        <p:txBody>
          <a:bodyPr wrap="none" rtlCol="0">
            <a:spAutoFit/>
          </a:bodyPr>
          <a:lstStyle/>
          <a:p>
            <a:r>
              <a:rPr lang="en-US" b="1" dirty="0" smtClean="0">
                <a:solidFill>
                  <a:srgbClr val="000000"/>
                </a:solidFill>
              </a:rPr>
              <a:t>Relates the Data to the Environment</a:t>
            </a:r>
            <a:endParaRPr lang="en-US" b="1" dirty="0">
              <a:solidFill>
                <a:srgbClr val="000000"/>
              </a:solidFill>
            </a:endParaRPr>
          </a:p>
        </p:txBody>
      </p:sp>
      <p:sp>
        <p:nvSpPr>
          <p:cNvPr id="9" name="Oval 8"/>
          <p:cNvSpPr/>
          <p:nvPr/>
        </p:nvSpPr>
        <p:spPr bwMode="auto">
          <a:xfrm>
            <a:off x="3626602" y="3386380"/>
            <a:ext cx="1309607" cy="1247614"/>
          </a:xfrm>
          <a:prstGeom prst="ellipse">
            <a:avLst/>
          </a:prstGeom>
          <a:noFill/>
          <a:ln w="28575" cap="sq" cmpd="sng" algn="ctr">
            <a:solidFill>
              <a:schemeClr val="accent1">
                <a:lumMod val="7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3372" y="6381750"/>
            <a:ext cx="3500437" cy="476250"/>
          </a:xfrm>
        </p:spPr>
        <p:txBody>
          <a:bodyPr/>
          <a:lstStyle/>
          <a:p>
            <a:pPr>
              <a:defRPr/>
            </a:pPr>
            <a:r>
              <a:rPr lang="en-US" smtClean="0"/>
              <a:t>THOUGHTQUEST PROPRIETARY</a:t>
            </a:r>
            <a:endParaRPr lang="en-US" dirty="0"/>
          </a:p>
        </p:txBody>
      </p:sp>
      <p:pic>
        <p:nvPicPr>
          <p:cNvPr id="160" name="Picture 159" descr="Picture17.png"/>
          <p:cNvPicPr>
            <a:picLocks noChangeAspect="1"/>
          </p:cNvPicPr>
          <p:nvPr/>
        </p:nvPicPr>
        <p:blipFill>
          <a:blip r:embed="rId3"/>
          <a:stretch>
            <a:fillRect/>
          </a:stretch>
        </p:blipFill>
        <p:spPr>
          <a:xfrm>
            <a:off x="472699" y="1521595"/>
            <a:ext cx="8446576" cy="4941199"/>
          </a:xfrm>
          <a:prstGeom prst="rect">
            <a:avLst/>
          </a:prstGeom>
        </p:spPr>
      </p:pic>
      <p:pic>
        <p:nvPicPr>
          <p:cNvPr id="161" name="Picture 160" descr="Picture5.png"/>
          <p:cNvPicPr>
            <a:picLocks noChangeAspect="1"/>
          </p:cNvPicPr>
          <p:nvPr/>
        </p:nvPicPr>
        <p:blipFill>
          <a:blip r:embed="rId4"/>
          <a:srcRect l="39712" t="11160" r="10075" b="8439"/>
          <a:stretch>
            <a:fillRect/>
          </a:stretch>
        </p:blipFill>
        <p:spPr>
          <a:xfrm>
            <a:off x="3495675" y="1743076"/>
            <a:ext cx="5334000" cy="4124324"/>
          </a:xfrm>
          <a:prstGeom prst="rect">
            <a:avLst/>
          </a:prstGeom>
        </p:spPr>
      </p:pic>
      <p:sp>
        <p:nvSpPr>
          <p:cNvPr id="162" name="Title 1"/>
          <p:cNvSpPr txBox="1">
            <a:spLocks/>
          </p:cNvSpPr>
          <p:nvPr/>
        </p:nvSpPr>
        <p:spPr bwMode="auto">
          <a:xfrm>
            <a:off x="157395" y="152541"/>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 name="Picture 27" descr="raytheonsolipsyslogo"/>
          <p:cNvPicPr>
            <a:picLocks noChangeAspect="1" noChangeArrowheads="1"/>
          </p:cNvPicPr>
          <p:nvPr/>
        </p:nvPicPr>
        <p:blipFill>
          <a:blip r:embed="rId5"/>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4" name="Straight Connector 163"/>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165" name="TextBox 164"/>
          <p:cNvSpPr txBox="1"/>
          <p:nvPr/>
        </p:nvSpPr>
        <p:spPr>
          <a:xfrm>
            <a:off x="1701391" y="1040291"/>
            <a:ext cx="6120586" cy="461665"/>
          </a:xfrm>
          <a:prstGeom prst="rect">
            <a:avLst/>
          </a:prstGeom>
          <a:noFill/>
        </p:spPr>
        <p:txBody>
          <a:bodyPr wrap="none" rtlCol="0">
            <a:spAutoFit/>
          </a:bodyPr>
          <a:lstStyle/>
          <a:p>
            <a:r>
              <a:rPr lang="en-US" b="1" dirty="0" smtClean="0">
                <a:solidFill>
                  <a:srgbClr val="000000"/>
                </a:solidFill>
              </a:rPr>
              <a:t>Relates the Data to the Physical Process</a:t>
            </a:r>
            <a:endParaRPr lang="en-US" b="1" dirty="0">
              <a:solidFill>
                <a:srgbClr val="000000"/>
              </a:solidFill>
            </a:endParaRPr>
          </a:p>
        </p:txBody>
      </p:sp>
      <p:pic>
        <p:nvPicPr>
          <p:cNvPr id="9" name="Picture 8" descr="Picture3.png"/>
          <p:cNvPicPr>
            <a:picLocks noChangeAspect="1"/>
          </p:cNvPicPr>
          <p:nvPr/>
        </p:nvPicPr>
        <p:blipFill>
          <a:blip r:embed="rId6"/>
          <a:srcRect l="53856" t="10828" r="6297" b="5132"/>
          <a:stretch>
            <a:fillRect/>
          </a:stretch>
        </p:blipFill>
        <p:spPr>
          <a:xfrm>
            <a:off x="495300" y="1743076"/>
            <a:ext cx="3209926" cy="41338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3372" y="6381750"/>
            <a:ext cx="3500437" cy="476250"/>
          </a:xfrm>
        </p:spPr>
        <p:txBody>
          <a:bodyPr/>
          <a:lstStyle/>
          <a:p>
            <a:pPr>
              <a:defRPr/>
            </a:pPr>
            <a:r>
              <a:rPr lang="en-US" smtClean="0"/>
              <a:t>THOUGHTQUEST PROPRIETARY</a:t>
            </a:r>
            <a:endParaRPr lang="en-US" dirty="0"/>
          </a:p>
        </p:txBody>
      </p:sp>
      <p:pic>
        <p:nvPicPr>
          <p:cNvPr id="160" name="Picture 159" descr="Picture17.png"/>
          <p:cNvPicPr>
            <a:picLocks noChangeAspect="1"/>
          </p:cNvPicPr>
          <p:nvPr/>
        </p:nvPicPr>
        <p:blipFill>
          <a:blip r:embed="rId3"/>
          <a:srcRect r="948" b="1111"/>
          <a:stretch>
            <a:fillRect/>
          </a:stretch>
        </p:blipFill>
        <p:spPr>
          <a:xfrm>
            <a:off x="472699" y="1552592"/>
            <a:ext cx="8366501" cy="4886308"/>
          </a:xfrm>
          <a:prstGeom prst="rect">
            <a:avLst/>
          </a:prstGeom>
          <a:ln>
            <a:solidFill>
              <a:srgbClr val="C00000"/>
            </a:solidFill>
          </a:ln>
        </p:spPr>
      </p:pic>
      <p:sp>
        <p:nvSpPr>
          <p:cNvPr id="162" name="Title 1"/>
          <p:cNvSpPr txBox="1">
            <a:spLocks/>
          </p:cNvSpPr>
          <p:nvPr/>
        </p:nvSpPr>
        <p:spPr bwMode="auto">
          <a:xfrm>
            <a:off x="157395" y="137042"/>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4" name="Straight Connector 163"/>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165" name="TextBox 164"/>
          <p:cNvSpPr txBox="1"/>
          <p:nvPr/>
        </p:nvSpPr>
        <p:spPr>
          <a:xfrm>
            <a:off x="1612340" y="1061505"/>
            <a:ext cx="5955092" cy="461665"/>
          </a:xfrm>
          <a:prstGeom prst="rect">
            <a:avLst/>
          </a:prstGeom>
          <a:noFill/>
        </p:spPr>
        <p:txBody>
          <a:bodyPr wrap="none" rtlCol="0">
            <a:spAutoFit/>
          </a:bodyPr>
          <a:lstStyle/>
          <a:p>
            <a:r>
              <a:rPr lang="en-US" b="1" dirty="0" smtClean="0">
                <a:solidFill>
                  <a:srgbClr val="000000"/>
                </a:solidFill>
              </a:rPr>
              <a:t>Turns the Data Into Useable Knowledge</a:t>
            </a:r>
            <a:endParaRPr lang="en-US" b="1" dirty="0">
              <a:solidFill>
                <a:srgbClr val="000000"/>
              </a:solidFill>
            </a:endParaRPr>
          </a:p>
        </p:txBody>
      </p:sp>
      <p:pic>
        <p:nvPicPr>
          <p:cNvPr id="11" name="Picture 10" descr="Picture16.png"/>
          <p:cNvPicPr>
            <a:picLocks noChangeAspect="1"/>
          </p:cNvPicPr>
          <p:nvPr/>
        </p:nvPicPr>
        <p:blipFill>
          <a:blip r:embed="rId5"/>
          <a:srcRect l="6563" t="9474" r="2292" b="10586"/>
          <a:stretch>
            <a:fillRect/>
          </a:stretch>
        </p:blipFill>
        <p:spPr>
          <a:xfrm>
            <a:off x="504825" y="1771650"/>
            <a:ext cx="8334375" cy="41338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978096" y="6381750"/>
            <a:ext cx="3500437" cy="476250"/>
          </a:xfrm>
        </p:spPr>
        <p:txBody>
          <a:bodyPr/>
          <a:lstStyle/>
          <a:p>
            <a:pPr>
              <a:defRPr/>
            </a:pPr>
            <a:r>
              <a:rPr lang="en-US" smtClean="0"/>
              <a:t>THOUGHTQUEST PROPRIETARY</a:t>
            </a:r>
            <a:endParaRPr lang="en-US" dirty="0"/>
          </a:p>
        </p:txBody>
      </p:sp>
      <p:sp>
        <p:nvSpPr>
          <p:cNvPr id="17" name="Title 1"/>
          <p:cNvSpPr txBox="1">
            <a:spLocks/>
          </p:cNvSpPr>
          <p:nvPr/>
        </p:nvSpPr>
        <p:spPr bwMode="auto">
          <a:xfrm>
            <a:off x="157395" y="152541"/>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8" name="Picture 27" descr="raytheonsolipsyslogo"/>
          <p:cNvPicPr>
            <a:picLocks noChangeAspect="1" noChangeArrowheads="1"/>
          </p:cNvPicPr>
          <p:nvPr/>
        </p:nvPicPr>
        <p:blipFill>
          <a:blip r:embed="rId3"/>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9" name="Straight Connector 18"/>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21" name="TextBox 20"/>
          <p:cNvSpPr txBox="1"/>
          <p:nvPr/>
        </p:nvSpPr>
        <p:spPr>
          <a:xfrm>
            <a:off x="3001860" y="1042068"/>
            <a:ext cx="3117969" cy="461665"/>
          </a:xfrm>
          <a:prstGeom prst="rect">
            <a:avLst/>
          </a:prstGeom>
          <a:noFill/>
        </p:spPr>
        <p:txBody>
          <a:bodyPr wrap="none" rtlCol="0">
            <a:spAutoFit/>
          </a:bodyPr>
          <a:lstStyle/>
          <a:p>
            <a:r>
              <a:rPr lang="en-US" b="1" dirty="0" smtClean="0">
                <a:solidFill>
                  <a:srgbClr val="000000"/>
                </a:solidFill>
              </a:rPr>
              <a:t>Process Assurance </a:t>
            </a:r>
            <a:endParaRPr lang="en-US" b="1" dirty="0">
              <a:solidFill>
                <a:srgbClr val="000000"/>
              </a:solidFill>
            </a:endParaRPr>
          </a:p>
        </p:txBody>
      </p:sp>
      <p:pic>
        <p:nvPicPr>
          <p:cNvPr id="8" name="Picture 7" descr="Picture17.png"/>
          <p:cNvPicPr>
            <a:picLocks noChangeAspect="1"/>
          </p:cNvPicPr>
          <p:nvPr/>
        </p:nvPicPr>
        <p:blipFill>
          <a:blip r:embed="rId4"/>
          <a:stretch>
            <a:fillRect/>
          </a:stretch>
        </p:blipFill>
        <p:spPr>
          <a:xfrm>
            <a:off x="472699" y="1521595"/>
            <a:ext cx="8446576" cy="4941199"/>
          </a:xfrm>
          <a:prstGeom prst="rect">
            <a:avLst/>
          </a:prstGeom>
        </p:spPr>
      </p:pic>
      <p:pic>
        <p:nvPicPr>
          <p:cNvPr id="9" name="Picture 8" descr="Picture17.png"/>
          <p:cNvPicPr>
            <a:picLocks noChangeAspect="1"/>
          </p:cNvPicPr>
          <p:nvPr/>
        </p:nvPicPr>
        <p:blipFill>
          <a:blip r:embed="rId5"/>
          <a:srcRect l="600" r="559"/>
          <a:stretch>
            <a:fillRect/>
          </a:stretch>
        </p:blipFill>
        <p:spPr>
          <a:xfrm>
            <a:off x="492919" y="1731169"/>
            <a:ext cx="8338661" cy="4191000"/>
          </a:xfrm>
          <a:prstGeom prst="rect">
            <a:avLst/>
          </a:prstGeom>
        </p:spPr>
      </p:pic>
      <p:sp>
        <p:nvSpPr>
          <p:cNvPr id="10" name="Oval 9"/>
          <p:cNvSpPr/>
          <p:nvPr/>
        </p:nvSpPr>
        <p:spPr bwMode="auto">
          <a:xfrm>
            <a:off x="4957763" y="2388394"/>
            <a:ext cx="435770" cy="373856"/>
          </a:xfrm>
          <a:prstGeom prst="ellipse">
            <a:avLst/>
          </a:prstGeom>
          <a:gradFill flip="none" rotWithShape="1">
            <a:gsLst>
              <a:gs pos="0">
                <a:srgbClr val="FF0000">
                  <a:alpha val="0"/>
                </a:srgbClr>
              </a:gs>
              <a:gs pos="50000">
                <a:srgbClr val="FF0000">
                  <a:shade val="67500"/>
                  <a:satMod val="115000"/>
                </a:srgbClr>
              </a:gs>
              <a:gs pos="100000">
                <a:srgbClr val="FF0000">
                  <a:shade val="100000"/>
                  <a:satMod val="115000"/>
                </a:srgbClr>
              </a:gs>
            </a:gsLst>
            <a:path path="circle">
              <a:fillToRect l="50000" t="50000" r="50000" b="50000"/>
            </a:path>
            <a:tileRect/>
          </a:gra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solidFill>
                <a:srgbClr val="000000">
                  <a:alpha val="9000"/>
                </a:srgbClr>
              </a:solidFill>
              <a:effectLst/>
              <a:latin typeface="Arial" charset="0"/>
            </a:endParaRPr>
          </a:p>
        </p:txBody>
      </p:sp>
      <p:sp>
        <p:nvSpPr>
          <p:cNvPr id="11" name="Flowchart: Delay 10"/>
          <p:cNvSpPr/>
          <p:nvPr/>
        </p:nvSpPr>
        <p:spPr bwMode="auto">
          <a:xfrm rot="5400000">
            <a:off x="4137422" y="3580215"/>
            <a:ext cx="254791" cy="257174"/>
          </a:xfrm>
          <a:prstGeom prst="flowChartDe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3" name="Flowchart: Delay 12"/>
          <p:cNvSpPr/>
          <p:nvPr/>
        </p:nvSpPr>
        <p:spPr bwMode="auto">
          <a:xfrm rot="5400000">
            <a:off x="706041" y="4344591"/>
            <a:ext cx="823912" cy="745332"/>
          </a:xfrm>
          <a:prstGeom prst="flowChartDe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2315" y="161561"/>
            <a:ext cx="6421464" cy="831850"/>
          </a:xfrm>
        </p:spPr>
        <p:txBody>
          <a:bodyPr/>
          <a:lstStyle/>
          <a:p>
            <a:r>
              <a:rPr lang="en-US" sz="2400" dirty="0" smtClean="0"/>
              <a:t>2.  What is the technology?</a:t>
            </a:r>
          </a:p>
        </p:txBody>
      </p:sp>
      <p:sp>
        <p:nvSpPr>
          <p:cNvPr id="19459" name="Content Placeholder 2"/>
          <p:cNvSpPr>
            <a:spLocks noGrp="1"/>
          </p:cNvSpPr>
          <p:nvPr>
            <p:ph idx="1"/>
          </p:nvPr>
        </p:nvSpPr>
        <p:spPr>
          <a:xfrm>
            <a:off x="371958" y="1371600"/>
            <a:ext cx="8467241" cy="4775200"/>
          </a:xfrm>
        </p:spPr>
        <p:txBody>
          <a:bodyPr/>
          <a:lstStyle/>
          <a:p>
            <a:r>
              <a:rPr lang="en-US" dirty="0" smtClean="0"/>
              <a:t>Next generation decision support system</a:t>
            </a:r>
          </a:p>
          <a:p>
            <a:pPr lvl="1"/>
            <a:r>
              <a:rPr lang="en-US" dirty="0" smtClean="0"/>
              <a:t>Designed to enhance the human management of complex systems</a:t>
            </a:r>
          </a:p>
          <a:p>
            <a:r>
              <a:rPr lang="en-US" dirty="0" smtClean="0"/>
              <a:t>Enables users to monitor their performance and manage the risk to their operations in real time</a:t>
            </a:r>
          </a:p>
          <a:p>
            <a:pPr lvl="1"/>
            <a:r>
              <a:rPr lang="en-US" dirty="0" smtClean="0"/>
              <a:t>Regulatory compliance</a:t>
            </a:r>
          </a:p>
          <a:p>
            <a:pPr lvl="1"/>
            <a:r>
              <a:rPr lang="en-US" dirty="0" smtClean="0"/>
              <a:t>Best industry practice</a:t>
            </a:r>
          </a:p>
          <a:p>
            <a:r>
              <a:rPr lang="en-US" dirty="0" smtClean="0"/>
              <a:t>Prevents accidents, equipment malfunction and intentional attacks that can disable critical infrastructure systems</a:t>
            </a:r>
          </a:p>
          <a:p>
            <a:pPr lvl="1"/>
            <a:r>
              <a:rPr lang="en-US" dirty="0" smtClean="0"/>
              <a:t>Identifies and alerts users to take effective countermeasures to avoid and prevent adverse events</a:t>
            </a:r>
          </a:p>
          <a:p>
            <a:pPr lvl="1"/>
            <a:r>
              <a:rPr lang="en-US" dirty="0" smtClean="0"/>
              <a:t>When responses are necessary, it guides users to implement the most effective responses to incidents including natural events</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THOUGHTQUEST PROPRIETARY</a:t>
            </a:r>
            <a:endParaRPr lang="en-US" dirty="0"/>
          </a:p>
        </p:txBody>
      </p:sp>
      <p:pic>
        <p:nvPicPr>
          <p:cNvPr id="5" name="Picture 4" descr="Picture17.png"/>
          <p:cNvPicPr>
            <a:picLocks noChangeAspect="1"/>
          </p:cNvPicPr>
          <p:nvPr/>
        </p:nvPicPr>
        <p:blipFill>
          <a:blip r:embed="rId3"/>
          <a:stretch>
            <a:fillRect/>
          </a:stretch>
        </p:blipFill>
        <p:spPr>
          <a:xfrm>
            <a:off x="441702" y="1518835"/>
            <a:ext cx="8299342" cy="4995462"/>
          </a:xfrm>
          <a:prstGeom prst="rect">
            <a:avLst/>
          </a:prstGeom>
        </p:spPr>
      </p:pic>
      <p:sp>
        <p:nvSpPr>
          <p:cNvPr id="6" name="Freeform 5"/>
          <p:cNvSpPr/>
          <p:nvPr/>
        </p:nvSpPr>
        <p:spPr bwMode="auto">
          <a:xfrm rot="368440">
            <a:off x="4183722" y="3022105"/>
            <a:ext cx="4325284" cy="1960857"/>
          </a:xfrm>
          <a:custGeom>
            <a:avLst/>
            <a:gdLst>
              <a:gd name="connsiteX0" fmla="*/ 4997 w 4378778"/>
              <a:gd name="connsiteY0" fmla="*/ 1169232 h 2265765"/>
              <a:gd name="connsiteX1" fmla="*/ 12492 w 4378778"/>
              <a:gd name="connsiteY1" fmla="*/ 1146747 h 2265765"/>
              <a:gd name="connsiteX2" fmla="*/ 27482 w 4378778"/>
              <a:gd name="connsiteY2" fmla="*/ 1086786 h 2265765"/>
              <a:gd name="connsiteX3" fmla="*/ 49967 w 4378778"/>
              <a:gd name="connsiteY3" fmla="*/ 1049311 h 2265765"/>
              <a:gd name="connsiteX4" fmla="*/ 57463 w 4378778"/>
              <a:gd name="connsiteY4" fmla="*/ 1019331 h 2265765"/>
              <a:gd name="connsiteX5" fmla="*/ 72453 w 4378778"/>
              <a:gd name="connsiteY5" fmla="*/ 996845 h 2265765"/>
              <a:gd name="connsiteX6" fmla="*/ 94938 w 4378778"/>
              <a:gd name="connsiteY6" fmla="*/ 959370 h 2265765"/>
              <a:gd name="connsiteX7" fmla="*/ 162394 w 4378778"/>
              <a:gd name="connsiteY7" fmla="*/ 921895 h 2265765"/>
              <a:gd name="connsiteX8" fmla="*/ 192374 w 4378778"/>
              <a:gd name="connsiteY8" fmla="*/ 876924 h 2265765"/>
              <a:gd name="connsiteX9" fmla="*/ 214859 w 4378778"/>
              <a:gd name="connsiteY9" fmla="*/ 846944 h 2265765"/>
              <a:gd name="connsiteX10" fmla="*/ 237345 w 4378778"/>
              <a:gd name="connsiteY10" fmla="*/ 831954 h 2265765"/>
              <a:gd name="connsiteX11" fmla="*/ 267325 w 4378778"/>
              <a:gd name="connsiteY11" fmla="*/ 809468 h 2265765"/>
              <a:gd name="connsiteX12" fmla="*/ 312295 w 4378778"/>
              <a:gd name="connsiteY12" fmla="*/ 764498 h 2265765"/>
              <a:gd name="connsiteX13" fmla="*/ 327286 w 4378778"/>
              <a:gd name="connsiteY13" fmla="*/ 749508 h 2265765"/>
              <a:gd name="connsiteX14" fmla="*/ 349771 w 4378778"/>
              <a:gd name="connsiteY14" fmla="*/ 742013 h 2265765"/>
              <a:gd name="connsiteX15" fmla="*/ 372256 w 4378778"/>
              <a:gd name="connsiteY15" fmla="*/ 719527 h 2265765"/>
              <a:gd name="connsiteX16" fmla="*/ 424722 w 4378778"/>
              <a:gd name="connsiteY16" fmla="*/ 704537 h 2265765"/>
              <a:gd name="connsiteX17" fmla="*/ 484682 w 4378778"/>
              <a:gd name="connsiteY17" fmla="*/ 674557 h 2265765"/>
              <a:gd name="connsiteX18" fmla="*/ 514663 w 4378778"/>
              <a:gd name="connsiteY18" fmla="*/ 659567 h 2265765"/>
              <a:gd name="connsiteX19" fmla="*/ 537148 w 4378778"/>
              <a:gd name="connsiteY19" fmla="*/ 652072 h 2265765"/>
              <a:gd name="connsiteX20" fmla="*/ 567128 w 4378778"/>
              <a:gd name="connsiteY20" fmla="*/ 637082 h 2265765"/>
              <a:gd name="connsiteX21" fmla="*/ 679554 w 4378778"/>
              <a:gd name="connsiteY21" fmla="*/ 622091 h 2265765"/>
              <a:gd name="connsiteX22" fmla="*/ 732020 w 4378778"/>
              <a:gd name="connsiteY22" fmla="*/ 607101 h 2265765"/>
              <a:gd name="connsiteX23" fmla="*/ 754505 w 4378778"/>
              <a:gd name="connsiteY23" fmla="*/ 599606 h 2265765"/>
              <a:gd name="connsiteX24" fmla="*/ 791981 w 4378778"/>
              <a:gd name="connsiteY24" fmla="*/ 592111 h 2265765"/>
              <a:gd name="connsiteX25" fmla="*/ 821961 w 4378778"/>
              <a:gd name="connsiteY25" fmla="*/ 584616 h 2265765"/>
              <a:gd name="connsiteX26" fmla="*/ 859436 w 4378778"/>
              <a:gd name="connsiteY26" fmla="*/ 577121 h 2265765"/>
              <a:gd name="connsiteX27" fmla="*/ 919397 w 4378778"/>
              <a:gd name="connsiteY27" fmla="*/ 562131 h 2265765"/>
              <a:gd name="connsiteX28" fmla="*/ 994348 w 4378778"/>
              <a:gd name="connsiteY28" fmla="*/ 554636 h 2265765"/>
              <a:gd name="connsiteX29" fmla="*/ 1039318 w 4378778"/>
              <a:gd name="connsiteY29" fmla="*/ 547141 h 2265765"/>
              <a:gd name="connsiteX30" fmla="*/ 1084289 w 4378778"/>
              <a:gd name="connsiteY30" fmla="*/ 532150 h 2265765"/>
              <a:gd name="connsiteX31" fmla="*/ 1114269 w 4378778"/>
              <a:gd name="connsiteY31" fmla="*/ 509665 h 2265765"/>
              <a:gd name="connsiteX32" fmla="*/ 1166735 w 4378778"/>
              <a:gd name="connsiteY32" fmla="*/ 502170 h 2265765"/>
              <a:gd name="connsiteX33" fmla="*/ 1271666 w 4378778"/>
              <a:gd name="connsiteY33" fmla="*/ 472190 h 2265765"/>
              <a:gd name="connsiteX34" fmla="*/ 1339122 w 4378778"/>
              <a:gd name="connsiteY34" fmla="*/ 464695 h 2265765"/>
              <a:gd name="connsiteX35" fmla="*/ 1406577 w 4378778"/>
              <a:gd name="connsiteY35" fmla="*/ 442209 h 2265765"/>
              <a:gd name="connsiteX36" fmla="*/ 1519004 w 4378778"/>
              <a:gd name="connsiteY36" fmla="*/ 434714 h 2265765"/>
              <a:gd name="connsiteX37" fmla="*/ 1601449 w 4378778"/>
              <a:gd name="connsiteY37" fmla="*/ 427219 h 2265765"/>
              <a:gd name="connsiteX38" fmla="*/ 1638925 w 4378778"/>
              <a:gd name="connsiteY38" fmla="*/ 419724 h 2265765"/>
              <a:gd name="connsiteX39" fmla="*/ 1661410 w 4378778"/>
              <a:gd name="connsiteY39" fmla="*/ 412229 h 2265765"/>
              <a:gd name="connsiteX40" fmla="*/ 2253522 w 4378778"/>
              <a:gd name="connsiteY40" fmla="*/ 404734 h 2265765"/>
              <a:gd name="connsiteX41" fmla="*/ 2320977 w 4378778"/>
              <a:gd name="connsiteY41" fmla="*/ 397239 h 2265765"/>
              <a:gd name="connsiteX42" fmla="*/ 2373443 w 4378778"/>
              <a:gd name="connsiteY42" fmla="*/ 382249 h 2265765"/>
              <a:gd name="connsiteX43" fmla="*/ 2448394 w 4378778"/>
              <a:gd name="connsiteY43" fmla="*/ 367259 h 2265765"/>
              <a:gd name="connsiteX44" fmla="*/ 2523345 w 4378778"/>
              <a:gd name="connsiteY44" fmla="*/ 337278 h 2265765"/>
              <a:gd name="connsiteX45" fmla="*/ 2598295 w 4378778"/>
              <a:gd name="connsiteY45" fmla="*/ 314793 h 2265765"/>
              <a:gd name="connsiteX46" fmla="*/ 2620781 w 4378778"/>
              <a:gd name="connsiteY46" fmla="*/ 307298 h 2265765"/>
              <a:gd name="connsiteX47" fmla="*/ 2710722 w 4378778"/>
              <a:gd name="connsiteY47" fmla="*/ 292308 h 2265765"/>
              <a:gd name="connsiteX48" fmla="*/ 2755692 w 4378778"/>
              <a:gd name="connsiteY48" fmla="*/ 269822 h 2265765"/>
              <a:gd name="connsiteX49" fmla="*/ 2778177 w 4378778"/>
              <a:gd name="connsiteY49" fmla="*/ 254832 h 2265765"/>
              <a:gd name="connsiteX50" fmla="*/ 2845633 w 4378778"/>
              <a:gd name="connsiteY50" fmla="*/ 232347 h 2265765"/>
              <a:gd name="connsiteX51" fmla="*/ 2868118 w 4378778"/>
              <a:gd name="connsiteY51" fmla="*/ 217357 h 2265765"/>
              <a:gd name="connsiteX52" fmla="*/ 2920584 w 4378778"/>
              <a:gd name="connsiteY52" fmla="*/ 202367 h 2265765"/>
              <a:gd name="connsiteX53" fmla="*/ 2950564 w 4378778"/>
              <a:gd name="connsiteY53" fmla="*/ 187377 h 2265765"/>
              <a:gd name="connsiteX54" fmla="*/ 2980545 w 4378778"/>
              <a:gd name="connsiteY54" fmla="*/ 179882 h 2265765"/>
              <a:gd name="connsiteX55" fmla="*/ 3062990 w 4378778"/>
              <a:gd name="connsiteY55" fmla="*/ 157396 h 2265765"/>
              <a:gd name="connsiteX56" fmla="*/ 3115456 w 4378778"/>
              <a:gd name="connsiteY56" fmla="*/ 142406 h 2265765"/>
              <a:gd name="connsiteX57" fmla="*/ 3145436 w 4378778"/>
              <a:gd name="connsiteY57" fmla="*/ 134911 h 2265765"/>
              <a:gd name="connsiteX58" fmla="*/ 3167922 w 4378778"/>
              <a:gd name="connsiteY58" fmla="*/ 127416 h 2265765"/>
              <a:gd name="connsiteX59" fmla="*/ 3227882 w 4378778"/>
              <a:gd name="connsiteY59" fmla="*/ 119921 h 2265765"/>
              <a:gd name="connsiteX60" fmla="*/ 3265358 w 4378778"/>
              <a:gd name="connsiteY60" fmla="*/ 112426 h 2265765"/>
              <a:gd name="connsiteX61" fmla="*/ 3310328 w 4378778"/>
              <a:gd name="connsiteY61" fmla="*/ 104931 h 2265765"/>
              <a:gd name="connsiteX62" fmla="*/ 3407764 w 4378778"/>
              <a:gd name="connsiteY62" fmla="*/ 82445 h 2265765"/>
              <a:gd name="connsiteX63" fmla="*/ 3467725 w 4378778"/>
              <a:gd name="connsiteY63" fmla="*/ 67455 h 2265765"/>
              <a:gd name="connsiteX64" fmla="*/ 3587646 w 4378778"/>
              <a:gd name="connsiteY64" fmla="*/ 37475 h 2265765"/>
              <a:gd name="connsiteX65" fmla="*/ 3827489 w 4378778"/>
              <a:gd name="connsiteY65" fmla="*/ 14990 h 2265765"/>
              <a:gd name="connsiteX66" fmla="*/ 3879954 w 4378778"/>
              <a:gd name="connsiteY66" fmla="*/ 7495 h 2265765"/>
              <a:gd name="connsiteX67" fmla="*/ 3939915 w 4378778"/>
              <a:gd name="connsiteY67" fmla="*/ 0 h 2265765"/>
              <a:gd name="connsiteX68" fmla="*/ 4044846 w 4378778"/>
              <a:gd name="connsiteY68" fmla="*/ 14990 h 2265765"/>
              <a:gd name="connsiteX69" fmla="*/ 4097312 w 4378778"/>
              <a:gd name="connsiteY69" fmla="*/ 52465 h 2265765"/>
              <a:gd name="connsiteX70" fmla="*/ 4127292 w 4378778"/>
              <a:gd name="connsiteY70" fmla="*/ 67455 h 2265765"/>
              <a:gd name="connsiteX71" fmla="*/ 4157272 w 4378778"/>
              <a:gd name="connsiteY71" fmla="*/ 89941 h 2265765"/>
              <a:gd name="connsiteX72" fmla="*/ 4202243 w 4378778"/>
              <a:gd name="connsiteY72" fmla="*/ 134911 h 2265765"/>
              <a:gd name="connsiteX73" fmla="*/ 4224728 w 4378778"/>
              <a:gd name="connsiteY73" fmla="*/ 187377 h 2265765"/>
              <a:gd name="connsiteX74" fmla="*/ 4299679 w 4378778"/>
              <a:gd name="connsiteY74" fmla="*/ 277318 h 2265765"/>
              <a:gd name="connsiteX75" fmla="*/ 4307174 w 4378778"/>
              <a:gd name="connsiteY75" fmla="*/ 307298 h 2265765"/>
              <a:gd name="connsiteX76" fmla="*/ 4329659 w 4378778"/>
              <a:gd name="connsiteY76" fmla="*/ 344773 h 2265765"/>
              <a:gd name="connsiteX77" fmla="*/ 4337154 w 4378778"/>
              <a:gd name="connsiteY77" fmla="*/ 389744 h 2265765"/>
              <a:gd name="connsiteX78" fmla="*/ 4329659 w 4378778"/>
              <a:gd name="connsiteY78" fmla="*/ 457200 h 2265765"/>
              <a:gd name="connsiteX79" fmla="*/ 4344649 w 4378778"/>
              <a:gd name="connsiteY79" fmla="*/ 487180 h 2265765"/>
              <a:gd name="connsiteX80" fmla="*/ 4352145 w 4378778"/>
              <a:gd name="connsiteY80" fmla="*/ 509665 h 2265765"/>
              <a:gd name="connsiteX81" fmla="*/ 4367135 w 4378778"/>
              <a:gd name="connsiteY81" fmla="*/ 547141 h 2265765"/>
              <a:gd name="connsiteX82" fmla="*/ 4374630 w 4378778"/>
              <a:gd name="connsiteY82" fmla="*/ 659567 h 2265765"/>
              <a:gd name="connsiteX83" fmla="*/ 4359640 w 4378778"/>
              <a:gd name="connsiteY83" fmla="*/ 712032 h 2265765"/>
              <a:gd name="connsiteX84" fmla="*/ 4352145 w 4378778"/>
              <a:gd name="connsiteY84" fmla="*/ 1071796 h 2265765"/>
              <a:gd name="connsiteX85" fmla="*/ 4337154 w 4378778"/>
              <a:gd name="connsiteY85" fmla="*/ 1146747 h 2265765"/>
              <a:gd name="connsiteX86" fmla="*/ 4322164 w 4378778"/>
              <a:gd name="connsiteY86" fmla="*/ 1176727 h 2265765"/>
              <a:gd name="connsiteX87" fmla="*/ 4299679 w 4378778"/>
              <a:gd name="connsiteY87" fmla="*/ 1199213 h 2265765"/>
              <a:gd name="connsiteX88" fmla="*/ 4277194 w 4378778"/>
              <a:gd name="connsiteY88" fmla="*/ 1274163 h 2265765"/>
              <a:gd name="connsiteX89" fmla="*/ 4269699 w 4378778"/>
              <a:gd name="connsiteY89" fmla="*/ 1304144 h 2265765"/>
              <a:gd name="connsiteX90" fmla="*/ 4262204 w 4378778"/>
              <a:gd name="connsiteY90" fmla="*/ 1326629 h 2265765"/>
              <a:gd name="connsiteX91" fmla="*/ 4254708 w 4378778"/>
              <a:gd name="connsiteY91" fmla="*/ 1364104 h 2265765"/>
              <a:gd name="connsiteX92" fmla="*/ 4232223 w 4378778"/>
              <a:gd name="connsiteY92" fmla="*/ 1401580 h 2265765"/>
              <a:gd name="connsiteX93" fmla="*/ 4202243 w 4378778"/>
              <a:gd name="connsiteY93" fmla="*/ 1454045 h 2265765"/>
              <a:gd name="connsiteX94" fmla="*/ 4194748 w 4378778"/>
              <a:gd name="connsiteY94" fmla="*/ 1476531 h 2265765"/>
              <a:gd name="connsiteX95" fmla="*/ 4157272 w 4378778"/>
              <a:gd name="connsiteY95" fmla="*/ 1514006 h 2265765"/>
              <a:gd name="connsiteX96" fmla="*/ 4119797 w 4378778"/>
              <a:gd name="connsiteY96" fmla="*/ 1581462 h 2265765"/>
              <a:gd name="connsiteX97" fmla="*/ 4082322 w 4378778"/>
              <a:gd name="connsiteY97" fmla="*/ 1611442 h 2265765"/>
              <a:gd name="connsiteX98" fmla="*/ 4059836 w 4378778"/>
              <a:gd name="connsiteY98" fmla="*/ 1671403 h 2265765"/>
              <a:gd name="connsiteX99" fmla="*/ 4044846 w 4378778"/>
              <a:gd name="connsiteY99" fmla="*/ 1708878 h 2265765"/>
              <a:gd name="connsiteX100" fmla="*/ 4014866 w 4378778"/>
              <a:gd name="connsiteY100" fmla="*/ 1746354 h 2265765"/>
              <a:gd name="connsiteX101" fmla="*/ 3999876 w 4378778"/>
              <a:gd name="connsiteY101" fmla="*/ 1768839 h 2265765"/>
              <a:gd name="connsiteX102" fmla="*/ 3977390 w 4378778"/>
              <a:gd name="connsiteY102" fmla="*/ 1798819 h 2265765"/>
              <a:gd name="connsiteX103" fmla="*/ 3962400 w 4378778"/>
              <a:gd name="connsiteY103" fmla="*/ 1828800 h 2265765"/>
              <a:gd name="connsiteX104" fmla="*/ 3909935 w 4378778"/>
              <a:gd name="connsiteY104" fmla="*/ 1881265 h 2265765"/>
              <a:gd name="connsiteX105" fmla="*/ 3887449 w 4378778"/>
              <a:gd name="connsiteY105" fmla="*/ 1918741 h 2265765"/>
              <a:gd name="connsiteX106" fmla="*/ 3834984 w 4378778"/>
              <a:gd name="connsiteY106" fmla="*/ 1963711 h 2265765"/>
              <a:gd name="connsiteX107" fmla="*/ 3797508 w 4378778"/>
              <a:gd name="connsiteY107" fmla="*/ 2001186 h 2265765"/>
              <a:gd name="connsiteX108" fmla="*/ 3775023 w 4378778"/>
              <a:gd name="connsiteY108" fmla="*/ 2016177 h 2265765"/>
              <a:gd name="connsiteX109" fmla="*/ 3737548 w 4378778"/>
              <a:gd name="connsiteY109" fmla="*/ 2053652 h 2265765"/>
              <a:gd name="connsiteX110" fmla="*/ 3700072 w 4378778"/>
              <a:gd name="connsiteY110" fmla="*/ 2068642 h 2265765"/>
              <a:gd name="connsiteX111" fmla="*/ 3625122 w 4378778"/>
              <a:gd name="connsiteY111" fmla="*/ 2106118 h 2265765"/>
              <a:gd name="connsiteX112" fmla="*/ 3595141 w 4378778"/>
              <a:gd name="connsiteY112" fmla="*/ 2121108 h 2265765"/>
              <a:gd name="connsiteX113" fmla="*/ 3512695 w 4378778"/>
              <a:gd name="connsiteY113" fmla="*/ 2166078 h 2265765"/>
              <a:gd name="connsiteX114" fmla="*/ 3430249 w 4378778"/>
              <a:gd name="connsiteY114" fmla="*/ 2203554 h 2265765"/>
              <a:gd name="connsiteX115" fmla="*/ 3392774 w 4378778"/>
              <a:gd name="connsiteY115" fmla="*/ 2226039 h 2265765"/>
              <a:gd name="connsiteX116" fmla="*/ 3310328 w 4378778"/>
              <a:gd name="connsiteY116" fmla="*/ 2241029 h 2265765"/>
              <a:gd name="connsiteX117" fmla="*/ 3265358 w 4378778"/>
              <a:gd name="connsiteY117" fmla="*/ 2248524 h 2265765"/>
              <a:gd name="connsiteX118" fmla="*/ 3242872 w 4378778"/>
              <a:gd name="connsiteY118" fmla="*/ 2256019 h 2265765"/>
              <a:gd name="connsiteX119" fmla="*/ 3167922 w 4378778"/>
              <a:gd name="connsiteY119" fmla="*/ 2263514 h 2265765"/>
              <a:gd name="connsiteX120" fmla="*/ 2920584 w 4378778"/>
              <a:gd name="connsiteY120" fmla="*/ 2256019 h 2265765"/>
              <a:gd name="connsiteX121" fmla="*/ 2853128 w 4378778"/>
              <a:gd name="connsiteY121" fmla="*/ 2263514 h 2265765"/>
              <a:gd name="connsiteX122" fmla="*/ 2695731 w 4378778"/>
              <a:gd name="connsiteY122" fmla="*/ 2233534 h 2265765"/>
              <a:gd name="connsiteX123" fmla="*/ 2628276 w 4378778"/>
              <a:gd name="connsiteY123" fmla="*/ 2211049 h 2265765"/>
              <a:gd name="connsiteX124" fmla="*/ 2575810 w 4378778"/>
              <a:gd name="connsiteY124" fmla="*/ 2203554 h 2265765"/>
              <a:gd name="connsiteX125" fmla="*/ 2538335 w 4378778"/>
              <a:gd name="connsiteY125" fmla="*/ 2181068 h 2265765"/>
              <a:gd name="connsiteX126" fmla="*/ 2515849 w 4378778"/>
              <a:gd name="connsiteY126" fmla="*/ 2158583 h 2265765"/>
              <a:gd name="connsiteX127" fmla="*/ 2470879 w 4378778"/>
              <a:gd name="connsiteY127" fmla="*/ 2143593 h 2265765"/>
              <a:gd name="connsiteX128" fmla="*/ 2171076 w 4378778"/>
              <a:gd name="connsiteY128" fmla="*/ 2143593 h 2265765"/>
              <a:gd name="connsiteX129" fmla="*/ 1886263 w 4378778"/>
              <a:gd name="connsiteY129" fmla="*/ 2136098 h 2265765"/>
              <a:gd name="connsiteX130" fmla="*/ 1848787 w 4378778"/>
              <a:gd name="connsiteY130" fmla="*/ 2128603 h 2265765"/>
              <a:gd name="connsiteX131" fmla="*/ 1818807 w 4378778"/>
              <a:gd name="connsiteY131" fmla="*/ 2121108 h 2265765"/>
              <a:gd name="connsiteX132" fmla="*/ 1721371 w 4378778"/>
              <a:gd name="connsiteY132" fmla="*/ 2113613 h 2265765"/>
              <a:gd name="connsiteX133" fmla="*/ 1668905 w 4378778"/>
              <a:gd name="connsiteY133" fmla="*/ 2098622 h 2265765"/>
              <a:gd name="connsiteX134" fmla="*/ 1601449 w 4378778"/>
              <a:gd name="connsiteY134" fmla="*/ 2091127 h 2265765"/>
              <a:gd name="connsiteX135" fmla="*/ 1556479 w 4378778"/>
              <a:gd name="connsiteY135" fmla="*/ 2083632 h 2265765"/>
              <a:gd name="connsiteX136" fmla="*/ 1489023 w 4378778"/>
              <a:gd name="connsiteY136" fmla="*/ 2053652 h 2265765"/>
              <a:gd name="connsiteX137" fmla="*/ 1466538 w 4378778"/>
              <a:gd name="connsiteY137" fmla="*/ 2038662 h 2265765"/>
              <a:gd name="connsiteX138" fmla="*/ 1429063 w 4378778"/>
              <a:gd name="connsiteY138" fmla="*/ 2031167 h 2265765"/>
              <a:gd name="connsiteX139" fmla="*/ 1414072 w 4378778"/>
              <a:gd name="connsiteY139" fmla="*/ 2008682 h 2265765"/>
              <a:gd name="connsiteX140" fmla="*/ 1361607 w 4378778"/>
              <a:gd name="connsiteY140" fmla="*/ 1986196 h 2265765"/>
              <a:gd name="connsiteX141" fmla="*/ 1339122 w 4378778"/>
              <a:gd name="connsiteY141" fmla="*/ 1971206 h 2265765"/>
              <a:gd name="connsiteX142" fmla="*/ 1324131 w 4378778"/>
              <a:gd name="connsiteY142" fmla="*/ 1956216 h 2265765"/>
              <a:gd name="connsiteX143" fmla="*/ 1271666 w 4378778"/>
              <a:gd name="connsiteY143" fmla="*/ 1941226 h 2265765"/>
              <a:gd name="connsiteX144" fmla="*/ 1241686 w 4378778"/>
              <a:gd name="connsiteY144" fmla="*/ 1903750 h 2265765"/>
              <a:gd name="connsiteX145" fmla="*/ 1219200 w 4378778"/>
              <a:gd name="connsiteY145" fmla="*/ 1888760 h 2265765"/>
              <a:gd name="connsiteX146" fmla="*/ 1166735 w 4378778"/>
              <a:gd name="connsiteY146" fmla="*/ 1836295 h 2265765"/>
              <a:gd name="connsiteX147" fmla="*/ 1106774 w 4378778"/>
              <a:gd name="connsiteY147" fmla="*/ 1783829 h 2265765"/>
              <a:gd name="connsiteX148" fmla="*/ 1046813 w 4378778"/>
              <a:gd name="connsiteY148" fmla="*/ 1761344 h 2265765"/>
              <a:gd name="connsiteX149" fmla="*/ 1016833 w 4378778"/>
              <a:gd name="connsiteY149" fmla="*/ 1746354 h 2265765"/>
              <a:gd name="connsiteX150" fmla="*/ 979358 w 4378778"/>
              <a:gd name="connsiteY150" fmla="*/ 1716373 h 2265765"/>
              <a:gd name="connsiteX151" fmla="*/ 956872 w 4378778"/>
              <a:gd name="connsiteY151" fmla="*/ 1693888 h 2265765"/>
              <a:gd name="connsiteX152" fmla="*/ 896912 w 4378778"/>
              <a:gd name="connsiteY152" fmla="*/ 1671403 h 2265765"/>
              <a:gd name="connsiteX153" fmla="*/ 821961 w 4378778"/>
              <a:gd name="connsiteY153" fmla="*/ 1618937 h 2265765"/>
              <a:gd name="connsiteX154" fmla="*/ 791981 w 4378778"/>
              <a:gd name="connsiteY154" fmla="*/ 1596452 h 2265765"/>
              <a:gd name="connsiteX155" fmla="*/ 754505 w 4378778"/>
              <a:gd name="connsiteY155" fmla="*/ 1566472 h 2265765"/>
              <a:gd name="connsiteX156" fmla="*/ 724525 w 4378778"/>
              <a:gd name="connsiteY156" fmla="*/ 1558977 h 2265765"/>
              <a:gd name="connsiteX157" fmla="*/ 702040 w 4378778"/>
              <a:gd name="connsiteY157" fmla="*/ 1543986 h 2265765"/>
              <a:gd name="connsiteX158" fmla="*/ 657069 w 4378778"/>
              <a:gd name="connsiteY158" fmla="*/ 1506511 h 2265765"/>
              <a:gd name="connsiteX159" fmla="*/ 619594 w 4378778"/>
              <a:gd name="connsiteY159" fmla="*/ 1499016 h 2265765"/>
              <a:gd name="connsiteX160" fmla="*/ 589613 w 4378778"/>
              <a:gd name="connsiteY160" fmla="*/ 1461541 h 2265765"/>
              <a:gd name="connsiteX161" fmla="*/ 544643 w 4378778"/>
              <a:gd name="connsiteY161" fmla="*/ 1446550 h 2265765"/>
              <a:gd name="connsiteX162" fmla="*/ 484682 w 4378778"/>
              <a:gd name="connsiteY162" fmla="*/ 1431560 h 2265765"/>
              <a:gd name="connsiteX163" fmla="*/ 439712 w 4378778"/>
              <a:gd name="connsiteY163" fmla="*/ 1409075 h 2265765"/>
              <a:gd name="connsiteX164" fmla="*/ 417226 w 4378778"/>
              <a:gd name="connsiteY164" fmla="*/ 1394085 h 2265765"/>
              <a:gd name="connsiteX165" fmla="*/ 372256 w 4378778"/>
              <a:gd name="connsiteY165" fmla="*/ 1386590 h 2265765"/>
              <a:gd name="connsiteX166" fmla="*/ 342276 w 4378778"/>
              <a:gd name="connsiteY166" fmla="*/ 1371600 h 2265765"/>
              <a:gd name="connsiteX167" fmla="*/ 267325 w 4378778"/>
              <a:gd name="connsiteY167" fmla="*/ 1349114 h 2265765"/>
              <a:gd name="connsiteX168" fmla="*/ 199869 w 4378778"/>
              <a:gd name="connsiteY168" fmla="*/ 1334124 h 2265765"/>
              <a:gd name="connsiteX169" fmla="*/ 177384 w 4378778"/>
              <a:gd name="connsiteY169" fmla="*/ 1319134 h 2265765"/>
              <a:gd name="connsiteX170" fmla="*/ 154899 w 4378778"/>
              <a:gd name="connsiteY170" fmla="*/ 1311639 h 2265765"/>
              <a:gd name="connsiteX171" fmla="*/ 109928 w 4378778"/>
              <a:gd name="connsiteY171" fmla="*/ 1281659 h 2265765"/>
              <a:gd name="connsiteX172" fmla="*/ 94938 w 4378778"/>
              <a:gd name="connsiteY172" fmla="*/ 1259173 h 2265765"/>
              <a:gd name="connsiteX173" fmla="*/ 72453 w 4378778"/>
              <a:gd name="connsiteY173" fmla="*/ 1236688 h 2265765"/>
              <a:gd name="connsiteX174" fmla="*/ 57463 w 4378778"/>
              <a:gd name="connsiteY174" fmla="*/ 1184222 h 2265765"/>
              <a:gd name="connsiteX175" fmla="*/ 42472 w 4378778"/>
              <a:gd name="connsiteY175" fmla="*/ 1169232 h 2265765"/>
              <a:gd name="connsiteX176" fmla="*/ 4997 w 4378778"/>
              <a:gd name="connsiteY176" fmla="*/ 1169232 h 226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4378778" h="2265765">
                <a:moveTo>
                  <a:pt x="4997" y="1169232"/>
                </a:moveTo>
                <a:cubicBezTo>
                  <a:pt x="0" y="1165485"/>
                  <a:pt x="10413" y="1154369"/>
                  <a:pt x="12492" y="1146747"/>
                </a:cubicBezTo>
                <a:cubicBezTo>
                  <a:pt x="17913" y="1126871"/>
                  <a:pt x="20086" y="1106015"/>
                  <a:pt x="27482" y="1086786"/>
                </a:cubicBezTo>
                <a:cubicBezTo>
                  <a:pt x="32711" y="1073189"/>
                  <a:pt x="42472" y="1061803"/>
                  <a:pt x="49967" y="1049311"/>
                </a:cubicBezTo>
                <a:cubicBezTo>
                  <a:pt x="52466" y="1039318"/>
                  <a:pt x="53405" y="1028799"/>
                  <a:pt x="57463" y="1019331"/>
                </a:cubicBezTo>
                <a:cubicBezTo>
                  <a:pt x="61012" y="1011051"/>
                  <a:pt x="67679" y="1004484"/>
                  <a:pt x="72453" y="996845"/>
                </a:cubicBezTo>
                <a:cubicBezTo>
                  <a:pt x="80174" y="984492"/>
                  <a:pt x="87443" y="971862"/>
                  <a:pt x="94938" y="959370"/>
                </a:cubicBezTo>
                <a:cubicBezTo>
                  <a:pt x="112133" y="890590"/>
                  <a:pt x="82797" y="968327"/>
                  <a:pt x="162394" y="921895"/>
                </a:cubicBezTo>
                <a:cubicBezTo>
                  <a:pt x="177956" y="912817"/>
                  <a:pt x="182043" y="891683"/>
                  <a:pt x="192374" y="876924"/>
                </a:cubicBezTo>
                <a:cubicBezTo>
                  <a:pt x="199537" y="866690"/>
                  <a:pt x="206026" y="855777"/>
                  <a:pt x="214859" y="846944"/>
                </a:cubicBezTo>
                <a:cubicBezTo>
                  <a:pt x="221229" y="840574"/>
                  <a:pt x="230015" y="837190"/>
                  <a:pt x="237345" y="831954"/>
                </a:cubicBezTo>
                <a:cubicBezTo>
                  <a:pt x="247510" y="824693"/>
                  <a:pt x="258040" y="817825"/>
                  <a:pt x="267325" y="809468"/>
                </a:cubicBezTo>
                <a:cubicBezTo>
                  <a:pt x="283082" y="795286"/>
                  <a:pt x="297305" y="779488"/>
                  <a:pt x="312295" y="764498"/>
                </a:cubicBezTo>
                <a:cubicBezTo>
                  <a:pt x="317292" y="759501"/>
                  <a:pt x="320582" y="751743"/>
                  <a:pt x="327286" y="749508"/>
                </a:cubicBezTo>
                <a:lnTo>
                  <a:pt x="349771" y="742013"/>
                </a:lnTo>
                <a:cubicBezTo>
                  <a:pt x="357266" y="734518"/>
                  <a:pt x="363437" y="725407"/>
                  <a:pt x="372256" y="719527"/>
                </a:cubicBezTo>
                <a:cubicBezTo>
                  <a:pt x="378708" y="715226"/>
                  <a:pt x="420724" y="705536"/>
                  <a:pt x="424722" y="704537"/>
                </a:cubicBezTo>
                <a:lnTo>
                  <a:pt x="484682" y="674557"/>
                </a:lnTo>
                <a:cubicBezTo>
                  <a:pt x="494676" y="669560"/>
                  <a:pt x="504063" y="663100"/>
                  <a:pt x="514663" y="659567"/>
                </a:cubicBezTo>
                <a:cubicBezTo>
                  <a:pt x="522158" y="657069"/>
                  <a:pt x="529886" y="655184"/>
                  <a:pt x="537148" y="652072"/>
                </a:cubicBezTo>
                <a:cubicBezTo>
                  <a:pt x="547418" y="647671"/>
                  <a:pt x="556426" y="640293"/>
                  <a:pt x="567128" y="637082"/>
                </a:cubicBezTo>
                <a:cubicBezTo>
                  <a:pt x="586924" y="631143"/>
                  <a:pt x="667692" y="623409"/>
                  <a:pt x="679554" y="622091"/>
                </a:cubicBezTo>
                <a:lnTo>
                  <a:pt x="732020" y="607101"/>
                </a:lnTo>
                <a:cubicBezTo>
                  <a:pt x="739587" y="604831"/>
                  <a:pt x="746840" y="601522"/>
                  <a:pt x="754505" y="599606"/>
                </a:cubicBezTo>
                <a:cubicBezTo>
                  <a:pt x="766864" y="596516"/>
                  <a:pt x="779545" y="594875"/>
                  <a:pt x="791981" y="592111"/>
                </a:cubicBezTo>
                <a:cubicBezTo>
                  <a:pt x="802037" y="589876"/>
                  <a:pt x="811905" y="586851"/>
                  <a:pt x="821961" y="584616"/>
                </a:cubicBezTo>
                <a:cubicBezTo>
                  <a:pt x="834397" y="581853"/>
                  <a:pt x="847023" y="579985"/>
                  <a:pt x="859436" y="577121"/>
                </a:cubicBezTo>
                <a:cubicBezTo>
                  <a:pt x="879511" y="572488"/>
                  <a:pt x="899075" y="565518"/>
                  <a:pt x="919397" y="562131"/>
                </a:cubicBezTo>
                <a:cubicBezTo>
                  <a:pt x="944164" y="558003"/>
                  <a:pt x="969434" y="557750"/>
                  <a:pt x="994348" y="554636"/>
                </a:cubicBezTo>
                <a:cubicBezTo>
                  <a:pt x="1009427" y="552751"/>
                  <a:pt x="1024328" y="549639"/>
                  <a:pt x="1039318" y="547141"/>
                </a:cubicBezTo>
                <a:cubicBezTo>
                  <a:pt x="1054308" y="542144"/>
                  <a:pt x="1071648" y="541631"/>
                  <a:pt x="1084289" y="532150"/>
                </a:cubicBezTo>
                <a:cubicBezTo>
                  <a:pt x="1094282" y="524655"/>
                  <a:pt x="1102529" y="513934"/>
                  <a:pt x="1114269" y="509665"/>
                </a:cubicBezTo>
                <a:cubicBezTo>
                  <a:pt x="1130872" y="503628"/>
                  <a:pt x="1149412" y="505635"/>
                  <a:pt x="1166735" y="502170"/>
                </a:cubicBezTo>
                <a:cubicBezTo>
                  <a:pt x="1213789" y="492759"/>
                  <a:pt x="1228807" y="486476"/>
                  <a:pt x="1271666" y="472190"/>
                </a:cubicBezTo>
                <a:cubicBezTo>
                  <a:pt x="1293129" y="465036"/>
                  <a:pt x="1316637" y="467193"/>
                  <a:pt x="1339122" y="464695"/>
                </a:cubicBezTo>
                <a:lnTo>
                  <a:pt x="1406577" y="442209"/>
                </a:lnTo>
                <a:cubicBezTo>
                  <a:pt x="1442208" y="430332"/>
                  <a:pt x="1481556" y="437595"/>
                  <a:pt x="1519004" y="434714"/>
                </a:cubicBezTo>
                <a:cubicBezTo>
                  <a:pt x="1546518" y="432598"/>
                  <a:pt x="1573967" y="429717"/>
                  <a:pt x="1601449" y="427219"/>
                </a:cubicBezTo>
                <a:cubicBezTo>
                  <a:pt x="1613941" y="424721"/>
                  <a:pt x="1626566" y="422814"/>
                  <a:pt x="1638925" y="419724"/>
                </a:cubicBezTo>
                <a:cubicBezTo>
                  <a:pt x="1646590" y="417808"/>
                  <a:pt x="1653512" y="412422"/>
                  <a:pt x="1661410" y="412229"/>
                </a:cubicBezTo>
                <a:cubicBezTo>
                  <a:pt x="1858738" y="407416"/>
                  <a:pt x="2056151" y="407232"/>
                  <a:pt x="2253522" y="404734"/>
                </a:cubicBezTo>
                <a:cubicBezTo>
                  <a:pt x="2276007" y="402236"/>
                  <a:pt x="2298617" y="400679"/>
                  <a:pt x="2320977" y="397239"/>
                </a:cubicBezTo>
                <a:cubicBezTo>
                  <a:pt x="2374034" y="389076"/>
                  <a:pt x="2329365" y="392044"/>
                  <a:pt x="2373443" y="382249"/>
                </a:cubicBezTo>
                <a:cubicBezTo>
                  <a:pt x="2425524" y="370675"/>
                  <a:pt x="2405738" y="380056"/>
                  <a:pt x="2448394" y="367259"/>
                </a:cubicBezTo>
                <a:cubicBezTo>
                  <a:pt x="2547818" y="337431"/>
                  <a:pt x="2448221" y="367327"/>
                  <a:pt x="2523345" y="337278"/>
                </a:cubicBezTo>
                <a:cubicBezTo>
                  <a:pt x="2567873" y="319467"/>
                  <a:pt x="2559645" y="325836"/>
                  <a:pt x="2598295" y="314793"/>
                </a:cubicBezTo>
                <a:cubicBezTo>
                  <a:pt x="2605892" y="312623"/>
                  <a:pt x="2613116" y="309214"/>
                  <a:pt x="2620781" y="307298"/>
                </a:cubicBezTo>
                <a:cubicBezTo>
                  <a:pt x="2650008" y="299991"/>
                  <a:pt x="2681106" y="296539"/>
                  <a:pt x="2710722" y="292308"/>
                </a:cubicBezTo>
                <a:cubicBezTo>
                  <a:pt x="2775160" y="249349"/>
                  <a:pt x="2693631" y="300854"/>
                  <a:pt x="2755692" y="269822"/>
                </a:cubicBezTo>
                <a:cubicBezTo>
                  <a:pt x="2763749" y="265793"/>
                  <a:pt x="2770120" y="258860"/>
                  <a:pt x="2778177" y="254832"/>
                </a:cubicBezTo>
                <a:cubicBezTo>
                  <a:pt x="2806400" y="240721"/>
                  <a:pt x="2817007" y="239503"/>
                  <a:pt x="2845633" y="232347"/>
                </a:cubicBezTo>
                <a:cubicBezTo>
                  <a:pt x="2853128" y="227350"/>
                  <a:pt x="2860061" y="221385"/>
                  <a:pt x="2868118" y="217357"/>
                </a:cubicBezTo>
                <a:cubicBezTo>
                  <a:pt x="2886236" y="208298"/>
                  <a:pt x="2901375" y="209571"/>
                  <a:pt x="2920584" y="202367"/>
                </a:cubicBezTo>
                <a:cubicBezTo>
                  <a:pt x="2931045" y="198444"/>
                  <a:pt x="2940102" y="191300"/>
                  <a:pt x="2950564" y="187377"/>
                </a:cubicBezTo>
                <a:cubicBezTo>
                  <a:pt x="2960209" y="183760"/>
                  <a:pt x="2970772" y="183140"/>
                  <a:pt x="2980545" y="179882"/>
                </a:cubicBezTo>
                <a:cubicBezTo>
                  <a:pt x="3070814" y="149791"/>
                  <a:pt x="2961053" y="177783"/>
                  <a:pt x="3062990" y="157396"/>
                </a:cubicBezTo>
                <a:cubicBezTo>
                  <a:pt x="3102045" y="149585"/>
                  <a:pt x="3082118" y="151931"/>
                  <a:pt x="3115456" y="142406"/>
                </a:cubicBezTo>
                <a:cubicBezTo>
                  <a:pt x="3125361" y="139576"/>
                  <a:pt x="3135531" y="137741"/>
                  <a:pt x="3145436" y="134911"/>
                </a:cubicBezTo>
                <a:cubicBezTo>
                  <a:pt x="3153033" y="132741"/>
                  <a:pt x="3160149" y="128829"/>
                  <a:pt x="3167922" y="127416"/>
                </a:cubicBezTo>
                <a:cubicBezTo>
                  <a:pt x="3187739" y="123813"/>
                  <a:pt x="3207974" y="122984"/>
                  <a:pt x="3227882" y="119921"/>
                </a:cubicBezTo>
                <a:cubicBezTo>
                  <a:pt x="3240473" y="117984"/>
                  <a:pt x="3252824" y="114705"/>
                  <a:pt x="3265358" y="112426"/>
                </a:cubicBezTo>
                <a:cubicBezTo>
                  <a:pt x="3280310" y="109708"/>
                  <a:pt x="3295585" y="108617"/>
                  <a:pt x="3310328" y="104931"/>
                </a:cubicBezTo>
                <a:cubicBezTo>
                  <a:pt x="3420078" y="77494"/>
                  <a:pt x="3285970" y="99846"/>
                  <a:pt x="3407764" y="82445"/>
                </a:cubicBezTo>
                <a:cubicBezTo>
                  <a:pt x="3475988" y="59704"/>
                  <a:pt x="3368236" y="94588"/>
                  <a:pt x="3467725" y="67455"/>
                </a:cubicBezTo>
                <a:cubicBezTo>
                  <a:pt x="3594487" y="32884"/>
                  <a:pt x="3404289" y="74146"/>
                  <a:pt x="3587646" y="37475"/>
                </a:cubicBezTo>
                <a:cubicBezTo>
                  <a:pt x="3666385" y="21727"/>
                  <a:pt x="3747610" y="23183"/>
                  <a:pt x="3827489" y="14990"/>
                </a:cubicBezTo>
                <a:cubicBezTo>
                  <a:pt x="3845063" y="13188"/>
                  <a:pt x="3862443" y="9830"/>
                  <a:pt x="3879954" y="7495"/>
                </a:cubicBezTo>
                <a:lnTo>
                  <a:pt x="3939915" y="0"/>
                </a:lnTo>
                <a:cubicBezTo>
                  <a:pt x="3974892" y="4997"/>
                  <a:pt x="4011327" y="3817"/>
                  <a:pt x="4044846" y="14990"/>
                </a:cubicBezTo>
                <a:cubicBezTo>
                  <a:pt x="4065235" y="21786"/>
                  <a:pt x="4079180" y="40927"/>
                  <a:pt x="4097312" y="52465"/>
                </a:cubicBezTo>
                <a:cubicBezTo>
                  <a:pt x="4106738" y="58463"/>
                  <a:pt x="4117817" y="61533"/>
                  <a:pt x="4127292" y="67455"/>
                </a:cubicBezTo>
                <a:cubicBezTo>
                  <a:pt x="4137885" y="74076"/>
                  <a:pt x="4147987" y="81584"/>
                  <a:pt x="4157272" y="89941"/>
                </a:cubicBezTo>
                <a:cubicBezTo>
                  <a:pt x="4173029" y="104123"/>
                  <a:pt x="4202243" y="134911"/>
                  <a:pt x="4202243" y="134911"/>
                </a:cubicBezTo>
                <a:cubicBezTo>
                  <a:pt x="4209738" y="152400"/>
                  <a:pt x="4215288" y="170857"/>
                  <a:pt x="4224728" y="187377"/>
                </a:cubicBezTo>
                <a:cubicBezTo>
                  <a:pt x="4250189" y="231933"/>
                  <a:pt x="4265324" y="242962"/>
                  <a:pt x="4299679" y="277318"/>
                </a:cubicBezTo>
                <a:cubicBezTo>
                  <a:pt x="4302177" y="287311"/>
                  <a:pt x="4302990" y="297885"/>
                  <a:pt x="4307174" y="307298"/>
                </a:cubicBezTo>
                <a:cubicBezTo>
                  <a:pt x="4313090" y="320610"/>
                  <a:pt x="4324681" y="331082"/>
                  <a:pt x="4329659" y="344773"/>
                </a:cubicBezTo>
                <a:cubicBezTo>
                  <a:pt x="4334852" y="359055"/>
                  <a:pt x="4334656" y="374754"/>
                  <a:pt x="4337154" y="389744"/>
                </a:cubicBezTo>
                <a:cubicBezTo>
                  <a:pt x="4334656" y="412229"/>
                  <a:pt x="4327924" y="434643"/>
                  <a:pt x="4329659" y="457200"/>
                </a:cubicBezTo>
                <a:cubicBezTo>
                  <a:pt x="4330516" y="468340"/>
                  <a:pt x="4340248" y="476911"/>
                  <a:pt x="4344649" y="487180"/>
                </a:cubicBezTo>
                <a:cubicBezTo>
                  <a:pt x="4347761" y="494442"/>
                  <a:pt x="4349371" y="502268"/>
                  <a:pt x="4352145" y="509665"/>
                </a:cubicBezTo>
                <a:cubicBezTo>
                  <a:pt x="4356869" y="522263"/>
                  <a:pt x="4362138" y="534649"/>
                  <a:pt x="4367135" y="547141"/>
                </a:cubicBezTo>
                <a:cubicBezTo>
                  <a:pt x="4369633" y="584616"/>
                  <a:pt x="4378778" y="622238"/>
                  <a:pt x="4374630" y="659567"/>
                </a:cubicBezTo>
                <a:cubicBezTo>
                  <a:pt x="4363181" y="762613"/>
                  <a:pt x="4331771" y="600556"/>
                  <a:pt x="4359640" y="712032"/>
                </a:cubicBezTo>
                <a:cubicBezTo>
                  <a:pt x="4357142" y="831953"/>
                  <a:pt x="4356504" y="951928"/>
                  <a:pt x="4352145" y="1071796"/>
                </a:cubicBezTo>
                <a:cubicBezTo>
                  <a:pt x="4351323" y="1094402"/>
                  <a:pt x="4346751" y="1124353"/>
                  <a:pt x="4337154" y="1146747"/>
                </a:cubicBezTo>
                <a:cubicBezTo>
                  <a:pt x="4332753" y="1157017"/>
                  <a:pt x="4328658" y="1167635"/>
                  <a:pt x="4322164" y="1176727"/>
                </a:cubicBezTo>
                <a:cubicBezTo>
                  <a:pt x="4316003" y="1185352"/>
                  <a:pt x="4307174" y="1191718"/>
                  <a:pt x="4299679" y="1199213"/>
                </a:cubicBezTo>
                <a:cubicBezTo>
                  <a:pt x="4284420" y="1290766"/>
                  <a:pt x="4303338" y="1204445"/>
                  <a:pt x="4277194" y="1274163"/>
                </a:cubicBezTo>
                <a:cubicBezTo>
                  <a:pt x="4273577" y="1283808"/>
                  <a:pt x="4272529" y="1294239"/>
                  <a:pt x="4269699" y="1304144"/>
                </a:cubicBezTo>
                <a:cubicBezTo>
                  <a:pt x="4267529" y="1311740"/>
                  <a:pt x="4264120" y="1318964"/>
                  <a:pt x="4262204" y="1326629"/>
                </a:cubicBezTo>
                <a:cubicBezTo>
                  <a:pt x="4259114" y="1338988"/>
                  <a:pt x="4259439" y="1352276"/>
                  <a:pt x="4254708" y="1364104"/>
                </a:cubicBezTo>
                <a:cubicBezTo>
                  <a:pt x="4249298" y="1377630"/>
                  <a:pt x="4239718" y="1389088"/>
                  <a:pt x="4232223" y="1401580"/>
                </a:cubicBezTo>
                <a:cubicBezTo>
                  <a:pt x="4216371" y="1464989"/>
                  <a:pt x="4237966" y="1400459"/>
                  <a:pt x="4202243" y="1454045"/>
                </a:cubicBezTo>
                <a:cubicBezTo>
                  <a:pt x="4197861" y="1460619"/>
                  <a:pt x="4199488" y="1470210"/>
                  <a:pt x="4194748" y="1476531"/>
                </a:cubicBezTo>
                <a:cubicBezTo>
                  <a:pt x="4184148" y="1490664"/>
                  <a:pt x="4169764" y="1501514"/>
                  <a:pt x="4157272" y="1514006"/>
                </a:cubicBezTo>
                <a:cubicBezTo>
                  <a:pt x="4149173" y="1530205"/>
                  <a:pt x="4130551" y="1569363"/>
                  <a:pt x="4119797" y="1581462"/>
                </a:cubicBezTo>
                <a:cubicBezTo>
                  <a:pt x="4109169" y="1593418"/>
                  <a:pt x="4094814" y="1601449"/>
                  <a:pt x="4082322" y="1611442"/>
                </a:cubicBezTo>
                <a:cubicBezTo>
                  <a:pt x="4069534" y="1662586"/>
                  <a:pt x="4082233" y="1621010"/>
                  <a:pt x="4059836" y="1671403"/>
                </a:cubicBezTo>
                <a:cubicBezTo>
                  <a:pt x="4054372" y="1683697"/>
                  <a:pt x="4050863" y="1696844"/>
                  <a:pt x="4044846" y="1708878"/>
                </a:cubicBezTo>
                <a:cubicBezTo>
                  <a:pt x="4029468" y="1739633"/>
                  <a:pt x="4033454" y="1723118"/>
                  <a:pt x="4014866" y="1746354"/>
                </a:cubicBezTo>
                <a:cubicBezTo>
                  <a:pt x="4009239" y="1753388"/>
                  <a:pt x="4005112" y="1761509"/>
                  <a:pt x="3999876" y="1768839"/>
                </a:cubicBezTo>
                <a:cubicBezTo>
                  <a:pt x="3992615" y="1779004"/>
                  <a:pt x="3984011" y="1788226"/>
                  <a:pt x="3977390" y="1798819"/>
                </a:cubicBezTo>
                <a:cubicBezTo>
                  <a:pt x="3971468" y="1808294"/>
                  <a:pt x="3969475" y="1820152"/>
                  <a:pt x="3962400" y="1828800"/>
                </a:cubicBezTo>
                <a:cubicBezTo>
                  <a:pt x="3946739" y="1847942"/>
                  <a:pt x="3922660" y="1860057"/>
                  <a:pt x="3909935" y="1881265"/>
                </a:cubicBezTo>
                <a:cubicBezTo>
                  <a:pt x="3902440" y="1893757"/>
                  <a:pt x="3896190" y="1907087"/>
                  <a:pt x="3887449" y="1918741"/>
                </a:cubicBezTo>
                <a:cubicBezTo>
                  <a:pt x="3869422" y="1942777"/>
                  <a:pt x="3857781" y="1943448"/>
                  <a:pt x="3834984" y="1963711"/>
                </a:cubicBezTo>
                <a:cubicBezTo>
                  <a:pt x="3821780" y="1975448"/>
                  <a:pt x="3812207" y="1991386"/>
                  <a:pt x="3797508" y="2001186"/>
                </a:cubicBezTo>
                <a:cubicBezTo>
                  <a:pt x="3790013" y="2006183"/>
                  <a:pt x="3781802" y="2010245"/>
                  <a:pt x="3775023" y="2016177"/>
                </a:cubicBezTo>
                <a:cubicBezTo>
                  <a:pt x="3761728" y="2027810"/>
                  <a:pt x="3752021" y="2043521"/>
                  <a:pt x="3737548" y="2053652"/>
                </a:cubicBezTo>
                <a:cubicBezTo>
                  <a:pt x="3726526" y="2061367"/>
                  <a:pt x="3712264" y="2062952"/>
                  <a:pt x="3700072" y="2068642"/>
                </a:cubicBezTo>
                <a:cubicBezTo>
                  <a:pt x="3674760" y="2080454"/>
                  <a:pt x="3650105" y="2093626"/>
                  <a:pt x="3625122" y="2106118"/>
                </a:cubicBezTo>
                <a:cubicBezTo>
                  <a:pt x="3615128" y="2111115"/>
                  <a:pt x="3604842" y="2115565"/>
                  <a:pt x="3595141" y="2121108"/>
                </a:cubicBezTo>
                <a:cubicBezTo>
                  <a:pt x="3570821" y="2135005"/>
                  <a:pt x="3539698" y="2154077"/>
                  <a:pt x="3512695" y="2166078"/>
                </a:cubicBezTo>
                <a:cubicBezTo>
                  <a:pt x="3456917" y="2190868"/>
                  <a:pt x="3490670" y="2170597"/>
                  <a:pt x="3430249" y="2203554"/>
                </a:cubicBezTo>
                <a:cubicBezTo>
                  <a:pt x="3417460" y="2210530"/>
                  <a:pt x="3406086" y="2220123"/>
                  <a:pt x="3392774" y="2226039"/>
                </a:cubicBezTo>
                <a:cubicBezTo>
                  <a:pt x="3375801" y="2233582"/>
                  <a:pt x="3321290" y="2239342"/>
                  <a:pt x="3310328" y="2241029"/>
                </a:cubicBezTo>
                <a:cubicBezTo>
                  <a:pt x="3295308" y="2243340"/>
                  <a:pt x="3280193" y="2245227"/>
                  <a:pt x="3265358" y="2248524"/>
                </a:cubicBezTo>
                <a:cubicBezTo>
                  <a:pt x="3257645" y="2250238"/>
                  <a:pt x="3250681" y="2254818"/>
                  <a:pt x="3242872" y="2256019"/>
                </a:cubicBezTo>
                <a:cubicBezTo>
                  <a:pt x="3218056" y="2259837"/>
                  <a:pt x="3192905" y="2261016"/>
                  <a:pt x="3167922" y="2263514"/>
                </a:cubicBezTo>
                <a:cubicBezTo>
                  <a:pt x="3085476" y="2261016"/>
                  <a:pt x="3003068" y="2256019"/>
                  <a:pt x="2920584" y="2256019"/>
                </a:cubicBezTo>
                <a:cubicBezTo>
                  <a:pt x="2897960" y="2256019"/>
                  <a:pt x="2875639" y="2265765"/>
                  <a:pt x="2853128" y="2263514"/>
                </a:cubicBezTo>
                <a:cubicBezTo>
                  <a:pt x="2799984" y="2258200"/>
                  <a:pt x="2748197" y="2243527"/>
                  <a:pt x="2695731" y="2233534"/>
                </a:cubicBezTo>
                <a:cubicBezTo>
                  <a:pt x="2672448" y="2229099"/>
                  <a:pt x="2651270" y="2216797"/>
                  <a:pt x="2628276" y="2211049"/>
                </a:cubicBezTo>
                <a:cubicBezTo>
                  <a:pt x="2611137" y="2206764"/>
                  <a:pt x="2593299" y="2206052"/>
                  <a:pt x="2575810" y="2203554"/>
                </a:cubicBezTo>
                <a:cubicBezTo>
                  <a:pt x="2563318" y="2196059"/>
                  <a:pt x="2549989" y="2189809"/>
                  <a:pt x="2538335" y="2181068"/>
                </a:cubicBezTo>
                <a:cubicBezTo>
                  <a:pt x="2529855" y="2174708"/>
                  <a:pt x="2525115" y="2163731"/>
                  <a:pt x="2515849" y="2158583"/>
                </a:cubicBezTo>
                <a:cubicBezTo>
                  <a:pt x="2502037" y="2150910"/>
                  <a:pt x="2485869" y="2148590"/>
                  <a:pt x="2470879" y="2143593"/>
                </a:cubicBezTo>
                <a:cubicBezTo>
                  <a:pt x="2330407" y="2161152"/>
                  <a:pt x="2435585" y="2151150"/>
                  <a:pt x="2171076" y="2143593"/>
                </a:cubicBezTo>
                <a:lnTo>
                  <a:pt x="1886263" y="2136098"/>
                </a:lnTo>
                <a:cubicBezTo>
                  <a:pt x="1873771" y="2133600"/>
                  <a:pt x="1861223" y="2131367"/>
                  <a:pt x="1848787" y="2128603"/>
                </a:cubicBezTo>
                <a:cubicBezTo>
                  <a:pt x="1838731" y="2126368"/>
                  <a:pt x="1829037" y="2122312"/>
                  <a:pt x="1818807" y="2121108"/>
                </a:cubicBezTo>
                <a:cubicBezTo>
                  <a:pt x="1786455" y="2117302"/>
                  <a:pt x="1753850" y="2116111"/>
                  <a:pt x="1721371" y="2113613"/>
                </a:cubicBezTo>
                <a:cubicBezTo>
                  <a:pt x="1704584" y="2108017"/>
                  <a:pt x="1686379" y="2101310"/>
                  <a:pt x="1668905" y="2098622"/>
                </a:cubicBezTo>
                <a:cubicBezTo>
                  <a:pt x="1646544" y="2095182"/>
                  <a:pt x="1623874" y="2094117"/>
                  <a:pt x="1601449" y="2091127"/>
                </a:cubicBezTo>
                <a:cubicBezTo>
                  <a:pt x="1586386" y="2089119"/>
                  <a:pt x="1571469" y="2086130"/>
                  <a:pt x="1556479" y="2083632"/>
                </a:cubicBezTo>
                <a:cubicBezTo>
                  <a:pt x="1529713" y="2072925"/>
                  <a:pt x="1513529" y="2067655"/>
                  <a:pt x="1489023" y="2053652"/>
                </a:cubicBezTo>
                <a:cubicBezTo>
                  <a:pt x="1481202" y="2049183"/>
                  <a:pt x="1474972" y="2041825"/>
                  <a:pt x="1466538" y="2038662"/>
                </a:cubicBezTo>
                <a:cubicBezTo>
                  <a:pt x="1454610" y="2034189"/>
                  <a:pt x="1441555" y="2033665"/>
                  <a:pt x="1429063" y="2031167"/>
                </a:cubicBezTo>
                <a:cubicBezTo>
                  <a:pt x="1424066" y="2023672"/>
                  <a:pt x="1420992" y="2014449"/>
                  <a:pt x="1414072" y="2008682"/>
                </a:cubicBezTo>
                <a:cubicBezTo>
                  <a:pt x="1401721" y="1998389"/>
                  <a:pt x="1377230" y="1991404"/>
                  <a:pt x="1361607" y="1986196"/>
                </a:cubicBezTo>
                <a:cubicBezTo>
                  <a:pt x="1354112" y="1981199"/>
                  <a:pt x="1346156" y="1976833"/>
                  <a:pt x="1339122" y="1971206"/>
                </a:cubicBezTo>
                <a:cubicBezTo>
                  <a:pt x="1333604" y="1966792"/>
                  <a:pt x="1330191" y="1959852"/>
                  <a:pt x="1324131" y="1956216"/>
                </a:cubicBezTo>
                <a:cubicBezTo>
                  <a:pt x="1316450" y="1951608"/>
                  <a:pt x="1277267" y="1942626"/>
                  <a:pt x="1271666" y="1941226"/>
                </a:cubicBezTo>
                <a:cubicBezTo>
                  <a:pt x="1260538" y="1924534"/>
                  <a:pt x="1256941" y="1915954"/>
                  <a:pt x="1241686" y="1903750"/>
                </a:cubicBezTo>
                <a:cubicBezTo>
                  <a:pt x="1234652" y="1898123"/>
                  <a:pt x="1226695" y="1893757"/>
                  <a:pt x="1219200" y="1888760"/>
                </a:cubicBezTo>
                <a:cubicBezTo>
                  <a:pt x="1191691" y="1847496"/>
                  <a:pt x="1217718" y="1881613"/>
                  <a:pt x="1166735" y="1836295"/>
                </a:cubicBezTo>
                <a:cubicBezTo>
                  <a:pt x="1142232" y="1814514"/>
                  <a:pt x="1135412" y="1799739"/>
                  <a:pt x="1106774" y="1783829"/>
                </a:cubicBezTo>
                <a:cubicBezTo>
                  <a:pt x="1071834" y="1764418"/>
                  <a:pt x="1076266" y="1773967"/>
                  <a:pt x="1046813" y="1761344"/>
                </a:cubicBezTo>
                <a:cubicBezTo>
                  <a:pt x="1036543" y="1756943"/>
                  <a:pt x="1026826" y="1751351"/>
                  <a:pt x="1016833" y="1746354"/>
                </a:cubicBezTo>
                <a:cubicBezTo>
                  <a:pt x="973236" y="1702754"/>
                  <a:pt x="1036070" y="1763632"/>
                  <a:pt x="979358" y="1716373"/>
                </a:cubicBezTo>
                <a:cubicBezTo>
                  <a:pt x="971215" y="1709587"/>
                  <a:pt x="965497" y="1700049"/>
                  <a:pt x="956872" y="1693888"/>
                </a:cubicBezTo>
                <a:cubicBezTo>
                  <a:pt x="935767" y="1678813"/>
                  <a:pt x="921054" y="1677439"/>
                  <a:pt x="896912" y="1671403"/>
                </a:cubicBezTo>
                <a:cubicBezTo>
                  <a:pt x="852518" y="1638109"/>
                  <a:pt x="877325" y="1655847"/>
                  <a:pt x="821961" y="1618937"/>
                </a:cubicBezTo>
                <a:cubicBezTo>
                  <a:pt x="811567" y="1612008"/>
                  <a:pt x="801577" y="1604449"/>
                  <a:pt x="791981" y="1596452"/>
                </a:cubicBezTo>
                <a:cubicBezTo>
                  <a:pt x="774917" y="1582232"/>
                  <a:pt x="777393" y="1576281"/>
                  <a:pt x="754505" y="1566472"/>
                </a:cubicBezTo>
                <a:cubicBezTo>
                  <a:pt x="745037" y="1562414"/>
                  <a:pt x="734518" y="1561475"/>
                  <a:pt x="724525" y="1558977"/>
                </a:cubicBezTo>
                <a:cubicBezTo>
                  <a:pt x="717030" y="1553980"/>
                  <a:pt x="708960" y="1549753"/>
                  <a:pt x="702040" y="1543986"/>
                </a:cubicBezTo>
                <a:cubicBezTo>
                  <a:pt x="686136" y="1530733"/>
                  <a:pt x="677367" y="1514123"/>
                  <a:pt x="657069" y="1506511"/>
                </a:cubicBezTo>
                <a:cubicBezTo>
                  <a:pt x="645141" y="1502038"/>
                  <a:pt x="632086" y="1501514"/>
                  <a:pt x="619594" y="1499016"/>
                </a:cubicBezTo>
                <a:cubicBezTo>
                  <a:pt x="614297" y="1491070"/>
                  <a:pt x="600295" y="1466882"/>
                  <a:pt x="589613" y="1461541"/>
                </a:cubicBezTo>
                <a:cubicBezTo>
                  <a:pt x="575480" y="1454475"/>
                  <a:pt x="559633" y="1451547"/>
                  <a:pt x="544643" y="1446550"/>
                </a:cubicBezTo>
                <a:cubicBezTo>
                  <a:pt x="525098" y="1440035"/>
                  <a:pt x="484682" y="1431560"/>
                  <a:pt x="484682" y="1431560"/>
                </a:cubicBezTo>
                <a:cubicBezTo>
                  <a:pt x="420248" y="1388604"/>
                  <a:pt x="501769" y="1440103"/>
                  <a:pt x="439712" y="1409075"/>
                </a:cubicBezTo>
                <a:cubicBezTo>
                  <a:pt x="431655" y="1405047"/>
                  <a:pt x="425772" y="1396934"/>
                  <a:pt x="417226" y="1394085"/>
                </a:cubicBezTo>
                <a:cubicBezTo>
                  <a:pt x="402809" y="1389279"/>
                  <a:pt x="387246" y="1389088"/>
                  <a:pt x="372256" y="1386590"/>
                </a:cubicBezTo>
                <a:cubicBezTo>
                  <a:pt x="362263" y="1381593"/>
                  <a:pt x="352650" y="1375750"/>
                  <a:pt x="342276" y="1371600"/>
                </a:cubicBezTo>
                <a:cubicBezTo>
                  <a:pt x="297743" y="1353786"/>
                  <a:pt x="305979" y="1360158"/>
                  <a:pt x="267325" y="1349114"/>
                </a:cubicBezTo>
                <a:cubicBezTo>
                  <a:pt x="215662" y="1334353"/>
                  <a:pt x="281026" y="1347650"/>
                  <a:pt x="199869" y="1334124"/>
                </a:cubicBezTo>
                <a:cubicBezTo>
                  <a:pt x="192374" y="1329127"/>
                  <a:pt x="185441" y="1323162"/>
                  <a:pt x="177384" y="1319134"/>
                </a:cubicBezTo>
                <a:cubicBezTo>
                  <a:pt x="170318" y="1315601"/>
                  <a:pt x="161805" y="1315476"/>
                  <a:pt x="154899" y="1311639"/>
                </a:cubicBezTo>
                <a:cubicBezTo>
                  <a:pt x="139150" y="1302890"/>
                  <a:pt x="109928" y="1281659"/>
                  <a:pt x="109928" y="1281659"/>
                </a:cubicBezTo>
                <a:cubicBezTo>
                  <a:pt x="104931" y="1274164"/>
                  <a:pt x="100705" y="1266093"/>
                  <a:pt x="94938" y="1259173"/>
                </a:cubicBezTo>
                <a:cubicBezTo>
                  <a:pt x="88152" y="1251030"/>
                  <a:pt x="77712" y="1245891"/>
                  <a:pt x="72453" y="1236688"/>
                </a:cubicBezTo>
                <a:cubicBezTo>
                  <a:pt x="33277" y="1168129"/>
                  <a:pt x="91045" y="1240191"/>
                  <a:pt x="57463" y="1184222"/>
                </a:cubicBezTo>
                <a:cubicBezTo>
                  <a:pt x="53827" y="1178162"/>
                  <a:pt x="47469" y="1174229"/>
                  <a:pt x="42472" y="1169232"/>
                </a:cubicBezTo>
                <a:cubicBezTo>
                  <a:pt x="5221" y="1178545"/>
                  <a:pt x="9994" y="1172979"/>
                  <a:pt x="4997" y="1169232"/>
                </a:cubicBezTo>
                <a:close/>
              </a:path>
            </a:pathLst>
          </a:custGeom>
          <a:solidFill>
            <a:srgbClr val="FFC000">
              <a:alpha val="51000"/>
            </a:srgbClr>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7" name="Freeform 6"/>
          <p:cNvSpPr/>
          <p:nvPr/>
        </p:nvSpPr>
        <p:spPr bwMode="auto">
          <a:xfrm rot="401849">
            <a:off x="4171827" y="3526977"/>
            <a:ext cx="2517196" cy="867755"/>
          </a:xfrm>
          <a:custGeom>
            <a:avLst/>
            <a:gdLst>
              <a:gd name="connsiteX0" fmla="*/ 0 w 2548328"/>
              <a:gd name="connsiteY0" fmla="*/ 464695 h 1002689"/>
              <a:gd name="connsiteX1" fmla="*/ 14990 w 2548328"/>
              <a:gd name="connsiteY1" fmla="*/ 412230 h 1002689"/>
              <a:gd name="connsiteX2" fmla="*/ 22485 w 2548328"/>
              <a:gd name="connsiteY2" fmla="*/ 389744 h 1002689"/>
              <a:gd name="connsiteX3" fmla="*/ 44970 w 2548328"/>
              <a:gd name="connsiteY3" fmla="*/ 382249 h 1002689"/>
              <a:gd name="connsiteX4" fmla="*/ 82446 w 2548328"/>
              <a:gd name="connsiteY4" fmla="*/ 329784 h 1002689"/>
              <a:gd name="connsiteX5" fmla="*/ 104931 w 2548328"/>
              <a:gd name="connsiteY5" fmla="*/ 322289 h 1002689"/>
              <a:gd name="connsiteX6" fmla="*/ 119921 w 2548328"/>
              <a:gd name="connsiteY6" fmla="*/ 307298 h 1002689"/>
              <a:gd name="connsiteX7" fmla="*/ 239843 w 2548328"/>
              <a:gd name="connsiteY7" fmla="*/ 284813 h 1002689"/>
              <a:gd name="connsiteX8" fmla="*/ 307298 w 2548328"/>
              <a:gd name="connsiteY8" fmla="*/ 262328 h 1002689"/>
              <a:gd name="connsiteX9" fmla="*/ 382249 w 2548328"/>
              <a:gd name="connsiteY9" fmla="*/ 247338 h 1002689"/>
              <a:gd name="connsiteX10" fmla="*/ 419725 w 2548328"/>
              <a:gd name="connsiteY10" fmla="*/ 224852 h 1002689"/>
              <a:gd name="connsiteX11" fmla="*/ 457200 w 2548328"/>
              <a:gd name="connsiteY11" fmla="*/ 217357 h 1002689"/>
              <a:gd name="connsiteX12" fmla="*/ 509666 w 2548328"/>
              <a:gd name="connsiteY12" fmla="*/ 202367 h 1002689"/>
              <a:gd name="connsiteX13" fmla="*/ 577121 w 2548328"/>
              <a:gd name="connsiteY13" fmla="*/ 187377 h 1002689"/>
              <a:gd name="connsiteX14" fmla="*/ 644577 w 2548328"/>
              <a:gd name="connsiteY14" fmla="*/ 149902 h 1002689"/>
              <a:gd name="connsiteX15" fmla="*/ 712033 w 2548328"/>
              <a:gd name="connsiteY15" fmla="*/ 134911 h 1002689"/>
              <a:gd name="connsiteX16" fmla="*/ 757003 w 2548328"/>
              <a:gd name="connsiteY16" fmla="*/ 119921 h 1002689"/>
              <a:gd name="connsiteX17" fmla="*/ 824459 w 2548328"/>
              <a:gd name="connsiteY17" fmla="*/ 74951 h 1002689"/>
              <a:gd name="connsiteX18" fmla="*/ 846944 w 2548328"/>
              <a:gd name="connsiteY18" fmla="*/ 67456 h 1002689"/>
              <a:gd name="connsiteX19" fmla="*/ 869429 w 2548328"/>
              <a:gd name="connsiteY19" fmla="*/ 52466 h 1002689"/>
              <a:gd name="connsiteX20" fmla="*/ 1026826 w 2548328"/>
              <a:gd name="connsiteY20" fmla="*/ 29980 h 1002689"/>
              <a:gd name="connsiteX21" fmla="*/ 1071797 w 2548328"/>
              <a:gd name="connsiteY21" fmla="*/ 22485 h 1002689"/>
              <a:gd name="connsiteX22" fmla="*/ 1274164 w 2548328"/>
              <a:gd name="connsiteY22" fmla="*/ 14990 h 1002689"/>
              <a:gd name="connsiteX23" fmla="*/ 1319134 w 2548328"/>
              <a:gd name="connsiteY23" fmla="*/ 0 h 1002689"/>
              <a:gd name="connsiteX24" fmla="*/ 1626433 w 2548328"/>
              <a:gd name="connsiteY24" fmla="*/ 7495 h 1002689"/>
              <a:gd name="connsiteX25" fmla="*/ 1678898 w 2548328"/>
              <a:gd name="connsiteY25" fmla="*/ 22485 h 1002689"/>
              <a:gd name="connsiteX26" fmla="*/ 1791325 w 2548328"/>
              <a:gd name="connsiteY26" fmla="*/ 29980 h 1002689"/>
              <a:gd name="connsiteX27" fmla="*/ 1851285 w 2548328"/>
              <a:gd name="connsiteY27" fmla="*/ 37475 h 1002689"/>
              <a:gd name="connsiteX28" fmla="*/ 1881266 w 2548328"/>
              <a:gd name="connsiteY28" fmla="*/ 44970 h 1002689"/>
              <a:gd name="connsiteX29" fmla="*/ 1993692 w 2548328"/>
              <a:gd name="connsiteY29" fmla="*/ 52466 h 1002689"/>
              <a:gd name="connsiteX30" fmla="*/ 2053652 w 2548328"/>
              <a:gd name="connsiteY30" fmla="*/ 67456 h 1002689"/>
              <a:gd name="connsiteX31" fmla="*/ 2076138 w 2548328"/>
              <a:gd name="connsiteY31" fmla="*/ 74951 h 1002689"/>
              <a:gd name="connsiteX32" fmla="*/ 2151088 w 2548328"/>
              <a:gd name="connsiteY32" fmla="*/ 82446 h 1002689"/>
              <a:gd name="connsiteX33" fmla="*/ 2211049 w 2548328"/>
              <a:gd name="connsiteY33" fmla="*/ 97436 h 1002689"/>
              <a:gd name="connsiteX34" fmla="*/ 2271010 w 2548328"/>
              <a:gd name="connsiteY34" fmla="*/ 112426 h 1002689"/>
              <a:gd name="connsiteX35" fmla="*/ 2323475 w 2548328"/>
              <a:gd name="connsiteY35" fmla="*/ 119921 h 1002689"/>
              <a:gd name="connsiteX36" fmla="*/ 2353456 w 2548328"/>
              <a:gd name="connsiteY36" fmla="*/ 127416 h 1002689"/>
              <a:gd name="connsiteX37" fmla="*/ 2360951 w 2548328"/>
              <a:gd name="connsiteY37" fmla="*/ 194872 h 1002689"/>
              <a:gd name="connsiteX38" fmla="*/ 2360951 w 2548328"/>
              <a:gd name="connsiteY38" fmla="*/ 239843 h 1002689"/>
              <a:gd name="connsiteX39" fmla="*/ 2390931 w 2548328"/>
              <a:gd name="connsiteY39" fmla="*/ 284813 h 1002689"/>
              <a:gd name="connsiteX40" fmla="*/ 2413416 w 2548328"/>
              <a:gd name="connsiteY40" fmla="*/ 352269 h 1002689"/>
              <a:gd name="connsiteX41" fmla="*/ 2473377 w 2548328"/>
              <a:gd name="connsiteY41" fmla="*/ 404734 h 1002689"/>
              <a:gd name="connsiteX42" fmla="*/ 2510852 w 2548328"/>
              <a:gd name="connsiteY42" fmla="*/ 442210 h 1002689"/>
              <a:gd name="connsiteX43" fmla="*/ 2548328 w 2548328"/>
              <a:gd name="connsiteY43" fmla="*/ 457200 h 1002689"/>
              <a:gd name="connsiteX44" fmla="*/ 2503357 w 2548328"/>
              <a:gd name="connsiteY44" fmla="*/ 689548 h 1002689"/>
              <a:gd name="connsiteX45" fmla="*/ 2480872 w 2548328"/>
              <a:gd name="connsiteY45" fmla="*/ 704538 h 1002689"/>
              <a:gd name="connsiteX46" fmla="*/ 2450892 w 2548328"/>
              <a:gd name="connsiteY46" fmla="*/ 764498 h 1002689"/>
              <a:gd name="connsiteX47" fmla="*/ 2443397 w 2548328"/>
              <a:gd name="connsiteY47" fmla="*/ 786984 h 1002689"/>
              <a:gd name="connsiteX48" fmla="*/ 2345961 w 2548328"/>
              <a:gd name="connsiteY48" fmla="*/ 854439 h 1002689"/>
              <a:gd name="connsiteX49" fmla="*/ 2300990 w 2548328"/>
              <a:gd name="connsiteY49" fmla="*/ 891915 h 1002689"/>
              <a:gd name="connsiteX50" fmla="*/ 2226039 w 2548328"/>
              <a:gd name="connsiteY50" fmla="*/ 921895 h 1002689"/>
              <a:gd name="connsiteX51" fmla="*/ 2181069 w 2548328"/>
              <a:gd name="connsiteY51" fmla="*/ 944380 h 1002689"/>
              <a:gd name="connsiteX52" fmla="*/ 2158584 w 2548328"/>
              <a:gd name="connsiteY52" fmla="*/ 951875 h 1002689"/>
              <a:gd name="connsiteX53" fmla="*/ 2128603 w 2548328"/>
              <a:gd name="connsiteY53" fmla="*/ 966866 h 1002689"/>
              <a:gd name="connsiteX54" fmla="*/ 2068643 w 2548328"/>
              <a:gd name="connsiteY54" fmla="*/ 974361 h 1002689"/>
              <a:gd name="connsiteX55" fmla="*/ 2053652 w 2548328"/>
              <a:gd name="connsiteY55" fmla="*/ 989351 h 1002689"/>
              <a:gd name="connsiteX56" fmla="*/ 1588957 w 2548328"/>
              <a:gd name="connsiteY56" fmla="*/ 974361 h 1002689"/>
              <a:gd name="connsiteX57" fmla="*/ 1386590 w 2548328"/>
              <a:gd name="connsiteY57" fmla="*/ 966866 h 1002689"/>
              <a:gd name="connsiteX58" fmla="*/ 1311639 w 2548328"/>
              <a:gd name="connsiteY58" fmla="*/ 944380 h 1002689"/>
              <a:gd name="connsiteX59" fmla="*/ 1221698 w 2548328"/>
              <a:gd name="connsiteY59" fmla="*/ 906905 h 1002689"/>
              <a:gd name="connsiteX60" fmla="*/ 1056807 w 2548328"/>
              <a:gd name="connsiteY60" fmla="*/ 891915 h 1002689"/>
              <a:gd name="connsiteX61" fmla="*/ 1034321 w 2548328"/>
              <a:gd name="connsiteY61" fmla="*/ 884420 h 1002689"/>
              <a:gd name="connsiteX62" fmla="*/ 974361 w 2548328"/>
              <a:gd name="connsiteY62" fmla="*/ 869430 h 1002689"/>
              <a:gd name="connsiteX63" fmla="*/ 951875 w 2548328"/>
              <a:gd name="connsiteY63" fmla="*/ 861934 h 1002689"/>
              <a:gd name="connsiteX64" fmla="*/ 921895 w 2548328"/>
              <a:gd name="connsiteY64" fmla="*/ 846944 h 1002689"/>
              <a:gd name="connsiteX65" fmla="*/ 876925 w 2548328"/>
              <a:gd name="connsiteY65" fmla="*/ 839449 h 1002689"/>
              <a:gd name="connsiteX66" fmla="*/ 831954 w 2548328"/>
              <a:gd name="connsiteY66" fmla="*/ 809469 h 1002689"/>
              <a:gd name="connsiteX67" fmla="*/ 801974 w 2548328"/>
              <a:gd name="connsiteY67" fmla="*/ 801974 h 1002689"/>
              <a:gd name="connsiteX68" fmla="*/ 742013 w 2548328"/>
              <a:gd name="connsiteY68" fmla="*/ 779489 h 1002689"/>
              <a:gd name="connsiteX69" fmla="*/ 652072 w 2548328"/>
              <a:gd name="connsiteY69" fmla="*/ 749508 h 1002689"/>
              <a:gd name="connsiteX70" fmla="*/ 592111 w 2548328"/>
              <a:gd name="connsiteY70" fmla="*/ 734518 h 1002689"/>
              <a:gd name="connsiteX71" fmla="*/ 569626 w 2548328"/>
              <a:gd name="connsiteY71" fmla="*/ 712033 h 1002689"/>
              <a:gd name="connsiteX72" fmla="*/ 539646 w 2548328"/>
              <a:gd name="connsiteY72" fmla="*/ 704538 h 1002689"/>
              <a:gd name="connsiteX73" fmla="*/ 517161 w 2548328"/>
              <a:gd name="connsiteY73" fmla="*/ 697043 h 1002689"/>
              <a:gd name="connsiteX74" fmla="*/ 457200 w 2548328"/>
              <a:gd name="connsiteY74" fmla="*/ 682052 h 1002689"/>
              <a:gd name="connsiteX75" fmla="*/ 412229 w 2548328"/>
              <a:gd name="connsiteY75" fmla="*/ 659567 h 1002689"/>
              <a:gd name="connsiteX76" fmla="*/ 382249 w 2548328"/>
              <a:gd name="connsiteY76" fmla="*/ 652072 h 1002689"/>
              <a:gd name="connsiteX77" fmla="*/ 359764 w 2548328"/>
              <a:gd name="connsiteY77" fmla="*/ 644577 h 1002689"/>
              <a:gd name="connsiteX78" fmla="*/ 247338 w 2548328"/>
              <a:gd name="connsiteY78" fmla="*/ 652072 h 1002689"/>
              <a:gd name="connsiteX79" fmla="*/ 209862 w 2548328"/>
              <a:gd name="connsiteY79" fmla="*/ 644577 h 1002689"/>
              <a:gd name="connsiteX80" fmla="*/ 82446 w 2548328"/>
              <a:gd name="connsiteY80" fmla="*/ 637082 h 1002689"/>
              <a:gd name="connsiteX81" fmla="*/ 29980 w 2548328"/>
              <a:gd name="connsiteY81" fmla="*/ 629587 h 1002689"/>
              <a:gd name="connsiteX82" fmla="*/ 14990 w 2548328"/>
              <a:gd name="connsiteY82" fmla="*/ 607102 h 1002689"/>
              <a:gd name="connsiteX83" fmla="*/ 0 w 2548328"/>
              <a:gd name="connsiteY83" fmla="*/ 464695 h 100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548328" h="1002689">
                <a:moveTo>
                  <a:pt x="0" y="464695"/>
                </a:moveTo>
                <a:cubicBezTo>
                  <a:pt x="0" y="432216"/>
                  <a:pt x="9764" y="429651"/>
                  <a:pt x="14990" y="412230"/>
                </a:cubicBezTo>
                <a:cubicBezTo>
                  <a:pt x="17260" y="404662"/>
                  <a:pt x="16898" y="395331"/>
                  <a:pt x="22485" y="389744"/>
                </a:cubicBezTo>
                <a:cubicBezTo>
                  <a:pt x="28071" y="384157"/>
                  <a:pt x="37475" y="384747"/>
                  <a:pt x="44970" y="382249"/>
                </a:cubicBezTo>
                <a:cubicBezTo>
                  <a:pt x="54450" y="353813"/>
                  <a:pt x="51326" y="352013"/>
                  <a:pt x="82446" y="329784"/>
                </a:cubicBezTo>
                <a:cubicBezTo>
                  <a:pt x="88875" y="325192"/>
                  <a:pt x="97436" y="324787"/>
                  <a:pt x="104931" y="322289"/>
                </a:cubicBezTo>
                <a:cubicBezTo>
                  <a:pt x="109928" y="317292"/>
                  <a:pt x="113360" y="309923"/>
                  <a:pt x="119921" y="307298"/>
                </a:cubicBezTo>
                <a:cubicBezTo>
                  <a:pt x="156056" y="292844"/>
                  <a:pt x="201838" y="289564"/>
                  <a:pt x="239843" y="284813"/>
                </a:cubicBezTo>
                <a:cubicBezTo>
                  <a:pt x="262328" y="277318"/>
                  <a:pt x="284377" y="268360"/>
                  <a:pt x="307298" y="262328"/>
                </a:cubicBezTo>
                <a:cubicBezTo>
                  <a:pt x="331938" y="255844"/>
                  <a:pt x="382249" y="247338"/>
                  <a:pt x="382249" y="247338"/>
                </a:cubicBezTo>
                <a:cubicBezTo>
                  <a:pt x="394741" y="239843"/>
                  <a:pt x="406199" y="230263"/>
                  <a:pt x="419725" y="224852"/>
                </a:cubicBezTo>
                <a:cubicBezTo>
                  <a:pt x="431553" y="220121"/>
                  <a:pt x="444764" y="220120"/>
                  <a:pt x="457200" y="217357"/>
                </a:cubicBezTo>
                <a:cubicBezTo>
                  <a:pt x="509914" y="205643"/>
                  <a:pt x="465850" y="214886"/>
                  <a:pt x="509666" y="202367"/>
                </a:cubicBezTo>
                <a:cubicBezTo>
                  <a:pt x="534365" y="195310"/>
                  <a:pt x="551360" y="192529"/>
                  <a:pt x="577121" y="187377"/>
                </a:cubicBezTo>
                <a:cubicBezTo>
                  <a:pt x="593020" y="177838"/>
                  <a:pt x="625463" y="157070"/>
                  <a:pt x="644577" y="149902"/>
                </a:cubicBezTo>
                <a:cubicBezTo>
                  <a:pt x="662518" y="143174"/>
                  <a:pt x="694630" y="139657"/>
                  <a:pt x="712033" y="134911"/>
                </a:cubicBezTo>
                <a:cubicBezTo>
                  <a:pt x="727277" y="130753"/>
                  <a:pt x="757003" y="119921"/>
                  <a:pt x="757003" y="119921"/>
                </a:cubicBezTo>
                <a:lnTo>
                  <a:pt x="824459" y="74951"/>
                </a:lnTo>
                <a:cubicBezTo>
                  <a:pt x="831033" y="70569"/>
                  <a:pt x="839449" y="69954"/>
                  <a:pt x="846944" y="67456"/>
                </a:cubicBezTo>
                <a:cubicBezTo>
                  <a:pt x="854439" y="62459"/>
                  <a:pt x="861198" y="56124"/>
                  <a:pt x="869429" y="52466"/>
                </a:cubicBezTo>
                <a:cubicBezTo>
                  <a:pt x="926326" y="27178"/>
                  <a:pt x="954978" y="34770"/>
                  <a:pt x="1026826" y="29980"/>
                </a:cubicBezTo>
                <a:cubicBezTo>
                  <a:pt x="1041816" y="27482"/>
                  <a:pt x="1056628" y="23404"/>
                  <a:pt x="1071797" y="22485"/>
                </a:cubicBezTo>
                <a:cubicBezTo>
                  <a:pt x="1139175" y="18402"/>
                  <a:pt x="1206939" y="21101"/>
                  <a:pt x="1274164" y="14990"/>
                </a:cubicBezTo>
                <a:cubicBezTo>
                  <a:pt x="1289900" y="13559"/>
                  <a:pt x="1319134" y="0"/>
                  <a:pt x="1319134" y="0"/>
                </a:cubicBezTo>
                <a:cubicBezTo>
                  <a:pt x="1421567" y="2498"/>
                  <a:pt x="1524169" y="1104"/>
                  <a:pt x="1626433" y="7495"/>
                </a:cubicBezTo>
                <a:cubicBezTo>
                  <a:pt x="1644586" y="8630"/>
                  <a:pt x="1660877" y="20028"/>
                  <a:pt x="1678898" y="22485"/>
                </a:cubicBezTo>
                <a:cubicBezTo>
                  <a:pt x="1716112" y="27560"/>
                  <a:pt x="1753907" y="26726"/>
                  <a:pt x="1791325" y="29980"/>
                </a:cubicBezTo>
                <a:cubicBezTo>
                  <a:pt x="1811391" y="31725"/>
                  <a:pt x="1831417" y="34164"/>
                  <a:pt x="1851285" y="37475"/>
                </a:cubicBezTo>
                <a:cubicBezTo>
                  <a:pt x="1861446" y="39168"/>
                  <a:pt x="1871021" y="43892"/>
                  <a:pt x="1881266" y="44970"/>
                </a:cubicBezTo>
                <a:cubicBezTo>
                  <a:pt x="1918618" y="48902"/>
                  <a:pt x="1956217" y="49967"/>
                  <a:pt x="1993692" y="52466"/>
                </a:cubicBezTo>
                <a:cubicBezTo>
                  <a:pt x="2045087" y="69598"/>
                  <a:pt x="1981300" y="49368"/>
                  <a:pt x="2053652" y="67456"/>
                </a:cubicBezTo>
                <a:cubicBezTo>
                  <a:pt x="2061317" y="69372"/>
                  <a:pt x="2068329" y="73750"/>
                  <a:pt x="2076138" y="74951"/>
                </a:cubicBezTo>
                <a:cubicBezTo>
                  <a:pt x="2100954" y="78769"/>
                  <a:pt x="2126200" y="79128"/>
                  <a:pt x="2151088" y="82446"/>
                </a:cubicBezTo>
                <a:cubicBezTo>
                  <a:pt x="2198922" y="88824"/>
                  <a:pt x="2174859" y="87566"/>
                  <a:pt x="2211049" y="97436"/>
                </a:cubicBezTo>
                <a:cubicBezTo>
                  <a:pt x="2230925" y="102857"/>
                  <a:pt x="2251023" y="107429"/>
                  <a:pt x="2271010" y="112426"/>
                </a:cubicBezTo>
                <a:cubicBezTo>
                  <a:pt x="2288148" y="116711"/>
                  <a:pt x="2306094" y="116761"/>
                  <a:pt x="2323475" y="119921"/>
                </a:cubicBezTo>
                <a:cubicBezTo>
                  <a:pt x="2333610" y="121764"/>
                  <a:pt x="2343462" y="124918"/>
                  <a:pt x="2353456" y="127416"/>
                </a:cubicBezTo>
                <a:cubicBezTo>
                  <a:pt x="2355954" y="149901"/>
                  <a:pt x="2360951" y="172248"/>
                  <a:pt x="2360951" y="194872"/>
                </a:cubicBezTo>
                <a:cubicBezTo>
                  <a:pt x="2360951" y="230848"/>
                  <a:pt x="2340964" y="203866"/>
                  <a:pt x="2360951" y="239843"/>
                </a:cubicBezTo>
                <a:cubicBezTo>
                  <a:pt x="2369700" y="255592"/>
                  <a:pt x="2380938" y="269823"/>
                  <a:pt x="2390931" y="284813"/>
                </a:cubicBezTo>
                <a:lnTo>
                  <a:pt x="2413416" y="352269"/>
                </a:lnTo>
                <a:cubicBezTo>
                  <a:pt x="2423144" y="381454"/>
                  <a:pt x="2453589" y="387419"/>
                  <a:pt x="2473377" y="404734"/>
                </a:cubicBezTo>
                <a:cubicBezTo>
                  <a:pt x="2486672" y="416367"/>
                  <a:pt x="2496379" y="432079"/>
                  <a:pt x="2510852" y="442210"/>
                </a:cubicBezTo>
                <a:cubicBezTo>
                  <a:pt x="2521874" y="449926"/>
                  <a:pt x="2535836" y="452203"/>
                  <a:pt x="2548328" y="457200"/>
                </a:cubicBezTo>
                <a:cubicBezTo>
                  <a:pt x="2542329" y="505193"/>
                  <a:pt x="2543713" y="629015"/>
                  <a:pt x="2503357" y="689548"/>
                </a:cubicBezTo>
                <a:cubicBezTo>
                  <a:pt x="2498360" y="697043"/>
                  <a:pt x="2488367" y="699541"/>
                  <a:pt x="2480872" y="704538"/>
                </a:cubicBezTo>
                <a:cubicBezTo>
                  <a:pt x="2470879" y="724525"/>
                  <a:pt x="2457958" y="743299"/>
                  <a:pt x="2450892" y="764498"/>
                </a:cubicBezTo>
                <a:cubicBezTo>
                  <a:pt x="2448394" y="771993"/>
                  <a:pt x="2448984" y="781397"/>
                  <a:pt x="2443397" y="786984"/>
                </a:cubicBezTo>
                <a:cubicBezTo>
                  <a:pt x="2394042" y="836339"/>
                  <a:pt x="2391879" y="821640"/>
                  <a:pt x="2345961" y="854439"/>
                </a:cubicBezTo>
                <a:cubicBezTo>
                  <a:pt x="2313892" y="877346"/>
                  <a:pt x="2351198" y="866811"/>
                  <a:pt x="2300990" y="891915"/>
                </a:cubicBezTo>
                <a:cubicBezTo>
                  <a:pt x="2276923" y="903949"/>
                  <a:pt x="2251023" y="911902"/>
                  <a:pt x="2226039" y="921895"/>
                </a:cubicBezTo>
                <a:cubicBezTo>
                  <a:pt x="2210478" y="928119"/>
                  <a:pt x="2196384" y="937573"/>
                  <a:pt x="2181069" y="944380"/>
                </a:cubicBezTo>
                <a:cubicBezTo>
                  <a:pt x="2173850" y="947589"/>
                  <a:pt x="2165846" y="948763"/>
                  <a:pt x="2158584" y="951875"/>
                </a:cubicBezTo>
                <a:cubicBezTo>
                  <a:pt x="2148314" y="956276"/>
                  <a:pt x="2139443" y="964156"/>
                  <a:pt x="2128603" y="966866"/>
                </a:cubicBezTo>
                <a:cubicBezTo>
                  <a:pt x="2109062" y="971751"/>
                  <a:pt x="2088630" y="971863"/>
                  <a:pt x="2068643" y="974361"/>
                </a:cubicBezTo>
                <a:cubicBezTo>
                  <a:pt x="2063646" y="979358"/>
                  <a:pt x="2060717" y="989218"/>
                  <a:pt x="2053652" y="989351"/>
                </a:cubicBezTo>
                <a:cubicBezTo>
                  <a:pt x="1346735" y="1002689"/>
                  <a:pt x="1862648" y="988766"/>
                  <a:pt x="1588957" y="974361"/>
                </a:cubicBezTo>
                <a:cubicBezTo>
                  <a:pt x="1521548" y="970813"/>
                  <a:pt x="1454046" y="969364"/>
                  <a:pt x="1386590" y="966866"/>
                </a:cubicBezTo>
                <a:cubicBezTo>
                  <a:pt x="1331847" y="948617"/>
                  <a:pt x="1356949" y="955707"/>
                  <a:pt x="1311639" y="944380"/>
                </a:cubicBezTo>
                <a:cubicBezTo>
                  <a:pt x="1282020" y="929570"/>
                  <a:pt x="1254955" y="914730"/>
                  <a:pt x="1221698" y="906905"/>
                </a:cubicBezTo>
                <a:cubicBezTo>
                  <a:pt x="1200147" y="901834"/>
                  <a:pt x="1064088" y="892475"/>
                  <a:pt x="1056807" y="891915"/>
                </a:cubicBezTo>
                <a:cubicBezTo>
                  <a:pt x="1049312" y="889417"/>
                  <a:pt x="1041943" y="886499"/>
                  <a:pt x="1034321" y="884420"/>
                </a:cubicBezTo>
                <a:cubicBezTo>
                  <a:pt x="1014445" y="878999"/>
                  <a:pt x="993905" y="875945"/>
                  <a:pt x="974361" y="869430"/>
                </a:cubicBezTo>
                <a:cubicBezTo>
                  <a:pt x="966866" y="866931"/>
                  <a:pt x="959137" y="865046"/>
                  <a:pt x="951875" y="861934"/>
                </a:cubicBezTo>
                <a:cubicBezTo>
                  <a:pt x="941606" y="857533"/>
                  <a:pt x="932597" y="850155"/>
                  <a:pt x="921895" y="846944"/>
                </a:cubicBezTo>
                <a:cubicBezTo>
                  <a:pt x="907339" y="842577"/>
                  <a:pt x="891915" y="841947"/>
                  <a:pt x="876925" y="839449"/>
                </a:cubicBezTo>
                <a:cubicBezTo>
                  <a:pt x="861935" y="829456"/>
                  <a:pt x="849432" y="813839"/>
                  <a:pt x="831954" y="809469"/>
                </a:cubicBezTo>
                <a:cubicBezTo>
                  <a:pt x="821961" y="806971"/>
                  <a:pt x="811619" y="805591"/>
                  <a:pt x="801974" y="801974"/>
                </a:cubicBezTo>
                <a:cubicBezTo>
                  <a:pt x="723586" y="772579"/>
                  <a:pt x="818966" y="798727"/>
                  <a:pt x="742013" y="779489"/>
                </a:cubicBezTo>
                <a:cubicBezTo>
                  <a:pt x="709008" y="746481"/>
                  <a:pt x="733952" y="765884"/>
                  <a:pt x="652072" y="749508"/>
                </a:cubicBezTo>
                <a:cubicBezTo>
                  <a:pt x="606850" y="740464"/>
                  <a:pt x="626682" y="746041"/>
                  <a:pt x="592111" y="734518"/>
                </a:cubicBezTo>
                <a:cubicBezTo>
                  <a:pt x="584616" y="727023"/>
                  <a:pt x="578829" y="717292"/>
                  <a:pt x="569626" y="712033"/>
                </a:cubicBezTo>
                <a:cubicBezTo>
                  <a:pt x="560682" y="706922"/>
                  <a:pt x="549551" y="707368"/>
                  <a:pt x="539646" y="704538"/>
                </a:cubicBezTo>
                <a:cubicBezTo>
                  <a:pt x="532050" y="702368"/>
                  <a:pt x="524783" y="699122"/>
                  <a:pt x="517161" y="697043"/>
                </a:cubicBezTo>
                <a:cubicBezTo>
                  <a:pt x="497285" y="691622"/>
                  <a:pt x="477187" y="687049"/>
                  <a:pt x="457200" y="682052"/>
                </a:cubicBezTo>
                <a:cubicBezTo>
                  <a:pt x="406667" y="669418"/>
                  <a:pt x="463525" y="681551"/>
                  <a:pt x="412229" y="659567"/>
                </a:cubicBezTo>
                <a:cubicBezTo>
                  <a:pt x="402761" y="655509"/>
                  <a:pt x="392154" y="654902"/>
                  <a:pt x="382249" y="652072"/>
                </a:cubicBezTo>
                <a:cubicBezTo>
                  <a:pt x="374653" y="649902"/>
                  <a:pt x="367259" y="647075"/>
                  <a:pt x="359764" y="644577"/>
                </a:cubicBezTo>
                <a:cubicBezTo>
                  <a:pt x="322289" y="647075"/>
                  <a:pt x="284897" y="652072"/>
                  <a:pt x="247338" y="652072"/>
                </a:cubicBezTo>
                <a:cubicBezTo>
                  <a:pt x="234599" y="652072"/>
                  <a:pt x="222549" y="645730"/>
                  <a:pt x="209862" y="644577"/>
                </a:cubicBezTo>
                <a:cubicBezTo>
                  <a:pt x="167491" y="640725"/>
                  <a:pt x="124918" y="639580"/>
                  <a:pt x="82446" y="637082"/>
                </a:cubicBezTo>
                <a:cubicBezTo>
                  <a:pt x="64957" y="634584"/>
                  <a:pt x="46124" y="636762"/>
                  <a:pt x="29980" y="629587"/>
                </a:cubicBezTo>
                <a:cubicBezTo>
                  <a:pt x="21748" y="625929"/>
                  <a:pt x="16395" y="616000"/>
                  <a:pt x="14990" y="607102"/>
                </a:cubicBezTo>
                <a:cubicBezTo>
                  <a:pt x="7183" y="557659"/>
                  <a:pt x="0" y="497174"/>
                  <a:pt x="0" y="464695"/>
                </a:cubicBezTo>
                <a:close/>
              </a:path>
            </a:pathLst>
          </a:custGeom>
          <a:solidFill>
            <a:srgbClr val="FFFF00">
              <a:alpha val="57000"/>
            </a:srgbClr>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8" name="Freeform 7"/>
          <p:cNvSpPr/>
          <p:nvPr/>
        </p:nvSpPr>
        <p:spPr bwMode="auto">
          <a:xfrm rot="213140">
            <a:off x="4182761" y="3646231"/>
            <a:ext cx="1113484" cy="343581"/>
          </a:xfrm>
          <a:custGeom>
            <a:avLst/>
            <a:gdLst>
              <a:gd name="connsiteX0" fmla="*/ 6246 w 1127255"/>
              <a:gd name="connsiteY0" fmla="*/ 254833 h 397007"/>
              <a:gd name="connsiteX1" fmla="*/ 51216 w 1127255"/>
              <a:gd name="connsiteY1" fmla="*/ 232348 h 397007"/>
              <a:gd name="connsiteX2" fmla="*/ 103682 w 1127255"/>
              <a:gd name="connsiteY2" fmla="*/ 194873 h 397007"/>
              <a:gd name="connsiteX3" fmla="*/ 126167 w 1127255"/>
              <a:gd name="connsiteY3" fmla="*/ 172387 h 397007"/>
              <a:gd name="connsiteX4" fmla="*/ 223603 w 1127255"/>
              <a:gd name="connsiteY4" fmla="*/ 142407 h 397007"/>
              <a:gd name="connsiteX5" fmla="*/ 313544 w 1127255"/>
              <a:gd name="connsiteY5" fmla="*/ 104932 h 397007"/>
              <a:gd name="connsiteX6" fmla="*/ 425971 w 1127255"/>
              <a:gd name="connsiteY6" fmla="*/ 67456 h 397007"/>
              <a:gd name="connsiteX7" fmla="*/ 478436 w 1127255"/>
              <a:gd name="connsiteY7" fmla="*/ 44971 h 397007"/>
              <a:gd name="connsiteX8" fmla="*/ 605852 w 1127255"/>
              <a:gd name="connsiteY8" fmla="*/ 14991 h 397007"/>
              <a:gd name="connsiteX9" fmla="*/ 643328 w 1127255"/>
              <a:gd name="connsiteY9" fmla="*/ 7496 h 397007"/>
              <a:gd name="connsiteX10" fmla="*/ 838200 w 1127255"/>
              <a:gd name="connsiteY10" fmla="*/ 0 h 397007"/>
              <a:gd name="connsiteX11" fmla="*/ 1018082 w 1127255"/>
              <a:gd name="connsiteY11" fmla="*/ 7496 h 397007"/>
              <a:gd name="connsiteX12" fmla="*/ 1048062 w 1127255"/>
              <a:gd name="connsiteY12" fmla="*/ 14991 h 397007"/>
              <a:gd name="connsiteX13" fmla="*/ 1100528 w 1127255"/>
              <a:gd name="connsiteY13" fmla="*/ 44971 h 397007"/>
              <a:gd name="connsiteX14" fmla="*/ 1115518 w 1127255"/>
              <a:gd name="connsiteY14" fmla="*/ 89941 h 397007"/>
              <a:gd name="connsiteX15" fmla="*/ 1085538 w 1127255"/>
              <a:gd name="connsiteY15" fmla="*/ 172387 h 397007"/>
              <a:gd name="connsiteX16" fmla="*/ 1055557 w 1127255"/>
              <a:gd name="connsiteY16" fmla="*/ 247338 h 397007"/>
              <a:gd name="connsiteX17" fmla="*/ 958121 w 1127255"/>
              <a:gd name="connsiteY17" fmla="*/ 284814 h 397007"/>
              <a:gd name="connsiteX18" fmla="*/ 898161 w 1127255"/>
              <a:gd name="connsiteY18" fmla="*/ 322289 h 397007"/>
              <a:gd name="connsiteX19" fmla="*/ 883171 w 1127255"/>
              <a:gd name="connsiteY19" fmla="*/ 344774 h 397007"/>
              <a:gd name="connsiteX20" fmla="*/ 785734 w 1127255"/>
              <a:gd name="connsiteY20" fmla="*/ 359764 h 397007"/>
              <a:gd name="connsiteX21" fmla="*/ 673308 w 1127255"/>
              <a:gd name="connsiteY21" fmla="*/ 382250 h 397007"/>
              <a:gd name="connsiteX22" fmla="*/ 545892 w 1127255"/>
              <a:gd name="connsiteY22" fmla="*/ 374755 h 397007"/>
              <a:gd name="connsiteX23" fmla="*/ 238593 w 1127255"/>
              <a:gd name="connsiteY23" fmla="*/ 359764 h 397007"/>
              <a:gd name="connsiteX24" fmla="*/ 186128 w 1127255"/>
              <a:gd name="connsiteY24" fmla="*/ 352269 h 397007"/>
              <a:gd name="connsiteX25" fmla="*/ 66207 w 1127255"/>
              <a:gd name="connsiteY25" fmla="*/ 329784 h 397007"/>
              <a:gd name="connsiteX26" fmla="*/ 36226 w 1127255"/>
              <a:gd name="connsiteY26" fmla="*/ 292309 h 397007"/>
              <a:gd name="connsiteX27" fmla="*/ 13741 w 1127255"/>
              <a:gd name="connsiteY27" fmla="*/ 277319 h 397007"/>
              <a:gd name="connsiteX28" fmla="*/ 6246 w 1127255"/>
              <a:gd name="connsiteY28" fmla="*/ 254833 h 39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7255" h="397007">
                <a:moveTo>
                  <a:pt x="6246" y="254833"/>
                </a:moveTo>
                <a:cubicBezTo>
                  <a:pt x="12492" y="247338"/>
                  <a:pt x="36566" y="240487"/>
                  <a:pt x="51216" y="232348"/>
                </a:cubicBezTo>
                <a:cubicBezTo>
                  <a:pt x="62458" y="226103"/>
                  <a:pt x="96501" y="201028"/>
                  <a:pt x="103682" y="194873"/>
                </a:cubicBezTo>
                <a:cubicBezTo>
                  <a:pt x="111730" y="187975"/>
                  <a:pt x="116901" y="177535"/>
                  <a:pt x="126167" y="172387"/>
                </a:cubicBezTo>
                <a:cubicBezTo>
                  <a:pt x="137146" y="166287"/>
                  <a:pt x="214933" y="144884"/>
                  <a:pt x="223603" y="142407"/>
                </a:cubicBezTo>
                <a:cubicBezTo>
                  <a:pt x="326996" y="73480"/>
                  <a:pt x="212189" y="141131"/>
                  <a:pt x="313544" y="104932"/>
                </a:cubicBezTo>
                <a:cubicBezTo>
                  <a:pt x="439813" y="59835"/>
                  <a:pt x="311454" y="83815"/>
                  <a:pt x="425971" y="67456"/>
                </a:cubicBezTo>
                <a:cubicBezTo>
                  <a:pt x="443459" y="59961"/>
                  <a:pt x="460386" y="50988"/>
                  <a:pt x="478436" y="44971"/>
                </a:cubicBezTo>
                <a:cubicBezTo>
                  <a:pt x="497904" y="38482"/>
                  <a:pt x="588540" y="18701"/>
                  <a:pt x="605852" y="14991"/>
                </a:cubicBezTo>
                <a:cubicBezTo>
                  <a:pt x="618309" y="12322"/>
                  <a:pt x="630615" y="8316"/>
                  <a:pt x="643328" y="7496"/>
                </a:cubicBezTo>
                <a:cubicBezTo>
                  <a:pt x="708198" y="3311"/>
                  <a:pt x="773243" y="2499"/>
                  <a:pt x="838200" y="0"/>
                </a:cubicBezTo>
                <a:cubicBezTo>
                  <a:pt x="898161" y="2499"/>
                  <a:pt x="958222" y="3220"/>
                  <a:pt x="1018082" y="7496"/>
                </a:cubicBezTo>
                <a:cubicBezTo>
                  <a:pt x="1028357" y="8230"/>
                  <a:pt x="1038417" y="11374"/>
                  <a:pt x="1048062" y="14991"/>
                </a:cubicBezTo>
                <a:cubicBezTo>
                  <a:pt x="1069800" y="23142"/>
                  <a:pt x="1081888" y="32544"/>
                  <a:pt x="1100528" y="44971"/>
                </a:cubicBezTo>
                <a:cubicBezTo>
                  <a:pt x="1105525" y="59961"/>
                  <a:pt x="1120515" y="74951"/>
                  <a:pt x="1115518" y="89941"/>
                </a:cubicBezTo>
                <a:cubicBezTo>
                  <a:pt x="1071776" y="221170"/>
                  <a:pt x="1127255" y="57664"/>
                  <a:pt x="1085538" y="172387"/>
                </a:cubicBezTo>
                <a:cubicBezTo>
                  <a:pt x="1083834" y="177073"/>
                  <a:pt x="1065722" y="239206"/>
                  <a:pt x="1055557" y="247338"/>
                </a:cubicBezTo>
                <a:cubicBezTo>
                  <a:pt x="1019878" y="275882"/>
                  <a:pt x="997171" y="277004"/>
                  <a:pt x="958121" y="284814"/>
                </a:cubicBezTo>
                <a:cubicBezTo>
                  <a:pt x="845928" y="397007"/>
                  <a:pt x="996465" y="256753"/>
                  <a:pt x="898161" y="322289"/>
                </a:cubicBezTo>
                <a:cubicBezTo>
                  <a:pt x="890666" y="327286"/>
                  <a:pt x="891717" y="341926"/>
                  <a:pt x="883171" y="344774"/>
                </a:cubicBezTo>
                <a:cubicBezTo>
                  <a:pt x="851996" y="355165"/>
                  <a:pt x="817957" y="353319"/>
                  <a:pt x="785734" y="359764"/>
                </a:cubicBezTo>
                <a:cubicBezTo>
                  <a:pt x="631800" y="390551"/>
                  <a:pt x="842241" y="361134"/>
                  <a:pt x="673308" y="382250"/>
                </a:cubicBezTo>
                <a:lnTo>
                  <a:pt x="545892" y="374755"/>
                </a:lnTo>
                <a:cubicBezTo>
                  <a:pt x="414617" y="368921"/>
                  <a:pt x="354101" y="371315"/>
                  <a:pt x="238593" y="359764"/>
                </a:cubicBezTo>
                <a:cubicBezTo>
                  <a:pt x="221015" y="358006"/>
                  <a:pt x="203616" y="354767"/>
                  <a:pt x="186128" y="352269"/>
                </a:cubicBezTo>
                <a:cubicBezTo>
                  <a:pt x="84410" y="311583"/>
                  <a:pt x="241263" y="370181"/>
                  <a:pt x="66207" y="329784"/>
                </a:cubicBezTo>
                <a:cubicBezTo>
                  <a:pt x="56563" y="327558"/>
                  <a:pt x="40201" y="296284"/>
                  <a:pt x="36226" y="292309"/>
                </a:cubicBezTo>
                <a:cubicBezTo>
                  <a:pt x="29856" y="285939"/>
                  <a:pt x="20947" y="282724"/>
                  <a:pt x="13741" y="277319"/>
                </a:cubicBezTo>
                <a:cubicBezTo>
                  <a:pt x="10914" y="275199"/>
                  <a:pt x="0" y="262328"/>
                  <a:pt x="6246" y="254833"/>
                </a:cubicBezTo>
                <a:close/>
              </a:path>
            </a:pathLst>
          </a:custGeom>
          <a:solidFill>
            <a:srgbClr val="C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9" name="TextBox 8"/>
          <p:cNvSpPr txBox="1"/>
          <p:nvPr/>
        </p:nvSpPr>
        <p:spPr>
          <a:xfrm>
            <a:off x="632906" y="1874347"/>
            <a:ext cx="2391336" cy="461665"/>
          </a:xfrm>
          <a:prstGeom prst="rect">
            <a:avLst/>
          </a:prstGeom>
          <a:solidFill>
            <a:srgbClr val="000000"/>
          </a:solidFill>
          <a:ln>
            <a:solidFill>
              <a:srgbClr val="C00000"/>
            </a:solidFill>
          </a:ln>
        </p:spPr>
        <p:txBody>
          <a:bodyPr wrap="square" rtlCol="0">
            <a:spAutoFit/>
          </a:bodyPr>
          <a:lstStyle/>
          <a:p>
            <a:r>
              <a:rPr lang="en-US" sz="1200" b="1" dirty="0" smtClean="0">
                <a:solidFill>
                  <a:schemeClr val="tx1"/>
                </a:solidFill>
                <a:effectLst>
                  <a:outerShdw blurRad="38100" dist="38100" dir="2700000" algn="tl">
                    <a:srgbClr val="000000">
                      <a:alpha val="43137"/>
                    </a:srgbClr>
                  </a:outerShdw>
                </a:effectLst>
              </a:rPr>
              <a:t>Incident start time: 13:46</a:t>
            </a:r>
          </a:p>
          <a:p>
            <a:r>
              <a:rPr lang="en-US" sz="1200" b="1" dirty="0" smtClean="0">
                <a:solidFill>
                  <a:schemeClr val="tx1"/>
                </a:solidFill>
                <a:effectLst>
                  <a:outerShdw blurRad="38100" dist="38100" dir="2700000" algn="tl">
                    <a:srgbClr val="000000">
                      <a:alpha val="43137"/>
                    </a:srgbClr>
                  </a:outerShdw>
                </a:effectLst>
              </a:rPr>
              <a:t>End time: In progress</a:t>
            </a:r>
            <a:endParaRPr lang="en-US" sz="1200" b="1" dirty="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6205243" y="1867442"/>
            <a:ext cx="2241334" cy="2646878"/>
          </a:xfrm>
          <a:prstGeom prst="rect">
            <a:avLst/>
          </a:prstGeom>
          <a:solidFill>
            <a:srgbClr val="000000"/>
          </a:solidFill>
          <a:ln>
            <a:solidFill>
              <a:srgbClr val="C00000"/>
            </a:solidFill>
          </a:ln>
        </p:spPr>
        <p:txBody>
          <a:bodyPr wrap="square" rtlCol="0">
            <a:spAutoFit/>
          </a:bodyPr>
          <a:lstStyle/>
          <a:p>
            <a:r>
              <a:rPr lang="en-US" sz="1200" b="1" dirty="0" smtClean="0">
                <a:solidFill>
                  <a:schemeClr val="tx1"/>
                </a:solidFill>
                <a:effectLst>
                  <a:outerShdw blurRad="38100" dist="38100" dir="2700000" algn="tl">
                    <a:srgbClr val="000000">
                      <a:alpha val="43137"/>
                    </a:srgbClr>
                  </a:outerShdw>
                </a:effectLst>
              </a:rPr>
              <a:t>Incident Description</a:t>
            </a:r>
          </a:p>
          <a:p>
            <a:endParaRPr lang="en-US" sz="1100" b="1" dirty="0" smtClean="0">
              <a:solidFill>
                <a:schemeClr val="tx1"/>
              </a:solidFill>
              <a:effectLst>
                <a:outerShdw blurRad="38100" dist="38100" dir="2700000" algn="tl">
                  <a:srgbClr val="000000">
                    <a:alpha val="43137"/>
                  </a:srgbClr>
                </a:outerShdw>
              </a:effectLst>
            </a:endParaRPr>
          </a:p>
          <a:p>
            <a:pPr>
              <a:buFont typeface="Arial" pitchFamily="34" charset="0"/>
              <a:buChar char="•"/>
            </a:pPr>
            <a:r>
              <a:rPr lang="en-US" sz="1100" b="1" dirty="0" smtClean="0">
                <a:solidFill>
                  <a:schemeClr val="tx1"/>
                </a:solidFill>
                <a:effectLst>
                  <a:outerShdw blurRad="38100" dist="38100" dir="2700000" algn="tl">
                    <a:srgbClr val="000000">
                      <a:alpha val="43137"/>
                    </a:srgbClr>
                  </a:outerShdw>
                </a:effectLst>
              </a:rPr>
              <a:t>   Chemical release</a:t>
            </a:r>
          </a:p>
          <a:p>
            <a:pPr>
              <a:buFont typeface="Arial" pitchFamily="34" charset="0"/>
              <a:buChar char="•"/>
            </a:pPr>
            <a:r>
              <a:rPr lang="en-US" sz="1100" b="1" dirty="0" smtClean="0">
                <a:solidFill>
                  <a:schemeClr val="tx1"/>
                </a:solidFill>
                <a:effectLst>
                  <a:outerShdw blurRad="38100" dist="38100" dir="2700000" algn="tl">
                    <a:srgbClr val="000000">
                      <a:alpha val="43137"/>
                    </a:srgbClr>
                  </a:outerShdw>
                </a:effectLst>
              </a:rPr>
              <a:t>   Equipment malfunction</a:t>
            </a:r>
          </a:p>
          <a:p>
            <a:pPr>
              <a:buFont typeface="Arial" pitchFamily="34" charset="0"/>
              <a:buChar char="•"/>
            </a:pPr>
            <a:r>
              <a:rPr lang="en-US" sz="1100" b="1" dirty="0" smtClean="0">
                <a:solidFill>
                  <a:schemeClr val="tx1"/>
                </a:solidFill>
                <a:effectLst>
                  <a:outerShdw blurRad="38100" dist="38100" dir="2700000" algn="tl">
                    <a:srgbClr val="000000">
                      <a:alpha val="43137"/>
                    </a:srgbClr>
                  </a:outerShdw>
                </a:effectLst>
              </a:rPr>
              <a:t>   Apparent  arson</a:t>
            </a:r>
          </a:p>
          <a:p>
            <a:pPr>
              <a:buFont typeface="Arial" pitchFamily="34" charset="0"/>
              <a:buChar char="•"/>
            </a:pPr>
            <a:r>
              <a:rPr lang="en-US" sz="1100" b="1" dirty="0" smtClean="0">
                <a:solidFill>
                  <a:schemeClr val="tx1"/>
                </a:solidFill>
                <a:effectLst>
                  <a:outerShdw blurRad="38100" dist="38100" dir="2700000" algn="tl">
                    <a:srgbClr val="000000">
                      <a:alpha val="43137"/>
                    </a:srgbClr>
                  </a:outerShdw>
                </a:effectLst>
              </a:rPr>
              <a:t>   Tampering with fire </a:t>
            </a:r>
          </a:p>
          <a:p>
            <a:r>
              <a:rPr lang="en-US" sz="1100" b="1" dirty="0" smtClean="0">
                <a:solidFill>
                  <a:schemeClr val="tx1"/>
                </a:solidFill>
                <a:effectLst>
                  <a:outerShdw blurRad="38100" dist="38100" dir="2700000" algn="tl">
                    <a:srgbClr val="000000">
                      <a:alpha val="43137"/>
                    </a:srgbClr>
                  </a:outerShdw>
                </a:effectLst>
              </a:rPr>
              <a:t>    suppression systems by     </a:t>
            </a:r>
          </a:p>
          <a:p>
            <a:r>
              <a:rPr lang="en-US" sz="1100" b="1" dirty="0" smtClean="0">
                <a:solidFill>
                  <a:schemeClr val="tx1"/>
                </a:solidFill>
                <a:effectLst>
                  <a:outerShdw blurRad="38100" dist="38100" dir="2700000" algn="tl">
                    <a:srgbClr val="000000">
                      <a:alpha val="43137"/>
                    </a:srgbClr>
                  </a:outerShdw>
                </a:effectLst>
              </a:rPr>
              <a:t>    one or  more knowledgeable </a:t>
            </a:r>
          </a:p>
          <a:p>
            <a:r>
              <a:rPr lang="en-US" sz="1100" b="1" dirty="0" smtClean="0">
                <a:solidFill>
                  <a:schemeClr val="tx1"/>
                </a:solidFill>
                <a:effectLst>
                  <a:outerShdw blurRad="38100" dist="38100" dir="2700000" algn="tl">
                    <a:srgbClr val="000000">
                      <a:alpha val="43137"/>
                    </a:srgbClr>
                  </a:outerShdw>
                </a:effectLst>
              </a:rPr>
              <a:t>    insiders</a:t>
            </a:r>
          </a:p>
          <a:p>
            <a:pPr>
              <a:buFont typeface="Arial" pitchFamily="34" charset="0"/>
              <a:buChar char="•"/>
            </a:pPr>
            <a:r>
              <a:rPr lang="en-US" sz="1100" b="1" dirty="0" smtClean="0">
                <a:solidFill>
                  <a:schemeClr val="tx1"/>
                </a:solidFill>
                <a:effectLst>
                  <a:outerShdw blurRad="38100" dist="38100" dir="2700000" algn="tl">
                    <a:srgbClr val="000000">
                      <a:alpha val="43137"/>
                    </a:srgbClr>
                  </a:outerShdw>
                </a:effectLst>
              </a:rPr>
              <a:t>   Dispersal of chlorine gas </a:t>
            </a:r>
          </a:p>
          <a:p>
            <a:r>
              <a:rPr lang="en-US" sz="1100" b="1" dirty="0" smtClean="0">
                <a:solidFill>
                  <a:schemeClr val="tx1"/>
                </a:solidFill>
                <a:effectLst>
                  <a:outerShdw blurRad="38100" dist="38100" dir="2700000" algn="tl">
                    <a:srgbClr val="000000">
                      <a:alpha val="43137"/>
                    </a:srgbClr>
                  </a:outerShdw>
                </a:effectLst>
              </a:rPr>
              <a:t>    and anhydrous ammonia via </a:t>
            </a:r>
          </a:p>
          <a:p>
            <a:r>
              <a:rPr lang="en-US" sz="1100" b="1" dirty="0" smtClean="0">
                <a:solidFill>
                  <a:schemeClr val="tx1"/>
                </a:solidFill>
                <a:effectLst>
                  <a:outerShdw blurRad="38100" dist="38100" dir="2700000" algn="tl">
                    <a:srgbClr val="000000">
                      <a:alpha val="43137"/>
                    </a:srgbClr>
                  </a:outerShdw>
                </a:effectLst>
              </a:rPr>
              <a:t>    fire plume</a:t>
            </a:r>
          </a:p>
          <a:p>
            <a:pPr>
              <a:buFont typeface="Arial" pitchFamily="34" charset="0"/>
              <a:buChar char="•"/>
            </a:pPr>
            <a:r>
              <a:rPr lang="en-US" sz="1100" b="1" dirty="0" smtClean="0">
                <a:solidFill>
                  <a:schemeClr val="tx1"/>
                </a:solidFill>
                <a:effectLst>
                  <a:outerShdw blurRad="38100" dist="38100" dir="2700000" algn="tl">
                    <a:srgbClr val="000000">
                      <a:alpha val="43137"/>
                    </a:srgbClr>
                  </a:outerShdw>
                </a:effectLst>
              </a:rPr>
              <a:t>   Door-to-door evacuation of   </a:t>
            </a:r>
          </a:p>
          <a:p>
            <a:r>
              <a:rPr lang="en-US" sz="1100" b="1" dirty="0" smtClean="0">
                <a:solidFill>
                  <a:schemeClr val="tx1"/>
                </a:solidFill>
                <a:effectLst>
                  <a:outerShdw blurRad="38100" dist="38100" dir="2700000" algn="tl">
                    <a:srgbClr val="000000">
                      <a:alpha val="43137"/>
                    </a:srgbClr>
                  </a:outerShdw>
                </a:effectLst>
              </a:rPr>
              <a:t>    adjacent neighborhoods </a:t>
            </a:r>
          </a:p>
          <a:p>
            <a:r>
              <a:rPr lang="en-US" sz="1100" b="1" dirty="0" smtClean="0">
                <a:solidFill>
                  <a:schemeClr val="tx1"/>
                </a:solidFill>
                <a:effectLst>
                  <a:outerShdw blurRad="38100" dist="38100" dir="2700000" algn="tl">
                    <a:srgbClr val="000000">
                      <a:alpha val="43137"/>
                    </a:srgbClr>
                  </a:outerShdw>
                </a:effectLst>
              </a:rPr>
              <a:t>    now in progress</a:t>
            </a:r>
          </a:p>
        </p:txBody>
      </p:sp>
      <p:sp>
        <p:nvSpPr>
          <p:cNvPr id="11" name="Rectangle 10"/>
          <p:cNvSpPr/>
          <p:nvPr/>
        </p:nvSpPr>
        <p:spPr bwMode="auto">
          <a:xfrm rot="4736464">
            <a:off x="1899945" y="3401886"/>
            <a:ext cx="525402" cy="318351"/>
          </a:xfrm>
          <a:prstGeom prst="rect">
            <a:avLst/>
          </a:prstGeom>
          <a:solidFill>
            <a:srgbClr val="FFFF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2" name="Oval 11"/>
          <p:cNvSpPr/>
          <p:nvPr/>
        </p:nvSpPr>
        <p:spPr bwMode="auto">
          <a:xfrm>
            <a:off x="2365476" y="3123702"/>
            <a:ext cx="155475" cy="136216"/>
          </a:xfrm>
          <a:prstGeom prst="ellipse">
            <a:avLst/>
          </a:prstGeom>
          <a:solidFill>
            <a:srgbClr val="FFFF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13" name="TextBox 12"/>
          <p:cNvSpPr txBox="1"/>
          <p:nvPr/>
        </p:nvSpPr>
        <p:spPr>
          <a:xfrm>
            <a:off x="3210070" y="1866508"/>
            <a:ext cx="2787776" cy="1646605"/>
          </a:xfrm>
          <a:prstGeom prst="rect">
            <a:avLst/>
          </a:prstGeom>
          <a:solidFill>
            <a:srgbClr val="000000"/>
          </a:solidFill>
          <a:ln>
            <a:solidFill>
              <a:srgbClr val="C00000"/>
            </a:solidFill>
          </a:ln>
        </p:spPr>
        <p:txBody>
          <a:bodyPr wrap="square" rtlCol="0">
            <a:spAutoFit/>
          </a:bodyPr>
          <a:lstStyle/>
          <a:p>
            <a:r>
              <a:rPr lang="en-US" sz="1200" b="1" dirty="0" smtClean="0">
                <a:solidFill>
                  <a:schemeClr val="tx1"/>
                </a:solidFill>
              </a:rPr>
              <a:t>Emergency Command Post</a:t>
            </a:r>
          </a:p>
          <a:p>
            <a:endParaRPr lang="en-US" sz="1200" b="1" dirty="0" smtClean="0">
              <a:solidFill>
                <a:schemeClr val="tx1"/>
              </a:solidFill>
            </a:endParaRPr>
          </a:p>
          <a:p>
            <a:pPr>
              <a:buFont typeface="Arial" pitchFamily="34" charset="0"/>
              <a:buChar char="•"/>
            </a:pPr>
            <a:r>
              <a:rPr lang="en-US" sz="1100" b="1" dirty="0" smtClean="0">
                <a:solidFill>
                  <a:schemeClr val="tx1"/>
                </a:solidFill>
              </a:rPr>
              <a:t>  Adjacent to first responder </a:t>
            </a:r>
          </a:p>
          <a:p>
            <a:r>
              <a:rPr lang="en-US" sz="1100" b="1" dirty="0" smtClean="0">
                <a:solidFill>
                  <a:schemeClr val="tx1"/>
                </a:solidFill>
              </a:rPr>
              <a:t>   staging area at the intersection </a:t>
            </a:r>
          </a:p>
          <a:p>
            <a:r>
              <a:rPr lang="en-US" sz="1100" b="1" dirty="0" smtClean="0">
                <a:solidFill>
                  <a:schemeClr val="tx1"/>
                </a:solidFill>
              </a:rPr>
              <a:t>   of Tuscany and Yellow Springs </a:t>
            </a:r>
          </a:p>
          <a:p>
            <a:r>
              <a:rPr lang="en-US" sz="1100" b="1" dirty="0" smtClean="0">
                <a:solidFill>
                  <a:schemeClr val="tx1"/>
                </a:solidFill>
              </a:rPr>
              <a:t>   Roads</a:t>
            </a:r>
          </a:p>
          <a:p>
            <a:pPr>
              <a:buFont typeface="Arial" pitchFamily="34" charset="0"/>
              <a:buChar char="•"/>
            </a:pPr>
            <a:r>
              <a:rPr lang="en-US" sz="1100" b="1" dirty="0" smtClean="0">
                <a:solidFill>
                  <a:schemeClr val="tx1"/>
                </a:solidFill>
              </a:rPr>
              <a:t>  Emergency frequencies: Ch’s 9 &amp; 14</a:t>
            </a:r>
          </a:p>
          <a:p>
            <a:pPr>
              <a:buFont typeface="Arial" pitchFamily="34" charset="0"/>
              <a:buChar char="•"/>
            </a:pPr>
            <a:r>
              <a:rPr lang="en-US" sz="1100" b="1" dirty="0" smtClean="0">
                <a:solidFill>
                  <a:schemeClr val="tx1"/>
                </a:solidFill>
              </a:rPr>
              <a:t>  Telephone 301-294-7600</a:t>
            </a:r>
          </a:p>
          <a:p>
            <a:pPr>
              <a:buFont typeface="Arial" pitchFamily="34" charset="0"/>
              <a:buChar char="•"/>
            </a:pPr>
            <a:r>
              <a:rPr lang="en-US" sz="1100" b="1" dirty="0" smtClean="0">
                <a:solidFill>
                  <a:schemeClr val="tx1"/>
                </a:solidFill>
              </a:rPr>
              <a:t>  Officer in charge:  Chief Patowski </a:t>
            </a:r>
          </a:p>
        </p:txBody>
      </p:sp>
      <p:sp>
        <p:nvSpPr>
          <p:cNvPr id="14" name="TextBox 13"/>
          <p:cNvSpPr txBox="1"/>
          <p:nvPr/>
        </p:nvSpPr>
        <p:spPr>
          <a:xfrm>
            <a:off x="637450" y="4051393"/>
            <a:ext cx="2773850" cy="1754326"/>
          </a:xfrm>
          <a:prstGeom prst="rect">
            <a:avLst/>
          </a:prstGeom>
          <a:solidFill>
            <a:srgbClr val="000000"/>
          </a:solidFill>
          <a:ln>
            <a:solidFill>
              <a:srgbClr val="C00000"/>
            </a:solidFill>
          </a:ln>
        </p:spPr>
        <p:txBody>
          <a:bodyPr wrap="square" rtlCol="0">
            <a:spAutoFit/>
          </a:bodyPr>
          <a:lstStyle/>
          <a:p>
            <a:r>
              <a:rPr lang="en-US" sz="1200" b="1" dirty="0" smtClean="0">
                <a:solidFill>
                  <a:schemeClr val="tx1"/>
                </a:solidFill>
              </a:rPr>
              <a:t>First Responder Staging Area</a:t>
            </a:r>
          </a:p>
          <a:p>
            <a:endParaRPr lang="en-US" sz="800" b="1" dirty="0" smtClean="0">
              <a:solidFill>
                <a:schemeClr val="tx1"/>
              </a:solidFill>
            </a:endParaRPr>
          </a:p>
          <a:p>
            <a:pPr>
              <a:buFont typeface="Arial" pitchFamily="34" charset="0"/>
              <a:buChar char="•"/>
            </a:pPr>
            <a:r>
              <a:rPr lang="en-US" sz="1100" b="1" dirty="0" smtClean="0">
                <a:solidFill>
                  <a:schemeClr val="tx1"/>
                </a:solidFill>
              </a:rPr>
              <a:t>  Intersection of Tuscany and Yellow </a:t>
            </a:r>
          </a:p>
          <a:p>
            <a:r>
              <a:rPr lang="en-US" sz="1100" b="1" dirty="0" smtClean="0">
                <a:solidFill>
                  <a:schemeClr val="tx1"/>
                </a:solidFill>
              </a:rPr>
              <a:t>   Springs Roads</a:t>
            </a:r>
          </a:p>
          <a:p>
            <a:pPr>
              <a:buFont typeface="Arial" pitchFamily="34" charset="0"/>
              <a:buChar char="•"/>
            </a:pPr>
            <a:r>
              <a:rPr lang="en-US" sz="1100" b="1" dirty="0" smtClean="0">
                <a:solidFill>
                  <a:schemeClr val="tx1"/>
                </a:solidFill>
              </a:rPr>
              <a:t>  Emergency frequencies: Ch’s 9 &amp; 14</a:t>
            </a:r>
          </a:p>
          <a:p>
            <a:pPr>
              <a:buFont typeface="Arial" pitchFamily="34" charset="0"/>
              <a:buChar char="•"/>
            </a:pPr>
            <a:r>
              <a:rPr lang="en-US" sz="1100" b="1" dirty="0" smtClean="0">
                <a:solidFill>
                  <a:schemeClr val="tx1"/>
                </a:solidFill>
              </a:rPr>
              <a:t>  Telephone 301-294-7600</a:t>
            </a:r>
          </a:p>
          <a:p>
            <a:pPr>
              <a:buFont typeface="Arial" pitchFamily="34" charset="0"/>
              <a:buChar char="•"/>
            </a:pPr>
            <a:r>
              <a:rPr lang="en-US" sz="1100" b="1" dirty="0" smtClean="0">
                <a:solidFill>
                  <a:schemeClr val="tx1"/>
                </a:solidFill>
              </a:rPr>
              <a:t>  Officer in charge:  Captain Burke   </a:t>
            </a:r>
          </a:p>
          <a:p>
            <a:pPr>
              <a:buFont typeface="Arial" pitchFamily="34" charset="0"/>
              <a:buChar char="•"/>
            </a:pPr>
            <a:r>
              <a:rPr lang="en-US" sz="1100" b="1" dirty="0" smtClean="0">
                <a:solidFill>
                  <a:schemeClr val="tx1"/>
                </a:solidFill>
              </a:rPr>
              <a:t>  All first responders proceed NW </a:t>
            </a:r>
          </a:p>
          <a:p>
            <a:r>
              <a:rPr lang="en-US" sz="1100" b="1" dirty="0" smtClean="0">
                <a:solidFill>
                  <a:schemeClr val="tx1"/>
                </a:solidFill>
              </a:rPr>
              <a:t>   using Rosemont Avenue ONLY to </a:t>
            </a:r>
          </a:p>
          <a:p>
            <a:r>
              <a:rPr lang="en-US" sz="1100" b="1" dirty="0" smtClean="0">
                <a:solidFill>
                  <a:schemeClr val="tx1"/>
                </a:solidFill>
              </a:rPr>
              <a:t>   staging area to receive further orders</a:t>
            </a:r>
            <a:endParaRPr lang="en-US" sz="1100" b="1" dirty="0">
              <a:solidFill>
                <a:schemeClr val="tx1"/>
              </a:solidFill>
            </a:endParaRPr>
          </a:p>
        </p:txBody>
      </p:sp>
      <p:cxnSp>
        <p:nvCxnSpPr>
          <p:cNvPr id="15" name="Straight Arrow Connector 14"/>
          <p:cNvCxnSpPr>
            <a:stCxn id="13" idx="1"/>
            <a:endCxn id="12" idx="7"/>
          </p:cNvCxnSpPr>
          <p:nvPr/>
        </p:nvCxnSpPr>
        <p:spPr bwMode="auto">
          <a:xfrm rot="10800000" flipV="1">
            <a:off x="2498182" y="2689810"/>
            <a:ext cx="711888" cy="453839"/>
          </a:xfrm>
          <a:prstGeom prst="straightConnector1">
            <a:avLst/>
          </a:prstGeom>
          <a:solidFill>
            <a:schemeClr val="accent1"/>
          </a:solidFill>
          <a:ln w="28575" cap="sq" cmpd="sng" algn="ctr">
            <a:solidFill>
              <a:schemeClr val="tx1"/>
            </a:solidFill>
            <a:prstDash val="solid"/>
            <a:round/>
            <a:headEnd type="none" w="sm" len="sm"/>
            <a:tailEnd type="arrow"/>
          </a:ln>
          <a:effectLst/>
        </p:spPr>
      </p:cxnSp>
      <p:cxnSp>
        <p:nvCxnSpPr>
          <p:cNvPr id="16" name="Straight Arrow Connector 15"/>
          <p:cNvCxnSpPr>
            <a:endCxn id="11" idx="2"/>
          </p:cNvCxnSpPr>
          <p:nvPr/>
        </p:nvCxnSpPr>
        <p:spPr bwMode="auto">
          <a:xfrm flipV="1">
            <a:off x="1325107" y="3591594"/>
            <a:ext cx="681319" cy="378391"/>
          </a:xfrm>
          <a:prstGeom prst="straightConnector1">
            <a:avLst/>
          </a:prstGeom>
          <a:solidFill>
            <a:schemeClr val="accent1"/>
          </a:solidFill>
          <a:ln w="28575" cap="sq" cmpd="sng" algn="ctr">
            <a:solidFill>
              <a:schemeClr val="tx1"/>
            </a:solidFill>
            <a:prstDash val="solid"/>
            <a:round/>
            <a:headEnd type="none" w="sm" len="sm"/>
            <a:tailEnd type="arrow"/>
          </a:ln>
          <a:effectLst/>
        </p:spPr>
      </p:cxnSp>
      <p:sp>
        <p:nvSpPr>
          <p:cNvPr id="17" name="Title 1"/>
          <p:cNvSpPr txBox="1">
            <a:spLocks/>
          </p:cNvSpPr>
          <p:nvPr/>
        </p:nvSpPr>
        <p:spPr bwMode="auto">
          <a:xfrm>
            <a:off x="157395" y="199036"/>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most effective responses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8"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9" name="Straight Connector 18"/>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20" name="TextBox 19"/>
          <p:cNvSpPr txBox="1"/>
          <p:nvPr/>
        </p:nvSpPr>
        <p:spPr>
          <a:xfrm>
            <a:off x="1690186" y="1038258"/>
            <a:ext cx="5883149" cy="461665"/>
          </a:xfrm>
          <a:prstGeom prst="rect">
            <a:avLst/>
          </a:prstGeom>
          <a:noFill/>
        </p:spPr>
        <p:txBody>
          <a:bodyPr wrap="none" rtlCol="0">
            <a:spAutoFit/>
          </a:bodyPr>
          <a:lstStyle/>
          <a:p>
            <a:r>
              <a:rPr lang="en-US" b="1" dirty="0" smtClean="0">
                <a:solidFill>
                  <a:srgbClr val="000000"/>
                </a:solidFill>
              </a:rPr>
              <a:t>Intentional Attacks and Natural Events </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3372" y="6381750"/>
            <a:ext cx="3500437" cy="476250"/>
          </a:xfrm>
        </p:spPr>
        <p:txBody>
          <a:bodyPr/>
          <a:lstStyle/>
          <a:p>
            <a:pPr>
              <a:defRPr/>
            </a:pPr>
            <a:r>
              <a:rPr lang="en-US" smtClean="0"/>
              <a:t>THOUGHTQUEST PROPRIETARY</a:t>
            </a:r>
            <a:endParaRPr lang="en-US" dirty="0"/>
          </a:p>
        </p:txBody>
      </p:sp>
      <p:pic>
        <p:nvPicPr>
          <p:cNvPr id="160" name="Picture 159" descr="Picture17.png"/>
          <p:cNvPicPr>
            <a:picLocks noChangeAspect="1"/>
          </p:cNvPicPr>
          <p:nvPr/>
        </p:nvPicPr>
        <p:blipFill>
          <a:blip r:embed="rId3"/>
          <a:stretch>
            <a:fillRect/>
          </a:stretch>
        </p:blipFill>
        <p:spPr>
          <a:xfrm>
            <a:off x="472699" y="1552592"/>
            <a:ext cx="8446576" cy="4941199"/>
          </a:xfrm>
          <a:prstGeom prst="rect">
            <a:avLst/>
          </a:prstGeom>
        </p:spPr>
      </p:pic>
      <p:sp>
        <p:nvSpPr>
          <p:cNvPr id="162" name="Title 1"/>
          <p:cNvSpPr txBox="1">
            <a:spLocks/>
          </p:cNvSpPr>
          <p:nvPr/>
        </p:nvSpPr>
        <p:spPr bwMode="auto">
          <a:xfrm>
            <a:off x="157395" y="137042"/>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4" name="Straight Connector 163"/>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165" name="TextBox 164"/>
          <p:cNvSpPr txBox="1"/>
          <p:nvPr/>
        </p:nvSpPr>
        <p:spPr>
          <a:xfrm>
            <a:off x="644600" y="1053885"/>
            <a:ext cx="7927170" cy="461665"/>
          </a:xfrm>
          <a:prstGeom prst="rect">
            <a:avLst/>
          </a:prstGeom>
          <a:noFill/>
        </p:spPr>
        <p:txBody>
          <a:bodyPr wrap="none" rtlCol="0">
            <a:spAutoFit/>
          </a:bodyPr>
          <a:lstStyle/>
          <a:p>
            <a:r>
              <a:rPr lang="en-US" b="1" dirty="0" smtClean="0">
                <a:solidFill>
                  <a:srgbClr val="000000"/>
                </a:solidFill>
              </a:rPr>
              <a:t> Relates the Knowledge to the Strategic Environment</a:t>
            </a:r>
            <a:endParaRPr lang="en-US" b="1" dirty="0">
              <a:solidFill>
                <a:srgbClr val="000000"/>
              </a:solidFill>
            </a:endParaRPr>
          </a:p>
        </p:txBody>
      </p:sp>
      <p:sp>
        <p:nvSpPr>
          <p:cNvPr id="9" name="Oval 8"/>
          <p:cNvSpPr/>
          <p:nvPr/>
        </p:nvSpPr>
        <p:spPr bwMode="auto">
          <a:xfrm>
            <a:off x="3626602" y="3386380"/>
            <a:ext cx="1309607" cy="1247614"/>
          </a:xfrm>
          <a:prstGeom prst="ellipse">
            <a:avLst/>
          </a:prstGeom>
          <a:no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pic>
        <p:nvPicPr>
          <p:cNvPr id="1026" name="Picture 2"/>
          <p:cNvPicPr>
            <a:picLocks noChangeAspect="1" noChangeArrowheads="1"/>
          </p:cNvPicPr>
          <p:nvPr/>
        </p:nvPicPr>
        <p:blipFill>
          <a:blip r:embed="rId5"/>
          <a:srcRect b="9495"/>
          <a:stretch>
            <a:fillRect/>
          </a:stretch>
        </p:blipFill>
        <p:spPr bwMode="auto">
          <a:xfrm>
            <a:off x="501957" y="1766807"/>
            <a:ext cx="8324327" cy="4153546"/>
          </a:xfrm>
          <a:prstGeom prst="rect">
            <a:avLst/>
          </a:prstGeom>
          <a:noFill/>
          <a:ln w="9525">
            <a:noFill/>
            <a:miter lim="800000"/>
            <a:headEnd/>
            <a:tailEnd/>
          </a:ln>
          <a:effectLst/>
        </p:spPr>
      </p:pic>
      <p:sp>
        <p:nvSpPr>
          <p:cNvPr id="10" name="Oval 9"/>
          <p:cNvSpPr/>
          <p:nvPr/>
        </p:nvSpPr>
        <p:spPr bwMode="auto">
          <a:xfrm>
            <a:off x="7020733" y="3076414"/>
            <a:ext cx="201477" cy="178230"/>
          </a:xfrm>
          <a:prstGeom prst="ellipse">
            <a:avLst/>
          </a:prstGeom>
          <a:noFill/>
          <a:ln w="12700" cap="sq" cmpd="sng" algn="ctr">
            <a:solidFill>
              <a:schemeClr val="accent1">
                <a:lumMod val="7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cxnSp>
        <p:nvCxnSpPr>
          <p:cNvPr id="12" name="Straight Connector 11"/>
          <p:cNvCxnSpPr>
            <a:stCxn id="10" idx="3"/>
          </p:cNvCxnSpPr>
          <p:nvPr/>
        </p:nvCxnSpPr>
        <p:spPr bwMode="auto">
          <a:xfrm rot="5400000">
            <a:off x="5964675" y="3804153"/>
            <a:ext cx="1661175" cy="509954"/>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15" name="Straight Connector 14"/>
          <p:cNvCxnSpPr>
            <a:stCxn id="10" idx="2"/>
          </p:cNvCxnSpPr>
          <p:nvPr/>
        </p:nvCxnSpPr>
        <p:spPr bwMode="auto">
          <a:xfrm rot="10800000" flipV="1">
            <a:off x="6114081" y="3165528"/>
            <a:ext cx="906652" cy="561813"/>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23" name="Straight Connector 22"/>
          <p:cNvCxnSpPr>
            <a:stCxn id="10" idx="7"/>
          </p:cNvCxnSpPr>
          <p:nvPr/>
        </p:nvCxnSpPr>
        <p:spPr bwMode="auto">
          <a:xfrm rot="5400000" flipH="1" flipV="1">
            <a:off x="7244775" y="3008844"/>
            <a:ext cx="41600" cy="145743"/>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25" name="Straight Connector 24"/>
          <p:cNvCxnSpPr>
            <a:stCxn id="10" idx="3"/>
          </p:cNvCxnSpPr>
          <p:nvPr/>
        </p:nvCxnSpPr>
        <p:spPr bwMode="auto">
          <a:xfrm rot="5400000">
            <a:off x="5670208" y="3323704"/>
            <a:ext cx="1475193" cy="1284870"/>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27" name="Straight Connector 26"/>
          <p:cNvCxnSpPr/>
          <p:nvPr/>
        </p:nvCxnSpPr>
        <p:spPr bwMode="auto">
          <a:xfrm rot="10800000">
            <a:off x="4959459" y="3456122"/>
            <a:ext cx="1139127" cy="263470"/>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29" name="Straight Connector 28"/>
          <p:cNvCxnSpPr/>
          <p:nvPr/>
        </p:nvCxnSpPr>
        <p:spPr bwMode="auto">
          <a:xfrm rot="5400000" flipH="1" flipV="1">
            <a:off x="7322949" y="2913682"/>
            <a:ext cx="154983" cy="123987"/>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31" name="Straight Connector 30"/>
          <p:cNvCxnSpPr/>
          <p:nvPr/>
        </p:nvCxnSpPr>
        <p:spPr bwMode="auto">
          <a:xfrm rot="16200000" flipH="1">
            <a:off x="6431799" y="5013704"/>
            <a:ext cx="441702" cy="224725"/>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33" name="Straight Connector 32"/>
          <p:cNvCxnSpPr>
            <a:stCxn id="10" idx="2"/>
          </p:cNvCxnSpPr>
          <p:nvPr/>
        </p:nvCxnSpPr>
        <p:spPr bwMode="auto">
          <a:xfrm rot="10800000" flipV="1">
            <a:off x="5633635" y="3165528"/>
            <a:ext cx="1387099" cy="1073257"/>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cxnSp>
        <p:nvCxnSpPr>
          <p:cNvPr id="35" name="Straight Connector 34"/>
          <p:cNvCxnSpPr/>
          <p:nvPr/>
        </p:nvCxnSpPr>
        <p:spPr bwMode="auto">
          <a:xfrm rot="10800000" flipV="1">
            <a:off x="4866468" y="4246535"/>
            <a:ext cx="767166" cy="170481"/>
          </a:xfrm>
          <a:prstGeom prst="line">
            <a:avLst/>
          </a:prstGeom>
          <a:solidFill>
            <a:schemeClr val="accent1"/>
          </a:solidFill>
          <a:ln w="12700" cap="sq" cmpd="sng" algn="ctr">
            <a:solidFill>
              <a:schemeClr val="accent1">
                <a:lumMod val="75000"/>
              </a:schemeClr>
            </a:solidFill>
            <a:prstDash val="solid"/>
            <a:round/>
            <a:headEnd type="none" w="sm" len="sm"/>
            <a:tailEnd type="none" w="sm" len="sm"/>
          </a:ln>
          <a:effectLst/>
        </p:spPr>
      </p:cxnSp>
      <p:sp>
        <p:nvSpPr>
          <p:cNvPr id="39" name="Oval 38"/>
          <p:cNvSpPr/>
          <p:nvPr/>
        </p:nvSpPr>
        <p:spPr bwMode="auto">
          <a:xfrm>
            <a:off x="7082726" y="3130658"/>
            <a:ext cx="69742" cy="69743"/>
          </a:xfrm>
          <a:prstGeom prst="ellipse">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0" name="Oval 39"/>
          <p:cNvSpPr/>
          <p:nvPr/>
        </p:nvSpPr>
        <p:spPr bwMode="auto">
          <a:xfrm>
            <a:off x="5716292" y="4685655"/>
            <a:ext cx="69742" cy="69743"/>
          </a:xfrm>
          <a:prstGeom prst="ellipse">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1" name="Oval 40"/>
          <p:cNvSpPr/>
          <p:nvPr/>
        </p:nvSpPr>
        <p:spPr bwMode="auto">
          <a:xfrm>
            <a:off x="4907796" y="3412211"/>
            <a:ext cx="69742" cy="69743"/>
          </a:xfrm>
          <a:prstGeom prst="ellipse">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2" name="Oval 41"/>
          <p:cNvSpPr/>
          <p:nvPr/>
        </p:nvSpPr>
        <p:spPr bwMode="auto">
          <a:xfrm>
            <a:off x="4835472" y="4370522"/>
            <a:ext cx="69742" cy="69743"/>
          </a:xfrm>
          <a:prstGeom prst="ellipse">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3" name="Oval 42"/>
          <p:cNvSpPr/>
          <p:nvPr/>
        </p:nvSpPr>
        <p:spPr bwMode="auto">
          <a:xfrm>
            <a:off x="6744346" y="5318503"/>
            <a:ext cx="69742" cy="69743"/>
          </a:xfrm>
          <a:prstGeom prst="ellipse">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5" name="Oval 44"/>
          <p:cNvSpPr/>
          <p:nvPr/>
        </p:nvSpPr>
        <p:spPr bwMode="auto">
          <a:xfrm>
            <a:off x="7439187" y="2843941"/>
            <a:ext cx="69742" cy="69743"/>
          </a:xfrm>
          <a:prstGeom prst="ellipse">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6" name="TextBox 45"/>
          <p:cNvSpPr txBox="1"/>
          <p:nvPr/>
        </p:nvSpPr>
        <p:spPr>
          <a:xfrm>
            <a:off x="635430" y="1929539"/>
            <a:ext cx="3156633" cy="1077218"/>
          </a:xfrm>
          <a:prstGeom prst="rect">
            <a:avLst/>
          </a:prstGeom>
          <a:solidFill>
            <a:srgbClr val="000000"/>
          </a:solidFill>
          <a:ln>
            <a:solidFill>
              <a:srgbClr val="C00000"/>
            </a:solidFill>
          </a:ln>
        </p:spPr>
        <p:txBody>
          <a:bodyPr wrap="square" rtlCol="0">
            <a:spAutoFit/>
          </a:bodyPr>
          <a:lstStyle/>
          <a:p>
            <a:r>
              <a:rPr lang="en-US" b="1" dirty="0" smtClean="0">
                <a:solidFill>
                  <a:schemeClr val="tx1"/>
                </a:solidFill>
              </a:rPr>
              <a:t>Ingredient Suppliers</a:t>
            </a:r>
          </a:p>
          <a:p>
            <a:endParaRPr lang="en-US" sz="800" b="1" dirty="0" smtClean="0">
              <a:solidFill>
                <a:schemeClr val="tx1"/>
              </a:solidFill>
            </a:endParaRPr>
          </a:p>
          <a:p>
            <a:r>
              <a:rPr lang="en-US" sz="800" b="1" dirty="0" smtClean="0">
                <a:solidFill>
                  <a:schemeClr val="tx1"/>
                </a:solidFill>
              </a:rPr>
              <a:t>Campaign: 16</a:t>
            </a:r>
          </a:p>
          <a:p>
            <a:r>
              <a:rPr lang="en-US" sz="800" b="1" dirty="0" smtClean="0">
                <a:solidFill>
                  <a:schemeClr val="tx1"/>
                </a:solidFill>
              </a:rPr>
              <a:t>Batch: 1412</a:t>
            </a:r>
          </a:p>
          <a:p>
            <a:r>
              <a:rPr lang="en-US" sz="800" b="1" dirty="0" smtClean="0">
                <a:solidFill>
                  <a:schemeClr val="tx1"/>
                </a:solidFill>
              </a:rPr>
              <a:t>Date: March 14, 2009</a:t>
            </a:r>
          </a:p>
          <a:p>
            <a:endParaRPr lang="en-US" sz="800" b="1" dirty="0">
              <a:solidFill>
                <a:schemeClr val="tx1"/>
              </a:solidFill>
            </a:endParaRPr>
          </a:p>
        </p:txBody>
      </p:sp>
      <p:sp>
        <p:nvSpPr>
          <p:cNvPr id="48" name="TextBox 47"/>
          <p:cNvSpPr txBox="1"/>
          <p:nvPr/>
        </p:nvSpPr>
        <p:spPr>
          <a:xfrm>
            <a:off x="7253207" y="2572718"/>
            <a:ext cx="47641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Sugar</a:t>
            </a:r>
            <a:endParaRPr lang="en-US" sz="800" b="1" dirty="0">
              <a:solidFill>
                <a:schemeClr val="tx1"/>
              </a:solidFill>
            </a:endParaRPr>
          </a:p>
        </p:txBody>
      </p:sp>
      <p:sp>
        <p:nvSpPr>
          <p:cNvPr id="49" name="TextBox 48"/>
          <p:cNvSpPr txBox="1"/>
          <p:nvPr/>
        </p:nvSpPr>
        <p:spPr>
          <a:xfrm>
            <a:off x="5478651" y="4796726"/>
            <a:ext cx="562975"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Vinegar</a:t>
            </a:r>
            <a:endParaRPr lang="en-US" sz="800" b="1" dirty="0">
              <a:solidFill>
                <a:schemeClr val="tx1"/>
              </a:solidFill>
            </a:endParaRPr>
          </a:p>
        </p:txBody>
      </p:sp>
      <p:sp>
        <p:nvSpPr>
          <p:cNvPr id="50" name="TextBox 49"/>
          <p:cNvSpPr txBox="1"/>
          <p:nvPr/>
        </p:nvSpPr>
        <p:spPr>
          <a:xfrm>
            <a:off x="4633994" y="4502258"/>
            <a:ext cx="518091"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Spices</a:t>
            </a:r>
            <a:endParaRPr lang="en-US" sz="800" b="1" dirty="0">
              <a:solidFill>
                <a:schemeClr val="tx1"/>
              </a:solidFill>
            </a:endParaRPr>
          </a:p>
        </p:txBody>
      </p:sp>
      <p:sp>
        <p:nvSpPr>
          <p:cNvPr id="51" name="TextBox 50"/>
          <p:cNvSpPr txBox="1"/>
          <p:nvPr/>
        </p:nvSpPr>
        <p:spPr>
          <a:xfrm>
            <a:off x="4440264" y="3618854"/>
            <a:ext cx="859531"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Tomato Paste</a:t>
            </a:r>
            <a:endParaRPr lang="en-US" sz="800" b="1" dirty="0">
              <a:solidFill>
                <a:schemeClr val="tx1"/>
              </a:solidFill>
            </a:endParaRPr>
          </a:p>
        </p:txBody>
      </p:sp>
      <p:sp>
        <p:nvSpPr>
          <p:cNvPr id="52" name="TextBox 51"/>
          <p:cNvSpPr txBox="1"/>
          <p:nvPr/>
        </p:nvSpPr>
        <p:spPr>
          <a:xfrm>
            <a:off x="6367220" y="5437322"/>
            <a:ext cx="859531"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Tomato Paste</a:t>
            </a:r>
            <a:endParaRPr lang="en-US" sz="8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3372" y="6381750"/>
            <a:ext cx="3500437" cy="476250"/>
          </a:xfrm>
        </p:spPr>
        <p:txBody>
          <a:bodyPr/>
          <a:lstStyle/>
          <a:p>
            <a:pPr>
              <a:defRPr/>
            </a:pPr>
            <a:r>
              <a:rPr lang="en-US" smtClean="0"/>
              <a:t>THOUGHTQUEST PROPRIETARY</a:t>
            </a:r>
            <a:endParaRPr lang="en-US" dirty="0"/>
          </a:p>
        </p:txBody>
      </p:sp>
      <p:pic>
        <p:nvPicPr>
          <p:cNvPr id="160" name="Picture 159" descr="Picture17.png"/>
          <p:cNvPicPr>
            <a:picLocks noChangeAspect="1"/>
          </p:cNvPicPr>
          <p:nvPr/>
        </p:nvPicPr>
        <p:blipFill>
          <a:blip r:embed="rId3"/>
          <a:stretch>
            <a:fillRect/>
          </a:stretch>
        </p:blipFill>
        <p:spPr>
          <a:xfrm>
            <a:off x="472699" y="1552592"/>
            <a:ext cx="8446576" cy="4941199"/>
          </a:xfrm>
          <a:prstGeom prst="rect">
            <a:avLst/>
          </a:prstGeom>
        </p:spPr>
      </p:pic>
      <p:sp>
        <p:nvSpPr>
          <p:cNvPr id="162" name="Title 1"/>
          <p:cNvSpPr txBox="1">
            <a:spLocks/>
          </p:cNvSpPr>
          <p:nvPr/>
        </p:nvSpPr>
        <p:spPr bwMode="auto">
          <a:xfrm>
            <a:off x="157395" y="137042"/>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4" name="Straight Connector 163"/>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165" name="TextBox 164"/>
          <p:cNvSpPr txBox="1"/>
          <p:nvPr/>
        </p:nvSpPr>
        <p:spPr>
          <a:xfrm>
            <a:off x="804620" y="1031025"/>
            <a:ext cx="7842211" cy="461665"/>
          </a:xfrm>
          <a:prstGeom prst="rect">
            <a:avLst/>
          </a:prstGeom>
          <a:noFill/>
        </p:spPr>
        <p:txBody>
          <a:bodyPr wrap="none" rtlCol="0">
            <a:spAutoFit/>
          </a:bodyPr>
          <a:lstStyle/>
          <a:p>
            <a:r>
              <a:rPr lang="en-US" b="1" dirty="0" smtClean="0">
                <a:solidFill>
                  <a:srgbClr val="000000"/>
                </a:solidFill>
              </a:rPr>
              <a:t>Relates the Knowledge to the Strategic Environment</a:t>
            </a:r>
            <a:endParaRPr lang="en-US" b="1" dirty="0">
              <a:solidFill>
                <a:srgbClr val="000000"/>
              </a:solidFill>
            </a:endParaRPr>
          </a:p>
        </p:txBody>
      </p:sp>
      <p:sp>
        <p:nvSpPr>
          <p:cNvPr id="9" name="Oval 8"/>
          <p:cNvSpPr/>
          <p:nvPr/>
        </p:nvSpPr>
        <p:spPr bwMode="auto">
          <a:xfrm>
            <a:off x="3626602" y="3386380"/>
            <a:ext cx="1309607" cy="1247614"/>
          </a:xfrm>
          <a:prstGeom prst="ellipse">
            <a:avLst/>
          </a:prstGeom>
          <a:no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pic>
        <p:nvPicPr>
          <p:cNvPr id="1026" name="Picture 2"/>
          <p:cNvPicPr>
            <a:picLocks noChangeAspect="1" noChangeArrowheads="1"/>
          </p:cNvPicPr>
          <p:nvPr/>
        </p:nvPicPr>
        <p:blipFill>
          <a:blip r:embed="rId5"/>
          <a:srcRect b="9495"/>
          <a:stretch>
            <a:fillRect/>
          </a:stretch>
        </p:blipFill>
        <p:spPr bwMode="auto">
          <a:xfrm>
            <a:off x="501958" y="1782305"/>
            <a:ext cx="8324327" cy="4153546"/>
          </a:xfrm>
          <a:prstGeom prst="rect">
            <a:avLst/>
          </a:prstGeom>
          <a:noFill/>
          <a:ln w="9525">
            <a:noFill/>
            <a:miter lim="800000"/>
            <a:headEnd/>
            <a:tailEnd/>
          </a:ln>
          <a:effectLst/>
        </p:spPr>
      </p:pic>
      <p:sp>
        <p:nvSpPr>
          <p:cNvPr id="40" name="Oval 39"/>
          <p:cNvSpPr/>
          <p:nvPr/>
        </p:nvSpPr>
        <p:spPr bwMode="auto">
          <a:xfrm>
            <a:off x="2314415" y="3562028"/>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2" name="Oval 41"/>
          <p:cNvSpPr/>
          <p:nvPr/>
        </p:nvSpPr>
        <p:spPr bwMode="auto">
          <a:xfrm>
            <a:off x="7206713" y="2944678"/>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3" name="Oval 42"/>
          <p:cNvSpPr/>
          <p:nvPr/>
        </p:nvSpPr>
        <p:spPr bwMode="auto">
          <a:xfrm>
            <a:off x="3342469" y="4194876"/>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5" name="Oval 44"/>
          <p:cNvSpPr/>
          <p:nvPr/>
        </p:nvSpPr>
        <p:spPr bwMode="auto">
          <a:xfrm>
            <a:off x="7439187" y="2843941"/>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6" name="TextBox 45"/>
          <p:cNvSpPr txBox="1"/>
          <p:nvPr/>
        </p:nvSpPr>
        <p:spPr>
          <a:xfrm>
            <a:off x="635430" y="1929539"/>
            <a:ext cx="3156633" cy="1446550"/>
          </a:xfrm>
          <a:prstGeom prst="rect">
            <a:avLst/>
          </a:prstGeom>
          <a:solidFill>
            <a:srgbClr val="000000"/>
          </a:solidFill>
          <a:ln>
            <a:solidFill>
              <a:srgbClr val="C00000"/>
            </a:solidFill>
          </a:ln>
        </p:spPr>
        <p:txBody>
          <a:bodyPr wrap="square" rtlCol="0">
            <a:spAutoFit/>
          </a:bodyPr>
          <a:lstStyle/>
          <a:p>
            <a:r>
              <a:rPr lang="en-US" b="1" dirty="0" smtClean="0">
                <a:solidFill>
                  <a:schemeClr val="tx1"/>
                </a:solidFill>
              </a:rPr>
              <a:t>Epidemiological Hotspots</a:t>
            </a:r>
          </a:p>
          <a:p>
            <a:endParaRPr lang="en-US" sz="800" b="1" dirty="0" smtClean="0">
              <a:solidFill>
                <a:schemeClr val="tx1"/>
              </a:solidFill>
            </a:endParaRPr>
          </a:p>
          <a:p>
            <a:r>
              <a:rPr lang="en-US" sz="800" b="1" dirty="0" smtClean="0">
                <a:solidFill>
                  <a:schemeClr val="tx1"/>
                </a:solidFill>
              </a:rPr>
              <a:t>E. coli 1057</a:t>
            </a:r>
          </a:p>
          <a:p>
            <a:endParaRPr lang="en-US" sz="800" b="1" dirty="0" smtClean="0">
              <a:solidFill>
                <a:schemeClr val="tx1"/>
              </a:solidFill>
            </a:endParaRPr>
          </a:p>
          <a:p>
            <a:r>
              <a:rPr lang="en-US" sz="800" b="1" dirty="0" smtClean="0">
                <a:solidFill>
                  <a:schemeClr val="tx1"/>
                </a:solidFill>
              </a:rPr>
              <a:t>Salmonella</a:t>
            </a:r>
          </a:p>
          <a:p>
            <a:endParaRPr lang="en-US" sz="800" b="1" dirty="0">
              <a:solidFill>
                <a:schemeClr val="tx1"/>
              </a:solidFill>
            </a:endParaRPr>
          </a:p>
        </p:txBody>
      </p:sp>
      <p:sp>
        <p:nvSpPr>
          <p:cNvPr id="48" name="TextBox 47"/>
          <p:cNvSpPr txBox="1"/>
          <p:nvPr/>
        </p:nvSpPr>
        <p:spPr>
          <a:xfrm>
            <a:off x="7253207" y="2572718"/>
            <a:ext cx="494046"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 y 1</a:t>
            </a:r>
            <a:endParaRPr lang="en-US" sz="800" b="1" dirty="0">
              <a:solidFill>
                <a:schemeClr val="tx1"/>
              </a:solidFill>
            </a:endParaRPr>
          </a:p>
        </p:txBody>
      </p:sp>
      <p:sp>
        <p:nvSpPr>
          <p:cNvPr id="49" name="TextBox 48"/>
          <p:cNvSpPr txBox="1"/>
          <p:nvPr/>
        </p:nvSpPr>
        <p:spPr>
          <a:xfrm>
            <a:off x="2076774" y="3673099"/>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4</a:t>
            </a:r>
            <a:endParaRPr lang="en-US" sz="800" b="1" dirty="0">
              <a:solidFill>
                <a:schemeClr val="tx1"/>
              </a:solidFill>
            </a:endParaRPr>
          </a:p>
        </p:txBody>
      </p:sp>
      <p:sp>
        <p:nvSpPr>
          <p:cNvPr id="50" name="TextBox 49"/>
          <p:cNvSpPr txBox="1"/>
          <p:nvPr/>
        </p:nvSpPr>
        <p:spPr>
          <a:xfrm>
            <a:off x="6997485" y="3107411"/>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3</a:t>
            </a:r>
            <a:endParaRPr lang="en-US" sz="800" b="1" dirty="0">
              <a:solidFill>
                <a:schemeClr val="tx1"/>
              </a:solidFill>
            </a:endParaRPr>
          </a:p>
        </p:txBody>
      </p:sp>
      <p:sp>
        <p:nvSpPr>
          <p:cNvPr id="52" name="TextBox 51"/>
          <p:cNvSpPr txBox="1"/>
          <p:nvPr/>
        </p:nvSpPr>
        <p:spPr>
          <a:xfrm>
            <a:off x="2965343" y="4313695"/>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2</a:t>
            </a:r>
            <a:endParaRPr lang="en-US" sz="800" b="1" dirty="0">
              <a:solidFill>
                <a:schemeClr val="tx1"/>
              </a:solidFill>
            </a:endParaRPr>
          </a:p>
        </p:txBody>
      </p:sp>
      <p:sp>
        <p:nvSpPr>
          <p:cNvPr id="32" name="Oval 31"/>
          <p:cNvSpPr/>
          <p:nvPr/>
        </p:nvSpPr>
        <p:spPr bwMode="auto">
          <a:xfrm>
            <a:off x="1387098" y="2851689"/>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37" name="Oval 36"/>
          <p:cNvSpPr/>
          <p:nvPr/>
        </p:nvSpPr>
        <p:spPr bwMode="auto">
          <a:xfrm>
            <a:off x="4231037" y="2805195"/>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38" name="TextBox 37"/>
          <p:cNvSpPr txBox="1"/>
          <p:nvPr/>
        </p:nvSpPr>
        <p:spPr>
          <a:xfrm>
            <a:off x="4047640" y="2939512"/>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5</a:t>
            </a:r>
            <a:endParaRPr lang="en-US" sz="800" b="1" dirty="0">
              <a:solidFill>
                <a:schemeClr val="tx1"/>
              </a:solidFill>
            </a:endParaRPr>
          </a:p>
        </p:txBody>
      </p:sp>
      <p:sp>
        <p:nvSpPr>
          <p:cNvPr id="44" name="TextBox 43"/>
          <p:cNvSpPr txBox="1"/>
          <p:nvPr/>
        </p:nvSpPr>
        <p:spPr>
          <a:xfrm>
            <a:off x="4510006" y="3448373"/>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6</a:t>
            </a:r>
            <a:endParaRPr lang="en-US" sz="800" b="1" dirty="0">
              <a:solidFill>
                <a:schemeClr val="tx1"/>
              </a:solidFill>
            </a:endParaRPr>
          </a:p>
        </p:txBody>
      </p:sp>
      <p:sp>
        <p:nvSpPr>
          <p:cNvPr id="47" name="Oval 46"/>
          <p:cNvSpPr/>
          <p:nvPr/>
        </p:nvSpPr>
        <p:spPr bwMode="auto">
          <a:xfrm>
            <a:off x="4677905" y="3306307"/>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53" name="TextBox 52"/>
          <p:cNvSpPr txBox="1"/>
          <p:nvPr/>
        </p:nvSpPr>
        <p:spPr>
          <a:xfrm>
            <a:off x="4701152" y="3058333"/>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7</a:t>
            </a:r>
            <a:endParaRPr lang="en-US" sz="800" b="1" dirty="0">
              <a:solidFill>
                <a:schemeClr val="tx1"/>
              </a:solidFill>
            </a:endParaRPr>
          </a:p>
        </p:txBody>
      </p:sp>
      <p:sp>
        <p:nvSpPr>
          <p:cNvPr id="54" name="Oval 53"/>
          <p:cNvSpPr/>
          <p:nvPr/>
        </p:nvSpPr>
        <p:spPr bwMode="auto">
          <a:xfrm>
            <a:off x="4869051" y="2916267"/>
            <a:ext cx="69742" cy="69743"/>
          </a:xfrm>
          <a:prstGeom prst="ellipse">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26" name="Oval 25"/>
          <p:cNvSpPr/>
          <p:nvPr/>
        </p:nvSpPr>
        <p:spPr bwMode="auto">
          <a:xfrm>
            <a:off x="1376766" y="3089330"/>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28" name="Oval 27"/>
          <p:cNvSpPr/>
          <p:nvPr/>
        </p:nvSpPr>
        <p:spPr bwMode="auto">
          <a:xfrm>
            <a:off x="6359472" y="4398937"/>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29" name="Oval 28"/>
          <p:cNvSpPr/>
          <p:nvPr/>
        </p:nvSpPr>
        <p:spPr bwMode="auto">
          <a:xfrm>
            <a:off x="5943602" y="3835830"/>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30" name="Oval 29"/>
          <p:cNvSpPr/>
          <p:nvPr/>
        </p:nvSpPr>
        <p:spPr bwMode="auto">
          <a:xfrm>
            <a:off x="6814088" y="3830665"/>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31" name="TextBox 30"/>
          <p:cNvSpPr txBox="1"/>
          <p:nvPr/>
        </p:nvSpPr>
        <p:spPr>
          <a:xfrm>
            <a:off x="6176075" y="4602997"/>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5</a:t>
            </a:r>
            <a:endParaRPr lang="en-US" sz="800" b="1" dirty="0">
              <a:solidFill>
                <a:schemeClr val="tx1"/>
              </a:solidFill>
            </a:endParaRPr>
          </a:p>
        </p:txBody>
      </p:sp>
      <p:sp>
        <p:nvSpPr>
          <p:cNvPr id="33" name="TextBox 32"/>
          <p:cNvSpPr txBox="1"/>
          <p:nvPr/>
        </p:nvSpPr>
        <p:spPr>
          <a:xfrm>
            <a:off x="5734374" y="3998563"/>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3</a:t>
            </a:r>
            <a:endParaRPr lang="en-US" sz="800" b="1" dirty="0">
              <a:solidFill>
                <a:schemeClr val="tx1"/>
              </a:solidFill>
            </a:endParaRPr>
          </a:p>
        </p:txBody>
      </p:sp>
      <p:sp>
        <p:nvSpPr>
          <p:cNvPr id="34" name="TextBox 33"/>
          <p:cNvSpPr txBox="1"/>
          <p:nvPr/>
        </p:nvSpPr>
        <p:spPr>
          <a:xfrm>
            <a:off x="6576447" y="4034725"/>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1</a:t>
            </a:r>
            <a:endParaRPr lang="en-US" sz="800" b="1" dirty="0">
              <a:solidFill>
                <a:schemeClr val="tx1"/>
              </a:solidFill>
            </a:endParaRPr>
          </a:p>
        </p:txBody>
      </p:sp>
      <p:sp>
        <p:nvSpPr>
          <p:cNvPr id="35" name="Oval 34"/>
          <p:cNvSpPr/>
          <p:nvPr/>
        </p:nvSpPr>
        <p:spPr bwMode="auto">
          <a:xfrm>
            <a:off x="5145438" y="4192292"/>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36" name="TextBox 35"/>
          <p:cNvSpPr txBox="1"/>
          <p:nvPr/>
        </p:nvSpPr>
        <p:spPr>
          <a:xfrm>
            <a:off x="4962041" y="4326609"/>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4</a:t>
            </a:r>
            <a:endParaRPr lang="en-US" sz="800" b="1" dirty="0">
              <a:solidFill>
                <a:schemeClr val="tx1"/>
              </a:solidFill>
            </a:endParaRPr>
          </a:p>
        </p:txBody>
      </p:sp>
      <p:sp>
        <p:nvSpPr>
          <p:cNvPr id="39" name="TextBox 38"/>
          <p:cNvSpPr txBox="1"/>
          <p:nvPr/>
        </p:nvSpPr>
        <p:spPr>
          <a:xfrm>
            <a:off x="4417017" y="4595247"/>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2</a:t>
            </a:r>
            <a:endParaRPr lang="en-US" sz="800" b="1" dirty="0">
              <a:solidFill>
                <a:schemeClr val="tx1"/>
              </a:solidFill>
            </a:endParaRPr>
          </a:p>
        </p:txBody>
      </p:sp>
      <p:sp>
        <p:nvSpPr>
          <p:cNvPr id="41" name="Oval 40"/>
          <p:cNvSpPr/>
          <p:nvPr/>
        </p:nvSpPr>
        <p:spPr bwMode="auto">
          <a:xfrm>
            <a:off x="4584916" y="4453181"/>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51" name="TextBox 50"/>
          <p:cNvSpPr txBox="1"/>
          <p:nvPr/>
        </p:nvSpPr>
        <p:spPr>
          <a:xfrm>
            <a:off x="5623302" y="4453179"/>
            <a:ext cx="465192"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City 6</a:t>
            </a:r>
            <a:endParaRPr lang="en-US" sz="800" b="1" dirty="0">
              <a:solidFill>
                <a:schemeClr val="tx1"/>
              </a:solidFill>
            </a:endParaRPr>
          </a:p>
        </p:txBody>
      </p:sp>
      <p:sp>
        <p:nvSpPr>
          <p:cNvPr id="55" name="Oval 54"/>
          <p:cNvSpPr/>
          <p:nvPr/>
        </p:nvSpPr>
        <p:spPr bwMode="auto">
          <a:xfrm>
            <a:off x="5791201" y="4311113"/>
            <a:ext cx="69742" cy="69743"/>
          </a:xfrm>
          <a:prstGeom prst="ellipse">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3372" y="6381750"/>
            <a:ext cx="3500437" cy="476250"/>
          </a:xfrm>
        </p:spPr>
        <p:txBody>
          <a:bodyPr/>
          <a:lstStyle/>
          <a:p>
            <a:pPr>
              <a:defRPr/>
            </a:pPr>
            <a:r>
              <a:rPr lang="en-US" smtClean="0"/>
              <a:t>THOUGHTQUEST PROPRIETARY</a:t>
            </a:r>
            <a:endParaRPr lang="en-US" dirty="0"/>
          </a:p>
        </p:txBody>
      </p:sp>
      <p:pic>
        <p:nvPicPr>
          <p:cNvPr id="160" name="Picture 159" descr="Picture17.png"/>
          <p:cNvPicPr>
            <a:picLocks noChangeAspect="1"/>
          </p:cNvPicPr>
          <p:nvPr/>
        </p:nvPicPr>
        <p:blipFill>
          <a:blip r:embed="rId3"/>
          <a:stretch>
            <a:fillRect/>
          </a:stretch>
        </p:blipFill>
        <p:spPr>
          <a:xfrm>
            <a:off x="472699" y="1552592"/>
            <a:ext cx="8446576" cy="4941199"/>
          </a:xfrm>
          <a:prstGeom prst="rect">
            <a:avLst/>
          </a:prstGeom>
        </p:spPr>
      </p:pic>
      <p:sp>
        <p:nvSpPr>
          <p:cNvPr id="162" name="Title 1"/>
          <p:cNvSpPr txBox="1">
            <a:spLocks/>
          </p:cNvSpPr>
          <p:nvPr/>
        </p:nvSpPr>
        <p:spPr bwMode="auto">
          <a:xfrm>
            <a:off x="157395" y="137042"/>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300" kern="0" dirty="0" smtClean="0">
                <a:solidFill>
                  <a:schemeClr val="tx1"/>
                </a:solidFill>
                <a:latin typeface="+mj-lt"/>
                <a:ea typeface="+mj-ea"/>
                <a:cs typeface="+mj-cs"/>
              </a:rPr>
              <a:t>10</a:t>
            </a:r>
            <a:r>
              <a:rPr kumimoji="0" lang="en-US" sz="2300" b="0" i="0" u="none" strike="noStrike" kern="0" cap="none" spc="0" normalizeH="0" baseline="0" noProof="0" dirty="0" smtClean="0">
                <a:ln>
                  <a:noFill/>
                </a:ln>
                <a:solidFill>
                  <a:schemeClr val="tx1"/>
                </a:solidFill>
                <a:effectLst/>
                <a:uLnTx/>
                <a:uFillTx/>
                <a:latin typeface="+mj-lt"/>
                <a:ea typeface="+mj-ea"/>
                <a:cs typeface="+mj-cs"/>
              </a:rPr>
              <a:t>. </a:t>
            </a:r>
            <a:r>
              <a:rPr kumimoji="0" lang="en-US" sz="2300" b="0" i="0" u="none" strike="noStrike" kern="0" cap="none" spc="0" normalizeH="0" noProof="0" dirty="0" smtClean="0">
                <a:ln>
                  <a:noFill/>
                </a:ln>
                <a:solidFill>
                  <a:schemeClr val="tx1"/>
                </a:solidFill>
                <a:effectLst/>
                <a:uLnTx/>
                <a:uFillTx/>
                <a:latin typeface="+mj-lt"/>
                <a:ea typeface="+mj-ea"/>
                <a:cs typeface="+mj-cs"/>
              </a:rPr>
              <a:t> </a:t>
            </a:r>
            <a:r>
              <a:rPr lang="en-US" sz="2300" kern="0" dirty="0" smtClean="0">
                <a:solidFill>
                  <a:schemeClr val="tx1"/>
                </a:solidFill>
                <a:latin typeface="+mj-lt"/>
                <a:ea typeface="+mj-ea"/>
                <a:cs typeface="+mj-cs"/>
              </a:rPr>
              <a:t>Guides the risk management process</a:t>
            </a:r>
            <a:endParaRPr kumimoji="0" lang="en-US" sz="23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4" name="Straight Connector 163"/>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165" name="TextBox 164"/>
          <p:cNvSpPr txBox="1"/>
          <p:nvPr/>
        </p:nvSpPr>
        <p:spPr>
          <a:xfrm>
            <a:off x="751280" y="1053885"/>
            <a:ext cx="7842211" cy="461665"/>
          </a:xfrm>
          <a:prstGeom prst="rect">
            <a:avLst/>
          </a:prstGeom>
          <a:noFill/>
        </p:spPr>
        <p:txBody>
          <a:bodyPr wrap="none" rtlCol="0">
            <a:spAutoFit/>
          </a:bodyPr>
          <a:lstStyle/>
          <a:p>
            <a:r>
              <a:rPr lang="en-US" b="1" dirty="0" smtClean="0">
                <a:solidFill>
                  <a:srgbClr val="000000"/>
                </a:solidFill>
              </a:rPr>
              <a:t>Relates the Knowledge to the Strategic Environment</a:t>
            </a:r>
            <a:endParaRPr lang="en-US" b="1" dirty="0">
              <a:solidFill>
                <a:srgbClr val="000000"/>
              </a:solidFill>
            </a:endParaRPr>
          </a:p>
        </p:txBody>
      </p:sp>
      <p:sp>
        <p:nvSpPr>
          <p:cNvPr id="9" name="Oval 8"/>
          <p:cNvSpPr/>
          <p:nvPr/>
        </p:nvSpPr>
        <p:spPr bwMode="auto">
          <a:xfrm>
            <a:off x="3626602" y="3386380"/>
            <a:ext cx="1309607" cy="1247614"/>
          </a:xfrm>
          <a:prstGeom prst="ellipse">
            <a:avLst/>
          </a:prstGeom>
          <a:no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pic>
        <p:nvPicPr>
          <p:cNvPr id="1026" name="Picture 2"/>
          <p:cNvPicPr>
            <a:picLocks noChangeAspect="1" noChangeArrowheads="1"/>
          </p:cNvPicPr>
          <p:nvPr/>
        </p:nvPicPr>
        <p:blipFill>
          <a:blip r:embed="rId5"/>
          <a:srcRect b="9495"/>
          <a:stretch>
            <a:fillRect/>
          </a:stretch>
        </p:blipFill>
        <p:spPr bwMode="auto">
          <a:xfrm>
            <a:off x="501957" y="1766807"/>
            <a:ext cx="8324327" cy="4153546"/>
          </a:xfrm>
          <a:prstGeom prst="rect">
            <a:avLst/>
          </a:prstGeom>
          <a:noFill/>
          <a:ln w="9525">
            <a:noFill/>
            <a:miter lim="800000"/>
            <a:headEnd/>
            <a:tailEnd/>
          </a:ln>
          <a:effectLst/>
        </p:spPr>
      </p:pic>
      <p:sp>
        <p:nvSpPr>
          <p:cNvPr id="10" name="Oval 9"/>
          <p:cNvSpPr/>
          <p:nvPr/>
        </p:nvSpPr>
        <p:spPr bwMode="auto">
          <a:xfrm>
            <a:off x="7020733" y="3076414"/>
            <a:ext cx="201477" cy="178230"/>
          </a:xfrm>
          <a:prstGeom prst="ellipse">
            <a:avLst/>
          </a:prstGeom>
          <a:no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cxnSp>
        <p:nvCxnSpPr>
          <p:cNvPr id="12" name="Straight Connector 11"/>
          <p:cNvCxnSpPr>
            <a:stCxn id="10" idx="3"/>
          </p:cNvCxnSpPr>
          <p:nvPr/>
        </p:nvCxnSpPr>
        <p:spPr bwMode="auto">
          <a:xfrm rot="5400000">
            <a:off x="5964675" y="3804153"/>
            <a:ext cx="1661175" cy="509954"/>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15" name="Straight Connector 14"/>
          <p:cNvCxnSpPr>
            <a:stCxn id="10" idx="2"/>
          </p:cNvCxnSpPr>
          <p:nvPr/>
        </p:nvCxnSpPr>
        <p:spPr bwMode="auto">
          <a:xfrm rot="10800000" flipV="1">
            <a:off x="6114081" y="3165528"/>
            <a:ext cx="906652" cy="561813"/>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25" name="Straight Connector 24"/>
          <p:cNvCxnSpPr>
            <a:stCxn id="10" idx="3"/>
          </p:cNvCxnSpPr>
          <p:nvPr/>
        </p:nvCxnSpPr>
        <p:spPr bwMode="auto">
          <a:xfrm rot="5400000">
            <a:off x="5670208" y="3323704"/>
            <a:ext cx="1475193" cy="1284870"/>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27" name="Straight Connector 26"/>
          <p:cNvCxnSpPr/>
          <p:nvPr/>
        </p:nvCxnSpPr>
        <p:spPr bwMode="auto">
          <a:xfrm rot="10800000">
            <a:off x="4688237" y="3153906"/>
            <a:ext cx="1410350" cy="565687"/>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31" name="Straight Connector 30"/>
          <p:cNvCxnSpPr/>
          <p:nvPr/>
        </p:nvCxnSpPr>
        <p:spPr bwMode="auto">
          <a:xfrm rot="16200000" flipH="1">
            <a:off x="6431799" y="5013704"/>
            <a:ext cx="441702" cy="224725"/>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33" name="Straight Connector 32"/>
          <p:cNvCxnSpPr>
            <a:stCxn id="10" idx="2"/>
          </p:cNvCxnSpPr>
          <p:nvPr/>
        </p:nvCxnSpPr>
        <p:spPr bwMode="auto">
          <a:xfrm rot="10800000" flipV="1">
            <a:off x="5633635" y="3165528"/>
            <a:ext cx="1387099" cy="1073257"/>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35" name="Straight Connector 34"/>
          <p:cNvCxnSpPr/>
          <p:nvPr/>
        </p:nvCxnSpPr>
        <p:spPr bwMode="auto">
          <a:xfrm rot="10800000">
            <a:off x="4014061" y="4060556"/>
            <a:ext cx="1619574" cy="185980"/>
          </a:xfrm>
          <a:prstGeom prst="line">
            <a:avLst/>
          </a:prstGeom>
          <a:solidFill>
            <a:schemeClr val="accent1"/>
          </a:solidFill>
          <a:ln w="12700" cap="sq" cmpd="sng" algn="ctr">
            <a:solidFill>
              <a:srgbClr val="000000"/>
            </a:solidFill>
            <a:prstDash val="solid"/>
            <a:round/>
            <a:headEnd type="none" w="sm" len="sm"/>
            <a:tailEnd type="none" w="sm" len="sm"/>
          </a:ln>
          <a:effectLst/>
        </p:spPr>
      </p:cxnSp>
      <p:sp>
        <p:nvSpPr>
          <p:cNvPr id="39" name="Oval 38"/>
          <p:cNvSpPr/>
          <p:nvPr/>
        </p:nvSpPr>
        <p:spPr bwMode="auto">
          <a:xfrm>
            <a:off x="7082726" y="3130658"/>
            <a:ext cx="69742" cy="69743"/>
          </a:xfrm>
          <a:prstGeom prst="ellipse">
            <a:avLst/>
          </a:prstGeom>
          <a:solidFill>
            <a:srgbClr val="FFC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0" name="Oval 39"/>
          <p:cNvSpPr/>
          <p:nvPr/>
        </p:nvSpPr>
        <p:spPr bwMode="auto">
          <a:xfrm>
            <a:off x="5716292" y="4685655"/>
            <a:ext cx="69742" cy="69743"/>
          </a:xfrm>
          <a:prstGeom prst="ellipse">
            <a:avLst/>
          </a:prstGeom>
          <a:solidFill>
            <a:srgbClr val="FFC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1" name="Oval 40"/>
          <p:cNvSpPr/>
          <p:nvPr/>
        </p:nvSpPr>
        <p:spPr bwMode="auto">
          <a:xfrm>
            <a:off x="4621077" y="3117743"/>
            <a:ext cx="69742" cy="69743"/>
          </a:xfrm>
          <a:prstGeom prst="ellipse">
            <a:avLst/>
          </a:prstGeom>
          <a:solidFill>
            <a:srgbClr val="FFC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2" name="Oval 41"/>
          <p:cNvSpPr/>
          <p:nvPr/>
        </p:nvSpPr>
        <p:spPr bwMode="auto">
          <a:xfrm>
            <a:off x="3928821" y="4029560"/>
            <a:ext cx="69742" cy="69743"/>
          </a:xfrm>
          <a:prstGeom prst="ellipse">
            <a:avLst/>
          </a:prstGeom>
          <a:solidFill>
            <a:srgbClr val="FFC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3" name="Oval 42"/>
          <p:cNvSpPr/>
          <p:nvPr/>
        </p:nvSpPr>
        <p:spPr bwMode="auto">
          <a:xfrm>
            <a:off x="6744346" y="5318503"/>
            <a:ext cx="69742" cy="69743"/>
          </a:xfrm>
          <a:prstGeom prst="ellipse">
            <a:avLst/>
          </a:prstGeom>
          <a:solidFill>
            <a:srgbClr val="FFC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
        <p:nvSpPr>
          <p:cNvPr id="46" name="TextBox 45"/>
          <p:cNvSpPr txBox="1"/>
          <p:nvPr/>
        </p:nvSpPr>
        <p:spPr>
          <a:xfrm>
            <a:off x="635430" y="1929539"/>
            <a:ext cx="3156633" cy="1077218"/>
          </a:xfrm>
          <a:prstGeom prst="rect">
            <a:avLst/>
          </a:prstGeom>
          <a:solidFill>
            <a:srgbClr val="000000"/>
          </a:solidFill>
          <a:ln>
            <a:solidFill>
              <a:srgbClr val="C00000"/>
            </a:solidFill>
          </a:ln>
        </p:spPr>
        <p:txBody>
          <a:bodyPr wrap="square" rtlCol="0">
            <a:spAutoFit/>
          </a:bodyPr>
          <a:lstStyle/>
          <a:p>
            <a:r>
              <a:rPr lang="en-US" b="1" dirty="0" smtClean="0">
                <a:solidFill>
                  <a:schemeClr val="tx1"/>
                </a:solidFill>
              </a:rPr>
              <a:t>Product Distribution</a:t>
            </a:r>
          </a:p>
          <a:p>
            <a:endParaRPr lang="en-US" sz="800" b="1" dirty="0" smtClean="0">
              <a:solidFill>
                <a:schemeClr val="tx1"/>
              </a:solidFill>
            </a:endParaRPr>
          </a:p>
          <a:p>
            <a:r>
              <a:rPr lang="en-US" sz="800" b="1" dirty="0" smtClean="0">
                <a:solidFill>
                  <a:schemeClr val="tx1"/>
                </a:solidFill>
              </a:rPr>
              <a:t>Campaign: 16</a:t>
            </a:r>
          </a:p>
          <a:p>
            <a:r>
              <a:rPr lang="en-US" sz="800" b="1" dirty="0" smtClean="0">
                <a:solidFill>
                  <a:schemeClr val="tx1"/>
                </a:solidFill>
              </a:rPr>
              <a:t>Batch: 1412</a:t>
            </a:r>
          </a:p>
          <a:p>
            <a:r>
              <a:rPr lang="en-US" sz="800" b="1" dirty="0" smtClean="0">
                <a:solidFill>
                  <a:schemeClr val="tx1"/>
                </a:solidFill>
              </a:rPr>
              <a:t>Date: March 14, 2009</a:t>
            </a:r>
          </a:p>
          <a:p>
            <a:endParaRPr lang="en-US" sz="800" b="1" dirty="0">
              <a:solidFill>
                <a:schemeClr val="tx1"/>
              </a:solidFill>
            </a:endParaRPr>
          </a:p>
        </p:txBody>
      </p:sp>
      <p:sp>
        <p:nvSpPr>
          <p:cNvPr id="48" name="TextBox 47"/>
          <p:cNvSpPr txBox="1"/>
          <p:nvPr/>
        </p:nvSpPr>
        <p:spPr>
          <a:xfrm>
            <a:off x="4285282" y="2867186"/>
            <a:ext cx="699230"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Location 1</a:t>
            </a:r>
            <a:endParaRPr lang="en-US" sz="800" b="1" dirty="0">
              <a:solidFill>
                <a:schemeClr val="tx1"/>
              </a:solidFill>
            </a:endParaRPr>
          </a:p>
        </p:txBody>
      </p:sp>
      <p:sp>
        <p:nvSpPr>
          <p:cNvPr id="49" name="TextBox 48"/>
          <p:cNvSpPr txBox="1"/>
          <p:nvPr/>
        </p:nvSpPr>
        <p:spPr>
          <a:xfrm>
            <a:off x="5478651" y="4796726"/>
            <a:ext cx="699230"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Location 4</a:t>
            </a:r>
            <a:endParaRPr lang="en-US" sz="800" b="1" dirty="0">
              <a:solidFill>
                <a:schemeClr val="tx1"/>
              </a:solidFill>
            </a:endParaRPr>
          </a:p>
        </p:txBody>
      </p:sp>
      <p:sp>
        <p:nvSpPr>
          <p:cNvPr id="50" name="TextBox 49"/>
          <p:cNvSpPr txBox="1"/>
          <p:nvPr/>
        </p:nvSpPr>
        <p:spPr>
          <a:xfrm>
            <a:off x="3890076" y="4827723"/>
            <a:ext cx="699230"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Location 3</a:t>
            </a:r>
            <a:endParaRPr lang="en-US" sz="800" b="1" dirty="0">
              <a:solidFill>
                <a:schemeClr val="tx1"/>
              </a:solidFill>
            </a:endParaRPr>
          </a:p>
        </p:txBody>
      </p:sp>
      <p:sp>
        <p:nvSpPr>
          <p:cNvPr id="51" name="TextBox 50"/>
          <p:cNvSpPr txBox="1"/>
          <p:nvPr/>
        </p:nvSpPr>
        <p:spPr>
          <a:xfrm>
            <a:off x="3549111" y="3711843"/>
            <a:ext cx="699230"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Location 2</a:t>
            </a:r>
            <a:endParaRPr lang="en-US" sz="800" b="1" dirty="0">
              <a:solidFill>
                <a:schemeClr val="tx1"/>
              </a:solidFill>
            </a:endParaRPr>
          </a:p>
        </p:txBody>
      </p:sp>
      <p:sp>
        <p:nvSpPr>
          <p:cNvPr id="52" name="TextBox 51"/>
          <p:cNvSpPr txBox="1"/>
          <p:nvPr/>
        </p:nvSpPr>
        <p:spPr>
          <a:xfrm>
            <a:off x="6367220" y="5437322"/>
            <a:ext cx="699230" cy="215444"/>
          </a:xfrm>
          <a:prstGeom prst="rect">
            <a:avLst/>
          </a:prstGeom>
          <a:solidFill>
            <a:srgbClr val="000000"/>
          </a:solidFill>
          <a:ln>
            <a:solidFill>
              <a:srgbClr val="C00000"/>
            </a:solidFill>
          </a:ln>
        </p:spPr>
        <p:txBody>
          <a:bodyPr wrap="none" rtlCol="0">
            <a:spAutoFit/>
          </a:bodyPr>
          <a:lstStyle/>
          <a:p>
            <a:r>
              <a:rPr lang="en-US" sz="800" b="1" dirty="0" smtClean="0">
                <a:solidFill>
                  <a:schemeClr val="tx1"/>
                </a:solidFill>
              </a:rPr>
              <a:t>Location 5</a:t>
            </a:r>
            <a:endParaRPr lang="en-US" sz="800" b="1" dirty="0">
              <a:solidFill>
                <a:schemeClr val="tx1"/>
              </a:solidFill>
            </a:endParaRPr>
          </a:p>
        </p:txBody>
      </p:sp>
      <p:cxnSp>
        <p:nvCxnSpPr>
          <p:cNvPr id="38" name="Straight Connector 37"/>
          <p:cNvCxnSpPr/>
          <p:nvPr/>
        </p:nvCxnSpPr>
        <p:spPr bwMode="auto">
          <a:xfrm rot="10800000" flipV="1">
            <a:off x="5625886" y="3262393"/>
            <a:ext cx="1418097" cy="1193370"/>
          </a:xfrm>
          <a:prstGeom prst="line">
            <a:avLst/>
          </a:prstGeom>
          <a:solidFill>
            <a:schemeClr val="accent1"/>
          </a:solidFill>
          <a:ln w="12700" cap="sq" cmpd="sng" algn="ctr">
            <a:solidFill>
              <a:srgbClr val="000000"/>
            </a:solidFill>
            <a:prstDash val="solid"/>
            <a:round/>
            <a:headEnd type="none" w="sm" len="sm"/>
            <a:tailEnd type="none" w="sm" len="sm"/>
          </a:ln>
          <a:effectLst/>
        </p:spPr>
      </p:cxnSp>
      <p:cxnSp>
        <p:nvCxnSpPr>
          <p:cNvPr id="53" name="Straight Connector 52"/>
          <p:cNvCxnSpPr/>
          <p:nvPr/>
        </p:nvCxnSpPr>
        <p:spPr bwMode="auto">
          <a:xfrm rot="10800000" flipV="1">
            <a:off x="4742482" y="4455762"/>
            <a:ext cx="875655" cy="449451"/>
          </a:xfrm>
          <a:prstGeom prst="line">
            <a:avLst/>
          </a:prstGeom>
          <a:solidFill>
            <a:schemeClr val="accent1"/>
          </a:solidFill>
          <a:ln w="12700" cap="sq" cmpd="sng" algn="ctr">
            <a:solidFill>
              <a:srgbClr val="000000"/>
            </a:solidFill>
            <a:prstDash val="solid"/>
            <a:round/>
            <a:headEnd type="none" w="sm" len="sm"/>
            <a:tailEnd type="none" w="sm" len="sm"/>
          </a:ln>
          <a:effectLst/>
        </p:spPr>
      </p:cxnSp>
      <p:sp>
        <p:nvSpPr>
          <p:cNvPr id="54" name="Oval 53"/>
          <p:cNvSpPr/>
          <p:nvPr/>
        </p:nvSpPr>
        <p:spPr bwMode="auto">
          <a:xfrm>
            <a:off x="4675323" y="4876801"/>
            <a:ext cx="69742" cy="69743"/>
          </a:xfrm>
          <a:prstGeom prst="ellipse">
            <a:avLst/>
          </a:prstGeom>
          <a:solidFill>
            <a:srgbClr val="FFC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799" y="101600"/>
            <a:ext cx="6981825" cy="831850"/>
          </a:xfrm>
        </p:spPr>
        <p:txBody>
          <a:bodyPr/>
          <a:lstStyle/>
          <a:p>
            <a:r>
              <a:rPr lang="en-US" sz="2400" dirty="0" smtClean="0"/>
              <a:t>To do what no other systems can do</a:t>
            </a:r>
          </a:p>
        </p:txBody>
      </p:sp>
      <p:sp>
        <p:nvSpPr>
          <p:cNvPr id="4" name="Footer Placeholder 3"/>
          <p:cNvSpPr>
            <a:spLocks noGrp="1"/>
          </p:cNvSpPr>
          <p:nvPr>
            <p:ph type="ftr" sz="quarter" idx="11"/>
          </p:nvPr>
        </p:nvSpPr>
        <p:spPr>
          <a:xfrm>
            <a:off x="3000194" y="6381750"/>
            <a:ext cx="3500437" cy="476250"/>
          </a:xfrm>
        </p:spPr>
        <p:txBody>
          <a:bodyPr/>
          <a:lstStyle/>
          <a:p>
            <a:pPr>
              <a:defRPr/>
            </a:pPr>
            <a:r>
              <a:rPr lang="en-US" dirty="0" smtClean="0"/>
              <a:t>THOUGHTQUEST PROPRIETARY</a:t>
            </a:r>
            <a:endParaRPr lang="en-US" dirty="0"/>
          </a:p>
        </p:txBody>
      </p:sp>
      <p:graphicFrame>
        <p:nvGraphicFramePr>
          <p:cNvPr id="6" name="Content Placeholder 6"/>
          <p:cNvGraphicFramePr>
            <a:graphicFrameLocks/>
          </p:cNvGraphicFramePr>
          <p:nvPr/>
        </p:nvGraphicFramePr>
        <p:xfrm>
          <a:off x="378947" y="1176846"/>
          <a:ext cx="8305800" cy="5208074"/>
        </p:xfrm>
        <a:graphic>
          <a:graphicData uri="http://schemas.openxmlformats.org/drawingml/2006/table">
            <a:tbl>
              <a:tblPr/>
              <a:tblGrid>
                <a:gridCol w="2666470"/>
                <a:gridCol w="666427"/>
                <a:gridCol w="1704814"/>
                <a:gridCol w="612183"/>
                <a:gridCol w="1666068"/>
                <a:gridCol w="989838"/>
              </a:tblGrid>
              <a:tr h="460024">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400" b="1" i="0" u="none" strike="noStrike" cap="none" normalizeH="0" baseline="0" dirty="0" smtClean="0">
                          <a:ln>
                            <a:noFill/>
                          </a:ln>
                          <a:solidFill>
                            <a:srgbClr val="FFFFFF"/>
                          </a:solidFill>
                          <a:effectLst/>
                          <a:latin typeface="Arial" charset="0"/>
                        </a:rPr>
                        <a:t>Capability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400" b="1" i="0" u="none" strike="noStrike" cap="none" normalizeH="0" baseline="0" dirty="0" smtClean="0">
                          <a:ln>
                            <a:noFill/>
                          </a:ln>
                          <a:solidFill>
                            <a:srgbClr val="FFFFFF"/>
                          </a:solidFill>
                          <a:effectLst/>
                          <a:latin typeface="Arial" charset="0"/>
                        </a:rPr>
                        <a:t>TQ</a:t>
                      </a:r>
                      <a:r>
                        <a:rPr kumimoji="0" lang="en-US" sz="1400" b="1" i="0" u="none" strike="noStrike" cap="none" normalizeH="0" baseline="30000" dirty="0" smtClean="0">
                          <a:ln>
                            <a:noFill/>
                          </a:ln>
                          <a:solidFill>
                            <a:srgbClr val="FFFFFF"/>
                          </a:solidFill>
                          <a:effectLst/>
                          <a:latin typeface="Arial" charset="0"/>
                        </a:rPr>
                        <a:t>TM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400" b="1" i="0" u="none" strike="noStrike" cap="none" normalizeH="0" baseline="0" dirty="0" smtClean="0">
                          <a:ln>
                            <a:noFill/>
                          </a:ln>
                          <a:solidFill>
                            <a:srgbClr val="FFFFFF"/>
                          </a:solidFill>
                          <a:effectLst/>
                          <a:latin typeface="Arial" charset="0"/>
                        </a:rPr>
                        <a:t>Carver + Shock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400" b="1" i="0" u="none" strike="noStrike" cap="none" normalizeH="0" baseline="0" dirty="0" smtClean="0">
                          <a:ln>
                            <a:noFill/>
                          </a:ln>
                          <a:solidFill>
                            <a:srgbClr val="FFFFFF"/>
                          </a:solidFill>
                          <a:effectLst/>
                          <a:latin typeface="Arial" charset="0"/>
                        </a:rPr>
                        <a:t>PRA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400" b="1" i="1" u="none" strike="noStrike" cap="none" normalizeH="0" baseline="0" dirty="0" smtClean="0">
                          <a:ln>
                            <a:noFill/>
                          </a:ln>
                          <a:solidFill>
                            <a:srgbClr val="FFFFFF"/>
                          </a:solidFill>
                          <a:effectLst/>
                          <a:latin typeface="Arial" charset="0"/>
                        </a:rPr>
                        <a:t>Ramcap Plus</a:t>
                      </a:r>
                      <a:r>
                        <a:rPr kumimoji="0" lang="en-US" sz="1400" b="1" i="1" u="none" strike="noStrike" cap="none" normalizeH="0" baseline="30000" dirty="0" smtClean="0">
                          <a:ln>
                            <a:noFill/>
                          </a:ln>
                          <a:solidFill>
                            <a:srgbClr val="FFFFFF"/>
                          </a:solidFill>
                          <a:effectLst/>
                          <a:latin typeface="Arial" charset="0"/>
                        </a:rPr>
                        <a:t>TM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400" b="1" i="0" u="none" strike="noStrike" cap="none" normalizeH="0" baseline="0" dirty="0" smtClean="0">
                          <a:ln>
                            <a:noFill/>
                          </a:ln>
                          <a:solidFill>
                            <a:srgbClr val="FFFFFF"/>
                          </a:solidFill>
                          <a:effectLst/>
                          <a:latin typeface="Arial" charset="0"/>
                        </a:rPr>
                        <a:t>CSM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Statistical Drivers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Consolidate and update standards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r>
              <a:tr h="458636">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Adjust to changes in the threat environment based on real world and projected incidents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Monitor indicators and warnings of incidents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Issue alerts to prevent incidents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Specific criteria to guide effective responses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One time assessment capability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Law of Large numbers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Projectioneering</a:t>
                      </a:r>
                      <a:r>
                        <a:rPr kumimoji="0" lang="en-US" sz="1000" b="1" i="0" u="none" strike="noStrike" cap="none" normalizeH="0" baseline="30000" dirty="0" smtClean="0">
                          <a:ln>
                            <a:noFill/>
                          </a:ln>
                          <a:solidFill>
                            <a:srgbClr val="000000"/>
                          </a:solidFill>
                          <a:effectLst/>
                          <a:latin typeface="Arial" charset="0"/>
                        </a:rPr>
                        <a:t>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Continuous performance assessment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Use of net based questionnaires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Performance reports by critical category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85000"/>
                      </a:schemeClr>
                    </a:solidFill>
                  </a:tcPr>
                </a:tc>
              </a:tr>
              <a:tr h="340693">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r>
                        <a:rPr kumimoji="0" lang="en-US" sz="1000" b="1" i="0" u="none" strike="noStrike" cap="none" normalizeH="0" baseline="0" dirty="0" smtClean="0">
                          <a:ln>
                            <a:noFill/>
                          </a:ln>
                          <a:solidFill>
                            <a:srgbClr val="000000"/>
                          </a:solidFill>
                          <a:effectLst/>
                          <a:latin typeface="Arial" charset="0"/>
                        </a:rPr>
                        <a:t>Specific criteria to correct problems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pPr>
                      <a:endParaRPr kumimoji="0" lang="en-US" sz="1200" b="1" i="0" u="none" strike="noStrike" cap="none" normalizeH="0" baseline="0" dirty="0" smtClean="0">
                        <a:ln>
                          <a:noFill/>
                        </a:ln>
                        <a:solidFill>
                          <a:srgbClr val="00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r>
            </a:tbl>
          </a:graphicData>
        </a:graphic>
      </p:graphicFrame>
      <p:pic>
        <p:nvPicPr>
          <p:cNvPr id="7"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30041" y="1641952"/>
            <a:ext cx="183374" cy="242574"/>
          </a:xfrm>
          <a:prstGeom prst="rect">
            <a:avLst/>
          </a:prstGeom>
          <a:noFill/>
          <a:ln w="9525">
            <a:noFill/>
            <a:miter lim="800000"/>
            <a:headEnd/>
            <a:tailEnd/>
          </a:ln>
        </p:spPr>
      </p:pic>
      <p:pic>
        <p:nvPicPr>
          <p:cNvPr id="8"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37281" y="1985477"/>
            <a:ext cx="183374" cy="242574"/>
          </a:xfrm>
          <a:prstGeom prst="rect">
            <a:avLst/>
          </a:prstGeom>
          <a:noFill/>
          <a:ln w="9525">
            <a:noFill/>
            <a:miter lim="800000"/>
            <a:headEnd/>
            <a:tailEnd/>
          </a:ln>
        </p:spPr>
      </p:pic>
      <p:pic>
        <p:nvPicPr>
          <p:cNvPr id="9"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29277" y="2453221"/>
            <a:ext cx="183374" cy="242574"/>
          </a:xfrm>
          <a:prstGeom prst="rect">
            <a:avLst/>
          </a:prstGeom>
          <a:noFill/>
          <a:ln w="9525">
            <a:noFill/>
            <a:miter lim="800000"/>
            <a:headEnd/>
            <a:tailEnd/>
          </a:ln>
        </p:spPr>
      </p:pic>
      <p:pic>
        <p:nvPicPr>
          <p:cNvPr id="10"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29465" y="2887743"/>
            <a:ext cx="183374" cy="242574"/>
          </a:xfrm>
          <a:prstGeom prst="rect">
            <a:avLst/>
          </a:prstGeom>
          <a:noFill/>
          <a:ln w="9525">
            <a:noFill/>
            <a:miter lim="800000"/>
            <a:headEnd/>
            <a:tailEnd/>
          </a:ln>
        </p:spPr>
      </p:pic>
      <p:pic>
        <p:nvPicPr>
          <p:cNvPr id="11"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28769" y="3252293"/>
            <a:ext cx="183374" cy="242574"/>
          </a:xfrm>
          <a:prstGeom prst="rect">
            <a:avLst/>
          </a:prstGeom>
          <a:noFill/>
          <a:ln w="9525">
            <a:noFill/>
            <a:miter lim="800000"/>
            <a:headEnd/>
            <a:tailEnd/>
          </a:ln>
        </p:spPr>
      </p:pic>
      <p:pic>
        <p:nvPicPr>
          <p:cNvPr id="12"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36961" y="3617673"/>
            <a:ext cx="183374" cy="242574"/>
          </a:xfrm>
          <a:prstGeom prst="rect">
            <a:avLst/>
          </a:prstGeom>
          <a:noFill/>
          <a:ln w="9525">
            <a:noFill/>
            <a:miter lim="800000"/>
            <a:headEnd/>
            <a:tailEnd/>
          </a:ln>
        </p:spPr>
      </p:pic>
      <p:pic>
        <p:nvPicPr>
          <p:cNvPr id="13"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59004" y="4348633"/>
            <a:ext cx="183374" cy="242574"/>
          </a:xfrm>
          <a:prstGeom prst="rect">
            <a:avLst/>
          </a:prstGeom>
          <a:noFill/>
          <a:ln w="9525">
            <a:noFill/>
            <a:miter lim="800000"/>
            <a:headEnd/>
            <a:tailEnd/>
          </a:ln>
        </p:spPr>
      </p:pic>
      <p:pic>
        <p:nvPicPr>
          <p:cNvPr id="14"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59889" y="4007131"/>
            <a:ext cx="183374" cy="242574"/>
          </a:xfrm>
          <a:prstGeom prst="rect">
            <a:avLst/>
          </a:prstGeom>
          <a:noFill/>
          <a:ln w="9525">
            <a:noFill/>
            <a:miter lim="800000"/>
            <a:headEnd/>
            <a:tailEnd/>
          </a:ln>
        </p:spPr>
      </p:pic>
      <p:pic>
        <p:nvPicPr>
          <p:cNvPr id="15"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36388" y="5359933"/>
            <a:ext cx="183374" cy="242574"/>
          </a:xfrm>
          <a:prstGeom prst="rect">
            <a:avLst/>
          </a:prstGeom>
          <a:noFill/>
          <a:ln w="9525">
            <a:noFill/>
            <a:miter lim="800000"/>
            <a:headEnd/>
            <a:tailEnd/>
          </a:ln>
        </p:spPr>
      </p:pic>
      <p:pic>
        <p:nvPicPr>
          <p:cNvPr id="16"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5670369" y="1625945"/>
            <a:ext cx="183374" cy="242574"/>
          </a:xfrm>
          <a:prstGeom prst="rect">
            <a:avLst/>
          </a:prstGeom>
          <a:noFill/>
          <a:ln w="9525">
            <a:noFill/>
            <a:miter lim="800000"/>
            <a:headEnd/>
            <a:tailEnd/>
          </a:ln>
        </p:spPr>
      </p:pic>
      <p:pic>
        <p:nvPicPr>
          <p:cNvPr id="18"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19530" y="1649702"/>
            <a:ext cx="183374" cy="242574"/>
          </a:xfrm>
          <a:prstGeom prst="rect">
            <a:avLst/>
          </a:prstGeom>
          <a:noFill/>
          <a:ln w="9525">
            <a:noFill/>
            <a:miter lim="800000"/>
            <a:headEnd/>
            <a:tailEnd/>
          </a:ln>
        </p:spPr>
      </p:pic>
      <p:pic>
        <p:nvPicPr>
          <p:cNvPr id="19"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51191" y="5024602"/>
            <a:ext cx="183374" cy="242574"/>
          </a:xfrm>
          <a:prstGeom prst="rect">
            <a:avLst/>
          </a:prstGeom>
          <a:noFill/>
          <a:ln w="9525">
            <a:noFill/>
            <a:miter lim="800000"/>
            <a:headEnd/>
            <a:tailEnd/>
          </a:ln>
        </p:spPr>
      </p:pic>
      <p:pic>
        <p:nvPicPr>
          <p:cNvPr id="21"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5691826" y="3994429"/>
            <a:ext cx="183374" cy="242574"/>
          </a:xfrm>
          <a:prstGeom prst="rect">
            <a:avLst/>
          </a:prstGeom>
          <a:noFill/>
          <a:ln w="9525">
            <a:noFill/>
            <a:miter lim="800000"/>
            <a:headEnd/>
            <a:tailEnd/>
          </a:ln>
        </p:spPr>
      </p:pic>
      <p:pic>
        <p:nvPicPr>
          <p:cNvPr id="22"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796020" y="3991004"/>
            <a:ext cx="183374" cy="242574"/>
          </a:xfrm>
          <a:prstGeom prst="rect">
            <a:avLst/>
          </a:prstGeom>
          <a:noFill/>
          <a:ln w="9525">
            <a:noFill/>
            <a:miter lim="800000"/>
            <a:headEnd/>
            <a:tailEnd/>
          </a:ln>
        </p:spPr>
      </p:pic>
      <p:pic>
        <p:nvPicPr>
          <p:cNvPr id="23"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51444" y="4697890"/>
            <a:ext cx="183374" cy="242574"/>
          </a:xfrm>
          <a:prstGeom prst="rect">
            <a:avLst/>
          </a:prstGeom>
          <a:noFill/>
          <a:ln w="9525">
            <a:noFill/>
            <a:miter lim="800000"/>
            <a:headEnd/>
            <a:tailEnd/>
          </a:ln>
        </p:spPr>
      </p:pic>
      <p:pic>
        <p:nvPicPr>
          <p:cNvPr id="25"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4542512" y="4332401"/>
            <a:ext cx="183374" cy="242574"/>
          </a:xfrm>
          <a:prstGeom prst="rect">
            <a:avLst/>
          </a:prstGeom>
          <a:noFill/>
          <a:ln w="9525">
            <a:noFill/>
            <a:miter lim="800000"/>
            <a:headEnd/>
            <a:tailEnd/>
          </a:ln>
        </p:spPr>
      </p:pic>
      <p:pic>
        <p:nvPicPr>
          <p:cNvPr id="26"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5717799" y="4329819"/>
            <a:ext cx="183374" cy="242574"/>
          </a:xfrm>
          <a:prstGeom prst="rect">
            <a:avLst/>
          </a:prstGeom>
          <a:noFill/>
          <a:ln w="9525">
            <a:noFill/>
            <a:miter lim="800000"/>
            <a:headEnd/>
            <a:tailEnd/>
          </a:ln>
        </p:spPr>
      </p:pic>
      <p:pic>
        <p:nvPicPr>
          <p:cNvPr id="27"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49304" y="5706061"/>
            <a:ext cx="183374" cy="242574"/>
          </a:xfrm>
          <a:prstGeom prst="rect">
            <a:avLst/>
          </a:prstGeom>
          <a:noFill/>
          <a:ln w="9525">
            <a:noFill/>
            <a:miter lim="800000"/>
            <a:headEnd/>
            <a:tailEnd/>
          </a:ln>
        </p:spPr>
      </p:pic>
      <p:pic>
        <p:nvPicPr>
          <p:cNvPr id="28"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3338971" y="6036692"/>
            <a:ext cx="183374" cy="242574"/>
          </a:xfrm>
          <a:prstGeom prst="rect">
            <a:avLst/>
          </a:prstGeom>
          <a:noFill/>
          <a:ln w="9525">
            <a:noFill/>
            <a:miter lim="800000"/>
            <a:headEnd/>
            <a:tailEnd/>
          </a:ln>
        </p:spPr>
      </p:pic>
      <p:pic>
        <p:nvPicPr>
          <p:cNvPr id="29"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815596" y="4342734"/>
            <a:ext cx="183374" cy="242574"/>
          </a:xfrm>
          <a:prstGeom prst="rect">
            <a:avLst/>
          </a:prstGeom>
          <a:noFill/>
          <a:ln w="9525">
            <a:noFill/>
            <a:miter lim="800000"/>
            <a:headEnd/>
            <a:tailEnd/>
          </a:ln>
        </p:spPr>
      </p:pic>
      <p:pic>
        <p:nvPicPr>
          <p:cNvPr id="30"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4534760" y="3991438"/>
            <a:ext cx="183374" cy="242574"/>
          </a:xfrm>
          <a:prstGeom prst="rect">
            <a:avLst/>
          </a:prstGeom>
          <a:noFill/>
          <a:ln w="9525">
            <a:noFill/>
            <a:miter lim="800000"/>
            <a:headEnd/>
            <a:tailEnd/>
          </a:ln>
        </p:spPr>
      </p:pic>
      <p:pic>
        <p:nvPicPr>
          <p:cNvPr id="31"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5697135" y="6052714"/>
            <a:ext cx="183374" cy="242574"/>
          </a:xfrm>
          <a:prstGeom prst="rect">
            <a:avLst/>
          </a:prstGeom>
          <a:noFill/>
          <a:ln w="9525">
            <a:noFill/>
            <a:miter lim="800000"/>
            <a:headEnd/>
            <a:tailEnd/>
          </a:ln>
        </p:spPr>
      </p:pic>
      <p:pic>
        <p:nvPicPr>
          <p:cNvPr id="32"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8112287" y="3981107"/>
            <a:ext cx="183374" cy="242574"/>
          </a:xfrm>
          <a:prstGeom prst="rect">
            <a:avLst/>
          </a:prstGeom>
          <a:noFill/>
          <a:ln w="9525">
            <a:noFill/>
            <a:miter lim="800000"/>
            <a:headEnd/>
            <a:tailEnd/>
          </a:ln>
        </p:spPr>
      </p:pic>
      <p:pic>
        <p:nvPicPr>
          <p:cNvPr id="33"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8132952" y="4327235"/>
            <a:ext cx="183374" cy="242574"/>
          </a:xfrm>
          <a:prstGeom prst="rect">
            <a:avLst/>
          </a:prstGeom>
          <a:noFill/>
          <a:ln w="9525">
            <a:noFill/>
            <a:miter lim="800000"/>
            <a:headEnd/>
            <a:tailEnd/>
          </a:ln>
        </p:spPr>
      </p:pic>
      <p:pic>
        <p:nvPicPr>
          <p:cNvPr id="34"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8145867" y="1643446"/>
            <a:ext cx="183374" cy="242574"/>
          </a:xfrm>
          <a:prstGeom prst="rect">
            <a:avLst/>
          </a:prstGeom>
          <a:noFill/>
          <a:ln w="9525">
            <a:noFill/>
            <a:miter lim="800000"/>
            <a:headEnd/>
            <a:tailEnd/>
          </a:ln>
        </p:spPr>
      </p:pic>
      <p:pic>
        <p:nvPicPr>
          <p:cNvPr id="35"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8169114" y="6044964"/>
            <a:ext cx="183374" cy="242574"/>
          </a:xfrm>
          <a:prstGeom prst="rect">
            <a:avLst/>
          </a:prstGeom>
          <a:noFill/>
          <a:ln w="9525">
            <a:noFill/>
            <a:miter lim="800000"/>
            <a:headEnd/>
            <a:tailEnd/>
          </a:ln>
        </p:spPr>
      </p:pic>
      <p:pic>
        <p:nvPicPr>
          <p:cNvPr id="36" name="Picture 2" descr="C:\Users\John\AppData\Local\Microsoft\Windows\Temporary Internet Files\Content.IE5\BK082YKA\MCj04346630000[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8100360" y="3636827"/>
            <a:ext cx="183374" cy="242574"/>
          </a:xfrm>
          <a:prstGeom prst="rect">
            <a:avLst/>
          </a:prstGeom>
          <a:noFill/>
          <a:ln w="9525">
            <a:noFill/>
            <a:miter lim="800000"/>
            <a:headEnd/>
            <a:tailEnd/>
          </a:ln>
        </p:spPr>
      </p:pic>
      <p:pic>
        <p:nvPicPr>
          <p:cNvPr id="37" name="Picture 27" descr="raytheonsolipsyslogo"/>
          <p:cNvPicPr>
            <a:picLocks noChangeAspect="1" noChangeArrowheads="1"/>
          </p:cNvPicPr>
          <p:nvPr/>
        </p:nvPicPr>
        <p:blipFill>
          <a:blip r:embed="rId4"/>
          <a:srcRect/>
          <a:stretch>
            <a:fillRect/>
          </a:stretch>
        </p:blipFill>
        <p:spPr bwMode="auto">
          <a:xfrm>
            <a:off x="3725311" y="249067"/>
            <a:ext cx="2350084" cy="28333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Opportunity</a:t>
            </a:r>
            <a:endParaRPr lang="en-US" sz="2400" dirty="0"/>
          </a:p>
        </p:txBody>
      </p:sp>
      <p:sp>
        <p:nvSpPr>
          <p:cNvPr id="3" name="Content Placeholder 2"/>
          <p:cNvSpPr>
            <a:spLocks noGrp="1"/>
          </p:cNvSpPr>
          <p:nvPr>
            <p:ph idx="1"/>
          </p:nvPr>
        </p:nvSpPr>
        <p:spPr>
          <a:xfrm>
            <a:off x="297180" y="1158240"/>
            <a:ext cx="8534400" cy="4775200"/>
          </a:xfrm>
        </p:spPr>
        <p:txBody>
          <a:bodyPr/>
          <a:lstStyle/>
          <a:p>
            <a:r>
              <a:rPr lang="en-US" dirty="0" smtClean="0"/>
              <a:t>USDA: Integrated Research, Education, and Extension Competitive Grants Program – National Integrated Food Safety Initiative</a:t>
            </a:r>
            <a:endParaRPr lang="en-US" sz="800" dirty="0" smtClean="0"/>
          </a:p>
          <a:p>
            <a:pPr>
              <a:buNone/>
            </a:pPr>
            <a:r>
              <a:rPr lang="en-US" sz="800" dirty="0" smtClean="0"/>
              <a:t> </a:t>
            </a:r>
          </a:p>
          <a:p>
            <a:r>
              <a:rPr lang="en-US" dirty="0" smtClean="0"/>
              <a:t>Two types of projects in FY 2009:</a:t>
            </a:r>
            <a:endParaRPr lang="en-US" sz="800" dirty="0" smtClean="0"/>
          </a:p>
          <a:p>
            <a:pPr>
              <a:buNone/>
            </a:pPr>
            <a:r>
              <a:rPr lang="en-US" sz="800" dirty="0" smtClean="0"/>
              <a:t> </a:t>
            </a:r>
          </a:p>
          <a:p>
            <a:pPr lvl="1"/>
            <a:r>
              <a:rPr lang="en-US" dirty="0" smtClean="0"/>
              <a:t>Standard projects for a maximum of $600,000 for up to 3 years</a:t>
            </a:r>
          </a:p>
          <a:p>
            <a:pPr lvl="1"/>
            <a:endParaRPr lang="en-US" sz="800" dirty="0" smtClean="0"/>
          </a:p>
          <a:p>
            <a:pPr lvl="2"/>
            <a:r>
              <a:rPr lang="en-US" sz="1400" b="0" dirty="0" smtClean="0"/>
              <a:t>(111.F) Strengthening the nation’s food defense system through threat prevention, threat response, risk management, risk communication, and public education </a:t>
            </a:r>
          </a:p>
          <a:p>
            <a:pPr lvl="2"/>
            <a:r>
              <a:rPr lang="en-US" sz="1400" b="0" dirty="0" smtClean="0"/>
              <a:t>(111.G) Improving national support and coordination of food safety programs by building an information infrastructure for integrated food safety </a:t>
            </a:r>
            <a:endParaRPr lang="en-US" sz="800" b="0" dirty="0" smtClean="0"/>
          </a:p>
          <a:p>
            <a:pPr lvl="2">
              <a:buNone/>
            </a:pPr>
            <a:endParaRPr lang="en-US" sz="1400" dirty="0" smtClean="0"/>
          </a:p>
          <a:p>
            <a:pPr lvl="2">
              <a:buNone/>
            </a:pPr>
            <a:endParaRPr lang="en-US" sz="1400" dirty="0"/>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the opportunity?</a:t>
            </a:r>
            <a:endParaRPr lang="en-US" sz="2400" dirty="0"/>
          </a:p>
        </p:txBody>
      </p:sp>
      <p:sp>
        <p:nvSpPr>
          <p:cNvPr id="3" name="Content Placeholder 2"/>
          <p:cNvSpPr>
            <a:spLocks noGrp="1"/>
          </p:cNvSpPr>
          <p:nvPr>
            <p:ph idx="1"/>
          </p:nvPr>
        </p:nvSpPr>
        <p:spPr>
          <a:xfrm>
            <a:off x="297180" y="1158240"/>
            <a:ext cx="8534400" cy="4775200"/>
          </a:xfrm>
        </p:spPr>
        <p:txBody>
          <a:bodyPr/>
          <a:lstStyle/>
          <a:p>
            <a:r>
              <a:rPr lang="en-US" dirty="0" smtClean="0"/>
              <a:t>Two types of projects in FY 2009: </a:t>
            </a:r>
          </a:p>
          <a:p>
            <a:endParaRPr lang="en-US" sz="800" dirty="0" smtClean="0"/>
          </a:p>
          <a:p>
            <a:pPr lvl="1"/>
            <a:r>
              <a:rPr lang="en-US" dirty="0" smtClean="0"/>
              <a:t>Special emphasis projects for a total of $2 million per award; special emphasis projects may be up to 4 years in duration</a:t>
            </a:r>
          </a:p>
          <a:p>
            <a:pPr lvl="1"/>
            <a:endParaRPr lang="en-US" sz="800" dirty="0" smtClean="0"/>
          </a:p>
          <a:p>
            <a:pPr lvl="2"/>
            <a:r>
              <a:rPr lang="en-US" sz="1400" dirty="0" smtClean="0"/>
              <a:t>(111.I) Quantitative Assessment of Food Safety Intervention Technologies in Risk Management</a:t>
            </a:r>
          </a:p>
          <a:p>
            <a:pPr lvl="2"/>
            <a:endParaRPr lang="en-US" sz="800" dirty="0" smtClean="0"/>
          </a:p>
          <a:p>
            <a:pPr marL="974725" lvl="3" indent="-192088"/>
            <a:r>
              <a:rPr lang="en-US" sz="1400" dirty="0" smtClean="0"/>
              <a:t>Defining the risks</a:t>
            </a:r>
          </a:p>
          <a:p>
            <a:pPr marL="974725" lvl="3" indent="-192088"/>
            <a:r>
              <a:rPr lang="en-US" sz="1400" dirty="0" smtClean="0"/>
              <a:t>Developing quantitative metrics for defined risks</a:t>
            </a:r>
          </a:p>
          <a:p>
            <a:pPr marL="974725" lvl="3" indent="-192088"/>
            <a:r>
              <a:rPr lang="en-US" sz="1400" dirty="0" smtClean="0"/>
              <a:t>Establishing statutory thresholds vs. practical thresholds for defined risks</a:t>
            </a:r>
          </a:p>
          <a:p>
            <a:pPr marL="974725" lvl="3" indent="-192088"/>
            <a:r>
              <a:rPr lang="en-US" sz="1400" dirty="0" smtClean="0"/>
              <a:t>Developing and implementing new and/or improved intervention technologies for reducing the risks </a:t>
            </a:r>
          </a:p>
          <a:p>
            <a:pPr marL="974725" lvl="3" indent="-192088"/>
            <a:r>
              <a:rPr lang="en-US" sz="1400" dirty="0" smtClean="0"/>
              <a:t>Using a food systems-based approach for reducing risks that also addresses impacts on food quality and food production costs</a:t>
            </a:r>
          </a:p>
          <a:p>
            <a:pPr marL="974725" lvl="3" indent="-192088"/>
            <a:r>
              <a:rPr lang="en-US" sz="1400" dirty="0" smtClean="0"/>
              <a:t>Using a process-based approach (i.e. HACCP, GAPs, GMPs, etc.) vs. a performance-based approach (i.e. established standards for reducing pathogen loads, etc.) for reducing the risks</a:t>
            </a:r>
          </a:p>
          <a:p>
            <a:pPr marL="974725" lvl="3" indent="-192088"/>
            <a:r>
              <a:rPr lang="en-US" sz="1400" dirty="0" smtClean="0"/>
              <a:t>Managing intentional and unintentional contamination risks</a:t>
            </a:r>
          </a:p>
          <a:p>
            <a:pPr marL="974725" lvl="3" indent="-192088"/>
            <a:r>
              <a:rPr lang="en-US" sz="1400" dirty="0" smtClean="0"/>
              <a:t>Communicating methods for reducing risks to a variety of audiences</a:t>
            </a:r>
          </a:p>
          <a:p>
            <a:pPr lvl="2"/>
            <a:endParaRPr lang="en-US" sz="1400" dirty="0" smtClean="0"/>
          </a:p>
          <a:p>
            <a:pPr lvl="2">
              <a:buNone/>
            </a:pPr>
            <a:endParaRPr lang="en-US" sz="1400" dirty="0"/>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cxnSp>
        <p:nvCxnSpPr>
          <p:cNvPr id="19" name="Straight Connector 18"/>
          <p:cNvCxnSpPr/>
          <p:nvPr/>
        </p:nvCxnSpPr>
        <p:spPr bwMode="auto">
          <a:xfrm rot="16200000" flipH="1">
            <a:off x="5968800" y="374400"/>
            <a:ext cx="554400" cy="7200"/>
          </a:xfrm>
          <a:prstGeom prst="line">
            <a:avLst/>
          </a:prstGeom>
          <a:solidFill>
            <a:schemeClr val="accent1"/>
          </a:solidFill>
          <a:ln w="19050" cap="sq" cmpd="sng" algn="ctr">
            <a:solidFill>
              <a:srgbClr val="000000"/>
            </a:solidFill>
            <a:prstDash val="solid"/>
            <a:round/>
            <a:headEnd type="none" w="sm" len="sm"/>
            <a:tailEnd type="none" w="sm" len="sm"/>
          </a:ln>
          <a:effectLst/>
        </p:spPr>
      </p:cxnSp>
      <p:sp>
        <p:nvSpPr>
          <p:cNvPr id="20" name="TextBox 19"/>
          <p:cNvSpPr txBox="1"/>
          <p:nvPr/>
        </p:nvSpPr>
        <p:spPr>
          <a:xfrm>
            <a:off x="2694121" y="1049688"/>
            <a:ext cx="4039888" cy="461665"/>
          </a:xfrm>
          <a:prstGeom prst="rect">
            <a:avLst/>
          </a:prstGeom>
          <a:noFill/>
        </p:spPr>
        <p:txBody>
          <a:bodyPr wrap="none" rtlCol="0">
            <a:spAutoFit/>
          </a:bodyPr>
          <a:lstStyle/>
          <a:p>
            <a:r>
              <a:rPr lang="en-US" b="1" dirty="0" smtClean="0">
                <a:solidFill>
                  <a:srgbClr val="000000"/>
                </a:solidFill>
              </a:rPr>
              <a:t>Build: Food DefenseTQ</a:t>
            </a:r>
            <a:r>
              <a:rPr lang="en-US" b="1" baseline="30000" dirty="0" smtClean="0">
                <a:solidFill>
                  <a:srgbClr val="000000"/>
                </a:solidFill>
              </a:rPr>
              <a:t>TM </a:t>
            </a:r>
            <a:r>
              <a:rPr lang="en-US" b="1" dirty="0" smtClean="0">
                <a:solidFill>
                  <a:srgbClr val="000000"/>
                </a:solidFill>
              </a:rPr>
              <a:t> </a:t>
            </a:r>
            <a:endParaRPr lang="en-US" b="1" dirty="0">
              <a:solidFill>
                <a:srgbClr val="000000"/>
              </a:solidFill>
            </a:endParaRPr>
          </a:p>
        </p:txBody>
      </p:sp>
      <p:sp>
        <p:nvSpPr>
          <p:cNvPr id="21" name="Title 1"/>
          <p:cNvSpPr txBox="1">
            <a:spLocks/>
          </p:cNvSpPr>
          <p:nvPr/>
        </p:nvSpPr>
        <p:spPr bwMode="auto">
          <a:xfrm>
            <a:off x="224070" y="162066"/>
            <a:ext cx="7540054"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kern="0" noProof="0" dirty="0" smtClean="0">
                <a:solidFill>
                  <a:schemeClr val="tx1"/>
                </a:solidFill>
                <a:latin typeface="+mj-lt"/>
                <a:ea typeface="+mj-ea"/>
                <a:cs typeface="+mj-cs"/>
              </a:rPr>
              <a:t>The Proposal</a:t>
            </a:r>
            <a:endParaRPr kumimoji="0" lang="en-US"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2" name="Content Placeholder 2"/>
          <p:cNvSpPr>
            <a:spLocks noGrp="1"/>
          </p:cNvSpPr>
          <p:nvPr>
            <p:ph idx="1"/>
          </p:nvPr>
        </p:nvSpPr>
        <p:spPr>
          <a:xfrm>
            <a:off x="352908" y="1514475"/>
            <a:ext cx="8467241" cy="4775200"/>
          </a:xfrm>
        </p:spPr>
        <p:txBody>
          <a:bodyPr/>
          <a:lstStyle/>
          <a:p>
            <a:r>
              <a:rPr lang="en-US" dirty="0" smtClean="0"/>
              <a:t>Uses an “all hazards” approach to managing risk</a:t>
            </a:r>
          </a:p>
          <a:p>
            <a:pPr lvl="1"/>
            <a:r>
              <a:rPr lang="en-US" dirty="0" smtClean="0"/>
              <a:t>Process assurance for CCP, CP, accident and equipment management (including sensors and SCADA)</a:t>
            </a:r>
          </a:p>
          <a:p>
            <a:pPr lvl="1"/>
            <a:r>
              <a:rPr lang="en-US" dirty="0" smtClean="0"/>
              <a:t>Natural events</a:t>
            </a:r>
          </a:p>
          <a:p>
            <a:pPr lvl="1"/>
            <a:r>
              <a:rPr lang="en-US" dirty="0" smtClean="0"/>
              <a:t>Intentional attacks</a:t>
            </a:r>
          </a:p>
          <a:p>
            <a:r>
              <a:rPr lang="en-US" dirty="0" smtClean="0"/>
              <a:t>Supports the FDA compliance and reporting process</a:t>
            </a:r>
          </a:p>
          <a:p>
            <a:pPr lvl="1"/>
            <a:r>
              <a:rPr lang="en-US" dirty="0" smtClean="0"/>
              <a:t>Allows for real-time compliance monitoring and reporting of critical results</a:t>
            </a:r>
          </a:p>
          <a:p>
            <a:pPr lvl="1"/>
            <a:r>
              <a:rPr lang="en-US" dirty="0" smtClean="0"/>
              <a:t>More efficient quality assurance, compliance and inspection  </a:t>
            </a:r>
          </a:p>
          <a:p>
            <a:r>
              <a:rPr lang="en-US" dirty="0" smtClean="0"/>
              <a:t>Inexpensive and easy to use</a:t>
            </a:r>
          </a:p>
          <a:p>
            <a:pPr lvl="1"/>
            <a:r>
              <a:rPr lang="en-US" dirty="0" smtClean="0"/>
              <a:t>Uses a modular approach based on product and approved FDA process templates</a:t>
            </a:r>
          </a:p>
          <a:p>
            <a:r>
              <a:rPr lang="en-US" dirty="0" smtClean="0"/>
              <a:t>Highly scalable</a:t>
            </a:r>
          </a:p>
          <a:p>
            <a:pPr lvl="1"/>
            <a:r>
              <a:rPr lang="en-US" dirty="0" smtClean="0"/>
              <a:t>Small, medium and large enterprises</a:t>
            </a:r>
          </a:p>
          <a:p>
            <a:pPr lvl="1"/>
            <a:r>
              <a:rPr lang="en-US" dirty="0" smtClean="0"/>
              <a:t>FDA oversight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Phase I Work Breakdown Flow</a:t>
            </a:r>
            <a:endParaRPr lang="en-US" sz="2400" dirty="0"/>
          </a:p>
        </p:txBody>
      </p:sp>
      <p:sp>
        <p:nvSpPr>
          <p:cNvPr id="6" name="TextBox 5"/>
          <p:cNvSpPr txBox="1"/>
          <p:nvPr/>
        </p:nvSpPr>
        <p:spPr>
          <a:xfrm>
            <a:off x="3581400" y="1531620"/>
            <a:ext cx="1774845" cy="246221"/>
          </a:xfrm>
          <a:prstGeom prst="rect">
            <a:avLst/>
          </a:prstGeom>
          <a:noFill/>
          <a:ln w="6350">
            <a:noFill/>
          </a:ln>
        </p:spPr>
        <p:txBody>
          <a:bodyPr wrap="none" rtlCol="0">
            <a:spAutoFit/>
          </a:bodyPr>
          <a:lstStyle/>
          <a:p>
            <a:r>
              <a:rPr lang="en-US" sz="1000" dirty="0" smtClean="0">
                <a:solidFill>
                  <a:srgbClr val="000000"/>
                </a:solidFill>
              </a:rPr>
              <a:t>Examine Process Examples</a:t>
            </a:r>
            <a:endParaRPr lang="en-US" sz="1000" dirty="0">
              <a:solidFill>
                <a:srgbClr val="000000"/>
              </a:solidFill>
            </a:endParaRPr>
          </a:p>
        </p:txBody>
      </p:sp>
      <p:sp>
        <p:nvSpPr>
          <p:cNvPr id="7" name="TextBox 6"/>
          <p:cNvSpPr txBox="1"/>
          <p:nvPr/>
        </p:nvSpPr>
        <p:spPr>
          <a:xfrm>
            <a:off x="2400300" y="2057400"/>
            <a:ext cx="484428" cy="246221"/>
          </a:xfrm>
          <a:prstGeom prst="rect">
            <a:avLst/>
          </a:prstGeom>
          <a:noFill/>
          <a:ln w="6350">
            <a:noFill/>
          </a:ln>
        </p:spPr>
        <p:txBody>
          <a:bodyPr wrap="none" rtlCol="0">
            <a:spAutoFit/>
          </a:bodyPr>
          <a:lstStyle/>
          <a:p>
            <a:r>
              <a:rPr lang="en-US" sz="1000" dirty="0" smtClean="0">
                <a:solidFill>
                  <a:srgbClr val="000000"/>
                </a:solidFill>
              </a:rPr>
              <a:t>Dairy</a:t>
            </a:r>
            <a:endParaRPr lang="en-US" sz="1000" dirty="0">
              <a:solidFill>
                <a:srgbClr val="000000"/>
              </a:solidFill>
            </a:endParaRPr>
          </a:p>
        </p:txBody>
      </p:sp>
      <p:sp>
        <p:nvSpPr>
          <p:cNvPr id="8" name="TextBox 7"/>
          <p:cNvSpPr txBox="1"/>
          <p:nvPr/>
        </p:nvSpPr>
        <p:spPr>
          <a:xfrm>
            <a:off x="3025140" y="2057400"/>
            <a:ext cx="468398" cy="246221"/>
          </a:xfrm>
          <a:prstGeom prst="rect">
            <a:avLst/>
          </a:prstGeom>
          <a:noFill/>
          <a:ln w="6350">
            <a:noFill/>
          </a:ln>
        </p:spPr>
        <p:txBody>
          <a:bodyPr wrap="none" rtlCol="0">
            <a:spAutoFit/>
          </a:bodyPr>
          <a:lstStyle/>
          <a:p>
            <a:r>
              <a:rPr lang="en-US" sz="1000" dirty="0" smtClean="0">
                <a:solidFill>
                  <a:srgbClr val="000000"/>
                </a:solidFill>
              </a:rPr>
              <a:t>Meat</a:t>
            </a:r>
            <a:endParaRPr lang="en-US" sz="1000" dirty="0">
              <a:solidFill>
                <a:srgbClr val="000000"/>
              </a:solidFill>
            </a:endParaRPr>
          </a:p>
        </p:txBody>
      </p:sp>
      <p:sp>
        <p:nvSpPr>
          <p:cNvPr id="9" name="TextBox 8"/>
          <p:cNvSpPr txBox="1"/>
          <p:nvPr/>
        </p:nvSpPr>
        <p:spPr>
          <a:xfrm>
            <a:off x="3627120" y="2049780"/>
            <a:ext cx="821059" cy="246221"/>
          </a:xfrm>
          <a:prstGeom prst="rect">
            <a:avLst/>
          </a:prstGeom>
          <a:noFill/>
          <a:ln w="6350">
            <a:noFill/>
          </a:ln>
        </p:spPr>
        <p:txBody>
          <a:bodyPr wrap="none" rtlCol="0">
            <a:spAutoFit/>
          </a:bodyPr>
          <a:lstStyle/>
          <a:p>
            <a:r>
              <a:rPr lang="en-US" sz="1000" dirty="0" smtClean="0">
                <a:solidFill>
                  <a:srgbClr val="000000"/>
                </a:solidFill>
              </a:rPr>
              <a:t>Vegetables</a:t>
            </a:r>
            <a:endParaRPr lang="en-US" sz="1000" dirty="0">
              <a:solidFill>
                <a:srgbClr val="000000"/>
              </a:solidFill>
            </a:endParaRPr>
          </a:p>
        </p:txBody>
      </p:sp>
      <p:sp>
        <p:nvSpPr>
          <p:cNvPr id="10" name="TextBox 9"/>
          <p:cNvSpPr txBox="1"/>
          <p:nvPr/>
        </p:nvSpPr>
        <p:spPr>
          <a:xfrm>
            <a:off x="4442460" y="2049780"/>
            <a:ext cx="1021433" cy="246221"/>
          </a:xfrm>
          <a:prstGeom prst="rect">
            <a:avLst/>
          </a:prstGeom>
          <a:noFill/>
          <a:ln w="6350">
            <a:noFill/>
          </a:ln>
        </p:spPr>
        <p:txBody>
          <a:bodyPr wrap="none" rtlCol="0">
            <a:spAutoFit/>
          </a:bodyPr>
          <a:lstStyle/>
          <a:p>
            <a:r>
              <a:rPr lang="en-US" sz="1000" dirty="0" smtClean="0">
                <a:solidFill>
                  <a:srgbClr val="000000"/>
                </a:solidFill>
              </a:rPr>
              <a:t>Fresh Produce</a:t>
            </a:r>
            <a:endParaRPr lang="en-US" sz="1000" dirty="0">
              <a:solidFill>
                <a:srgbClr val="000000"/>
              </a:solidFill>
            </a:endParaRPr>
          </a:p>
        </p:txBody>
      </p:sp>
      <p:sp>
        <p:nvSpPr>
          <p:cNvPr id="11" name="TextBox 10"/>
          <p:cNvSpPr txBox="1"/>
          <p:nvPr/>
        </p:nvSpPr>
        <p:spPr>
          <a:xfrm>
            <a:off x="6225540" y="2019300"/>
            <a:ext cx="567784" cy="246221"/>
          </a:xfrm>
          <a:prstGeom prst="rect">
            <a:avLst/>
          </a:prstGeom>
          <a:noFill/>
          <a:ln w="6350">
            <a:noFill/>
          </a:ln>
        </p:spPr>
        <p:txBody>
          <a:bodyPr wrap="none" rtlCol="0">
            <a:spAutoFit/>
          </a:bodyPr>
          <a:lstStyle/>
          <a:p>
            <a:r>
              <a:rPr lang="en-US" sz="1000" dirty="0" smtClean="0">
                <a:solidFill>
                  <a:srgbClr val="000000"/>
                </a:solidFill>
              </a:rPr>
              <a:t>Others</a:t>
            </a:r>
            <a:endParaRPr lang="en-US" sz="1000" dirty="0">
              <a:solidFill>
                <a:srgbClr val="000000"/>
              </a:solidFill>
            </a:endParaRPr>
          </a:p>
        </p:txBody>
      </p:sp>
      <p:sp>
        <p:nvSpPr>
          <p:cNvPr id="12" name="TextBox 11"/>
          <p:cNvSpPr txBox="1"/>
          <p:nvPr/>
        </p:nvSpPr>
        <p:spPr>
          <a:xfrm>
            <a:off x="5516880" y="2026920"/>
            <a:ext cx="625492" cy="246221"/>
          </a:xfrm>
          <a:prstGeom prst="rect">
            <a:avLst/>
          </a:prstGeom>
          <a:noFill/>
          <a:ln w="6350">
            <a:noFill/>
          </a:ln>
        </p:spPr>
        <p:txBody>
          <a:bodyPr wrap="none" rtlCol="0">
            <a:spAutoFit/>
          </a:bodyPr>
          <a:lstStyle/>
          <a:p>
            <a:r>
              <a:rPr lang="en-US" sz="1000" dirty="0" smtClean="0">
                <a:solidFill>
                  <a:srgbClr val="000000"/>
                </a:solidFill>
              </a:rPr>
              <a:t>Cereals</a:t>
            </a:r>
            <a:endParaRPr lang="en-US" sz="1000" dirty="0">
              <a:solidFill>
                <a:srgbClr val="000000"/>
              </a:solidFill>
            </a:endParaRPr>
          </a:p>
        </p:txBody>
      </p:sp>
      <p:sp>
        <p:nvSpPr>
          <p:cNvPr id="13" name="TextBox 12"/>
          <p:cNvSpPr txBox="1"/>
          <p:nvPr/>
        </p:nvSpPr>
        <p:spPr>
          <a:xfrm>
            <a:off x="3451860" y="2491740"/>
            <a:ext cx="2153154" cy="246221"/>
          </a:xfrm>
          <a:prstGeom prst="rect">
            <a:avLst/>
          </a:prstGeom>
          <a:noFill/>
          <a:ln w="6350">
            <a:noFill/>
          </a:ln>
        </p:spPr>
        <p:txBody>
          <a:bodyPr wrap="none" rtlCol="0">
            <a:spAutoFit/>
          </a:bodyPr>
          <a:lstStyle/>
          <a:p>
            <a:r>
              <a:rPr lang="en-US" sz="1000" dirty="0" smtClean="0">
                <a:solidFill>
                  <a:srgbClr val="000000"/>
                </a:solidFill>
              </a:rPr>
              <a:t>Select Phase I Approved Template</a:t>
            </a:r>
            <a:endParaRPr lang="en-US" sz="1000" dirty="0">
              <a:solidFill>
                <a:srgbClr val="000000"/>
              </a:solidFill>
            </a:endParaRPr>
          </a:p>
        </p:txBody>
      </p:sp>
      <p:sp>
        <p:nvSpPr>
          <p:cNvPr id="14" name="TextBox 13"/>
          <p:cNvSpPr txBox="1"/>
          <p:nvPr/>
        </p:nvSpPr>
        <p:spPr>
          <a:xfrm>
            <a:off x="7734300" y="1531620"/>
            <a:ext cx="441146" cy="246221"/>
          </a:xfrm>
          <a:prstGeom prst="rect">
            <a:avLst/>
          </a:prstGeom>
          <a:noFill/>
          <a:ln w="6350">
            <a:noFill/>
          </a:ln>
        </p:spPr>
        <p:txBody>
          <a:bodyPr wrap="none" rtlCol="0">
            <a:spAutoFit/>
          </a:bodyPr>
          <a:lstStyle/>
          <a:p>
            <a:r>
              <a:rPr lang="en-US" sz="1000" dirty="0" smtClean="0">
                <a:solidFill>
                  <a:srgbClr val="000000"/>
                </a:solidFill>
              </a:rPr>
              <a:t>FDA</a:t>
            </a:r>
            <a:endParaRPr lang="en-US" sz="1000" dirty="0">
              <a:solidFill>
                <a:srgbClr val="000000"/>
              </a:solidFill>
            </a:endParaRPr>
          </a:p>
        </p:txBody>
      </p:sp>
      <p:sp>
        <p:nvSpPr>
          <p:cNvPr id="15" name="TextBox 14"/>
          <p:cNvSpPr txBox="1"/>
          <p:nvPr/>
        </p:nvSpPr>
        <p:spPr>
          <a:xfrm>
            <a:off x="7315200" y="2042160"/>
            <a:ext cx="463588" cy="246221"/>
          </a:xfrm>
          <a:prstGeom prst="rect">
            <a:avLst/>
          </a:prstGeom>
          <a:noFill/>
          <a:ln w="6350">
            <a:noFill/>
          </a:ln>
        </p:spPr>
        <p:txBody>
          <a:bodyPr wrap="none" rtlCol="0">
            <a:spAutoFit/>
          </a:bodyPr>
          <a:lstStyle/>
          <a:p>
            <a:r>
              <a:rPr lang="en-US" sz="1000" dirty="0" smtClean="0">
                <a:solidFill>
                  <a:srgbClr val="000000"/>
                </a:solidFill>
              </a:rPr>
              <a:t>CDC</a:t>
            </a:r>
            <a:endParaRPr lang="en-US" sz="1000" dirty="0">
              <a:solidFill>
                <a:srgbClr val="000000"/>
              </a:solidFill>
            </a:endParaRPr>
          </a:p>
        </p:txBody>
      </p:sp>
      <p:sp>
        <p:nvSpPr>
          <p:cNvPr id="16" name="TextBox 15"/>
          <p:cNvSpPr txBox="1"/>
          <p:nvPr/>
        </p:nvSpPr>
        <p:spPr>
          <a:xfrm>
            <a:off x="8115300" y="2042160"/>
            <a:ext cx="540533" cy="246221"/>
          </a:xfrm>
          <a:prstGeom prst="rect">
            <a:avLst/>
          </a:prstGeom>
          <a:noFill/>
          <a:ln w="6350">
            <a:noFill/>
          </a:ln>
        </p:spPr>
        <p:txBody>
          <a:bodyPr wrap="none" rtlCol="0">
            <a:spAutoFit/>
          </a:bodyPr>
          <a:lstStyle/>
          <a:p>
            <a:r>
              <a:rPr lang="en-US" sz="1000" dirty="0" smtClean="0">
                <a:solidFill>
                  <a:srgbClr val="000000"/>
                </a:solidFill>
              </a:rPr>
              <a:t>USDA</a:t>
            </a:r>
            <a:endParaRPr lang="en-US" sz="1000" dirty="0">
              <a:solidFill>
                <a:srgbClr val="000000"/>
              </a:solidFill>
            </a:endParaRPr>
          </a:p>
        </p:txBody>
      </p:sp>
      <p:cxnSp>
        <p:nvCxnSpPr>
          <p:cNvPr id="25" name="Straight Connector 24"/>
          <p:cNvCxnSpPr>
            <a:stCxn id="6" idx="2"/>
            <a:endCxn id="7" idx="0"/>
          </p:cNvCxnSpPr>
          <p:nvPr/>
        </p:nvCxnSpPr>
        <p:spPr bwMode="auto">
          <a:xfrm rot="5400000">
            <a:off x="3415890" y="1004466"/>
            <a:ext cx="279559" cy="182630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7" name="Straight Connector 26"/>
          <p:cNvCxnSpPr>
            <a:stCxn id="6" idx="2"/>
            <a:endCxn id="8" idx="0"/>
          </p:cNvCxnSpPr>
          <p:nvPr/>
        </p:nvCxnSpPr>
        <p:spPr bwMode="auto">
          <a:xfrm rot="5400000">
            <a:off x="3724302" y="1312878"/>
            <a:ext cx="279559" cy="120948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9" name="Straight Connector 28"/>
          <p:cNvCxnSpPr/>
          <p:nvPr/>
        </p:nvCxnSpPr>
        <p:spPr bwMode="auto">
          <a:xfrm rot="10800000">
            <a:off x="4385284" y="1877199"/>
            <a:ext cx="148633" cy="65902"/>
          </a:xfrm>
          <a:prstGeom prst="line">
            <a:avLst/>
          </a:prstGeom>
          <a:solidFill>
            <a:schemeClr val="accent1"/>
          </a:solidFill>
          <a:ln w="9525" cap="sq" cmpd="sng" algn="ctr">
            <a:solidFill>
              <a:schemeClr val="tx1"/>
            </a:solidFill>
            <a:prstDash val="solid"/>
            <a:round/>
            <a:headEnd type="none" w="sm" len="sm"/>
            <a:tailEnd type="none" w="sm" len="sm"/>
          </a:ln>
          <a:effectLst/>
        </p:spPr>
      </p:cxnSp>
      <p:cxnSp>
        <p:nvCxnSpPr>
          <p:cNvPr id="32" name="Straight Connector 31"/>
          <p:cNvCxnSpPr>
            <a:stCxn id="6" idx="2"/>
            <a:endCxn id="9" idx="0"/>
          </p:cNvCxnSpPr>
          <p:nvPr/>
        </p:nvCxnSpPr>
        <p:spPr bwMode="auto">
          <a:xfrm rot="5400000">
            <a:off x="4117268" y="1698224"/>
            <a:ext cx="271939" cy="43117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4" name="Straight Connector 33"/>
          <p:cNvCxnSpPr>
            <a:stCxn id="6" idx="2"/>
            <a:endCxn id="10" idx="0"/>
          </p:cNvCxnSpPr>
          <p:nvPr/>
        </p:nvCxnSpPr>
        <p:spPr bwMode="auto">
          <a:xfrm rot="16200000" flipH="1">
            <a:off x="4575031" y="1671633"/>
            <a:ext cx="271939" cy="48435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6" name="Straight Connector 35"/>
          <p:cNvCxnSpPr>
            <a:stCxn id="6" idx="2"/>
            <a:endCxn id="12" idx="0"/>
          </p:cNvCxnSpPr>
          <p:nvPr/>
        </p:nvCxnSpPr>
        <p:spPr bwMode="auto">
          <a:xfrm rot="16200000" flipH="1">
            <a:off x="5024685" y="1221978"/>
            <a:ext cx="249079" cy="136080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8" name="Straight Connector 37"/>
          <p:cNvCxnSpPr>
            <a:stCxn id="6" idx="2"/>
            <a:endCxn id="11" idx="0"/>
          </p:cNvCxnSpPr>
          <p:nvPr/>
        </p:nvCxnSpPr>
        <p:spPr bwMode="auto">
          <a:xfrm rot="16200000" flipH="1">
            <a:off x="5368398" y="878265"/>
            <a:ext cx="241459" cy="204060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47" name="Straight Connector 46"/>
          <p:cNvCxnSpPr>
            <a:stCxn id="7" idx="2"/>
            <a:endCxn id="13" idx="0"/>
          </p:cNvCxnSpPr>
          <p:nvPr/>
        </p:nvCxnSpPr>
        <p:spPr bwMode="auto">
          <a:xfrm rot="16200000" flipH="1">
            <a:off x="3491416" y="1454718"/>
            <a:ext cx="188119" cy="188592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49" name="Straight Connector 48"/>
          <p:cNvCxnSpPr>
            <a:stCxn id="8" idx="2"/>
            <a:endCxn id="13" idx="0"/>
          </p:cNvCxnSpPr>
          <p:nvPr/>
        </p:nvCxnSpPr>
        <p:spPr bwMode="auto">
          <a:xfrm rot="16200000" flipH="1">
            <a:off x="3799829" y="1763131"/>
            <a:ext cx="188119" cy="126909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51" name="Straight Connector 50"/>
          <p:cNvCxnSpPr>
            <a:stCxn id="9" idx="2"/>
            <a:endCxn id="13" idx="0"/>
          </p:cNvCxnSpPr>
          <p:nvPr/>
        </p:nvCxnSpPr>
        <p:spPr bwMode="auto">
          <a:xfrm rot="16200000" flipH="1">
            <a:off x="4185174" y="2148476"/>
            <a:ext cx="195739" cy="490787"/>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53" name="Straight Connector 52"/>
          <p:cNvCxnSpPr>
            <a:stCxn id="10" idx="2"/>
            <a:endCxn id="13" idx="0"/>
          </p:cNvCxnSpPr>
          <p:nvPr/>
        </p:nvCxnSpPr>
        <p:spPr bwMode="auto">
          <a:xfrm rot="5400000">
            <a:off x="4642938" y="2181500"/>
            <a:ext cx="195739" cy="424740"/>
          </a:xfrm>
          <a:prstGeom prst="line">
            <a:avLst/>
          </a:prstGeom>
          <a:solidFill>
            <a:schemeClr val="accent1"/>
          </a:solidFill>
          <a:ln w="6350" cap="sq" cmpd="sng" algn="ctr">
            <a:solidFill>
              <a:srgbClr val="000000"/>
            </a:solidFill>
            <a:prstDash val="solid"/>
            <a:round/>
            <a:headEnd type="none" w="sm" len="sm"/>
            <a:tailEnd type="none" w="sm" len="sm"/>
          </a:ln>
          <a:effectLst/>
        </p:spPr>
      </p:cxnSp>
      <p:cxnSp>
        <p:nvCxnSpPr>
          <p:cNvPr id="55" name="Straight Connector 54"/>
          <p:cNvCxnSpPr>
            <a:stCxn id="12" idx="2"/>
            <a:endCxn id="13" idx="0"/>
          </p:cNvCxnSpPr>
          <p:nvPr/>
        </p:nvCxnSpPr>
        <p:spPr bwMode="auto">
          <a:xfrm rot="5400000">
            <a:off x="5069733" y="1731846"/>
            <a:ext cx="218599" cy="130118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57" name="Straight Connector 56"/>
          <p:cNvCxnSpPr>
            <a:stCxn id="11" idx="2"/>
            <a:endCxn id="13" idx="0"/>
          </p:cNvCxnSpPr>
          <p:nvPr/>
        </p:nvCxnSpPr>
        <p:spPr bwMode="auto">
          <a:xfrm rot="5400000">
            <a:off x="5405826" y="1388133"/>
            <a:ext cx="226219" cy="1980995"/>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72" name="Straight Connector 171"/>
          <p:cNvCxnSpPr>
            <a:stCxn id="13" idx="2"/>
            <a:endCxn id="580" idx="0"/>
          </p:cNvCxnSpPr>
          <p:nvPr/>
        </p:nvCxnSpPr>
        <p:spPr bwMode="auto">
          <a:xfrm rot="5400000">
            <a:off x="3084560" y="1604122"/>
            <a:ext cx="310039" cy="2577717"/>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8" name="TextBox 77"/>
          <p:cNvSpPr txBox="1"/>
          <p:nvPr/>
        </p:nvSpPr>
        <p:spPr>
          <a:xfrm>
            <a:off x="777240" y="1531620"/>
            <a:ext cx="950901" cy="246221"/>
          </a:xfrm>
          <a:prstGeom prst="rect">
            <a:avLst/>
          </a:prstGeom>
          <a:noFill/>
        </p:spPr>
        <p:txBody>
          <a:bodyPr wrap="none" rtlCol="0">
            <a:spAutoFit/>
          </a:bodyPr>
          <a:lstStyle/>
          <a:p>
            <a:r>
              <a:rPr lang="en-US" sz="1000" dirty="0" smtClean="0">
                <a:solidFill>
                  <a:srgbClr val="000000"/>
                </a:solidFill>
              </a:rPr>
              <a:t>JIFSAN as PI</a:t>
            </a:r>
            <a:endParaRPr lang="en-US" sz="1000" dirty="0">
              <a:solidFill>
                <a:srgbClr val="000000"/>
              </a:solidFill>
            </a:endParaRPr>
          </a:p>
        </p:txBody>
      </p:sp>
      <p:sp>
        <p:nvSpPr>
          <p:cNvPr id="79" name="TextBox 78"/>
          <p:cNvSpPr txBox="1"/>
          <p:nvPr/>
        </p:nvSpPr>
        <p:spPr>
          <a:xfrm>
            <a:off x="502920" y="2057400"/>
            <a:ext cx="362600" cy="246221"/>
          </a:xfrm>
          <a:prstGeom prst="rect">
            <a:avLst/>
          </a:prstGeom>
          <a:noFill/>
        </p:spPr>
        <p:txBody>
          <a:bodyPr wrap="none" rtlCol="0">
            <a:spAutoFit/>
          </a:bodyPr>
          <a:lstStyle/>
          <a:p>
            <a:r>
              <a:rPr lang="en-US" sz="1000" dirty="0" smtClean="0">
                <a:solidFill>
                  <a:srgbClr val="000000"/>
                </a:solidFill>
              </a:rPr>
              <a:t>TQ</a:t>
            </a:r>
            <a:endParaRPr lang="en-US" sz="1000" dirty="0">
              <a:solidFill>
                <a:srgbClr val="000000"/>
              </a:solidFill>
            </a:endParaRPr>
          </a:p>
        </p:txBody>
      </p:sp>
      <p:sp>
        <p:nvSpPr>
          <p:cNvPr id="80" name="TextBox 79"/>
          <p:cNvSpPr txBox="1"/>
          <p:nvPr/>
        </p:nvSpPr>
        <p:spPr>
          <a:xfrm>
            <a:off x="838200" y="2065020"/>
            <a:ext cx="396240" cy="246221"/>
          </a:xfrm>
          <a:prstGeom prst="rect">
            <a:avLst/>
          </a:prstGeom>
          <a:noFill/>
        </p:spPr>
        <p:txBody>
          <a:bodyPr wrap="square" rtlCol="0">
            <a:spAutoFit/>
          </a:bodyPr>
          <a:lstStyle/>
          <a:p>
            <a:r>
              <a:rPr lang="en-US" sz="1000" dirty="0" smtClean="0">
                <a:solidFill>
                  <a:srgbClr val="000000"/>
                </a:solidFill>
              </a:rPr>
              <a:t>RS</a:t>
            </a:r>
            <a:endParaRPr lang="en-US" sz="1000" dirty="0">
              <a:solidFill>
                <a:srgbClr val="000000"/>
              </a:solidFill>
            </a:endParaRPr>
          </a:p>
        </p:txBody>
      </p:sp>
      <p:sp>
        <p:nvSpPr>
          <p:cNvPr id="81" name="TextBox 80"/>
          <p:cNvSpPr txBox="1"/>
          <p:nvPr/>
        </p:nvSpPr>
        <p:spPr>
          <a:xfrm>
            <a:off x="1158240" y="2065020"/>
            <a:ext cx="556260" cy="246221"/>
          </a:xfrm>
          <a:prstGeom prst="rect">
            <a:avLst/>
          </a:prstGeom>
          <a:noFill/>
        </p:spPr>
        <p:txBody>
          <a:bodyPr wrap="square" rtlCol="0">
            <a:spAutoFit/>
          </a:bodyPr>
          <a:lstStyle/>
          <a:p>
            <a:r>
              <a:rPr lang="en-US" sz="1000" dirty="0" smtClean="0">
                <a:solidFill>
                  <a:srgbClr val="000000"/>
                </a:solidFill>
              </a:rPr>
              <a:t>ANL</a:t>
            </a:r>
            <a:endParaRPr lang="en-US" sz="1000" dirty="0">
              <a:solidFill>
                <a:srgbClr val="000000"/>
              </a:solidFill>
            </a:endParaRPr>
          </a:p>
        </p:txBody>
      </p:sp>
      <p:sp>
        <p:nvSpPr>
          <p:cNvPr id="82" name="TextBox 81"/>
          <p:cNvSpPr txBox="1"/>
          <p:nvPr/>
        </p:nvSpPr>
        <p:spPr>
          <a:xfrm>
            <a:off x="1562100" y="2057400"/>
            <a:ext cx="487680" cy="246221"/>
          </a:xfrm>
          <a:prstGeom prst="rect">
            <a:avLst/>
          </a:prstGeom>
          <a:noFill/>
        </p:spPr>
        <p:txBody>
          <a:bodyPr wrap="square" rtlCol="0">
            <a:spAutoFit/>
          </a:bodyPr>
          <a:lstStyle/>
          <a:p>
            <a:r>
              <a:rPr lang="en-US" sz="1000" dirty="0" smtClean="0">
                <a:solidFill>
                  <a:srgbClr val="000000"/>
                </a:solidFill>
              </a:rPr>
              <a:t>ANG</a:t>
            </a:r>
            <a:endParaRPr lang="en-US" sz="1000" dirty="0">
              <a:solidFill>
                <a:srgbClr val="000000"/>
              </a:solidFill>
            </a:endParaRPr>
          </a:p>
        </p:txBody>
      </p:sp>
      <p:cxnSp>
        <p:nvCxnSpPr>
          <p:cNvPr id="84" name="Straight Connector 83"/>
          <p:cNvCxnSpPr>
            <a:stCxn id="78" idx="2"/>
            <a:endCxn id="79" idx="0"/>
          </p:cNvCxnSpPr>
          <p:nvPr/>
        </p:nvCxnSpPr>
        <p:spPr bwMode="auto">
          <a:xfrm rot="5400000">
            <a:off x="828677" y="1633385"/>
            <a:ext cx="279559" cy="56847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85" name="Straight Connector 84"/>
          <p:cNvCxnSpPr>
            <a:stCxn id="78" idx="2"/>
            <a:endCxn id="80" idx="0"/>
          </p:cNvCxnSpPr>
          <p:nvPr/>
        </p:nvCxnSpPr>
        <p:spPr bwMode="auto">
          <a:xfrm rot="5400000">
            <a:off x="1000917" y="1813245"/>
            <a:ext cx="287179" cy="21637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86" name="Straight Connector 85"/>
          <p:cNvCxnSpPr>
            <a:stCxn id="78" idx="2"/>
            <a:endCxn id="81" idx="0"/>
          </p:cNvCxnSpPr>
          <p:nvPr/>
        </p:nvCxnSpPr>
        <p:spPr bwMode="auto">
          <a:xfrm rot="16200000" flipH="1">
            <a:off x="1200941" y="1829590"/>
            <a:ext cx="287179" cy="18367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87" name="Straight Connector 86"/>
          <p:cNvCxnSpPr>
            <a:stCxn id="78" idx="2"/>
            <a:endCxn id="82" idx="0"/>
          </p:cNvCxnSpPr>
          <p:nvPr/>
        </p:nvCxnSpPr>
        <p:spPr bwMode="auto">
          <a:xfrm rot="16200000" flipH="1">
            <a:off x="1389536" y="1640995"/>
            <a:ext cx="279559" cy="55324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24" name="Straight Connector 123"/>
          <p:cNvCxnSpPr>
            <a:stCxn id="78" idx="3"/>
            <a:endCxn id="6" idx="1"/>
          </p:cNvCxnSpPr>
          <p:nvPr/>
        </p:nvCxnSpPr>
        <p:spPr bwMode="auto">
          <a:xfrm>
            <a:off x="1728141" y="1654731"/>
            <a:ext cx="1853259" cy="158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8" name="Straight Connector 187"/>
          <p:cNvCxnSpPr>
            <a:stCxn id="14" idx="2"/>
            <a:endCxn id="15" idx="0"/>
          </p:cNvCxnSpPr>
          <p:nvPr/>
        </p:nvCxnSpPr>
        <p:spPr bwMode="auto">
          <a:xfrm rot="5400000">
            <a:off x="7618775" y="1706061"/>
            <a:ext cx="264319" cy="40787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90" name="Straight Connector 189"/>
          <p:cNvCxnSpPr>
            <a:stCxn id="14" idx="2"/>
            <a:endCxn id="16" idx="0"/>
          </p:cNvCxnSpPr>
          <p:nvPr/>
        </p:nvCxnSpPr>
        <p:spPr bwMode="auto">
          <a:xfrm rot="16200000" flipH="1">
            <a:off x="8038061" y="1694653"/>
            <a:ext cx="264319" cy="43069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92" name="Straight Connector 191"/>
          <p:cNvCxnSpPr>
            <a:stCxn id="6" idx="3"/>
            <a:endCxn id="14" idx="1"/>
          </p:cNvCxnSpPr>
          <p:nvPr/>
        </p:nvCxnSpPr>
        <p:spPr bwMode="auto">
          <a:xfrm>
            <a:off x="5356245" y="1654731"/>
            <a:ext cx="2378055" cy="1588"/>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580" name="TextBox 579"/>
          <p:cNvSpPr txBox="1"/>
          <p:nvPr/>
        </p:nvSpPr>
        <p:spPr>
          <a:xfrm>
            <a:off x="1264920" y="3048000"/>
            <a:ext cx="1371600" cy="400110"/>
          </a:xfrm>
          <a:prstGeom prst="rect">
            <a:avLst/>
          </a:prstGeom>
          <a:noFill/>
        </p:spPr>
        <p:txBody>
          <a:bodyPr wrap="square" rtlCol="0">
            <a:spAutoFit/>
          </a:bodyPr>
          <a:lstStyle/>
          <a:p>
            <a:pPr algn="ctr"/>
            <a:r>
              <a:rPr lang="en-US" sz="1000" dirty="0" smtClean="0">
                <a:solidFill>
                  <a:srgbClr val="000000"/>
                </a:solidFill>
              </a:rPr>
              <a:t>Phase I Standards &amp; Events Databases</a:t>
            </a:r>
            <a:endParaRPr lang="en-US" sz="1000" dirty="0">
              <a:solidFill>
                <a:srgbClr val="000000"/>
              </a:solidFill>
            </a:endParaRPr>
          </a:p>
        </p:txBody>
      </p:sp>
      <p:sp>
        <p:nvSpPr>
          <p:cNvPr id="734" name="TextBox 733"/>
          <p:cNvSpPr txBox="1"/>
          <p:nvPr/>
        </p:nvSpPr>
        <p:spPr>
          <a:xfrm>
            <a:off x="1097280" y="3649980"/>
            <a:ext cx="764953" cy="246221"/>
          </a:xfrm>
          <a:prstGeom prst="rect">
            <a:avLst/>
          </a:prstGeom>
          <a:noFill/>
        </p:spPr>
        <p:txBody>
          <a:bodyPr wrap="none" rtlCol="0">
            <a:spAutoFit/>
          </a:bodyPr>
          <a:lstStyle/>
          <a:p>
            <a:r>
              <a:rPr lang="en-US" sz="1000" dirty="0" smtClean="0">
                <a:solidFill>
                  <a:srgbClr val="000000"/>
                </a:solidFill>
              </a:rPr>
              <a:t>Standards</a:t>
            </a:r>
            <a:endParaRPr lang="en-US" sz="1000" dirty="0">
              <a:solidFill>
                <a:srgbClr val="000000"/>
              </a:solidFill>
            </a:endParaRPr>
          </a:p>
        </p:txBody>
      </p:sp>
      <p:sp>
        <p:nvSpPr>
          <p:cNvPr id="735" name="TextBox 734"/>
          <p:cNvSpPr txBox="1"/>
          <p:nvPr/>
        </p:nvSpPr>
        <p:spPr>
          <a:xfrm>
            <a:off x="2186940" y="3642360"/>
            <a:ext cx="574196" cy="246221"/>
          </a:xfrm>
          <a:prstGeom prst="rect">
            <a:avLst/>
          </a:prstGeom>
          <a:noFill/>
        </p:spPr>
        <p:txBody>
          <a:bodyPr wrap="none" rtlCol="0">
            <a:spAutoFit/>
          </a:bodyPr>
          <a:lstStyle/>
          <a:p>
            <a:r>
              <a:rPr lang="en-US" sz="1000" dirty="0" smtClean="0">
                <a:solidFill>
                  <a:srgbClr val="000000"/>
                </a:solidFill>
              </a:rPr>
              <a:t>Events</a:t>
            </a:r>
            <a:endParaRPr lang="en-US" sz="1000" dirty="0">
              <a:solidFill>
                <a:srgbClr val="000000"/>
              </a:solidFill>
            </a:endParaRPr>
          </a:p>
        </p:txBody>
      </p:sp>
      <p:cxnSp>
        <p:nvCxnSpPr>
          <p:cNvPr id="738" name="Straight Connector 737"/>
          <p:cNvCxnSpPr>
            <a:stCxn id="580" idx="2"/>
            <a:endCxn id="734" idx="0"/>
          </p:cNvCxnSpPr>
          <p:nvPr/>
        </p:nvCxnSpPr>
        <p:spPr bwMode="auto">
          <a:xfrm rot="5400000">
            <a:off x="1614304" y="3313564"/>
            <a:ext cx="201870" cy="47096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40" name="Straight Connector 739"/>
          <p:cNvCxnSpPr>
            <a:stCxn id="580" idx="2"/>
            <a:endCxn id="735" idx="0"/>
          </p:cNvCxnSpPr>
          <p:nvPr/>
        </p:nvCxnSpPr>
        <p:spPr bwMode="auto">
          <a:xfrm rot="16200000" flipH="1">
            <a:off x="2115254" y="3283576"/>
            <a:ext cx="194250" cy="523318"/>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46" name="TextBox 745"/>
          <p:cNvSpPr txBox="1"/>
          <p:nvPr/>
        </p:nvSpPr>
        <p:spPr>
          <a:xfrm>
            <a:off x="441960" y="4373880"/>
            <a:ext cx="678391" cy="215444"/>
          </a:xfrm>
          <a:prstGeom prst="rect">
            <a:avLst/>
          </a:prstGeom>
          <a:noFill/>
        </p:spPr>
        <p:txBody>
          <a:bodyPr wrap="none" rtlCol="0">
            <a:spAutoFit/>
          </a:bodyPr>
          <a:lstStyle/>
          <a:p>
            <a:r>
              <a:rPr lang="en-US" sz="800" dirty="0" smtClean="0">
                <a:solidFill>
                  <a:srgbClr val="000000"/>
                </a:solidFill>
              </a:rPr>
              <a:t>Regulation</a:t>
            </a:r>
            <a:endParaRPr lang="en-US" sz="800" dirty="0">
              <a:solidFill>
                <a:srgbClr val="000000"/>
              </a:solidFill>
            </a:endParaRPr>
          </a:p>
        </p:txBody>
      </p:sp>
      <p:sp>
        <p:nvSpPr>
          <p:cNvPr id="748" name="TextBox 747"/>
          <p:cNvSpPr txBox="1"/>
          <p:nvPr/>
        </p:nvSpPr>
        <p:spPr>
          <a:xfrm>
            <a:off x="1097280" y="4251960"/>
            <a:ext cx="418704" cy="215444"/>
          </a:xfrm>
          <a:prstGeom prst="rect">
            <a:avLst/>
          </a:prstGeom>
          <a:noFill/>
        </p:spPr>
        <p:txBody>
          <a:bodyPr wrap="none" rtlCol="0">
            <a:spAutoFit/>
          </a:bodyPr>
          <a:lstStyle/>
          <a:p>
            <a:r>
              <a:rPr lang="en-US" sz="800" dirty="0" smtClean="0">
                <a:solidFill>
                  <a:srgbClr val="000000"/>
                </a:solidFill>
              </a:rPr>
              <a:t>GMP</a:t>
            </a:r>
            <a:endParaRPr lang="en-US" sz="800" dirty="0">
              <a:solidFill>
                <a:srgbClr val="000000"/>
              </a:solidFill>
            </a:endParaRPr>
          </a:p>
        </p:txBody>
      </p:sp>
      <p:sp>
        <p:nvSpPr>
          <p:cNvPr id="749" name="TextBox 748"/>
          <p:cNvSpPr txBox="1"/>
          <p:nvPr/>
        </p:nvSpPr>
        <p:spPr>
          <a:xfrm>
            <a:off x="1470660" y="4107180"/>
            <a:ext cx="596638" cy="215444"/>
          </a:xfrm>
          <a:prstGeom prst="rect">
            <a:avLst/>
          </a:prstGeom>
          <a:noFill/>
        </p:spPr>
        <p:txBody>
          <a:bodyPr wrap="none" rtlCol="0">
            <a:spAutoFit/>
          </a:bodyPr>
          <a:lstStyle/>
          <a:p>
            <a:r>
              <a:rPr lang="en-US" sz="800" dirty="0" smtClean="0">
                <a:solidFill>
                  <a:srgbClr val="000000"/>
                </a:solidFill>
              </a:rPr>
              <a:t>CP, CPP</a:t>
            </a:r>
            <a:endParaRPr lang="en-US" sz="800" dirty="0">
              <a:solidFill>
                <a:srgbClr val="000000"/>
              </a:solidFill>
            </a:endParaRPr>
          </a:p>
        </p:txBody>
      </p:sp>
      <p:cxnSp>
        <p:nvCxnSpPr>
          <p:cNvPr id="751" name="Straight Connector 750"/>
          <p:cNvCxnSpPr>
            <a:stCxn id="734" idx="2"/>
            <a:endCxn id="746" idx="0"/>
          </p:cNvCxnSpPr>
          <p:nvPr/>
        </p:nvCxnSpPr>
        <p:spPr bwMode="auto">
          <a:xfrm rot="5400000">
            <a:off x="891618" y="3785740"/>
            <a:ext cx="477679" cy="69860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53" name="Straight Connector 752"/>
          <p:cNvCxnSpPr>
            <a:stCxn id="734" idx="2"/>
            <a:endCxn id="748" idx="0"/>
          </p:cNvCxnSpPr>
          <p:nvPr/>
        </p:nvCxnSpPr>
        <p:spPr bwMode="auto">
          <a:xfrm rot="5400000">
            <a:off x="1215316" y="3987518"/>
            <a:ext cx="355759" cy="173125"/>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54" name="Straight Connector 753"/>
          <p:cNvCxnSpPr>
            <a:stCxn id="734" idx="2"/>
            <a:endCxn id="749" idx="0"/>
          </p:cNvCxnSpPr>
          <p:nvPr/>
        </p:nvCxnSpPr>
        <p:spPr bwMode="auto">
          <a:xfrm rot="16200000" flipH="1">
            <a:off x="1518879" y="3857079"/>
            <a:ext cx="210979" cy="289222"/>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72" name="TextBox 771"/>
          <p:cNvSpPr txBox="1"/>
          <p:nvPr/>
        </p:nvSpPr>
        <p:spPr>
          <a:xfrm>
            <a:off x="2118360" y="4107180"/>
            <a:ext cx="391454" cy="215444"/>
          </a:xfrm>
          <a:prstGeom prst="rect">
            <a:avLst/>
          </a:prstGeom>
          <a:noFill/>
        </p:spPr>
        <p:txBody>
          <a:bodyPr wrap="none" rtlCol="0">
            <a:spAutoFit/>
          </a:bodyPr>
          <a:lstStyle/>
          <a:p>
            <a:r>
              <a:rPr lang="en-US" sz="800" dirty="0" smtClean="0">
                <a:solidFill>
                  <a:srgbClr val="000000"/>
                </a:solidFill>
              </a:rPr>
              <a:t>Past</a:t>
            </a:r>
            <a:endParaRPr lang="en-US" sz="800" dirty="0">
              <a:solidFill>
                <a:srgbClr val="000000"/>
              </a:solidFill>
            </a:endParaRPr>
          </a:p>
        </p:txBody>
      </p:sp>
      <p:sp>
        <p:nvSpPr>
          <p:cNvPr id="774" name="TextBox 773"/>
          <p:cNvSpPr txBox="1"/>
          <p:nvPr/>
        </p:nvSpPr>
        <p:spPr>
          <a:xfrm>
            <a:off x="2552700" y="4206240"/>
            <a:ext cx="620683" cy="215444"/>
          </a:xfrm>
          <a:prstGeom prst="rect">
            <a:avLst/>
          </a:prstGeom>
          <a:noFill/>
        </p:spPr>
        <p:txBody>
          <a:bodyPr wrap="none" rtlCol="0">
            <a:spAutoFit/>
          </a:bodyPr>
          <a:lstStyle/>
          <a:p>
            <a:r>
              <a:rPr lang="en-US" sz="800" dirty="0" smtClean="0">
                <a:solidFill>
                  <a:srgbClr val="000000"/>
                </a:solidFill>
              </a:rPr>
              <a:t>Projected</a:t>
            </a:r>
            <a:endParaRPr lang="en-US" sz="800" dirty="0">
              <a:solidFill>
                <a:srgbClr val="000000"/>
              </a:solidFill>
            </a:endParaRPr>
          </a:p>
        </p:txBody>
      </p:sp>
      <p:cxnSp>
        <p:nvCxnSpPr>
          <p:cNvPr id="778" name="Straight Connector 777"/>
          <p:cNvCxnSpPr>
            <a:stCxn id="735" idx="2"/>
            <a:endCxn id="772" idx="0"/>
          </p:cNvCxnSpPr>
          <p:nvPr/>
        </p:nvCxnSpPr>
        <p:spPr bwMode="auto">
          <a:xfrm rot="5400000">
            <a:off x="2284764" y="3917905"/>
            <a:ext cx="218599" cy="15995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79" name="Straight Connector 778"/>
          <p:cNvCxnSpPr>
            <a:stCxn id="735" idx="2"/>
            <a:endCxn id="774" idx="0"/>
          </p:cNvCxnSpPr>
          <p:nvPr/>
        </p:nvCxnSpPr>
        <p:spPr bwMode="auto">
          <a:xfrm rot="16200000" flipH="1">
            <a:off x="2509711" y="3852908"/>
            <a:ext cx="317659" cy="389004"/>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94" name="TextBox 793"/>
          <p:cNvSpPr txBox="1"/>
          <p:nvPr/>
        </p:nvSpPr>
        <p:spPr>
          <a:xfrm>
            <a:off x="3459480" y="3131820"/>
            <a:ext cx="2061783" cy="246221"/>
          </a:xfrm>
          <a:prstGeom prst="rect">
            <a:avLst/>
          </a:prstGeom>
          <a:noFill/>
        </p:spPr>
        <p:txBody>
          <a:bodyPr wrap="none" rtlCol="0">
            <a:spAutoFit/>
          </a:bodyPr>
          <a:lstStyle/>
          <a:p>
            <a:r>
              <a:rPr lang="en-US" sz="1000" dirty="0" smtClean="0">
                <a:solidFill>
                  <a:srgbClr val="000000"/>
                </a:solidFill>
              </a:rPr>
              <a:t>Phase I Operational Environment</a:t>
            </a:r>
            <a:endParaRPr lang="en-US" sz="1000" dirty="0">
              <a:solidFill>
                <a:srgbClr val="000000"/>
              </a:solidFill>
            </a:endParaRPr>
          </a:p>
        </p:txBody>
      </p:sp>
      <p:cxnSp>
        <p:nvCxnSpPr>
          <p:cNvPr id="796" name="Straight Connector 795"/>
          <p:cNvCxnSpPr>
            <a:stCxn id="580" idx="3"/>
            <a:endCxn id="794" idx="1"/>
          </p:cNvCxnSpPr>
          <p:nvPr/>
        </p:nvCxnSpPr>
        <p:spPr bwMode="auto">
          <a:xfrm>
            <a:off x="2636520" y="3248055"/>
            <a:ext cx="822960" cy="6876"/>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94" name="TextBox 93"/>
          <p:cNvSpPr txBox="1"/>
          <p:nvPr/>
        </p:nvSpPr>
        <p:spPr>
          <a:xfrm>
            <a:off x="3863340" y="3596640"/>
            <a:ext cx="1253869" cy="246221"/>
          </a:xfrm>
          <a:prstGeom prst="rect">
            <a:avLst/>
          </a:prstGeom>
          <a:noFill/>
          <a:ln>
            <a:noFill/>
          </a:ln>
        </p:spPr>
        <p:txBody>
          <a:bodyPr wrap="none" rtlCol="0">
            <a:spAutoFit/>
          </a:bodyPr>
          <a:lstStyle/>
          <a:p>
            <a:r>
              <a:rPr lang="en-US" sz="1000" dirty="0" smtClean="0">
                <a:solidFill>
                  <a:srgbClr val="000000"/>
                </a:solidFill>
              </a:rPr>
              <a:t>Phase I DSS Logic</a:t>
            </a:r>
            <a:endParaRPr lang="en-US" sz="1000" dirty="0">
              <a:solidFill>
                <a:srgbClr val="000000"/>
              </a:solidFill>
            </a:endParaRPr>
          </a:p>
        </p:txBody>
      </p:sp>
      <p:cxnSp>
        <p:nvCxnSpPr>
          <p:cNvPr id="96" name="Straight Connector 95"/>
          <p:cNvCxnSpPr>
            <a:stCxn id="794" idx="2"/>
            <a:endCxn id="94" idx="0"/>
          </p:cNvCxnSpPr>
          <p:nvPr/>
        </p:nvCxnSpPr>
        <p:spPr bwMode="auto">
          <a:xfrm rot="5400000">
            <a:off x="4381025" y="3487292"/>
            <a:ext cx="218599" cy="97"/>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101" name="TextBox 100"/>
          <p:cNvSpPr txBox="1"/>
          <p:nvPr/>
        </p:nvSpPr>
        <p:spPr>
          <a:xfrm>
            <a:off x="2773680" y="4549140"/>
            <a:ext cx="1066318" cy="215444"/>
          </a:xfrm>
          <a:prstGeom prst="rect">
            <a:avLst/>
          </a:prstGeom>
          <a:noFill/>
        </p:spPr>
        <p:txBody>
          <a:bodyPr wrap="none" rtlCol="0">
            <a:spAutoFit/>
          </a:bodyPr>
          <a:lstStyle/>
          <a:p>
            <a:r>
              <a:rPr lang="en-US" sz="800" dirty="0" smtClean="0">
                <a:solidFill>
                  <a:srgbClr val="000000"/>
                </a:solidFill>
              </a:rPr>
              <a:t>Process Anomalies</a:t>
            </a:r>
            <a:endParaRPr lang="en-US" sz="800" dirty="0">
              <a:solidFill>
                <a:srgbClr val="000000"/>
              </a:solidFill>
            </a:endParaRPr>
          </a:p>
        </p:txBody>
      </p:sp>
      <p:sp>
        <p:nvSpPr>
          <p:cNvPr id="105" name="TextBox 104"/>
          <p:cNvSpPr txBox="1"/>
          <p:nvPr/>
        </p:nvSpPr>
        <p:spPr>
          <a:xfrm>
            <a:off x="4640580" y="4023360"/>
            <a:ext cx="540533" cy="215444"/>
          </a:xfrm>
          <a:prstGeom prst="rect">
            <a:avLst/>
          </a:prstGeom>
          <a:noFill/>
        </p:spPr>
        <p:txBody>
          <a:bodyPr wrap="none" rtlCol="0">
            <a:spAutoFit/>
          </a:bodyPr>
          <a:lstStyle/>
          <a:p>
            <a:r>
              <a:rPr lang="en-US" sz="800" dirty="0" smtClean="0">
                <a:solidFill>
                  <a:srgbClr val="000000"/>
                </a:solidFill>
              </a:rPr>
              <a:t>Product</a:t>
            </a:r>
            <a:endParaRPr lang="en-US" sz="800" dirty="0">
              <a:solidFill>
                <a:srgbClr val="000000"/>
              </a:solidFill>
            </a:endParaRPr>
          </a:p>
        </p:txBody>
      </p:sp>
      <p:sp>
        <p:nvSpPr>
          <p:cNvPr id="106" name="TextBox 105"/>
          <p:cNvSpPr txBox="1"/>
          <p:nvPr/>
        </p:nvSpPr>
        <p:spPr>
          <a:xfrm>
            <a:off x="3810000" y="4015740"/>
            <a:ext cx="583814" cy="215444"/>
          </a:xfrm>
          <a:prstGeom prst="rect">
            <a:avLst/>
          </a:prstGeom>
          <a:noFill/>
        </p:spPr>
        <p:txBody>
          <a:bodyPr wrap="none" rtlCol="0">
            <a:spAutoFit/>
          </a:bodyPr>
          <a:lstStyle/>
          <a:p>
            <a:r>
              <a:rPr lang="en-US" sz="800" dirty="0" smtClean="0">
                <a:solidFill>
                  <a:srgbClr val="000000"/>
                </a:solidFill>
              </a:rPr>
              <a:t>Facilities</a:t>
            </a:r>
            <a:endParaRPr lang="en-US" sz="800" dirty="0">
              <a:solidFill>
                <a:srgbClr val="000000"/>
              </a:solidFill>
            </a:endParaRPr>
          </a:p>
        </p:txBody>
      </p:sp>
      <p:cxnSp>
        <p:nvCxnSpPr>
          <p:cNvPr id="108" name="Straight Connector 107"/>
          <p:cNvCxnSpPr>
            <a:stCxn id="94" idx="2"/>
            <a:endCxn id="106" idx="0"/>
          </p:cNvCxnSpPr>
          <p:nvPr/>
        </p:nvCxnSpPr>
        <p:spPr bwMode="auto">
          <a:xfrm rot="5400000">
            <a:off x="4209652" y="3735116"/>
            <a:ext cx="172879" cy="38836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09" name="Straight Connector 108"/>
          <p:cNvCxnSpPr>
            <a:stCxn id="94" idx="2"/>
            <a:endCxn id="105" idx="0"/>
          </p:cNvCxnSpPr>
          <p:nvPr/>
        </p:nvCxnSpPr>
        <p:spPr bwMode="auto">
          <a:xfrm rot="16200000" flipH="1">
            <a:off x="4610312" y="3722824"/>
            <a:ext cx="180499" cy="420572"/>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12" name="Straight Connector 111"/>
          <p:cNvCxnSpPr>
            <a:stCxn id="101" idx="0"/>
            <a:endCxn id="106" idx="2"/>
          </p:cNvCxnSpPr>
          <p:nvPr/>
        </p:nvCxnSpPr>
        <p:spPr bwMode="auto">
          <a:xfrm rot="5400000" flipH="1" flipV="1">
            <a:off x="3545395" y="3992628"/>
            <a:ext cx="317956" cy="79506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15" name="Straight Connector 114"/>
          <p:cNvCxnSpPr>
            <a:stCxn id="158" idx="0"/>
            <a:endCxn id="106" idx="2"/>
          </p:cNvCxnSpPr>
          <p:nvPr/>
        </p:nvCxnSpPr>
        <p:spPr bwMode="auto">
          <a:xfrm rot="16200000" flipV="1">
            <a:off x="4054338" y="4278753"/>
            <a:ext cx="523696" cy="42855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18" name="Straight Connector 117"/>
          <p:cNvCxnSpPr>
            <a:stCxn id="158" idx="0"/>
            <a:endCxn id="105" idx="2"/>
          </p:cNvCxnSpPr>
          <p:nvPr/>
        </p:nvCxnSpPr>
        <p:spPr bwMode="auto">
          <a:xfrm rot="5400000" flipH="1" flipV="1">
            <a:off x="4462618" y="4306651"/>
            <a:ext cx="516076" cy="380382"/>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40" name="Straight Connector 139"/>
          <p:cNvCxnSpPr>
            <a:stCxn id="105" idx="2"/>
            <a:endCxn id="163" idx="0"/>
          </p:cNvCxnSpPr>
          <p:nvPr/>
        </p:nvCxnSpPr>
        <p:spPr bwMode="auto">
          <a:xfrm rot="16200000" flipH="1">
            <a:off x="5171109" y="3978542"/>
            <a:ext cx="317956" cy="83848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44" name="Straight Connector 143"/>
          <p:cNvCxnSpPr>
            <a:stCxn id="105" idx="2"/>
            <a:endCxn id="101" idx="0"/>
          </p:cNvCxnSpPr>
          <p:nvPr/>
        </p:nvCxnSpPr>
        <p:spPr bwMode="auto">
          <a:xfrm rot="5400000">
            <a:off x="3953675" y="3591968"/>
            <a:ext cx="310336" cy="160400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46" name="Straight Connector 145"/>
          <p:cNvCxnSpPr>
            <a:stCxn id="106" idx="2"/>
            <a:endCxn id="163" idx="0"/>
          </p:cNvCxnSpPr>
          <p:nvPr/>
        </p:nvCxnSpPr>
        <p:spPr bwMode="auto">
          <a:xfrm rot="16200000" flipH="1">
            <a:off x="4762829" y="3570262"/>
            <a:ext cx="325576" cy="1647420"/>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155" name="TextBox 154"/>
          <p:cNvSpPr txBox="1"/>
          <p:nvPr/>
        </p:nvSpPr>
        <p:spPr>
          <a:xfrm>
            <a:off x="2705100" y="5128260"/>
            <a:ext cx="460382" cy="215444"/>
          </a:xfrm>
          <a:prstGeom prst="rect">
            <a:avLst/>
          </a:prstGeom>
          <a:noFill/>
        </p:spPr>
        <p:txBody>
          <a:bodyPr wrap="none" rtlCol="0">
            <a:spAutoFit/>
          </a:bodyPr>
          <a:lstStyle/>
          <a:p>
            <a:r>
              <a:rPr lang="en-US" sz="800" dirty="0" smtClean="0">
                <a:solidFill>
                  <a:srgbClr val="000000"/>
                </a:solidFill>
              </a:rPr>
              <a:t>Inside</a:t>
            </a:r>
            <a:endParaRPr lang="en-US" sz="800" dirty="0">
              <a:solidFill>
                <a:srgbClr val="000000"/>
              </a:solidFill>
            </a:endParaRPr>
          </a:p>
        </p:txBody>
      </p:sp>
      <p:sp>
        <p:nvSpPr>
          <p:cNvPr id="156" name="TextBox 155"/>
          <p:cNvSpPr txBox="1"/>
          <p:nvPr/>
        </p:nvSpPr>
        <p:spPr>
          <a:xfrm>
            <a:off x="4693920" y="5311140"/>
            <a:ext cx="540533" cy="215444"/>
          </a:xfrm>
          <a:prstGeom prst="rect">
            <a:avLst/>
          </a:prstGeom>
          <a:noFill/>
        </p:spPr>
        <p:txBody>
          <a:bodyPr wrap="none" rtlCol="0">
            <a:spAutoFit/>
          </a:bodyPr>
          <a:lstStyle/>
          <a:p>
            <a:r>
              <a:rPr lang="en-US" sz="800" dirty="0" smtClean="0">
                <a:solidFill>
                  <a:srgbClr val="000000"/>
                </a:solidFill>
              </a:rPr>
              <a:t>Outside</a:t>
            </a:r>
            <a:endParaRPr lang="en-US" sz="800" dirty="0">
              <a:solidFill>
                <a:srgbClr val="000000"/>
              </a:solidFill>
            </a:endParaRPr>
          </a:p>
        </p:txBody>
      </p:sp>
      <p:sp>
        <p:nvSpPr>
          <p:cNvPr id="157" name="TextBox 156"/>
          <p:cNvSpPr txBox="1"/>
          <p:nvPr/>
        </p:nvSpPr>
        <p:spPr>
          <a:xfrm>
            <a:off x="3566160" y="5547360"/>
            <a:ext cx="763351" cy="215444"/>
          </a:xfrm>
          <a:prstGeom prst="rect">
            <a:avLst/>
          </a:prstGeom>
          <a:noFill/>
        </p:spPr>
        <p:txBody>
          <a:bodyPr wrap="none" rtlCol="0">
            <a:spAutoFit/>
          </a:bodyPr>
          <a:lstStyle/>
          <a:p>
            <a:r>
              <a:rPr lang="en-US" sz="800" dirty="0" smtClean="0">
                <a:solidFill>
                  <a:srgbClr val="000000"/>
                </a:solidFill>
              </a:rPr>
              <a:t>Combination</a:t>
            </a:r>
            <a:endParaRPr lang="en-US" sz="800" dirty="0">
              <a:solidFill>
                <a:srgbClr val="000000"/>
              </a:solidFill>
            </a:endParaRPr>
          </a:p>
        </p:txBody>
      </p:sp>
      <p:sp>
        <p:nvSpPr>
          <p:cNvPr id="158" name="TextBox 157"/>
          <p:cNvSpPr txBox="1"/>
          <p:nvPr/>
        </p:nvSpPr>
        <p:spPr>
          <a:xfrm>
            <a:off x="4015740" y="4754880"/>
            <a:ext cx="1029449" cy="215444"/>
          </a:xfrm>
          <a:prstGeom prst="rect">
            <a:avLst/>
          </a:prstGeom>
          <a:noFill/>
        </p:spPr>
        <p:txBody>
          <a:bodyPr wrap="none" rtlCol="0">
            <a:spAutoFit/>
          </a:bodyPr>
          <a:lstStyle/>
          <a:p>
            <a:r>
              <a:rPr lang="en-US" sz="800" dirty="0" smtClean="0">
                <a:solidFill>
                  <a:srgbClr val="000000"/>
                </a:solidFill>
              </a:rPr>
              <a:t>Intentional Attacks</a:t>
            </a:r>
            <a:endParaRPr lang="en-US" sz="800" dirty="0">
              <a:solidFill>
                <a:srgbClr val="000000"/>
              </a:solidFill>
            </a:endParaRPr>
          </a:p>
        </p:txBody>
      </p:sp>
      <p:sp>
        <p:nvSpPr>
          <p:cNvPr id="163" name="TextBox 162"/>
          <p:cNvSpPr txBox="1"/>
          <p:nvPr/>
        </p:nvSpPr>
        <p:spPr>
          <a:xfrm>
            <a:off x="5318760" y="4556760"/>
            <a:ext cx="861133" cy="215444"/>
          </a:xfrm>
          <a:prstGeom prst="rect">
            <a:avLst/>
          </a:prstGeom>
          <a:noFill/>
        </p:spPr>
        <p:txBody>
          <a:bodyPr wrap="none" rtlCol="0">
            <a:spAutoFit/>
          </a:bodyPr>
          <a:lstStyle/>
          <a:p>
            <a:r>
              <a:rPr lang="en-US" sz="800" dirty="0" smtClean="0">
                <a:solidFill>
                  <a:srgbClr val="000000"/>
                </a:solidFill>
              </a:rPr>
              <a:t>Natural Events</a:t>
            </a:r>
            <a:endParaRPr lang="en-US" sz="800" dirty="0">
              <a:solidFill>
                <a:srgbClr val="000000"/>
              </a:solidFill>
            </a:endParaRPr>
          </a:p>
        </p:txBody>
      </p:sp>
      <p:cxnSp>
        <p:nvCxnSpPr>
          <p:cNvPr id="171" name="Straight Connector 170"/>
          <p:cNvCxnSpPr>
            <a:stCxn id="101" idx="2"/>
            <a:endCxn id="155" idx="0"/>
          </p:cNvCxnSpPr>
          <p:nvPr/>
        </p:nvCxnSpPr>
        <p:spPr bwMode="auto">
          <a:xfrm rot="5400000">
            <a:off x="2939227" y="4760648"/>
            <a:ext cx="363676" cy="37154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74" name="Straight Connector 173"/>
          <p:cNvCxnSpPr>
            <a:stCxn id="101" idx="2"/>
            <a:endCxn id="157" idx="0"/>
          </p:cNvCxnSpPr>
          <p:nvPr/>
        </p:nvCxnSpPr>
        <p:spPr bwMode="auto">
          <a:xfrm rot="16200000" flipH="1">
            <a:off x="3235949" y="4835473"/>
            <a:ext cx="782776" cy="640997"/>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76" name="Straight Connector 175"/>
          <p:cNvCxnSpPr>
            <a:stCxn id="101" idx="2"/>
            <a:endCxn id="156" idx="0"/>
          </p:cNvCxnSpPr>
          <p:nvPr/>
        </p:nvCxnSpPr>
        <p:spPr bwMode="auto">
          <a:xfrm rot="16200000" flipH="1">
            <a:off x="3862235" y="4209188"/>
            <a:ext cx="546556" cy="165734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4" name="Straight Connector 183"/>
          <p:cNvCxnSpPr>
            <a:stCxn id="155" idx="0"/>
            <a:endCxn id="158" idx="2"/>
          </p:cNvCxnSpPr>
          <p:nvPr/>
        </p:nvCxnSpPr>
        <p:spPr bwMode="auto">
          <a:xfrm rot="5400000" flipH="1" flipV="1">
            <a:off x="3653910" y="4251705"/>
            <a:ext cx="157936" cy="159517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5" name="Straight Connector 184"/>
          <p:cNvCxnSpPr>
            <a:stCxn id="157" idx="0"/>
            <a:endCxn id="158" idx="2"/>
          </p:cNvCxnSpPr>
          <p:nvPr/>
        </p:nvCxnSpPr>
        <p:spPr bwMode="auto">
          <a:xfrm rot="5400000" flipH="1" flipV="1">
            <a:off x="3950632" y="4967528"/>
            <a:ext cx="577036" cy="58262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9" name="Straight Connector 188"/>
          <p:cNvCxnSpPr>
            <a:stCxn id="156" idx="0"/>
            <a:endCxn id="158" idx="2"/>
          </p:cNvCxnSpPr>
          <p:nvPr/>
        </p:nvCxnSpPr>
        <p:spPr bwMode="auto">
          <a:xfrm rot="16200000" flipV="1">
            <a:off x="4576918" y="4923871"/>
            <a:ext cx="340816" cy="433722"/>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230" name="TextBox 229"/>
          <p:cNvSpPr txBox="1"/>
          <p:nvPr/>
        </p:nvSpPr>
        <p:spPr>
          <a:xfrm>
            <a:off x="6530340" y="3055620"/>
            <a:ext cx="1228221" cy="400110"/>
          </a:xfrm>
          <a:prstGeom prst="rect">
            <a:avLst/>
          </a:prstGeom>
          <a:noFill/>
        </p:spPr>
        <p:txBody>
          <a:bodyPr wrap="none" rtlCol="0">
            <a:spAutoFit/>
          </a:bodyPr>
          <a:lstStyle/>
          <a:p>
            <a:pPr algn="ctr"/>
            <a:r>
              <a:rPr lang="en-US" sz="1000" dirty="0" smtClean="0">
                <a:solidFill>
                  <a:srgbClr val="000000"/>
                </a:solidFill>
              </a:rPr>
              <a:t>Phase I </a:t>
            </a:r>
          </a:p>
          <a:p>
            <a:pPr algn="ctr"/>
            <a:r>
              <a:rPr lang="en-US" sz="1000" dirty="0" smtClean="0">
                <a:solidFill>
                  <a:srgbClr val="000000"/>
                </a:solidFill>
              </a:rPr>
              <a:t>Interactive Display</a:t>
            </a:r>
            <a:endParaRPr lang="en-US" sz="1000" dirty="0">
              <a:solidFill>
                <a:srgbClr val="000000"/>
              </a:solidFill>
            </a:endParaRPr>
          </a:p>
        </p:txBody>
      </p:sp>
      <p:cxnSp>
        <p:nvCxnSpPr>
          <p:cNvPr id="232" name="Straight Connector 231"/>
          <p:cNvCxnSpPr>
            <a:stCxn id="794" idx="3"/>
            <a:endCxn id="230" idx="1"/>
          </p:cNvCxnSpPr>
          <p:nvPr/>
        </p:nvCxnSpPr>
        <p:spPr bwMode="auto">
          <a:xfrm>
            <a:off x="5521263" y="3254931"/>
            <a:ext cx="1009077" cy="744"/>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236" name="TextBox 235"/>
          <p:cNvSpPr txBox="1"/>
          <p:nvPr/>
        </p:nvSpPr>
        <p:spPr>
          <a:xfrm>
            <a:off x="5547360" y="3672840"/>
            <a:ext cx="1348740" cy="461665"/>
          </a:xfrm>
          <a:prstGeom prst="rect">
            <a:avLst/>
          </a:prstGeom>
          <a:noFill/>
        </p:spPr>
        <p:txBody>
          <a:bodyPr wrap="square" rtlCol="0">
            <a:spAutoFit/>
          </a:bodyPr>
          <a:lstStyle/>
          <a:p>
            <a:pPr algn="ctr"/>
            <a:r>
              <a:rPr lang="en-US" sz="800" dirty="0" smtClean="0">
                <a:solidFill>
                  <a:srgbClr val="000000"/>
                </a:solidFill>
              </a:rPr>
              <a:t>Visualization of Food DefenseTQ</a:t>
            </a:r>
            <a:r>
              <a:rPr lang="en-US" sz="800" baseline="30000" dirty="0" smtClean="0">
                <a:solidFill>
                  <a:srgbClr val="000000"/>
                </a:solidFill>
              </a:rPr>
              <a:t>TM</a:t>
            </a:r>
          </a:p>
          <a:p>
            <a:pPr algn="ctr"/>
            <a:r>
              <a:rPr lang="en-US" sz="800" dirty="0" smtClean="0">
                <a:solidFill>
                  <a:srgbClr val="000000"/>
                </a:solidFill>
              </a:rPr>
              <a:t>DSS Ontology</a:t>
            </a:r>
          </a:p>
        </p:txBody>
      </p:sp>
      <p:sp>
        <p:nvSpPr>
          <p:cNvPr id="237" name="TextBox 236"/>
          <p:cNvSpPr txBox="1"/>
          <p:nvPr/>
        </p:nvSpPr>
        <p:spPr>
          <a:xfrm>
            <a:off x="6377941" y="4122420"/>
            <a:ext cx="1348739" cy="338554"/>
          </a:xfrm>
          <a:prstGeom prst="rect">
            <a:avLst/>
          </a:prstGeom>
          <a:noFill/>
        </p:spPr>
        <p:txBody>
          <a:bodyPr wrap="square" rtlCol="0">
            <a:spAutoFit/>
          </a:bodyPr>
          <a:lstStyle/>
          <a:p>
            <a:pPr algn="ctr"/>
            <a:r>
              <a:rPr lang="en-US" sz="800" dirty="0" smtClean="0">
                <a:solidFill>
                  <a:srgbClr val="000000"/>
                </a:solidFill>
              </a:rPr>
              <a:t>Event &amp; Decision Path Generation</a:t>
            </a:r>
            <a:endParaRPr lang="en-US" sz="800" dirty="0">
              <a:solidFill>
                <a:srgbClr val="000000"/>
              </a:solidFill>
            </a:endParaRPr>
          </a:p>
        </p:txBody>
      </p:sp>
      <p:sp>
        <p:nvSpPr>
          <p:cNvPr id="238" name="TextBox 237"/>
          <p:cNvSpPr txBox="1"/>
          <p:nvPr/>
        </p:nvSpPr>
        <p:spPr>
          <a:xfrm>
            <a:off x="5943601" y="5067300"/>
            <a:ext cx="2065019" cy="400110"/>
          </a:xfrm>
          <a:prstGeom prst="rect">
            <a:avLst/>
          </a:prstGeom>
          <a:noFill/>
        </p:spPr>
        <p:txBody>
          <a:bodyPr wrap="square" rtlCol="0">
            <a:spAutoFit/>
          </a:bodyPr>
          <a:lstStyle/>
          <a:p>
            <a:pPr algn="ctr"/>
            <a:r>
              <a:rPr lang="en-US" sz="1000" dirty="0" smtClean="0">
                <a:solidFill>
                  <a:srgbClr val="000000"/>
                </a:solidFill>
              </a:rPr>
              <a:t>Phase I Alpha Test for Government &amp; Industry </a:t>
            </a:r>
            <a:endParaRPr lang="en-US" sz="1000" dirty="0">
              <a:solidFill>
                <a:srgbClr val="000000"/>
              </a:solidFill>
            </a:endParaRPr>
          </a:p>
        </p:txBody>
      </p:sp>
      <p:sp>
        <p:nvSpPr>
          <p:cNvPr id="239" name="TextBox 238"/>
          <p:cNvSpPr txBox="1"/>
          <p:nvPr/>
        </p:nvSpPr>
        <p:spPr>
          <a:xfrm>
            <a:off x="5021581" y="5981700"/>
            <a:ext cx="1653539" cy="400110"/>
          </a:xfrm>
          <a:prstGeom prst="rect">
            <a:avLst/>
          </a:prstGeom>
          <a:noFill/>
        </p:spPr>
        <p:txBody>
          <a:bodyPr wrap="square" rtlCol="0">
            <a:spAutoFit/>
          </a:bodyPr>
          <a:lstStyle/>
          <a:p>
            <a:pPr algn="ctr"/>
            <a:r>
              <a:rPr lang="en-US" sz="1000" dirty="0" smtClean="0">
                <a:solidFill>
                  <a:srgbClr val="000000"/>
                </a:solidFill>
              </a:rPr>
              <a:t>Recommendations for Phase II Development</a:t>
            </a:r>
            <a:endParaRPr lang="en-US" sz="1000" dirty="0">
              <a:solidFill>
                <a:srgbClr val="000000"/>
              </a:solidFill>
            </a:endParaRPr>
          </a:p>
        </p:txBody>
      </p:sp>
      <p:cxnSp>
        <p:nvCxnSpPr>
          <p:cNvPr id="241" name="Straight Connector 240"/>
          <p:cNvCxnSpPr>
            <a:stCxn id="230" idx="2"/>
            <a:endCxn id="236" idx="0"/>
          </p:cNvCxnSpPr>
          <p:nvPr/>
        </p:nvCxnSpPr>
        <p:spPr bwMode="auto">
          <a:xfrm rot="5400000">
            <a:off x="6574536" y="3102925"/>
            <a:ext cx="217110" cy="92272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43" name="Straight Connector 242"/>
          <p:cNvCxnSpPr>
            <a:stCxn id="230" idx="2"/>
            <a:endCxn id="237" idx="0"/>
          </p:cNvCxnSpPr>
          <p:nvPr/>
        </p:nvCxnSpPr>
        <p:spPr bwMode="auto">
          <a:xfrm rot="5400000">
            <a:off x="6765036" y="3743005"/>
            <a:ext cx="666690" cy="9214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45" name="Straight Connector 244"/>
          <p:cNvCxnSpPr>
            <a:stCxn id="236" idx="2"/>
            <a:endCxn id="238" idx="0"/>
          </p:cNvCxnSpPr>
          <p:nvPr/>
        </p:nvCxnSpPr>
        <p:spPr bwMode="auto">
          <a:xfrm rot="16200000" flipH="1">
            <a:off x="6132523" y="4223711"/>
            <a:ext cx="932795" cy="75438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48" name="Straight Connector 247"/>
          <p:cNvCxnSpPr>
            <a:stCxn id="237" idx="2"/>
            <a:endCxn id="238" idx="0"/>
          </p:cNvCxnSpPr>
          <p:nvPr/>
        </p:nvCxnSpPr>
        <p:spPr bwMode="auto">
          <a:xfrm rot="5400000">
            <a:off x="6711048" y="4726037"/>
            <a:ext cx="606326" cy="7620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58" name="Straight Connector 257"/>
          <p:cNvCxnSpPr>
            <a:stCxn id="239" idx="0"/>
            <a:endCxn id="238" idx="2"/>
          </p:cNvCxnSpPr>
          <p:nvPr/>
        </p:nvCxnSpPr>
        <p:spPr bwMode="auto">
          <a:xfrm rot="5400000" flipH="1" flipV="1">
            <a:off x="6155086" y="5160675"/>
            <a:ext cx="514290" cy="1127760"/>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326" name="Oval 325"/>
          <p:cNvSpPr/>
          <p:nvPr/>
        </p:nvSpPr>
        <p:spPr bwMode="auto">
          <a:xfrm>
            <a:off x="5349240" y="115062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a:t>
            </a:r>
          </a:p>
        </p:txBody>
      </p:sp>
      <p:sp>
        <p:nvSpPr>
          <p:cNvPr id="328" name="Oval 327"/>
          <p:cNvSpPr/>
          <p:nvPr/>
        </p:nvSpPr>
        <p:spPr bwMode="auto">
          <a:xfrm>
            <a:off x="3002280" y="240792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2</a:t>
            </a:r>
            <a:endParaRPr kumimoji="0" lang="en-US" sz="2400" b="0" i="0" u="none" strike="noStrike" cap="none" normalizeH="0" baseline="0" dirty="0" smtClean="0">
              <a:ln>
                <a:noFill/>
              </a:ln>
              <a:solidFill>
                <a:schemeClr val="tx1"/>
              </a:solidFill>
              <a:effectLst/>
              <a:latin typeface="Arial" charset="0"/>
            </a:endParaRPr>
          </a:p>
        </p:txBody>
      </p:sp>
      <p:sp>
        <p:nvSpPr>
          <p:cNvPr id="329" name="Oval 328"/>
          <p:cNvSpPr/>
          <p:nvPr/>
        </p:nvSpPr>
        <p:spPr bwMode="auto">
          <a:xfrm>
            <a:off x="1310640" y="436626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4</a:t>
            </a:r>
            <a:endParaRPr kumimoji="0" lang="en-US" sz="2400" b="0" i="0" u="none" strike="noStrike" cap="none" normalizeH="0" baseline="0" dirty="0" smtClean="0">
              <a:ln>
                <a:noFill/>
              </a:ln>
              <a:solidFill>
                <a:schemeClr val="tx1"/>
              </a:solidFill>
              <a:effectLst/>
              <a:latin typeface="Arial" charset="0"/>
            </a:endParaRPr>
          </a:p>
        </p:txBody>
      </p:sp>
      <p:sp>
        <p:nvSpPr>
          <p:cNvPr id="330" name="Oval 329"/>
          <p:cNvSpPr/>
          <p:nvPr/>
        </p:nvSpPr>
        <p:spPr bwMode="auto">
          <a:xfrm>
            <a:off x="2804160" y="365760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5</a:t>
            </a:r>
            <a:endParaRPr kumimoji="0" lang="en-US" sz="2400" b="0" i="0" u="none" strike="noStrike" cap="none" normalizeH="0" baseline="0" dirty="0" smtClean="0">
              <a:ln>
                <a:noFill/>
              </a:ln>
              <a:solidFill>
                <a:schemeClr val="tx1"/>
              </a:solidFill>
              <a:effectLst/>
              <a:latin typeface="Arial" charset="0"/>
            </a:endParaRPr>
          </a:p>
        </p:txBody>
      </p:sp>
      <p:sp>
        <p:nvSpPr>
          <p:cNvPr id="331" name="Oval 330"/>
          <p:cNvSpPr/>
          <p:nvPr/>
        </p:nvSpPr>
        <p:spPr bwMode="auto">
          <a:xfrm>
            <a:off x="4274820" y="275082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3</a:t>
            </a:r>
            <a:endParaRPr kumimoji="0" lang="en-US" sz="2400" b="0" i="0" u="none" strike="noStrike" cap="none" normalizeH="0" baseline="0" dirty="0" smtClean="0">
              <a:ln>
                <a:noFill/>
              </a:ln>
              <a:solidFill>
                <a:schemeClr val="tx1"/>
              </a:solidFill>
              <a:effectLst/>
              <a:latin typeface="Arial" charset="0"/>
            </a:endParaRPr>
          </a:p>
        </p:txBody>
      </p:sp>
      <p:sp>
        <p:nvSpPr>
          <p:cNvPr id="332" name="Oval 331"/>
          <p:cNvSpPr/>
          <p:nvPr/>
        </p:nvSpPr>
        <p:spPr bwMode="auto">
          <a:xfrm>
            <a:off x="5120640" y="352806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6</a:t>
            </a:r>
            <a:endParaRPr kumimoji="0" lang="en-US" sz="2400" b="0" i="0" u="none" strike="noStrike" cap="none" normalizeH="0" baseline="0" dirty="0" smtClean="0">
              <a:ln>
                <a:noFill/>
              </a:ln>
              <a:solidFill>
                <a:schemeClr val="tx1"/>
              </a:solidFill>
              <a:effectLst/>
              <a:latin typeface="Arial" charset="0"/>
            </a:endParaRPr>
          </a:p>
        </p:txBody>
      </p:sp>
      <p:sp>
        <p:nvSpPr>
          <p:cNvPr id="333" name="Oval 332"/>
          <p:cNvSpPr/>
          <p:nvPr/>
        </p:nvSpPr>
        <p:spPr bwMode="auto">
          <a:xfrm>
            <a:off x="7696200" y="291846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7</a:t>
            </a:r>
            <a:endParaRPr kumimoji="0" lang="en-US" sz="2400" b="0" i="0" u="none" strike="noStrike" cap="none" normalizeH="0" baseline="0" dirty="0" smtClean="0">
              <a:ln>
                <a:noFill/>
              </a:ln>
              <a:solidFill>
                <a:schemeClr val="tx1"/>
              </a:solidFill>
              <a:effectLst/>
              <a:latin typeface="Arial" charset="0"/>
            </a:endParaRPr>
          </a:p>
        </p:txBody>
      </p:sp>
      <p:sp>
        <p:nvSpPr>
          <p:cNvPr id="369"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378" name="TextBox 377"/>
          <p:cNvSpPr txBox="1"/>
          <p:nvPr/>
        </p:nvSpPr>
        <p:spPr>
          <a:xfrm>
            <a:off x="7528560" y="4450080"/>
            <a:ext cx="1152880" cy="215444"/>
          </a:xfrm>
          <a:prstGeom prst="rect">
            <a:avLst/>
          </a:prstGeom>
          <a:noFill/>
        </p:spPr>
        <p:txBody>
          <a:bodyPr wrap="none" rtlCol="0">
            <a:spAutoFit/>
          </a:bodyPr>
          <a:lstStyle/>
          <a:p>
            <a:r>
              <a:rPr lang="en-US" sz="800" dirty="0" smtClean="0">
                <a:solidFill>
                  <a:srgbClr val="000000"/>
                </a:solidFill>
              </a:rPr>
              <a:t>“On the fly” capability</a:t>
            </a:r>
            <a:endParaRPr lang="en-US" sz="800" dirty="0">
              <a:solidFill>
                <a:srgbClr val="000000"/>
              </a:solidFill>
            </a:endParaRPr>
          </a:p>
        </p:txBody>
      </p:sp>
      <p:cxnSp>
        <p:nvCxnSpPr>
          <p:cNvPr id="384" name="Straight Connector 383"/>
          <p:cNvCxnSpPr>
            <a:stCxn id="230" idx="2"/>
            <a:endCxn id="378" idx="0"/>
          </p:cNvCxnSpPr>
          <p:nvPr/>
        </p:nvCxnSpPr>
        <p:spPr bwMode="auto">
          <a:xfrm rot="16200000" flipH="1">
            <a:off x="7127550" y="3472630"/>
            <a:ext cx="994350" cy="96054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86" name="Straight Connector 385"/>
          <p:cNvCxnSpPr>
            <a:stCxn id="378" idx="2"/>
            <a:endCxn id="238" idx="0"/>
          </p:cNvCxnSpPr>
          <p:nvPr/>
        </p:nvCxnSpPr>
        <p:spPr bwMode="auto">
          <a:xfrm rot="5400000">
            <a:off x="7339668" y="4301968"/>
            <a:ext cx="401776" cy="1128889"/>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446" name="Oval 445"/>
          <p:cNvSpPr/>
          <p:nvPr/>
        </p:nvSpPr>
        <p:spPr bwMode="auto">
          <a:xfrm>
            <a:off x="5768340" y="531114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8</a:t>
            </a: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Phase I Work Breakdown Flow</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102" name="TextBox 101"/>
          <p:cNvSpPr txBox="1"/>
          <p:nvPr/>
        </p:nvSpPr>
        <p:spPr>
          <a:xfrm>
            <a:off x="342900" y="1645920"/>
            <a:ext cx="8526780" cy="4862870"/>
          </a:xfrm>
          <a:prstGeom prst="rect">
            <a:avLst/>
          </a:prstGeom>
          <a:noFill/>
        </p:spPr>
        <p:txBody>
          <a:bodyPr wrap="square" rtlCol="0">
            <a:spAutoFit/>
          </a:bodyPr>
          <a:lstStyle/>
          <a:p>
            <a:pPr marL="342900" indent="-342900">
              <a:buAutoNum type="arabicPeriod"/>
            </a:pPr>
            <a:r>
              <a:rPr lang="en-US" sz="1400" dirty="0" smtClean="0">
                <a:solidFill>
                  <a:srgbClr val="000000"/>
                </a:solidFill>
              </a:rPr>
              <a:t>Examine and identify high priority food processing area of concern to FDA; coordinate with USDA and CDC</a:t>
            </a:r>
          </a:p>
          <a:p>
            <a:pPr marL="342900" indent="-342900">
              <a:buAutoNum type="arabicPeriod"/>
            </a:pPr>
            <a:r>
              <a:rPr lang="en-US" sz="1400" dirty="0" smtClean="0">
                <a:solidFill>
                  <a:srgbClr val="000000"/>
                </a:solidFill>
              </a:rPr>
              <a:t>In coordination with FDA, USDA and CDC select approved process template for use as Phase I example</a:t>
            </a:r>
          </a:p>
          <a:p>
            <a:pPr marL="342900" indent="-342900">
              <a:buAutoNum type="arabicPeriod" startAt="3"/>
            </a:pPr>
            <a:r>
              <a:rPr lang="en-US" sz="1400" dirty="0" smtClean="0">
                <a:solidFill>
                  <a:srgbClr val="000000"/>
                </a:solidFill>
              </a:rPr>
              <a:t>Develop standards databases for regulatory and good management practices; identify CP, CCP’s and GMP’s and structure data using CSM Method</a:t>
            </a:r>
            <a:r>
              <a:rPr lang="en-US" sz="1400" dirty="0" smtClean="0">
                <a:solidFill>
                  <a:srgbClr val="000000"/>
                </a:solidFill>
                <a:latin typeface="Arial Narrow"/>
              </a:rPr>
              <a:t>®</a:t>
            </a:r>
          </a:p>
          <a:p>
            <a:pPr marL="342900" indent="-342900">
              <a:buAutoNum type="arabicPeriod" startAt="3"/>
            </a:pPr>
            <a:r>
              <a:rPr lang="en-US" sz="1600" dirty="0" smtClean="0">
                <a:solidFill>
                  <a:srgbClr val="000000"/>
                </a:solidFill>
                <a:latin typeface="Arial Narrow"/>
              </a:rPr>
              <a:t>Identify and coordinate an industry partnership with food processor for collaboration</a:t>
            </a:r>
            <a:endParaRPr lang="en-US" sz="1600" dirty="0" smtClean="0">
              <a:solidFill>
                <a:srgbClr val="000000"/>
              </a:solidFill>
              <a:latin typeface="+mn-lt"/>
            </a:endParaRPr>
          </a:p>
          <a:p>
            <a:pPr marL="342900" indent="-342900">
              <a:buAutoNum type="arabicPeriod" startAt="3"/>
            </a:pPr>
            <a:r>
              <a:rPr lang="en-US" sz="1400" dirty="0" smtClean="0">
                <a:solidFill>
                  <a:srgbClr val="000000"/>
                </a:solidFill>
                <a:latin typeface="+mn-lt"/>
              </a:rPr>
              <a:t>Develop and statistically analyze past and projected events to include process anomalies, intentional attacks and natural events; structure data using</a:t>
            </a:r>
            <a:r>
              <a:rPr lang="en-US" sz="1400" dirty="0" smtClean="0">
                <a:solidFill>
                  <a:srgbClr val="000000"/>
                </a:solidFill>
              </a:rPr>
              <a:t> Projectioneering</a:t>
            </a:r>
            <a:r>
              <a:rPr lang="en-US" sz="1400" baseline="30000" dirty="0" smtClean="0">
                <a:solidFill>
                  <a:srgbClr val="000000"/>
                </a:solidFill>
              </a:rPr>
              <a:t>TM </a:t>
            </a:r>
            <a:r>
              <a:rPr lang="en-US" sz="1400" dirty="0" smtClean="0">
                <a:solidFill>
                  <a:srgbClr val="000000"/>
                </a:solidFill>
                <a:latin typeface="+mn-lt"/>
              </a:rPr>
              <a:t>methodology</a:t>
            </a:r>
          </a:p>
          <a:p>
            <a:pPr marL="342900" indent="-342900">
              <a:buAutoNum type="arabicPeriod" startAt="3"/>
            </a:pPr>
            <a:r>
              <a:rPr lang="en-US" sz="1400" dirty="0" smtClean="0">
                <a:solidFill>
                  <a:srgbClr val="000000"/>
                </a:solidFill>
                <a:latin typeface="+mn-lt"/>
              </a:rPr>
              <a:t>Use CSM Method® architecture to populate Food DefenseTQ</a:t>
            </a:r>
            <a:r>
              <a:rPr lang="en-US" sz="1400" baseline="30000" dirty="0" smtClean="0">
                <a:solidFill>
                  <a:srgbClr val="000000"/>
                </a:solidFill>
                <a:latin typeface="+mn-lt"/>
              </a:rPr>
              <a:t>TM</a:t>
            </a:r>
            <a:r>
              <a:rPr lang="en-US" sz="1400" dirty="0" smtClean="0">
                <a:solidFill>
                  <a:srgbClr val="000000"/>
                </a:solidFill>
                <a:latin typeface="+mn-lt"/>
              </a:rPr>
              <a:t> decision support system (DSS)</a:t>
            </a:r>
            <a:r>
              <a:rPr lang="en-US" sz="1400" dirty="0" smtClean="0">
                <a:solidFill>
                  <a:srgbClr val="000000"/>
                </a:solidFill>
              </a:rPr>
              <a:t> </a:t>
            </a:r>
          </a:p>
          <a:p>
            <a:pPr marL="1143000" lvl="2" indent="-511175"/>
            <a:r>
              <a:rPr lang="en-US" sz="1400" dirty="0" smtClean="0">
                <a:solidFill>
                  <a:srgbClr val="000000"/>
                </a:solidFill>
              </a:rPr>
              <a:t>a.  Process Assurance Support System (PASS)</a:t>
            </a:r>
          </a:p>
          <a:p>
            <a:pPr marL="1485900" lvl="1" indent="-282575">
              <a:buAutoNum type="arabicParenR"/>
            </a:pPr>
            <a:r>
              <a:rPr lang="en-US" sz="1400" dirty="0" smtClean="0">
                <a:solidFill>
                  <a:srgbClr val="000000"/>
                </a:solidFill>
              </a:rPr>
              <a:t>Accidents</a:t>
            </a:r>
          </a:p>
          <a:p>
            <a:pPr marL="1485900" lvl="1" indent="-282575">
              <a:buAutoNum type="arabicParenR"/>
            </a:pPr>
            <a:r>
              <a:rPr lang="en-US" sz="1400" dirty="0" smtClean="0">
                <a:solidFill>
                  <a:srgbClr val="000000"/>
                </a:solidFill>
              </a:rPr>
              <a:t>Equipment Malfunction</a:t>
            </a:r>
          </a:p>
          <a:p>
            <a:pPr marL="1485900" lvl="1" indent="-282575">
              <a:buAutoNum type="arabicParenR"/>
            </a:pPr>
            <a:r>
              <a:rPr lang="en-US" sz="1400" dirty="0" smtClean="0">
                <a:solidFill>
                  <a:srgbClr val="000000"/>
                </a:solidFill>
              </a:rPr>
              <a:t>Process Anomalies</a:t>
            </a:r>
          </a:p>
          <a:p>
            <a:pPr marL="1089025" lvl="1" indent="-457200"/>
            <a:r>
              <a:rPr lang="en-US" sz="1400" dirty="0" smtClean="0">
                <a:solidFill>
                  <a:srgbClr val="000000"/>
                </a:solidFill>
              </a:rPr>
              <a:t>b.  Security Assessment and Facility Evaluation System (SAFE)</a:t>
            </a:r>
          </a:p>
          <a:p>
            <a:pPr marL="1485900" lvl="1" indent="-282575">
              <a:buAutoNum type="arabicParenR"/>
            </a:pPr>
            <a:r>
              <a:rPr lang="en-US" sz="1400" dirty="0" smtClean="0">
                <a:solidFill>
                  <a:srgbClr val="000000"/>
                </a:solidFill>
              </a:rPr>
              <a:t>Natural Events</a:t>
            </a:r>
          </a:p>
          <a:p>
            <a:pPr marL="1485900" lvl="1" indent="-282575">
              <a:buAutoNum type="arabicParenR"/>
            </a:pPr>
            <a:r>
              <a:rPr lang="en-US" sz="1400" dirty="0" smtClean="0">
                <a:solidFill>
                  <a:srgbClr val="000000"/>
                </a:solidFill>
              </a:rPr>
              <a:t>Intentional Attacks</a:t>
            </a:r>
            <a:endParaRPr lang="en-US" sz="1400" dirty="0" smtClean="0">
              <a:solidFill>
                <a:srgbClr val="000000"/>
              </a:solidFill>
              <a:latin typeface="+mn-lt"/>
            </a:endParaRPr>
          </a:p>
          <a:p>
            <a:pPr marL="342900" indent="-342900">
              <a:buAutoNum type="arabicPeriod" startAt="7"/>
            </a:pPr>
            <a:r>
              <a:rPr lang="en-US" sz="1400" dirty="0" smtClean="0">
                <a:solidFill>
                  <a:srgbClr val="000000"/>
                </a:solidFill>
                <a:latin typeface="+mn-lt"/>
              </a:rPr>
              <a:t>Build </a:t>
            </a:r>
            <a:r>
              <a:rPr lang="en-US" sz="1400" dirty="0" smtClean="0">
                <a:solidFill>
                  <a:srgbClr val="000000"/>
                </a:solidFill>
              </a:rPr>
              <a:t>Food DefenseTQ</a:t>
            </a:r>
            <a:r>
              <a:rPr lang="en-US" sz="1400" baseline="30000" dirty="0" smtClean="0">
                <a:solidFill>
                  <a:srgbClr val="000000"/>
                </a:solidFill>
              </a:rPr>
              <a:t>TM</a:t>
            </a:r>
            <a:r>
              <a:rPr lang="en-US" sz="1400" dirty="0" smtClean="0">
                <a:solidFill>
                  <a:srgbClr val="000000"/>
                </a:solidFill>
              </a:rPr>
              <a:t> visualization platform to include event, decision path </a:t>
            </a:r>
            <a:r>
              <a:rPr lang="en-US" sz="1400" dirty="0" smtClean="0">
                <a:solidFill>
                  <a:srgbClr val="000000"/>
                </a:solidFill>
                <a:latin typeface="+mn-lt"/>
              </a:rPr>
              <a:t>and “on the fly” scenario generation capability</a:t>
            </a:r>
          </a:p>
          <a:p>
            <a:pPr marL="342900" indent="-342900">
              <a:buAutoNum type="arabicPeriod" startAt="7"/>
            </a:pPr>
            <a:r>
              <a:rPr lang="en-US" sz="1400" dirty="0" smtClean="0">
                <a:solidFill>
                  <a:srgbClr val="000000"/>
                </a:solidFill>
                <a:latin typeface="+mn-lt"/>
              </a:rPr>
              <a:t>Conduct Phase I alpha demonstration for government and industry; solicit recommendations for Phase III development</a:t>
            </a:r>
          </a:p>
          <a:p>
            <a:pPr marL="342900" indent="-342900">
              <a:buAutoNum type="arabicPeriod" startAt="3"/>
            </a:pPr>
            <a:endParaRPr lang="en-US" sz="1400" dirty="0">
              <a:solidFill>
                <a:srgbClr val="000000"/>
              </a:solidFill>
            </a:endParaRPr>
          </a:p>
        </p:txBody>
      </p:sp>
      <p:sp>
        <p:nvSpPr>
          <p:cNvPr id="103" name="TextBox 102"/>
          <p:cNvSpPr txBox="1"/>
          <p:nvPr/>
        </p:nvSpPr>
        <p:spPr>
          <a:xfrm>
            <a:off x="335280" y="1127760"/>
            <a:ext cx="3240374" cy="461665"/>
          </a:xfrm>
          <a:prstGeom prst="rect">
            <a:avLst/>
          </a:prstGeom>
          <a:noFill/>
        </p:spPr>
        <p:txBody>
          <a:bodyPr wrap="none" rtlCol="0">
            <a:spAutoFit/>
          </a:bodyPr>
          <a:lstStyle/>
          <a:p>
            <a:r>
              <a:rPr lang="en-US" dirty="0" smtClean="0">
                <a:solidFill>
                  <a:srgbClr val="000000"/>
                </a:solidFill>
              </a:rPr>
              <a:t>Primary Phase I Tasks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3"/>
          <p:cNvSpPr txBox="1">
            <a:spLocks noChangeArrowheads="1"/>
          </p:cNvSpPr>
          <p:nvPr/>
        </p:nvSpPr>
        <p:spPr bwMode="auto">
          <a:xfrm>
            <a:off x="358775" y="1479550"/>
            <a:ext cx="8451850" cy="477520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a:ln w="12700">
            <a:solidFill>
              <a:srgbClr val="C00000"/>
            </a:solidFill>
            <a:miter lim="800000"/>
            <a:headEnd/>
            <a:tailEnd/>
          </a:ln>
        </p:spPr>
        <p:txBody>
          <a:bodyPr lIns="0" tIns="44450" rIns="90487" bIns="44450"/>
          <a:lstStyle/>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234950" indent="-234950" eaLnBrk="0" hangingPunct="0">
              <a:spcBef>
                <a:spcPct val="20000"/>
              </a:spcBef>
              <a:buClr>
                <a:srgbClr val="FF3300"/>
              </a:buClr>
              <a:defRPr/>
            </a:pPr>
            <a:r>
              <a:rPr lang="en-US" sz="2000" b="1" kern="0">
                <a:solidFill>
                  <a:srgbClr val="000000"/>
                </a:solidFill>
                <a:latin typeface="+mn-lt"/>
                <a:cs typeface="+mn-cs"/>
              </a:rPr>
              <a:t>   </a:t>
            </a: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914400" eaLnBrk="0" hangingPunct="0">
              <a:spcBef>
                <a:spcPct val="20000"/>
              </a:spcBef>
              <a:buClr>
                <a:srgbClr val="FF3300"/>
              </a:buClr>
              <a:defRPr/>
            </a:pPr>
            <a:endParaRPr lang="en-US" sz="2000" b="1" kern="0" dirty="0">
              <a:solidFill>
                <a:srgbClr val="000000"/>
              </a:solidFill>
              <a:latin typeface="+mn-lt"/>
              <a:cs typeface="+mn-cs"/>
            </a:endParaRPr>
          </a:p>
        </p:txBody>
      </p:sp>
      <p:pic>
        <p:nvPicPr>
          <p:cNvPr id="23557" name="Picture 259" descr="C:\Users\John\AppData\Local\Microsoft\Windows\Temporary Internet Files\Content.IE5\ZALENBS3\MCj04348570000[1].png"/>
          <p:cNvPicPr>
            <a:picLocks noChangeAspect="1" noChangeArrowheads="1"/>
          </p:cNvPicPr>
          <p:nvPr/>
        </p:nvPicPr>
        <p:blipFill>
          <a:blip r:embed="rId3">
            <a:grayscl/>
          </a:blip>
          <a:srcRect/>
          <a:stretch>
            <a:fillRect/>
          </a:stretch>
        </p:blipFill>
        <p:spPr bwMode="auto">
          <a:xfrm>
            <a:off x="1066800" y="2514600"/>
            <a:ext cx="762000" cy="762000"/>
          </a:xfrm>
          <a:prstGeom prst="rect">
            <a:avLst/>
          </a:prstGeom>
          <a:noFill/>
          <a:ln w="9525">
            <a:noFill/>
            <a:miter lim="800000"/>
            <a:headEnd/>
            <a:tailEnd/>
          </a:ln>
        </p:spPr>
      </p:pic>
      <p:cxnSp>
        <p:nvCxnSpPr>
          <p:cNvPr id="7" name="Straight Connector 6"/>
          <p:cNvCxnSpPr/>
          <p:nvPr/>
        </p:nvCxnSpPr>
        <p:spPr>
          <a:xfrm>
            <a:off x="1752600" y="3048000"/>
            <a:ext cx="1066800" cy="53340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3559" name="Picture 266"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1752600" y="4495800"/>
            <a:ext cx="609600" cy="609600"/>
          </a:xfrm>
          <a:prstGeom prst="rect">
            <a:avLst/>
          </a:prstGeom>
          <a:noFill/>
          <a:ln w="9525">
            <a:noFill/>
            <a:miter lim="800000"/>
            <a:headEnd/>
            <a:tailEnd/>
          </a:ln>
        </p:spPr>
      </p:pic>
      <p:cxnSp>
        <p:nvCxnSpPr>
          <p:cNvPr id="9" name="Straight Connector 8"/>
          <p:cNvCxnSpPr/>
          <p:nvPr/>
        </p:nvCxnSpPr>
        <p:spPr>
          <a:xfrm>
            <a:off x="2286000" y="5029200"/>
            <a:ext cx="990600" cy="6858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61" name="mainfrm"/>
          <p:cNvSpPr>
            <a:spLocks noEditPoints="1" noChangeArrowheads="1"/>
          </p:cNvSpPr>
          <p:nvPr/>
        </p:nvSpPr>
        <p:spPr bwMode="auto">
          <a:xfrm>
            <a:off x="3429000" y="5410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pic>
        <p:nvPicPr>
          <p:cNvPr id="23562" name="Picture 269"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3810000" y="5562600"/>
            <a:ext cx="609600" cy="609600"/>
          </a:xfrm>
          <a:prstGeom prst="rect">
            <a:avLst/>
          </a:prstGeom>
          <a:noFill/>
          <a:ln w="9525">
            <a:noFill/>
            <a:miter lim="800000"/>
            <a:headEnd/>
            <a:tailEnd/>
          </a:ln>
        </p:spPr>
      </p:pic>
      <p:cxnSp>
        <p:nvCxnSpPr>
          <p:cNvPr id="12" name="Straight Connector 11"/>
          <p:cNvCxnSpPr/>
          <p:nvPr/>
        </p:nvCxnSpPr>
        <p:spPr>
          <a:xfrm flipV="1">
            <a:off x="4495800" y="5105400"/>
            <a:ext cx="685800" cy="533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271"/>
          <p:cNvGrpSpPr>
            <a:grpSpLocks/>
          </p:cNvGrpSpPr>
          <p:nvPr/>
        </p:nvGrpSpPr>
        <p:grpSpPr bwMode="auto">
          <a:xfrm>
            <a:off x="2362200" y="5029200"/>
            <a:ext cx="762000" cy="762000"/>
            <a:chOff x="0" y="47"/>
            <a:chExt cx="4167" cy="3881"/>
          </a:xfrm>
        </p:grpSpPr>
        <p:sp>
          <p:nvSpPr>
            <p:cNvPr id="23604" name="Freeform 287"/>
            <p:cNvSpPr>
              <a:spLocks/>
            </p:cNvSpPr>
            <p:nvPr/>
          </p:nvSpPr>
          <p:spPr bwMode="auto">
            <a:xfrm>
              <a:off x="0" y="1471"/>
              <a:ext cx="267" cy="242"/>
            </a:xfrm>
            <a:custGeom>
              <a:avLst/>
              <a:gdLst>
                <a:gd name="T0" fmla="*/ 0 w 267"/>
                <a:gd name="T1" fmla="*/ 67 h 242"/>
                <a:gd name="T2" fmla="*/ 74 w 267"/>
                <a:gd name="T3" fmla="*/ 72 h 242"/>
                <a:gd name="T4" fmla="*/ 86 w 267"/>
                <a:gd name="T5" fmla="*/ 102 h 242"/>
                <a:gd name="T6" fmla="*/ 83 w 267"/>
                <a:gd name="T7" fmla="*/ 117 h 242"/>
                <a:gd name="T8" fmla="*/ 0 w 267"/>
                <a:gd name="T9" fmla="*/ 131 h 242"/>
                <a:gd name="T10" fmla="*/ 0 w 267"/>
                <a:gd name="T11" fmla="*/ 140 h 242"/>
                <a:gd name="T12" fmla="*/ 0 w 267"/>
                <a:gd name="T13" fmla="*/ 242 h 242"/>
                <a:gd name="T14" fmla="*/ 181 w 267"/>
                <a:gd name="T15" fmla="*/ 216 h 242"/>
                <a:gd name="T16" fmla="*/ 183 w 267"/>
                <a:gd name="T17" fmla="*/ 76 h 242"/>
                <a:gd name="T18" fmla="*/ 267 w 267"/>
                <a:gd name="T19" fmla="*/ 62 h 242"/>
                <a:gd name="T20" fmla="*/ 252 w 267"/>
                <a:gd name="T21" fmla="*/ 34 h 242"/>
                <a:gd name="T22" fmla="*/ 212 w 267"/>
                <a:gd name="T23" fmla="*/ 10 h 242"/>
                <a:gd name="T24" fmla="*/ 133 w 267"/>
                <a:gd name="T25" fmla="*/ 3 h 242"/>
                <a:gd name="T26" fmla="*/ 52 w 267"/>
                <a:gd name="T27" fmla="*/ 0 h 242"/>
                <a:gd name="T28" fmla="*/ 0 w 267"/>
                <a:gd name="T29" fmla="*/ 10 h 242"/>
                <a:gd name="T30" fmla="*/ 0 w 267"/>
                <a:gd name="T31" fmla="*/ 67 h 242"/>
                <a:gd name="T32" fmla="*/ 0 w 267"/>
                <a:gd name="T33" fmla="*/ 6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242"/>
                <a:gd name="T53" fmla="*/ 267 w 26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242">
                  <a:moveTo>
                    <a:pt x="0" y="67"/>
                  </a:moveTo>
                  <a:lnTo>
                    <a:pt x="74" y="72"/>
                  </a:lnTo>
                  <a:lnTo>
                    <a:pt x="86" y="102"/>
                  </a:lnTo>
                  <a:lnTo>
                    <a:pt x="83" y="117"/>
                  </a:lnTo>
                  <a:lnTo>
                    <a:pt x="0" y="131"/>
                  </a:lnTo>
                  <a:lnTo>
                    <a:pt x="0" y="140"/>
                  </a:lnTo>
                  <a:lnTo>
                    <a:pt x="0" y="242"/>
                  </a:lnTo>
                  <a:lnTo>
                    <a:pt x="181" y="216"/>
                  </a:lnTo>
                  <a:lnTo>
                    <a:pt x="183" y="76"/>
                  </a:lnTo>
                  <a:lnTo>
                    <a:pt x="267" y="62"/>
                  </a:lnTo>
                  <a:lnTo>
                    <a:pt x="252" y="34"/>
                  </a:lnTo>
                  <a:lnTo>
                    <a:pt x="212" y="10"/>
                  </a:lnTo>
                  <a:lnTo>
                    <a:pt x="133" y="3"/>
                  </a:lnTo>
                  <a:lnTo>
                    <a:pt x="52" y="0"/>
                  </a:lnTo>
                  <a:lnTo>
                    <a:pt x="0" y="10"/>
                  </a:lnTo>
                  <a:lnTo>
                    <a:pt x="0" y="67"/>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05" name="Freeform 288"/>
            <p:cNvSpPr>
              <a:spLocks/>
            </p:cNvSpPr>
            <p:nvPr/>
          </p:nvSpPr>
          <p:spPr bwMode="auto">
            <a:xfrm>
              <a:off x="0" y="1716"/>
              <a:ext cx="2244" cy="1573"/>
            </a:xfrm>
            <a:custGeom>
              <a:avLst/>
              <a:gdLst>
                <a:gd name="T0" fmla="*/ 495 w 2244"/>
                <a:gd name="T1" fmla="*/ 16 h 1573"/>
                <a:gd name="T2" fmla="*/ 950 w 2244"/>
                <a:gd name="T3" fmla="*/ 45 h 1573"/>
                <a:gd name="T4" fmla="*/ 1599 w 2244"/>
                <a:gd name="T5" fmla="*/ 45 h 1573"/>
                <a:gd name="T6" fmla="*/ 1828 w 2244"/>
                <a:gd name="T7" fmla="*/ 641 h 1573"/>
                <a:gd name="T8" fmla="*/ 2244 w 2244"/>
                <a:gd name="T9" fmla="*/ 1421 h 1573"/>
                <a:gd name="T10" fmla="*/ 2166 w 2244"/>
                <a:gd name="T11" fmla="*/ 1516 h 1573"/>
                <a:gd name="T12" fmla="*/ 2085 w 2244"/>
                <a:gd name="T13" fmla="*/ 1533 h 1573"/>
                <a:gd name="T14" fmla="*/ 926 w 2244"/>
                <a:gd name="T15" fmla="*/ 1573 h 1573"/>
                <a:gd name="T16" fmla="*/ 0 w 2244"/>
                <a:gd name="T17" fmla="*/ 1433 h 1573"/>
                <a:gd name="T18" fmla="*/ 0 w 2244"/>
                <a:gd name="T19" fmla="*/ 76 h 1573"/>
                <a:gd name="T20" fmla="*/ 238 w 2244"/>
                <a:gd name="T21" fmla="*/ 0 h 1573"/>
                <a:gd name="T22" fmla="*/ 495 w 2244"/>
                <a:gd name="T23" fmla="*/ 16 h 1573"/>
                <a:gd name="T24" fmla="*/ 495 w 2244"/>
                <a:gd name="T25" fmla="*/ 16 h 1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4"/>
                <a:gd name="T40" fmla="*/ 0 h 1573"/>
                <a:gd name="T41" fmla="*/ 2244 w 2244"/>
                <a:gd name="T42" fmla="*/ 1573 h 1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4" h="1573">
                  <a:moveTo>
                    <a:pt x="495" y="16"/>
                  </a:moveTo>
                  <a:lnTo>
                    <a:pt x="950" y="45"/>
                  </a:lnTo>
                  <a:lnTo>
                    <a:pt x="1599" y="45"/>
                  </a:lnTo>
                  <a:lnTo>
                    <a:pt x="1828" y="641"/>
                  </a:lnTo>
                  <a:lnTo>
                    <a:pt x="2244" y="1421"/>
                  </a:lnTo>
                  <a:lnTo>
                    <a:pt x="2166" y="1516"/>
                  </a:lnTo>
                  <a:lnTo>
                    <a:pt x="2085" y="1533"/>
                  </a:lnTo>
                  <a:lnTo>
                    <a:pt x="926" y="1573"/>
                  </a:lnTo>
                  <a:lnTo>
                    <a:pt x="0" y="1433"/>
                  </a:lnTo>
                  <a:lnTo>
                    <a:pt x="0" y="76"/>
                  </a:lnTo>
                  <a:lnTo>
                    <a:pt x="238" y="0"/>
                  </a:lnTo>
                  <a:lnTo>
                    <a:pt x="495" y="16"/>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06" name="Freeform 289"/>
            <p:cNvSpPr>
              <a:spLocks/>
            </p:cNvSpPr>
            <p:nvPr/>
          </p:nvSpPr>
          <p:spPr bwMode="auto">
            <a:xfrm>
              <a:off x="57" y="1849"/>
              <a:ext cx="1107" cy="1376"/>
            </a:xfrm>
            <a:custGeom>
              <a:avLst/>
              <a:gdLst>
                <a:gd name="T0" fmla="*/ 448 w 1107"/>
                <a:gd name="T1" fmla="*/ 0 h 1376"/>
                <a:gd name="T2" fmla="*/ 1107 w 1107"/>
                <a:gd name="T3" fmla="*/ 73 h 1376"/>
                <a:gd name="T4" fmla="*/ 924 w 1107"/>
                <a:gd name="T5" fmla="*/ 799 h 1376"/>
                <a:gd name="T6" fmla="*/ 786 w 1107"/>
                <a:gd name="T7" fmla="*/ 1011 h 1376"/>
                <a:gd name="T8" fmla="*/ 719 w 1107"/>
                <a:gd name="T9" fmla="*/ 1376 h 1376"/>
                <a:gd name="T10" fmla="*/ 0 w 1107"/>
                <a:gd name="T11" fmla="*/ 1333 h 1376"/>
                <a:gd name="T12" fmla="*/ 255 w 1107"/>
                <a:gd name="T13" fmla="*/ 674 h 1376"/>
                <a:gd name="T14" fmla="*/ 279 w 1107"/>
                <a:gd name="T15" fmla="*/ 80 h 1376"/>
                <a:gd name="T16" fmla="*/ 345 w 1107"/>
                <a:gd name="T17" fmla="*/ 7 h 1376"/>
                <a:gd name="T18" fmla="*/ 448 w 1107"/>
                <a:gd name="T19" fmla="*/ 0 h 1376"/>
                <a:gd name="T20" fmla="*/ 448 w 1107"/>
                <a:gd name="T21" fmla="*/ 0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7"/>
                <a:gd name="T34" fmla="*/ 0 h 1376"/>
                <a:gd name="T35" fmla="*/ 1107 w 1107"/>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7" h="1376">
                  <a:moveTo>
                    <a:pt x="448" y="0"/>
                  </a:moveTo>
                  <a:lnTo>
                    <a:pt x="1107" y="73"/>
                  </a:lnTo>
                  <a:lnTo>
                    <a:pt x="924" y="799"/>
                  </a:lnTo>
                  <a:lnTo>
                    <a:pt x="786" y="1011"/>
                  </a:lnTo>
                  <a:lnTo>
                    <a:pt x="719" y="1376"/>
                  </a:lnTo>
                  <a:lnTo>
                    <a:pt x="0" y="1333"/>
                  </a:lnTo>
                  <a:lnTo>
                    <a:pt x="255" y="674"/>
                  </a:lnTo>
                  <a:lnTo>
                    <a:pt x="279" y="80"/>
                  </a:lnTo>
                  <a:lnTo>
                    <a:pt x="345" y="7"/>
                  </a:lnTo>
                  <a:lnTo>
                    <a:pt x="448"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07" name="Freeform 290"/>
            <p:cNvSpPr>
              <a:spLocks/>
            </p:cNvSpPr>
            <p:nvPr/>
          </p:nvSpPr>
          <p:spPr bwMode="auto">
            <a:xfrm>
              <a:off x="0" y="1687"/>
              <a:ext cx="183" cy="126"/>
            </a:xfrm>
            <a:custGeom>
              <a:avLst/>
              <a:gdLst>
                <a:gd name="T0" fmla="*/ 0 w 183"/>
                <a:gd name="T1" fmla="*/ 22 h 126"/>
                <a:gd name="T2" fmla="*/ 183 w 183"/>
                <a:gd name="T3" fmla="*/ 0 h 126"/>
                <a:gd name="T4" fmla="*/ 181 w 183"/>
                <a:gd name="T5" fmla="*/ 124 h 126"/>
                <a:gd name="T6" fmla="*/ 19 w 183"/>
                <a:gd name="T7" fmla="*/ 126 h 126"/>
                <a:gd name="T8" fmla="*/ 0 w 183"/>
                <a:gd name="T9" fmla="*/ 124 h 126"/>
                <a:gd name="T10" fmla="*/ 0 w 183"/>
                <a:gd name="T11" fmla="*/ 22 h 126"/>
                <a:gd name="T12" fmla="*/ 0 w 183"/>
                <a:gd name="T13" fmla="*/ 22 h 126"/>
                <a:gd name="T14" fmla="*/ 0 60000 65536"/>
                <a:gd name="T15" fmla="*/ 0 60000 65536"/>
                <a:gd name="T16" fmla="*/ 0 60000 65536"/>
                <a:gd name="T17" fmla="*/ 0 60000 65536"/>
                <a:gd name="T18" fmla="*/ 0 60000 65536"/>
                <a:gd name="T19" fmla="*/ 0 60000 65536"/>
                <a:gd name="T20" fmla="*/ 0 60000 65536"/>
                <a:gd name="T21" fmla="*/ 0 w 183"/>
                <a:gd name="T22" fmla="*/ 0 h 126"/>
                <a:gd name="T23" fmla="*/ 183 w 18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26">
                  <a:moveTo>
                    <a:pt x="0" y="22"/>
                  </a:moveTo>
                  <a:lnTo>
                    <a:pt x="183" y="0"/>
                  </a:lnTo>
                  <a:lnTo>
                    <a:pt x="181" y="124"/>
                  </a:lnTo>
                  <a:lnTo>
                    <a:pt x="19" y="126"/>
                  </a:lnTo>
                  <a:lnTo>
                    <a:pt x="0" y="124"/>
                  </a:lnTo>
                  <a:lnTo>
                    <a:pt x="0" y="22"/>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08" name="Freeform 291"/>
            <p:cNvSpPr>
              <a:spLocks/>
            </p:cNvSpPr>
            <p:nvPr/>
          </p:nvSpPr>
          <p:spPr bwMode="auto">
            <a:xfrm>
              <a:off x="0" y="1469"/>
              <a:ext cx="174" cy="157"/>
            </a:xfrm>
            <a:custGeom>
              <a:avLst/>
              <a:gdLst>
                <a:gd name="T0" fmla="*/ 155 w 174"/>
                <a:gd name="T1" fmla="*/ 38 h 157"/>
                <a:gd name="T2" fmla="*/ 150 w 174"/>
                <a:gd name="T3" fmla="*/ 74 h 157"/>
                <a:gd name="T4" fmla="*/ 174 w 174"/>
                <a:gd name="T5" fmla="*/ 157 h 157"/>
                <a:gd name="T6" fmla="*/ 90 w 174"/>
                <a:gd name="T7" fmla="*/ 142 h 157"/>
                <a:gd name="T8" fmla="*/ 88 w 174"/>
                <a:gd name="T9" fmla="*/ 85 h 157"/>
                <a:gd name="T10" fmla="*/ 74 w 174"/>
                <a:gd name="T11" fmla="*/ 76 h 157"/>
                <a:gd name="T12" fmla="*/ 0 w 174"/>
                <a:gd name="T13" fmla="*/ 71 h 157"/>
                <a:gd name="T14" fmla="*/ 0 w 174"/>
                <a:gd name="T15" fmla="*/ 12 h 157"/>
                <a:gd name="T16" fmla="*/ 76 w 174"/>
                <a:gd name="T17" fmla="*/ 0 h 157"/>
                <a:gd name="T18" fmla="*/ 150 w 174"/>
                <a:gd name="T19" fmla="*/ 19 h 157"/>
                <a:gd name="T20" fmla="*/ 155 w 174"/>
                <a:gd name="T21" fmla="*/ 38 h 157"/>
                <a:gd name="T22" fmla="*/ 155 w 174"/>
                <a:gd name="T23" fmla="*/ 38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57"/>
                <a:gd name="T38" fmla="*/ 174 w 174"/>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57">
                  <a:moveTo>
                    <a:pt x="155" y="38"/>
                  </a:moveTo>
                  <a:lnTo>
                    <a:pt x="150" y="74"/>
                  </a:lnTo>
                  <a:lnTo>
                    <a:pt x="174" y="157"/>
                  </a:lnTo>
                  <a:lnTo>
                    <a:pt x="90" y="142"/>
                  </a:lnTo>
                  <a:lnTo>
                    <a:pt x="88" y="85"/>
                  </a:lnTo>
                  <a:lnTo>
                    <a:pt x="74" y="76"/>
                  </a:lnTo>
                  <a:lnTo>
                    <a:pt x="0" y="71"/>
                  </a:lnTo>
                  <a:lnTo>
                    <a:pt x="0" y="12"/>
                  </a:lnTo>
                  <a:lnTo>
                    <a:pt x="76" y="0"/>
                  </a:lnTo>
                  <a:lnTo>
                    <a:pt x="150" y="19"/>
                  </a:lnTo>
                  <a:lnTo>
                    <a:pt x="155" y="38"/>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09" name="Freeform 292"/>
            <p:cNvSpPr>
              <a:spLocks/>
            </p:cNvSpPr>
            <p:nvPr/>
          </p:nvSpPr>
          <p:spPr bwMode="auto">
            <a:xfrm>
              <a:off x="0" y="1818"/>
              <a:ext cx="526" cy="299"/>
            </a:xfrm>
            <a:custGeom>
              <a:avLst/>
              <a:gdLst>
                <a:gd name="T0" fmla="*/ 0 w 526"/>
                <a:gd name="T1" fmla="*/ 0 h 299"/>
                <a:gd name="T2" fmla="*/ 421 w 526"/>
                <a:gd name="T3" fmla="*/ 16 h 299"/>
                <a:gd name="T4" fmla="*/ 466 w 526"/>
                <a:gd name="T5" fmla="*/ 54 h 299"/>
                <a:gd name="T6" fmla="*/ 526 w 526"/>
                <a:gd name="T7" fmla="*/ 62 h 299"/>
                <a:gd name="T8" fmla="*/ 497 w 526"/>
                <a:gd name="T9" fmla="*/ 92 h 299"/>
                <a:gd name="T10" fmla="*/ 424 w 526"/>
                <a:gd name="T11" fmla="*/ 130 h 299"/>
                <a:gd name="T12" fmla="*/ 402 w 526"/>
                <a:gd name="T13" fmla="*/ 183 h 299"/>
                <a:gd name="T14" fmla="*/ 383 w 526"/>
                <a:gd name="T15" fmla="*/ 187 h 299"/>
                <a:gd name="T16" fmla="*/ 355 w 526"/>
                <a:gd name="T17" fmla="*/ 216 h 299"/>
                <a:gd name="T18" fmla="*/ 271 w 526"/>
                <a:gd name="T19" fmla="*/ 299 h 299"/>
                <a:gd name="T20" fmla="*/ 0 w 526"/>
                <a:gd name="T21" fmla="*/ 292 h 299"/>
                <a:gd name="T22" fmla="*/ 0 w 526"/>
                <a:gd name="T23" fmla="*/ 0 h 299"/>
                <a:gd name="T24" fmla="*/ 0 w 526"/>
                <a:gd name="T25" fmla="*/ 0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
                <a:gd name="T40" fmla="*/ 0 h 299"/>
                <a:gd name="T41" fmla="*/ 526 w 526"/>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 h="299">
                  <a:moveTo>
                    <a:pt x="0" y="0"/>
                  </a:moveTo>
                  <a:lnTo>
                    <a:pt x="421" y="16"/>
                  </a:lnTo>
                  <a:lnTo>
                    <a:pt x="466" y="54"/>
                  </a:lnTo>
                  <a:lnTo>
                    <a:pt x="526" y="62"/>
                  </a:lnTo>
                  <a:lnTo>
                    <a:pt x="497" y="92"/>
                  </a:lnTo>
                  <a:lnTo>
                    <a:pt x="424" y="130"/>
                  </a:lnTo>
                  <a:lnTo>
                    <a:pt x="402" y="183"/>
                  </a:lnTo>
                  <a:lnTo>
                    <a:pt x="383" y="187"/>
                  </a:lnTo>
                  <a:lnTo>
                    <a:pt x="355" y="216"/>
                  </a:lnTo>
                  <a:lnTo>
                    <a:pt x="271" y="299"/>
                  </a:lnTo>
                  <a:lnTo>
                    <a:pt x="0" y="292"/>
                  </a:lnTo>
                  <a:lnTo>
                    <a:pt x="0"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0" name="Freeform 293"/>
            <p:cNvSpPr>
              <a:spLocks/>
            </p:cNvSpPr>
            <p:nvPr/>
          </p:nvSpPr>
          <p:spPr bwMode="auto">
            <a:xfrm>
              <a:off x="181" y="1524"/>
              <a:ext cx="316" cy="313"/>
            </a:xfrm>
            <a:custGeom>
              <a:avLst/>
              <a:gdLst>
                <a:gd name="T0" fmla="*/ 0 w 316"/>
                <a:gd name="T1" fmla="*/ 299 h 313"/>
                <a:gd name="T2" fmla="*/ 7 w 316"/>
                <a:gd name="T3" fmla="*/ 19 h 313"/>
                <a:gd name="T4" fmla="*/ 93 w 316"/>
                <a:gd name="T5" fmla="*/ 9 h 313"/>
                <a:gd name="T6" fmla="*/ 143 w 316"/>
                <a:gd name="T7" fmla="*/ 0 h 313"/>
                <a:gd name="T8" fmla="*/ 190 w 316"/>
                <a:gd name="T9" fmla="*/ 7 h 313"/>
                <a:gd name="T10" fmla="*/ 209 w 316"/>
                <a:gd name="T11" fmla="*/ 7 h 313"/>
                <a:gd name="T12" fmla="*/ 274 w 316"/>
                <a:gd name="T13" fmla="*/ 14 h 313"/>
                <a:gd name="T14" fmla="*/ 274 w 316"/>
                <a:gd name="T15" fmla="*/ 75 h 313"/>
                <a:gd name="T16" fmla="*/ 297 w 316"/>
                <a:gd name="T17" fmla="*/ 102 h 313"/>
                <a:gd name="T18" fmla="*/ 314 w 316"/>
                <a:gd name="T19" fmla="*/ 142 h 313"/>
                <a:gd name="T20" fmla="*/ 316 w 316"/>
                <a:gd name="T21" fmla="*/ 194 h 313"/>
                <a:gd name="T22" fmla="*/ 314 w 316"/>
                <a:gd name="T23" fmla="*/ 249 h 313"/>
                <a:gd name="T24" fmla="*/ 302 w 316"/>
                <a:gd name="T25" fmla="*/ 275 h 313"/>
                <a:gd name="T26" fmla="*/ 264 w 316"/>
                <a:gd name="T27" fmla="*/ 299 h 313"/>
                <a:gd name="T28" fmla="*/ 240 w 316"/>
                <a:gd name="T29" fmla="*/ 313 h 313"/>
                <a:gd name="T30" fmla="*/ 0 w 316"/>
                <a:gd name="T31" fmla="*/ 299 h 313"/>
                <a:gd name="T32" fmla="*/ 0 w 316"/>
                <a:gd name="T33" fmla="*/ 299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313"/>
                <a:gd name="T53" fmla="*/ 316 w 316"/>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313">
                  <a:moveTo>
                    <a:pt x="0" y="299"/>
                  </a:moveTo>
                  <a:lnTo>
                    <a:pt x="7" y="19"/>
                  </a:lnTo>
                  <a:lnTo>
                    <a:pt x="93" y="9"/>
                  </a:lnTo>
                  <a:lnTo>
                    <a:pt x="143" y="0"/>
                  </a:lnTo>
                  <a:lnTo>
                    <a:pt x="190" y="7"/>
                  </a:lnTo>
                  <a:lnTo>
                    <a:pt x="209" y="7"/>
                  </a:lnTo>
                  <a:lnTo>
                    <a:pt x="274" y="14"/>
                  </a:lnTo>
                  <a:lnTo>
                    <a:pt x="274" y="75"/>
                  </a:lnTo>
                  <a:lnTo>
                    <a:pt x="297" y="102"/>
                  </a:lnTo>
                  <a:lnTo>
                    <a:pt x="314" y="142"/>
                  </a:lnTo>
                  <a:lnTo>
                    <a:pt x="316" y="194"/>
                  </a:lnTo>
                  <a:lnTo>
                    <a:pt x="314" y="249"/>
                  </a:lnTo>
                  <a:lnTo>
                    <a:pt x="302" y="275"/>
                  </a:lnTo>
                  <a:lnTo>
                    <a:pt x="264" y="299"/>
                  </a:lnTo>
                  <a:lnTo>
                    <a:pt x="240" y="313"/>
                  </a:lnTo>
                  <a:lnTo>
                    <a:pt x="0" y="299"/>
                  </a:lnTo>
                  <a:close/>
                </a:path>
              </a:pathLst>
            </a:custGeom>
            <a:solidFill>
              <a:srgbClr val="FFF2E6"/>
            </a:solidFill>
            <a:ln w="9525">
              <a:noFill/>
              <a:round/>
              <a:headEnd/>
              <a:tailEnd/>
            </a:ln>
          </p:spPr>
          <p:txBody>
            <a:bodyPr/>
            <a:lstStyle/>
            <a:p>
              <a:endParaRPr lang="en-US">
                <a:latin typeface="Calibri" pitchFamily="34" charset="0"/>
              </a:endParaRPr>
            </a:p>
          </p:txBody>
        </p:sp>
        <p:sp>
          <p:nvSpPr>
            <p:cNvPr id="23611" name="Freeform 294"/>
            <p:cNvSpPr>
              <a:spLocks/>
            </p:cNvSpPr>
            <p:nvPr/>
          </p:nvSpPr>
          <p:spPr bwMode="auto">
            <a:xfrm>
              <a:off x="486" y="2043"/>
              <a:ext cx="1075" cy="347"/>
            </a:xfrm>
            <a:custGeom>
              <a:avLst/>
              <a:gdLst>
                <a:gd name="T0" fmla="*/ 742 w 1075"/>
                <a:gd name="T1" fmla="*/ 0 h 347"/>
                <a:gd name="T2" fmla="*/ 273 w 1075"/>
                <a:gd name="T3" fmla="*/ 0 h 347"/>
                <a:gd name="T4" fmla="*/ 64 w 1075"/>
                <a:gd name="T5" fmla="*/ 188 h 347"/>
                <a:gd name="T6" fmla="*/ 0 w 1075"/>
                <a:gd name="T7" fmla="*/ 321 h 347"/>
                <a:gd name="T8" fmla="*/ 528 w 1075"/>
                <a:gd name="T9" fmla="*/ 347 h 347"/>
                <a:gd name="T10" fmla="*/ 928 w 1075"/>
                <a:gd name="T11" fmla="*/ 285 h 347"/>
                <a:gd name="T12" fmla="*/ 1075 w 1075"/>
                <a:gd name="T13" fmla="*/ 266 h 347"/>
                <a:gd name="T14" fmla="*/ 956 w 1075"/>
                <a:gd name="T15" fmla="*/ 117 h 347"/>
                <a:gd name="T16" fmla="*/ 742 w 1075"/>
                <a:gd name="T17" fmla="*/ 0 h 347"/>
                <a:gd name="T18" fmla="*/ 742 w 1075"/>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5"/>
                <a:gd name="T31" fmla="*/ 0 h 347"/>
                <a:gd name="T32" fmla="*/ 1075 w 1075"/>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5" h="347">
                  <a:moveTo>
                    <a:pt x="742" y="0"/>
                  </a:moveTo>
                  <a:lnTo>
                    <a:pt x="273" y="0"/>
                  </a:lnTo>
                  <a:lnTo>
                    <a:pt x="64" y="188"/>
                  </a:lnTo>
                  <a:lnTo>
                    <a:pt x="0" y="321"/>
                  </a:lnTo>
                  <a:lnTo>
                    <a:pt x="528" y="347"/>
                  </a:lnTo>
                  <a:lnTo>
                    <a:pt x="928" y="285"/>
                  </a:lnTo>
                  <a:lnTo>
                    <a:pt x="1075" y="266"/>
                  </a:lnTo>
                  <a:lnTo>
                    <a:pt x="956" y="117"/>
                  </a:lnTo>
                  <a:lnTo>
                    <a:pt x="742"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2" name="Freeform 295"/>
            <p:cNvSpPr>
              <a:spLocks/>
            </p:cNvSpPr>
            <p:nvPr/>
          </p:nvSpPr>
          <p:spPr bwMode="auto">
            <a:xfrm>
              <a:off x="445" y="1929"/>
              <a:ext cx="1514" cy="710"/>
            </a:xfrm>
            <a:custGeom>
              <a:avLst/>
              <a:gdLst>
                <a:gd name="T0" fmla="*/ 314 w 1514"/>
                <a:gd name="T1" fmla="*/ 69 h 710"/>
                <a:gd name="T2" fmla="*/ 179 w 1514"/>
                <a:gd name="T3" fmla="*/ 0 h 710"/>
                <a:gd name="T4" fmla="*/ 152 w 1514"/>
                <a:gd name="T5" fmla="*/ 0 h 710"/>
                <a:gd name="T6" fmla="*/ 121 w 1514"/>
                <a:gd name="T7" fmla="*/ 38 h 710"/>
                <a:gd name="T8" fmla="*/ 83 w 1514"/>
                <a:gd name="T9" fmla="*/ 50 h 710"/>
                <a:gd name="T10" fmla="*/ 0 w 1514"/>
                <a:gd name="T11" fmla="*/ 219 h 710"/>
                <a:gd name="T12" fmla="*/ 21 w 1514"/>
                <a:gd name="T13" fmla="*/ 261 h 710"/>
                <a:gd name="T14" fmla="*/ 595 w 1514"/>
                <a:gd name="T15" fmla="*/ 522 h 710"/>
                <a:gd name="T16" fmla="*/ 690 w 1514"/>
                <a:gd name="T17" fmla="*/ 556 h 710"/>
                <a:gd name="T18" fmla="*/ 833 w 1514"/>
                <a:gd name="T19" fmla="*/ 575 h 710"/>
                <a:gd name="T20" fmla="*/ 1188 w 1514"/>
                <a:gd name="T21" fmla="*/ 655 h 710"/>
                <a:gd name="T22" fmla="*/ 1254 w 1514"/>
                <a:gd name="T23" fmla="*/ 643 h 710"/>
                <a:gd name="T24" fmla="*/ 1416 w 1514"/>
                <a:gd name="T25" fmla="*/ 710 h 710"/>
                <a:gd name="T26" fmla="*/ 1504 w 1514"/>
                <a:gd name="T27" fmla="*/ 710 h 710"/>
                <a:gd name="T28" fmla="*/ 1514 w 1514"/>
                <a:gd name="T29" fmla="*/ 643 h 710"/>
                <a:gd name="T30" fmla="*/ 314 w 1514"/>
                <a:gd name="T31" fmla="*/ 69 h 710"/>
                <a:gd name="T32" fmla="*/ 314 w 1514"/>
                <a:gd name="T33" fmla="*/ 69 h 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4"/>
                <a:gd name="T52" fmla="*/ 0 h 710"/>
                <a:gd name="T53" fmla="*/ 1514 w 1514"/>
                <a:gd name="T54" fmla="*/ 710 h 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4" h="710">
                  <a:moveTo>
                    <a:pt x="314" y="69"/>
                  </a:moveTo>
                  <a:lnTo>
                    <a:pt x="179" y="0"/>
                  </a:lnTo>
                  <a:lnTo>
                    <a:pt x="152" y="0"/>
                  </a:lnTo>
                  <a:lnTo>
                    <a:pt x="121" y="38"/>
                  </a:lnTo>
                  <a:lnTo>
                    <a:pt x="83" y="50"/>
                  </a:lnTo>
                  <a:lnTo>
                    <a:pt x="0" y="219"/>
                  </a:lnTo>
                  <a:lnTo>
                    <a:pt x="21" y="261"/>
                  </a:lnTo>
                  <a:lnTo>
                    <a:pt x="595" y="522"/>
                  </a:lnTo>
                  <a:lnTo>
                    <a:pt x="690" y="556"/>
                  </a:lnTo>
                  <a:lnTo>
                    <a:pt x="833" y="575"/>
                  </a:lnTo>
                  <a:lnTo>
                    <a:pt x="1188" y="655"/>
                  </a:lnTo>
                  <a:lnTo>
                    <a:pt x="1254" y="643"/>
                  </a:lnTo>
                  <a:lnTo>
                    <a:pt x="1416" y="710"/>
                  </a:lnTo>
                  <a:lnTo>
                    <a:pt x="1504" y="710"/>
                  </a:lnTo>
                  <a:lnTo>
                    <a:pt x="1514" y="643"/>
                  </a:lnTo>
                  <a:lnTo>
                    <a:pt x="314" y="69"/>
                  </a:lnTo>
                  <a:close/>
                </a:path>
              </a:pathLst>
            </a:custGeom>
            <a:solidFill>
              <a:srgbClr val="FFE600"/>
            </a:solidFill>
            <a:ln w="9525">
              <a:noFill/>
              <a:round/>
              <a:headEnd/>
              <a:tailEnd/>
            </a:ln>
          </p:spPr>
          <p:txBody>
            <a:bodyPr/>
            <a:lstStyle/>
            <a:p>
              <a:endParaRPr lang="en-US">
                <a:latin typeface="Calibri" pitchFamily="34" charset="0"/>
              </a:endParaRPr>
            </a:p>
          </p:txBody>
        </p:sp>
        <p:sp>
          <p:nvSpPr>
            <p:cNvPr id="23613" name="Freeform 296"/>
            <p:cNvSpPr>
              <a:spLocks/>
            </p:cNvSpPr>
            <p:nvPr/>
          </p:nvSpPr>
          <p:spPr bwMode="auto">
            <a:xfrm>
              <a:off x="721" y="1984"/>
              <a:ext cx="1254" cy="615"/>
            </a:xfrm>
            <a:custGeom>
              <a:avLst/>
              <a:gdLst>
                <a:gd name="T0" fmla="*/ 93 w 1254"/>
                <a:gd name="T1" fmla="*/ 0 h 615"/>
                <a:gd name="T2" fmla="*/ 0 w 1254"/>
                <a:gd name="T3" fmla="*/ 17 h 615"/>
                <a:gd name="T4" fmla="*/ 914 w 1254"/>
                <a:gd name="T5" fmla="*/ 501 h 615"/>
                <a:gd name="T6" fmla="*/ 1085 w 1254"/>
                <a:gd name="T7" fmla="*/ 567 h 615"/>
                <a:gd name="T8" fmla="*/ 1214 w 1254"/>
                <a:gd name="T9" fmla="*/ 615 h 615"/>
                <a:gd name="T10" fmla="*/ 1254 w 1254"/>
                <a:gd name="T11" fmla="*/ 562 h 615"/>
                <a:gd name="T12" fmla="*/ 1173 w 1254"/>
                <a:gd name="T13" fmla="*/ 501 h 615"/>
                <a:gd name="T14" fmla="*/ 1005 w 1254"/>
                <a:gd name="T15" fmla="*/ 463 h 615"/>
                <a:gd name="T16" fmla="*/ 985 w 1254"/>
                <a:gd name="T17" fmla="*/ 425 h 615"/>
                <a:gd name="T18" fmla="*/ 869 w 1254"/>
                <a:gd name="T19" fmla="*/ 358 h 615"/>
                <a:gd name="T20" fmla="*/ 781 w 1254"/>
                <a:gd name="T21" fmla="*/ 311 h 615"/>
                <a:gd name="T22" fmla="*/ 702 w 1254"/>
                <a:gd name="T23" fmla="*/ 308 h 615"/>
                <a:gd name="T24" fmla="*/ 650 w 1254"/>
                <a:gd name="T25" fmla="*/ 263 h 615"/>
                <a:gd name="T26" fmla="*/ 93 w 1254"/>
                <a:gd name="T27" fmla="*/ 0 h 615"/>
                <a:gd name="T28" fmla="*/ 93 w 1254"/>
                <a:gd name="T29" fmla="*/ 0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615"/>
                <a:gd name="T47" fmla="*/ 1254 w 1254"/>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615">
                  <a:moveTo>
                    <a:pt x="93" y="0"/>
                  </a:moveTo>
                  <a:lnTo>
                    <a:pt x="0" y="17"/>
                  </a:lnTo>
                  <a:lnTo>
                    <a:pt x="914" y="501"/>
                  </a:lnTo>
                  <a:lnTo>
                    <a:pt x="1085" y="567"/>
                  </a:lnTo>
                  <a:lnTo>
                    <a:pt x="1214" y="615"/>
                  </a:lnTo>
                  <a:lnTo>
                    <a:pt x="1254" y="562"/>
                  </a:lnTo>
                  <a:lnTo>
                    <a:pt x="1173" y="501"/>
                  </a:lnTo>
                  <a:lnTo>
                    <a:pt x="1005" y="463"/>
                  </a:lnTo>
                  <a:lnTo>
                    <a:pt x="985" y="425"/>
                  </a:lnTo>
                  <a:lnTo>
                    <a:pt x="869" y="358"/>
                  </a:lnTo>
                  <a:lnTo>
                    <a:pt x="781" y="311"/>
                  </a:lnTo>
                  <a:lnTo>
                    <a:pt x="702" y="308"/>
                  </a:lnTo>
                  <a:lnTo>
                    <a:pt x="650" y="263"/>
                  </a:lnTo>
                  <a:lnTo>
                    <a:pt x="93" y="0"/>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4" name="Freeform 297"/>
            <p:cNvSpPr>
              <a:spLocks/>
            </p:cNvSpPr>
            <p:nvPr/>
          </p:nvSpPr>
          <p:spPr bwMode="auto">
            <a:xfrm>
              <a:off x="843" y="1732"/>
              <a:ext cx="1389" cy="347"/>
            </a:xfrm>
            <a:custGeom>
              <a:avLst/>
              <a:gdLst>
                <a:gd name="T0" fmla="*/ 0 w 1389"/>
                <a:gd name="T1" fmla="*/ 48 h 347"/>
                <a:gd name="T2" fmla="*/ 133 w 1389"/>
                <a:gd name="T3" fmla="*/ 15 h 347"/>
                <a:gd name="T4" fmla="*/ 761 w 1389"/>
                <a:gd name="T5" fmla="*/ 10 h 347"/>
                <a:gd name="T6" fmla="*/ 930 w 1389"/>
                <a:gd name="T7" fmla="*/ 0 h 347"/>
                <a:gd name="T8" fmla="*/ 1013 w 1389"/>
                <a:gd name="T9" fmla="*/ 60 h 347"/>
                <a:gd name="T10" fmla="*/ 1292 w 1389"/>
                <a:gd name="T11" fmla="*/ 280 h 347"/>
                <a:gd name="T12" fmla="*/ 1389 w 1389"/>
                <a:gd name="T13" fmla="*/ 344 h 347"/>
                <a:gd name="T14" fmla="*/ 1366 w 1389"/>
                <a:gd name="T15" fmla="*/ 347 h 347"/>
                <a:gd name="T16" fmla="*/ 1316 w 1389"/>
                <a:gd name="T17" fmla="*/ 344 h 347"/>
                <a:gd name="T18" fmla="*/ 1161 w 1389"/>
                <a:gd name="T19" fmla="*/ 285 h 347"/>
                <a:gd name="T20" fmla="*/ 1075 w 1389"/>
                <a:gd name="T21" fmla="*/ 271 h 347"/>
                <a:gd name="T22" fmla="*/ 854 w 1389"/>
                <a:gd name="T23" fmla="*/ 259 h 347"/>
                <a:gd name="T24" fmla="*/ 802 w 1389"/>
                <a:gd name="T25" fmla="*/ 280 h 347"/>
                <a:gd name="T26" fmla="*/ 744 w 1389"/>
                <a:gd name="T27" fmla="*/ 259 h 347"/>
                <a:gd name="T28" fmla="*/ 642 w 1389"/>
                <a:gd name="T29" fmla="*/ 216 h 347"/>
                <a:gd name="T30" fmla="*/ 573 w 1389"/>
                <a:gd name="T31" fmla="*/ 181 h 347"/>
                <a:gd name="T32" fmla="*/ 521 w 1389"/>
                <a:gd name="T33" fmla="*/ 188 h 347"/>
                <a:gd name="T34" fmla="*/ 492 w 1389"/>
                <a:gd name="T35" fmla="*/ 207 h 347"/>
                <a:gd name="T36" fmla="*/ 464 w 1389"/>
                <a:gd name="T37" fmla="*/ 212 h 347"/>
                <a:gd name="T38" fmla="*/ 390 w 1389"/>
                <a:gd name="T39" fmla="*/ 259 h 347"/>
                <a:gd name="T40" fmla="*/ 192 w 1389"/>
                <a:gd name="T41" fmla="*/ 157 h 347"/>
                <a:gd name="T42" fmla="*/ 61 w 1389"/>
                <a:gd name="T43" fmla="*/ 91 h 347"/>
                <a:gd name="T44" fmla="*/ 0 w 1389"/>
                <a:gd name="T45" fmla="*/ 48 h 347"/>
                <a:gd name="T46" fmla="*/ 0 w 1389"/>
                <a:gd name="T47" fmla="*/ 48 h 3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9"/>
                <a:gd name="T73" fmla="*/ 0 h 347"/>
                <a:gd name="T74" fmla="*/ 1389 w 1389"/>
                <a:gd name="T75" fmla="*/ 347 h 3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9" h="347">
                  <a:moveTo>
                    <a:pt x="0" y="48"/>
                  </a:moveTo>
                  <a:lnTo>
                    <a:pt x="133" y="15"/>
                  </a:lnTo>
                  <a:lnTo>
                    <a:pt x="761" y="10"/>
                  </a:lnTo>
                  <a:lnTo>
                    <a:pt x="930" y="0"/>
                  </a:lnTo>
                  <a:lnTo>
                    <a:pt x="1013" y="60"/>
                  </a:lnTo>
                  <a:lnTo>
                    <a:pt x="1292" y="280"/>
                  </a:lnTo>
                  <a:lnTo>
                    <a:pt x="1389" y="344"/>
                  </a:lnTo>
                  <a:lnTo>
                    <a:pt x="1366" y="347"/>
                  </a:lnTo>
                  <a:lnTo>
                    <a:pt x="1316" y="344"/>
                  </a:lnTo>
                  <a:lnTo>
                    <a:pt x="1161" y="285"/>
                  </a:lnTo>
                  <a:lnTo>
                    <a:pt x="1075" y="271"/>
                  </a:lnTo>
                  <a:lnTo>
                    <a:pt x="854" y="259"/>
                  </a:lnTo>
                  <a:lnTo>
                    <a:pt x="802" y="280"/>
                  </a:lnTo>
                  <a:lnTo>
                    <a:pt x="744" y="259"/>
                  </a:lnTo>
                  <a:lnTo>
                    <a:pt x="642" y="216"/>
                  </a:lnTo>
                  <a:lnTo>
                    <a:pt x="573" y="181"/>
                  </a:lnTo>
                  <a:lnTo>
                    <a:pt x="521" y="188"/>
                  </a:lnTo>
                  <a:lnTo>
                    <a:pt x="492" y="207"/>
                  </a:lnTo>
                  <a:lnTo>
                    <a:pt x="464" y="212"/>
                  </a:lnTo>
                  <a:lnTo>
                    <a:pt x="390" y="259"/>
                  </a:lnTo>
                  <a:lnTo>
                    <a:pt x="192" y="157"/>
                  </a:lnTo>
                  <a:lnTo>
                    <a:pt x="61" y="91"/>
                  </a:lnTo>
                  <a:lnTo>
                    <a:pt x="0" y="48"/>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5" name="Freeform 298"/>
            <p:cNvSpPr>
              <a:spLocks/>
            </p:cNvSpPr>
            <p:nvPr/>
          </p:nvSpPr>
          <p:spPr bwMode="auto">
            <a:xfrm>
              <a:off x="1495" y="1718"/>
              <a:ext cx="142" cy="242"/>
            </a:xfrm>
            <a:custGeom>
              <a:avLst/>
              <a:gdLst>
                <a:gd name="T0" fmla="*/ 21 w 142"/>
                <a:gd name="T1" fmla="*/ 0 h 242"/>
                <a:gd name="T2" fmla="*/ 76 w 142"/>
                <a:gd name="T3" fmla="*/ 5 h 242"/>
                <a:gd name="T4" fmla="*/ 114 w 142"/>
                <a:gd name="T5" fmla="*/ 31 h 242"/>
                <a:gd name="T6" fmla="*/ 133 w 142"/>
                <a:gd name="T7" fmla="*/ 62 h 242"/>
                <a:gd name="T8" fmla="*/ 142 w 142"/>
                <a:gd name="T9" fmla="*/ 116 h 242"/>
                <a:gd name="T10" fmla="*/ 142 w 142"/>
                <a:gd name="T11" fmla="*/ 145 h 242"/>
                <a:gd name="T12" fmla="*/ 119 w 142"/>
                <a:gd name="T13" fmla="*/ 195 h 242"/>
                <a:gd name="T14" fmla="*/ 95 w 142"/>
                <a:gd name="T15" fmla="*/ 226 h 242"/>
                <a:gd name="T16" fmla="*/ 64 w 142"/>
                <a:gd name="T17" fmla="*/ 242 h 242"/>
                <a:gd name="T18" fmla="*/ 4 w 142"/>
                <a:gd name="T19" fmla="*/ 240 h 242"/>
                <a:gd name="T20" fmla="*/ 0 w 142"/>
                <a:gd name="T21" fmla="*/ 204 h 242"/>
                <a:gd name="T22" fmla="*/ 35 w 142"/>
                <a:gd name="T23" fmla="*/ 211 h 242"/>
                <a:gd name="T24" fmla="*/ 64 w 142"/>
                <a:gd name="T25" fmla="*/ 209 h 242"/>
                <a:gd name="T26" fmla="*/ 88 w 142"/>
                <a:gd name="T27" fmla="*/ 192 h 242"/>
                <a:gd name="T28" fmla="*/ 104 w 142"/>
                <a:gd name="T29" fmla="*/ 176 h 242"/>
                <a:gd name="T30" fmla="*/ 114 w 142"/>
                <a:gd name="T31" fmla="*/ 133 h 242"/>
                <a:gd name="T32" fmla="*/ 109 w 142"/>
                <a:gd name="T33" fmla="*/ 86 h 242"/>
                <a:gd name="T34" fmla="*/ 83 w 142"/>
                <a:gd name="T35" fmla="*/ 50 h 242"/>
                <a:gd name="T36" fmla="*/ 42 w 142"/>
                <a:gd name="T37" fmla="*/ 36 h 242"/>
                <a:gd name="T38" fmla="*/ 31 w 142"/>
                <a:gd name="T39" fmla="*/ 40 h 242"/>
                <a:gd name="T40" fmla="*/ 2 w 142"/>
                <a:gd name="T41" fmla="*/ 59 h 242"/>
                <a:gd name="T42" fmla="*/ 2 w 142"/>
                <a:gd name="T43" fmla="*/ 5 h 242"/>
                <a:gd name="T44" fmla="*/ 21 w 142"/>
                <a:gd name="T45" fmla="*/ 0 h 242"/>
                <a:gd name="T46" fmla="*/ 21 w 142"/>
                <a:gd name="T47" fmla="*/ 0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242"/>
                <a:gd name="T74" fmla="*/ 142 w 142"/>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242">
                  <a:moveTo>
                    <a:pt x="21" y="0"/>
                  </a:moveTo>
                  <a:lnTo>
                    <a:pt x="76" y="5"/>
                  </a:lnTo>
                  <a:lnTo>
                    <a:pt x="114" y="31"/>
                  </a:lnTo>
                  <a:lnTo>
                    <a:pt x="133" y="62"/>
                  </a:lnTo>
                  <a:lnTo>
                    <a:pt x="142" y="116"/>
                  </a:lnTo>
                  <a:lnTo>
                    <a:pt x="142" y="145"/>
                  </a:lnTo>
                  <a:lnTo>
                    <a:pt x="119" y="195"/>
                  </a:lnTo>
                  <a:lnTo>
                    <a:pt x="95" y="226"/>
                  </a:lnTo>
                  <a:lnTo>
                    <a:pt x="64" y="242"/>
                  </a:lnTo>
                  <a:lnTo>
                    <a:pt x="4" y="240"/>
                  </a:lnTo>
                  <a:lnTo>
                    <a:pt x="0" y="204"/>
                  </a:lnTo>
                  <a:lnTo>
                    <a:pt x="35" y="211"/>
                  </a:lnTo>
                  <a:lnTo>
                    <a:pt x="64" y="209"/>
                  </a:lnTo>
                  <a:lnTo>
                    <a:pt x="88" y="192"/>
                  </a:lnTo>
                  <a:lnTo>
                    <a:pt x="104" y="176"/>
                  </a:lnTo>
                  <a:lnTo>
                    <a:pt x="114" y="133"/>
                  </a:lnTo>
                  <a:lnTo>
                    <a:pt x="109" y="86"/>
                  </a:lnTo>
                  <a:lnTo>
                    <a:pt x="83" y="50"/>
                  </a:lnTo>
                  <a:lnTo>
                    <a:pt x="42" y="36"/>
                  </a:lnTo>
                  <a:lnTo>
                    <a:pt x="31" y="40"/>
                  </a:lnTo>
                  <a:lnTo>
                    <a:pt x="2" y="59"/>
                  </a:lnTo>
                  <a:lnTo>
                    <a:pt x="2" y="5"/>
                  </a:lnTo>
                  <a:lnTo>
                    <a:pt x="21" y="0"/>
                  </a:lnTo>
                  <a:close/>
                </a:path>
              </a:pathLst>
            </a:custGeom>
            <a:solidFill>
              <a:srgbClr val="2E4F61"/>
            </a:solidFill>
            <a:ln w="9525">
              <a:noFill/>
              <a:round/>
              <a:headEnd/>
              <a:tailEnd/>
            </a:ln>
          </p:spPr>
          <p:txBody>
            <a:bodyPr/>
            <a:lstStyle/>
            <a:p>
              <a:endParaRPr lang="en-US">
                <a:latin typeface="Calibri" pitchFamily="34" charset="0"/>
              </a:endParaRPr>
            </a:p>
          </p:txBody>
        </p:sp>
        <p:sp>
          <p:nvSpPr>
            <p:cNvPr id="23616" name="Freeform 299"/>
            <p:cNvSpPr>
              <a:spLocks/>
            </p:cNvSpPr>
            <p:nvPr/>
          </p:nvSpPr>
          <p:spPr bwMode="auto">
            <a:xfrm>
              <a:off x="1795" y="1054"/>
              <a:ext cx="104" cy="128"/>
            </a:xfrm>
            <a:custGeom>
              <a:avLst/>
              <a:gdLst>
                <a:gd name="T0" fmla="*/ 78 w 104"/>
                <a:gd name="T1" fmla="*/ 14 h 128"/>
                <a:gd name="T2" fmla="*/ 16 w 104"/>
                <a:gd name="T3" fmla="*/ 59 h 128"/>
                <a:gd name="T4" fmla="*/ 0 w 104"/>
                <a:gd name="T5" fmla="*/ 128 h 128"/>
                <a:gd name="T6" fmla="*/ 88 w 104"/>
                <a:gd name="T7" fmla="*/ 128 h 128"/>
                <a:gd name="T8" fmla="*/ 104 w 104"/>
                <a:gd name="T9" fmla="*/ 0 h 128"/>
                <a:gd name="T10" fmla="*/ 78 w 104"/>
                <a:gd name="T11" fmla="*/ 14 h 128"/>
                <a:gd name="T12" fmla="*/ 78 w 104"/>
                <a:gd name="T13" fmla="*/ 14 h 128"/>
                <a:gd name="T14" fmla="*/ 0 60000 65536"/>
                <a:gd name="T15" fmla="*/ 0 60000 65536"/>
                <a:gd name="T16" fmla="*/ 0 60000 65536"/>
                <a:gd name="T17" fmla="*/ 0 60000 65536"/>
                <a:gd name="T18" fmla="*/ 0 60000 65536"/>
                <a:gd name="T19" fmla="*/ 0 60000 65536"/>
                <a:gd name="T20" fmla="*/ 0 60000 65536"/>
                <a:gd name="T21" fmla="*/ 0 w 104"/>
                <a:gd name="T22" fmla="*/ 0 h 128"/>
                <a:gd name="T23" fmla="*/ 104 w 10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28">
                  <a:moveTo>
                    <a:pt x="78" y="14"/>
                  </a:moveTo>
                  <a:lnTo>
                    <a:pt x="16" y="59"/>
                  </a:lnTo>
                  <a:lnTo>
                    <a:pt x="0" y="128"/>
                  </a:lnTo>
                  <a:lnTo>
                    <a:pt x="88" y="128"/>
                  </a:lnTo>
                  <a:lnTo>
                    <a:pt x="104" y="0"/>
                  </a:lnTo>
                  <a:lnTo>
                    <a:pt x="78" y="14"/>
                  </a:lnTo>
                  <a:close/>
                </a:path>
              </a:pathLst>
            </a:custGeom>
            <a:solidFill>
              <a:srgbClr val="E6E6E6"/>
            </a:solidFill>
            <a:ln w="9525">
              <a:noFill/>
              <a:round/>
              <a:headEnd/>
              <a:tailEnd/>
            </a:ln>
          </p:spPr>
          <p:txBody>
            <a:bodyPr/>
            <a:lstStyle/>
            <a:p>
              <a:endParaRPr lang="en-US">
                <a:latin typeface="Calibri" pitchFamily="34" charset="0"/>
              </a:endParaRPr>
            </a:p>
          </p:txBody>
        </p:sp>
        <p:sp>
          <p:nvSpPr>
            <p:cNvPr id="23617" name="Freeform 300"/>
            <p:cNvSpPr>
              <a:spLocks/>
            </p:cNvSpPr>
            <p:nvPr/>
          </p:nvSpPr>
          <p:spPr bwMode="auto">
            <a:xfrm>
              <a:off x="643" y="707"/>
              <a:ext cx="468" cy="722"/>
            </a:xfrm>
            <a:custGeom>
              <a:avLst/>
              <a:gdLst>
                <a:gd name="T0" fmla="*/ 71 w 468"/>
                <a:gd name="T1" fmla="*/ 64 h 722"/>
                <a:gd name="T2" fmla="*/ 35 w 468"/>
                <a:gd name="T3" fmla="*/ 342 h 722"/>
                <a:gd name="T4" fmla="*/ 23 w 468"/>
                <a:gd name="T5" fmla="*/ 553 h 722"/>
                <a:gd name="T6" fmla="*/ 0 w 468"/>
                <a:gd name="T7" fmla="*/ 698 h 722"/>
                <a:gd name="T8" fmla="*/ 31 w 468"/>
                <a:gd name="T9" fmla="*/ 707 h 722"/>
                <a:gd name="T10" fmla="*/ 83 w 468"/>
                <a:gd name="T11" fmla="*/ 717 h 722"/>
                <a:gd name="T12" fmla="*/ 190 w 468"/>
                <a:gd name="T13" fmla="*/ 722 h 722"/>
                <a:gd name="T14" fmla="*/ 240 w 468"/>
                <a:gd name="T15" fmla="*/ 700 h 722"/>
                <a:gd name="T16" fmla="*/ 285 w 468"/>
                <a:gd name="T17" fmla="*/ 660 h 722"/>
                <a:gd name="T18" fmla="*/ 361 w 468"/>
                <a:gd name="T19" fmla="*/ 722 h 722"/>
                <a:gd name="T20" fmla="*/ 435 w 468"/>
                <a:gd name="T21" fmla="*/ 304 h 722"/>
                <a:gd name="T22" fmla="*/ 468 w 468"/>
                <a:gd name="T23" fmla="*/ 131 h 722"/>
                <a:gd name="T24" fmla="*/ 452 w 468"/>
                <a:gd name="T25" fmla="*/ 31 h 722"/>
                <a:gd name="T26" fmla="*/ 440 w 468"/>
                <a:gd name="T27" fmla="*/ 5 h 722"/>
                <a:gd name="T28" fmla="*/ 423 w 468"/>
                <a:gd name="T29" fmla="*/ 0 h 722"/>
                <a:gd name="T30" fmla="*/ 235 w 468"/>
                <a:gd name="T31" fmla="*/ 29 h 722"/>
                <a:gd name="T32" fmla="*/ 71 w 468"/>
                <a:gd name="T33" fmla="*/ 64 h 722"/>
                <a:gd name="T34" fmla="*/ 71 w 468"/>
                <a:gd name="T35" fmla="*/ 64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8"/>
                <a:gd name="T55" fmla="*/ 0 h 722"/>
                <a:gd name="T56" fmla="*/ 468 w 468"/>
                <a:gd name="T57" fmla="*/ 722 h 7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8" h="722">
                  <a:moveTo>
                    <a:pt x="71" y="64"/>
                  </a:moveTo>
                  <a:lnTo>
                    <a:pt x="35" y="342"/>
                  </a:lnTo>
                  <a:lnTo>
                    <a:pt x="23" y="553"/>
                  </a:lnTo>
                  <a:lnTo>
                    <a:pt x="0" y="698"/>
                  </a:lnTo>
                  <a:lnTo>
                    <a:pt x="31" y="707"/>
                  </a:lnTo>
                  <a:lnTo>
                    <a:pt x="83" y="717"/>
                  </a:lnTo>
                  <a:lnTo>
                    <a:pt x="190" y="722"/>
                  </a:lnTo>
                  <a:lnTo>
                    <a:pt x="240" y="700"/>
                  </a:lnTo>
                  <a:lnTo>
                    <a:pt x="285" y="660"/>
                  </a:lnTo>
                  <a:lnTo>
                    <a:pt x="361" y="722"/>
                  </a:lnTo>
                  <a:lnTo>
                    <a:pt x="435" y="304"/>
                  </a:lnTo>
                  <a:lnTo>
                    <a:pt x="468" y="131"/>
                  </a:lnTo>
                  <a:lnTo>
                    <a:pt x="452" y="31"/>
                  </a:lnTo>
                  <a:lnTo>
                    <a:pt x="440" y="5"/>
                  </a:lnTo>
                  <a:lnTo>
                    <a:pt x="423" y="0"/>
                  </a:lnTo>
                  <a:lnTo>
                    <a:pt x="235" y="29"/>
                  </a:lnTo>
                  <a:lnTo>
                    <a:pt x="71" y="64"/>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18" name="Freeform 301"/>
            <p:cNvSpPr>
              <a:spLocks/>
            </p:cNvSpPr>
            <p:nvPr/>
          </p:nvSpPr>
          <p:spPr bwMode="auto">
            <a:xfrm>
              <a:off x="324" y="1336"/>
              <a:ext cx="740" cy="422"/>
            </a:xfrm>
            <a:custGeom>
              <a:avLst/>
              <a:gdLst>
                <a:gd name="T0" fmla="*/ 47 w 740"/>
                <a:gd name="T1" fmla="*/ 0 h 422"/>
                <a:gd name="T2" fmla="*/ 238 w 740"/>
                <a:gd name="T3" fmla="*/ 59 h 422"/>
                <a:gd name="T4" fmla="*/ 350 w 740"/>
                <a:gd name="T5" fmla="*/ 76 h 422"/>
                <a:gd name="T6" fmla="*/ 435 w 740"/>
                <a:gd name="T7" fmla="*/ 88 h 422"/>
                <a:gd name="T8" fmla="*/ 490 w 740"/>
                <a:gd name="T9" fmla="*/ 90 h 422"/>
                <a:gd name="T10" fmla="*/ 526 w 740"/>
                <a:gd name="T11" fmla="*/ 90 h 422"/>
                <a:gd name="T12" fmla="*/ 552 w 740"/>
                <a:gd name="T13" fmla="*/ 78 h 422"/>
                <a:gd name="T14" fmla="*/ 602 w 740"/>
                <a:gd name="T15" fmla="*/ 38 h 422"/>
                <a:gd name="T16" fmla="*/ 635 w 740"/>
                <a:gd name="T17" fmla="*/ 140 h 422"/>
                <a:gd name="T18" fmla="*/ 647 w 740"/>
                <a:gd name="T19" fmla="*/ 218 h 422"/>
                <a:gd name="T20" fmla="*/ 740 w 740"/>
                <a:gd name="T21" fmla="*/ 418 h 422"/>
                <a:gd name="T22" fmla="*/ 614 w 740"/>
                <a:gd name="T23" fmla="*/ 418 h 422"/>
                <a:gd name="T24" fmla="*/ 526 w 740"/>
                <a:gd name="T25" fmla="*/ 422 h 422"/>
                <a:gd name="T26" fmla="*/ 178 w 740"/>
                <a:gd name="T27" fmla="*/ 401 h 422"/>
                <a:gd name="T28" fmla="*/ 171 w 740"/>
                <a:gd name="T29" fmla="*/ 337 h 422"/>
                <a:gd name="T30" fmla="*/ 162 w 740"/>
                <a:gd name="T31" fmla="*/ 304 h 422"/>
                <a:gd name="T32" fmla="*/ 147 w 740"/>
                <a:gd name="T33" fmla="*/ 273 h 422"/>
                <a:gd name="T34" fmla="*/ 131 w 740"/>
                <a:gd name="T35" fmla="*/ 266 h 422"/>
                <a:gd name="T36" fmla="*/ 135 w 740"/>
                <a:gd name="T37" fmla="*/ 204 h 422"/>
                <a:gd name="T38" fmla="*/ 54 w 740"/>
                <a:gd name="T39" fmla="*/ 195 h 422"/>
                <a:gd name="T40" fmla="*/ 0 w 740"/>
                <a:gd name="T41" fmla="*/ 7 h 422"/>
                <a:gd name="T42" fmla="*/ 47 w 740"/>
                <a:gd name="T43" fmla="*/ 0 h 422"/>
                <a:gd name="T44" fmla="*/ 47 w 740"/>
                <a:gd name="T45" fmla="*/ 0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422"/>
                <a:gd name="T71" fmla="*/ 740 w 740"/>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422">
                  <a:moveTo>
                    <a:pt x="47" y="0"/>
                  </a:moveTo>
                  <a:lnTo>
                    <a:pt x="238" y="59"/>
                  </a:lnTo>
                  <a:lnTo>
                    <a:pt x="350" y="76"/>
                  </a:lnTo>
                  <a:lnTo>
                    <a:pt x="435" y="88"/>
                  </a:lnTo>
                  <a:lnTo>
                    <a:pt x="490" y="90"/>
                  </a:lnTo>
                  <a:lnTo>
                    <a:pt x="526" y="90"/>
                  </a:lnTo>
                  <a:lnTo>
                    <a:pt x="552" y="78"/>
                  </a:lnTo>
                  <a:lnTo>
                    <a:pt x="602" y="38"/>
                  </a:lnTo>
                  <a:lnTo>
                    <a:pt x="635" y="140"/>
                  </a:lnTo>
                  <a:lnTo>
                    <a:pt x="647" y="218"/>
                  </a:lnTo>
                  <a:lnTo>
                    <a:pt x="740" y="418"/>
                  </a:lnTo>
                  <a:lnTo>
                    <a:pt x="614" y="418"/>
                  </a:lnTo>
                  <a:lnTo>
                    <a:pt x="526" y="422"/>
                  </a:lnTo>
                  <a:lnTo>
                    <a:pt x="178" y="401"/>
                  </a:lnTo>
                  <a:lnTo>
                    <a:pt x="171" y="337"/>
                  </a:lnTo>
                  <a:lnTo>
                    <a:pt x="162" y="304"/>
                  </a:lnTo>
                  <a:lnTo>
                    <a:pt x="147" y="273"/>
                  </a:lnTo>
                  <a:lnTo>
                    <a:pt x="131" y="266"/>
                  </a:lnTo>
                  <a:lnTo>
                    <a:pt x="135" y="204"/>
                  </a:lnTo>
                  <a:lnTo>
                    <a:pt x="54" y="195"/>
                  </a:lnTo>
                  <a:lnTo>
                    <a:pt x="0" y="7"/>
                  </a:lnTo>
                  <a:lnTo>
                    <a:pt x="47" y="0"/>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19" name="Freeform 302"/>
            <p:cNvSpPr>
              <a:spLocks/>
            </p:cNvSpPr>
            <p:nvPr/>
          </p:nvSpPr>
          <p:spPr bwMode="auto">
            <a:xfrm>
              <a:off x="790" y="956"/>
              <a:ext cx="188" cy="544"/>
            </a:xfrm>
            <a:custGeom>
              <a:avLst/>
              <a:gdLst>
                <a:gd name="T0" fmla="*/ 169 w 188"/>
                <a:gd name="T1" fmla="*/ 17 h 544"/>
                <a:gd name="T2" fmla="*/ 136 w 188"/>
                <a:gd name="T3" fmla="*/ 95 h 544"/>
                <a:gd name="T4" fmla="*/ 169 w 188"/>
                <a:gd name="T5" fmla="*/ 314 h 544"/>
                <a:gd name="T6" fmla="*/ 188 w 188"/>
                <a:gd name="T7" fmla="*/ 451 h 544"/>
                <a:gd name="T8" fmla="*/ 188 w 188"/>
                <a:gd name="T9" fmla="*/ 511 h 544"/>
                <a:gd name="T10" fmla="*/ 176 w 188"/>
                <a:gd name="T11" fmla="*/ 544 h 544"/>
                <a:gd name="T12" fmla="*/ 131 w 188"/>
                <a:gd name="T13" fmla="*/ 420 h 544"/>
                <a:gd name="T14" fmla="*/ 119 w 188"/>
                <a:gd name="T15" fmla="*/ 430 h 544"/>
                <a:gd name="T16" fmla="*/ 93 w 188"/>
                <a:gd name="T17" fmla="*/ 456 h 544"/>
                <a:gd name="T18" fmla="*/ 62 w 188"/>
                <a:gd name="T19" fmla="*/ 470 h 544"/>
                <a:gd name="T20" fmla="*/ 26 w 188"/>
                <a:gd name="T21" fmla="*/ 473 h 544"/>
                <a:gd name="T22" fmla="*/ 3 w 188"/>
                <a:gd name="T23" fmla="*/ 468 h 544"/>
                <a:gd name="T24" fmla="*/ 0 w 188"/>
                <a:gd name="T25" fmla="*/ 430 h 544"/>
                <a:gd name="T26" fmla="*/ 12 w 188"/>
                <a:gd name="T27" fmla="*/ 333 h 544"/>
                <a:gd name="T28" fmla="*/ 98 w 188"/>
                <a:gd name="T29" fmla="*/ 155 h 544"/>
                <a:gd name="T30" fmla="*/ 107 w 188"/>
                <a:gd name="T31" fmla="*/ 107 h 544"/>
                <a:gd name="T32" fmla="*/ 100 w 188"/>
                <a:gd name="T33" fmla="*/ 81 h 544"/>
                <a:gd name="T34" fmla="*/ 53 w 188"/>
                <a:gd name="T35" fmla="*/ 3 h 544"/>
                <a:gd name="T36" fmla="*/ 107 w 188"/>
                <a:gd name="T37" fmla="*/ 0 h 544"/>
                <a:gd name="T38" fmla="*/ 148 w 188"/>
                <a:gd name="T39" fmla="*/ 0 h 544"/>
                <a:gd name="T40" fmla="*/ 169 w 188"/>
                <a:gd name="T41" fmla="*/ 17 h 544"/>
                <a:gd name="T42" fmla="*/ 169 w 188"/>
                <a:gd name="T43" fmla="*/ 17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544"/>
                <a:gd name="T68" fmla="*/ 188 w 188"/>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544">
                  <a:moveTo>
                    <a:pt x="169" y="17"/>
                  </a:moveTo>
                  <a:lnTo>
                    <a:pt x="136" y="95"/>
                  </a:lnTo>
                  <a:lnTo>
                    <a:pt x="169" y="314"/>
                  </a:lnTo>
                  <a:lnTo>
                    <a:pt x="188" y="451"/>
                  </a:lnTo>
                  <a:lnTo>
                    <a:pt x="188" y="511"/>
                  </a:lnTo>
                  <a:lnTo>
                    <a:pt x="176" y="544"/>
                  </a:lnTo>
                  <a:lnTo>
                    <a:pt x="131" y="420"/>
                  </a:lnTo>
                  <a:lnTo>
                    <a:pt x="119" y="430"/>
                  </a:lnTo>
                  <a:lnTo>
                    <a:pt x="93" y="456"/>
                  </a:lnTo>
                  <a:lnTo>
                    <a:pt x="62" y="470"/>
                  </a:lnTo>
                  <a:lnTo>
                    <a:pt x="26" y="473"/>
                  </a:lnTo>
                  <a:lnTo>
                    <a:pt x="3" y="468"/>
                  </a:lnTo>
                  <a:lnTo>
                    <a:pt x="0" y="430"/>
                  </a:lnTo>
                  <a:lnTo>
                    <a:pt x="12" y="333"/>
                  </a:lnTo>
                  <a:lnTo>
                    <a:pt x="98" y="155"/>
                  </a:lnTo>
                  <a:lnTo>
                    <a:pt x="107" y="107"/>
                  </a:lnTo>
                  <a:lnTo>
                    <a:pt x="100" y="81"/>
                  </a:lnTo>
                  <a:lnTo>
                    <a:pt x="53" y="3"/>
                  </a:lnTo>
                  <a:lnTo>
                    <a:pt x="107" y="0"/>
                  </a:lnTo>
                  <a:lnTo>
                    <a:pt x="148" y="0"/>
                  </a:lnTo>
                  <a:lnTo>
                    <a:pt x="169" y="17"/>
                  </a:lnTo>
                  <a:close/>
                </a:path>
              </a:pathLst>
            </a:custGeom>
            <a:solidFill>
              <a:srgbClr val="733057"/>
            </a:solidFill>
            <a:ln w="9525">
              <a:noFill/>
              <a:round/>
              <a:headEnd/>
              <a:tailEnd/>
            </a:ln>
          </p:spPr>
          <p:txBody>
            <a:bodyPr/>
            <a:lstStyle/>
            <a:p>
              <a:endParaRPr lang="en-US">
                <a:latin typeface="Calibri" pitchFamily="34" charset="0"/>
              </a:endParaRPr>
            </a:p>
          </p:txBody>
        </p:sp>
        <p:sp>
          <p:nvSpPr>
            <p:cNvPr id="23620" name="Freeform 303"/>
            <p:cNvSpPr>
              <a:spLocks/>
            </p:cNvSpPr>
            <p:nvPr/>
          </p:nvSpPr>
          <p:spPr bwMode="auto">
            <a:xfrm>
              <a:off x="2392" y="909"/>
              <a:ext cx="176" cy="555"/>
            </a:xfrm>
            <a:custGeom>
              <a:avLst/>
              <a:gdLst>
                <a:gd name="T0" fmla="*/ 174 w 176"/>
                <a:gd name="T1" fmla="*/ 126 h 555"/>
                <a:gd name="T2" fmla="*/ 121 w 176"/>
                <a:gd name="T3" fmla="*/ 254 h 555"/>
                <a:gd name="T4" fmla="*/ 48 w 176"/>
                <a:gd name="T5" fmla="*/ 460 h 555"/>
                <a:gd name="T6" fmla="*/ 12 w 176"/>
                <a:gd name="T7" fmla="*/ 555 h 555"/>
                <a:gd name="T8" fmla="*/ 9 w 176"/>
                <a:gd name="T9" fmla="*/ 406 h 555"/>
                <a:gd name="T10" fmla="*/ 12 w 176"/>
                <a:gd name="T11" fmla="*/ 183 h 555"/>
                <a:gd name="T12" fmla="*/ 21 w 176"/>
                <a:gd name="T13" fmla="*/ 114 h 555"/>
                <a:gd name="T14" fmla="*/ 0 w 176"/>
                <a:gd name="T15" fmla="*/ 59 h 555"/>
                <a:gd name="T16" fmla="*/ 0 w 176"/>
                <a:gd name="T17" fmla="*/ 36 h 555"/>
                <a:gd name="T18" fmla="*/ 33 w 176"/>
                <a:gd name="T19" fmla="*/ 28 h 555"/>
                <a:gd name="T20" fmla="*/ 64 w 176"/>
                <a:gd name="T21" fmla="*/ 81 h 555"/>
                <a:gd name="T22" fmla="*/ 143 w 176"/>
                <a:gd name="T23" fmla="*/ 0 h 555"/>
                <a:gd name="T24" fmla="*/ 176 w 176"/>
                <a:gd name="T25" fmla="*/ 7 h 555"/>
                <a:gd name="T26" fmla="*/ 157 w 176"/>
                <a:gd name="T27" fmla="*/ 31 h 555"/>
                <a:gd name="T28" fmla="*/ 159 w 176"/>
                <a:gd name="T29" fmla="*/ 54 h 555"/>
                <a:gd name="T30" fmla="*/ 176 w 176"/>
                <a:gd name="T31" fmla="*/ 81 h 555"/>
                <a:gd name="T32" fmla="*/ 174 w 176"/>
                <a:gd name="T33" fmla="*/ 126 h 555"/>
                <a:gd name="T34" fmla="*/ 174 w 176"/>
                <a:gd name="T35" fmla="*/ 126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555"/>
                <a:gd name="T56" fmla="*/ 176 w 176"/>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555">
                  <a:moveTo>
                    <a:pt x="174" y="126"/>
                  </a:moveTo>
                  <a:lnTo>
                    <a:pt x="121" y="254"/>
                  </a:lnTo>
                  <a:lnTo>
                    <a:pt x="48" y="460"/>
                  </a:lnTo>
                  <a:lnTo>
                    <a:pt x="12" y="555"/>
                  </a:lnTo>
                  <a:lnTo>
                    <a:pt x="9" y="406"/>
                  </a:lnTo>
                  <a:lnTo>
                    <a:pt x="12" y="183"/>
                  </a:lnTo>
                  <a:lnTo>
                    <a:pt x="21" y="114"/>
                  </a:lnTo>
                  <a:lnTo>
                    <a:pt x="0" y="59"/>
                  </a:lnTo>
                  <a:lnTo>
                    <a:pt x="0" y="36"/>
                  </a:lnTo>
                  <a:lnTo>
                    <a:pt x="33" y="28"/>
                  </a:lnTo>
                  <a:lnTo>
                    <a:pt x="64" y="81"/>
                  </a:lnTo>
                  <a:lnTo>
                    <a:pt x="143" y="0"/>
                  </a:lnTo>
                  <a:lnTo>
                    <a:pt x="176" y="7"/>
                  </a:lnTo>
                  <a:lnTo>
                    <a:pt x="157" y="31"/>
                  </a:lnTo>
                  <a:lnTo>
                    <a:pt x="159" y="54"/>
                  </a:lnTo>
                  <a:lnTo>
                    <a:pt x="176" y="81"/>
                  </a:lnTo>
                  <a:lnTo>
                    <a:pt x="174" y="126"/>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21" name="Freeform 304"/>
            <p:cNvSpPr>
              <a:spLocks/>
            </p:cNvSpPr>
            <p:nvPr/>
          </p:nvSpPr>
          <p:spPr bwMode="auto">
            <a:xfrm>
              <a:off x="2749" y="1125"/>
              <a:ext cx="202" cy="377"/>
            </a:xfrm>
            <a:custGeom>
              <a:avLst/>
              <a:gdLst>
                <a:gd name="T0" fmla="*/ 31 w 202"/>
                <a:gd name="T1" fmla="*/ 69 h 377"/>
                <a:gd name="T2" fmla="*/ 0 w 202"/>
                <a:gd name="T3" fmla="*/ 147 h 377"/>
                <a:gd name="T4" fmla="*/ 19 w 202"/>
                <a:gd name="T5" fmla="*/ 356 h 377"/>
                <a:gd name="T6" fmla="*/ 28 w 202"/>
                <a:gd name="T7" fmla="*/ 377 h 377"/>
                <a:gd name="T8" fmla="*/ 62 w 202"/>
                <a:gd name="T9" fmla="*/ 370 h 377"/>
                <a:gd name="T10" fmla="*/ 202 w 202"/>
                <a:gd name="T11" fmla="*/ 211 h 377"/>
                <a:gd name="T12" fmla="*/ 200 w 202"/>
                <a:gd name="T13" fmla="*/ 147 h 377"/>
                <a:gd name="T14" fmla="*/ 183 w 202"/>
                <a:gd name="T15" fmla="*/ 97 h 377"/>
                <a:gd name="T16" fmla="*/ 128 w 202"/>
                <a:gd name="T17" fmla="*/ 73 h 377"/>
                <a:gd name="T18" fmla="*/ 126 w 202"/>
                <a:gd name="T19" fmla="*/ 57 h 377"/>
                <a:gd name="T20" fmla="*/ 157 w 202"/>
                <a:gd name="T21" fmla="*/ 19 h 377"/>
                <a:gd name="T22" fmla="*/ 167 w 202"/>
                <a:gd name="T23" fmla="*/ 0 h 377"/>
                <a:gd name="T24" fmla="*/ 143 w 202"/>
                <a:gd name="T25" fmla="*/ 0 h 377"/>
                <a:gd name="T26" fmla="*/ 74 w 202"/>
                <a:gd name="T27" fmla="*/ 64 h 377"/>
                <a:gd name="T28" fmla="*/ 50 w 202"/>
                <a:gd name="T29" fmla="*/ 69 h 377"/>
                <a:gd name="T30" fmla="*/ 31 w 202"/>
                <a:gd name="T31" fmla="*/ 69 h 377"/>
                <a:gd name="T32" fmla="*/ 31 w 202"/>
                <a:gd name="T33" fmla="*/ 69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377"/>
                <a:gd name="T53" fmla="*/ 202 w 202"/>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377">
                  <a:moveTo>
                    <a:pt x="31" y="69"/>
                  </a:moveTo>
                  <a:lnTo>
                    <a:pt x="0" y="147"/>
                  </a:lnTo>
                  <a:lnTo>
                    <a:pt x="19" y="356"/>
                  </a:lnTo>
                  <a:lnTo>
                    <a:pt x="28" y="377"/>
                  </a:lnTo>
                  <a:lnTo>
                    <a:pt x="62" y="370"/>
                  </a:lnTo>
                  <a:lnTo>
                    <a:pt x="202" y="211"/>
                  </a:lnTo>
                  <a:lnTo>
                    <a:pt x="200" y="147"/>
                  </a:lnTo>
                  <a:lnTo>
                    <a:pt x="183" y="97"/>
                  </a:lnTo>
                  <a:lnTo>
                    <a:pt x="128" y="73"/>
                  </a:lnTo>
                  <a:lnTo>
                    <a:pt x="126" y="57"/>
                  </a:lnTo>
                  <a:lnTo>
                    <a:pt x="157" y="19"/>
                  </a:lnTo>
                  <a:lnTo>
                    <a:pt x="167" y="0"/>
                  </a:lnTo>
                  <a:lnTo>
                    <a:pt x="143" y="0"/>
                  </a:lnTo>
                  <a:lnTo>
                    <a:pt x="74" y="64"/>
                  </a:lnTo>
                  <a:lnTo>
                    <a:pt x="50" y="69"/>
                  </a:lnTo>
                  <a:lnTo>
                    <a:pt x="31" y="6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22" name="Freeform 305"/>
            <p:cNvSpPr>
              <a:spLocks/>
            </p:cNvSpPr>
            <p:nvPr/>
          </p:nvSpPr>
          <p:spPr bwMode="auto">
            <a:xfrm>
              <a:off x="2332" y="3598"/>
              <a:ext cx="1709" cy="318"/>
            </a:xfrm>
            <a:custGeom>
              <a:avLst/>
              <a:gdLst>
                <a:gd name="T0" fmla="*/ 1590 w 1709"/>
                <a:gd name="T1" fmla="*/ 192 h 318"/>
                <a:gd name="T2" fmla="*/ 448 w 1709"/>
                <a:gd name="T3" fmla="*/ 0 h 318"/>
                <a:gd name="T4" fmla="*/ 303 w 1709"/>
                <a:gd name="T5" fmla="*/ 0 h 318"/>
                <a:gd name="T6" fmla="*/ 153 w 1709"/>
                <a:gd name="T7" fmla="*/ 57 h 318"/>
                <a:gd name="T8" fmla="*/ 81 w 1709"/>
                <a:gd name="T9" fmla="*/ 163 h 318"/>
                <a:gd name="T10" fmla="*/ 0 w 1709"/>
                <a:gd name="T11" fmla="*/ 299 h 318"/>
                <a:gd name="T12" fmla="*/ 1709 w 1709"/>
                <a:gd name="T13" fmla="*/ 318 h 318"/>
                <a:gd name="T14" fmla="*/ 1590 w 1709"/>
                <a:gd name="T15" fmla="*/ 192 h 318"/>
                <a:gd name="T16" fmla="*/ 1590 w 1709"/>
                <a:gd name="T17" fmla="*/ 192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318"/>
                <a:gd name="T29" fmla="*/ 1709 w 1709"/>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318">
                  <a:moveTo>
                    <a:pt x="1590" y="192"/>
                  </a:moveTo>
                  <a:lnTo>
                    <a:pt x="448" y="0"/>
                  </a:lnTo>
                  <a:lnTo>
                    <a:pt x="303" y="0"/>
                  </a:lnTo>
                  <a:lnTo>
                    <a:pt x="153" y="57"/>
                  </a:lnTo>
                  <a:lnTo>
                    <a:pt x="81" y="163"/>
                  </a:lnTo>
                  <a:lnTo>
                    <a:pt x="0" y="299"/>
                  </a:lnTo>
                  <a:lnTo>
                    <a:pt x="1709" y="318"/>
                  </a:lnTo>
                  <a:lnTo>
                    <a:pt x="1590" y="192"/>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3" name="Freeform 306"/>
            <p:cNvSpPr>
              <a:spLocks/>
            </p:cNvSpPr>
            <p:nvPr/>
          </p:nvSpPr>
          <p:spPr bwMode="auto">
            <a:xfrm>
              <a:off x="1164" y="3479"/>
              <a:ext cx="692" cy="418"/>
            </a:xfrm>
            <a:custGeom>
              <a:avLst/>
              <a:gdLst>
                <a:gd name="T0" fmla="*/ 490 w 692"/>
                <a:gd name="T1" fmla="*/ 36 h 418"/>
                <a:gd name="T2" fmla="*/ 319 w 692"/>
                <a:gd name="T3" fmla="*/ 55 h 418"/>
                <a:gd name="T4" fmla="*/ 114 w 692"/>
                <a:gd name="T5" fmla="*/ 123 h 418"/>
                <a:gd name="T6" fmla="*/ 43 w 692"/>
                <a:gd name="T7" fmla="*/ 216 h 418"/>
                <a:gd name="T8" fmla="*/ 0 w 692"/>
                <a:gd name="T9" fmla="*/ 337 h 418"/>
                <a:gd name="T10" fmla="*/ 59 w 692"/>
                <a:gd name="T11" fmla="*/ 413 h 418"/>
                <a:gd name="T12" fmla="*/ 692 w 692"/>
                <a:gd name="T13" fmla="*/ 418 h 418"/>
                <a:gd name="T14" fmla="*/ 562 w 692"/>
                <a:gd name="T15" fmla="*/ 0 h 418"/>
                <a:gd name="T16" fmla="*/ 490 w 692"/>
                <a:gd name="T17" fmla="*/ 36 h 418"/>
                <a:gd name="T18" fmla="*/ 490 w 692"/>
                <a:gd name="T19" fmla="*/ 3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418"/>
                <a:gd name="T32" fmla="*/ 692 w 692"/>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418">
                  <a:moveTo>
                    <a:pt x="490" y="36"/>
                  </a:moveTo>
                  <a:lnTo>
                    <a:pt x="319" y="55"/>
                  </a:lnTo>
                  <a:lnTo>
                    <a:pt x="114" y="123"/>
                  </a:lnTo>
                  <a:lnTo>
                    <a:pt x="43" y="216"/>
                  </a:lnTo>
                  <a:lnTo>
                    <a:pt x="0" y="337"/>
                  </a:lnTo>
                  <a:lnTo>
                    <a:pt x="59" y="413"/>
                  </a:lnTo>
                  <a:lnTo>
                    <a:pt x="692" y="418"/>
                  </a:lnTo>
                  <a:lnTo>
                    <a:pt x="562" y="0"/>
                  </a:lnTo>
                  <a:lnTo>
                    <a:pt x="490" y="36"/>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24" name="Freeform 307"/>
            <p:cNvSpPr>
              <a:spLocks/>
            </p:cNvSpPr>
            <p:nvPr/>
          </p:nvSpPr>
          <p:spPr bwMode="auto">
            <a:xfrm>
              <a:off x="1573" y="1429"/>
              <a:ext cx="2590" cy="2487"/>
            </a:xfrm>
            <a:custGeom>
              <a:avLst/>
              <a:gdLst>
                <a:gd name="T0" fmla="*/ 2264 w 2590"/>
                <a:gd name="T1" fmla="*/ 0 h 2487"/>
                <a:gd name="T2" fmla="*/ 2299 w 2590"/>
                <a:gd name="T3" fmla="*/ 128 h 2487"/>
                <a:gd name="T4" fmla="*/ 2399 w 2590"/>
                <a:gd name="T5" fmla="*/ 220 h 2487"/>
                <a:gd name="T6" fmla="*/ 2547 w 2590"/>
                <a:gd name="T7" fmla="*/ 515 h 2487"/>
                <a:gd name="T8" fmla="*/ 2580 w 2590"/>
                <a:gd name="T9" fmla="*/ 825 h 2487"/>
                <a:gd name="T10" fmla="*/ 2590 w 2590"/>
                <a:gd name="T11" fmla="*/ 1077 h 2487"/>
                <a:gd name="T12" fmla="*/ 2428 w 2590"/>
                <a:gd name="T13" fmla="*/ 1504 h 2487"/>
                <a:gd name="T14" fmla="*/ 2504 w 2590"/>
                <a:gd name="T15" fmla="*/ 2235 h 2487"/>
                <a:gd name="T16" fmla="*/ 2440 w 2590"/>
                <a:gd name="T17" fmla="*/ 2283 h 2487"/>
                <a:gd name="T18" fmla="*/ 2185 w 2590"/>
                <a:gd name="T19" fmla="*/ 2209 h 2487"/>
                <a:gd name="T20" fmla="*/ 1062 w 2590"/>
                <a:gd name="T21" fmla="*/ 2067 h 2487"/>
                <a:gd name="T22" fmla="*/ 893 w 2590"/>
                <a:gd name="T23" fmla="*/ 2083 h 2487"/>
                <a:gd name="T24" fmla="*/ 774 w 2590"/>
                <a:gd name="T25" fmla="*/ 2195 h 2487"/>
                <a:gd name="T26" fmla="*/ 731 w 2590"/>
                <a:gd name="T27" fmla="*/ 2411 h 2487"/>
                <a:gd name="T28" fmla="*/ 721 w 2590"/>
                <a:gd name="T29" fmla="*/ 2487 h 2487"/>
                <a:gd name="T30" fmla="*/ 241 w 2590"/>
                <a:gd name="T31" fmla="*/ 2475 h 2487"/>
                <a:gd name="T32" fmla="*/ 157 w 2590"/>
                <a:gd name="T33" fmla="*/ 2060 h 2487"/>
                <a:gd name="T34" fmla="*/ 376 w 2590"/>
                <a:gd name="T35" fmla="*/ 1839 h 2487"/>
                <a:gd name="T36" fmla="*/ 1183 w 2590"/>
                <a:gd name="T37" fmla="*/ 1756 h 2487"/>
                <a:gd name="T38" fmla="*/ 457 w 2590"/>
                <a:gd name="T39" fmla="*/ 1613 h 2487"/>
                <a:gd name="T40" fmla="*/ 19 w 2590"/>
                <a:gd name="T41" fmla="*/ 1450 h 2487"/>
                <a:gd name="T42" fmla="*/ 0 w 2590"/>
                <a:gd name="T43" fmla="*/ 1355 h 2487"/>
                <a:gd name="T44" fmla="*/ 22 w 2590"/>
                <a:gd name="T45" fmla="*/ 1253 h 2487"/>
                <a:gd name="T46" fmla="*/ 36 w 2590"/>
                <a:gd name="T47" fmla="*/ 1198 h 2487"/>
                <a:gd name="T48" fmla="*/ 76 w 2590"/>
                <a:gd name="T49" fmla="*/ 1141 h 2487"/>
                <a:gd name="T50" fmla="*/ 141 w 2590"/>
                <a:gd name="T51" fmla="*/ 1141 h 2487"/>
                <a:gd name="T52" fmla="*/ 274 w 2590"/>
                <a:gd name="T53" fmla="*/ 1193 h 2487"/>
                <a:gd name="T54" fmla="*/ 314 w 2590"/>
                <a:gd name="T55" fmla="*/ 1210 h 2487"/>
                <a:gd name="T56" fmla="*/ 443 w 2590"/>
                <a:gd name="T57" fmla="*/ 1215 h 2487"/>
                <a:gd name="T58" fmla="*/ 543 w 2590"/>
                <a:gd name="T59" fmla="*/ 1200 h 2487"/>
                <a:gd name="T60" fmla="*/ 424 w 2590"/>
                <a:gd name="T61" fmla="*/ 1158 h 2487"/>
                <a:gd name="T62" fmla="*/ 407 w 2590"/>
                <a:gd name="T63" fmla="*/ 1110 h 2487"/>
                <a:gd name="T64" fmla="*/ 443 w 2590"/>
                <a:gd name="T65" fmla="*/ 1103 h 2487"/>
                <a:gd name="T66" fmla="*/ 469 w 2590"/>
                <a:gd name="T67" fmla="*/ 1030 h 2487"/>
                <a:gd name="T68" fmla="*/ 448 w 2590"/>
                <a:gd name="T69" fmla="*/ 958 h 2487"/>
                <a:gd name="T70" fmla="*/ 419 w 2590"/>
                <a:gd name="T71" fmla="*/ 899 h 2487"/>
                <a:gd name="T72" fmla="*/ 391 w 2590"/>
                <a:gd name="T73" fmla="*/ 859 h 2487"/>
                <a:gd name="T74" fmla="*/ 419 w 2590"/>
                <a:gd name="T75" fmla="*/ 847 h 2487"/>
                <a:gd name="T76" fmla="*/ 524 w 2590"/>
                <a:gd name="T77" fmla="*/ 852 h 2487"/>
                <a:gd name="T78" fmla="*/ 588 w 2590"/>
                <a:gd name="T79" fmla="*/ 849 h 2487"/>
                <a:gd name="T80" fmla="*/ 695 w 2590"/>
                <a:gd name="T81" fmla="*/ 840 h 2487"/>
                <a:gd name="T82" fmla="*/ 769 w 2590"/>
                <a:gd name="T83" fmla="*/ 842 h 2487"/>
                <a:gd name="T84" fmla="*/ 847 w 2590"/>
                <a:gd name="T85" fmla="*/ 856 h 2487"/>
                <a:gd name="T86" fmla="*/ 893 w 2590"/>
                <a:gd name="T87" fmla="*/ 849 h 2487"/>
                <a:gd name="T88" fmla="*/ 928 w 2590"/>
                <a:gd name="T89" fmla="*/ 835 h 2487"/>
                <a:gd name="T90" fmla="*/ 974 w 2590"/>
                <a:gd name="T91" fmla="*/ 856 h 2487"/>
                <a:gd name="T92" fmla="*/ 1052 w 2590"/>
                <a:gd name="T93" fmla="*/ 833 h 2487"/>
                <a:gd name="T94" fmla="*/ 1221 w 2590"/>
                <a:gd name="T95" fmla="*/ 759 h 2487"/>
                <a:gd name="T96" fmla="*/ 1404 w 2590"/>
                <a:gd name="T97" fmla="*/ 669 h 2487"/>
                <a:gd name="T98" fmla="*/ 1519 w 2590"/>
                <a:gd name="T99" fmla="*/ 593 h 2487"/>
                <a:gd name="T100" fmla="*/ 1623 w 2590"/>
                <a:gd name="T101" fmla="*/ 405 h 2487"/>
                <a:gd name="T102" fmla="*/ 1704 w 2590"/>
                <a:gd name="T103" fmla="*/ 303 h 2487"/>
                <a:gd name="T104" fmla="*/ 1735 w 2590"/>
                <a:gd name="T105" fmla="*/ 311 h 2487"/>
                <a:gd name="T106" fmla="*/ 1847 w 2590"/>
                <a:gd name="T107" fmla="*/ 213 h 2487"/>
                <a:gd name="T108" fmla="*/ 2073 w 2590"/>
                <a:gd name="T109" fmla="*/ 61 h 2487"/>
                <a:gd name="T110" fmla="*/ 2152 w 2590"/>
                <a:gd name="T111" fmla="*/ 16 h 2487"/>
                <a:gd name="T112" fmla="*/ 2264 w 2590"/>
                <a:gd name="T113" fmla="*/ 0 h 2487"/>
                <a:gd name="T114" fmla="*/ 2264 w 2590"/>
                <a:gd name="T115" fmla="*/ 0 h 2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0"/>
                <a:gd name="T175" fmla="*/ 0 h 2487"/>
                <a:gd name="T176" fmla="*/ 2590 w 2590"/>
                <a:gd name="T177" fmla="*/ 2487 h 2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0" h="2487">
                  <a:moveTo>
                    <a:pt x="2264" y="0"/>
                  </a:moveTo>
                  <a:lnTo>
                    <a:pt x="2299" y="128"/>
                  </a:lnTo>
                  <a:lnTo>
                    <a:pt x="2399" y="220"/>
                  </a:lnTo>
                  <a:lnTo>
                    <a:pt x="2547" y="515"/>
                  </a:lnTo>
                  <a:lnTo>
                    <a:pt x="2580" y="825"/>
                  </a:lnTo>
                  <a:lnTo>
                    <a:pt x="2590" y="1077"/>
                  </a:lnTo>
                  <a:lnTo>
                    <a:pt x="2428" y="1504"/>
                  </a:lnTo>
                  <a:lnTo>
                    <a:pt x="2504" y="2235"/>
                  </a:lnTo>
                  <a:lnTo>
                    <a:pt x="2440" y="2283"/>
                  </a:lnTo>
                  <a:lnTo>
                    <a:pt x="2185" y="2209"/>
                  </a:lnTo>
                  <a:lnTo>
                    <a:pt x="1062" y="2067"/>
                  </a:lnTo>
                  <a:lnTo>
                    <a:pt x="893" y="2083"/>
                  </a:lnTo>
                  <a:lnTo>
                    <a:pt x="774" y="2195"/>
                  </a:lnTo>
                  <a:lnTo>
                    <a:pt x="731" y="2411"/>
                  </a:lnTo>
                  <a:lnTo>
                    <a:pt x="721" y="2487"/>
                  </a:lnTo>
                  <a:lnTo>
                    <a:pt x="241" y="2475"/>
                  </a:lnTo>
                  <a:lnTo>
                    <a:pt x="157" y="2060"/>
                  </a:lnTo>
                  <a:lnTo>
                    <a:pt x="376" y="1839"/>
                  </a:lnTo>
                  <a:lnTo>
                    <a:pt x="1183" y="1756"/>
                  </a:lnTo>
                  <a:lnTo>
                    <a:pt x="457" y="1613"/>
                  </a:lnTo>
                  <a:lnTo>
                    <a:pt x="19" y="1450"/>
                  </a:lnTo>
                  <a:lnTo>
                    <a:pt x="0" y="1355"/>
                  </a:lnTo>
                  <a:lnTo>
                    <a:pt x="22" y="1253"/>
                  </a:lnTo>
                  <a:lnTo>
                    <a:pt x="36" y="1198"/>
                  </a:lnTo>
                  <a:lnTo>
                    <a:pt x="76" y="1141"/>
                  </a:lnTo>
                  <a:lnTo>
                    <a:pt x="141" y="1141"/>
                  </a:lnTo>
                  <a:lnTo>
                    <a:pt x="274" y="1193"/>
                  </a:lnTo>
                  <a:lnTo>
                    <a:pt x="314" y="1210"/>
                  </a:lnTo>
                  <a:lnTo>
                    <a:pt x="443" y="1215"/>
                  </a:lnTo>
                  <a:lnTo>
                    <a:pt x="543" y="1200"/>
                  </a:lnTo>
                  <a:lnTo>
                    <a:pt x="424" y="1158"/>
                  </a:lnTo>
                  <a:lnTo>
                    <a:pt x="407" y="1110"/>
                  </a:lnTo>
                  <a:lnTo>
                    <a:pt x="443" y="1103"/>
                  </a:lnTo>
                  <a:lnTo>
                    <a:pt x="469" y="1030"/>
                  </a:lnTo>
                  <a:lnTo>
                    <a:pt x="448" y="958"/>
                  </a:lnTo>
                  <a:lnTo>
                    <a:pt x="419" y="899"/>
                  </a:lnTo>
                  <a:lnTo>
                    <a:pt x="391" y="859"/>
                  </a:lnTo>
                  <a:lnTo>
                    <a:pt x="419" y="847"/>
                  </a:lnTo>
                  <a:lnTo>
                    <a:pt x="524" y="852"/>
                  </a:lnTo>
                  <a:lnTo>
                    <a:pt x="588" y="849"/>
                  </a:lnTo>
                  <a:lnTo>
                    <a:pt x="695" y="840"/>
                  </a:lnTo>
                  <a:lnTo>
                    <a:pt x="769" y="842"/>
                  </a:lnTo>
                  <a:lnTo>
                    <a:pt x="847" y="856"/>
                  </a:lnTo>
                  <a:lnTo>
                    <a:pt x="893" y="849"/>
                  </a:lnTo>
                  <a:lnTo>
                    <a:pt x="928" y="835"/>
                  </a:lnTo>
                  <a:lnTo>
                    <a:pt x="974" y="856"/>
                  </a:lnTo>
                  <a:lnTo>
                    <a:pt x="1052" y="833"/>
                  </a:lnTo>
                  <a:lnTo>
                    <a:pt x="1221" y="759"/>
                  </a:lnTo>
                  <a:lnTo>
                    <a:pt x="1404" y="669"/>
                  </a:lnTo>
                  <a:lnTo>
                    <a:pt x="1519" y="593"/>
                  </a:lnTo>
                  <a:lnTo>
                    <a:pt x="1623" y="405"/>
                  </a:lnTo>
                  <a:lnTo>
                    <a:pt x="1704" y="303"/>
                  </a:lnTo>
                  <a:lnTo>
                    <a:pt x="1735" y="311"/>
                  </a:lnTo>
                  <a:lnTo>
                    <a:pt x="1847" y="213"/>
                  </a:lnTo>
                  <a:lnTo>
                    <a:pt x="2073" y="61"/>
                  </a:lnTo>
                  <a:lnTo>
                    <a:pt x="2152" y="16"/>
                  </a:lnTo>
                  <a:lnTo>
                    <a:pt x="2264" y="0"/>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5" name="Freeform 308"/>
            <p:cNvSpPr>
              <a:spLocks/>
            </p:cNvSpPr>
            <p:nvPr/>
          </p:nvSpPr>
          <p:spPr bwMode="auto">
            <a:xfrm>
              <a:off x="1209" y="1647"/>
              <a:ext cx="298" cy="387"/>
            </a:xfrm>
            <a:custGeom>
              <a:avLst/>
              <a:gdLst>
                <a:gd name="T0" fmla="*/ 298 w 298"/>
                <a:gd name="T1" fmla="*/ 24 h 387"/>
                <a:gd name="T2" fmla="*/ 290 w 298"/>
                <a:gd name="T3" fmla="*/ 116 h 387"/>
                <a:gd name="T4" fmla="*/ 290 w 298"/>
                <a:gd name="T5" fmla="*/ 311 h 387"/>
                <a:gd name="T6" fmla="*/ 233 w 298"/>
                <a:gd name="T7" fmla="*/ 266 h 387"/>
                <a:gd name="T8" fmla="*/ 219 w 298"/>
                <a:gd name="T9" fmla="*/ 261 h 387"/>
                <a:gd name="T10" fmla="*/ 179 w 298"/>
                <a:gd name="T11" fmla="*/ 263 h 387"/>
                <a:gd name="T12" fmla="*/ 143 w 298"/>
                <a:gd name="T13" fmla="*/ 282 h 387"/>
                <a:gd name="T14" fmla="*/ 102 w 298"/>
                <a:gd name="T15" fmla="*/ 289 h 387"/>
                <a:gd name="T16" fmla="*/ 81 w 298"/>
                <a:gd name="T17" fmla="*/ 311 h 387"/>
                <a:gd name="T18" fmla="*/ 24 w 298"/>
                <a:gd name="T19" fmla="*/ 387 h 387"/>
                <a:gd name="T20" fmla="*/ 17 w 298"/>
                <a:gd name="T21" fmla="*/ 335 h 387"/>
                <a:gd name="T22" fmla="*/ 14 w 298"/>
                <a:gd name="T23" fmla="*/ 74 h 387"/>
                <a:gd name="T24" fmla="*/ 10 w 298"/>
                <a:gd name="T25" fmla="*/ 47 h 387"/>
                <a:gd name="T26" fmla="*/ 0 w 298"/>
                <a:gd name="T27" fmla="*/ 19 h 387"/>
                <a:gd name="T28" fmla="*/ 71 w 298"/>
                <a:gd name="T29" fmla="*/ 0 h 387"/>
                <a:gd name="T30" fmla="*/ 217 w 298"/>
                <a:gd name="T31" fmla="*/ 0 h 387"/>
                <a:gd name="T32" fmla="*/ 276 w 298"/>
                <a:gd name="T33" fmla="*/ 2 h 387"/>
                <a:gd name="T34" fmla="*/ 298 w 298"/>
                <a:gd name="T35" fmla="*/ 24 h 387"/>
                <a:gd name="T36" fmla="*/ 298 w 298"/>
                <a:gd name="T37" fmla="*/ 2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387"/>
                <a:gd name="T59" fmla="*/ 298 w 298"/>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387">
                  <a:moveTo>
                    <a:pt x="298" y="24"/>
                  </a:moveTo>
                  <a:lnTo>
                    <a:pt x="290" y="116"/>
                  </a:lnTo>
                  <a:lnTo>
                    <a:pt x="290" y="311"/>
                  </a:lnTo>
                  <a:lnTo>
                    <a:pt x="233" y="266"/>
                  </a:lnTo>
                  <a:lnTo>
                    <a:pt x="219" y="261"/>
                  </a:lnTo>
                  <a:lnTo>
                    <a:pt x="179" y="263"/>
                  </a:lnTo>
                  <a:lnTo>
                    <a:pt x="143" y="282"/>
                  </a:lnTo>
                  <a:lnTo>
                    <a:pt x="102" y="289"/>
                  </a:lnTo>
                  <a:lnTo>
                    <a:pt x="81" y="311"/>
                  </a:lnTo>
                  <a:lnTo>
                    <a:pt x="24" y="387"/>
                  </a:lnTo>
                  <a:lnTo>
                    <a:pt x="17" y="335"/>
                  </a:lnTo>
                  <a:lnTo>
                    <a:pt x="14" y="74"/>
                  </a:lnTo>
                  <a:lnTo>
                    <a:pt x="10" y="47"/>
                  </a:lnTo>
                  <a:lnTo>
                    <a:pt x="0" y="19"/>
                  </a:lnTo>
                  <a:lnTo>
                    <a:pt x="71" y="0"/>
                  </a:lnTo>
                  <a:lnTo>
                    <a:pt x="217" y="0"/>
                  </a:lnTo>
                  <a:lnTo>
                    <a:pt x="276" y="2"/>
                  </a:lnTo>
                  <a:lnTo>
                    <a:pt x="298" y="24"/>
                  </a:lnTo>
                  <a:close/>
                </a:path>
              </a:pathLst>
            </a:custGeom>
            <a:solidFill>
              <a:srgbClr val="1C404F"/>
            </a:solidFill>
            <a:ln w="9525">
              <a:noFill/>
              <a:round/>
              <a:headEnd/>
              <a:tailEnd/>
            </a:ln>
          </p:spPr>
          <p:txBody>
            <a:bodyPr/>
            <a:lstStyle/>
            <a:p>
              <a:endParaRPr lang="en-US">
                <a:latin typeface="Calibri" pitchFamily="34" charset="0"/>
              </a:endParaRPr>
            </a:p>
          </p:txBody>
        </p:sp>
        <p:sp>
          <p:nvSpPr>
            <p:cNvPr id="23626" name="Freeform 309"/>
            <p:cNvSpPr>
              <a:spLocks/>
            </p:cNvSpPr>
            <p:nvPr/>
          </p:nvSpPr>
          <p:spPr bwMode="auto">
            <a:xfrm>
              <a:off x="1319" y="1656"/>
              <a:ext cx="121" cy="22"/>
            </a:xfrm>
            <a:custGeom>
              <a:avLst/>
              <a:gdLst>
                <a:gd name="T0" fmla="*/ 2 w 121"/>
                <a:gd name="T1" fmla="*/ 0 h 22"/>
                <a:gd name="T2" fmla="*/ 76 w 121"/>
                <a:gd name="T3" fmla="*/ 0 h 22"/>
                <a:gd name="T4" fmla="*/ 116 w 121"/>
                <a:gd name="T5" fmla="*/ 0 h 22"/>
                <a:gd name="T6" fmla="*/ 121 w 121"/>
                <a:gd name="T7" fmla="*/ 17 h 22"/>
                <a:gd name="T8" fmla="*/ 66 w 121"/>
                <a:gd name="T9" fmla="*/ 19 h 22"/>
                <a:gd name="T10" fmla="*/ 0 w 121"/>
                <a:gd name="T11" fmla="*/ 22 h 22"/>
                <a:gd name="T12" fmla="*/ 2 w 121"/>
                <a:gd name="T13" fmla="*/ 0 h 22"/>
                <a:gd name="T14" fmla="*/ 2 w 12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2"/>
                <a:gd name="T26" fmla="*/ 121 w 12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2">
                  <a:moveTo>
                    <a:pt x="2" y="0"/>
                  </a:moveTo>
                  <a:lnTo>
                    <a:pt x="76" y="0"/>
                  </a:lnTo>
                  <a:lnTo>
                    <a:pt x="116" y="0"/>
                  </a:lnTo>
                  <a:lnTo>
                    <a:pt x="121" y="17"/>
                  </a:lnTo>
                  <a:lnTo>
                    <a:pt x="66" y="19"/>
                  </a:lnTo>
                  <a:lnTo>
                    <a:pt x="0" y="22"/>
                  </a:lnTo>
                  <a:lnTo>
                    <a:pt x="2" y="0"/>
                  </a:lnTo>
                  <a:close/>
                </a:path>
              </a:pathLst>
            </a:custGeom>
            <a:solidFill>
              <a:srgbClr val="8A8AA8"/>
            </a:solidFill>
            <a:ln w="9525">
              <a:noFill/>
              <a:round/>
              <a:headEnd/>
              <a:tailEnd/>
            </a:ln>
          </p:spPr>
          <p:txBody>
            <a:bodyPr/>
            <a:lstStyle/>
            <a:p>
              <a:endParaRPr lang="en-US">
                <a:latin typeface="Calibri" pitchFamily="34" charset="0"/>
              </a:endParaRPr>
            </a:p>
          </p:txBody>
        </p:sp>
        <p:sp>
          <p:nvSpPr>
            <p:cNvPr id="23627" name="Freeform 310"/>
            <p:cNvSpPr>
              <a:spLocks/>
            </p:cNvSpPr>
            <p:nvPr/>
          </p:nvSpPr>
          <p:spPr bwMode="auto">
            <a:xfrm>
              <a:off x="1568" y="1338"/>
              <a:ext cx="1709" cy="966"/>
            </a:xfrm>
            <a:custGeom>
              <a:avLst/>
              <a:gdLst>
                <a:gd name="T0" fmla="*/ 1381 w 1709"/>
                <a:gd name="T1" fmla="*/ 0 h 966"/>
                <a:gd name="T2" fmla="*/ 1345 w 1709"/>
                <a:gd name="T3" fmla="*/ 36 h 966"/>
                <a:gd name="T4" fmla="*/ 1240 w 1709"/>
                <a:gd name="T5" fmla="*/ 152 h 966"/>
                <a:gd name="T6" fmla="*/ 1164 w 1709"/>
                <a:gd name="T7" fmla="*/ 200 h 966"/>
                <a:gd name="T8" fmla="*/ 1105 w 1709"/>
                <a:gd name="T9" fmla="*/ 266 h 966"/>
                <a:gd name="T10" fmla="*/ 1079 w 1709"/>
                <a:gd name="T11" fmla="*/ 328 h 966"/>
                <a:gd name="T12" fmla="*/ 1048 w 1709"/>
                <a:gd name="T13" fmla="*/ 442 h 966"/>
                <a:gd name="T14" fmla="*/ 1045 w 1709"/>
                <a:gd name="T15" fmla="*/ 499 h 966"/>
                <a:gd name="T16" fmla="*/ 1040 w 1709"/>
                <a:gd name="T17" fmla="*/ 582 h 966"/>
                <a:gd name="T18" fmla="*/ 998 w 1709"/>
                <a:gd name="T19" fmla="*/ 629 h 966"/>
                <a:gd name="T20" fmla="*/ 998 w 1709"/>
                <a:gd name="T21" fmla="*/ 670 h 966"/>
                <a:gd name="T22" fmla="*/ 967 w 1709"/>
                <a:gd name="T23" fmla="*/ 679 h 966"/>
                <a:gd name="T24" fmla="*/ 945 w 1709"/>
                <a:gd name="T25" fmla="*/ 708 h 966"/>
                <a:gd name="T26" fmla="*/ 864 w 1709"/>
                <a:gd name="T27" fmla="*/ 705 h 966"/>
                <a:gd name="T28" fmla="*/ 807 w 1709"/>
                <a:gd name="T29" fmla="*/ 698 h 966"/>
                <a:gd name="T30" fmla="*/ 762 w 1709"/>
                <a:gd name="T31" fmla="*/ 708 h 966"/>
                <a:gd name="T32" fmla="*/ 712 w 1709"/>
                <a:gd name="T33" fmla="*/ 717 h 966"/>
                <a:gd name="T34" fmla="*/ 662 w 1709"/>
                <a:gd name="T35" fmla="*/ 746 h 966"/>
                <a:gd name="T36" fmla="*/ 600 w 1709"/>
                <a:gd name="T37" fmla="*/ 743 h 966"/>
                <a:gd name="T38" fmla="*/ 415 w 1709"/>
                <a:gd name="T39" fmla="*/ 674 h 966"/>
                <a:gd name="T40" fmla="*/ 350 w 1709"/>
                <a:gd name="T41" fmla="*/ 660 h 966"/>
                <a:gd name="T42" fmla="*/ 122 w 1709"/>
                <a:gd name="T43" fmla="*/ 646 h 966"/>
                <a:gd name="T44" fmla="*/ 58 w 1709"/>
                <a:gd name="T45" fmla="*/ 698 h 966"/>
                <a:gd name="T46" fmla="*/ 34 w 1709"/>
                <a:gd name="T47" fmla="*/ 717 h 966"/>
                <a:gd name="T48" fmla="*/ 0 w 1709"/>
                <a:gd name="T49" fmla="*/ 805 h 966"/>
                <a:gd name="T50" fmla="*/ 0 w 1709"/>
                <a:gd name="T51" fmla="*/ 838 h 966"/>
                <a:gd name="T52" fmla="*/ 22 w 1709"/>
                <a:gd name="T53" fmla="*/ 881 h 966"/>
                <a:gd name="T54" fmla="*/ 117 w 1709"/>
                <a:gd name="T55" fmla="*/ 893 h 966"/>
                <a:gd name="T56" fmla="*/ 191 w 1709"/>
                <a:gd name="T57" fmla="*/ 919 h 966"/>
                <a:gd name="T58" fmla="*/ 255 w 1709"/>
                <a:gd name="T59" fmla="*/ 957 h 966"/>
                <a:gd name="T60" fmla="*/ 391 w 1709"/>
                <a:gd name="T61" fmla="*/ 966 h 966"/>
                <a:gd name="T62" fmla="*/ 412 w 1709"/>
                <a:gd name="T63" fmla="*/ 950 h 966"/>
                <a:gd name="T64" fmla="*/ 443 w 1709"/>
                <a:gd name="T65" fmla="*/ 938 h 966"/>
                <a:gd name="T66" fmla="*/ 572 w 1709"/>
                <a:gd name="T67" fmla="*/ 950 h 966"/>
                <a:gd name="T68" fmla="*/ 693 w 1709"/>
                <a:gd name="T69" fmla="*/ 926 h 966"/>
                <a:gd name="T70" fmla="*/ 822 w 1709"/>
                <a:gd name="T71" fmla="*/ 943 h 966"/>
                <a:gd name="T72" fmla="*/ 869 w 1709"/>
                <a:gd name="T73" fmla="*/ 959 h 966"/>
                <a:gd name="T74" fmla="*/ 888 w 1709"/>
                <a:gd name="T75" fmla="*/ 959 h 966"/>
                <a:gd name="T76" fmla="*/ 943 w 1709"/>
                <a:gd name="T77" fmla="*/ 938 h 966"/>
                <a:gd name="T78" fmla="*/ 976 w 1709"/>
                <a:gd name="T79" fmla="*/ 954 h 966"/>
                <a:gd name="T80" fmla="*/ 998 w 1709"/>
                <a:gd name="T81" fmla="*/ 954 h 966"/>
                <a:gd name="T82" fmla="*/ 1036 w 1709"/>
                <a:gd name="T83" fmla="*/ 933 h 966"/>
                <a:gd name="T84" fmla="*/ 1098 w 1709"/>
                <a:gd name="T85" fmla="*/ 933 h 966"/>
                <a:gd name="T86" fmla="*/ 1145 w 1709"/>
                <a:gd name="T87" fmla="*/ 909 h 966"/>
                <a:gd name="T88" fmla="*/ 1243 w 1709"/>
                <a:gd name="T89" fmla="*/ 850 h 966"/>
                <a:gd name="T90" fmla="*/ 1409 w 1709"/>
                <a:gd name="T91" fmla="*/ 765 h 966"/>
                <a:gd name="T92" fmla="*/ 1533 w 1709"/>
                <a:gd name="T93" fmla="*/ 689 h 966"/>
                <a:gd name="T94" fmla="*/ 1657 w 1709"/>
                <a:gd name="T95" fmla="*/ 466 h 966"/>
                <a:gd name="T96" fmla="*/ 1709 w 1709"/>
                <a:gd name="T97" fmla="*/ 394 h 966"/>
                <a:gd name="T98" fmla="*/ 1676 w 1709"/>
                <a:gd name="T99" fmla="*/ 311 h 966"/>
                <a:gd name="T100" fmla="*/ 1631 w 1709"/>
                <a:gd name="T101" fmla="*/ 238 h 966"/>
                <a:gd name="T102" fmla="*/ 1476 w 1709"/>
                <a:gd name="T103" fmla="*/ 209 h 966"/>
                <a:gd name="T104" fmla="*/ 1386 w 1709"/>
                <a:gd name="T105" fmla="*/ 164 h 966"/>
                <a:gd name="T106" fmla="*/ 1376 w 1709"/>
                <a:gd name="T107" fmla="*/ 133 h 966"/>
                <a:gd name="T108" fmla="*/ 1381 w 1709"/>
                <a:gd name="T109" fmla="*/ 0 h 966"/>
                <a:gd name="T110" fmla="*/ 1381 w 1709"/>
                <a:gd name="T111" fmla="*/ 0 h 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966"/>
                <a:gd name="T170" fmla="*/ 1709 w 1709"/>
                <a:gd name="T171" fmla="*/ 966 h 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966">
                  <a:moveTo>
                    <a:pt x="1381" y="0"/>
                  </a:moveTo>
                  <a:lnTo>
                    <a:pt x="1345" y="36"/>
                  </a:lnTo>
                  <a:lnTo>
                    <a:pt x="1240" y="152"/>
                  </a:lnTo>
                  <a:lnTo>
                    <a:pt x="1164" y="200"/>
                  </a:lnTo>
                  <a:lnTo>
                    <a:pt x="1105" y="266"/>
                  </a:lnTo>
                  <a:lnTo>
                    <a:pt x="1079" y="328"/>
                  </a:lnTo>
                  <a:lnTo>
                    <a:pt x="1048" y="442"/>
                  </a:lnTo>
                  <a:lnTo>
                    <a:pt x="1045" y="499"/>
                  </a:lnTo>
                  <a:lnTo>
                    <a:pt x="1040" y="582"/>
                  </a:lnTo>
                  <a:lnTo>
                    <a:pt x="998" y="629"/>
                  </a:lnTo>
                  <a:lnTo>
                    <a:pt x="998" y="670"/>
                  </a:lnTo>
                  <a:lnTo>
                    <a:pt x="967" y="679"/>
                  </a:lnTo>
                  <a:lnTo>
                    <a:pt x="945" y="708"/>
                  </a:lnTo>
                  <a:lnTo>
                    <a:pt x="864" y="705"/>
                  </a:lnTo>
                  <a:lnTo>
                    <a:pt x="807" y="698"/>
                  </a:lnTo>
                  <a:lnTo>
                    <a:pt x="762" y="708"/>
                  </a:lnTo>
                  <a:lnTo>
                    <a:pt x="712" y="717"/>
                  </a:lnTo>
                  <a:lnTo>
                    <a:pt x="662" y="746"/>
                  </a:lnTo>
                  <a:lnTo>
                    <a:pt x="600" y="743"/>
                  </a:lnTo>
                  <a:lnTo>
                    <a:pt x="415" y="674"/>
                  </a:lnTo>
                  <a:lnTo>
                    <a:pt x="350" y="660"/>
                  </a:lnTo>
                  <a:lnTo>
                    <a:pt x="122" y="646"/>
                  </a:lnTo>
                  <a:lnTo>
                    <a:pt x="58" y="698"/>
                  </a:lnTo>
                  <a:lnTo>
                    <a:pt x="34" y="717"/>
                  </a:lnTo>
                  <a:lnTo>
                    <a:pt x="0" y="805"/>
                  </a:lnTo>
                  <a:lnTo>
                    <a:pt x="0" y="838"/>
                  </a:lnTo>
                  <a:lnTo>
                    <a:pt x="22" y="881"/>
                  </a:lnTo>
                  <a:lnTo>
                    <a:pt x="117" y="893"/>
                  </a:lnTo>
                  <a:lnTo>
                    <a:pt x="191" y="919"/>
                  </a:lnTo>
                  <a:lnTo>
                    <a:pt x="255" y="957"/>
                  </a:lnTo>
                  <a:lnTo>
                    <a:pt x="391" y="966"/>
                  </a:lnTo>
                  <a:lnTo>
                    <a:pt x="412" y="950"/>
                  </a:lnTo>
                  <a:lnTo>
                    <a:pt x="443" y="938"/>
                  </a:lnTo>
                  <a:lnTo>
                    <a:pt x="572" y="950"/>
                  </a:lnTo>
                  <a:lnTo>
                    <a:pt x="693" y="926"/>
                  </a:lnTo>
                  <a:lnTo>
                    <a:pt x="822" y="943"/>
                  </a:lnTo>
                  <a:lnTo>
                    <a:pt x="869" y="959"/>
                  </a:lnTo>
                  <a:lnTo>
                    <a:pt x="888" y="959"/>
                  </a:lnTo>
                  <a:lnTo>
                    <a:pt x="943" y="938"/>
                  </a:lnTo>
                  <a:lnTo>
                    <a:pt x="976" y="954"/>
                  </a:lnTo>
                  <a:lnTo>
                    <a:pt x="998" y="954"/>
                  </a:lnTo>
                  <a:lnTo>
                    <a:pt x="1036" y="933"/>
                  </a:lnTo>
                  <a:lnTo>
                    <a:pt x="1098" y="933"/>
                  </a:lnTo>
                  <a:lnTo>
                    <a:pt x="1145" y="909"/>
                  </a:lnTo>
                  <a:lnTo>
                    <a:pt x="1243" y="850"/>
                  </a:lnTo>
                  <a:lnTo>
                    <a:pt x="1409" y="765"/>
                  </a:lnTo>
                  <a:lnTo>
                    <a:pt x="1533" y="689"/>
                  </a:lnTo>
                  <a:lnTo>
                    <a:pt x="1657" y="466"/>
                  </a:lnTo>
                  <a:lnTo>
                    <a:pt x="1709" y="394"/>
                  </a:lnTo>
                  <a:lnTo>
                    <a:pt x="1676" y="311"/>
                  </a:lnTo>
                  <a:lnTo>
                    <a:pt x="1631" y="238"/>
                  </a:lnTo>
                  <a:lnTo>
                    <a:pt x="1476" y="209"/>
                  </a:lnTo>
                  <a:lnTo>
                    <a:pt x="1386" y="164"/>
                  </a:lnTo>
                  <a:lnTo>
                    <a:pt x="1376" y="133"/>
                  </a:lnTo>
                  <a:lnTo>
                    <a:pt x="1381" y="0"/>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28" name="Freeform 311"/>
            <p:cNvSpPr>
              <a:spLocks/>
            </p:cNvSpPr>
            <p:nvPr/>
          </p:nvSpPr>
          <p:spPr bwMode="auto">
            <a:xfrm>
              <a:off x="1292" y="1728"/>
              <a:ext cx="100" cy="199"/>
            </a:xfrm>
            <a:custGeom>
              <a:avLst/>
              <a:gdLst>
                <a:gd name="T0" fmla="*/ 46 w 100"/>
                <a:gd name="T1" fmla="*/ 9 h 199"/>
                <a:gd name="T2" fmla="*/ 12 w 100"/>
                <a:gd name="T3" fmla="*/ 111 h 199"/>
                <a:gd name="T4" fmla="*/ 0 w 100"/>
                <a:gd name="T5" fmla="*/ 156 h 199"/>
                <a:gd name="T6" fmla="*/ 24 w 100"/>
                <a:gd name="T7" fmla="*/ 171 h 199"/>
                <a:gd name="T8" fmla="*/ 17 w 100"/>
                <a:gd name="T9" fmla="*/ 199 h 199"/>
                <a:gd name="T10" fmla="*/ 100 w 100"/>
                <a:gd name="T11" fmla="*/ 185 h 199"/>
                <a:gd name="T12" fmla="*/ 77 w 100"/>
                <a:gd name="T13" fmla="*/ 137 h 199"/>
                <a:gd name="T14" fmla="*/ 67 w 100"/>
                <a:gd name="T15" fmla="*/ 78 h 199"/>
                <a:gd name="T16" fmla="*/ 69 w 100"/>
                <a:gd name="T17" fmla="*/ 0 h 199"/>
                <a:gd name="T18" fmla="*/ 46 w 100"/>
                <a:gd name="T19" fmla="*/ 9 h 199"/>
                <a:gd name="T20" fmla="*/ 46 w 100"/>
                <a:gd name="T21" fmla="*/ 9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99"/>
                <a:gd name="T35" fmla="*/ 100 w 100"/>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99">
                  <a:moveTo>
                    <a:pt x="46" y="9"/>
                  </a:moveTo>
                  <a:lnTo>
                    <a:pt x="12" y="111"/>
                  </a:lnTo>
                  <a:lnTo>
                    <a:pt x="0" y="156"/>
                  </a:lnTo>
                  <a:lnTo>
                    <a:pt x="24" y="171"/>
                  </a:lnTo>
                  <a:lnTo>
                    <a:pt x="17" y="199"/>
                  </a:lnTo>
                  <a:lnTo>
                    <a:pt x="100" y="185"/>
                  </a:lnTo>
                  <a:lnTo>
                    <a:pt x="77" y="137"/>
                  </a:lnTo>
                  <a:lnTo>
                    <a:pt x="67" y="78"/>
                  </a:lnTo>
                  <a:lnTo>
                    <a:pt x="69" y="0"/>
                  </a:lnTo>
                  <a:lnTo>
                    <a:pt x="46" y="9"/>
                  </a:lnTo>
                  <a:close/>
                </a:path>
              </a:pathLst>
            </a:custGeom>
            <a:solidFill>
              <a:srgbClr val="4A697A"/>
            </a:solidFill>
            <a:ln w="9525">
              <a:noFill/>
              <a:round/>
              <a:headEnd/>
              <a:tailEnd/>
            </a:ln>
          </p:spPr>
          <p:txBody>
            <a:bodyPr/>
            <a:lstStyle/>
            <a:p>
              <a:endParaRPr lang="en-US">
                <a:latin typeface="Calibri" pitchFamily="34" charset="0"/>
              </a:endParaRPr>
            </a:p>
          </p:txBody>
        </p:sp>
        <p:sp>
          <p:nvSpPr>
            <p:cNvPr id="23629" name="Freeform 312"/>
            <p:cNvSpPr>
              <a:spLocks/>
            </p:cNvSpPr>
            <p:nvPr/>
          </p:nvSpPr>
          <p:spPr bwMode="auto">
            <a:xfrm>
              <a:off x="2568" y="2043"/>
              <a:ext cx="278" cy="233"/>
            </a:xfrm>
            <a:custGeom>
              <a:avLst/>
              <a:gdLst>
                <a:gd name="T0" fmla="*/ 155 w 278"/>
                <a:gd name="T1" fmla="*/ 26 h 233"/>
                <a:gd name="T2" fmla="*/ 171 w 278"/>
                <a:gd name="T3" fmla="*/ 114 h 233"/>
                <a:gd name="T4" fmla="*/ 121 w 278"/>
                <a:gd name="T5" fmla="*/ 190 h 233"/>
                <a:gd name="T6" fmla="*/ 24 w 278"/>
                <a:gd name="T7" fmla="*/ 114 h 233"/>
                <a:gd name="T8" fmla="*/ 0 w 278"/>
                <a:gd name="T9" fmla="*/ 181 h 233"/>
                <a:gd name="T10" fmla="*/ 10 w 278"/>
                <a:gd name="T11" fmla="*/ 233 h 233"/>
                <a:gd name="T12" fmla="*/ 98 w 278"/>
                <a:gd name="T13" fmla="*/ 233 h 233"/>
                <a:gd name="T14" fmla="*/ 145 w 278"/>
                <a:gd name="T15" fmla="*/ 200 h 233"/>
                <a:gd name="T16" fmla="*/ 186 w 278"/>
                <a:gd name="T17" fmla="*/ 190 h 233"/>
                <a:gd name="T18" fmla="*/ 278 w 278"/>
                <a:gd name="T19" fmla="*/ 114 h 233"/>
                <a:gd name="T20" fmla="*/ 233 w 278"/>
                <a:gd name="T21" fmla="*/ 55 h 233"/>
                <a:gd name="T22" fmla="*/ 195 w 278"/>
                <a:gd name="T23" fmla="*/ 31 h 233"/>
                <a:gd name="T24" fmla="*/ 140 w 278"/>
                <a:gd name="T25" fmla="*/ 0 h 233"/>
                <a:gd name="T26" fmla="*/ 155 w 278"/>
                <a:gd name="T27" fmla="*/ 26 h 233"/>
                <a:gd name="T28" fmla="*/ 155 w 278"/>
                <a:gd name="T29" fmla="*/ 2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233"/>
                <a:gd name="T47" fmla="*/ 278 w 278"/>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233">
                  <a:moveTo>
                    <a:pt x="155" y="26"/>
                  </a:moveTo>
                  <a:lnTo>
                    <a:pt x="171" y="114"/>
                  </a:lnTo>
                  <a:lnTo>
                    <a:pt x="121" y="190"/>
                  </a:lnTo>
                  <a:lnTo>
                    <a:pt x="24" y="114"/>
                  </a:lnTo>
                  <a:lnTo>
                    <a:pt x="0" y="181"/>
                  </a:lnTo>
                  <a:lnTo>
                    <a:pt x="10" y="233"/>
                  </a:lnTo>
                  <a:lnTo>
                    <a:pt x="98" y="233"/>
                  </a:lnTo>
                  <a:lnTo>
                    <a:pt x="145" y="200"/>
                  </a:lnTo>
                  <a:lnTo>
                    <a:pt x="186" y="190"/>
                  </a:lnTo>
                  <a:lnTo>
                    <a:pt x="278" y="114"/>
                  </a:lnTo>
                  <a:lnTo>
                    <a:pt x="233" y="55"/>
                  </a:lnTo>
                  <a:lnTo>
                    <a:pt x="195" y="31"/>
                  </a:lnTo>
                  <a:lnTo>
                    <a:pt x="140" y="0"/>
                  </a:lnTo>
                  <a:lnTo>
                    <a:pt x="155" y="26"/>
                  </a:lnTo>
                  <a:close/>
                </a:path>
              </a:pathLst>
            </a:custGeom>
            <a:solidFill>
              <a:srgbClr val="6B594A"/>
            </a:solidFill>
            <a:ln w="9525">
              <a:noFill/>
              <a:round/>
              <a:headEnd/>
              <a:tailEnd/>
            </a:ln>
          </p:spPr>
          <p:txBody>
            <a:bodyPr/>
            <a:lstStyle/>
            <a:p>
              <a:endParaRPr lang="en-US">
                <a:latin typeface="Calibri" pitchFamily="34" charset="0"/>
              </a:endParaRPr>
            </a:p>
          </p:txBody>
        </p:sp>
        <p:sp>
          <p:nvSpPr>
            <p:cNvPr id="23630" name="Freeform 313"/>
            <p:cNvSpPr>
              <a:spLocks/>
            </p:cNvSpPr>
            <p:nvPr/>
          </p:nvSpPr>
          <p:spPr bwMode="auto">
            <a:xfrm>
              <a:off x="1614" y="2003"/>
              <a:ext cx="671" cy="237"/>
            </a:xfrm>
            <a:custGeom>
              <a:avLst/>
              <a:gdLst>
                <a:gd name="T0" fmla="*/ 62 w 671"/>
                <a:gd name="T1" fmla="*/ 0 h 237"/>
                <a:gd name="T2" fmla="*/ 366 w 671"/>
                <a:gd name="T3" fmla="*/ 12 h 237"/>
                <a:gd name="T4" fmla="*/ 578 w 671"/>
                <a:gd name="T5" fmla="*/ 90 h 237"/>
                <a:gd name="T6" fmla="*/ 671 w 671"/>
                <a:gd name="T7" fmla="*/ 85 h 237"/>
                <a:gd name="T8" fmla="*/ 542 w 671"/>
                <a:gd name="T9" fmla="*/ 119 h 237"/>
                <a:gd name="T10" fmla="*/ 514 w 671"/>
                <a:gd name="T11" fmla="*/ 154 h 237"/>
                <a:gd name="T12" fmla="*/ 383 w 671"/>
                <a:gd name="T13" fmla="*/ 50 h 237"/>
                <a:gd name="T14" fmla="*/ 376 w 671"/>
                <a:gd name="T15" fmla="*/ 114 h 237"/>
                <a:gd name="T16" fmla="*/ 466 w 671"/>
                <a:gd name="T17" fmla="*/ 237 h 237"/>
                <a:gd name="T18" fmla="*/ 285 w 671"/>
                <a:gd name="T19" fmla="*/ 119 h 237"/>
                <a:gd name="T20" fmla="*/ 0 w 671"/>
                <a:gd name="T21" fmla="*/ 78 h 237"/>
                <a:gd name="T22" fmla="*/ 28 w 671"/>
                <a:gd name="T23" fmla="*/ 14 h 237"/>
                <a:gd name="T24" fmla="*/ 62 w 671"/>
                <a:gd name="T25" fmla="*/ 0 h 237"/>
                <a:gd name="T26" fmla="*/ 62 w 671"/>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237"/>
                <a:gd name="T44" fmla="*/ 671 w 671"/>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237">
                  <a:moveTo>
                    <a:pt x="62" y="0"/>
                  </a:moveTo>
                  <a:lnTo>
                    <a:pt x="366" y="12"/>
                  </a:lnTo>
                  <a:lnTo>
                    <a:pt x="578" y="90"/>
                  </a:lnTo>
                  <a:lnTo>
                    <a:pt x="671" y="85"/>
                  </a:lnTo>
                  <a:lnTo>
                    <a:pt x="542" y="119"/>
                  </a:lnTo>
                  <a:lnTo>
                    <a:pt x="514" y="154"/>
                  </a:lnTo>
                  <a:lnTo>
                    <a:pt x="383" y="50"/>
                  </a:lnTo>
                  <a:lnTo>
                    <a:pt x="376" y="114"/>
                  </a:lnTo>
                  <a:lnTo>
                    <a:pt x="466" y="237"/>
                  </a:lnTo>
                  <a:lnTo>
                    <a:pt x="285" y="119"/>
                  </a:lnTo>
                  <a:lnTo>
                    <a:pt x="0" y="78"/>
                  </a:lnTo>
                  <a:lnTo>
                    <a:pt x="28" y="14"/>
                  </a:lnTo>
                  <a:lnTo>
                    <a:pt x="62" y="0"/>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1" name="Freeform 314"/>
            <p:cNvSpPr>
              <a:spLocks/>
            </p:cNvSpPr>
            <p:nvPr/>
          </p:nvSpPr>
          <p:spPr bwMode="auto">
            <a:xfrm>
              <a:off x="2411" y="1887"/>
              <a:ext cx="769" cy="313"/>
            </a:xfrm>
            <a:custGeom>
              <a:avLst/>
              <a:gdLst>
                <a:gd name="T0" fmla="*/ 697 w 769"/>
                <a:gd name="T1" fmla="*/ 12 h 313"/>
                <a:gd name="T2" fmla="*/ 616 w 769"/>
                <a:gd name="T3" fmla="*/ 73 h 313"/>
                <a:gd name="T4" fmla="*/ 421 w 769"/>
                <a:gd name="T5" fmla="*/ 137 h 313"/>
                <a:gd name="T6" fmla="*/ 350 w 769"/>
                <a:gd name="T7" fmla="*/ 137 h 313"/>
                <a:gd name="T8" fmla="*/ 202 w 769"/>
                <a:gd name="T9" fmla="*/ 64 h 313"/>
                <a:gd name="T10" fmla="*/ 174 w 769"/>
                <a:gd name="T11" fmla="*/ 73 h 313"/>
                <a:gd name="T12" fmla="*/ 162 w 769"/>
                <a:gd name="T13" fmla="*/ 123 h 313"/>
                <a:gd name="T14" fmla="*/ 174 w 769"/>
                <a:gd name="T15" fmla="*/ 230 h 313"/>
                <a:gd name="T16" fmla="*/ 164 w 769"/>
                <a:gd name="T17" fmla="*/ 280 h 313"/>
                <a:gd name="T18" fmla="*/ 131 w 769"/>
                <a:gd name="T19" fmla="*/ 270 h 313"/>
                <a:gd name="T20" fmla="*/ 95 w 769"/>
                <a:gd name="T21" fmla="*/ 168 h 313"/>
                <a:gd name="T22" fmla="*/ 55 w 769"/>
                <a:gd name="T23" fmla="*/ 168 h 313"/>
                <a:gd name="T24" fmla="*/ 33 w 769"/>
                <a:gd name="T25" fmla="*/ 277 h 313"/>
                <a:gd name="T26" fmla="*/ 0 w 769"/>
                <a:gd name="T27" fmla="*/ 303 h 313"/>
                <a:gd name="T28" fmla="*/ 31 w 769"/>
                <a:gd name="T29" fmla="*/ 311 h 313"/>
                <a:gd name="T30" fmla="*/ 83 w 769"/>
                <a:gd name="T31" fmla="*/ 230 h 313"/>
                <a:gd name="T32" fmla="*/ 114 w 769"/>
                <a:gd name="T33" fmla="*/ 313 h 313"/>
                <a:gd name="T34" fmla="*/ 164 w 769"/>
                <a:gd name="T35" fmla="*/ 313 h 313"/>
                <a:gd name="T36" fmla="*/ 212 w 769"/>
                <a:gd name="T37" fmla="*/ 254 h 313"/>
                <a:gd name="T38" fmla="*/ 205 w 769"/>
                <a:gd name="T39" fmla="*/ 114 h 313"/>
                <a:gd name="T40" fmla="*/ 238 w 769"/>
                <a:gd name="T41" fmla="*/ 114 h 313"/>
                <a:gd name="T42" fmla="*/ 314 w 769"/>
                <a:gd name="T43" fmla="*/ 161 h 313"/>
                <a:gd name="T44" fmla="*/ 435 w 769"/>
                <a:gd name="T45" fmla="*/ 182 h 313"/>
                <a:gd name="T46" fmla="*/ 683 w 769"/>
                <a:gd name="T47" fmla="*/ 130 h 313"/>
                <a:gd name="T48" fmla="*/ 769 w 769"/>
                <a:gd name="T49" fmla="*/ 0 h 313"/>
                <a:gd name="T50" fmla="*/ 697 w 769"/>
                <a:gd name="T51" fmla="*/ 12 h 313"/>
                <a:gd name="T52" fmla="*/ 697 w 769"/>
                <a:gd name="T53" fmla="*/ 12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9"/>
                <a:gd name="T82" fmla="*/ 0 h 313"/>
                <a:gd name="T83" fmla="*/ 769 w 769"/>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9" h="313">
                  <a:moveTo>
                    <a:pt x="697" y="12"/>
                  </a:moveTo>
                  <a:lnTo>
                    <a:pt x="616" y="73"/>
                  </a:lnTo>
                  <a:lnTo>
                    <a:pt x="421" y="137"/>
                  </a:lnTo>
                  <a:lnTo>
                    <a:pt x="350" y="137"/>
                  </a:lnTo>
                  <a:lnTo>
                    <a:pt x="202" y="64"/>
                  </a:lnTo>
                  <a:lnTo>
                    <a:pt x="174" y="73"/>
                  </a:lnTo>
                  <a:lnTo>
                    <a:pt x="162" y="123"/>
                  </a:lnTo>
                  <a:lnTo>
                    <a:pt x="174" y="230"/>
                  </a:lnTo>
                  <a:lnTo>
                    <a:pt x="164" y="280"/>
                  </a:lnTo>
                  <a:lnTo>
                    <a:pt x="131" y="270"/>
                  </a:lnTo>
                  <a:lnTo>
                    <a:pt x="95" y="168"/>
                  </a:lnTo>
                  <a:lnTo>
                    <a:pt x="55" y="168"/>
                  </a:lnTo>
                  <a:lnTo>
                    <a:pt x="33" y="277"/>
                  </a:lnTo>
                  <a:lnTo>
                    <a:pt x="0" y="303"/>
                  </a:lnTo>
                  <a:lnTo>
                    <a:pt x="31" y="311"/>
                  </a:lnTo>
                  <a:lnTo>
                    <a:pt x="83" y="230"/>
                  </a:lnTo>
                  <a:lnTo>
                    <a:pt x="114" y="313"/>
                  </a:lnTo>
                  <a:lnTo>
                    <a:pt x="164" y="313"/>
                  </a:lnTo>
                  <a:lnTo>
                    <a:pt x="212" y="254"/>
                  </a:lnTo>
                  <a:lnTo>
                    <a:pt x="205" y="114"/>
                  </a:lnTo>
                  <a:lnTo>
                    <a:pt x="238" y="114"/>
                  </a:lnTo>
                  <a:lnTo>
                    <a:pt x="314" y="161"/>
                  </a:lnTo>
                  <a:lnTo>
                    <a:pt x="435" y="182"/>
                  </a:lnTo>
                  <a:lnTo>
                    <a:pt x="683" y="130"/>
                  </a:lnTo>
                  <a:lnTo>
                    <a:pt x="769" y="0"/>
                  </a:lnTo>
                  <a:lnTo>
                    <a:pt x="697" y="12"/>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2" name="Freeform 315"/>
            <p:cNvSpPr>
              <a:spLocks/>
            </p:cNvSpPr>
            <p:nvPr/>
          </p:nvSpPr>
          <p:spPr bwMode="auto">
            <a:xfrm>
              <a:off x="2963" y="3640"/>
              <a:ext cx="957" cy="283"/>
            </a:xfrm>
            <a:custGeom>
              <a:avLst/>
              <a:gdLst>
                <a:gd name="T0" fmla="*/ 0 w 957"/>
                <a:gd name="T1" fmla="*/ 36 h 283"/>
                <a:gd name="T2" fmla="*/ 174 w 957"/>
                <a:gd name="T3" fmla="*/ 238 h 283"/>
                <a:gd name="T4" fmla="*/ 236 w 957"/>
                <a:gd name="T5" fmla="*/ 252 h 283"/>
                <a:gd name="T6" fmla="*/ 498 w 957"/>
                <a:gd name="T7" fmla="*/ 271 h 283"/>
                <a:gd name="T8" fmla="*/ 274 w 957"/>
                <a:gd name="T9" fmla="*/ 88 h 283"/>
                <a:gd name="T10" fmla="*/ 455 w 957"/>
                <a:gd name="T11" fmla="*/ 88 h 283"/>
                <a:gd name="T12" fmla="*/ 552 w 957"/>
                <a:gd name="T13" fmla="*/ 157 h 283"/>
                <a:gd name="T14" fmla="*/ 633 w 957"/>
                <a:gd name="T15" fmla="*/ 283 h 283"/>
                <a:gd name="T16" fmla="*/ 957 w 957"/>
                <a:gd name="T17" fmla="*/ 283 h 283"/>
                <a:gd name="T18" fmla="*/ 943 w 957"/>
                <a:gd name="T19" fmla="*/ 148 h 283"/>
                <a:gd name="T20" fmla="*/ 183 w 957"/>
                <a:gd name="T21" fmla="*/ 0 h 283"/>
                <a:gd name="T22" fmla="*/ 0 w 957"/>
                <a:gd name="T23" fmla="*/ 36 h 283"/>
                <a:gd name="T24" fmla="*/ 0 w 957"/>
                <a:gd name="T25" fmla="*/ 3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7"/>
                <a:gd name="T40" fmla="*/ 0 h 283"/>
                <a:gd name="T41" fmla="*/ 957 w 95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7" h="283">
                  <a:moveTo>
                    <a:pt x="0" y="36"/>
                  </a:moveTo>
                  <a:lnTo>
                    <a:pt x="174" y="238"/>
                  </a:lnTo>
                  <a:lnTo>
                    <a:pt x="236" y="252"/>
                  </a:lnTo>
                  <a:lnTo>
                    <a:pt x="498" y="271"/>
                  </a:lnTo>
                  <a:lnTo>
                    <a:pt x="274" y="88"/>
                  </a:lnTo>
                  <a:lnTo>
                    <a:pt x="455" y="88"/>
                  </a:lnTo>
                  <a:lnTo>
                    <a:pt x="552" y="157"/>
                  </a:lnTo>
                  <a:lnTo>
                    <a:pt x="633" y="283"/>
                  </a:lnTo>
                  <a:lnTo>
                    <a:pt x="957" y="283"/>
                  </a:lnTo>
                  <a:lnTo>
                    <a:pt x="943" y="148"/>
                  </a:lnTo>
                  <a:lnTo>
                    <a:pt x="183" y="0"/>
                  </a:lnTo>
                  <a:lnTo>
                    <a:pt x="0" y="3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3" name="Freeform 316"/>
            <p:cNvSpPr>
              <a:spLocks/>
            </p:cNvSpPr>
            <p:nvPr/>
          </p:nvSpPr>
          <p:spPr bwMode="auto">
            <a:xfrm>
              <a:off x="3106" y="3292"/>
              <a:ext cx="469" cy="325"/>
            </a:xfrm>
            <a:custGeom>
              <a:avLst/>
              <a:gdLst>
                <a:gd name="T0" fmla="*/ 155 w 469"/>
                <a:gd name="T1" fmla="*/ 54 h 325"/>
                <a:gd name="T2" fmla="*/ 374 w 469"/>
                <a:gd name="T3" fmla="*/ 204 h 325"/>
                <a:gd name="T4" fmla="*/ 469 w 469"/>
                <a:gd name="T5" fmla="*/ 301 h 325"/>
                <a:gd name="T6" fmla="*/ 409 w 469"/>
                <a:gd name="T7" fmla="*/ 325 h 325"/>
                <a:gd name="T8" fmla="*/ 281 w 469"/>
                <a:gd name="T9" fmla="*/ 166 h 325"/>
                <a:gd name="T10" fmla="*/ 0 w 469"/>
                <a:gd name="T11" fmla="*/ 151 h 325"/>
                <a:gd name="T12" fmla="*/ 95 w 469"/>
                <a:gd name="T13" fmla="*/ 68 h 325"/>
                <a:gd name="T14" fmla="*/ 86 w 469"/>
                <a:gd name="T15" fmla="*/ 0 h 325"/>
                <a:gd name="T16" fmla="*/ 145 w 469"/>
                <a:gd name="T17" fmla="*/ 38 h 325"/>
                <a:gd name="T18" fmla="*/ 155 w 469"/>
                <a:gd name="T19" fmla="*/ 54 h 325"/>
                <a:gd name="T20" fmla="*/ 155 w 469"/>
                <a:gd name="T21" fmla="*/ 54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325"/>
                <a:gd name="T35" fmla="*/ 469 w 46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325">
                  <a:moveTo>
                    <a:pt x="155" y="54"/>
                  </a:moveTo>
                  <a:lnTo>
                    <a:pt x="374" y="204"/>
                  </a:lnTo>
                  <a:lnTo>
                    <a:pt x="469" y="301"/>
                  </a:lnTo>
                  <a:lnTo>
                    <a:pt x="409" y="325"/>
                  </a:lnTo>
                  <a:lnTo>
                    <a:pt x="281" y="166"/>
                  </a:lnTo>
                  <a:lnTo>
                    <a:pt x="0" y="151"/>
                  </a:lnTo>
                  <a:lnTo>
                    <a:pt x="95" y="68"/>
                  </a:lnTo>
                  <a:lnTo>
                    <a:pt x="86" y="0"/>
                  </a:lnTo>
                  <a:lnTo>
                    <a:pt x="145" y="38"/>
                  </a:lnTo>
                  <a:lnTo>
                    <a:pt x="155" y="54"/>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4" name="Freeform 317"/>
            <p:cNvSpPr>
              <a:spLocks/>
            </p:cNvSpPr>
            <p:nvPr/>
          </p:nvSpPr>
          <p:spPr bwMode="auto">
            <a:xfrm>
              <a:off x="3491" y="2817"/>
              <a:ext cx="543" cy="776"/>
            </a:xfrm>
            <a:custGeom>
              <a:avLst/>
              <a:gdLst>
                <a:gd name="T0" fmla="*/ 0 w 543"/>
                <a:gd name="T1" fmla="*/ 71 h 776"/>
                <a:gd name="T2" fmla="*/ 115 w 543"/>
                <a:gd name="T3" fmla="*/ 147 h 776"/>
                <a:gd name="T4" fmla="*/ 65 w 543"/>
                <a:gd name="T5" fmla="*/ 166 h 776"/>
                <a:gd name="T6" fmla="*/ 131 w 543"/>
                <a:gd name="T7" fmla="*/ 209 h 776"/>
                <a:gd name="T8" fmla="*/ 81 w 543"/>
                <a:gd name="T9" fmla="*/ 249 h 776"/>
                <a:gd name="T10" fmla="*/ 0 w 543"/>
                <a:gd name="T11" fmla="*/ 270 h 776"/>
                <a:gd name="T12" fmla="*/ 117 w 543"/>
                <a:gd name="T13" fmla="*/ 354 h 776"/>
                <a:gd name="T14" fmla="*/ 115 w 543"/>
                <a:gd name="T15" fmla="*/ 486 h 776"/>
                <a:gd name="T16" fmla="*/ 0 w 543"/>
                <a:gd name="T17" fmla="*/ 567 h 776"/>
                <a:gd name="T18" fmla="*/ 248 w 543"/>
                <a:gd name="T19" fmla="*/ 674 h 776"/>
                <a:gd name="T20" fmla="*/ 381 w 543"/>
                <a:gd name="T21" fmla="*/ 776 h 776"/>
                <a:gd name="T22" fmla="*/ 460 w 543"/>
                <a:gd name="T23" fmla="*/ 776 h 776"/>
                <a:gd name="T24" fmla="*/ 538 w 543"/>
                <a:gd name="T25" fmla="*/ 752 h 776"/>
                <a:gd name="T26" fmla="*/ 543 w 543"/>
                <a:gd name="T27" fmla="*/ 562 h 776"/>
                <a:gd name="T28" fmla="*/ 315 w 543"/>
                <a:gd name="T29" fmla="*/ 0 h 776"/>
                <a:gd name="T30" fmla="*/ 0 w 543"/>
                <a:gd name="T31" fmla="*/ 71 h 776"/>
                <a:gd name="T32" fmla="*/ 0 w 543"/>
                <a:gd name="T33" fmla="*/ 71 h 7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76"/>
                <a:gd name="T53" fmla="*/ 543 w 543"/>
                <a:gd name="T54" fmla="*/ 776 h 7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76">
                  <a:moveTo>
                    <a:pt x="0" y="71"/>
                  </a:moveTo>
                  <a:lnTo>
                    <a:pt x="115" y="147"/>
                  </a:lnTo>
                  <a:lnTo>
                    <a:pt x="65" y="166"/>
                  </a:lnTo>
                  <a:lnTo>
                    <a:pt x="131" y="209"/>
                  </a:lnTo>
                  <a:lnTo>
                    <a:pt x="81" y="249"/>
                  </a:lnTo>
                  <a:lnTo>
                    <a:pt x="0" y="270"/>
                  </a:lnTo>
                  <a:lnTo>
                    <a:pt x="117" y="354"/>
                  </a:lnTo>
                  <a:lnTo>
                    <a:pt x="115" y="486"/>
                  </a:lnTo>
                  <a:lnTo>
                    <a:pt x="0" y="567"/>
                  </a:lnTo>
                  <a:lnTo>
                    <a:pt x="248" y="674"/>
                  </a:lnTo>
                  <a:lnTo>
                    <a:pt x="381" y="776"/>
                  </a:lnTo>
                  <a:lnTo>
                    <a:pt x="460" y="776"/>
                  </a:lnTo>
                  <a:lnTo>
                    <a:pt x="538" y="752"/>
                  </a:lnTo>
                  <a:lnTo>
                    <a:pt x="543" y="562"/>
                  </a:lnTo>
                  <a:lnTo>
                    <a:pt x="315" y="0"/>
                  </a:lnTo>
                  <a:lnTo>
                    <a:pt x="0" y="71"/>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5" name="Freeform 318"/>
            <p:cNvSpPr>
              <a:spLocks/>
            </p:cNvSpPr>
            <p:nvPr/>
          </p:nvSpPr>
          <p:spPr bwMode="auto">
            <a:xfrm>
              <a:off x="1568" y="2677"/>
              <a:ext cx="1388" cy="396"/>
            </a:xfrm>
            <a:custGeom>
              <a:avLst/>
              <a:gdLst>
                <a:gd name="T0" fmla="*/ 27 w 1388"/>
                <a:gd name="T1" fmla="*/ 26 h 396"/>
                <a:gd name="T2" fmla="*/ 158 w 1388"/>
                <a:gd name="T3" fmla="*/ 64 h 396"/>
                <a:gd name="T4" fmla="*/ 343 w 1388"/>
                <a:gd name="T5" fmla="*/ 206 h 396"/>
                <a:gd name="T6" fmla="*/ 288 w 1388"/>
                <a:gd name="T7" fmla="*/ 38 h 396"/>
                <a:gd name="T8" fmla="*/ 469 w 1388"/>
                <a:gd name="T9" fmla="*/ 149 h 396"/>
                <a:gd name="T10" fmla="*/ 612 w 1388"/>
                <a:gd name="T11" fmla="*/ 237 h 396"/>
                <a:gd name="T12" fmla="*/ 595 w 1388"/>
                <a:gd name="T13" fmla="*/ 140 h 396"/>
                <a:gd name="T14" fmla="*/ 743 w 1388"/>
                <a:gd name="T15" fmla="*/ 149 h 396"/>
                <a:gd name="T16" fmla="*/ 707 w 1388"/>
                <a:gd name="T17" fmla="*/ 14 h 396"/>
                <a:gd name="T18" fmla="*/ 852 w 1388"/>
                <a:gd name="T19" fmla="*/ 190 h 396"/>
                <a:gd name="T20" fmla="*/ 1000 w 1388"/>
                <a:gd name="T21" fmla="*/ 299 h 396"/>
                <a:gd name="T22" fmla="*/ 1155 w 1388"/>
                <a:gd name="T23" fmla="*/ 299 h 396"/>
                <a:gd name="T24" fmla="*/ 1200 w 1388"/>
                <a:gd name="T25" fmla="*/ 166 h 396"/>
                <a:gd name="T26" fmla="*/ 1140 w 1388"/>
                <a:gd name="T27" fmla="*/ 26 h 396"/>
                <a:gd name="T28" fmla="*/ 1112 w 1388"/>
                <a:gd name="T29" fmla="*/ 0 h 396"/>
                <a:gd name="T30" fmla="*/ 1179 w 1388"/>
                <a:gd name="T31" fmla="*/ 14 h 396"/>
                <a:gd name="T32" fmla="*/ 1226 w 1388"/>
                <a:gd name="T33" fmla="*/ 140 h 396"/>
                <a:gd name="T34" fmla="*/ 1281 w 1388"/>
                <a:gd name="T35" fmla="*/ 192 h 396"/>
                <a:gd name="T36" fmla="*/ 1388 w 1388"/>
                <a:gd name="T37" fmla="*/ 164 h 396"/>
                <a:gd name="T38" fmla="*/ 1362 w 1388"/>
                <a:gd name="T39" fmla="*/ 363 h 396"/>
                <a:gd name="T40" fmla="*/ 1233 w 1388"/>
                <a:gd name="T41" fmla="*/ 396 h 396"/>
                <a:gd name="T42" fmla="*/ 1014 w 1388"/>
                <a:gd name="T43" fmla="*/ 396 h 396"/>
                <a:gd name="T44" fmla="*/ 622 w 1388"/>
                <a:gd name="T45" fmla="*/ 344 h 396"/>
                <a:gd name="T46" fmla="*/ 174 w 1388"/>
                <a:gd name="T47" fmla="*/ 263 h 396"/>
                <a:gd name="T48" fmla="*/ 22 w 1388"/>
                <a:gd name="T49" fmla="*/ 197 h 396"/>
                <a:gd name="T50" fmla="*/ 5 w 1388"/>
                <a:gd name="T51" fmla="*/ 119 h 396"/>
                <a:gd name="T52" fmla="*/ 0 w 1388"/>
                <a:gd name="T53" fmla="*/ 64 h 396"/>
                <a:gd name="T54" fmla="*/ 27 w 1388"/>
                <a:gd name="T55" fmla="*/ 26 h 396"/>
                <a:gd name="T56" fmla="*/ 27 w 1388"/>
                <a:gd name="T57" fmla="*/ 26 h 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8"/>
                <a:gd name="T88" fmla="*/ 0 h 396"/>
                <a:gd name="T89" fmla="*/ 1388 w 1388"/>
                <a:gd name="T90" fmla="*/ 396 h 3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8" h="396">
                  <a:moveTo>
                    <a:pt x="27" y="26"/>
                  </a:moveTo>
                  <a:lnTo>
                    <a:pt x="158" y="64"/>
                  </a:lnTo>
                  <a:lnTo>
                    <a:pt x="343" y="206"/>
                  </a:lnTo>
                  <a:lnTo>
                    <a:pt x="288" y="38"/>
                  </a:lnTo>
                  <a:lnTo>
                    <a:pt x="469" y="149"/>
                  </a:lnTo>
                  <a:lnTo>
                    <a:pt x="612" y="237"/>
                  </a:lnTo>
                  <a:lnTo>
                    <a:pt x="595" y="140"/>
                  </a:lnTo>
                  <a:lnTo>
                    <a:pt x="743" y="149"/>
                  </a:lnTo>
                  <a:lnTo>
                    <a:pt x="707" y="14"/>
                  </a:lnTo>
                  <a:lnTo>
                    <a:pt x="852" y="190"/>
                  </a:lnTo>
                  <a:lnTo>
                    <a:pt x="1000" y="299"/>
                  </a:lnTo>
                  <a:lnTo>
                    <a:pt x="1155" y="299"/>
                  </a:lnTo>
                  <a:lnTo>
                    <a:pt x="1200" y="166"/>
                  </a:lnTo>
                  <a:lnTo>
                    <a:pt x="1140" y="26"/>
                  </a:lnTo>
                  <a:lnTo>
                    <a:pt x="1112" y="0"/>
                  </a:lnTo>
                  <a:lnTo>
                    <a:pt x="1179" y="14"/>
                  </a:lnTo>
                  <a:lnTo>
                    <a:pt x="1226" y="140"/>
                  </a:lnTo>
                  <a:lnTo>
                    <a:pt x="1281" y="192"/>
                  </a:lnTo>
                  <a:lnTo>
                    <a:pt x="1388" y="164"/>
                  </a:lnTo>
                  <a:lnTo>
                    <a:pt x="1362" y="363"/>
                  </a:lnTo>
                  <a:lnTo>
                    <a:pt x="1233" y="396"/>
                  </a:lnTo>
                  <a:lnTo>
                    <a:pt x="1014" y="396"/>
                  </a:lnTo>
                  <a:lnTo>
                    <a:pt x="622" y="344"/>
                  </a:lnTo>
                  <a:lnTo>
                    <a:pt x="174" y="263"/>
                  </a:lnTo>
                  <a:lnTo>
                    <a:pt x="22" y="197"/>
                  </a:lnTo>
                  <a:lnTo>
                    <a:pt x="5" y="119"/>
                  </a:lnTo>
                  <a:lnTo>
                    <a:pt x="0" y="64"/>
                  </a:lnTo>
                  <a:lnTo>
                    <a:pt x="27" y="2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6" name="Freeform 319"/>
            <p:cNvSpPr>
              <a:spLocks/>
            </p:cNvSpPr>
            <p:nvPr/>
          </p:nvSpPr>
          <p:spPr bwMode="auto">
            <a:xfrm>
              <a:off x="3013" y="2164"/>
              <a:ext cx="797" cy="1049"/>
            </a:xfrm>
            <a:custGeom>
              <a:avLst/>
              <a:gdLst>
                <a:gd name="T0" fmla="*/ 493 w 797"/>
                <a:gd name="T1" fmla="*/ 0 h 1049"/>
                <a:gd name="T2" fmla="*/ 493 w 797"/>
                <a:gd name="T3" fmla="*/ 90 h 1049"/>
                <a:gd name="T4" fmla="*/ 348 w 797"/>
                <a:gd name="T5" fmla="*/ 354 h 1049"/>
                <a:gd name="T6" fmla="*/ 205 w 797"/>
                <a:gd name="T7" fmla="*/ 482 h 1049"/>
                <a:gd name="T8" fmla="*/ 0 w 797"/>
                <a:gd name="T9" fmla="*/ 489 h 1049"/>
                <a:gd name="T10" fmla="*/ 60 w 797"/>
                <a:gd name="T11" fmla="*/ 537 h 1049"/>
                <a:gd name="T12" fmla="*/ 179 w 797"/>
                <a:gd name="T13" fmla="*/ 539 h 1049"/>
                <a:gd name="T14" fmla="*/ 155 w 797"/>
                <a:gd name="T15" fmla="*/ 610 h 1049"/>
                <a:gd name="T16" fmla="*/ 307 w 797"/>
                <a:gd name="T17" fmla="*/ 473 h 1049"/>
                <a:gd name="T18" fmla="*/ 569 w 797"/>
                <a:gd name="T19" fmla="*/ 347 h 1049"/>
                <a:gd name="T20" fmla="*/ 700 w 797"/>
                <a:gd name="T21" fmla="*/ 361 h 1049"/>
                <a:gd name="T22" fmla="*/ 617 w 797"/>
                <a:gd name="T23" fmla="*/ 520 h 1049"/>
                <a:gd name="T24" fmla="*/ 214 w 797"/>
                <a:gd name="T25" fmla="*/ 726 h 1049"/>
                <a:gd name="T26" fmla="*/ 105 w 797"/>
                <a:gd name="T27" fmla="*/ 760 h 1049"/>
                <a:gd name="T28" fmla="*/ 26 w 797"/>
                <a:gd name="T29" fmla="*/ 869 h 1049"/>
                <a:gd name="T30" fmla="*/ 79 w 797"/>
                <a:gd name="T31" fmla="*/ 997 h 1049"/>
                <a:gd name="T32" fmla="*/ 207 w 797"/>
                <a:gd name="T33" fmla="*/ 1049 h 1049"/>
                <a:gd name="T34" fmla="*/ 190 w 797"/>
                <a:gd name="T35" fmla="*/ 923 h 1049"/>
                <a:gd name="T36" fmla="*/ 305 w 797"/>
                <a:gd name="T37" fmla="*/ 909 h 1049"/>
                <a:gd name="T38" fmla="*/ 569 w 797"/>
                <a:gd name="T39" fmla="*/ 973 h 1049"/>
                <a:gd name="T40" fmla="*/ 576 w 797"/>
                <a:gd name="T41" fmla="*/ 916 h 1049"/>
                <a:gd name="T42" fmla="*/ 262 w 797"/>
                <a:gd name="T43" fmla="*/ 869 h 1049"/>
                <a:gd name="T44" fmla="*/ 164 w 797"/>
                <a:gd name="T45" fmla="*/ 807 h 1049"/>
                <a:gd name="T46" fmla="*/ 312 w 797"/>
                <a:gd name="T47" fmla="*/ 750 h 1049"/>
                <a:gd name="T48" fmla="*/ 664 w 797"/>
                <a:gd name="T49" fmla="*/ 551 h 1049"/>
                <a:gd name="T50" fmla="*/ 797 w 797"/>
                <a:gd name="T51" fmla="*/ 404 h 1049"/>
                <a:gd name="T52" fmla="*/ 743 w 797"/>
                <a:gd name="T53" fmla="*/ 340 h 1049"/>
                <a:gd name="T54" fmla="*/ 731 w 797"/>
                <a:gd name="T55" fmla="*/ 100 h 1049"/>
                <a:gd name="T56" fmla="*/ 567 w 797"/>
                <a:gd name="T57" fmla="*/ 3 h 1049"/>
                <a:gd name="T58" fmla="*/ 493 w 797"/>
                <a:gd name="T59" fmla="*/ 0 h 1049"/>
                <a:gd name="T60" fmla="*/ 493 w 797"/>
                <a:gd name="T61" fmla="*/ 0 h 1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7"/>
                <a:gd name="T94" fmla="*/ 0 h 1049"/>
                <a:gd name="T95" fmla="*/ 797 w 797"/>
                <a:gd name="T96" fmla="*/ 1049 h 1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7" h="1049">
                  <a:moveTo>
                    <a:pt x="493" y="0"/>
                  </a:moveTo>
                  <a:lnTo>
                    <a:pt x="493" y="90"/>
                  </a:lnTo>
                  <a:lnTo>
                    <a:pt x="348" y="354"/>
                  </a:lnTo>
                  <a:lnTo>
                    <a:pt x="205" y="482"/>
                  </a:lnTo>
                  <a:lnTo>
                    <a:pt x="0" y="489"/>
                  </a:lnTo>
                  <a:lnTo>
                    <a:pt x="60" y="537"/>
                  </a:lnTo>
                  <a:lnTo>
                    <a:pt x="179" y="539"/>
                  </a:lnTo>
                  <a:lnTo>
                    <a:pt x="155" y="610"/>
                  </a:lnTo>
                  <a:lnTo>
                    <a:pt x="307" y="473"/>
                  </a:lnTo>
                  <a:lnTo>
                    <a:pt x="569" y="347"/>
                  </a:lnTo>
                  <a:lnTo>
                    <a:pt x="700" y="361"/>
                  </a:lnTo>
                  <a:lnTo>
                    <a:pt x="617" y="520"/>
                  </a:lnTo>
                  <a:lnTo>
                    <a:pt x="214" y="726"/>
                  </a:lnTo>
                  <a:lnTo>
                    <a:pt x="105" y="760"/>
                  </a:lnTo>
                  <a:lnTo>
                    <a:pt x="26" y="869"/>
                  </a:lnTo>
                  <a:lnTo>
                    <a:pt x="79" y="997"/>
                  </a:lnTo>
                  <a:lnTo>
                    <a:pt x="207" y="1049"/>
                  </a:lnTo>
                  <a:lnTo>
                    <a:pt x="190" y="923"/>
                  </a:lnTo>
                  <a:lnTo>
                    <a:pt x="305" y="909"/>
                  </a:lnTo>
                  <a:lnTo>
                    <a:pt x="569" y="973"/>
                  </a:lnTo>
                  <a:lnTo>
                    <a:pt x="576" y="916"/>
                  </a:lnTo>
                  <a:lnTo>
                    <a:pt x="262" y="869"/>
                  </a:lnTo>
                  <a:lnTo>
                    <a:pt x="164" y="807"/>
                  </a:lnTo>
                  <a:lnTo>
                    <a:pt x="312" y="750"/>
                  </a:lnTo>
                  <a:lnTo>
                    <a:pt x="664" y="551"/>
                  </a:lnTo>
                  <a:lnTo>
                    <a:pt x="797" y="404"/>
                  </a:lnTo>
                  <a:lnTo>
                    <a:pt x="743" y="340"/>
                  </a:lnTo>
                  <a:lnTo>
                    <a:pt x="731" y="100"/>
                  </a:lnTo>
                  <a:lnTo>
                    <a:pt x="567" y="3"/>
                  </a:lnTo>
                  <a:lnTo>
                    <a:pt x="493" y="0"/>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7" name="Freeform 320"/>
            <p:cNvSpPr>
              <a:spLocks/>
            </p:cNvSpPr>
            <p:nvPr/>
          </p:nvSpPr>
          <p:spPr bwMode="auto">
            <a:xfrm>
              <a:off x="2382" y="2254"/>
              <a:ext cx="557" cy="364"/>
            </a:xfrm>
            <a:custGeom>
              <a:avLst/>
              <a:gdLst>
                <a:gd name="T0" fmla="*/ 557 w 557"/>
                <a:gd name="T1" fmla="*/ 119 h 364"/>
                <a:gd name="T2" fmla="*/ 455 w 557"/>
                <a:gd name="T3" fmla="*/ 0 h 364"/>
                <a:gd name="T4" fmla="*/ 453 w 557"/>
                <a:gd name="T5" fmla="*/ 50 h 364"/>
                <a:gd name="T6" fmla="*/ 531 w 557"/>
                <a:gd name="T7" fmla="*/ 133 h 364"/>
                <a:gd name="T8" fmla="*/ 481 w 557"/>
                <a:gd name="T9" fmla="*/ 126 h 364"/>
                <a:gd name="T10" fmla="*/ 445 w 557"/>
                <a:gd name="T11" fmla="*/ 91 h 364"/>
                <a:gd name="T12" fmla="*/ 343 w 557"/>
                <a:gd name="T13" fmla="*/ 41 h 364"/>
                <a:gd name="T14" fmla="*/ 326 w 557"/>
                <a:gd name="T15" fmla="*/ 27 h 364"/>
                <a:gd name="T16" fmla="*/ 305 w 557"/>
                <a:gd name="T17" fmla="*/ 43 h 364"/>
                <a:gd name="T18" fmla="*/ 350 w 557"/>
                <a:gd name="T19" fmla="*/ 133 h 364"/>
                <a:gd name="T20" fmla="*/ 445 w 557"/>
                <a:gd name="T21" fmla="*/ 219 h 364"/>
                <a:gd name="T22" fmla="*/ 407 w 557"/>
                <a:gd name="T23" fmla="*/ 250 h 364"/>
                <a:gd name="T24" fmla="*/ 307 w 557"/>
                <a:gd name="T25" fmla="*/ 119 h 364"/>
                <a:gd name="T26" fmla="*/ 334 w 557"/>
                <a:gd name="T27" fmla="*/ 266 h 364"/>
                <a:gd name="T28" fmla="*/ 324 w 557"/>
                <a:gd name="T29" fmla="*/ 314 h 364"/>
                <a:gd name="T30" fmla="*/ 217 w 557"/>
                <a:gd name="T31" fmla="*/ 278 h 364"/>
                <a:gd name="T32" fmla="*/ 119 w 557"/>
                <a:gd name="T33" fmla="*/ 133 h 364"/>
                <a:gd name="T34" fmla="*/ 29 w 557"/>
                <a:gd name="T35" fmla="*/ 74 h 364"/>
                <a:gd name="T36" fmla="*/ 0 w 557"/>
                <a:gd name="T37" fmla="*/ 74 h 364"/>
                <a:gd name="T38" fmla="*/ 96 w 557"/>
                <a:gd name="T39" fmla="*/ 164 h 364"/>
                <a:gd name="T40" fmla="*/ 184 w 557"/>
                <a:gd name="T41" fmla="*/ 309 h 364"/>
                <a:gd name="T42" fmla="*/ 257 w 557"/>
                <a:gd name="T43" fmla="*/ 359 h 364"/>
                <a:gd name="T44" fmla="*/ 334 w 557"/>
                <a:gd name="T45" fmla="*/ 364 h 364"/>
                <a:gd name="T46" fmla="*/ 357 w 557"/>
                <a:gd name="T47" fmla="*/ 330 h 364"/>
                <a:gd name="T48" fmla="*/ 417 w 557"/>
                <a:gd name="T49" fmla="*/ 337 h 364"/>
                <a:gd name="T50" fmla="*/ 434 w 557"/>
                <a:gd name="T51" fmla="*/ 316 h 364"/>
                <a:gd name="T52" fmla="*/ 453 w 557"/>
                <a:gd name="T53" fmla="*/ 266 h 364"/>
                <a:gd name="T54" fmla="*/ 507 w 557"/>
                <a:gd name="T55" fmla="*/ 252 h 364"/>
                <a:gd name="T56" fmla="*/ 548 w 557"/>
                <a:gd name="T57" fmla="*/ 186 h 364"/>
                <a:gd name="T58" fmla="*/ 557 w 557"/>
                <a:gd name="T59" fmla="*/ 119 h 364"/>
                <a:gd name="T60" fmla="*/ 557 w 557"/>
                <a:gd name="T61" fmla="*/ 119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364"/>
                <a:gd name="T95" fmla="*/ 557 w 557"/>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364">
                  <a:moveTo>
                    <a:pt x="557" y="119"/>
                  </a:moveTo>
                  <a:lnTo>
                    <a:pt x="455" y="0"/>
                  </a:lnTo>
                  <a:lnTo>
                    <a:pt x="453" y="50"/>
                  </a:lnTo>
                  <a:lnTo>
                    <a:pt x="531" y="133"/>
                  </a:lnTo>
                  <a:lnTo>
                    <a:pt x="481" y="126"/>
                  </a:lnTo>
                  <a:lnTo>
                    <a:pt x="445" y="91"/>
                  </a:lnTo>
                  <a:lnTo>
                    <a:pt x="343" y="41"/>
                  </a:lnTo>
                  <a:lnTo>
                    <a:pt x="326" y="27"/>
                  </a:lnTo>
                  <a:lnTo>
                    <a:pt x="305" y="43"/>
                  </a:lnTo>
                  <a:lnTo>
                    <a:pt x="350" y="133"/>
                  </a:lnTo>
                  <a:lnTo>
                    <a:pt x="445" y="219"/>
                  </a:lnTo>
                  <a:lnTo>
                    <a:pt x="407" y="250"/>
                  </a:lnTo>
                  <a:lnTo>
                    <a:pt x="307" y="119"/>
                  </a:lnTo>
                  <a:lnTo>
                    <a:pt x="334" y="266"/>
                  </a:lnTo>
                  <a:lnTo>
                    <a:pt x="324" y="314"/>
                  </a:lnTo>
                  <a:lnTo>
                    <a:pt x="217" y="278"/>
                  </a:lnTo>
                  <a:lnTo>
                    <a:pt x="119" y="133"/>
                  </a:lnTo>
                  <a:lnTo>
                    <a:pt x="29" y="74"/>
                  </a:lnTo>
                  <a:lnTo>
                    <a:pt x="0" y="74"/>
                  </a:lnTo>
                  <a:lnTo>
                    <a:pt x="96" y="164"/>
                  </a:lnTo>
                  <a:lnTo>
                    <a:pt x="184" y="309"/>
                  </a:lnTo>
                  <a:lnTo>
                    <a:pt x="257" y="359"/>
                  </a:lnTo>
                  <a:lnTo>
                    <a:pt x="334" y="364"/>
                  </a:lnTo>
                  <a:lnTo>
                    <a:pt x="357" y="330"/>
                  </a:lnTo>
                  <a:lnTo>
                    <a:pt x="417" y="337"/>
                  </a:lnTo>
                  <a:lnTo>
                    <a:pt x="434" y="316"/>
                  </a:lnTo>
                  <a:lnTo>
                    <a:pt x="453" y="266"/>
                  </a:lnTo>
                  <a:lnTo>
                    <a:pt x="507" y="252"/>
                  </a:lnTo>
                  <a:lnTo>
                    <a:pt x="548" y="186"/>
                  </a:lnTo>
                  <a:lnTo>
                    <a:pt x="557" y="119"/>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8" name="Freeform 321"/>
            <p:cNvSpPr>
              <a:spLocks/>
            </p:cNvSpPr>
            <p:nvPr/>
          </p:nvSpPr>
          <p:spPr bwMode="auto">
            <a:xfrm>
              <a:off x="1937" y="3761"/>
              <a:ext cx="250" cy="159"/>
            </a:xfrm>
            <a:custGeom>
              <a:avLst/>
              <a:gdLst>
                <a:gd name="T0" fmla="*/ 29 w 250"/>
                <a:gd name="T1" fmla="*/ 0 h 159"/>
                <a:gd name="T2" fmla="*/ 124 w 250"/>
                <a:gd name="T3" fmla="*/ 19 h 159"/>
                <a:gd name="T4" fmla="*/ 250 w 250"/>
                <a:gd name="T5" fmla="*/ 159 h 159"/>
                <a:gd name="T6" fmla="*/ 167 w 250"/>
                <a:gd name="T7" fmla="*/ 159 h 159"/>
                <a:gd name="T8" fmla="*/ 76 w 250"/>
                <a:gd name="T9" fmla="*/ 55 h 159"/>
                <a:gd name="T10" fmla="*/ 0 w 250"/>
                <a:gd name="T11" fmla="*/ 15 h 159"/>
                <a:gd name="T12" fmla="*/ 29 w 250"/>
                <a:gd name="T13" fmla="*/ 0 h 159"/>
                <a:gd name="T14" fmla="*/ 29 w 25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50"/>
                <a:gd name="T25" fmla="*/ 0 h 159"/>
                <a:gd name="T26" fmla="*/ 250 w 25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 h="159">
                  <a:moveTo>
                    <a:pt x="29" y="0"/>
                  </a:moveTo>
                  <a:lnTo>
                    <a:pt x="124" y="19"/>
                  </a:lnTo>
                  <a:lnTo>
                    <a:pt x="250" y="159"/>
                  </a:lnTo>
                  <a:lnTo>
                    <a:pt x="167" y="159"/>
                  </a:lnTo>
                  <a:lnTo>
                    <a:pt x="76" y="55"/>
                  </a:lnTo>
                  <a:lnTo>
                    <a:pt x="0" y="15"/>
                  </a:lnTo>
                  <a:lnTo>
                    <a:pt x="29"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39" name="Freeform 322"/>
            <p:cNvSpPr>
              <a:spLocks/>
            </p:cNvSpPr>
            <p:nvPr/>
          </p:nvSpPr>
          <p:spPr bwMode="auto">
            <a:xfrm>
              <a:off x="1740" y="3465"/>
              <a:ext cx="323" cy="463"/>
            </a:xfrm>
            <a:custGeom>
              <a:avLst/>
              <a:gdLst>
                <a:gd name="T0" fmla="*/ 126 w 323"/>
                <a:gd name="T1" fmla="*/ 38 h 463"/>
                <a:gd name="T2" fmla="*/ 116 w 323"/>
                <a:gd name="T3" fmla="*/ 261 h 463"/>
                <a:gd name="T4" fmla="*/ 145 w 323"/>
                <a:gd name="T5" fmla="*/ 346 h 463"/>
                <a:gd name="T6" fmla="*/ 264 w 323"/>
                <a:gd name="T7" fmla="*/ 463 h 463"/>
                <a:gd name="T8" fmla="*/ 97 w 323"/>
                <a:gd name="T9" fmla="*/ 446 h 463"/>
                <a:gd name="T10" fmla="*/ 38 w 323"/>
                <a:gd name="T11" fmla="*/ 249 h 463"/>
                <a:gd name="T12" fmla="*/ 0 w 323"/>
                <a:gd name="T13" fmla="*/ 12 h 463"/>
                <a:gd name="T14" fmla="*/ 119 w 323"/>
                <a:gd name="T15" fmla="*/ 0 h 463"/>
                <a:gd name="T16" fmla="*/ 209 w 323"/>
                <a:gd name="T17" fmla="*/ 12 h 463"/>
                <a:gd name="T18" fmla="*/ 323 w 323"/>
                <a:gd name="T19" fmla="*/ 12 h 463"/>
                <a:gd name="T20" fmla="*/ 271 w 323"/>
                <a:gd name="T21" fmla="*/ 38 h 463"/>
                <a:gd name="T22" fmla="*/ 126 w 323"/>
                <a:gd name="T23" fmla="*/ 38 h 463"/>
                <a:gd name="T24" fmla="*/ 126 w 323"/>
                <a:gd name="T25" fmla="*/ 38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63"/>
                <a:gd name="T41" fmla="*/ 323 w 323"/>
                <a:gd name="T42" fmla="*/ 463 h 4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63">
                  <a:moveTo>
                    <a:pt x="126" y="38"/>
                  </a:moveTo>
                  <a:lnTo>
                    <a:pt x="116" y="261"/>
                  </a:lnTo>
                  <a:lnTo>
                    <a:pt x="145" y="346"/>
                  </a:lnTo>
                  <a:lnTo>
                    <a:pt x="264" y="463"/>
                  </a:lnTo>
                  <a:lnTo>
                    <a:pt x="97" y="446"/>
                  </a:lnTo>
                  <a:lnTo>
                    <a:pt x="38" y="249"/>
                  </a:lnTo>
                  <a:lnTo>
                    <a:pt x="0" y="12"/>
                  </a:lnTo>
                  <a:lnTo>
                    <a:pt x="119" y="0"/>
                  </a:lnTo>
                  <a:lnTo>
                    <a:pt x="209" y="12"/>
                  </a:lnTo>
                  <a:lnTo>
                    <a:pt x="323" y="12"/>
                  </a:lnTo>
                  <a:lnTo>
                    <a:pt x="271" y="38"/>
                  </a:lnTo>
                  <a:lnTo>
                    <a:pt x="126" y="38"/>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0" name="Freeform 323"/>
            <p:cNvSpPr>
              <a:spLocks/>
            </p:cNvSpPr>
            <p:nvPr/>
          </p:nvSpPr>
          <p:spPr bwMode="auto">
            <a:xfrm>
              <a:off x="2799" y="1837"/>
              <a:ext cx="1368" cy="1751"/>
            </a:xfrm>
            <a:custGeom>
              <a:avLst/>
              <a:gdLst>
                <a:gd name="T0" fmla="*/ 359 w 1368"/>
                <a:gd name="T1" fmla="*/ 185 h 1751"/>
                <a:gd name="T2" fmla="*/ 607 w 1368"/>
                <a:gd name="T3" fmla="*/ 12 h 1751"/>
                <a:gd name="T4" fmla="*/ 785 w 1368"/>
                <a:gd name="T5" fmla="*/ 0 h 1751"/>
                <a:gd name="T6" fmla="*/ 878 w 1368"/>
                <a:gd name="T7" fmla="*/ 62 h 1751"/>
                <a:gd name="T8" fmla="*/ 1007 w 1368"/>
                <a:gd name="T9" fmla="*/ 204 h 1751"/>
                <a:gd name="T10" fmla="*/ 1147 w 1368"/>
                <a:gd name="T11" fmla="*/ 247 h 1751"/>
                <a:gd name="T12" fmla="*/ 1135 w 1368"/>
                <a:gd name="T13" fmla="*/ 339 h 1751"/>
                <a:gd name="T14" fmla="*/ 1049 w 1368"/>
                <a:gd name="T15" fmla="*/ 353 h 1751"/>
                <a:gd name="T16" fmla="*/ 1042 w 1368"/>
                <a:gd name="T17" fmla="*/ 439 h 1751"/>
                <a:gd name="T18" fmla="*/ 1114 w 1368"/>
                <a:gd name="T19" fmla="*/ 439 h 1751"/>
                <a:gd name="T20" fmla="*/ 1064 w 1368"/>
                <a:gd name="T21" fmla="*/ 531 h 1751"/>
                <a:gd name="T22" fmla="*/ 971 w 1368"/>
                <a:gd name="T23" fmla="*/ 707 h 1751"/>
                <a:gd name="T24" fmla="*/ 1042 w 1368"/>
                <a:gd name="T25" fmla="*/ 714 h 1751"/>
                <a:gd name="T26" fmla="*/ 1226 w 1368"/>
                <a:gd name="T27" fmla="*/ 638 h 1751"/>
                <a:gd name="T28" fmla="*/ 1368 w 1368"/>
                <a:gd name="T29" fmla="*/ 657 h 1751"/>
                <a:gd name="T30" fmla="*/ 1354 w 1368"/>
                <a:gd name="T31" fmla="*/ 759 h 1751"/>
                <a:gd name="T32" fmla="*/ 1340 w 1368"/>
                <a:gd name="T33" fmla="*/ 899 h 1751"/>
                <a:gd name="T34" fmla="*/ 1311 w 1368"/>
                <a:gd name="T35" fmla="*/ 999 h 1751"/>
                <a:gd name="T36" fmla="*/ 1347 w 1368"/>
                <a:gd name="T37" fmla="*/ 1070 h 1751"/>
                <a:gd name="T38" fmla="*/ 1240 w 1368"/>
                <a:gd name="T39" fmla="*/ 1360 h 1751"/>
                <a:gd name="T40" fmla="*/ 1283 w 1368"/>
                <a:gd name="T41" fmla="*/ 1666 h 1751"/>
                <a:gd name="T42" fmla="*/ 1178 w 1368"/>
                <a:gd name="T43" fmla="*/ 1744 h 1751"/>
                <a:gd name="T44" fmla="*/ 1054 w 1368"/>
                <a:gd name="T45" fmla="*/ 1751 h 1751"/>
                <a:gd name="T46" fmla="*/ 1178 w 1368"/>
                <a:gd name="T47" fmla="*/ 1692 h 1751"/>
                <a:gd name="T48" fmla="*/ 1135 w 1368"/>
                <a:gd name="T49" fmla="*/ 1516 h 1751"/>
                <a:gd name="T50" fmla="*/ 857 w 1368"/>
                <a:gd name="T51" fmla="*/ 1431 h 1751"/>
                <a:gd name="T52" fmla="*/ 914 w 1368"/>
                <a:gd name="T53" fmla="*/ 1220 h 1751"/>
                <a:gd name="T54" fmla="*/ 857 w 1368"/>
                <a:gd name="T55" fmla="*/ 1091 h 1751"/>
                <a:gd name="T56" fmla="*/ 602 w 1368"/>
                <a:gd name="T57" fmla="*/ 1077 h 1751"/>
                <a:gd name="T58" fmla="*/ 424 w 1368"/>
                <a:gd name="T59" fmla="*/ 1053 h 1751"/>
                <a:gd name="T60" fmla="*/ 266 w 1368"/>
                <a:gd name="T61" fmla="*/ 1127 h 1751"/>
                <a:gd name="T62" fmla="*/ 162 w 1368"/>
                <a:gd name="T63" fmla="*/ 1189 h 1751"/>
                <a:gd name="T64" fmla="*/ 76 w 1368"/>
                <a:gd name="T65" fmla="*/ 1234 h 1751"/>
                <a:gd name="T66" fmla="*/ 0 w 1368"/>
                <a:gd name="T67" fmla="*/ 1234 h 1751"/>
                <a:gd name="T68" fmla="*/ 67 w 1368"/>
                <a:gd name="T69" fmla="*/ 1170 h 1751"/>
                <a:gd name="T70" fmla="*/ 140 w 1368"/>
                <a:gd name="T71" fmla="*/ 1053 h 1751"/>
                <a:gd name="T72" fmla="*/ 140 w 1368"/>
                <a:gd name="T73" fmla="*/ 961 h 1751"/>
                <a:gd name="T74" fmla="*/ 119 w 1368"/>
                <a:gd name="T75" fmla="*/ 849 h 1751"/>
                <a:gd name="T76" fmla="*/ 190 w 1368"/>
                <a:gd name="T77" fmla="*/ 899 h 1751"/>
                <a:gd name="T78" fmla="*/ 283 w 1368"/>
                <a:gd name="T79" fmla="*/ 961 h 1751"/>
                <a:gd name="T80" fmla="*/ 412 w 1368"/>
                <a:gd name="T81" fmla="*/ 830 h 1751"/>
                <a:gd name="T82" fmla="*/ 383 w 1368"/>
                <a:gd name="T83" fmla="*/ 949 h 1751"/>
                <a:gd name="T84" fmla="*/ 907 w 1368"/>
                <a:gd name="T85" fmla="*/ 714 h 1751"/>
                <a:gd name="T86" fmla="*/ 914 w 1368"/>
                <a:gd name="T87" fmla="*/ 567 h 1751"/>
                <a:gd name="T88" fmla="*/ 759 w 1368"/>
                <a:gd name="T89" fmla="*/ 332 h 1751"/>
                <a:gd name="T90" fmla="*/ 538 w 1368"/>
                <a:gd name="T91" fmla="*/ 232 h 1751"/>
                <a:gd name="T92" fmla="*/ 795 w 1368"/>
                <a:gd name="T93" fmla="*/ 256 h 1751"/>
                <a:gd name="T94" fmla="*/ 907 w 1368"/>
                <a:gd name="T95" fmla="*/ 289 h 1751"/>
                <a:gd name="T96" fmla="*/ 957 w 1368"/>
                <a:gd name="T97" fmla="*/ 261 h 1751"/>
                <a:gd name="T98" fmla="*/ 828 w 1368"/>
                <a:gd name="T99" fmla="*/ 204 h 1751"/>
                <a:gd name="T100" fmla="*/ 771 w 1368"/>
                <a:gd name="T101" fmla="*/ 185 h 1751"/>
                <a:gd name="T102" fmla="*/ 688 w 1368"/>
                <a:gd name="T103" fmla="*/ 135 h 1751"/>
                <a:gd name="T104" fmla="*/ 566 w 1368"/>
                <a:gd name="T105" fmla="*/ 126 h 1751"/>
                <a:gd name="T106" fmla="*/ 495 w 1368"/>
                <a:gd name="T107" fmla="*/ 164 h 1751"/>
                <a:gd name="T108" fmla="*/ 359 w 1368"/>
                <a:gd name="T109" fmla="*/ 228 h 1751"/>
                <a:gd name="T110" fmla="*/ 359 w 1368"/>
                <a:gd name="T111" fmla="*/ 185 h 1751"/>
                <a:gd name="T112" fmla="*/ 359 w 1368"/>
                <a:gd name="T113" fmla="*/ 185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8"/>
                <a:gd name="T172" fmla="*/ 0 h 1751"/>
                <a:gd name="T173" fmla="*/ 1368 w 1368"/>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8" h="1751">
                  <a:moveTo>
                    <a:pt x="359" y="185"/>
                  </a:moveTo>
                  <a:lnTo>
                    <a:pt x="607" y="12"/>
                  </a:lnTo>
                  <a:lnTo>
                    <a:pt x="785" y="0"/>
                  </a:lnTo>
                  <a:lnTo>
                    <a:pt x="878" y="62"/>
                  </a:lnTo>
                  <a:lnTo>
                    <a:pt x="1007" y="204"/>
                  </a:lnTo>
                  <a:lnTo>
                    <a:pt x="1147" y="247"/>
                  </a:lnTo>
                  <a:lnTo>
                    <a:pt x="1135" y="339"/>
                  </a:lnTo>
                  <a:lnTo>
                    <a:pt x="1049" y="353"/>
                  </a:lnTo>
                  <a:lnTo>
                    <a:pt x="1042" y="439"/>
                  </a:lnTo>
                  <a:lnTo>
                    <a:pt x="1114" y="439"/>
                  </a:lnTo>
                  <a:lnTo>
                    <a:pt x="1064" y="531"/>
                  </a:lnTo>
                  <a:lnTo>
                    <a:pt x="971" y="707"/>
                  </a:lnTo>
                  <a:lnTo>
                    <a:pt x="1042" y="714"/>
                  </a:lnTo>
                  <a:lnTo>
                    <a:pt x="1226" y="638"/>
                  </a:lnTo>
                  <a:lnTo>
                    <a:pt x="1368" y="657"/>
                  </a:lnTo>
                  <a:lnTo>
                    <a:pt x="1354" y="759"/>
                  </a:lnTo>
                  <a:lnTo>
                    <a:pt x="1340" y="899"/>
                  </a:lnTo>
                  <a:lnTo>
                    <a:pt x="1311" y="999"/>
                  </a:lnTo>
                  <a:lnTo>
                    <a:pt x="1347" y="1070"/>
                  </a:lnTo>
                  <a:lnTo>
                    <a:pt x="1240" y="1360"/>
                  </a:lnTo>
                  <a:lnTo>
                    <a:pt x="1283" y="1666"/>
                  </a:lnTo>
                  <a:lnTo>
                    <a:pt x="1178" y="1744"/>
                  </a:lnTo>
                  <a:lnTo>
                    <a:pt x="1054" y="1751"/>
                  </a:lnTo>
                  <a:lnTo>
                    <a:pt x="1178" y="1692"/>
                  </a:lnTo>
                  <a:lnTo>
                    <a:pt x="1135" y="1516"/>
                  </a:lnTo>
                  <a:lnTo>
                    <a:pt x="857" y="1431"/>
                  </a:lnTo>
                  <a:lnTo>
                    <a:pt x="914" y="1220"/>
                  </a:lnTo>
                  <a:lnTo>
                    <a:pt x="857" y="1091"/>
                  </a:lnTo>
                  <a:lnTo>
                    <a:pt x="602" y="1077"/>
                  </a:lnTo>
                  <a:lnTo>
                    <a:pt x="424" y="1053"/>
                  </a:lnTo>
                  <a:lnTo>
                    <a:pt x="266" y="1127"/>
                  </a:lnTo>
                  <a:lnTo>
                    <a:pt x="162" y="1189"/>
                  </a:lnTo>
                  <a:lnTo>
                    <a:pt x="76" y="1234"/>
                  </a:lnTo>
                  <a:lnTo>
                    <a:pt x="0" y="1234"/>
                  </a:lnTo>
                  <a:lnTo>
                    <a:pt x="67" y="1170"/>
                  </a:lnTo>
                  <a:lnTo>
                    <a:pt x="140" y="1053"/>
                  </a:lnTo>
                  <a:lnTo>
                    <a:pt x="140" y="961"/>
                  </a:lnTo>
                  <a:lnTo>
                    <a:pt x="119" y="849"/>
                  </a:lnTo>
                  <a:lnTo>
                    <a:pt x="190" y="899"/>
                  </a:lnTo>
                  <a:lnTo>
                    <a:pt x="283" y="961"/>
                  </a:lnTo>
                  <a:lnTo>
                    <a:pt x="412" y="830"/>
                  </a:lnTo>
                  <a:lnTo>
                    <a:pt x="383" y="949"/>
                  </a:lnTo>
                  <a:lnTo>
                    <a:pt x="907" y="714"/>
                  </a:lnTo>
                  <a:lnTo>
                    <a:pt x="914" y="567"/>
                  </a:lnTo>
                  <a:lnTo>
                    <a:pt x="759" y="332"/>
                  </a:lnTo>
                  <a:lnTo>
                    <a:pt x="538" y="232"/>
                  </a:lnTo>
                  <a:lnTo>
                    <a:pt x="795" y="256"/>
                  </a:lnTo>
                  <a:lnTo>
                    <a:pt x="907" y="289"/>
                  </a:lnTo>
                  <a:lnTo>
                    <a:pt x="957" y="261"/>
                  </a:lnTo>
                  <a:lnTo>
                    <a:pt x="828" y="204"/>
                  </a:lnTo>
                  <a:lnTo>
                    <a:pt x="771" y="185"/>
                  </a:lnTo>
                  <a:lnTo>
                    <a:pt x="688" y="135"/>
                  </a:lnTo>
                  <a:lnTo>
                    <a:pt x="566" y="126"/>
                  </a:lnTo>
                  <a:lnTo>
                    <a:pt x="495" y="164"/>
                  </a:lnTo>
                  <a:lnTo>
                    <a:pt x="359" y="228"/>
                  </a:lnTo>
                  <a:lnTo>
                    <a:pt x="359" y="185"/>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1" name="Freeform 324"/>
            <p:cNvSpPr>
              <a:spLocks/>
            </p:cNvSpPr>
            <p:nvPr/>
          </p:nvSpPr>
          <p:spPr bwMode="auto">
            <a:xfrm>
              <a:off x="3670" y="1426"/>
              <a:ext cx="300" cy="247"/>
            </a:xfrm>
            <a:custGeom>
              <a:avLst/>
              <a:gdLst>
                <a:gd name="T0" fmla="*/ 164 w 300"/>
                <a:gd name="T1" fmla="*/ 0 h 247"/>
                <a:gd name="T2" fmla="*/ 207 w 300"/>
                <a:gd name="T3" fmla="*/ 155 h 247"/>
                <a:gd name="T4" fmla="*/ 300 w 300"/>
                <a:gd name="T5" fmla="*/ 247 h 247"/>
                <a:gd name="T6" fmla="*/ 128 w 300"/>
                <a:gd name="T7" fmla="*/ 190 h 247"/>
                <a:gd name="T8" fmla="*/ 0 w 300"/>
                <a:gd name="T9" fmla="*/ 219 h 247"/>
                <a:gd name="T10" fmla="*/ 64 w 300"/>
                <a:gd name="T11" fmla="*/ 162 h 247"/>
                <a:gd name="T12" fmla="*/ 14 w 300"/>
                <a:gd name="T13" fmla="*/ 41 h 247"/>
                <a:gd name="T14" fmla="*/ 90 w 300"/>
                <a:gd name="T15" fmla="*/ 12 h 247"/>
                <a:gd name="T16" fmla="*/ 164 w 300"/>
                <a:gd name="T17" fmla="*/ 0 h 247"/>
                <a:gd name="T18" fmla="*/ 164 w 300"/>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247"/>
                <a:gd name="T32" fmla="*/ 300 w 30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247">
                  <a:moveTo>
                    <a:pt x="164" y="0"/>
                  </a:moveTo>
                  <a:lnTo>
                    <a:pt x="207" y="155"/>
                  </a:lnTo>
                  <a:lnTo>
                    <a:pt x="300" y="247"/>
                  </a:lnTo>
                  <a:lnTo>
                    <a:pt x="128" y="190"/>
                  </a:lnTo>
                  <a:lnTo>
                    <a:pt x="0" y="219"/>
                  </a:lnTo>
                  <a:lnTo>
                    <a:pt x="64" y="162"/>
                  </a:lnTo>
                  <a:lnTo>
                    <a:pt x="14" y="41"/>
                  </a:lnTo>
                  <a:lnTo>
                    <a:pt x="90" y="12"/>
                  </a:lnTo>
                  <a:lnTo>
                    <a:pt x="164"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2" name="Freeform 325"/>
            <p:cNvSpPr>
              <a:spLocks/>
            </p:cNvSpPr>
            <p:nvPr/>
          </p:nvSpPr>
          <p:spPr bwMode="auto">
            <a:xfrm>
              <a:off x="2266" y="1035"/>
              <a:ext cx="550" cy="1023"/>
            </a:xfrm>
            <a:custGeom>
              <a:avLst/>
              <a:gdLst>
                <a:gd name="T0" fmla="*/ 295 w 550"/>
                <a:gd name="T1" fmla="*/ 0 h 1023"/>
                <a:gd name="T2" fmla="*/ 262 w 550"/>
                <a:gd name="T3" fmla="*/ 59 h 1023"/>
                <a:gd name="T4" fmla="*/ 212 w 550"/>
                <a:gd name="T5" fmla="*/ 225 h 1023"/>
                <a:gd name="T6" fmla="*/ 174 w 550"/>
                <a:gd name="T7" fmla="*/ 332 h 1023"/>
                <a:gd name="T8" fmla="*/ 140 w 550"/>
                <a:gd name="T9" fmla="*/ 408 h 1023"/>
                <a:gd name="T10" fmla="*/ 116 w 550"/>
                <a:gd name="T11" fmla="*/ 455 h 1023"/>
                <a:gd name="T12" fmla="*/ 76 w 550"/>
                <a:gd name="T13" fmla="*/ 588 h 1023"/>
                <a:gd name="T14" fmla="*/ 19 w 550"/>
                <a:gd name="T15" fmla="*/ 764 h 1023"/>
                <a:gd name="T16" fmla="*/ 19 w 550"/>
                <a:gd name="T17" fmla="*/ 783 h 1023"/>
                <a:gd name="T18" fmla="*/ 31 w 550"/>
                <a:gd name="T19" fmla="*/ 797 h 1023"/>
                <a:gd name="T20" fmla="*/ 33 w 550"/>
                <a:gd name="T21" fmla="*/ 906 h 1023"/>
                <a:gd name="T22" fmla="*/ 28 w 550"/>
                <a:gd name="T23" fmla="*/ 982 h 1023"/>
                <a:gd name="T24" fmla="*/ 0 w 550"/>
                <a:gd name="T25" fmla="*/ 1023 h 1023"/>
                <a:gd name="T26" fmla="*/ 59 w 550"/>
                <a:gd name="T27" fmla="*/ 1006 h 1023"/>
                <a:gd name="T28" fmla="*/ 124 w 550"/>
                <a:gd name="T29" fmla="*/ 1001 h 1023"/>
                <a:gd name="T30" fmla="*/ 174 w 550"/>
                <a:gd name="T31" fmla="*/ 1008 h 1023"/>
                <a:gd name="T32" fmla="*/ 245 w 550"/>
                <a:gd name="T33" fmla="*/ 1013 h 1023"/>
                <a:gd name="T34" fmla="*/ 273 w 550"/>
                <a:gd name="T35" fmla="*/ 977 h 1023"/>
                <a:gd name="T36" fmla="*/ 300 w 550"/>
                <a:gd name="T37" fmla="*/ 963 h 1023"/>
                <a:gd name="T38" fmla="*/ 300 w 550"/>
                <a:gd name="T39" fmla="*/ 923 h 1023"/>
                <a:gd name="T40" fmla="*/ 347 w 550"/>
                <a:gd name="T41" fmla="*/ 871 h 1023"/>
                <a:gd name="T42" fmla="*/ 347 w 550"/>
                <a:gd name="T43" fmla="*/ 783 h 1023"/>
                <a:gd name="T44" fmla="*/ 354 w 550"/>
                <a:gd name="T45" fmla="*/ 728 h 1023"/>
                <a:gd name="T46" fmla="*/ 400 w 550"/>
                <a:gd name="T47" fmla="*/ 588 h 1023"/>
                <a:gd name="T48" fmla="*/ 419 w 550"/>
                <a:gd name="T49" fmla="*/ 550 h 1023"/>
                <a:gd name="T50" fmla="*/ 466 w 550"/>
                <a:gd name="T51" fmla="*/ 467 h 1023"/>
                <a:gd name="T52" fmla="*/ 550 w 550"/>
                <a:gd name="T53" fmla="*/ 339 h 1023"/>
                <a:gd name="T54" fmla="*/ 519 w 550"/>
                <a:gd name="T55" fmla="*/ 275 h 1023"/>
                <a:gd name="T56" fmla="*/ 514 w 550"/>
                <a:gd name="T57" fmla="*/ 209 h 1023"/>
                <a:gd name="T58" fmla="*/ 526 w 550"/>
                <a:gd name="T59" fmla="*/ 161 h 1023"/>
                <a:gd name="T60" fmla="*/ 497 w 550"/>
                <a:gd name="T61" fmla="*/ 102 h 1023"/>
                <a:gd name="T62" fmla="*/ 457 w 550"/>
                <a:gd name="T63" fmla="*/ 83 h 1023"/>
                <a:gd name="T64" fmla="*/ 409 w 550"/>
                <a:gd name="T65" fmla="*/ 71 h 1023"/>
                <a:gd name="T66" fmla="*/ 314 w 550"/>
                <a:gd name="T67" fmla="*/ 66 h 1023"/>
                <a:gd name="T68" fmla="*/ 295 w 550"/>
                <a:gd name="T69" fmla="*/ 50 h 1023"/>
                <a:gd name="T70" fmla="*/ 293 w 550"/>
                <a:gd name="T71" fmla="*/ 23 h 1023"/>
                <a:gd name="T72" fmla="*/ 295 w 550"/>
                <a:gd name="T73" fmla="*/ 0 h 1023"/>
                <a:gd name="T74" fmla="*/ 295 w 550"/>
                <a:gd name="T75" fmla="*/ 0 h 10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1023"/>
                <a:gd name="T116" fmla="*/ 550 w 550"/>
                <a:gd name="T117" fmla="*/ 1023 h 10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1023">
                  <a:moveTo>
                    <a:pt x="295" y="0"/>
                  </a:moveTo>
                  <a:lnTo>
                    <a:pt x="262" y="59"/>
                  </a:lnTo>
                  <a:lnTo>
                    <a:pt x="212" y="225"/>
                  </a:lnTo>
                  <a:lnTo>
                    <a:pt x="174" y="332"/>
                  </a:lnTo>
                  <a:lnTo>
                    <a:pt x="140" y="408"/>
                  </a:lnTo>
                  <a:lnTo>
                    <a:pt x="116" y="455"/>
                  </a:lnTo>
                  <a:lnTo>
                    <a:pt x="76" y="588"/>
                  </a:lnTo>
                  <a:lnTo>
                    <a:pt x="19" y="764"/>
                  </a:lnTo>
                  <a:lnTo>
                    <a:pt x="19" y="783"/>
                  </a:lnTo>
                  <a:lnTo>
                    <a:pt x="31" y="797"/>
                  </a:lnTo>
                  <a:lnTo>
                    <a:pt x="33" y="906"/>
                  </a:lnTo>
                  <a:lnTo>
                    <a:pt x="28" y="982"/>
                  </a:lnTo>
                  <a:lnTo>
                    <a:pt x="0" y="1023"/>
                  </a:lnTo>
                  <a:lnTo>
                    <a:pt x="59" y="1006"/>
                  </a:lnTo>
                  <a:lnTo>
                    <a:pt x="124" y="1001"/>
                  </a:lnTo>
                  <a:lnTo>
                    <a:pt x="174" y="1008"/>
                  </a:lnTo>
                  <a:lnTo>
                    <a:pt x="245" y="1013"/>
                  </a:lnTo>
                  <a:lnTo>
                    <a:pt x="273" y="977"/>
                  </a:lnTo>
                  <a:lnTo>
                    <a:pt x="300" y="963"/>
                  </a:lnTo>
                  <a:lnTo>
                    <a:pt x="300" y="923"/>
                  </a:lnTo>
                  <a:lnTo>
                    <a:pt x="347" y="871"/>
                  </a:lnTo>
                  <a:lnTo>
                    <a:pt x="347" y="783"/>
                  </a:lnTo>
                  <a:lnTo>
                    <a:pt x="354" y="728"/>
                  </a:lnTo>
                  <a:lnTo>
                    <a:pt x="400" y="588"/>
                  </a:lnTo>
                  <a:lnTo>
                    <a:pt x="419" y="550"/>
                  </a:lnTo>
                  <a:lnTo>
                    <a:pt x="466" y="467"/>
                  </a:lnTo>
                  <a:lnTo>
                    <a:pt x="550" y="339"/>
                  </a:lnTo>
                  <a:lnTo>
                    <a:pt x="519" y="275"/>
                  </a:lnTo>
                  <a:lnTo>
                    <a:pt x="514" y="209"/>
                  </a:lnTo>
                  <a:lnTo>
                    <a:pt x="526" y="161"/>
                  </a:lnTo>
                  <a:lnTo>
                    <a:pt x="497" y="102"/>
                  </a:lnTo>
                  <a:lnTo>
                    <a:pt x="457" y="83"/>
                  </a:lnTo>
                  <a:lnTo>
                    <a:pt x="409" y="71"/>
                  </a:lnTo>
                  <a:lnTo>
                    <a:pt x="314" y="66"/>
                  </a:lnTo>
                  <a:lnTo>
                    <a:pt x="295" y="50"/>
                  </a:lnTo>
                  <a:lnTo>
                    <a:pt x="293" y="23"/>
                  </a:lnTo>
                  <a:lnTo>
                    <a:pt x="295"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3" name="Freeform 326"/>
            <p:cNvSpPr>
              <a:spLocks/>
            </p:cNvSpPr>
            <p:nvPr/>
          </p:nvSpPr>
          <p:spPr bwMode="auto">
            <a:xfrm>
              <a:off x="2278" y="1063"/>
              <a:ext cx="204" cy="710"/>
            </a:xfrm>
            <a:custGeom>
              <a:avLst/>
              <a:gdLst>
                <a:gd name="T0" fmla="*/ 162 w 204"/>
                <a:gd name="T1" fmla="*/ 0 h 710"/>
                <a:gd name="T2" fmla="*/ 173 w 204"/>
                <a:gd name="T3" fmla="*/ 29 h 710"/>
                <a:gd name="T4" fmla="*/ 204 w 204"/>
                <a:gd name="T5" fmla="*/ 74 h 710"/>
                <a:gd name="T6" fmla="*/ 188 w 204"/>
                <a:gd name="T7" fmla="*/ 135 h 710"/>
                <a:gd name="T8" fmla="*/ 159 w 204"/>
                <a:gd name="T9" fmla="*/ 228 h 710"/>
                <a:gd name="T10" fmla="*/ 138 w 204"/>
                <a:gd name="T11" fmla="*/ 285 h 710"/>
                <a:gd name="T12" fmla="*/ 133 w 204"/>
                <a:gd name="T13" fmla="*/ 342 h 710"/>
                <a:gd name="T14" fmla="*/ 121 w 204"/>
                <a:gd name="T15" fmla="*/ 396 h 710"/>
                <a:gd name="T16" fmla="*/ 107 w 204"/>
                <a:gd name="T17" fmla="*/ 442 h 710"/>
                <a:gd name="T18" fmla="*/ 81 w 204"/>
                <a:gd name="T19" fmla="*/ 501 h 710"/>
                <a:gd name="T20" fmla="*/ 52 w 204"/>
                <a:gd name="T21" fmla="*/ 593 h 710"/>
                <a:gd name="T22" fmla="*/ 14 w 204"/>
                <a:gd name="T23" fmla="*/ 710 h 710"/>
                <a:gd name="T24" fmla="*/ 0 w 204"/>
                <a:gd name="T25" fmla="*/ 679 h 710"/>
                <a:gd name="T26" fmla="*/ 2 w 204"/>
                <a:gd name="T27" fmla="*/ 634 h 710"/>
                <a:gd name="T28" fmla="*/ 38 w 204"/>
                <a:gd name="T29" fmla="*/ 501 h 710"/>
                <a:gd name="T30" fmla="*/ 66 w 204"/>
                <a:gd name="T31" fmla="*/ 415 h 710"/>
                <a:gd name="T32" fmla="*/ 97 w 204"/>
                <a:gd name="T33" fmla="*/ 285 h 710"/>
                <a:gd name="T34" fmla="*/ 100 w 204"/>
                <a:gd name="T35" fmla="*/ 211 h 710"/>
                <a:gd name="T36" fmla="*/ 100 w 204"/>
                <a:gd name="T37" fmla="*/ 114 h 710"/>
                <a:gd name="T38" fmla="*/ 131 w 204"/>
                <a:gd name="T39" fmla="*/ 14 h 710"/>
                <a:gd name="T40" fmla="*/ 162 w 204"/>
                <a:gd name="T41" fmla="*/ 0 h 710"/>
                <a:gd name="T42" fmla="*/ 162 w 204"/>
                <a:gd name="T43" fmla="*/ 0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710"/>
                <a:gd name="T68" fmla="*/ 204 w 204"/>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710">
                  <a:moveTo>
                    <a:pt x="162" y="0"/>
                  </a:moveTo>
                  <a:lnTo>
                    <a:pt x="173" y="29"/>
                  </a:lnTo>
                  <a:lnTo>
                    <a:pt x="204" y="74"/>
                  </a:lnTo>
                  <a:lnTo>
                    <a:pt x="188" y="135"/>
                  </a:lnTo>
                  <a:lnTo>
                    <a:pt x="159" y="228"/>
                  </a:lnTo>
                  <a:lnTo>
                    <a:pt x="138" y="285"/>
                  </a:lnTo>
                  <a:lnTo>
                    <a:pt x="133" y="342"/>
                  </a:lnTo>
                  <a:lnTo>
                    <a:pt x="121" y="396"/>
                  </a:lnTo>
                  <a:lnTo>
                    <a:pt x="107" y="442"/>
                  </a:lnTo>
                  <a:lnTo>
                    <a:pt x="81" y="501"/>
                  </a:lnTo>
                  <a:lnTo>
                    <a:pt x="52" y="593"/>
                  </a:lnTo>
                  <a:lnTo>
                    <a:pt x="14" y="710"/>
                  </a:lnTo>
                  <a:lnTo>
                    <a:pt x="0" y="679"/>
                  </a:lnTo>
                  <a:lnTo>
                    <a:pt x="2" y="634"/>
                  </a:lnTo>
                  <a:lnTo>
                    <a:pt x="38" y="501"/>
                  </a:lnTo>
                  <a:lnTo>
                    <a:pt x="66" y="415"/>
                  </a:lnTo>
                  <a:lnTo>
                    <a:pt x="97" y="285"/>
                  </a:lnTo>
                  <a:lnTo>
                    <a:pt x="100" y="211"/>
                  </a:lnTo>
                  <a:lnTo>
                    <a:pt x="100" y="114"/>
                  </a:lnTo>
                  <a:lnTo>
                    <a:pt x="131" y="14"/>
                  </a:lnTo>
                  <a:lnTo>
                    <a:pt x="162" y="0"/>
                  </a:lnTo>
                  <a:close/>
                </a:path>
              </a:pathLst>
            </a:custGeom>
            <a:solidFill>
              <a:srgbClr val="F79191"/>
            </a:solidFill>
            <a:ln w="9525">
              <a:noFill/>
              <a:round/>
              <a:headEnd/>
              <a:tailEnd/>
            </a:ln>
          </p:spPr>
          <p:txBody>
            <a:bodyPr/>
            <a:lstStyle/>
            <a:p>
              <a:endParaRPr lang="en-US">
                <a:latin typeface="Calibri" pitchFamily="34" charset="0"/>
              </a:endParaRPr>
            </a:p>
          </p:txBody>
        </p:sp>
        <p:sp>
          <p:nvSpPr>
            <p:cNvPr id="23644" name="Freeform 327"/>
            <p:cNvSpPr>
              <a:spLocks/>
            </p:cNvSpPr>
            <p:nvPr/>
          </p:nvSpPr>
          <p:spPr bwMode="auto">
            <a:xfrm>
              <a:off x="1714" y="959"/>
              <a:ext cx="702" cy="854"/>
            </a:xfrm>
            <a:custGeom>
              <a:avLst/>
              <a:gdLst>
                <a:gd name="T0" fmla="*/ 57 w 702"/>
                <a:gd name="T1" fmla="*/ 178 h 854"/>
                <a:gd name="T2" fmla="*/ 50 w 702"/>
                <a:gd name="T3" fmla="*/ 218 h 854"/>
                <a:gd name="T4" fmla="*/ 50 w 702"/>
                <a:gd name="T5" fmla="*/ 382 h 854"/>
                <a:gd name="T6" fmla="*/ 45 w 702"/>
                <a:gd name="T7" fmla="*/ 408 h 854"/>
                <a:gd name="T8" fmla="*/ 9 w 702"/>
                <a:gd name="T9" fmla="*/ 508 h 854"/>
                <a:gd name="T10" fmla="*/ 2 w 702"/>
                <a:gd name="T11" fmla="*/ 531 h 854"/>
                <a:gd name="T12" fmla="*/ 0 w 702"/>
                <a:gd name="T13" fmla="*/ 667 h 854"/>
                <a:gd name="T14" fmla="*/ 28 w 702"/>
                <a:gd name="T15" fmla="*/ 750 h 854"/>
                <a:gd name="T16" fmla="*/ 47 w 702"/>
                <a:gd name="T17" fmla="*/ 771 h 854"/>
                <a:gd name="T18" fmla="*/ 111 w 702"/>
                <a:gd name="T19" fmla="*/ 799 h 854"/>
                <a:gd name="T20" fmla="*/ 161 w 702"/>
                <a:gd name="T21" fmla="*/ 804 h 854"/>
                <a:gd name="T22" fmla="*/ 204 w 702"/>
                <a:gd name="T23" fmla="*/ 804 h 854"/>
                <a:gd name="T24" fmla="*/ 309 w 702"/>
                <a:gd name="T25" fmla="*/ 799 h 854"/>
                <a:gd name="T26" fmla="*/ 404 w 702"/>
                <a:gd name="T27" fmla="*/ 804 h 854"/>
                <a:gd name="T28" fmla="*/ 426 w 702"/>
                <a:gd name="T29" fmla="*/ 847 h 854"/>
                <a:gd name="T30" fmla="*/ 516 w 702"/>
                <a:gd name="T31" fmla="*/ 854 h 854"/>
                <a:gd name="T32" fmla="*/ 564 w 702"/>
                <a:gd name="T33" fmla="*/ 693 h 854"/>
                <a:gd name="T34" fmla="*/ 626 w 702"/>
                <a:gd name="T35" fmla="*/ 531 h 854"/>
                <a:gd name="T36" fmla="*/ 652 w 702"/>
                <a:gd name="T37" fmla="*/ 434 h 854"/>
                <a:gd name="T38" fmla="*/ 661 w 702"/>
                <a:gd name="T39" fmla="*/ 370 h 854"/>
                <a:gd name="T40" fmla="*/ 666 w 702"/>
                <a:gd name="T41" fmla="*/ 306 h 854"/>
                <a:gd name="T42" fmla="*/ 664 w 702"/>
                <a:gd name="T43" fmla="*/ 220 h 854"/>
                <a:gd name="T44" fmla="*/ 683 w 702"/>
                <a:gd name="T45" fmla="*/ 149 h 854"/>
                <a:gd name="T46" fmla="*/ 697 w 702"/>
                <a:gd name="T47" fmla="*/ 111 h 854"/>
                <a:gd name="T48" fmla="*/ 702 w 702"/>
                <a:gd name="T49" fmla="*/ 64 h 854"/>
                <a:gd name="T50" fmla="*/ 690 w 702"/>
                <a:gd name="T51" fmla="*/ 19 h 854"/>
                <a:gd name="T52" fmla="*/ 690 w 702"/>
                <a:gd name="T53" fmla="*/ 0 h 854"/>
                <a:gd name="T54" fmla="*/ 661 w 702"/>
                <a:gd name="T55" fmla="*/ 12 h 854"/>
                <a:gd name="T56" fmla="*/ 647 w 702"/>
                <a:gd name="T57" fmla="*/ 47 h 854"/>
                <a:gd name="T58" fmla="*/ 597 w 702"/>
                <a:gd name="T59" fmla="*/ 50 h 854"/>
                <a:gd name="T60" fmla="*/ 535 w 702"/>
                <a:gd name="T61" fmla="*/ 69 h 854"/>
                <a:gd name="T62" fmla="*/ 509 w 702"/>
                <a:gd name="T63" fmla="*/ 83 h 854"/>
                <a:gd name="T64" fmla="*/ 464 w 702"/>
                <a:gd name="T65" fmla="*/ 102 h 854"/>
                <a:gd name="T66" fmla="*/ 407 w 702"/>
                <a:gd name="T67" fmla="*/ 104 h 854"/>
                <a:gd name="T68" fmla="*/ 388 w 702"/>
                <a:gd name="T69" fmla="*/ 135 h 854"/>
                <a:gd name="T70" fmla="*/ 383 w 702"/>
                <a:gd name="T71" fmla="*/ 242 h 854"/>
                <a:gd name="T72" fmla="*/ 380 w 702"/>
                <a:gd name="T73" fmla="*/ 341 h 854"/>
                <a:gd name="T74" fmla="*/ 340 w 702"/>
                <a:gd name="T75" fmla="*/ 346 h 854"/>
                <a:gd name="T76" fmla="*/ 359 w 702"/>
                <a:gd name="T77" fmla="*/ 166 h 854"/>
                <a:gd name="T78" fmla="*/ 328 w 702"/>
                <a:gd name="T79" fmla="*/ 166 h 854"/>
                <a:gd name="T80" fmla="*/ 273 w 702"/>
                <a:gd name="T81" fmla="*/ 190 h 854"/>
                <a:gd name="T82" fmla="*/ 190 w 702"/>
                <a:gd name="T83" fmla="*/ 209 h 854"/>
                <a:gd name="T84" fmla="*/ 157 w 702"/>
                <a:gd name="T85" fmla="*/ 211 h 854"/>
                <a:gd name="T86" fmla="*/ 128 w 702"/>
                <a:gd name="T87" fmla="*/ 213 h 854"/>
                <a:gd name="T88" fmla="*/ 100 w 702"/>
                <a:gd name="T89" fmla="*/ 211 h 854"/>
                <a:gd name="T90" fmla="*/ 107 w 702"/>
                <a:gd name="T91" fmla="*/ 173 h 854"/>
                <a:gd name="T92" fmla="*/ 133 w 702"/>
                <a:gd name="T93" fmla="*/ 135 h 854"/>
                <a:gd name="T94" fmla="*/ 57 w 702"/>
                <a:gd name="T95" fmla="*/ 178 h 854"/>
                <a:gd name="T96" fmla="*/ 57 w 702"/>
                <a:gd name="T97" fmla="*/ 178 h 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854"/>
                <a:gd name="T149" fmla="*/ 702 w 702"/>
                <a:gd name="T150" fmla="*/ 854 h 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854">
                  <a:moveTo>
                    <a:pt x="57" y="178"/>
                  </a:moveTo>
                  <a:lnTo>
                    <a:pt x="50" y="218"/>
                  </a:lnTo>
                  <a:lnTo>
                    <a:pt x="50" y="382"/>
                  </a:lnTo>
                  <a:lnTo>
                    <a:pt x="45" y="408"/>
                  </a:lnTo>
                  <a:lnTo>
                    <a:pt x="9" y="508"/>
                  </a:lnTo>
                  <a:lnTo>
                    <a:pt x="2" y="531"/>
                  </a:lnTo>
                  <a:lnTo>
                    <a:pt x="0" y="667"/>
                  </a:lnTo>
                  <a:lnTo>
                    <a:pt x="28" y="750"/>
                  </a:lnTo>
                  <a:lnTo>
                    <a:pt x="47" y="771"/>
                  </a:lnTo>
                  <a:lnTo>
                    <a:pt x="111" y="799"/>
                  </a:lnTo>
                  <a:lnTo>
                    <a:pt x="161" y="804"/>
                  </a:lnTo>
                  <a:lnTo>
                    <a:pt x="204" y="804"/>
                  </a:lnTo>
                  <a:lnTo>
                    <a:pt x="309" y="799"/>
                  </a:lnTo>
                  <a:lnTo>
                    <a:pt x="404" y="804"/>
                  </a:lnTo>
                  <a:lnTo>
                    <a:pt x="426" y="847"/>
                  </a:lnTo>
                  <a:lnTo>
                    <a:pt x="516" y="854"/>
                  </a:lnTo>
                  <a:lnTo>
                    <a:pt x="564" y="693"/>
                  </a:lnTo>
                  <a:lnTo>
                    <a:pt x="626" y="531"/>
                  </a:lnTo>
                  <a:lnTo>
                    <a:pt x="652" y="434"/>
                  </a:lnTo>
                  <a:lnTo>
                    <a:pt x="661" y="370"/>
                  </a:lnTo>
                  <a:lnTo>
                    <a:pt x="666" y="306"/>
                  </a:lnTo>
                  <a:lnTo>
                    <a:pt x="664" y="220"/>
                  </a:lnTo>
                  <a:lnTo>
                    <a:pt x="683" y="149"/>
                  </a:lnTo>
                  <a:lnTo>
                    <a:pt x="697" y="111"/>
                  </a:lnTo>
                  <a:lnTo>
                    <a:pt x="702" y="64"/>
                  </a:lnTo>
                  <a:lnTo>
                    <a:pt x="690" y="19"/>
                  </a:lnTo>
                  <a:lnTo>
                    <a:pt x="690" y="0"/>
                  </a:lnTo>
                  <a:lnTo>
                    <a:pt x="661" y="12"/>
                  </a:lnTo>
                  <a:lnTo>
                    <a:pt x="647" y="47"/>
                  </a:lnTo>
                  <a:lnTo>
                    <a:pt x="597" y="50"/>
                  </a:lnTo>
                  <a:lnTo>
                    <a:pt x="535" y="69"/>
                  </a:lnTo>
                  <a:lnTo>
                    <a:pt x="509" y="83"/>
                  </a:lnTo>
                  <a:lnTo>
                    <a:pt x="464" y="102"/>
                  </a:lnTo>
                  <a:lnTo>
                    <a:pt x="407" y="104"/>
                  </a:lnTo>
                  <a:lnTo>
                    <a:pt x="388" y="135"/>
                  </a:lnTo>
                  <a:lnTo>
                    <a:pt x="383" y="242"/>
                  </a:lnTo>
                  <a:lnTo>
                    <a:pt x="380" y="341"/>
                  </a:lnTo>
                  <a:lnTo>
                    <a:pt x="340" y="346"/>
                  </a:lnTo>
                  <a:lnTo>
                    <a:pt x="359" y="166"/>
                  </a:lnTo>
                  <a:lnTo>
                    <a:pt x="328" y="166"/>
                  </a:lnTo>
                  <a:lnTo>
                    <a:pt x="273" y="190"/>
                  </a:lnTo>
                  <a:lnTo>
                    <a:pt x="190" y="209"/>
                  </a:lnTo>
                  <a:lnTo>
                    <a:pt x="157" y="211"/>
                  </a:lnTo>
                  <a:lnTo>
                    <a:pt x="128" y="213"/>
                  </a:lnTo>
                  <a:lnTo>
                    <a:pt x="100" y="211"/>
                  </a:lnTo>
                  <a:lnTo>
                    <a:pt x="107" y="173"/>
                  </a:lnTo>
                  <a:lnTo>
                    <a:pt x="133" y="135"/>
                  </a:lnTo>
                  <a:lnTo>
                    <a:pt x="57" y="178"/>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5" name="Freeform 328"/>
            <p:cNvSpPr>
              <a:spLocks/>
            </p:cNvSpPr>
            <p:nvPr/>
          </p:nvSpPr>
          <p:spPr bwMode="auto">
            <a:xfrm>
              <a:off x="1818" y="1208"/>
              <a:ext cx="288" cy="439"/>
            </a:xfrm>
            <a:custGeom>
              <a:avLst/>
              <a:gdLst>
                <a:gd name="T0" fmla="*/ 234 w 288"/>
                <a:gd name="T1" fmla="*/ 62 h 439"/>
                <a:gd name="T2" fmla="*/ 198 w 288"/>
                <a:gd name="T3" fmla="*/ 133 h 439"/>
                <a:gd name="T4" fmla="*/ 169 w 288"/>
                <a:gd name="T5" fmla="*/ 185 h 439"/>
                <a:gd name="T6" fmla="*/ 143 w 288"/>
                <a:gd name="T7" fmla="*/ 249 h 439"/>
                <a:gd name="T8" fmla="*/ 48 w 288"/>
                <a:gd name="T9" fmla="*/ 354 h 439"/>
                <a:gd name="T10" fmla="*/ 10 w 288"/>
                <a:gd name="T11" fmla="*/ 410 h 439"/>
                <a:gd name="T12" fmla="*/ 0 w 288"/>
                <a:gd name="T13" fmla="*/ 439 h 439"/>
                <a:gd name="T14" fmla="*/ 150 w 288"/>
                <a:gd name="T15" fmla="*/ 297 h 439"/>
                <a:gd name="T16" fmla="*/ 203 w 288"/>
                <a:gd name="T17" fmla="*/ 268 h 439"/>
                <a:gd name="T18" fmla="*/ 243 w 288"/>
                <a:gd name="T19" fmla="*/ 301 h 439"/>
                <a:gd name="T20" fmla="*/ 255 w 288"/>
                <a:gd name="T21" fmla="*/ 384 h 439"/>
                <a:gd name="T22" fmla="*/ 279 w 288"/>
                <a:gd name="T23" fmla="*/ 370 h 439"/>
                <a:gd name="T24" fmla="*/ 288 w 288"/>
                <a:gd name="T25" fmla="*/ 176 h 439"/>
                <a:gd name="T26" fmla="*/ 286 w 288"/>
                <a:gd name="T27" fmla="*/ 0 h 439"/>
                <a:gd name="T28" fmla="*/ 234 w 288"/>
                <a:gd name="T29" fmla="*/ 62 h 439"/>
                <a:gd name="T30" fmla="*/ 234 w 288"/>
                <a:gd name="T31" fmla="*/ 62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
                <a:gd name="T49" fmla="*/ 0 h 439"/>
                <a:gd name="T50" fmla="*/ 288 w 288"/>
                <a:gd name="T51" fmla="*/ 439 h 4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 h="439">
                  <a:moveTo>
                    <a:pt x="234" y="62"/>
                  </a:moveTo>
                  <a:lnTo>
                    <a:pt x="198" y="133"/>
                  </a:lnTo>
                  <a:lnTo>
                    <a:pt x="169" y="185"/>
                  </a:lnTo>
                  <a:lnTo>
                    <a:pt x="143" y="249"/>
                  </a:lnTo>
                  <a:lnTo>
                    <a:pt x="48" y="354"/>
                  </a:lnTo>
                  <a:lnTo>
                    <a:pt x="10" y="410"/>
                  </a:lnTo>
                  <a:lnTo>
                    <a:pt x="0" y="439"/>
                  </a:lnTo>
                  <a:lnTo>
                    <a:pt x="150" y="297"/>
                  </a:lnTo>
                  <a:lnTo>
                    <a:pt x="203" y="268"/>
                  </a:lnTo>
                  <a:lnTo>
                    <a:pt x="243" y="301"/>
                  </a:lnTo>
                  <a:lnTo>
                    <a:pt x="255" y="384"/>
                  </a:lnTo>
                  <a:lnTo>
                    <a:pt x="279" y="370"/>
                  </a:lnTo>
                  <a:lnTo>
                    <a:pt x="288" y="176"/>
                  </a:lnTo>
                  <a:lnTo>
                    <a:pt x="286" y="0"/>
                  </a:lnTo>
                  <a:lnTo>
                    <a:pt x="234" y="62"/>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6" name="Freeform 329"/>
            <p:cNvSpPr>
              <a:spLocks/>
            </p:cNvSpPr>
            <p:nvPr/>
          </p:nvSpPr>
          <p:spPr bwMode="auto">
            <a:xfrm>
              <a:off x="2054" y="1122"/>
              <a:ext cx="226" cy="496"/>
            </a:xfrm>
            <a:custGeom>
              <a:avLst/>
              <a:gdLst>
                <a:gd name="T0" fmla="*/ 169 w 226"/>
                <a:gd name="T1" fmla="*/ 0 h 496"/>
                <a:gd name="T2" fmla="*/ 207 w 226"/>
                <a:gd name="T3" fmla="*/ 114 h 496"/>
                <a:gd name="T4" fmla="*/ 226 w 226"/>
                <a:gd name="T5" fmla="*/ 231 h 496"/>
                <a:gd name="T6" fmla="*/ 169 w 226"/>
                <a:gd name="T7" fmla="*/ 195 h 496"/>
                <a:gd name="T8" fmla="*/ 114 w 226"/>
                <a:gd name="T9" fmla="*/ 233 h 496"/>
                <a:gd name="T10" fmla="*/ 86 w 226"/>
                <a:gd name="T11" fmla="*/ 247 h 496"/>
                <a:gd name="T12" fmla="*/ 57 w 226"/>
                <a:gd name="T13" fmla="*/ 304 h 496"/>
                <a:gd name="T14" fmla="*/ 50 w 226"/>
                <a:gd name="T15" fmla="*/ 423 h 496"/>
                <a:gd name="T16" fmla="*/ 43 w 226"/>
                <a:gd name="T17" fmla="*/ 496 h 496"/>
                <a:gd name="T18" fmla="*/ 14 w 226"/>
                <a:gd name="T19" fmla="*/ 423 h 496"/>
                <a:gd name="T20" fmla="*/ 26 w 226"/>
                <a:gd name="T21" fmla="*/ 383 h 496"/>
                <a:gd name="T22" fmla="*/ 0 w 226"/>
                <a:gd name="T23" fmla="*/ 366 h 496"/>
                <a:gd name="T24" fmla="*/ 5 w 226"/>
                <a:gd name="T25" fmla="*/ 314 h 496"/>
                <a:gd name="T26" fmla="*/ 7 w 226"/>
                <a:gd name="T27" fmla="*/ 214 h 496"/>
                <a:gd name="T28" fmla="*/ 40 w 226"/>
                <a:gd name="T29" fmla="*/ 126 h 496"/>
                <a:gd name="T30" fmla="*/ 57 w 226"/>
                <a:gd name="T31" fmla="*/ 74 h 496"/>
                <a:gd name="T32" fmla="*/ 128 w 226"/>
                <a:gd name="T33" fmla="*/ 0 h 496"/>
                <a:gd name="T34" fmla="*/ 169 w 226"/>
                <a:gd name="T35" fmla="*/ 0 h 496"/>
                <a:gd name="T36" fmla="*/ 169 w 226"/>
                <a:gd name="T37" fmla="*/ 0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496"/>
                <a:gd name="T59" fmla="*/ 226 w 226"/>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496">
                  <a:moveTo>
                    <a:pt x="169" y="0"/>
                  </a:moveTo>
                  <a:lnTo>
                    <a:pt x="207" y="114"/>
                  </a:lnTo>
                  <a:lnTo>
                    <a:pt x="226" y="231"/>
                  </a:lnTo>
                  <a:lnTo>
                    <a:pt x="169" y="195"/>
                  </a:lnTo>
                  <a:lnTo>
                    <a:pt x="114" y="233"/>
                  </a:lnTo>
                  <a:lnTo>
                    <a:pt x="86" y="247"/>
                  </a:lnTo>
                  <a:lnTo>
                    <a:pt x="57" y="304"/>
                  </a:lnTo>
                  <a:lnTo>
                    <a:pt x="50" y="423"/>
                  </a:lnTo>
                  <a:lnTo>
                    <a:pt x="43" y="496"/>
                  </a:lnTo>
                  <a:lnTo>
                    <a:pt x="14" y="423"/>
                  </a:lnTo>
                  <a:lnTo>
                    <a:pt x="26" y="383"/>
                  </a:lnTo>
                  <a:lnTo>
                    <a:pt x="0" y="366"/>
                  </a:lnTo>
                  <a:lnTo>
                    <a:pt x="5" y="314"/>
                  </a:lnTo>
                  <a:lnTo>
                    <a:pt x="7" y="214"/>
                  </a:lnTo>
                  <a:lnTo>
                    <a:pt x="40" y="126"/>
                  </a:lnTo>
                  <a:lnTo>
                    <a:pt x="57" y="74"/>
                  </a:lnTo>
                  <a:lnTo>
                    <a:pt x="128" y="0"/>
                  </a:lnTo>
                  <a:lnTo>
                    <a:pt x="169" y="0"/>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7" name="Freeform 330"/>
            <p:cNvSpPr>
              <a:spLocks/>
            </p:cNvSpPr>
            <p:nvPr/>
          </p:nvSpPr>
          <p:spPr bwMode="auto">
            <a:xfrm>
              <a:off x="2359" y="1137"/>
              <a:ext cx="368" cy="697"/>
            </a:xfrm>
            <a:custGeom>
              <a:avLst/>
              <a:gdLst>
                <a:gd name="T0" fmla="*/ 31 w 368"/>
                <a:gd name="T1" fmla="*/ 434 h 697"/>
                <a:gd name="T2" fmla="*/ 97 w 368"/>
                <a:gd name="T3" fmla="*/ 567 h 697"/>
                <a:gd name="T4" fmla="*/ 97 w 368"/>
                <a:gd name="T5" fmla="*/ 631 h 697"/>
                <a:gd name="T6" fmla="*/ 0 w 368"/>
                <a:gd name="T7" fmla="*/ 519 h 697"/>
                <a:gd name="T8" fmla="*/ 78 w 368"/>
                <a:gd name="T9" fmla="*/ 697 h 697"/>
                <a:gd name="T10" fmla="*/ 111 w 368"/>
                <a:gd name="T11" fmla="*/ 697 h 697"/>
                <a:gd name="T12" fmla="*/ 119 w 368"/>
                <a:gd name="T13" fmla="*/ 614 h 697"/>
                <a:gd name="T14" fmla="*/ 142 w 368"/>
                <a:gd name="T15" fmla="*/ 510 h 697"/>
                <a:gd name="T16" fmla="*/ 166 w 368"/>
                <a:gd name="T17" fmla="*/ 368 h 697"/>
                <a:gd name="T18" fmla="*/ 252 w 368"/>
                <a:gd name="T19" fmla="*/ 211 h 697"/>
                <a:gd name="T20" fmla="*/ 307 w 368"/>
                <a:gd name="T21" fmla="*/ 111 h 697"/>
                <a:gd name="T22" fmla="*/ 368 w 368"/>
                <a:gd name="T23" fmla="*/ 0 h 697"/>
                <a:gd name="T24" fmla="*/ 273 w 368"/>
                <a:gd name="T25" fmla="*/ 80 h 697"/>
                <a:gd name="T26" fmla="*/ 123 w 368"/>
                <a:gd name="T27" fmla="*/ 313 h 697"/>
                <a:gd name="T28" fmla="*/ 31 w 368"/>
                <a:gd name="T29" fmla="*/ 434 h 697"/>
                <a:gd name="T30" fmla="*/ 31 w 368"/>
                <a:gd name="T31" fmla="*/ 434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697"/>
                <a:gd name="T50" fmla="*/ 368 w 368"/>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697">
                  <a:moveTo>
                    <a:pt x="31" y="434"/>
                  </a:moveTo>
                  <a:lnTo>
                    <a:pt x="97" y="567"/>
                  </a:lnTo>
                  <a:lnTo>
                    <a:pt x="97" y="631"/>
                  </a:lnTo>
                  <a:lnTo>
                    <a:pt x="0" y="519"/>
                  </a:lnTo>
                  <a:lnTo>
                    <a:pt x="78" y="697"/>
                  </a:lnTo>
                  <a:lnTo>
                    <a:pt x="111" y="697"/>
                  </a:lnTo>
                  <a:lnTo>
                    <a:pt x="119" y="614"/>
                  </a:lnTo>
                  <a:lnTo>
                    <a:pt x="142" y="510"/>
                  </a:lnTo>
                  <a:lnTo>
                    <a:pt x="166" y="368"/>
                  </a:lnTo>
                  <a:lnTo>
                    <a:pt x="252" y="211"/>
                  </a:lnTo>
                  <a:lnTo>
                    <a:pt x="307" y="111"/>
                  </a:lnTo>
                  <a:lnTo>
                    <a:pt x="368" y="0"/>
                  </a:lnTo>
                  <a:lnTo>
                    <a:pt x="273" y="80"/>
                  </a:lnTo>
                  <a:lnTo>
                    <a:pt x="123" y="313"/>
                  </a:lnTo>
                  <a:lnTo>
                    <a:pt x="31" y="434"/>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8" name="Freeform 331"/>
            <p:cNvSpPr>
              <a:spLocks/>
            </p:cNvSpPr>
            <p:nvPr/>
          </p:nvSpPr>
          <p:spPr bwMode="auto">
            <a:xfrm>
              <a:off x="3113" y="494"/>
              <a:ext cx="628" cy="296"/>
            </a:xfrm>
            <a:custGeom>
              <a:avLst/>
              <a:gdLst>
                <a:gd name="T0" fmla="*/ 490 w 628"/>
                <a:gd name="T1" fmla="*/ 21 h 296"/>
                <a:gd name="T2" fmla="*/ 538 w 628"/>
                <a:gd name="T3" fmla="*/ 35 h 296"/>
                <a:gd name="T4" fmla="*/ 583 w 628"/>
                <a:gd name="T5" fmla="*/ 57 h 296"/>
                <a:gd name="T6" fmla="*/ 628 w 628"/>
                <a:gd name="T7" fmla="*/ 104 h 296"/>
                <a:gd name="T8" fmla="*/ 555 w 628"/>
                <a:gd name="T9" fmla="*/ 187 h 296"/>
                <a:gd name="T10" fmla="*/ 393 w 628"/>
                <a:gd name="T11" fmla="*/ 296 h 296"/>
                <a:gd name="T12" fmla="*/ 209 w 628"/>
                <a:gd name="T13" fmla="*/ 296 h 296"/>
                <a:gd name="T14" fmla="*/ 45 w 628"/>
                <a:gd name="T15" fmla="*/ 284 h 296"/>
                <a:gd name="T16" fmla="*/ 19 w 628"/>
                <a:gd name="T17" fmla="*/ 244 h 296"/>
                <a:gd name="T18" fmla="*/ 0 w 628"/>
                <a:gd name="T19" fmla="*/ 208 h 296"/>
                <a:gd name="T20" fmla="*/ 2 w 628"/>
                <a:gd name="T21" fmla="*/ 142 h 296"/>
                <a:gd name="T22" fmla="*/ 38 w 628"/>
                <a:gd name="T23" fmla="*/ 116 h 296"/>
                <a:gd name="T24" fmla="*/ 224 w 628"/>
                <a:gd name="T25" fmla="*/ 9 h 296"/>
                <a:gd name="T26" fmla="*/ 405 w 628"/>
                <a:gd name="T27" fmla="*/ 0 h 296"/>
                <a:gd name="T28" fmla="*/ 490 w 628"/>
                <a:gd name="T29" fmla="*/ 21 h 296"/>
                <a:gd name="T30" fmla="*/ 490 w 628"/>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296"/>
                <a:gd name="T50" fmla="*/ 628 w 628"/>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296">
                  <a:moveTo>
                    <a:pt x="490" y="21"/>
                  </a:moveTo>
                  <a:lnTo>
                    <a:pt x="538" y="35"/>
                  </a:lnTo>
                  <a:lnTo>
                    <a:pt x="583" y="57"/>
                  </a:lnTo>
                  <a:lnTo>
                    <a:pt x="628" y="104"/>
                  </a:lnTo>
                  <a:lnTo>
                    <a:pt x="555" y="187"/>
                  </a:lnTo>
                  <a:lnTo>
                    <a:pt x="393" y="296"/>
                  </a:lnTo>
                  <a:lnTo>
                    <a:pt x="209" y="296"/>
                  </a:lnTo>
                  <a:lnTo>
                    <a:pt x="45" y="284"/>
                  </a:lnTo>
                  <a:lnTo>
                    <a:pt x="19" y="244"/>
                  </a:lnTo>
                  <a:lnTo>
                    <a:pt x="0" y="208"/>
                  </a:lnTo>
                  <a:lnTo>
                    <a:pt x="2" y="142"/>
                  </a:lnTo>
                  <a:lnTo>
                    <a:pt x="38" y="116"/>
                  </a:lnTo>
                  <a:lnTo>
                    <a:pt x="224" y="9"/>
                  </a:lnTo>
                  <a:lnTo>
                    <a:pt x="405" y="0"/>
                  </a:lnTo>
                  <a:lnTo>
                    <a:pt x="490" y="21"/>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49" name="Freeform 332"/>
            <p:cNvSpPr>
              <a:spLocks/>
            </p:cNvSpPr>
            <p:nvPr/>
          </p:nvSpPr>
          <p:spPr bwMode="auto">
            <a:xfrm>
              <a:off x="2873" y="629"/>
              <a:ext cx="854" cy="1103"/>
            </a:xfrm>
            <a:custGeom>
              <a:avLst/>
              <a:gdLst>
                <a:gd name="T0" fmla="*/ 242 w 854"/>
                <a:gd name="T1" fmla="*/ 0 h 1103"/>
                <a:gd name="T2" fmla="*/ 202 w 854"/>
                <a:gd name="T3" fmla="*/ 24 h 1103"/>
                <a:gd name="T4" fmla="*/ 147 w 854"/>
                <a:gd name="T5" fmla="*/ 71 h 1103"/>
                <a:gd name="T6" fmla="*/ 116 w 854"/>
                <a:gd name="T7" fmla="*/ 107 h 1103"/>
                <a:gd name="T8" fmla="*/ 97 w 854"/>
                <a:gd name="T9" fmla="*/ 142 h 1103"/>
                <a:gd name="T10" fmla="*/ 81 w 854"/>
                <a:gd name="T11" fmla="*/ 211 h 1103"/>
                <a:gd name="T12" fmla="*/ 73 w 854"/>
                <a:gd name="T13" fmla="*/ 244 h 1103"/>
                <a:gd name="T14" fmla="*/ 85 w 854"/>
                <a:gd name="T15" fmla="*/ 304 h 1103"/>
                <a:gd name="T16" fmla="*/ 66 w 854"/>
                <a:gd name="T17" fmla="*/ 342 h 1103"/>
                <a:gd name="T18" fmla="*/ 64 w 854"/>
                <a:gd name="T19" fmla="*/ 377 h 1103"/>
                <a:gd name="T20" fmla="*/ 64 w 854"/>
                <a:gd name="T21" fmla="*/ 465 h 1103"/>
                <a:gd name="T22" fmla="*/ 38 w 854"/>
                <a:gd name="T23" fmla="*/ 505 h 1103"/>
                <a:gd name="T24" fmla="*/ 0 w 854"/>
                <a:gd name="T25" fmla="*/ 546 h 1103"/>
                <a:gd name="T26" fmla="*/ 2 w 854"/>
                <a:gd name="T27" fmla="*/ 567 h 1103"/>
                <a:gd name="T28" fmla="*/ 52 w 854"/>
                <a:gd name="T29" fmla="*/ 593 h 1103"/>
                <a:gd name="T30" fmla="*/ 78 w 854"/>
                <a:gd name="T31" fmla="*/ 705 h 1103"/>
                <a:gd name="T32" fmla="*/ 73 w 854"/>
                <a:gd name="T33" fmla="*/ 747 h 1103"/>
                <a:gd name="T34" fmla="*/ 64 w 854"/>
                <a:gd name="T35" fmla="*/ 835 h 1103"/>
                <a:gd name="T36" fmla="*/ 66 w 854"/>
                <a:gd name="T37" fmla="*/ 854 h 1103"/>
                <a:gd name="T38" fmla="*/ 88 w 854"/>
                <a:gd name="T39" fmla="*/ 880 h 1103"/>
                <a:gd name="T40" fmla="*/ 147 w 854"/>
                <a:gd name="T41" fmla="*/ 911 h 1103"/>
                <a:gd name="T42" fmla="*/ 204 w 854"/>
                <a:gd name="T43" fmla="*/ 923 h 1103"/>
                <a:gd name="T44" fmla="*/ 316 w 854"/>
                <a:gd name="T45" fmla="*/ 947 h 1103"/>
                <a:gd name="T46" fmla="*/ 383 w 854"/>
                <a:gd name="T47" fmla="*/ 1027 h 1103"/>
                <a:gd name="T48" fmla="*/ 411 w 854"/>
                <a:gd name="T49" fmla="*/ 1103 h 1103"/>
                <a:gd name="T50" fmla="*/ 452 w 854"/>
                <a:gd name="T51" fmla="*/ 1089 h 1103"/>
                <a:gd name="T52" fmla="*/ 561 w 854"/>
                <a:gd name="T53" fmla="*/ 1008 h 1103"/>
                <a:gd name="T54" fmla="*/ 690 w 854"/>
                <a:gd name="T55" fmla="*/ 918 h 1103"/>
                <a:gd name="T56" fmla="*/ 854 w 854"/>
                <a:gd name="T57" fmla="*/ 816 h 1103"/>
                <a:gd name="T58" fmla="*/ 530 w 854"/>
                <a:gd name="T59" fmla="*/ 420 h 1103"/>
                <a:gd name="T60" fmla="*/ 273 w 854"/>
                <a:gd name="T61" fmla="*/ 130 h 1103"/>
                <a:gd name="T62" fmla="*/ 242 w 854"/>
                <a:gd name="T63" fmla="*/ 64 h 1103"/>
                <a:gd name="T64" fmla="*/ 242 w 854"/>
                <a:gd name="T65" fmla="*/ 0 h 1103"/>
                <a:gd name="T66" fmla="*/ 242 w 854"/>
                <a:gd name="T67" fmla="*/ 0 h 1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1103"/>
                <a:gd name="T104" fmla="*/ 854 w 854"/>
                <a:gd name="T105" fmla="*/ 1103 h 1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1103">
                  <a:moveTo>
                    <a:pt x="242" y="0"/>
                  </a:moveTo>
                  <a:lnTo>
                    <a:pt x="202" y="24"/>
                  </a:lnTo>
                  <a:lnTo>
                    <a:pt x="147" y="71"/>
                  </a:lnTo>
                  <a:lnTo>
                    <a:pt x="116" y="107"/>
                  </a:lnTo>
                  <a:lnTo>
                    <a:pt x="97" y="142"/>
                  </a:lnTo>
                  <a:lnTo>
                    <a:pt x="81" y="211"/>
                  </a:lnTo>
                  <a:lnTo>
                    <a:pt x="73" y="244"/>
                  </a:lnTo>
                  <a:lnTo>
                    <a:pt x="85" y="304"/>
                  </a:lnTo>
                  <a:lnTo>
                    <a:pt x="66" y="342"/>
                  </a:lnTo>
                  <a:lnTo>
                    <a:pt x="64" y="377"/>
                  </a:lnTo>
                  <a:lnTo>
                    <a:pt x="64" y="465"/>
                  </a:lnTo>
                  <a:lnTo>
                    <a:pt x="38" y="505"/>
                  </a:lnTo>
                  <a:lnTo>
                    <a:pt x="0" y="546"/>
                  </a:lnTo>
                  <a:lnTo>
                    <a:pt x="2" y="567"/>
                  </a:lnTo>
                  <a:lnTo>
                    <a:pt x="52" y="593"/>
                  </a:lnTo>
                  <a:lnTo>
                    <a:pt x="78" y="705"/>
                  </a:lnTo>
                  <a:lnTo>
                    <a:pt x="73" y="747"/>
                  </a:lnTo>
                  <a:lnTo>
                    <a:pt x="64" y="835"/>
                  </a:lnTo>
                  <a:lnTo>
                    <a:pt x="66" y="854"/>
                  </a:lnTo>
                  <a:lnTo>
                    <a:pt x="88" y="880"/>
                  </a:lnTo>
                  <a:lnTo>
                    <a:pt x="147" y="911"/>
                  </a:lnTo>
                  <a:lnTo>
                    <a:pt x="204" y="923"/>
                  </a:lnTo>
                  <a:lnTo>
                    <a:pt x="316" y="947"/>
                  </a:lnTo>
                  <a:lnTo>
                    <a:pt x="383" y="1027"/>
                  </a:lnTo>
                  <a:lnTo>
                    <a:pt x="411" y="1103"/>
                  </a:lnTo>
                  <a:lnTo>
                    <a:pt x="452" y="1089"/>
                  </a:lnTo>
                  <a:lnTo>
                    <a:pt x="561" y="1008"/>
                  </a:lnTo>
                  <a:lnTo>
                    <a:pt x="690" y="918"/>
                  </a:lnTo>
                  <a:lnTo>
                    <a:pt x="854" y="816"/>
                  </a:lnTo>
                  <a:lnTo>
                    <a:pt x="530" y="420"/>
                  </a:lnTo>
                  <a:lnTo>
                    <a:pt x="273" y="130"/>
                  </a:lnTo>
                  <a:lnTo>
                    <a:pt x="242" y="64"/>
                  </a:lnTo>
                  <a:lnTo>
                    <a:pt x="242"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0" name="Freeform 333"/>
            <p:cNvSpPr>
              <a:spLocks/>
            </p:cNvSpPr>
            <p:nvPr/>
          </p:nvSpPr>
          <p:spPr bwMode="auto">
            <a:xfrm>
              <a:off x="2970" y="1405"/>
              <a:ext cx="357" cy="159"/>
            </a:xfrm>
            <a:custGeom>
              <a:avLst/>
              <a:gdLst>
                <a:gd name="T0" fmla="*/ 22 w 357"/>
                <a:gd name="T1" fmla="*/ 119 h 159"/>
                <a:gd name="T2" fmla="*/ 60 w 357"/>
                <a:gd name="T3" fmla="*/ 140 h 159"/>
                <a:gd name="T4" fmla="*/ 162 w 357"/>
                <a:gd name="T5" fmla="*/ 159 h 159"/>
                <a:gd name="T6" fmla="*/ 222 w 357"/>
                <a:gd name="T7" fmla="*/ 157 h 159"/>
                <a:gd name="T8" fmla="*/ 274 w 357"/>
                <a:gd name="T9" fmla="*/ 128 h 159"/>
                <a:gd name="T10" fmla="*/ 357 w 357"/>
                <a:gd name="T11" fmla="*/ 28 h 159"/>
                <a:gd name="T12" fmla="*/ 355 w 357"/>
                <a:gd name="T13" fmla="*/ 0 h 159"/>
                <a:gd name="T14" fmla="*/ 288 w 357"/>
                <a:gd name="T15" fmla="*/ 59 h 159"/>
                <a:gd name="T16" fmla="*/ 231 w 357"/>
                <a:gd name="T17" fmla="*/ 90 h 159"/>
                <a:gd name="T18" fmla="*/ 184 w 357"/>
                <a:gd name="T19" fmla="*/ 119 h 159"/>
                <a:gd name="T20" fmla="*/ 117 w 357"/>
                <a:gd name="T21" fmla="*/ 126 h 159"/>
                <a:gd name="T22" fmla="*/ 57 w 357"/>
                <a:gd name="T23" fmla="*/ 119 h 159"/>
                <a:gd name="T24" fmla="*/ 0 w 357"/>
                <a:gd name="T25" fmla="*/ 107 h 159"/>
                <a:gd name="T26" fmla="*/ 22 w 357"/>
                <a:gd name="T27" fmla="*/ 119 h 159"/>
                <a:gd name="T28" fmla="*/ 22 w 357"/>
                <a:gd name="T29" fmla="*/ 1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59"/>
                <a:gd name="T47" fmla="*/ 357 w 35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59">
                  <a:moveTo>
                    <a:pt x="22" y="119"/>
                  </a:moveTo>
                  <a:lnTo>
                    <a:pt x="60" y="140"/>
                  </a:lnTo>
                  <a:lnTo>
                    <a:pt x="162" y="159"/>
                  </a:lnTo>
                  <a:lnTo>
                    <a:pt x="222" y="157"/>
                  </a:lnTo>
                  <a:lnTo>
                    <a:pt x="274" y="128"/>
                  </a:lnTo>
                  <a:lnTo>
                    <a:pt x="357" y="28"/>
                  </a:lnTo>
                  <a:lnTo>
                    <a:pt x="355" y="0"/>
                  </a:lnTo>
                  <a:lnTo>
                    <a:pt x="288" y="59"/>
                  </a:lnTo>
                  <a:lnTo>
                    <a:pt x="231" y="90"/>
                  </a:lnTo>
                  <a:lnTo>
                    <a:pt x="184" y="119"/>
                  </a:lnTo>
                  <a:lnTo>
                    <a:pt x="117" y="126"/>
                  </a:lnTo>
                  <a:lnTo>
                    <a:pt x="57" y="119"/>
                  </a:lnTo>
                  <a:lnTo>
                    <a:pt x="0" y="107"/>
                  </a:lnTo>
                  <a:lnTo>
                    <a:pt x="22" y="11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1" name="Freeform 334"/>
            <p:cNvSpPr>
              <a:spLocks/>
            </p:cNvSpPr>
            <p:nvPr/>
          </p:nvSpPr>
          <p:spPr bwMode="auto">
            <a:xfrm>
              <a:off x="2456" y="337"/>
              <a:ext cx="574" cy="869"/>
            </a:xfrm>
            <a:custGeom>
              <a:avLst/>
              <a:gdLst>
                <a:gd name="T0" fmla="*/ 160 w 574"/>
                <a:gd name="T1" fmla="*/ 74 h 869"/>
                <a:gd name="T2" fmla="*/ 143 w 574"/>
                <a:gd name="T3" fmla="*/ 109 h 869"/>
                <a:gd name="T4" fmla="*/ 114 w 574"/>
                <a:gd name="T5" fmla="*/ 161 h 869"/>
                <a:gd name="T6" fmla="*/ 95 w 574"/>
                <a:gd name="T7" fmla="*/ 211 h 869"/>
                <a:gd name="T8" fmla="*/ 95 w 574"/>
                <a:gd name="T9" fmla="*/ 235 h 869"/>
                <a:gd name="T10" fmla="*/ 117 w 574"/>
                <a:gd name="T11" fmla="*/ 254 h 869"/>
                <a:gd name="T12" fmla="*/ 117 w 574"/>
                <a:gd name="T13" fmla="*/ 285 h 869"/>
                <a:gd name="T14" fmla="*/ 103 w 574"/>
                <a:gd name="T15" fmla="*/ 304 h 869"/>
                <a:gd name="T16" fmla="*/ 91 w 574"/>
                <a:gd name="T17" fmla="*/ 318 h 869"/>
                <a:gd name="T18" fmla="*/ 74 w 574"/>
                <a:gd name="T19" fmla="*/ 337 h 869"/>
                <a:gd name="T20" fmla="*/ 53 w 574"/>
                <a:gd name="T21" fmla="*/ 375 h 869"/>
                <a:gd name="T22" fmla="*/ 38 w 574"/>
                <a:gd name="T23" fmla="*/ 401 h 869"/>
                <a:gd name="T24" fmla="*/ 3 w 574"/>
                <a:gd name="T25" fmla="*/ 432 h 869"/>
                <a:gd name="T26" fmla="*/ 0 w 574"/>
                <a:gd name="T27" fmla="*/ 467 h 869"/>
                <a:gd name="T28" fmla="*/ 7 w 574"/>
                <a:gd name="T29" fmla="*/ 486 h 869"/>
                <a:gd name="T30" fmla="*/ 64 w 574"/>
                <a:gd name="T31" fmla="*/ 491 h 869"/>
                <a:gd name="T32" fmla="*/ 72 w 574"/>
                <a:gd name="T33" fmla="*/ 501 h 869"/>
                <a:gd name="T34" fmla="*/ 72 w 574"/>
                <a:gd name="T35" fmla="*/ 567 h 869"/>
                <a:gd name="T36" fmla="*/ 103 w 574"/>
                <a:gd name="T37" fmla="*/ 586 h 869"/>
                <a:gd name="T38" fmla="*/ 93 w 574"/>
                <a:gd name="T39" fmla="*/ 598 h 869"/>
                <a:gd name="T40" fmla="*/ 93 w 574"/>
                <a:gd name="T41" fmla="*/ 612 h 869"/>
                <a:gd name="T42" fmla="*/ 114 w 574"/>
                <a:gd name="T43" fmla="*/ 650 h 869"/>
                <a:gd name="T44" fmla="*/ 110 w 574"/>
                <a:gd name="T45" fmla="*/ 676 h 869"/>
                <a:gd name="T46" fmla="*/ 98 w 574"/>
                <a:gd name="T47" fmla="*/ 714 h 869"/>
                <a:gd name="T48" fmla="*/ 103 w 574"/>
                <a:gd name="T49" fmla="*/ 748 h 869"/>
                <a:gd name="T50" fmla="*/ 114 w 574"/>
                <a:gd name="T51" fmla="*/ 757 h 869"/>
                <a:gd name="T52" fmla="*/ 138 w 574"/>
                <a:gd name="T53" fmla="*/ 767 h 869"/>
                <a:gd name="T54" fmla="*/ 191 w 574"/>
                <a:gd name="T55" fmla="*/ 769 h 869"/>
                <a:gd name="T56" fmla="*/ 238 w 574"/>
                <a:gd name="T57" fmla="*/ 774 h 869"/>
                <a:gd name="T58" fmla="*/ 298 w 574"/>
                <a:gd name="T59" fmla="*/ 793 h 869"/>
                <a:gd name="T60" fmla="*/ 348 w 574"/>
                <a:gd name="T61" fmla="*/ 869 h 869"/>
                <a:gd name="T62" fmla="*/ 424 w 574"/>
                <a:gd name="T63" fmla="*/ 804 h 869"/>
                <a:gd name="T64" fmla="*/ 476 w 574"/>
                <a:gd name="T65" fmla="*/ 762 h 869"/>
                <a:gd name="T66" fmla="*/ 474 w 574"/>
                <a:gd name="T67" fmla="*/ 695 h 869"/>
                <a:gd name="T68" fmla="*/ 483 w 574"/>
                <a:gd name="T69" fmla="*/ 641 h 869"/>
                <a:gd name="T70" fmla="*/ 498 w 574"/>
                <a:gd name="T71" fmla="*/ 596 h 869"/>
                <a:gd name="T72" fmla="*/ 495 w 574"/>
                <a:gd name="T73" fmla="*/ 527 h 869"/>
                <a:gd name="T74" fmla="*/ 514 w 574"/>
                <a:gd name="T75" fmla="*/ 439 h 869"/>
                <a:gd name="T76" fmla="*/ 540 w 574"/>
                <a:gd name="T77" fmla="*/ 396 h 869"/>
                <a:gd name="T78" fmla="*/ 574 w 574"/>
                <a:gd name="T79" fmla="*/ 346 h 869"/>
                <a:gd name="T80" fmla="*/ 557 w 574"/>
                <a:gd name="T81" fmla="*/ 261 h 869"/>
                <a:gd name="T82" fmla="*/ 469 w 574"/>
                <a:gd name="T83" fmla="*/ 254 h 869"/>
                <a:gd name="T84" fmla="*/ 321 w 574"/>
                <a:gd name="T85" fmla="*/ 216 h 869"/>
                <a:gd name="T86" fmla="*/ 264 w 574"/>
                <a:gd name="T87" fmla="*/ 202 h 869"/>
                <a:gd name="T88" fmla="*/ 238 w 574"/>
                <a:gd name="T89" fmla="*/ 149 h 869"/>
                <a:gd name="T90" fmla="*/ 238 w 574"/>
                <a:gd name="T91" fmla="*/ 121 h 869"/>
                <a:gd name="T92" fmla="*/ 257 w 574"/>
                <a:gd name="T93" fmla="*/ 78 h 869"/>
                <a:gd name="T94" fmla="*/ 257 w 574"/>
                <a:gd name="T95" fmla="*/ 36 h 869"/>
                <a:gd name="T96" fmla="*/ 248 w 574"/>
                <a:gd name="T97" fmla="*/ 0 h 869"/>
                <a:gd name="T98" fmla="*/ 226 w 574"/>
                <a:gd name="T99" fmla="*/ 21 h 869"/>
                <a:gd name="T100" fmla="*/ 160 w 574"/>
                <a:gd name="T101" fmla="*/ 74 h 869"/>
                <a:gd name="T102" fmla="*/ 160 w 574"/>
                <a:gd name="T103" fmla="*/ 74 h 8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869"/>
                <a:gd name="T158" fmla="*/ 574 w 574"/>
                <a:gd name="T159" fmla="*/ 869 h 8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869">
                  <a:moveTo>
                    <a:pt x="160" y="74"/>
                  </a:moveTo>
                  <a:lnTo>
                    <a:pt x="143" y="109"/>
                  </a:lnTo>
                  <a:lnTo>
                    <a:pt x="114" y="161"/>
                  </a:lnTo>
                  <a:lnTo>
                    <a:pt x="95" y="211"/>
                  </a:lnTo>
                  <a:lnTo>
                    <a:pt x="95" y="235"/>
                  </a:lnTo>
                  <a:lnTo>
                    <a:pt x="117" y="254"/>
                  </a:lnTo>
                  <a:lnTo>
                    <a:pt x="117" y="285"/>
                  </a:lnTo>
                  <a:lnTo>
                    <a:pt x="103" y="304"/>
                  </a:lnTo>
                  <a:lnTo>
                    <a:pt x="91" y="318"/>
                  </a:lnTo>
                  <a:lnTo>
                    <a:pt x="74" y="337"/>
                  </a:lnTo>
                  <a:lnTo>
                    <a:pt x="53" y="375"/>
                  </a:lnTo>
                  <a:lnTo>
                    <a:pt x="38" y="401"/>
                  </a:lnTo>
                  <a:lnTo>
                    <a:pt x="3" y="432"/>
                  </a:lnTo>
                  <a:lnTo>
                    <a:pt x="0" y="467"/>
                  </a:lnTo>
                  <a:lnTo>
                    <a:pt x="7" y="486"/>
                  </a:lnTo>
                  <a:lnTo>
                    <a:pt x="64" y="491"/>
                  </a:lnTo>
                  <a:lnTo>
                    <a:pt x="72" y="501"/>
                  </a:lnTo>
                  <a:lnTo>
                    <a:pt x="72" y="567"/>
                  </a:lnTo>
                  <a:lnTo>
                    <a:pt x="103" y="586"/>
                  </a:lnTo>
                  <a:lnTo>
                    <a:pt x="93" y="598"/>
                  </a:lnTo>
                  <a:lnTo>
                    <a:pt x="93" y="612"/>
                  </a:lnTo>
                  <a:lnTo>
                    <a:pt x="114" y="650"/>
                  </a:lnTo>
                  <a:lnTo>
                    <a:pt x="110" y="676"/>
                  </a:lnTo>
                  <a:lnTo>
                    <a:pt x="98" y="714"/>
                  </a:lnTo>
                  <a:lnTo>
                    <a:pt x="103" y="748"/>
                  </a:lnTo>
                  <a:lnTo>
                    <a:pt x="114" y="757"/>
                  </a:lnTo>
                  <a:lnTo>
                    <a:pt x="138" y="767"/>
                  </a:lnTo>
                  <a:lnTo>
                    <a:pt x="191" y="769"/>
                  </a:lnTo>
                  <a:lnTo>
                    <a:pt x="238" y="774"/>
                  </a:lnTo>
                  <a:lnTo>
                    <a:pt x="298" y="793"/>
                  </a:lnTo>
                  <a:lnTo>
                    <a:pt x="348" y="869"/>
                  </a:lnTo>
                  <a:lnTo>
                    <a:pt x="424" y="804"/>
                  </a:lnTo>
                  <a:lnTo>
                    <a:pt x="476" y="762"/>
                  </a:lnTo>
                  <a:lnTo>
                    <a:pt x="474" y="695"/>
                  </a:lnTo>
                  <a:lnTo>
                    <a:pt x="483" y="641"/>
                  </a:lnTo>
                  <a:lnTo>
                    <a:pt x="498" y="596"/>
                  </a:lnTo>
                  <a:lnTo>
                    <a:pt x="495" y="527"/>
                  </a:lnTo>
                  <a:lnTo>
                    <a:pt x="514" y="439"/>
                  </a:lnTo>
                  <a:lnTo>
                    <a:pt x="540" y="396"/>
                  </a:lnTo>
                  <a:lnTo>
                    <a:pt x="574" y="346"/>
                  </a:lnTo>
                  <a:lnTo>
                    <a:pt x="557" y="261"/>
                  </a:lnTo>
                  <a:lnTo>
                    <a:pt x="469" y="254"/>
                  </a:lnTo>
                  <a:lnTo>
                    <a:pt x="321" y="216"/>
                  </a:lnTo>
                  <a:lnTo>
                    <a:pt x="264" y="202"/>
                  </a:lnTo>
                  <a:lnTo>
                    <a:pt x="238" y="149"/>
                  </a:lnTo>
                  <a:lnTo>
                    <a:pt x="238" y="121"/>
                  </a:lnTo>
                  <a:lnTo>
                    <a:pt x="257" y="78"/>
                  </a:lnTo>
                  <a:lnTo>
                    <a:pt x="257" y="36"/>
                  </a:lnTo>
                  <a:lnTo>
                    <a:pt x="248" y="0"/>
                  </a:lnTo>
                  <a:lnTo>
                    <a:pt x="226" y="21"/>
                  </a:lnTo>
                  <a:lnTo>
                    <a:pt x="160" y="7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2" name="Freeform 335"/>
            <p:cNvSpPr>
              <a:spLocks/>
            </p:cNvSpPr>
            <p:nvPr/>
          </p:nvSpPr>
          <p:spPr bwMode="auto">
            <a:xfrm>
              <a:off x="2725" y="804"/>
              <a:ext cx="233" cy="397"/>
            </a:xfrm>
            <a:custGeom>
              <a:avLst/>
              <a:gdLst>
                <a:gd name="T0" fmla="*/ 0 w 233"/>
                <a:gd name="T1" fmla="*/ 309 h 397"/>
                <a:gd name="T2" fmla="*/ 45 w 233"/>
                <a:gd name="T3" fmla="*/ 340 h 397"/>
                <a:gd name="T4" fmla="*/ 76 w 233"/>
                <a:gd name="T5" fmla="*/ 397 h 397"/>
                <a:gd name="T6" fmla="*/ 183 w 233"/>
                <a:gd name="T7" fmla="*/ 314 h 397"/>
                <a:gd name="T8" fmla="*/ 214 w 233"/>
                <a:gd name="T9" fmla="*/ 186 h 397"/>
                <a:gd name="T10" fmla="*/ 229 w 233"/>
                <a:gd name="T11" fmla="*/ 122 h 397"/>
                <a:gd name="T12" fmla="*/ 224 w 233"/>
                <a:gd name="T13" fmla="*/ 79 h 397"/>
                <a:gd name="T14" fmla="*/ 233 w 233"/>
                <a:gd name="T15" fmla="*/ 0 h 397"/>
                <a:gd name="T16" fmla="*/ 183 w 233"/>
                <a:gd name="T17" fmla="*/ 57 h 397"/>
                <a:gd name="T18" fmla="*/ 112 w 233"/>
                <a:gd name="T19" fmla="*/ 133 h 397"/>
                <a:gd name="T20" fmla="*/ 0 w 233"/>
                <a:gd name="T21" fmla="*/ 309 h 397"/>
                <a:gd name="T22" fmla="*/ 0 w 233"/>
                <a:gd name="T23" fmla="*/ 309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97"/>
                <a:gd name="T38" fmla="*/ 233 w 233"/>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97">
                  <a:moveTo>
                    <a:pt x="0" y="309"/>
                  </a:moveTo>
                  <a:lnTo>
                    <a:pt x="45" y="340"/>
                  </a:lnTo>
                  <a:lnTo>
                    <a:pt x="76" y="397"/>
                  </a:lnTo>
                  <a:lnTo>
                    <a:pt x="183" y="314"/>
                  </a:lnTo>
                  <a:lnTo>
                    <a:pt x="214" y="186"/>
                  </a:lnTo>
                  <a:lnTo>
                    <a:pt x="229" y="122"/>
                  </a:lnTo>
                  <a:lnTo>
                    <a:pt x="224" y="79"/>
                  </a:lnTo>
                  <a:lnTo>
                    <a:pt x="233" y="0"/>
                  </a:lnTo>
                  <a:lnTo>
                    <a:pt x="183" y="57"/>
                  </a:lnTo>
                  <a:lnTo>
                    <a:pt x="112" y="133"/>
                  </a:lnTo>
                  <a:lnTo>
                    <a:pt x="0" y="30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3" name="Freeform 336"/>
            <p:cNvSpPr>
              <a:spLocks/>
            </p:cNvSpPr>
            <p:nvPr/>
          </p:nvSpPr>
          <p:spPr bwMode="auto">
            <a:xfrm>
              <a:off x="1000" y="2333"/>
              <a:ext cx="659" cy="534"/>
            </a:xfrm>
            <a:custGeom>
              <a:avLst/>
              <a:gdLst>
                <a:gd name="T0" fmla="*/ 545 w 659"/>
                <a:gd name="T1" fmla="*/ 14 h 534"/>
                <a:gd name="T2" fmla="*/ 552 w 659"/>
                <a:gd name="T3" fmla="*/ 54 h 534"/>
                <a:gd name="T4" fmla="*/ 573 w 659"/>
                <a:gd name="T5" fmla="*/ 114 h 534"/>
                <a:gd name="T6" fmla="*/ 618 w 659"/>
                <a:gd name="T7" fmla="*/ 149 h 534"/>
                <a:gd name="T8" fmla="*/ 642 w 659"/>
                <a:gd name="T9" fmla="*/ 185 h 534"/>
                <a:gd name="T10" fmla="*/ 654 w 659"/>
                <a:gd name="T11" fmla="*/ 213 h 534"/>
                <a:gd name="T12" fmla="*/ 659 w 659"/>
                <a:gd name="T13" fmla="*/ 232 h 534"/>
                <a:gd name="T14" fmla="*/ 635 w 659"/>
                <a:gd name="T15" fmla="*/ 254 h 534"/>
                <a:gd name="T16" fmla="*/ 602 w 659"/>
                <a:gd name="T17" fmla="*/ 296 h 534"/>
                <a:gd name="T18" fmla="*/ 580 w 659"/>
                <a:gd name="T19" fmla="*/ 406 h 534"/>
                <a:gd name="T20" fmla="*/ 573 w 659"/>
                <a:gd name="T21" fmla="*/ 453 h 534"/>
                <a:gd name="T22" fmla="*/ 583 w 659"/>
                <a:gd name="T23" fmla="*/ 527 h 534"/>
                <a:gd name="T24" fmla="*/ 476 w 659"/>
                <a:gd name="T25" fmla="*/ 534 h 534"/>
                <a:gd name="T26" fmla="*/ 254 w 659"/>
                <a:gd name="T27" fmla="*/ 477 h 534"/>
                <a:gd name="T28" fmla="*/ 195 w 659"/>
                <a:gd name="T29" fmla="*/ 434 h 534"/>
                <a:gd name="T30" fmla="*/ 200 w 659"/>
                <a:gd name="T31" fmla="*/ 389 h 534"/>
                <a:gd name="T32" fmla="*/ 211 w 659"/>
                <a:gd name="T33" fmla="*/ 344 h 534"/>
                <a:gd name="T34" fmla="*/ 214 w 659"/>
                <a:gd name="T35" fmla="*/ 289 h 534"/>
                <a:gd name="T36" fmla="*/ 211 w 659"/>
                <a:gd name="T37" fmla="*/ 270 h 534"/>
                <a:gd name="T38" fmla="*/ 128 w 659"/>
                <a:gd name="T39" fmla="*/ 247 h 534"/>
                <a:gd name="T40" fmla="*/ 45 w 659"/>
                <a:gd name="T41" fmla="*/ 213 h 534"/>
                <a:gd name="T42" fmla="*/ 4 w 659"/>
                <a:gd name="T43" fmla="*/ 166 h 534"/>
                <a:gd name="T44" fmla="*/ 0 w 659"/>
                <a:gd name="T45" fmla="*/ 99 h 534"/>
                <a:gd name="T46" fmla="*/ 116 w 659"/>
                <a:gd name="T47" fmla="*/ 142 h 534"/>
                <a:gd name="T48" fmla="*/ 202 w 659"/>
                <a:gd name="T49" fmla="*/ 159 h 534"/>
                <a:gd name="T50" fmla="*/ 297 w 659"/>
                <a:gd name="T51" fmla="*/ 159 h 534"/>
                <a:gd name="T52" fmla="*/ 371 w 659"/>
                <a:gd name="T53" fmla="*/ 154 h 534"/>
                <a:gd name="T54" fmla="*/ 445 w 659"/>
                <a:gd name="T55" fmla="*/ 130 h 534"/>
                <a:gd name="T56" fmla="*/ 459 w 659"/>
                <a:gd name="T57" fmla="*/ 114 h 534"/>
                <a:gd name="T58" fmla="*/ 459 w 659"/>
                <a:gd name="T59" fmla="*/ 78 h 534"/>
                <a:gd name="T60" fmla="*/ 423 w 659"/>
                <a:gd name="T61" fmla="*/ 45 h 534"/>
                <a:gd name="T62" fmla="*/ 423 w 659"/>
                <a:gd name="T63" fmla="*/ 16 h 534"/>
                <a:gd name="T64" fmla="*/ 454 w 659"/>
                <a:gd name="T65" fmla="*/ 12 h 534"/>
                <a:gd name="T66" fmla="*/ 492 w 659"/>
                <a:gd name="T67" fmla="*/ 0 h 534"/>
                <a:gd name="T68" fmla="*/ 523 w 659"/>
                <a:gd name="T69" fmla="*/ 5 h 534"/>
                <a:gd name="T70" fmla="*/ 545 w 659"/>
                <a:gd name="T71" fmla="*/ 14 h 534"/>
                <a:gd name="T72" fmla="*/ 545 w 659"/>
                <a:gd name="T73" fmla="*/ 14 h 5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534"/>
                <a:gd name="T113" fmla="*/ 659 w 659"/>
                <a:gd name="T114" fmla="*/ 534 h 5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534">
                  <a:moveTo>
                    <a:pt x="545" y="14"/>
                  </a:moveTo>
                  <a:lnTo>
                    <a:pt x="552" y="54"/>
                  </a:lnTo>
                  <a:lnTo>
                    <a:pt x="573" y="114"/>
                  </a:lnTo>
                  <a:lnTo>
                    <a:pt x="618" y="149"/>
                  </a:lnTo>
                  <a:lnTo>
                    <a:pt x="642" y="185"/>
                  </a:lnTo>
                  <a:lnTo>
                    <a:pt x="654" y="213"/>
                  </a:lnTo>
                  <a:lnTo>
                    <a:pt x="659" y="232"/>
                  </a:lnTo>
                  <a:lnTo>
                    <a:pt x="635" y="254"/>
                  </a:lnTo>
                  <a:lnTo>
                    <a:pt x="602" y="296"/>
                  </a:lnTo>
                  <a:lnTo>
                    <a:pt x="580" y="406"/>
                  </a:lnTo>
                  <a:lnTo>
                    <a:pt x="573" y="453"/>
                  </a:lnTo>
                  <a:lnTo>
                    <a:pt x="583" y="527"/>
                  </a:lnTo>
                  <a:lnTo>
                    <a:pt x="476" y="534"/>
                  </a:lnTo>
                  <a:lnTo>
                    <a:pt x="254" y="477"/>
                  </a:lnTo>
                  <a:lnTo>
                    <a:pt x="195" y="434"/>
                  </a:lnTo>
                  <a:lnTo>
                    <a:pt x="200" y="389"/>
                  </a:lnTo>
                  <a:lnTo>
                    <a:pt x="211" y="344"/>
                  </a:lnTo>
                  <a:lnTo>
                    <a:pt x="214" y="289"/>
                  </a:lnTo>
                  <a:lnTo>
                    <a:pt x="211" y="270"/>
                  </a:lnTo>
                  <a:lnTo>
                    <a:pt x="128" y="247"/>
                  </a:lnTo>
                  <a:lnTo>
                    <a:pt x="45" y="213"/>
                  </a:lnTo>
                  <a:lnTo>
                    <a:pt x="4" y="166"/>
                  </a:lnTo>
                  <a:lnTo>
                    <a:pt x="0" y="99"/>
                  </a:lnTo>
                  <a:lnTo>
                    <a:pt x="116" y="142"/>
                  </a:lnTo>
                  <a:lnTo>
                    <a:pt x="202" y="159"/>
                  </a:lnTo>
                  <a:lnTo>
                    <a:pt x="297" y="159"/>
                  </a:lnTo>
                  <a:lnTo>
                    <a:pt x="371" y="154"/>
                  </a:lnTo>
                  <a:lnTo>
                    <a:pt x="445" y="130"/>
                  </a:lnTo>
                  <a:lnTo>
                    <a:pt x="459" y="114"/>
                  </a:lnTo>
                  <a:lnTo>
                    <a:pt x="459" y="78"/>
                  </a:lnTo>
                  <a:lnTo>
                    <a:pt x="423" y="45"/>
                  </a:lnTo>
                  <a:lnTo>
                    <a:pt x="423" y="16"/>
                  </a:lnTo>
                  <a:lnTo>
                    <a:pt x="454" y="12"/>
                  </a:lnTo>
                  <a:lnTo>
                    <a:pt x="492" y="0"/>
                  </a:lnTo>
                  <a:lnTo>
                    <a:pt x="523" y="5"/>
                  </a:lnTo>
                  <a:lnTo>
                    <a:pt x="545" y="1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4" name="Freeform 337"/>
            <p:cNvSpPr>
              <a:spLocks/>
            </p:cNvSpPr>
            <p:nvPr/>
          </p:nvSpPr>
          <p:spPr bwMode="auto">
            <a:xfrm>
              <a:off x="1088" y="2532"/>
              <a:ext cx="490" cy="316"/>
            </a:xfrm>
            <a:custGeom>
              <a:avLst/>
              <a:gdLst>
                <a:gd name="T0" fmla="*/ 145 w 490"/>
                <a:gd name="T1" fmla="*/ 162 h 316"/>
                <a:gd name="T2" fmla="*/ 207 w 490"/>
                <a:gd name="T3" fmla="*/ 159 h 316"/>
                <a:gd name="T4" fmla="*/ 209 w 490"/>
                <a:gd name="T5" fmla="*/ 116 h 316"/>
                <a:gd name="T6" fmla="*/ 138 w 490"/>
                <a:gd name="T7" fmla="*/ 102 h 316"/>
                <a:gd name="T8" fmla="*/ 123 w 490"/>
                <a:gd name="T9" fmla="*/ 74 h 316"/>
                <a:gd name="T10" fmla="*/ 50 w 490"/>
                <a:gd name="T11" fmla="*/ 50 h 316"/>
                <a:gd name="T12" fmla="*/ 0 w 490"/>
                <a:gd name="T13" fmla="*/ 26 h 316"/>
                <a:gd name="T14" fmla="*/ 0 w 490"/>
                <a:gd name="T15" fmla="*/ 0 h 316"/>
                <a:gd name="T16" fmla="*/ 114 w 490"/>
                <a:gd name="T17" fmla="*/ 40 h 316"/>
                <a:gd name="T18" fmla="*/ 190 w 490"/>
                <a:gd name="T19" fmla="*/ 55 h 316"/>
                <a:gd name="T20" fmla="*/ 283 w 490"/>
                <a:gd name="T21" fmla="*/ 112 h 316"/>
                <a:gd name="T22" fmla="*/ 371 w 490"/>
                <a:gd name="T23" fmla="*/ 159 h 316"/>
                <a:gd name="T24" fmla="*/ 385 w 490"/>
                <a:gd name="T25" fmla="*/ 190 h 316"/>
                <a:gd name="T26" fmla="*/ 485 w 490"/>
                <a:gd name="T27" fmla="*/ 242 h 316"/>
                <a:gd name="T28" fmla="*/ 490 w 490"/>
                <a:gd name="T29" fmla="*/ 306 h 316"/>
                <a:gd name="T30" fmla="*/ 459 w 490"/>
                <a:gd name="T31" fmla="*/ 316 h 316"/>
                <a:gd name="T32" fmla="*/ 233 w 490"/>
                <a:gd name="T33" fmla="*/ 266 h 316"/>
                <a:gd name="T34" fmla="*/ 162 w 490"/>
                <a:gd name="T35" fmla="*/ 192 h 316"/>
                <a:gd name="T36" fmla="*/ 145 w 490"/>
                <a:gd name="T37" fmla="*/ 162 h 316"/>
                <a:gd name="T38" fmla="*/ 145 w 490"/>
                <a:gd name="T39" fmla="*/ 162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316"/>
                <a:gd name="T62" fmla="*/ 490 w 490"/>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316">
                  <a:moveTo>
                    <a:pt x="145" y="162"/>
                  </a:moveTo>
                  <a:lnTo>
                    <a:pt x="207" y="159"/>
                  </a:lnTo>
                  <a:lnTo>
                    <a:pt x="209" y="116"/>
                  </a:lnTo>
                  <a:lnTo>
                    <a:pt x="138" y="102"/>
                  </a:lnTo>
                  <a:lnTo>
                    <a:pt x="123" y="74"/>
                  </a:lnTo>
                  <a:lnTo>
                    <a:pt x="50" y="50"/>
                  </a:lnTo>
                  <a:lnTo>
                    <a:pt x="0" y="26"/>
                  </a:lnTo>
                  <a:lnTo>
                    <a:pt x="0" y="0"/>
                  </a:lnTo>
                  <a:lnTo>
                    <a:pt x="114" y="40"/>
                  </a:lnTo>
                  <a:lnTo>
                    <a:pt x="190" y="55"/>
                  </a:lnTo>
                  <a:lnTo>
                    <a:pt x="283" y="112"/>
                  </a:lnTo>
                  <a:lnTo>
                    <a:pt x="371" y="159"/>
                  </a:lnTo>
                  <a:lnTo>
                    <a:pt x="385" y="190"/>
                  </a:lnTo>
                  <a:lnTo>
                    <a:pt x="485" y="242"/>
                  </a:lnTo>
                  <a:lnTo>
                    <a:pt x="490" y="306"/>
                  </a:lnTo>
                  <a:lnTo>
                    <a:pt x="459" y="316"/>
                  </a:lnTo>
                  <a:lnTo>
                    <a:pt x="233" y="266"/>
                  </a:lnTo>
                  <a:lnTo>
                    <a:pt x="162" y="192"/>
                  </a:lnTo>
                  <a:lnTo>
                    <a:pt x="145" y="162"/>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5" name="Freeform 338"/>
            <p:cNvSpPr>
              <a:spLocks/>
            </p:cNvSpPr>
            <p:nvPr/>
          </p:nvSpPr>
          <p:spPr bwMode="auto">
            <a:xfrm>
              <a:off x="1000" y="2430"/>
              <a:ext cx="81" cy="71"/>
            </a:xfrm>
            <a:custGeom>
              <a:avLst/>
              <a:gdLst>
                <a:gd name="T0" fmla="*/ 81 w 81"/>
                <a:gd name="T1" fmla="*/ 33 h 71"/>
                <a:gd name="T2" fmla="*/ 45 w 81"/>
                <a:gd name="T3" fmla="*/ 38 h 71"/>
                <a:gd name="T4" fmla="*/ 12 w 81"/>
                <a:gd name="T5" fmla="*/ 71 h 71"/>
                <a:gd name="T6" fmla="*/ 2 w 81"/>
                <a:gd name="T7" fmla="*/ 45 h 71"/>
                <a:gd name="T8" fmla="*/ 0 w 81"/>
                <a:gd name="T9" fmla="*/ 0 h 71"/>
                <a:gd name="T10" fmla="*/ 81 w 81"/>
                <a:gd name="T11" fmla="*/ 33 h 71"/>
                <a:gd name="T12" fmla="*/ 81 w 81"/>
                <a:gd name="T13" fmla="*/ 33 h 71"/>
                <a:gd name="T14" fmla="*/ 0 60000 65536"/>
                <a:gd name="T15" fmla="*/ 0 60000 65536"/>
                <a:gd name="T16" fmla="*/ 0 60000 65536"/>
                <a:gd name="T17" fmla="*/ 0 60000 65536"/>
                <a:gd name="T18" fmla="*/ 0 60000 65536"/>
                <a:gd name="T19" fmla="*/ 0 60000 65536"/>
                <a:gd name="T20" fmla="*/ 0 60000 65536"/>
                <a:gd name="T21" fmla="*/ 0 w 81"/>
                <a:gd name="T22" fmla="*/ 0 h 71"/>
                <a:gd name="T23" fmla="*/ 81 w 8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1">
                  <a:moveTo>
                    <a:pt x="81" y="33"/>
                  </a:moveTo>
                  <a:lnTo>
                    <a:pt x="45" y="38"/>
                  </a:lnTo>
                  <a:lnTo>
                    <a:pt x="12" y="71"/>
                  </a:lnTo>
                  <a:lnTo>
                    <a:pt x="2" y="45"/>
                  </a:lnTo>
                  <a:lnTo>
                    <a:pt x="0" y="0"/>
                  </a:lnTo>
                  <a:lnTo>
                    <a:pt x="81" y="33"/>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6" name="Freeform 339"/>
            <p:cNvSpPr>
              <a:spLocks/>
            </p:cNvSpPr>
            <p:nvPr/>
          </p:nvSpPr>
          <p:spPr bwMode="auto">
            <a:xfrm>
              <a:off x="1247" y="2722"/>
              <a:ext cx="357" cy="147"/>
            </a:xfrm>
            <a:custGeom>
              <a:avLst/>
              <a:gdLst>
                <a:gd name="T0" fmla="*/ 0 w 357"/>
                <a:gd name="T1" fmla="*/ 0 h 147"/>
                <a:gd name="T2" fmla="*/ 69 w 357"/>
                <a:gd name="T3" fmla="*/ 85 h 147"/>
                <a:gd name="T4" fmla="*/ 193 w 357"/>
                <a:gd name="T5" fmla="*/ 131 h 147"/>
                <a:gd name="T6" fmla="*/ 357 w 357"/>
                <a:gd name="T7" fmla="*/ 147 h 147"/>
                <a:gd name="T8" fmla="*/ 326 w 357"/>
                <a:gd name="T9" fmla="*/ 119 h 147"/>
                <a:gd name="T10" fmla="*/ 174 w 357"/>
                <a:gd name="T11" fmla="*/ 83 h 147"/>
                <a:gd name="T12" fmla="*/ 74 w 357"/>
                <a:gd name="T13" fmla="*/ 21 h 147"/>
                <a:gd name="T14" fmla="*/ 26 w 357"/>
                <a:gd name="T15" fmla="*/ 2 h 147"/>
                <a:gd name="T16" fmla="*/ 0 w 357"/>
                <a:gd name="T17" fmla="*/ 0 h 147"/>
                <a:gd name="T18" fmla="*/ 0 w 35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47"/>
                <a:gd name="T32" fmla="*/ 357 w 357"/>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47">
                  <a:moveTo>
                    <a:pt x="0" y="0"/>
                  </a:moveTo>
                  <a:lnTo>
                    <a:pt x="69" y="85"/>
                  </a:lnTo>
                  <a:lnTo>
                    <a:pt x="193" y="131"/>
                  </a:lnTo>
                  <a:lnTo>
                    <a:pt x="357" y="147"/>
                  </a:lnTo>
                  <a:lnTo>
                    <a:pt x="326" y="119"/>
                  </a:lnTo>
                  <a:lnTo>
                    <a:pt x="174" y="83"/>
                  </a:lnTo>
                  <a:lnTo>
                    <a:pt x="74" y="21"/>
                  </a:lnTo>
                  <a:lnTo>
                    <a:pt x="26" y="2"/>
                  </a:lnTo>
                  <a:lnTo>
                    <a:pt x="0"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7" name="Freeform 340"/>
            <p:cNvSpPr>
              <a:spLocks/>
            </p:cNvSpPr>
            <p:nvPr/>
          </p:nvSpPr>
          <p:spPr bwMode="auto">
            <a:xfrm>
              <a:off x="1081" y="2482"/>
              <a:ext cx="371" cy="98"/>
            </a:xfrm>
            <a:custGeom>
              <a:avLst/>
              <a:gdLst>
                <a:gd name="T0" fmla="*/ 14 w 371"/>
                <a:gd name="T1" fmla="*/ 0 h 98"/>
                <a:gd name="T2" fmla="*/ 0 w 371"/>
                <a:gd name="T3" fmla="*/ 17 h 98"/>
                <a:gd name="T4" fmla="*/ 21 w 371"/>
                <a:gd name="T5" fmla="*/ 38 h 98"/>
                <a:gd name="T6" fmla="*/ 169 w 371"/>
                <a:gd name="T7" fmla="*/ 67 h 98"/>
                <a:gd name="T8" fmla="*/ 240 w 371"/>
                <a:gd name="T9" fmla="*/ 90 h 98"/>
                <a:gd name="T10" fmla="*/ 361 w 371"/>
                <a:gd name="T11" fmla="*/ 98 h 98"/>
                <a:gd name="T12" fmla="*/ 371 w 371"/>
                <a:gd name="T13" fmla="*/ 74 h 98"/>
                <a:gd name="T14" fmla="*/ 371 w 371"/>
                <a:gd name="T15" fmla="*/ 17 h 98"/>
                <a:gd name="T16" fmla="*/ 318 w 371"/>
                <a:gd name="T17" fmla="*/ 10 h 98"/>
                <a:gd name="T18" fmla="*/ 126 w 371"/>
                <a:gd name="T19" fmla="*/ 17 h 98"/>
                <a:gd name="T20" fmla="*/ 14 w 371"/>
                <a:gd name="T21" fmla="*/ 0 h 98"/>
                <a:gd name="T22" fmla="*/ 14 w 371"/>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98"/>
                <a:gd name="T38" fmla="*/ 371 w 37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98">
                  <a:moveTo>
                    <a:pt x="14" y="0"/>
                  </a:moveTo>
                  <a:lnTo>
                    <a:pt x="0" y="17"/>
                  </a:lnTo>
                  <a:lnTo>
                    <a:pt x="21" y="38"/>
                  </a:lnTo>
                  <a:lnTo>
                    <a:pt x="169" y="67"/>
                  </a:lnTo>
                  <a:lnTo>
                    <a:pt x="240" y="90"/>
                  </a:lnTo>
                  <a:lnTo>
                    <a:pt x="361" y="98"/>
                  </a:lnTo>
                  <a:lnTo>
                    <a:pt x="371" y="74"/>
                  </a:lnTo>
                  <a:lnTo>
                    <a:pt x="371" y="17"/>
                  </a:lnTo>
                  <a:lnTo>
                    <a:pt x="318" y="10"/>
                  </a:lnTo>
                  <a:lnTo>
                    <a:pt x="126" y="17"/>
                  </a:lnTo>
                  <a:lnTo>
                    <a:pt x="1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8" name="Freeform 341"/>
            <p:cNvSpPr>
              <a:spLocks/>
            </p:cNvSpPr>
            <p:nvPr/>
          </p:nvSpPr>
          <p:spPr bwMode="auto">
            <a:xfrm>
              <a:off x="1459" y="2335"/>
              <a:ext cx="155" cy="240"/>
            </a:xfrm>
            <a:custGeom>
              <a:avLst/>
              <a:gdLst>
                <a:gd name="T0" fmla="*/ 38 w 155"/>
                <a:gd name="T1" fmla="*/ 0 h 240"/>
                <a:gd name="T2" fmla="*/ 74 w 155"/>
                <a:gd name="T3" fmla="*/ 7 h 240"/>
                <a:gd name="T4" fmla="*/ 105 w 155"/>
                <a:gd name="T5" fmla="*/ 124 h 240"/>
                <a:gd name="T6" fmla="*/ 155 w 155"/>
                <a:gd name="T7" fmla="*/ 197 h 240"/>
                <a:gd name="T8" fmla="*/ 155 w 155"/>
                <a:gd name="T9" fmla="*/ 240 h 240"/>
                <a:gd name="T10" fmla="*/ 24 w 155"/>
                <a:gd name="T11" fmla="*/ 240 h 240"/>
                <a:gd name="T12" fmla="*/ 0 w 155"/>
                <a:gd name="T13" fmla="*/ 188 h 240"/>
                <a:gd name="T14" fmla="*/ 33 w 155"/>
                <a:gd name="T15" fmla="*/ 107 h 240"/>
                <a:gd name="T16" fmla="*/ 5 w 155"/>
                <a:gd name="T17" fmla="*/ 48 h 240"/>
                <a:gd name="T18" fmla="*/ 5 w 155"/>
                <a:gd name="T19" fmla="*/ 22 h 240"/>
                <a:gd name="T20" fmla="*/ 38 w 155"/>
                <a:gd name="T21" fmla="*/ 0 h 240"/>
                <a:gd name="T22" fmla="*/ 38 w 155"/>
                <a:gd name="T23" fmla="*/ 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240"/>
                <a:gd name="T38" fmla="*/ 155 w 155"/>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240">
                  <a:moveTo>
                    <a:pt x="38" y="0"/>
                  </a:moveTo>
                  <a:lnTo>
                    <a:pt x="74" y="7"/>
                  </a:lnTo>
                  <a:lnTo>
                    <a:pt x="105" y="124"/>
                  </a:lnTo>
                  <a:lnTo>
                    <a:pt x="155" y="197"/>
                  </a:lnTo>
                  <a:lnTo>
                    <a:pt x="155" y="240"/>
                  </a:lnTo>
                  <a:lnTo>
                    <a:pt x="24" y="240"/>
                  </a:lnTo>
                  <a:lnTo>
                    <a:pt x="0" y="188"/>
                  </a:lnTo>
                  <a:lnTo>
                    <a:pt x="33" y="107"/>
                  </a:lnTo>
                  <a:lnTo>
                    <a:pt x="5" y="48"/>
                  </a:lnTo>
                  <a:lnTo>
                    <a:pt x="5" y="22"/>
                  </a:lnTo>
                  <a:lnTo>
                    <a:pt x="3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9" name="Freeform 342"/>
            <p:cNvSpPr>
              <a:spLocks/>
            </p:cNvSpPr>
            <p:nvPr/>
          </p:nvSpPr>
          <p:spPr bwMode="auto">
            <a:xfrm>
              <a:off x="1378" y="2212"/>
              <a:ext cx="664" cy="323"/>
            </a:xfrm>
            <a:custGeom>
              <a:avLst/>
              <a:gdLst>
                <a:gd name="T0" fmla="*/ 286 w 664"/>
                <a:gd name="T1" fmla="*/ 9 h 323"/>
                <a:gd name="T2" fmla="*/ 345 w 664"/>
                <a:gd name="T3" fmla="*/ 26 h 323"/>
                <a:gd name="T4" fmla="*/ 433 w 664"/>
                <a:gd name="T5" fmla="*/ 66 h 323"/>
                <a:gd name="T6" fmla="*/ 457 w 664"/>
                <a:gd name="T7" fmla="*/ 83 h 323"/>
                <a:gd name="T8" fmla="*/ 478 w 664"/>
                <a:gd name="T9" fmla="*/ 90 h 323"/>
                <a:gd name="T10" fmla="*/ 593 w 664"/>
                <a:gd name="T11" fmla="*/ 90 h 323"/>
                <a:gd name="T12" fmla="*/ 624 w 664"/>
                <a:gd name="T13" fmla="*/ 121 h 323"/>
                <a:gd name="T14" fmla="*/ 655 w 664"/>
                <a:gd name="T15" fmla="*/ 187 h 323"/>
                <a:gd name="T16" fmla="*/ 664 w 664"/>
                <a:gd name="T17" fmla="*/ 263 h 323"/>
                <a:gd name="T18" fmla="*/ 650 w 664"/>
                <a:gd name="T19" fmla="*/ 308 h 323"/>
                <a:gd name="T20" fmla="*/ 633 w 664"/>
                <a:gd name="T21" fmla="*/ 323 h 323"/>
                <a:gd name="T22" fmla="*/ 578 w 664"/>
                <a:gd name="T23" fmla="*/ 320 h 323"/>
                <a:gd name="T24" fmla="*/ 516 w 664"/>
                <a:gd name="T25" fmla="*/ 280 h 323"/>
                <a:gd name="T26" fmla="*/ 357 w 664"/>
                <a:gd name="T27" fmla="*/ 237 h 323"/>
                <a:gd name="T28" fmla="*/ 300 w 664"/>
                <a:gd name="T29" fmla="*/ 187 h 323"/>
                <a:gd name="T30" fmla="*/ 214 w 664"/>
                <a:gd name="T31" fmla="*/ 130 h 323"/>
                <a:gd name="T32" fmla="*/ 171 w 664"/>
                <a:gd name="T33" fmla="*/ 102 h 323"/>
                <a:gd name="T34" fmla="*/ 83 w 664"/>
                <a:gd name="T35" fmla="*/ 85 h 323"/>
                <a:gd name="T36" fmla="*/ 36 w 664"/>
                <a:gd name="T37" fmla="*/ 73 h 323"/>
                <a:gd name="T38" fmla="*/ 0 w 664"/>
                <a:gd name="T39" fmla="*/ 50 h 323"/>
                <a:gd name="T40" fmla="*/ 0 w 664"/>
                <a:gd name="T41" fmla="*/ 28 h 323"/>
                <a:gd name="T42" fmla="*/ 7 w 664"/>
                <a:gd name="T43" fmla="*/ 7 h 323"/>
                <a:gd name="T44" fmla="*/ 48 w 664"/>
                <a:gd name="T45" fmla="*/ 12 h 323"/>
                <a:gd name="T46" fmla="*/ 129 w 664"/>
                <a:gd name="T47" fmla="*/ 12 h 323"/>
                <a:gd name="T48" fmla="*/ 190 w 664"/>
                <a:gd name="T49" fmla="*/ 0 h 323"/>
                <a:gd name="T50" fmla="*/ 250 w 664"/>
                <a:gd name="T51" fmla="*/ 7 h 323"/>
                <a:gd name="T52" fmla="*/ 286 w 664"/>
                <a:gd name="T53" fmla="*/ 9 h 323"/>
                <a:gd name="T54" fmla="*/ 286 w 664"/>
                <a:gd name="T55" fmla="*/ 9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4"/>
                <a:gd name="T85" fmla="*/ 0 h 323"/>
                <a:gd name="T86" fmla="*/ 664 w 664"/>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4" h="323">
                  <a:moveTo>
                    <a:pt x="286" y="9"/>
                  </a:moveTo>
                  <a:lnTo>
                    <a:pt x="345" y="26"/>
                  </a:lnTo>
                  <a:lnTo>
                    <a:pt x="433" y="66"/>
                  </a:lnTo>
                  <a:lnTo>
                    <a:pt x="457" y="83"/>
                  </a:lnTo>
                  <a:lnTo>
                    <a:pt x="478" y="90"/>
                  </a:lnTo>
                  <a:lnTo>
                    <a:pt x="593" y="90"/>
                  </a:lnTo>
                  <a:lnTo>
                    <a:pt x="624" y="121"/>
                  </a:lnTo>
                  <a:lnTo>
                    <a:pt x="655" y="187"/>
                  </a:lnTo>
                  <a:lnTo>
                    <a:pt x="664" y="263"/>
                  </a:lnTo>
                  <a:lnTo>
                    <a:pt x="650" y="308"/>
                  </a:lnTo>
                  <a:lnTo>
                    <a:pt x="633" y="323"/>
                  </a:lnTo>
                  <a:lnTo>
                    <a:pt x="578" y="320"/>
                  </a:lnTo>
                  <a:lnTo>
                    <a:pt x="516" y="280"/>
                  </a:lnTo>
                  <a:lnTo>
                    <a:pt x="357" y="237"/>
                  </a:lnTo>
                  <a:lnTo>
                    <a:pt x="300" y="187"/>
                  </a:lnTo>
                  <a:lnTo>
                    <a:pt x="214" y="130"/>
                  </a:lnTo>
                  <a:lnTo>
                    <a:pt x="171" y="102"/>
                  </a:lnTo>
                  <a:lnTo>
                    <a:pt x="83" y="85"/>
                  </a:lnTo>
                  <a:lnTo>
                    <a:pt x="36" y="73"/>
                  </a:lnTo>
                  <a:lnTo>
                    <a:pt x="0" y="50"/>
                  </a:lnTo>
                  <a:lnTo>
                    <a:pt x="0" y="28"/>
                  </a:lnTo>
                  <a:lnTo>
                    <a:pt x="7" y="7"/>
                  </a:lnTo>
                  <a:lnTo>
                    <a:pt x="48" y="12"/>
                  </a:lnTo>
                  <a:lnTo>
                    <a:pt x="129" y="12"/>
                  </a:lnTo>
                  <a:lnTo>
                    <a:pt x="190" y="0"/>
                  </a:lnTo>
                  <a:lnTo>
                    <a:pt x="250" y="7"/>
                  </a:lnTo>
                  <a:lnTo>
                    <a:pt x="286" y="9"/>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0" name="Freeform 343"/>
            <p:cNvSpPr>
              <a:spLocks/>
            </p:cNvSpPr>
            <p:nvPr/>
          </p:nvSpPr>
          <p:spPr bwMode="auto">
            <a:xfrm>
              <a:off x="1223" y="1908"/>
              <a:ext cx="400" cy="316"/>
            </a:xfrm>
            <a:custGeom>
              <a:avLst/>
              <a:gdLst>
                <a:gd name="T0" fmla="*/ 400 w 400"/>
                <a:gd name="T1" fmla="*/ 93 h 316"/>
                <a:gd name="T2" fmla="*/ 348 w 400"/>
                <a:gd name="T3" fmla="*/ 66 h 316"/>
                <a:gd name="T4" fmla="*/ 286 w 400"/>
                <a:gd name="T5" fmla="*/ 52 h 316"/>
                <a:gd name="T6" fmla="*/ 219 w 400"/>
                <a:gd name="T7" fmla="*/ 0 h 316"/>
                <a:gd name="T8" fmla="*/ 167 w 400"/>
                <a:gd name="T9" fmla="*/ 0 h 316"/>
                <a:gd name="T10" fmla="*/ 146 w 400"/>
                <a:gd name="T11" fmla="*/ 7 h 316"/>
                <a:gd name="T12" fmla="*/ 117 w 400"/>
                <a:gd name="T13" fmla="*/ 26 h 316"/>
                <a:gd name="T14" fmla="*/ 76 w 400"/>
                <a:gd name="T15" fmla="*/ 28 h 316"/>
                <a:gd name="T16" fmla="*/ 50 w 400"/>
                <a:gd name="T17" fmla="*/ 69 h 316"/>
                <a:gd name="T18" fmla="*/ 19 w 400"/>
                <a:gd name="T19" fmla="*/ 109 h 316"/>
                <a:gd name="T20" fmla="*/ 3 w 400"/>
                <a:gd name="T21" fmla="*/ 138 h 316"/>
                <a:gd name="T22" fmla="*/ 0 w 400"/>
                <a:gd name="T23" fmla="*/ 166 h 316"/>
                <a:gd name="T24" fmla="*/ 24 w 400"/>
                <a:gd name="T25" fmla="*/ 195 h 316"/>
                <a:gd name="T26" fmla="*/ 31 w 400"/>
                <a:gd name="T27" fmla="*/ 235 h 316"/>
                <a:gd name="T28" fmla="*/ 41 w 400"/>
                <a:gd name="T29" fmla="*/ 261 h 316"/>
                <a:gd name="T30" fmla="*/ 62 w 400"/>
                <a:gd name="T31" fmla="*/ 275 h 316"/>
                <a:gd name="T32" fmla="*/ 91 w 400"/>
                <a:gd name="T33" fmla="*/ 290 h 316"/>
                <a:gd name="T34" fmla="*/ 150 w 400"/>
                <a:gd name="T35" fmla="*/ 297 h 316"/>
                <a:gd name="T36" fmla="*/ 207 w 400"/>
                <a:gd name="T37" fmla="*/ 316 h 316"/>
                <a:gd name="T38" fmla="*/ 276 w 400"/>
                <a:gd name="T39" fmla="*/ 316 h 316"/>
                <a:gd name="T40" fmla="*/ 326 w 400"/>
                <a:gd name="T41" fmla="*/ 309 h 316"/>
                <a:gd name="T42" fmla="*/ 310 w 400"/>
                <a:gd name="T43" fmla="*/ 240 h 316"/>
                <a:gd name="T44" fmla="*/ 322 w 400"/>
                <a:gd name="T45" fmla="*/ 187 h 316"/>
                <a:gd name="T46" fmla="*/ 345 w 400"/>
                <a:gd name="T47" fmla="*/ 157 h 316"/>
                <a:gd name="T48" fmla="*/ 374 w 400"/>
                <a:gd name="T49" fmla="*/ 114 h 316"/>
                <a:gd name="T50" fmla="*/ 386 w 400"/>
                <a:gd name="T51" fmla="*/ 102 h 316"/>
                <a:gd name="T52" fmla="*/ 400 w 400"/>
                <a:gd name="T53" fmla="*/ 93 h 316"/>
                <a:gd name="T54" fmla="*/ 400 w 400"/>
                <a:gd name="T55" fmla="*/ 93 h 3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316"/>
                <a:gd name="T86" fmla="*/ 400 w 400"/>
                <a:gd name="T87" fmla="*/ 316 h 3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316">
                  <a:moveTo>
                    <a:pt x="400" y="93"/>
                  </a:moveTo>
                  <a:lnTo>
                    <a:pt x="348" y="66"/>
                  </a:lnTo>
                  <a:lnTo>
                    <a:pt x="286" y="52"/>
                  </a:lnTo>
                  <a:lnTo>
                    <a:pt x="219" y="0"/>
                  </a:lnTo>
                  <a:lnTo>
                    <a:pt x="167" y="0"/>
                  </a:lnTo>
                  <a:lnTo>
                    <a:pt x="146" y="7"/>
                  </a:lnTo>
                  <a:lnTo>
                    <a:pt x="117" y="26"/>
                  </a:lnTo>
                  <a:lnTo>
                    <a:pt x="76" y="28"/>
                  </a:lnTo>
                  <a:lnTo>
                    <a:pt x="50" y="69"/>
                  </a:lnTo>
                  <a:lnTo>
                    <a:pt x="19" y="109"/>
                  </a:lnTo>
                  <a:lnTo>
                    <a:pt x="3" y="138"/>
                  </a:lnTo>
                  <a:lnTo>
                    <a:pt x="0" y="166"/>
                  </a:lnTo>
                  <a:lnTo>
                    <a:pt x="24" y="195"/>
                  </a:lnTo>
                  <a:lnTo>
                    <a:pt x="31" y="235"/>
                  </a:lnTo>
                  <a:lnTo>
                    <a:pt x="41" y="261"/>
                  </a:lnTo>
                  <a:lnTo>
                    <a:pt x="62" y="275"/>
                  </a:lnTo>
                  <a:lnTo>
                    <a:pt x="91" y="290"/>
                  </a:lnTo>
                  <a:lnTo>
                    <a:pt x="150" y="297"/>
                  </a:lnTo>
                  <a:lnTo>
                    <a:pt x="207" y="316"/>
                  </a:lnTo>
                  <a:lnTo>
                    <a:pt x="276" y="316"/>
                  </a:lnTo>
                  <a:lnTo>
                    <a:pt x="326" y="309"/>
                  </a:lnTo>
                  <a:lnTo>
                    <a:pt x="310" y="240"/>
                  </a:lnTo>
                  <a:lnTo>
                    <a:pt x="322" y="187"/>
                  </a:lnTo>
                  <a:lnTo>
                    <a:pt x="345" y="157"/>
                  </a:lnTo>
                  <a:lnTo>
                    <a:pt x="374" y="114"/>
                  </a:lnTo>
                  <a:lnTo>
                    <a:pt x="386" y="102"/>
                  </a:lnTo>
                  <a:lnTo>
                    <a:pt x="400" y="93"/>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1" name="Freeform 344"/>
            <p:cNvSpPr>
              <a:spLocks/>
            </p:cNvSpPr>
            <p:nvPr/>
          </p:nvSpPr>
          <p:spPr bwMode="auto">
            <a:xfrm>
              <a:off x="1380" y="2257"/>
              <a:ext cx="655" cy="263"/>
            </a:xfrm>
            <a:custGeom>
              <a:avLst/>
              <a:gdLst>
                <a:gd name="T0" fmla="*/ 0 w 655"/>
                <a:gd name="T1" fmla="*/ 0 h 263"/>
                <a:gd name="T2" fmla="*/ 43 w 655"/>
                <a:gd name="T3" fmla="*/ 12 h 263"/>
                <a:gd name="T4" fmla="*/ 141 w 655"/>
                <a:gd name="T5" fmla="*/ 19 h 263"/>
                <a:gd name="T6" fmla="*/ 234 w 655"/>
                <a:gd name="T7" fmla="*/ 50 h 263"/>
                <a:gd name="T8" fmla="*/ 274 w 655"/>
                <a:gd name="T9" fmla="*/ 78 h 263"/>
                <a:gd name="T10" fmla="*/ 360 w 655"/>
                <a:gd name="T11" fmla="*/ 92 h 263"/>
                <a:gd name="T12" fmla="*/ 438 w 655"/>
                <a:gd name="T13" fmla="*/ 78 h 263"/>
                <a:gd name="T14" fmla="*/ 426 w 655"/>
                <a:gd name="T15" fmla="*/ 133 h 263"/>
                <a:gd name="T16" fmla="*/ 455 w 655"/>
                <a:gd name="T17" fmla="*/ 164 h 263"/>
                <a:gd name="T18" fmla="*/ 569 w 655"/>
                <a:gd name="T19" fmla="*/ 175 h 263"/>
                <a:gd name="T20" fmla="*/ 610 w 655"/>
                <a:gd name="T21" fmla="*/ 171 h 263"/>
                <a:gd name="T22" fmla="*/ 626 w 655"/>
                <a:gd name="T23" fmla="*/ 102 h 263"/>
                <a:gd name="T24" fmla="*/ 655 w 655"/>
                <a:gd name="T25" fmla="*/ 192 h 263"/>
                <a:gd name="T26" fmla="*/ 631 w 655"/>
                <a:gd name="T27" fmla="*/ 216 h 263"/>
                <a:gd name="T28" fmla="*/ 548 w 655"/>
                <a:gd name="T29" fmla="*/ 218 h 263"/>
                <a:gd name="T30" fmla="*/ 569 w 655"/>
                <a:gd name="T31" fmla="*/ 263 h 263"/>
                <a:gd name="T32" fmla="*/ 512 w 655"/>
                <a:gd name="T33" fmla="*/ 237 h 263"/>
                <a:gd name="T34" fmla="*/ 462 w 655"/>
                <a:gd name="T35" fmla="*/ 211 h 263"/>
                <a:gd name="T36" fmla="*/ 424 w 655"/>
                <a:gd name="T37" fmla="*/ 164 h 263"/>
                <a:gd name="T38" fmla="*/ 369 w 655"/>
                <a:gd name="T39" fmla="*/ 161 h 263"/>
                <a:gd name="T40" fmla="*/ 322 w 655"/>
                <a:gd name="T41" fmla="*/ 152 h 263"/>
                <a:gd name="T42" fmla="*/ 234 w 655"/>
                <a:gd name="T43" fmla="*/ 107 h 263"/>
                <a:gd name="T44" fmla="*/ 172 w 655"/>
                <a:gd name="T45" fmla="*/ 69 h 263"/>
                <a:gd name="T46" fmla="*/ 105 w 655"/>
                <a:gd name="T47" fmla="*/ 47 h 263"/>
                <a:gd name="T48" fmla="*/ 55 w 655"/>
                <a:gd name="T49" fmla="*/ 40 h 263"/>
                <a:gd name="T50" fmla="*/ 31 w 655"/>
                <a:gd name="T51" fmla="*/ 31 h 263"/>
                <a:gd name="T52" fmla="*/ 8 w 655"/>
                <a:gd name="T53" fmla="*/ 19 h 263"/>
                <a:gd name="T54" fmla="*/ 0 w 655"/>
                <a:gd name="T55" fmla="*/ 0 h 263"/>
                <a:gd name="T56" fmla="*/ 0 w 655"/>
                <a:gd name="T57" fmla="*/ 0 h 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5"/>
                <a:gd name="T88" fmla="*/ 0 h 263"/>
                <a:gd name="T89" fmla="*/ 655 w 655"/>
                <a:gd name="T90" fmla="*/ 263 h 2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5" h="263">
                  <a:moveTo>
                    <a:pt x="0" y="0"/>
                  </a:moveTo>
                  <a:lnTo>
                    <a:pt x="43" y="12"/>
                  </a:lnTo>
                  <a:lnTo>
                    <a:pt x="141" y="19"/>
                  </a:lnTo>
                  <a:lnTo>
                    <a:pt x="234" y="50"/>
                  </a:lnTo>
                  <a:lnTo>
                    <a:pt x="274" y="78"/>
                  </a:lnTo>
                  <a:lnTo>
                    <a:pt x="360" y="92"/>
                  </a:lnTo>
                  <a:lnTo>
                    <a:pt x="438" y="78"/>
                  </a:lnTo>
                  <a:lnTo>
                    <a:pt x="426" y="133"/>
                  </a:lnTo>
                  <a:lnTo>
                    <a:pt x="455" y="164"/>
                  </a:lnTo>
                  <a:lnTo>
                    <a:pt x="569" y="175"/>
                  </a:lnTo>
                  <a:lnTo>
                    <a:pt x="610" y="171"/>
                  </a:lnTo>
                  <a:lnTo>
                    <a:pt x="626" y="102"/>
                  </a:lnTo>
                  <a:lnTo>
                    <a:pt x="655" y="192"/>
                  </a:lnTo>
                  <a:lnTo>
                    <a:pt x="631" y="216"/>
                  </a:lnTo>
                  <a:lnTo>
                    <a:pt x="548" y="218"/>
                  </a:lnTo>
                  <a:lnTo>
                    <a:pt x="569" y="263"/>
                  </a:lnTo>
                  <a:lnTo>
                    <a:pt x="512" y="237"/>
                  </a:lnTo>
                  <a:lnTo>
                    <a:pt x="462" y="211"/>
                  </a:lnTo>
                  <a:lnTo>
                    <a:pt x="424" y="164"/>
                  </a:lnTo>
                  <a:lnTo>
                    <a:pt x="369" y="161"/>
                  </a:lnTo>
                  <a:lnTo>
                    <a:pt x="322" y="152"/>
                  </a:lnTo>
                  <a:lnTo>
                    <a:pt x="234" y="107"/>
                  </a:lnTo>
                  <a:lnTo>
                    <a:pt x="172" y="69"/>
                  </a:lnTo>
                  <a:lnTo>
                    <a:pt x="105" y="47"/>
                  </a:lnTo>
                  <a:lnTo>
                    <a:pt x="55" y="40"/>
                  </a:lnTo>
                  <a:lnTo>
                    <a:pt x="31" y="31"/>
                  </a:lnTo>
                  <a:lnTo>
                    <a:pt x="8" y="19"/>
                  </a:lnTo>
                  <a:lnTo>
                    <a:pt x="0"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62" name="Freeform 345"/>
            <p:cNvSpPr>
              <a:spLocks/>
            </p:cNvSpPr>
            <p:nvPr/>
          </p:nvSpPr>
          <p:spPr bwMode="auto">
            <a:xfrm>
              <a:off x="1818" y="2311"/>
              <a:ext cx="169" cy="81"/>
            </a:xfrm>
            <a:custGeom>
              <a:avLst/>
              <a:gdLst>
                <a:gd name="T0" fmla="*/ 27 w 169"/>
                <a:gd name="T1" fmla="*/ 0 h 81"/>
                <a:gd name="T2" fmla="*/ 143 w 169"/>
                <a:gd name="T3" fmla="*/ 3 h 81"/>
                <a:gd name="T4" fmla="*/ 169 w 169"/>
                <a:gd name="T5" fmla="*/ 76 h 81"/>
                <a:gd name="T6" fmla="*/ 84 w 169"/>
                <a:gd name="T7" fmla="*/ 81 h 81"/>
                <a:gd name="T8" fmla="*/ 0 w 169"/>
                <a:gd name="T9" fmla="*/ 60 h 81"/>
                <a:gd name="T10" fmla="*/ 7 w 169"/>
                <a:gd name="T11" fmla="*/ 15 h 81"/>
                <a:gd name="T12" fmla="*/ 27 w 169"/>
                <a:gd name="T13" fmla="*/ 0 h 81"/>
                <a:gd name="T14" fmla="*/ 27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27" y="0"/>
                  </a:moveTo>
                  <a:lnTo>
                    <a:pt x="143" y="3"/>
                  </a:lnTo>
                  <a:lnTo>
                    <a:pt x="169" y="76"/>
                  </a:lnTo>
                  <a:lnTo>
                    <a:pt x="84" y="81"/>
                  </a:lnTo>
                  <a:lnTo>
                    <a:pt x="0" y="60"/>
                  </a:lnTo>
                  <a:lnTo>
                    <a:pt x="7" y="15"/>
                  </a:lnTo>
                  <a:lnTo>
                    <a:pt x="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3" name="Freeform 346"/>
            <p:cNvSpPr>
              <a:spLocks/>
            </p:cNvSpPr>
            <p:nvPr/>
          </p:nvSpPr>
          <p:spPr bwMode="auto">
            <a:xfrm>
              <a:off x="1385" y="2231"/>
              <a:ext cx="138" cy="33"/>
            </a:xfrm>
            <a:custGeom>
              <a:avLst/>
              <a:gdLst>
                <a:gd name="T0" fmla="*/ 57 w 138"/>
                <a:gd name="T1" fmla="*/ 7 h 33"/>
                <a:gd name="T2" fmla="*/ 0 w 138"/>
                <a:gd name="T3" fmla="*/ 0 h 33"/>
                <a:gd name="T4" fmla="*/ 3 w 138"/>
                <a:gd name="T5" fmla="*/ 23 h 33"/>
                <a:gd name="T6" fmla="*/ 50 w 138"/>
                <a:gd name="T7" fmla="*/ 33 h 33"/>
                <a:gd name="T8" fmla="*/ 60 w 138"/>
                <a:gd name="T9" fmla="*/ 23 h 33"/>
                <a:gd name="T10" fmla="*/ 72 w 138"/>
                <a:gd name="T11" fmla="*/ 26 h 33"/>
                <a:gd name="T12" fmla="*/ 124 w 138"/>
                <a:gd name="T13" fmla="*/ 26 h 33"/>
                <a:gd name="T14" fmla="*/ 138 w 138"/>
                <a:gd name="T15" fmla="*/ 14 h 33"/>
                <a:gd name="T16" fmla="*/ 57 w 138"/>
                <a:gd name="T17" fmla="*/ 7 h 33"/>
                <a:gd name="T18" fmla="*/ 57 w 138"/>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33"/>
                <a:gd name="T32" fmla="*/ 138 w 1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33">
                  <a:moveTo>
                    <a:pt x="57" y="7"/>
                  </a:moveTo>
                  <a:lnTo>
                    <a:pt x="0" y="0"/>
                  </a:lnTo>
                  <a:lnTo>
                    <a:pt x="3" y="23"/>
                  </a:lnTo>
                  <a:lnTo>
                    <a:pt x="50" y="33"/>
                  </a:lnTo>
                  <a:lnTo>
                    <a:pt x="60" y="23"/>
                  </a:lnTo>
                  <a:lnTo>
                    <a:pt x="72" y="26"/>
                  </a:lnTo>
                  <a:lnTo>
                    <a:pt x="124" y="26"/>
                  </a:lnTo>
                  <a:lnTo>
                    <a:pt x="138" y="14"/>
                  </a:lnTo>
                  <a:lnTo>
                    <a:pt x="57"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4" name="Freeform 347"/>
            <p:cNvSpPr>
              <a:spLocks/>
            </p:cNvSpPr>
            <p:nvPr/>
          </p:nvSpPr>
          <p:spPr bwMode="auto">
            <a:xfrm>
              <a:off x="1521" y="2231"/>
              <a:ext cx="121" cy="47"/>
            </a:xfrm>
            <a:custGeom>
              <a:avLst/>
              <a:gdLst>
                <a:gd name="T0" fmla="*/ 74 w 121"/>
                <a:gd name="T1" fmla="*/ 7 h 47"/>
                <a:gd name="T2" fmla="*/ 36 w 121"/>
                <a:gd name="T3" fmla="*/ 0 h 47"/>
                <a:gd name="T4" fmla="*/ 0 w 121"/>
                <a:gd name="T5" fmla="*/ 7 h 47"/>
                <a:gd name="T6" fmla="*/ 5 w 121"/>
                <a:gd name="T7" fmla="*/ 33 h 47"/>
                <a:gd name="T8" fmla="*/ 57 w 121"/>
                <a:gd name="T9" fmla="*/ 40 h 47"/>
                <a:gd name="T10" fmla="*/ 107 w 121"/>
                <a:gd name="T11" fmla="*/ 47 h 47"/>
                <a:gd name="T12" fmla="*/ 121 w 121"/>
                <a:gd name="T13" fmla="*/ 31 h 47"/>
                <a:gd name="T14" fmla="*/ 107 w 121"/>
                <a:gd name="T15" fmla="*/ 14 h 47"/>
                <a:gd name="T16" fmla="*/ 74 w 121"/>
                <a:gd name="T17" fmla="*/ 7 h 47"/>
                <a:gd name="T18" fmla="*/ 74 w 121"/>
                <a:gd name="T19" fmla="*/ 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7"/>
                <a:gd name="T32" fmla="*/ 121 w 12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7">
                  <a:moveTo>
                    <a:pt x="74" y="7"/>
                  </a:moveTo>
                  <a:lnTo>
                    <a:pt x="36" y="0"/>
                  </a:lnTo>
                  <a:lnTo>
                    <a:pt x="0" y="7"/>
                  </a:lnTo>
                  <a:lnTo>
                    <a:pt x="5" y="33"/>
                  </a:lnTo>
                  <a:lnTo>
                    <a:pt x="57" y="40"/>
                  </a:lnTo>
                  <a:lnTo>
                    <a:pt x="107" y="47"/>
                  </a:lnTo>
                  <a:lnTo>
                    <a:pt x="121" y="31"/>
                  </a:lnTo>
                  <a:lnTo>
                    <a:pt x="107" y="14"/>
                  </a:lnTo>
                  <a:lnTo>
                    <a:pt x="74"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5" name="Freeform 348"/>
            <p:cNvSpPr>
              <a:spLocks/>
            </p:cNvSpPr>
            <p:nvPr/>
          </p:nvSpPr>
          <p:spPr bwMode="auto">
            <a:xfrm>
              <a:off x="1626" y="2264"/>
              <a:ext cx="133" cy="62"/>
            </a:xfrm>
            <a:custGeom>
              <a:avLst/>
              <a:gdLst>
                <a:gd name="T0" fmla="*/ 133 w 133"/>
                <a:gd name="T1" fmla="*/ 38 h 62"/>
                <a:gd name="T2" fmla="*/ 102 w 133"/>
                <a:gd name="T3" fmla="*/ 62 h 62"/>
                <a:gd name="T4" fmla="*/ 0 w 133"/>
                <a:gd name="T5" fmla="*/ 21 h 62"/>
                <a:gd name="T6" fmla="*/ 19 w 133"/>
                <a:gd name="T7" fmla="*/ 0 h 62"/>
                <a:gd name="T8" fmla="*/ 73 w 133"/>
                <a:gd name="T9" fmla="*/ 14 h 62"/>
                <a:gd name="T10" fmla="*/ 133 w 133"/>
                <a:gd name="T11" fmla="*/ 38 h 62"/>
                <a:gd name="T12" fmla="*/ 133 w 133"/>
                <a:gd name="T13" fmla="*/ 38 h 62"/>
                <a:gd name="T14" fmla="*/ 0 60000 65536"/>
                <a:gd name="T15" fmla="*/ 0 60000 65536"/>
                <a:gd name="T16" fmla="*/ 0 60000 65536"/>
                <a:gd name="T17" fmla="*/ 0 60000 65536"/>
                <a:gd name="T18" fmla="*/ 0 60000 65536"/>
                <a:gd name="T19" fmla="*/ 0 60000 65536"/>
                <a:gd name="T20" fmla="*/ 0 60000 65536"/>
                <a:gd name="T21" fmla="*/ 0 w 133"/>
                <a:gd name="T22" fmla="*/ 0 h 62"/>
                <a:gd name="T23" fmla="*/ 133 w 1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62">
                  <a:moveTo>
                    <a:pt x="133" y="38"/>
                  </a:moveTo>
                  <a:lnTo>
                    <a:pt x="102" y="62"/>
                  </a:lnTo>
                  <a:lnTo>
                    <a:pt x="0" y="21"/>
                  </a:lnTo>
                  <a:lnTo>
                    <a:pt x="19" y="0"/>
                  </a:lnTo>
                  <a:lnTo>
                    <a:pt x="73" y="14"/>
                  </a:lnTo>
                  <a:lnTo>
                    <a:pt x="133" y="38"/>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6" name="Freeform 349"/>
            <p:cNvSpPr>
              <a:spLocks/>
            </p:cNvSpPr>
            <p:nvPr/>
          </p:nvSpPr>
          <p:spPr bwMode="auto">
            <a:xfrm>
              <a:off x="1349" y="1656"/>
              <a:ext cx="29" cy="24"/>
            </a:xfrm>
            <a:custGeom>
              <a:avLst/>
              <a:gdLst>
                <a:gd name="T0" fmla="*/ 0 w 29"/>
                <a:gd name="T1" fmla="*/ 0 h 24"/>
                <a:gd name="T2" fmla="*/ 29 w 29"/>
                <a:gd name="T3" fmla="*/ 0 h 24"/>
                <a:gd name="T4" fmla="*/ 29 w 29"/>
                <a:gd name="T5" fmla="*/ 24 h 24"/>
                <a:gd name="T6" fmla="*/ 10 w 29"/>
                <a:gd name="T7" fmla="*/ 24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29" y="0"/>
                  </a:lnTo>
                  <a:lnTo>
                    <a:pt x="29" y="24"/>
                  </a:lnTo>
                  <a:lnTo>
                    <a:pt x="10" y="24"/>
                  </a:lnTo>
                  <a:lnTo>
                    <a:pt x="0" y="0"/>
                  </a:lnTo>
                  <a:close/>
                </a:path>
              </a:pathLst>
            </a:custGeom>
            <a:solidFill>
              <a:srgbClr val="BDC9D4"/>
            </a:solidFill>
            <a:ln w="9525">
              <a:noFill/>
              <a:round/>
              <a:headEnd/>
              <a:tailEnd/>
            </a:ln>
          </p:spPr>
          <p:txBody>
            <a:bodyPr/>
            <a:lstStyle/>
            <a:p>
              <a:endParaRPr lang="en-US">
                <a:latin typeface="Calibri" pitchFamily="34" charset="0"/>
              </a:endParaRPr>
            </a:p>
          </p:txBody>
        </p:sp>
        <p:sp>
          <p:nvSpPr>
            <p:cNvPr id="23667" name="Freeform 350"/>
            <p:cNvSpPr>
              <a:spLocks/>
            </p:cNvSpPr>
            <p:nvPr/>
          </p:nvSpPr>
          <p:spPr bwMode="auto">
            <a:xfrm>
              <a:off x="1533" y="2003"/>
              <a:ext cx="121" cy="214"/>
            </a:xfrm>
            <a:custGeom>
              <a:avLst/>
              <a:gdLst>
                <a:gd name="T0" fmla="*/ 121 w 121"/>
                <a:gd name="T1" fmla="*/ 9 h 214"/>
                <a:gd name="T2" fmla="*/ 90 w 121"/>
                <a:gd name="T3" fmla="*/ 0 h 214"/>
                <a:gd name="T4" fmla="*/ 64 w 121"/>
                <a:gd name="T5" fmla="*/ 19 h 214"/>
                <a:gd name="T6" fmla="*/ 28 w 121"/>
                <a:gd name="T7" fmla="*/ 62 h 214"/>
                <a:gd name="T8" fmla="*/ 7 w 121"/>
                <a:gd name="T9" fmla="*/ 104 h 214"/>
                <a:gd name="T10" fmla="*/ 0 w 121"/>
                <a:gd name="T11" fmla="*/ 140 h 214"/>
                <a:gd name="T12" fmla="*/ 4 w 121"/>
                <a:gd name="T13" fmla="*/ 171 h 214"/>
                <a:gd name="T14" fmla="*/ 14 w 121"/>
                <a:gd name="T15" fmla="*/ 214 h 214"/>
                <a:gd name="T16" fmla="*/ 40 w 121"/>
                <a:gd name="T17" fmla="*/ 214 h 214"/>
                <a:gd name="T18" fmla="*/ 57 w 121"/>
                <a:gd name="T19" fmla="*/ 214 h 214"/>
                <a:gd name="T20" fmla="*/ 35 w 121"/>
                <a:gd name="T21" fmla="*/ 168 h 214"/>
                <a:gd name="T22" fmla="*/ 40 w 121"/>
                <a:gd name="T23" fmla="*/ 130 h 214"/>
                <a:gd name="T24" fmla="*/ 76 w 121"/>
                <a:gd name="T25" fmla="*/ 50 h 214"/>
                <a:gd name="T26" fmla="*/ 121 w 121"/>
                <a:gd name="T27" fmla="*/ 9 h 214"/>
                <a:gd name="T28" fmla="*/ 121 w 121"/>
                <a:gd name="T29" fmla="*/ 9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4"/>
                <a:gd name="T47" fmla="*/ 121 w 12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4">
                  <a:moveTo>
                    <a:pt x="121" y="9"/>
                  </a:moveTo>
                  <a:lnTo>
                    <a:pt x="90" y="0"/>
                  </a:lnTo>
                  <a:lnTo>
                    <a:pt x="64" y="19"/>
                  </a:lnTo>
                  <a:lnTo>
                    <a:pt x="28" y="62"/>
                  </a:lnTo>
                  <a:lnTo>
                    <a:pt x="7" y="104"/>
                  </a:lnTo>
                  <a:lnTo>
                    <a:pt x="0" y="140"/>
                  </a:lnTo>
                  <a:lnTo>
                    <a:pt x="4" y="171"/>
                  </a:lnTo>
                  <a:lnTo>
                    <a:pt x="14" y="214"/>
                  </a:lnTo>
                  <a:lnTo>
                    <a:pt x="40" y="214"/>
                  </a:lnTo>
                  <a:lnTo>
                    <a:pt x="57" y="214"/>
                  </a:lnTo>
                  <a:lnTo>
                    <a:pt x="35" y="168"/>
                  </a:lnTo>
                  <a:lnTo>
                    <a:pt x="40" y="130"/>
                  </a:lnTo>
                  <a:lnTo>
                    <a:pt x="76" y="50"/>
                  </a:lnTo>
                  <a:lnTo>
                    <a:pt x="121" y="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68" name="Freeform 351"/>
            <p:cNvSpPr>
              <a:spLocks/>
            </p:cNvSpPr>
            <p:nvPr/>
          </p:nvSpPr>
          <p:spPr bwMode="auto">
            <a:xfrm>
              <a:off x="1335" y="2157"/>
              <a:ext cx="110" cy="45"/>
            </a:xfrm>
            <a:custGeom>
              <a:avLst/>
              <a:gdLst>
                <a:gd name="T0" fmla="*/ 0 w 110"/>
                <a:gd name="T1" fmla="*/ 14 h 45"/>
                <a:gd name="T2" fmla="*/ 22 w 110"/>
                <a:gd name="T3" fmla="*/ 0 h 45"/>
                <a:gd name="T4" fmla="*/ 64 w 110"/>
                <a:gd name="T5" fmla="*/ 0 h 45"/>
                <a:gd name="T6" fmla="*/ 110 w 110"/>
                <a:gd name="T7" fmla="*/ 14 h 45"/>
                <a:gd name="T8" fmla="*/ 110 w 110"/>
                <a:gd name="T9" fmla="*/ 43 h 45"/>
                <a:gd name="T10" fmla="*/ 69 w 110"/>
                <a:gd name="T11" fmla="*/ 45 h 45"/>
                <a:gd name="T12" fmla="*/ 0 w 110"/>
                <a:gd name="T13" fmla="*/ 22 h 45"/>
                <a:gd name="T14" fmla="*/ 0 w 110"/>
                <a:gd name="T15" fmla="*/ 14 h 45"/>
                <a:gd name="T16" fmla="*/ 0 w 110"/>
                <a:gd name="T17" fmla="*/ 1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5"/>
                <a:gd name="T29" fmla="*/ 110 w 11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5">
                  <a:moveTo>
                    <a:pt x="0" y="14"/>
                  </a:moveTo>
                  <a:lnTo>
                    <a:pt x="22" y="0"/>
                  </a:lnTo>
                  <a:lnTo>
                    <a:pt x="64" y="0"/>
                  </a:lnTo>
                  <a:lnTo>
                    <a:pt x="110" y="14"/>
                  </a:lnTo>
                  <a:lnTo>
                    <a:pt x="110" y="43"/>
                  </a:lnTo>
                  <a:lnTo>
                    <a:pt x="69" y="45"/>
                  </a:lnTo>
                  <a:lnTo>
                    <a:pt x="0" y="22"/>
                  </a:lnTo>
                  <a:lnTo>
                    <a:pt x="0" y="1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9" name="Freeform 352"/>
            <p:cNvSpPr>
              <a:spLocks/>
            </p:cNvSpPr>
            <p:nvPr/>
          </p:nvSpPr>
          <p:spPr bwMode="auto">
            <a:xfrm>
              <a:off x="1264" y="2095"/>
              <a:ext cx="35" cy="86"/>
            </a:xfrm>
            <a:custGeom>
              <a:avLst/>
              <a:gdLst>
                <a:gd name="T0" fmla="*/ 9 w 35"/>
                <a:gd name="T1" fmla="*/ 3 h 86"/>
                <a:gd name="T2" fmla="*/ 0 w 35"/>
                <a:gd name="T3" fmla="*/ 43 h 86"/>
                <a:gd name="T4" fmla="*/ 2 w 35"/>
                <a:gd name="T5" fmla="*/ 69 h 86"/>
                <a:gd name="T6" fmla="*/ 19 w 35"/>
                <a:gd name="T7" fmla="*/ 86 h 86"/>
                <a:gd name="T8" fmla="*/ 35 w 35"/>
                <a:gd name="T9" fmla="*/ 48 h 86"/>
                <a:gd name="T10" fmla="*/ 24 w 35"/>
                <a:gd name="T11" fmla="*/ 34 h 86"/>
                <a:gd name="T12" fmla="*/ 24 w 35"/>
                <a:gd name="T13" fmla="*/ 0 h 86"/>
                <a:gd name="T14" fmla="*/ 9 w 35"/>
                <a:gd name="T15" fmla="*/ 3 h 86"/>
                <a:gd name="T16" fmla="*/ 9 w 35"/>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6"/>
                <a:gd name="T29" fmla="*/ 35 w 3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6">
                  <a:moveTo>
                    <a:pt x="9" y="3"/>
                  </a:moveTo>
                  <a:lnTo>
                    <a:pt x="0" y="43"/>
                  </a:lnTo>
                  <a:lnTo>
                    <a:pt x="2" y="69"/>
                  </a:lnTo>
                  <a:lnTo>
                    <a:pt x="19" y="86"/>
                  </a:lnTo>
                  <a:lnTo>
                    <a:pt x="35" y="48"/>
                  </a:lnTo>
                  <a:lnTo>
                    <a:pt x="24" y="34"/>
                  </a:lnTo>
                  <a:lnTo>
                    <a:pt x="24" y="0"/>
                  </a:lnTo>
                  <a:lnTo>
                    <a:pt x="9" y="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0" name="Freeform 353"/>
            <p:cNvSpPr>
              <a:spLocks/>
            </p:cNvSpPr>
            <p:nvPr/>
          </p:nvSpPr>
          <p:spPr bwMode="auto">
            <a:xfrm>
              <a:off x="1233" y="1998"/>
              <a:ext cx="59" cy="90"/>
            </a:xfrm>
            <a:custGeom>
              <a:avLst/>
              <a:gdLst>
                <a:gd name="T0" fmla="*/ 50 w 59"/>
                <a:gd name="T1" fmla="*/ 0 h 90"/>
                <a:gd name="T2" fmla="*/ 0 w 59"/>
                <a:gd name="T3" fmla="*/ 55 h 90"/>
                <a:gd name="T4" fmla="*/ 14 w 59"/>
                <a:gd name="T5" fmla="*/ 90 h 90"/>
                <a:gd name="T6" fmla="*/ 47 w 59"/>
                <a:gd name="T7" fmla="*/ 43 h 90"/>
                <a:gd name="T8" fmla="*/ 59 w 59"/>
                <a:gd name="T9" fmla="*/ 5 h 90"/>
                <a:gd name="T10" fmla="*/ 50 w 59"/>
                <a:gd name="T11" fmla="*/ 0 h 90"/>
                <a:gd name="T12" fmla="*/ 50 w 59"/>
                <a:gd name="T13" fmla="*/ 0 h 90"/>
                <a:gd name="T14" fmla="*/ 0 60000 65536"/>
                <a:gd name="T15" fmla="*/ 0 60000 65536"/>
                <a:gd name="T16" fmla="*/ 0 60000 65536"/>
                <a:gd name="T17" fmla="*/ 0 60000 65536"/>
                <a:gd name="T18" fmla="*/ 0 60000 65536"/>
                <a:gd name="T19" fmla="*/ 0 60000 65536"/>
                <a:gd name="T20" fmla="*/ 0 60000 65536"/>
                <a:gd name="T21" fmla="*/ 0 w 59"/>
                <a:gd name="T22" fmla="*/ 0 h 90"/>
                <a:gd name="T23" fmla="*/ 59 w 59"/>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0">
                  <a:moveTo>
                    <a:pt x="50" y="0"/>
                  </a:moveTo>
                  <a:lnTo>
                    <a:pt x="0" y="55"/>
                  </a:lnTo>
                  <a:lnTo>
                    <a:pt x="14" y="90"/>
                  </a:lnTo>
                  <a:lnTo>
                    <a:pt x="47" y="43"/>
                  </a:lnTo>
                  <a:lnTo>
                    <a:pt x="59" y="5"/>
                  </a:lnTo>
                  <a:lnTo>
                    <a:pt x="5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1" name="Freeform 354"/>
            <p:cNvSpPr>
              <a:spLocks/>
            </p:cNvSpPr>
            <p:nvPr/>
          </p:nvSpPr>
          <p:spPr bwMode="auto">
            <a:xfrm>
              <a:off x="1704" y="1775"/>
              <a:ext cx="559" cy="237"/>
            </a:xfrm>
            <a:custGeom>
              <a:avLst/>
              <a:gdLst>
                <a:gd name="T0" fmla="*/ 269 w 559"/>
                <a:gd name="T1" fmla="*/ 161 h 237"/>
                <a:gd name="T2" fmla="*/ 309 w 559"/>
                <a:gd name="T3" fmla="*/ 183 h 237"/>
                <a:gd name="T4" fmla="*/ 367 w 559"/>
                <a:gd name="T5" fmla="*/ 209 h 237"/>
                <a:gd name="T6" fmla="*/ 433 w 559"/>
                <a:gd name="T7" fmla="*/ 237 h 237"/>
                <a:gd name="T8" fmla="*/ 536 w 559"/>
                <a:gd name="T9" fmla="*/ 235 h 237"/>
                <a:gd name="T10" fmla="*/ 559 w 559"/>
                <a:gd name="T11" fmla="*/ 230 h 237"/>
                <a:gd name="T12" fmla="*/ 557 w 559"/>
                <a:gd name="T13" fmla="*/ 216 h 237"/>
                <a:gd name="T14" fmla="*/ 550 w 559"/>
                <a:gd name="T15" fmla="*/ 128 h 237"/>
                <a:gd name="T16" fmla="*/ 550 w 559"/>
                <a:gd name="T17" fmla="*/ 43 h 237"/>
                <a:gd name="T18" fmla="*/ 431 w 559"/>
                <a:gd name="T19" fmla="*/ 33 h 237"/>
                <a:gd name="T20" fmla="*/ 381 w 559"/>
                <a:gd name="T21" fmla="*/ 26 h 237"/>
                <a:gd name="T22" fmla="*/ 336 w 559"/>
                <a:gd name="T23" fmla="*/ 0 h 237"/>
                <a:gd name="T24" fmla="*/ 286 w 559"/>
                <a:gd name="T25" fmla="*/ 0 h 237"/>
                <a:gd name="T26" fmla="*/ 243 w 559"/>
                <a:gd name="T27" fmla="*/ 7 h 237"/>
                <a:gd name="T28" fmla="*/ 205 w 559"/>
                <a:gd name="T29" fmla="*/ 7 h 237"/>
                <a:gd name="T30" fmla="*/ 179 w 559"/>
                <a:gd name="T31" fmla="*/ 12 h 237"/>
                <a:gd name="T32" fmla="*/ 129 w 559"/>
                <a:gd name="T33" fmla="*/ 31 h 237"/>
                <a:gd name="T34" fmla="*/ 43 w 559"/>
                <a:gd name="T35" fmla="*/ 62 h 237"/>
                <a:gd name="T36" fmla="*/ 14 w 559"/>
                <a:gd name="T37" fmla="*/ 74 h 237"/>
                <a:gd name="T38" fmla="*/ 0 w 559"/>
                <a:gd name="T39" fmla="*/ 93 h 237"/>
                <a:gd name="T40" fmla="*/ 10 w 559"/>
                <a:gd name="T41" fmla="*/ 109 h 237"/>
                <a:gd name="T42" fmla="*/ 19 w 559"/>
                <a:gd name="T43" fmla="*/ 109 h 237"/>
                <a:gd name="T44" fmla="*/ 38 w 559"/>
                <a:gd name="T45" fmla="*/ 109 h 237"/>
                <a:gd name="T46" fmla="*/ 57 w 559"/>
                <a:gd name="T47" fmla="*/ 131 h 237"/>
                <a:gd name="T48" fmla="*/ 138 w 559"/>
                <a:gd name="T49" fmla="*/ 133 h 237"/>
                <a:gd name="T50" fmla="*/ 150 w 559"/>
                <a:gd name="T51" fmla="*/ 145 h 237"/>
                <a:gd name="T52" fmla="*/ 212 w 559"/>
                <a:gd name="T53" fmla="*/ 152 h 237"/>
                <a:gd name="T54" fmla="*/ 269 w 559"/>
                <a:gd name="T55" fmla="*/ 161 h 237"/>
                <a:gd name="T56" fmla="*/ 269 w 559"/>
                <a:gd name="T57" fmla="*/ 161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237"/>
                <a:gd name="T89" fmla="*/ 559 w 559"/>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237">
                  <a:moveTo>
                    <a:pt x="269" y="161"/>
                  </a:moveTo>
                  <a:lnTo>
                    <a:pt x="309" y="183"/>
                  </a:lnTo>
                  <a:lnTo>
                    <a:pt x="367" y="209"/>
                  </a:lnTo>
                  <a:lnTo>
                    <a:pt x="433" y="237"/>
                  </a:lnTo>
                  <a:lnTo>
                    <a:pt x="536" y="235"/>
                  </a:lnTo>
                  <a:lnTo>
                    <a:pt x="559" y="230"/>
                  </a:lnTo>
                  <a:lnTo>
                    <a:pt x="557" y="216"/>
                  </a:lnTo>
                  <a:lnTo>
                    <a:pt x="550" y="128"/>
                  </a:lnTo>
                  <a:lnTo>
                    <a:pt x="550" y="43"/>
                  </a:lnTo>
                  <a:lnTo>
                    <a:pt x="431" y="33"/>
                  </a:lnTo>
                  <a:lnTo>
                    <a:pt x="381" y="26"/>
                  </a:lnTo>
                  <a:lnTo>
                    <a:pt x="336" y="0"/>
                  </a:lnTo>
                  <a:lnTo>
                    <a:pt x="286" y="0"/>
                  </a:lnTo>
                  <a:lnTo>
                    <a:pt x="243" y="7"/>
                  </a:lnTo>
                  <a:lnTo>
                    <a:pt x="205" y="7"/>
                  </a:lnTo>
                  <a:lnTo>
                    <a:pt x="179" y="12"/>
                  </a:lnTo>
                  <a:lnTo>
                    <a:pt x="129" y="31"/>
                  </a:lnTo>
                  <a:lnTo>
                    <a:pt x="43" y="62"/>
                  </a:lnTo>
                  <a:lnTo>
                    <a:pt x="14" y="74"/>
                  </a:lnTo>
                  <a:lnTo>
                    <a:pt x="0" y="93"/>
                  </a:lnTo>
                  <a:lnTo>
                    <a:pt x="10" y="109"/>
                  </a:lnTo>
                  <a:lnTo>
                    <a:pt x="19" y="109"/>
                  </a:lnTo>
                  <a:lnTo>
                    <a:pt x="38" y="109"/>
                  </a:lnTo>
                  <a:lnTo>
                    <a:pt x="57" y="131"/>
                  </a:lnTo>
                  <a:lnTo>
                    <a:pt x="138" y="133"/>
                  </a:lnTo>
                  <a:lnTo>
                    <a:pt x="150" y="145"/>
                  </a:lnTo>
                  <a:lnTo>
                    <a:pt x="212" y="152"/>
                  </a:lnTo>
                  <a:lnTo>
                    <a:pt x="269" y="161"/>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72" name="Freeform 355"/>
            <p:cNvSpPr>
              <a:spLocks/>
            </p:cNvSpPr>
            <p:nvPr/>
          </p:nvSpPr>
          <p:spPr bwMode="auto">
            <a:xfrm>
              <a:off x="1959" y="1863"/>
              <a:ext cx="116" cy="21"/>
            </a:xfrm>
            <a:custGeom>
              <a:avLst/>
              <a:gdLst>
                <a:gd name="T0" fmla="*/ 35 w 116"/>
                <a:gd name="T1" fmla="*/ 12 h 21"/>
                <a:gd name="T2" fmla="*/ 71 w 116"/>
                <a:gd name="T3" fmla="*/ 17 h 21"/>
                <a:gd name="T4" fmla="*/ 116 w 116"/>
                <a:gd name="T5" fmla="*/ 21 h 21"/>
                <a:gd name="T6" fmla="*/ 102 w 116"/>
                <a:gd name="T7" fmla="*/ 7 h 21"/>
                <a:gd name="T8" fmla="*/ 69 w 116"/>
                <a:gd name="T9" fmla="*/ 0 h 21"/>
                <a:gd name="T10" fmla="*/ 0 w 116"/>
                <a:gd name="T11" fmla="*/ 2 h 21"/>
                <a:gd name="T12" fmla="*/ 35 w 116"/>
                <a:gd name="T13" fmla="*/ 12 h 21"/>
                <a:gd name="T14" fmla="*/ 35 w 116"/>
                <a:gd name="T15" fmla="*/ 12 h 2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1"/>
                <a:gd name="T26" fmla="*/ 116 w 11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1">
                  <a:moveTo>
                    <a:pt x="35" y="12"/>
                  </a:moveTo>
                  <a:lnTo>
                    <a:pt x="71" y="17"/>
                  </a:lnTo>
                  <a:lnTo>
                    <a:pt x="116" y="21"/>
                  </a:lnTo>
                  <a:lnTo>
                    <a:pt x="102" y="7"/>
                  </a:lnTo>
                  <a:lnTo>
                    <a:pt x="69" y="0"/>
                  </a:lnTo>
                  <a:lnTo>
                    <a:pt x="0" y="2"/>
                  </a:lnTo>
                  <a:lnTo>
                    <a:pt x="35" y="1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3" name="Freeform 356"/>
            <p:cNvSpPr>
              <a:spLocks/>
            </p:cNvSpPr>
            <p:nvPr/>
          </p:nvSpPr>
          <p:spPr bwMode="auto">
            <a:xfrm>
              <a:off x="1704" y="1799"/>
              <a:ext cx="190" cy="76"/>
            </a:xfrm>
            <a:custGeom>
              <a:avLst/>
              <a:gdLst>
                <a:gd name="T0" fmla="*/ 169 w 190"/>
                <a:gd name="T1" fmla="*/ 0 h 76"/>
                <a:gd name="T2" fmla="*/ 52 w 190"/>
                <a:gd name="T3" fmla="*/ 38 h 76"/>
                <a:gd name="T4" fmla="*/ 14 w 190"/>
                <a:gd name="T5" fmla="*/ 50 h 76"/>
                <a:gd name="T6" fmla="*/ 0 w 190"/>
                <a:gd name="T7" fmla="*/ 66 h 76"/>
                <a:gd name="T8" fmla="*/ 14 w 190"/>
                <a:gd name="T9" fmla="*/ 76 h 76"/>
                <a:gd name="T10" fmla="*/ 52 w 190"/>
                <a:gd name="T11" fmla="*/ 52 h 76"/>
                <a:gd name="T12" fmla="*/ 93 w 190"/>
                <a:gd name="T13" fmla="*/ 47 h 76"/>
                <a:gd name="T14" fmla="*/ 160 w 190"/>
                <a:gd name="T15" fmla="*/ 24 h 76"/>
                <a:gd name="T16" fmla="*/ 190 w 190"/>
                <a:gd name="T17" fmla="*/ 7 h 76"/>
                <a:gd name="T18" fmla="*/ 169 w 190"/>
                <a:gd name="T19" fmla="*/ 0 h 76"/>
                <a:gd name="T20" fmla="*/ 169 w 19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76"/>
                <a:gd name="T35" fmla="*/ 190 w 19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76">
                  <a:moveTo>
                    <a:pt x="169" y="0"/>
                  </a:moveTo>
                  <a:lnTo>
                    <a:pt x="52" y="38"/>
                  </a:lnTo>
                  <a:lnTo>
                    <a:pt x="14" y="50"/>
                  </a:lnTo>
                  <a:lnTo>
                    <a:pt x="0" y="66"/>
                  </a:lnTo>
                  <a:lnTo>
                    <a:pt x="14" y="76"/>
                  </a:lnTo>
                  <a:lnTo>
                    <a:pt x="52" y="52"/>
                  </a:lnTo>
                  <a:lnTo>
                    <a:pt x="93" y="47"/>
                  </a:lnTo>
                  <a:lnTo>
                    <a:pt x="160" y="24"/>
                  </a:lnTo>
                  <a:lnTo>
                    <a:pt x="190" y="7"/>
                  </a:lnTo>
                  <a:lnTo>
                    <a:pt x="16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4" name="Freeform 357"/>
            <p:cNvSpPr>
              <a:spLocks/>
            </p:cNvSpPr>
            <p:nvPr/>
          </p:nvSpPr>
          <p:spPr bwMode="auto">
            <a:xfrm>
              <a:off x="1759" y="1865"/>
              <a:ext cx="55" cy="24"/>
            </a:xfrm>
            <a:custGeom>
              <a:avLst/>
              <a:gdLst>
                <a:gd name="T0" fmla="*/ 0 w 55"/>
                <a:gd name="T1" fmla="*/ 10 h 24"/>
                <a:gd name="T2" fmla="*/ 36 w 55"/>
                <a:gd name="T3" fmla="*/ 0 h 24"/>
                <a:gd name="T4" fmla="*/ 55 w 55"/>
                <a:gd name="T5" fmla="*/ 7 h 24"/>
                <a:gd name="T6" fmla="*/ 43 w 55"/>
                <a:gd name="T7" fmla="*/ 24 h 24"/>
                <a:gd name="T8" fmla="*/ 2 w 55"/>
                <a:gd name="T9" fmla="*/ 24 h 24"/>
                <a:gd name="T10" fmla="*/ 0 w 55"/>
                <a:gd name="T11" fmla="*/ 10 h 24"/>
                <a:gd name="T12" fmla="*/ 0 w 55"/>
                <a:gd name="T13" fmla="*/ 10 h 24"/>
                <a:gd name="T14" fmla="*/ 0 60000 65536"/>
                <a:gd name="T15" fmla="*/ 0 60000 65536"/>
                <a:gd name="T16" fmla="*/ 0 60000 65536"/>
                <a:gd name="T17" fmla="*/ 0 60000 65536"/>
                <a:gd name="T18" fmla="*/ 0 60000 65536"/>
                <a:gd name="T19" fmla="*/ 0 60000 65536"/>
                <a:gd name="T20" fmla="*/ 0 60000 65536"/>
                <a:gd name="T21" fmla="*/ 0 w 55"/>
                <a:gd name="T22" fmla="*/ 0 h 24"/>
                <a:gd name="T23" fmla="*/ 55 w 5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4">
                  <a:moveTo>
                    <a:pt x="0" y="10"/>
                  </a:moveTo>
                  <a:lnTo>
                    <a:pt x="36" y="0"/>
                  </a:lnTo>
                  <a:lnTo>
                    <a:pt x="55" y="7"/>
                  </a:lnTo>
                  <a:lnTo>
                    <a:pt x="43" y="24"/>
                  </a:lnTo>
                  <a:lnTo>
                    <a:pt x="2" y="24"/>
                  </a:lnTo>
                  <a:lnTo>
                    <a:pt x="0" y="1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5" name="Freeform 358"/>
            <p:cNvSpPr>
              <a:spLocks/>
            </p:cNvSpPr>
            <p:nvPr/>
          </p:nvSpPr>
          <p:spPr bwMode="auto">
            <a:xfrm>
              <a:off x="1830" y="1823"/>
              <a:ext cx="98" cy="57"/>
            </a:xfrm>
            <a:custGeom>
              <a:avLst/>
              <a:gdLst>
                <a:gd name="T0" fmla="*/ 79 w 98"/>
                <a:gd name="T1" fmla="*/ 0 h 57"/>
                <a:gd name="T2" fmla="*/ 98 w 98"/>
                <a:gd name="T3" fmla="*/ 14 h 57"/>
                <a:gd name="T4" fmla="*/ 88 w 98"/>
                <a:gd name="T5" fmla="*/ 35 h 57"/>
                <a:gd name="T6" fmla="*/ 69 w 98"/>
                <a:gd name="T7" fmla="*/ 45 h 57"/>
                <a:gd name="T8" fmla="*/ 12 w 98"/>
                <a:gd name="T9" fmla="*/ 57 h 57"/>
                <a:gd name="T10" fmla="*/ 0 w 98"/>
                <a:gd name="T11" fmla="*/ 30 h 57"/>
                <a:gd name="T12" fmla="*/ 38 w 98"/>
                <a:gd name="T13" fmla="*/ 19 h 57"/>
                <a:gd name="T14" fmla="*/ 79 w 98"/>
                <a:gd name="T15" fmla="*/ 0 h 57"/>
                <a:gd name="T16" fmla="*/ 79 w 9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7"/>
                <a:gd name="T29" fmla="*/ 98 w 9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7">
                  <a:moveTo>
                    <a:pt x="79" y="0"/>
                  </a:moveTo>
                  <a:lnTo>
                    <a:pt x="98" y="14"/>
                  </a:lnTo>
                  <a:lnTo>
                    <a:pt x="88" y="35"/>
                  </a:lnTo>
                  <a:lnTo>
                    <a:pt x="69" y="45"/>
                  </a:lnTo>
                  <a:lnTo>
                    <a:pt x="12" y="57"/>
                  </a:lnTo>
                  <a:lnTo>
                    <a:pt x="0" y="30"/>
                  </a:lnTo>
                  <a:lnTo>
                    <a:pt x="38" y="19"/>
                  </a:lnTo>
                  <a:lnTo>
                    <a:pt x="7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6" name="Freeform 359"/>
            <p:cNvSpPr>
              <a:spLocks/>
            </p:cNvSpPr>
            <p:nvPr/>
          </p:nvSpPr>
          <p:spPr bwMode="auto">
            <a:xfrm>
              <a:off x="1845" y="1887"/>
              <a:ext cx="42" cy="21"/>
            </a:xfrm>
            <a:custGeom>
              <a:avLst/>
              <a:gdLst>
                <a:gd name="T0" fmla="*/ 2 w 42"/>
                <a:gd name="T1" fmla="*/ 2 h 21"/>
                <a:gd name="T2" fmla="*/ 33 w 42"/>
                <a:gd name="T3" fmla="*/ 0 h 21"/>
                <a:gd name="T4" fmla="*/ 42 w 42"/>
                <a:gd name="T5" fmla="*/ 19 h 21"/>
                <a:gd name="T6" fmla="*/ 23 w 42"/>
                <a:gd name="T7" fmla="*/ 21 h 21"/>
                <a:gd name="T8" fmla="*/ 0 w 42"/>
                <a:gd name="T9" fmla="*/ 21 h 21"/>
                <a:gd name="T10" fmla="*/ 2 w 42"/>
                <a:gd name="T11" fmla="*/ 2 h 21"/>
                <a:gd name="T12" fmla="*/ 2 w 42"/>
                <a:gd name="T13" fmla="*/ 2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2" y="2"/>
                  </a:moveTo>
                  <a:lnTo>
                    <a:pt x="33" y="0"/>
                  </a:lnTo>
                  <a:lnTo>
                    <a:pt x="42" y="19"/>
                  </a:lnTo>
                  <a:lnTo>
                    <a:pt x="23" y="21"/>
                  </a:lnTo>
                  <a:lnTo>
                    <a:pt x="0" y="21"/>
                  </a:lnTo>
                  <a:lnTo>
                    <a:pt x="2"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7" name="Freeform 360"/>
            <p:cNvSpPr>
              <a:spLocks/>
            </p:cNvSpPr>
            <p:nvPr/>
          </p:nvSpPr>
          <p:spPr bwMode="auto">
            <a:xfrm>
              <a:off x="1887" y="1875"/>
              <a:ext cx="96" cy="47"/>
            </a:xfrm>
            <a:custGeom>
              <a:avLst/>
              <a:gdLst>
                <a:gd name="T0" fmla="*/ 81 w 96"/>
                <a:gd name="T1" fmla="*/ 0 h 47"/>
                <a:gd name="T2" fmla="*/ 96 w 96"/>
                <a:gd name="T3" fmla="*/ 14 h 47"/>
                <a:gd name="T4" fmla="*/ 86 w 96"/>
                <a:gd name="T5" fmla="*/ 47 h 47"/>
                <a:gd name="T6" fmla="*/ 0 w 96"/>
                <a:gd name="T7" fmla="*/ 40 h 47"/>
                <a:gd name="T8" fmla="*/ 5 w 96"/>
                <a:gd name="T9" fmla="*/ 14 h 47"/>
                <a:gd name="T10" fmla="*/ 22 w 96"/>
                <a:gd name="T11" fmla="*/ 12 h 47"/>
                <a:gd name="T12" fmla="*/ 48 w 96"/>
                <a:gd name="T13" fmla="*/ 7 h 47"/>
                <a:gd name="T14" fmla="*/ 81 w 96"/>
                <a:gd name="T15" fmla="*/ 0 h 47"/>
                <a:gd name="T16" fmla="*/ 81 w 9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47"/>
                <a:gd name="T29" fmla="*/ 96 w 9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47">
                  <a:moveTo>
                    <a:pt x="81" y="0"/>
                  </a:moveTo>
                  <a:lnTo>
                    <a:pt x="96" y="14"/>
                  </a:lnTo>
                  <a:lnTo>
                    <a:pt x="86" y="47"/>
                  </a:lnTo>
                  <a:lnTo>
                    <a:pt x="0" y="40"/>
                  </a:lnTo>
                  <a:lnTo>
                    <a:pt x="5" y="14"/>
                  </a:lnTo>
                  <a:lnTo>
                    <a:pt x="22" y="12"/>
                  </a:lnTo>
                  <a:lnTo>
                    <a:pt x="48" y="7"/>
                  </a:lnTo>
                  <a:lnTo>
                    <a:pt x="8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8" name="Freeform 361"/>
            <p:cNvSpPr>
              <a:spLocks/>
            </p:cNvSpPr>
            <p:nvPr/>
          </p:nvSpPr>
          <p:spPr bwMode="auto">
            <a:xfrm>
              <a:off x="3422" y="1222"/>
              <a:ext cx="293" cy="302"/>
            </a:xfrm>
            <a:custGeom>
              <a:avLst/>
              <a:gdLst>
                <a:gd name="T0" fmla="*/ 0 w 293"/>
                <a:gd name="T1" fmla="*/ 38 h 302"/>
                <a:gd name="T2" fmla="*/ 69 w 293"/>
                <a:gd name="T3" fmla="*/ 140 h 302"/>
                <a:gd name="T4" fmla="*/ 158 w 293"/>
                <a:gd name="T5" fmla="*/ 237 h 302"/>
                <a:gd name="T6" fmla="*/ 181 w 293"/>
                <a:gd name="T7" fmla="*/ 302 h 302"/>
                <a:gd name="T8" fmla="*/ 293 w 293"/>
                <a:gd name="T9" fmla="*/ 228 h 302"/>
                <a:gd name="T10" fmla="*/ 217 w 293"/>
                <a:gd name="T11" fmla="*/ 121 h 302"/>
                <a:gd name="T12" fmla="*/ 81 w 293"/>
                <a:gd name="T13" fmla="*/ 14 h 302"/>
                <a:gd name="T14" fmla="*/ 31 w 293"/>
                <a:gd name="T15" fmla="*/ 0 h 302"/>
                <a:gd name="T16" fmla="*/ 0 w 293"/>
                <a:gd name="T17" fmla="*/ 38 h 302"/>
                <a:gd name="T18" fmla="*/ 0 w 293"/>
                <a:gd name="T19" fmla="*/ 38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02"/>
                <a:gd name="T32" fmla="*/ 293 w 293"/>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02">
                  <a:moveTo>
                    <a:pt x="0" y="38"/>
                  </a:moveTo>
                  <a:lnTo>
                    <a:pt x="69" y="140"/>
                  </a:lnTo>
                  <a:lnTo>
                    <a:pt x="158" y="237"/>
                  </a:lnTo>
                  <a:lnTo>
                    <a:pt x="181" y="302"/>
                  </a:lnTo>
                  <a:lnTo>
                    <a:pt x="293" y="228"/>
                  </a:lnTo>
                  <a:lnTo>
                    <a:pt x="217" y="121"/>
                  </a:lnTo>
                  <a:lnTo>
                    <a:pt x="81" y="14"/>
                  </a:lnTo>
                  <a:lnTo>
                    <a:pt x="31" y="0"/>
                  </a:lnTo>
                  <a:lnTo>
                    <a:pt x="0"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79" name="Freeform 362"/>
            <p:cNvSpPr>
              <a:spLocks/>
            </p:cNvSpPr>
            <p:nvPr/>
          </p:nvSpPr>
          <p:spPr bwMode="auto">
            <a:xfrm>
              <a:off x="3327" y="1419"/>
              <a:ext cx="117" cy="264"/>
            </a:xfrm>
            <a:custGeom>
              <a:avLst/>
              <a:gdLst>
                <a:gd name="T0" fmla="*/ 0 w 117"/>
                <a:gd name="T1" fmla="*/ 223 h 264"/>
                <a:gd name="T2" fmla="*/ 22 w 117"/>
                <a:gd name="T3" fmla="*/ 81 h 264"/>
                <a:gd name="T4" fmla="*/ 45 w 117"/>
                <a:gd name="T5" fmla="*/ 0 h 264"/>
                <a:gd name="T6" fmla="*/ 69 w 117"/>
                <a:gd name="T7" fmla="*/ 59 h 264"/>
                <a:gd name="T8" fmla="*/ 117 w 117"/>
                <a:gd name="T9" fmla="*/ 152 h 264"/>
                <a:gd name="T10" fmla="*/ 100 w 117"/>
                <a:gd name="T11" fmla="*/ 188 h 264"/>
                <a:gd name="T12" fmla="*/ 62 w 117"/>
                <a:gd name="T13" fmla="*/ 226 h 264"/>
                <a:gd name="T14" fmla="*/ 3 w 117"/>
                <a:gd name="T15" fmla="*/ 264 h 264"/>
                <a:gd name="T16" fmla="*/ 0 w 117"/>
                <a:gd name="T17" fmla="*/ 223 h 264"/>
                <a:gd name="T18" fmla="*/ 0 w 117"/>
                <a:gd name="T19" fmla="*/ 22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64"/>
                <a:gd name="T32" fmla="*/ 117 w 11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64">
                  <a:moveTo>
                    <a:pt x="0" y="223"/>
                  </a:moveTo>
                  <a:lnTo>
                    <a:pt x="22" y="81"/>
                  </a:lnTo>
                  <a:lnTo>
                    <a:pt x="45" y="0"/>
                  </a:lnTo>
                  <a:lnTo>
                    <a:pt x="69" y="59"/>
                  </a:lnTo>
                  <a:lnTo>
                    <a:pt x="117" y="152"/>
                  </a:lnTo>
                  <a:lnTo>
                    <a:pt x="100" y="188"/>
                  </a:lnTo>
                  <a:lnTo>
                    <a:pt x="62" y="226"/>
                  </a:lnTo>
                  <a:lnTo>
                    <a:pt x="3" y="264"/>
                  </a:lnTo>
                  <a:lnTo>
                    <a:pt x="0" y="22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0" name="Freeform 363"/>
            <p:cNvSpPr>
              <a:spLocks/>
            </p:cNvSpPr>
            <p:nvPr/>
          </p:nvSpPr>
          <p:spPr bwMode="auto">
            <a:xfrm>
              <a:off x="3244" y="1274"/>
              <a:ext cx="128" cy="72"/>
            </a:xfrm>
            <a:custGeom>
              <a:avLst/>
              <a:gdLst>
                <a:gd name="T0" fmla="*/ 31 w 128"/>
                <a:gd name="T1" fmla="*/ 34 h 72"/>
                <a:gd name="T2" fmla="*/ 0 w 128"/>
                <a:gd name="T3" fmla="*/ 50 h 72"/>
                <a:gd name="T4" fmla="*/ 14 w 128"/>
                <a:gd name="T5" fmla="*/ 64 h 72"/>
                <a:gd name="T6" fmla="*/ 48 w 128"/>
                <a:gd name="T7" fmla="*/ 72 h 72"/>
                <a:gd name="T8" fmla="*/ 86 w 128"/>
                <a:gd name="T9" fmla="*/ 41 h 72"/>
                <a:gd name="T10" fmla="*/ 124 w 128"/>
                <a:gd name="T11" fmla="*/ 10 h 72"/>
                <a:gd name="T12" fmla="*/ 128 w 128"/>
                <a:gd name="T13" fmla="*/ 0 h 72"/>
                <a:gd name="T14" fmla="*/ 83 w 128"/>
                <a:gd name="T15" fmla="*/ 31 h 72"/>
                <a:gd name="T16" fmla="*/ 48 w 128"/>
                <a:gd name="T17" fmla="*/ 48 h 72"/>
                <a:gd name="T18" fmla="*/ 31 w 128"/>
                <a:gd name="T19" fmla="*/ 34 h 72"/>
                <a:gd name="T20" fmla="*/ 31 w 128"/>
                <a:gd name="T21" fmla="*/ 3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2"/>
                <a:gd name="T35" fmla="*/ 128 w 12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2">
                  <a:moveTo>
                    <a:pt x="31" y="34"/>
                  </a:moveTo>
                  <a:lnTo>
                    <a:pt x="0" y="50"/>
                  </a:lnTo>
                  <a:lnTo>
                    <a:pt x="14" y="64"/>
                  </a:lnTo>
                  <a:lnTo>
                    <a:pt x="48" y="72"/>
                  </a:lnTo>
                  <a:lnTo>
                    <a:pt x="86" y="41"/>
                  </a:lnTo>
                  <a:lnTo>
                    <a:pt x="124" y="10"/>
                  </a:lnTo>
                  <a:lnTo>
                    <a:pt x="128" y="0"/>
                  </a:lnTo>
                  <a:lnTo>
                    <a:pt x="83" y="31"/>
                  </a:lnTo>
                  <a:lnTo>
                    <a:pt x="48" y="48"/>
                  </a:lnTo>
                  <a:lnTo>
                    <a:pt x="31" y="3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1" name="Freeform 364"/>
            <p:cNvSpPr>
              <a:spLocks/>
            </p:cNvSpPr>
            <p:nvPr/>
          </p:nvSpPr>
          <p:spPr bwMode="auto">
            <a:xfrm>
              <a:off x="3275" y="1270"/>
              <a:ext cx="40" cy="40"/>
            </a:xfrm>
            <a:custGeom>
              <a:avLst/>
              <a:gdLst>
                <a:gd name="T0" fmla="*/ 31 w 40"/>
                <a:gd name="T1" fmla="*/ 2 h 40"/>
                <a:gd name="T2" fmla="*/ 2 w 40"/>
                <a:gd name="T3" fmla="*/ 0 h 40"/>
                <a:gd name="T4" fmla="*/ 0 w 40"/>
                <a:gd name="T5" fmla="*/ 21 h 40"/>
                <a:gd name="T6" fmla="*/ 24 w 40"/>
                <a:gd name="T7" fmla="*/ 40 h 40"/>
                <a:gd name="T8" fmla="*/ 40 w 40"/>
                <a:gd name="T9" fmla="*/ 35 h 40"/>
                <a:gd name="T10" fmla="*/ 31 w 40"/>
                <a:gd name="T11" fmla="*/ 2 h 40"/>
                <a:gd name="T12" fmla="*/ 31 w 40"/>
                <a:gd name="T13" fmla="*/ 2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1" y="2"/>
                  </a:moveTo>
                  <a:lnTo>
                    <a:pt x="2" y="0"/>
                  </a:lnTo>
                  <a:lnTo>
                    <a:pt x="0" y="21"/>
                  </a:lnTo>
                  <a:lnTo>
                    <a:pt x="24" y="40"/>
                  </a:lnTo>
                  <a:lnTo>
                    <a:pt x="40" y="35"/>
                  </a:lnTo>
                  <a:lnTo>
                    <a:pt x="31"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2" name="Freeform 365"/>
            <p:cNvSpPr>
              <a:spLocks/>
            </p:cNvSpPr>
            <p:nvPr/>
          </p:nvSpPr>
          <p:spPr bwMode="auto">
            <a:xfrm>
              <a:off x="2951" y="1080"/>
              <a:ext cx="100" cy="88"/>
            </a:xfrm>
            <a:custGeom>
              <a:avLst/>
              <a:gdLst>
                <a:gd name="T0" fmla="*/ 72 w 100"/>
                <a:gd name="T1" fmla="*/ 0 h 88"/>
                <a:gd name="T2" fmla="*/ 36 w 100"/>
                <a:gd name="T3" fmla="*/ 5 h 88"/>
                <a:gd name="T4" fmla="*/ 5 w 100"/>
                <a:gd name="T5" fmla="*/ 38 h 88"/>
                <a:gd name="T6" fmla="*/ 0 w 100"/>
                <a:gd name="T7" fmla="*/ 88 h 88"/>
                <a:gd name="T8" fmla="*/ 41 w 100"/>
                <a:gd name="T9" fmla="*/ 76 h 88"/>
                <a:gd name="T10" fmla="*/ 81 w 100"/>
                <a:gd name="T11" fmla="*/ 42 h 88"/>
                <a:gd name="T12" fmla="*/ 100 w 100"/>
                <a:gd name="T13" fmla="*/ 0 h 88"/>
                <a:gd name="T14" fmla="*/ 72 w 100"/>
                <a:gd name="T15" fmla="*/ 0 h 88"/>
                <a:gd name="T16" fmla="*/ 72 w 100"/>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8"/>
                <a:gd name="T29" fmla="*/ 100 w 1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8">
                  <a:moveTo>
                    <a:pt x="72" y="0"/>
                  </a:moveTo>
                  <a:lnTo>
                    <a:pt x="36" y="5"/>
                  </a:lnTo>
                  <a:lnTo>
                    <a:pt x="5" y="38"/>
                  </a:lnTo>
                  <a:lnTo>
                    <a:pt x="0" y="88"/>
                  </a:lnTo>
                  <a:lnTo>
                    <a:pt x="41" y="76"/>
                  </a:lnTo>
                  <a:lnTo>
                    <a:pt x="81" y="42"/>
                  </a:lnTo>
                  <a:lnTo>
                    <a:pt x="100" y="0"/>
                  </a:lnTo>
                  <a:lnTo>
                    <a:pt x="7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3" name="Freeform 366"/>
            <p:cNvSpPr>
              <a:spLocks/>
            </p:cNvSpPr>
            <p:nvPr/>
          </p:nvSpPr>
          <p:spPr bwMode="auto">
            <a:xfrm>
              <a:off x="2937" y="1336"/>
              <a:ext cx="64" cy="173"/>
            </a:xfrm>
            <a:custGeom>
              <a:avLst/>
              <a:gdLst>
                <a:gd name="T0" fmla="*/ 28 w 64"/>
                <a:gd name="T1" fmla="*/ 0 h 173"/>
                <a:gd name="T2" fmla="*/ 9 w 64"/>
                <a:gd name="T3" fmla="*/ 93 h 173"/>
                <a:gd name="T4" fmla="*/ 0 w 64"/>
                <a:gd name="T5" fmla="*/ 133 h 173"/>
                <a:gd name="T6" fmla="*/ 26 w 64"/>
                <a:gd name="T7" fmla="*/ 173 h 173"/>
                <a:gd name="T8" fmla="*/ 40 w 64"/>
                <a:gd name="T9" fmla="*/ 154 h 173"/>
                <a:gd name="T10" fmla="*/ 64 w 64"/>
                <a:gd name="T11" fmla="*/ 83 h 173"/>
                <a:gd name="T12" fmla="*/ 64 w 64"/>
                <a:gd name="T13" fmla="*/ 38 h 173"/>
                <a:gd name="T14" fmla="*/ 28 w 64"/>
                <a:gd name="T15" fmla="*/ 0 h 173"/>
                <a:gd name="T16" fmla="*/ 28 w 6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73"/>
                <a:gd name="T29" fmla="*/ 64 w 6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73">
                  <a:moveTo>
                    <a:pt x="28" y="0"/>
                  </a:moveTo>
                  <a:lnTo>
                    <a:pt x="9" y="93"/>
                  </a:lnTo>
                  <a:lnTo>
                    <a:pt x="0" y="133"/>
                  </a:lnTo>
                  <a:lnTo>
                    <a:pt x="26" y="173"/>
                  </a:lnTo>
                  <a:lnTo>
                    <a:pt x="40" y="154"/>
                  </a:lnTo>
                  <a:lnTo>
                    <a:pt x="64" y="83"/>
                  </a:lnTo>
                  <a:lnTo>
                    <a:pt x="64" y="38"/>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4" name="Freeform 367"/>
            <p:cNvSpPr>
              <a:spLocks/>
            </p:cNvSpPr>
            <p:nvPr/>
          </p:nvSpPr>
          <p:spPr bwMode="auto">
            <a:xfrm>
              <a:off x="2854" y="956"/>
              <a:ext cx="414" cy="178"/>
            </a:xfrm>
            <a:custGeom>
              <a:avLst/>
              <a:gdLst>
                <a:gd name="T0" fmla="*/ 85 w 414"/>
                <a:gd name="T1" fmla="*/ 83 h 178"/>
                <a:gd name="T2" fmla="*/ 85 w 414"/>
                <a:gd name="T3" fmla="*/ 145 h 178"/>
                <a:gd name="T4" fmla="*/ 45 w 414"/>
                <a:gd name="T5" fmla="*/ 178 h 178"/>
                <a:gd name="T6" fmla="*/ 21 w 414"/>
                <a:gd name="T7" fmla="*/ 162 h 178"/>
                <a:gd name="T8" fmla="*/ 4 w 414"/>
                <a:gd name="T9" fmla="*/ 138 h 178"/>
                <a:gd name="T10" fmla="*/ 0 w 414"/>
                <a:gd name="T11" fmla="*/ 112 h 178"/>
                <a:gd name="T12" fmla="*/ 2 w 414"/>
                <a:gd name="T13" fmla="*/ 24 h 178"/>
                <a:gd name="T14" fmla="*/ 23 w 414"/>
                <a:gd name="T15" fmla="*/ 0 h 178"/>
                <a:gd name="T16" fmla="*/ 59 w 414"/>
                <a:gd name="T17" fmla="*/ 0 h 178"/>
                <a:gd name="T18" fmla="*/ 73 w 414"/>
                <a:gd name="T19" fmla="*/ 19 h 178"/>
                <a:gd name="T20" fmla="*/ 85 w 414"/>
                <a:gd name="T21" fmla="*/ 45 h 178"/>
                <a:gd name="T22" fmla="*/ 188 w 414"/>
                <a:gd name="T23" fmla="*/ 53 h 178"/>
                <a:gd name="T24" fmla="*/ 326 w 414"/>
                <a:gd name="T25" fmla="*/ 86 h 178"/>
                <a:gd name="T26" fmla="*/ 407 w 414"/>
                <a:gd name="T27" fmla="*/ 107 h 178"/>
                <a:gd name="T28" fmla="*/ 414 w 414"/>
                <a:gd name="T29" fmla="*/ 133 h 178"/>
                <a:gd name="T30" fmla="*/ 342 w 414"/>
                <a:gd name="T31" fmla="*/ 119 h 178"/>
                <a:gd name="T32" fmla="*/ 185 w 414"/>
                <a:gd name="T33" fmla="*/ 86 h 178"/>
                <a:gd name="T34" fmla="*/ 85 w 414"/>
                <a:gd name="T35" fmla="*/ 83 h 178"/>
                <a:gd name="T36" fmla="*/ 85 w 414"/>
                <a:gd name="T37" fmla="*/ 83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8"/>
                <a:gd name="T59" fmla="*/ 414 w 41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8">
                  <a:moveTo>
                    <a:pt x="85" y="83"/>
                  </a:moveTo>
                  <a:lnTo>
                    <a:pt x="85" y="145"/>
                  </a:lnTo>
                  <a:lnTo>
                    <a:pt x="45" y="178"/>
                  </a:lnTo>
                  <a:lnTo>
                    <a:pt x="21" y="162"/>
                  </a:lnTo>
                  <a:lnTo>
                    <a:pt x="4" y="138"/>
                  </a:lnTo>
                  <a:lnTo>
                    <a:pt x="0" y="112"/>
                  </a:lnTo>
                  <a:lnTo>
                    <a:pt x="2" y="24"/>
                  </a:lnTo>
                  <a:lnTo>
                    <a:pt x="23" y="0"/>
                  </a:lnTo>
                  <a:lnTo>
                    <a:pt x="59" y="0"/>
                  </a:lnTo>
                  <a:lnTo>
                    <a:pt x="73" y="19"/>
                  </a:lnTo>
                  <a:lnTo>
                    <a:pt x="85" y="45"/>
                  </a:lnTo>
                  <a:lnTo>
                    <a:pt x="188" y="53"/>
                  </a:lnTo>
                  <a:lnTo>
                    <a:pt x="326" y="86"/>
                  </a:lnTo>
                  <a:lnTo>
                    <a:pt x="407" y="107"/>
                  </a:lnTo>
                  <a:lnTo>
                    <a:pt x="414" y="133"/>
                  </a:lnTo>
                  <a:lnTo>
                    <a:pt x="342" y="119"/>
                  </a:lnTo>
                  <a:lnTo>
                    <a:pt x="185" y="86"/>
                  </a:lnTo>
                  <a:lnTo>
                    <a:pt x="85" y="83"/>
                  </a:lnTo>
                  <a:close/>
                </a:path>
              </a:pathLst>
            </a:custGeom>
            <a:solidFill>
              <a:srgbClr val="C9A17A"/>
            </a:solidFill>
            <a:ln w="9525">
              <a:noFill/>
              <a:round/>
              <a:headEnd/>
              <a:tailEnd/>
            </a:ln>
          </p:spPr>
          <p:txBody>
            <a:bodyPr/>
            <a:lstStyle/>
            <a:p>
              <a:endParaRPr lang="en-US">
                <a:latin typeface="Calibri" pitchFamily="34" charset="0"/>
              </a:endParaRPr>
            </a:p>
          </p:txBody>
        </p:sp>
        <p:sp>
          <p:nvSpPr>
            <p:cNvPr id="23685" name="Freeform 368"/>
            <p:cNvSpPr>
              <a:spLocks/>
            </p:cNvSpPr>
            <p:nvPr/>
          </p:nvSpPr>
          <p:spPr bwMode="auto">
            <a:xfrm>
              <a:off x="2951" y="672"/>
              <a:ext cx="124" cy="261"/>
            </a:xfrm>
            <a:custGeom>
              <a:avLst/>
              <a:gdLst>
                <a:gd name="T0" fmla="*/ 124 w 124"/>
                <a:gd name="T1" fmla="*/ 0 h 261"/>
                <a:gd name="T2" fmla="*/ 91 w 124"/>
                <a:gd name="T3" fmla="*/ 66 h 261"/>
                <a:gd name="T4" fmla="*/ 60 w 124"/>
                <a:gd name="T5" fmla="*/ 149 h 261"/>
                <a:gd name="T6" fmla="*/ 60 w 124"/>
                <a:gd name="T7" fmla="*/ 211 h 261"/>
                <a:gd name="T8" fmla="*/ 50 w 124"/>
                <a:gd name="T9" fmla="*/ 261 h 261"/>
                <a:gd name="T10" fmla="*/ 10 w 124"/>
                <a:gd name="T11" fmla="*/ 246 h 261"/>
                <a:gd name="T12" fmla="*/ 0 w 124"/>
                <a:gd name="T13" fmla="*/ 182 h 261"/>
                <a:gd name="T14" fmla="*/ 29 w 124"/>
                <a:gd name="T15" fmla="*/ 106 h 261"/>
                <a:gd name="T16" fmla="*/ 53 w 124"/>
                <a:gd name="T17" fmla="*/ 47 h 261"/>
                <a:gd name="T18" fmla="*/ 76 w 124"/>
                <a:gd name="T19" fmla="*/ 28 h 261"/>
                <a:gd name="T20" fmla="*/ 124 w 124"/>
                <a:gd name="T21" fmla="*/ 0 h 261"/>
                <a:gd name="T22" fmla="*/ 124 w 124"/>
                <a:gd name="T23" fmla="*/ 0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261"/>
                <a:gd name="T38" fmla="*/ 124 w 124"/>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261">
                  <a:moveTo>
                    <a:pt x="124" y="0"/>
                  </a:moveTo>
                  <a:lnTo>
                    <a:pt x="91" y="66"/>
                  </a:lnTo>
                  <a:lnTo>
                    <a:pt x="60" y="149"/>
                  </a:lnTo>
                  <a:lnTo>
                    <a:pt x="60" y="211"/>
                  </a:lnTo>
                  <a:lnTo>
                    <a:pt x="50" y="261"/>
                  </a:lnTo>
                  <a:lnTo>
                    <a:pt x="10" y="246"/>
                  </a:lnTo>
                  <a:lnTo>
                    <a:pt x="0" y="182"/>
                  </a:lnTo>
                  <a:lnTo>
                    <a:pt x="29" y="106"/>
                  </a:lnTo>
                  <a:lnTo>
                    <a:pt x="53" y="47"/>
                  </a:lnTo>
                  <a:lnTo>
                    <a:pt x="76" y="28"/>
                  </a:lnTo>
                  <a:lnTo>
                    <a:pt x="12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6" name="Freeform 369"/>
            <p:cNvSpPr>
              <a:spLocks/>
            </p:cNvSpPr>
            <p:nvPr/>
          </p:nvSpPr>
          <p:spPr bwMode="auto">
            <a:xfrm>
              <a:off x="2882" y="1032"/>
              <a:ext cx="57" cy="100"/>
            </a:xfrm>
            <a:custGeom>
              <a:avLst/>
              <a:gdLst>
                <a:gd name="T0" fmla="*/ 57 w 57"/>
                <a:gd name="T1" fmla="*/ 17 h 100"/>
                <a:gd name="T2" fmla="*/ 57 w 57"/>
                <a:gd name="T3" fmla="*/ 48 h 100"/>
                <a:gd name="T4" fmla="*/ 45 w 57"/>
                <a:gd name="T5" fmla="*/ 79 h 100"/>
                <a:gd name="T6" fmla="*/ 24 w 57"/>
                <a:gd name="T7" fmla="*/ 100 h 100"/>
                <a:gd name="T8" fmla="*/ 3 w 57"/>
                <a:gd name="T9" fmla="*/ 83 h 100"/>
                <a:gd name="T10" fmla="*/ 0 w 57"/>
                <a:gd name="T11" fmla="*/ 50 h 100"/>
                <a:gd name="T12" fmla="*/ 3 w 57"/>
                <a:gd name="T13" fmla="*/ 5 h 100"/>
                <a:gd name="T14" fmla="*/ 29 w 57"/>
                <a:gd name="T15" fmla="*/ 0 h 100"/>
                <a:gd name="T16" fmla="*/ 57 w 57"/>
                <a:gd name="T17" fmla="*/ 17 h 100"/>
                <a:gd name="T18" fmla="*/ 57 w 57"/>
                <a:gd name="T19" fmla="*/ 1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0"/>
                <a:gd name="T32" fmla="*/ 57 w 5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0">
                  <a:moveTo>
                    <a:pt x="57" y="17"/>
                  </a:moveTo>
                  <a:lnTo>
                    <a:pt x="57" y="48"/>
                  </a:lnTo>
                  <a:lnTo>
                    <a:pt x="45" y="79"/>
                  </a:lnTo>
                  <a:lnTo>
                    <a:pt x="24" y="100"/>
                  </a:lnTo>
                  <a:lnTo>
                    <a:pt x="3" y="83"/>
                  </a:lnTo>
                  <a:lnTo>
                    <a:pt x="0" y="50"/>
                  </a:lnTo>
                  <a:lnTo>
                    <a:pt x="3" y="5"/>
                  </a:lnTo>
                  <a:lnTo>
                    <a:pt x="29" y="0"/>
                  </a:lnTo>
                  <a:lnTo>
                    <a:pt x="57" y="17"/>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7" name="Freeform 370"/>
            <p:cNvSpPr>
              <a:spLocks/>
            </p:cNvSpPr>
            <p:nvPr/>
          </p:nvSpPr>
          <p:spPr bwMode="auto">
            <a:xfrm>
              <a:off x="2863" y="963"/>
              <a:ext cx="26" cy="57"/>
            </a:xfrm>
            <a:custGeom>
              <a:avLst/>
              <a:gdLst>
                <a:gd name="T0" fmla="*/ 26 w 26"/>
                <a:gd name="T1" fmla="*/ 0 h 57"/>
                <a:gd name="T2" fmla="*/ 0 w 26"/>
                <a:gd name="T3" fmla="*/ 36 h 57"/>
                <a:gd name="T4" fmla="*/ 3 w 26"/>
                <a:gd name="T5" fmla="*/ 57 h 57"/>
                <a:gd name="T6" fmla="*/ 14 w 26"/>
                <a:gd name="T7" fmla="*/ 43 h 57"/>
                <a:gd name="T8" fmla="*/ 26 w 26"/>
                <a:gd name="T9" fmla="*/ 17 h 57"/>
                <a:gd name="T10" fmla="*/ 26 w 26"/>
                <a:gd name="T11" fmla="*/ 0 h 57"/>
                <a:gd name="T12" fmla="*/ 26 w 26"/>
                <a:gd name="T13" fmla="*/ 0 h 57"/>
                <a:gd name="T14" fmla="*/ 0 60000 65536"/>
                <a:gd name="T15" fmla="*/ 0 60000 65536"/>
                <a:gd name="T16" fmla="*/ 0 60000 65536"/>
                <a:gd name="T17" fmla="*/ 0 60000 65536"/>
                <a:gd name="T18" fmla="*/ 0 60000 65536"/>
                <a:gd name="T19" fmla="*/ 0 60000 65536"/>
                <a:gd name="T20" fmla="*/ 0 60000 65536"/>
                <a:gd name="T21" fmla="*/ 0 w 26"/>
                <a:gd name="T22" fmla="*/ 0 h 57"/>
                <a:gd name="T23" fmla="*/ 26 w 2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7">
                  <a:moveTo>
                    <a:pt x="26" y="0"/>
                  </a:moveTo>
                  <a:lnTo>
                    <a:pt x="0" y="36"/>
                  </a:lnTo>
                  <a:lnTo>
                    <a:pt x="3" y="57"/>
                  </a:lnTo>
                  <a:lnTo>
                    <a:pt x="14" y="43"/>
                  </a:lnTo>
                  <a:lnTo>
                    <a:pt x="26" y="17"/>
                  </a:lnTo>
                  <a:lnTo>
                    <a:pt x="26" y="0"/>
                  </a:lnTo>
                  <a:close/>
                </a:path>
              </a:pathLst>
            </a:custGeom>
            <a:solidFill>
              <a:srgbClr val="FFF2CC"/>
            </a:solidFill>
            <a:ln w="9525">
              <a:noFill/>
              <a:round/>
              <a:headEnd/>
              <a:tailEnd/>
            </a:ln>
          </p:spPr>
          <p:txBody>
            <a:bodyPr/>
            <a:lstStyle/>
            <a:p>
              <a:endParaRPr lang="en-US">
                <a:latin typeface="Calibri" pitchFamily="34" charset="0"/>
              </a:endParaRPr>
            </a:p>
          </p:txBody>
        </p:sp>
        <p:sp>
          <p:nvSpPr>
            <p:cNvPr id="23688" name="Freeform 371"/>
            <p:cNvSpPr>
              <a:spLocks/>
            </p:cNvSpPr>
            <p:nvPr/>
          </p:nvSpPr>
          <p:spPr bwMode="auto">
            <a:xfrm>
              <a:off x="2535" y="187"/>
              <a:ext cx="799" cy="499"/>
            </a:xfrm>
            <a:custGeom>
              <a:avLst/>
              <a:gdLst>
                <a:gd name="T0" fmla="*/ 114 w 799"/>
                <a:gd name="T1" fmla="*/ 214 h 499"/>
                <a:gd name="T2" fmla="*/ 66 w 799"/>
                <a:gd name="T3" fmla="*/ 214 h 499"/>
                <a:gd name="T4" fmla="*/ 45 w 799"/>
                <a:gd name="T5" fmla="*/ 212 h 499"/>
                <a:gd name="T6" fmla="*/ 2 w 799"/>
                <a:gd name="T7" fmla="*/ 138 h 499"/>
                <a:gd name="T8" fmla="*/ 0 w 799"/>
                <a:gd name="T9" fmla="*/ 119 h 499"/>
                <a:gd name="T10" fmla="*/ 4 w 799"/>
                <a:gd name="T11" fmla="*/ 100 h 499"/>
                <a:gd name="T12" fmla="*/ 16 w 799"/>
                <a:gd name="T13" fmla="*/ 88 h 499"/>
                <a:gd name="T14" fmla="*/ 35 w 799"/>
                <a:gd name="T15" fmla="*/ 95 h 499"/>
                <a:gd name="T16" fmla="*/ 66 w 799"/>
                <a:gd name="T17" fmla="*/ 81 h 499"/>
                <a:gd name="T18" fmla="*/ 97 w 799"/>
                <a:gd name="T19" fmla="*/ 79 h 499"/>
                <a:gd name="T20" fmla="*/ 138 w 799"/>
                <a:gd name="T21" fmla="*/ 86 h 499"/>
                <a:gd name="T22" fmla="*/ 202 w 799"/>
                <a:gd name="T23" fmla="*/ 43 h 499"/>
                <a:gd name="T24" fmla="*/ 264 w 799"/>
                <a:gd name="T25" fmla="*/ 22 h 499"/>
                <a:gd name="T26" fmla="*/ 300 w 799"/>
                <a:gd name="T27" fmla="*/ 22 h 499"/>
                <a:gd name="T28" fmla="*/ 378 w 799"/>
                <a:gd name="T29" fmla="*/ 0 h 499"/>
                <a:gd name="T30" fmla="*/ 428 w 799"/>
                <a:gd name="T31" fmla="*/ 17 h 499"/>
                <a:gd name="T32" fmla="*/ 528 w 799"/>
                <a:gd name="T33" fmla="*/ 48 h 499"/>
                <a:gd name="T34" fmla="*/ 619 w 799"/>
                <a:gd name="T35" fmla="*/ 50 h 499"/>
                <a:gd name="T36" fmla="*/ 647 w 799"/>
                <a:gd name="T37" fmla="*/ 69 h 499"/>
                <a:gd name="T38" fmla="*/ 709 w 799"/>
                <a:gd name="T39" fmla="*/ 126 h 499"/>
                <a:gd name="T40" fmla="*/ 776 w 799"/>
                <a:gd name="T41" fmla="*/ 219 h 499"/>
                <a:gd name="T42" fmla="*/ 795 w 799"/>
                <a:gd name="T43" fmla="*/ 266 h 499"/>
                <a:gd name="T44" fmla="*/ 799 w 799"/>
                <a:gd name="T45" fmla="*/ 309 h 499"/>
                <a:gd name="T46" fmla="*/ 709 w 799"/>
                <a:gd name="T47" fmla="*/ 397 h 499"/>
                <a:gd name="T48" fmla="*/ 607 w 799"/>
                <a:gd name="T49" fmla="*/ 435 h 499"/>
                <a:gd name="T50" fmla="*/ 578 w 799"/>
                <a:gd name="T51" fmla="*/ 456 h 499"/>
                <a:gd name="T52" fmla="*/ 516 w 799"/>
                <a:gd name="T53" fmla="*/ 489 h 499"/>
                <a:gd name="T54" fmla="*/ 497 w 799"/>
                <a:gd name="T55" fmla="*/ 499 h 499"/>
                <a:gd name="T56" fmla="*/ 473 w 799"/>
                <a:gd name="T57" fmla="*/ 435 h 499"/>
                <a:gd name="T58" fmla="*/ 385 w 799"/>
                <a:gd name="T59" fmla="*/ 373 h 499"/>
                <a:gd name="T60" fmla="*/ 195 w 799"/>
                <a:gd name="T61" fmla="*/ 361 h 499"/>
                <a:gd name="T62" fmla="*/ 162 w 799"/>
                <a:gd name="T63" fmla="*/ 311 h 499"/>
                <a:gd name="T64" fmla="*/ 162 w 799"/>
                <a:gd name="T65" fmla="*/ 281 h 499"/>
                <a:gd name="T66" fmla="*/ 178 w 799"/>
                <a:gd name="T67" fmla="*/ 216 h 499"/>
                <a:gd name="T68" fmla="*/ 178 w 799"/>
                <a:gd name="T69" fmla="*/ 197 h 499"/>
                <a:gd name="T70" fmla="*/ 162 w 799"/>
                <a:gd name="T71" fmla="*/ 162 h 499"/>
                <a:gd name="T72" fmla="*/ 114 w 799"/>
                <a:gd name="T73" fmla="*/ 214 h 499"/>
                <a:gd name="T74" fmla="*/ 114 w 799"/>
                <a:gd name="T75" fmla="*/ 214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499"/>
                <a:gd name="T116" fmla="*/ 799 w 799"/>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499">
                  <a:moveTo>
                    <a:pt x="114" y="214"/>
                  </a:moveTo>
                  <a:lnTo>
                    <a:pt x="66" y="214"/>
                  </a:lnTo>
                  <a:lnTo>
                    <a:pt x="45" y="212"/>
                  </a:lnTo>
                  <a:lnTo>
                    <a:pt x="2" y="138"/>
                  </a:lnTo>
                  <a:lnTo>
                    <a:pt x="0" y="119"/>
                  </a:lnTo>
                  <a:lnTo>
                    <a:pt x="4" y="100"/>
                  </a:lnTo>
                  <a:lnTo>
                    <a:pt x="16" y="88"/>
                  </a:lnTo>
                  <a:lnTo>
                    <a:pt x="35" y="95"/>
                  </a:lnTo>
                  <a:lnTo>
                    <a:pt x="66" y="81"/>
                  </a:lnTo>
                  <a:lnTo>
                    <a:pt x="97" y="79"/>
                  </a:lnTo>
                  <a:lnTo>
                    <a:pt x="138" y="86"/>
                  </a:lnTo>
                  <a:lnTo>
                    <a:pt x="202" y="43"/>
                  </a:lnTo>
                  <a:lnTo>
                    <a:pt x="264" y="22"/>
                  </a:lnTo>
                  <a:lnTo>
                    <a:pt x="300" y="22"/>
                  </a:lnTo>
                  <a:lnTo>
                    <a:pt x="378" y="0"/>
                  </a:lnTo>
                  <a:lnTo>
                    <a:pt x="428" y="17"/>
                  </a:lnTo>
                  <a:lnTo>
                    <a:pt x="528" y="48"/>
                  </a:lnTo>
                  <a:lnTo>
                    <a:pt x="619" y="50"/>
                  </a:lnTo>
                  <a:lnTo>
                    <a:pt x="647" y="69"/>
                  </a:lnTo>
                  <a:lnTo>
                    <a:pt x="709" y="126"/>
                  </a:lnTo>
                  <a:lnTo>
                    <a:pt x="776" y="219"/>
                  </a:lnTo>
                  <a:lnTo>
                    <a:pt x="795" y="266"/>
                  </a:lnTo>
                  <a:lnTo>
                    <a:pt x="799" y="309"/>
                  </a:lnTo>
                  <a:lnTo>
                    <a:pt x="709" y="397"/>
                  </a:lnTo>
                  <a:lnTo>
                    <a:pt x="607" y="435"/>
                  </a:lnTo>
                  <a:lnTo>
                    <a:pt x="578" y="456"/>
                  </a:lnTo>
                  <a:lnTo>
                    <a:pt x="516" y="489"/>
                  </a:lnTo>
                  <a:lnTo>
                    <a:pt x="497" y="499"/>
                  </a:lnTo>
                  <a:lnTo>
                    <a:pt x="473" y="435"/>
                  </a:lnTo>
                  <a:lnTo>
                    <a:pt x="385" y="373"/>
                  </a:lnTo>
                  <a:lnTo>
                    <a:pt x="195" y="361"/>
                  </a:lnTo>
                  <a:lnTo>
                    <a:pt x="162" y="311"/>
                  </a:lnTo>
                  <a:lnTo>
                    <a:pt x="162" y="281"/>
                  </a:lnTo>
                  <a:lnTo>
                    <a:pt x="178" y="216"/>
                  </a:lnTo>
                  <a:lnTo>
                    <a:pt x="178" y="197"/>
                  </a:lnTo>
                  <a:lnTo>
                    <a:pt x="162" y="162"/>
                  </a:lnTo>
                  <a:lnTo>
                    <a:pt x="114" y="214"/>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9" name="Freeform 372"/>
            <p:cNvSpPr>
              <a:spLocks/>
            </p:cNvSpPr>
            <p:nvPr/>
          </p:nvSpPr>
          <p:spPr bwMode="auto">
            <a:xfrm>
              <a:off x="2954" y="225"/>
              <a:ext cx="211" cy="205"/>
            </a:xfrm>
            <a:custGeom>
              <a:avLst/>
              <a:gdLst>
                <a:gd name="T0" fmla="*/ 0 w 211"/>
                <a:gd name="T1" fmla="*/ 19 h 205"/>
                <a:gd name="T2" fmla="*/ 97 w 211"/>
                <a:gd name="T3" fmla="*/ 100 h 205"/>
                <a:gd name="T4" fmla="*/ 119 w 211"/>
                <a:gd name="T5" fmla="*/ 155 h 205"/>
                <a:gd name="T6" fmla="*/ 147 w 211"/>
                <a:gd name="T7" fmla="*/ 110 h 205"/>
                <a:gd name="T8" fmla="*/ 211 w 211"/>
                <a:gd name="T9" fmla="*/ 205 h 205"/>
                <a:gd name="T10" fmla="*/ 188 w 211"/>
                <a:gd name="T11" fmla="*/ 110 h 205"/>
                <a:gd name="T12" fmla="*/ 159 w 211"/>
                <a:gd name="T13" fmla="*/ 72 h 205"/>
                <a:gd name="T14" fmla="*/ 164 w 211"/>
                <a:gd name="T15" fmla="*/ 38 h 205"/>
                <a:gd name="T16" fmla="*/ 207 w 211"/>
                <a:gd name="T17" fmla="*/ 69 h 205"/>
                <a:gd name="T18" fmla="*/ 145 w 211"/>
                <a:gd name="T19" fmla="*/ 12 h 205"/>
                <a:gd name="T20" fmla="*/ 16 w 211"/>
                <a:gd name="T21" fmla="*/ 0 h 205"/>
                <a:gd name="T22" fmla="*/ 0 w 211"/>
                <a:gd name="T23" fmla="*/ 19 h 205"/>
                <a:gd name="T24" fmla="*/ 0 w 211"/>
                <a:gd name="T25" fmla="*/ 1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05"/>
                <a:gd name="T41" fmla="*/ 211 w 211"/>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05">
                  <a:moveTo>
                    <a:pt x="0" y="19"/>
                  </a:moveTo>
                  <a:lnTo>
                    <a:pt x="97" y="100"/>
                  </a:lnTo>
                  <a:lnTo>
                    <a:pt x="119" y="155"/>
                  </a:lnTo>
                  <a:lnTo>
                    <a:pt x="147" y="110"/>
                  </a:lnTo>
                  <a:lnTo>
                    <a:pt x="211" y="205"/>
                  </a:lnTo>
                  <a:lnTo>
                    <a:pt x="188" y="110"/>
                  </a:lnTo>
                  <a:lnTo>
                    <a:pt x="159" y="72"/>
                  </a:lnTo>
                  <a:lnTo>
                    <a:pt x="164" y="38"/>
                  </a:lnTo>
                  <a:lnTo>
                    <a:pt x="207" y="69"/>
                  </a:lnTo>
                  <a:lnTo>
                    <a:pt x="145" y="12"/>
                  </a:lnTo>
                  <a:lnTo>
                    <a:pt x="16" y="0"/>
                  </a:lnTo>
                  <a:lnTo>
                    <a:pt x="0" y="1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0" name="Freeform 373"/>
            <p:cNvSpPr>
              <a:spLocks/>
            </p:cNvSpPr>
            <p:nvPr/>
          </p:nvSpPr>
          <p:spPr bwMode="auto">
            <a:xfrm>
              <a:off x="2639" y="235"/>
              <a:ext cx="272" cy="64"/>
            </a:xfrm>
            <a:custGeom>
              <a:avLst/>
              <a:gdLst>
                <a:gd name="T0" fmla="*/ 234 w 272"/>
                <a:gd name="T1" fmla="*/ 43 h 64"/>
                <a:gd name="T2" fmla="*/ 136 w 272"/>
                <a:gd name="T3" fmla="*/ 43 h 64"/>
                <a:gd name="T4" fmla="*/ 67 w 272"/>
                <a:gd name="T5" fmla="*/ 55 h 64"/>
                <a:gd name="T6" fmla="*/ 0 w 272"/>
                <a:gd name="T7" fmla="*/ 64 h 64"/>
                <a:gd name="T8" fmla="*/ 110 w 272"/>
                <a:gd name="T9" fmla="*/ 9 h 64"/>
                <a:gd name="T10" fmla="*/ 172 w 272"/>
                <a:gd name="T11" fmla="*/ 0 h 64"/>
                <a:gd name="T12" fmla="*/ 212 w 272"/>
                <a:gd name="T13" fmla="*/ 28 h 64"/>
                <a:gd name="T14" fmla="*/ 272 w 272"/>
                <a:gd name="T15" fmla="*/ 19 h 64"/>
                <a:gd name="T16" fmla="*/ 234 w 272"/>
                <a:gd name="T17" fmla="*/ 43 h 64"/>
                <a:gd name="T18" fmla="*/ 234 w 272"/>
                <a:gd name="T19" fmla="*/ 4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64"/>
                <a:gd name="T32" fmla="*/ 272 w 27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64">
                  <a:moveTo>
                    <a:pt x="234" y="43"/>
                  </a:moveTo>
                  <a:lnTo>
                    <a:pt x="136" y="43"/>
                  </a:lnTo>
                  <a:lnTo>
                    <a:pt x="67" y="55"/>
                  </a:lnTo>
                  <a:lnTo>
                    <a:pt x="0" y="64"/>
                  </a:lnTo>
                  <a:lnTo>
                    <a:pt x="110" y="9"/>
                  </a:lnTo>
                  <a:lnTo>
                    <a:pt x="172" y="0"/>
                  </a:lnTo>
                  <a:lnTo>
                    <a:pt x="212" y="28"/>
                  </a:lnTo>
                  <a:lnTo>
                    <a:pt x="272" y="19"/>
                  </a:lnTo>
                  <a:lnTo>
                    <a:pt x="234" y="43"/>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1" name="Freeform 374"/>
            <p:cNvSpPr>
              <a:spLocks/>
            </p:cNvSpPr>
            <p:nvPr/>
          </p:nvSpPr>
          <p:spPr bwMode="auto">
            <a:xfrm>
              <a:off x="3165" y="382"/>
              <a:ext cx="110" cy="178"/>
            </a:xfrm>
            <a:custGeom>
              <a:avLst/>
              <a:gdLst>
                <a:gd name="T0" fmla="*/ 0 w 110"/>
                <a:gd name="T1" fmla="*/ 57 h 178"/>
                <a:gd name="T2" fmla="*/ 17 w 110"/>
                <a:gd name="T3" fmla="*/ 114 h 178"/>
                <a:gd name="T4" fmla="*/ 17 w 110"/>
                <a:gd name="T5" fmla="*/ 178 h 178"/>
                <a:gd name="T6" fmla="*/ 65 w 110"/>
                <a:gd name="T7" fmla="*/ 128 h 178"/>
                <a:gd name="T8" fmla="*/ 110 w 110"/>
                <a:gd name="T9" fmla="*/ 116 h 178"/>
                <a:gd name="T10" fmla="*/ 96 w 110"/>
                <a:gd name="T11" fmla="*/ 48 h 178"/>
                <a:gd name="T12" fmla="*/ 15 w 110"/>
                <a:gd name="T13" fmla="*/ 0 h 178"/>
                <a:gd name="T14" fmla="*/ 36 w 110"/>
                <a:gd name="T15" fmla="*/ 67 h 178"/>
                <a:gd name="T16" fmla="*/ 0 w 110"/>
                <a:gd name="T17" fmla="*/ 57 h 178"/>
                <a:gd name="T18" fmla="*/ 0 w 110"/>
                <a:gd name="T19" fmla="*/ 5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78"/>
                <a:gd name="T32" fmla="*/ 110 w 110"/>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78">
                  <a:moveTo>
                    <a:pt x="0" y="57"/>
                  </a:moveTo>
                  <a:lnTo>
                    <a:pt x="17" y="114"/>
                  </a:lnTo>
                  <a:lnTo>
                    <a:pt x="17" y="178"/>
                  </a:lnTo>
                  <a:lnTo>
                    <a:pt x="65" y="128"/>
                  </a:lnTo>
                  <a:lnTo>
                    <a:pt x="110" y="116"/>
                  </a:lnTo>
                  <a:lnTo>
                    <a:pt x="96" y="48"/>
                  </a:lnTo>
                  <a:lnTo>
                    <a:pt x="15" y="0"/>
                  </a:lnTo>
                  <a:lnTo>
                    <a:pt x="36" y="67"/>
                  </a:lnTo>
                  <a:lnTo>
                    <a:pt x="0" y="57"/>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2" name="Freeform 375"/>
            <p:cNvSpPr>
              <a:spLocks/>
            </p:cNvSpPr>
            <p:nvPr/>
          </p:nvSpPr>
          <p:spPr bwMode="auto">
            <a:xfrm>
              <a:off x="2825" y="361"/>
              <a:ext cx="364" cy="244"/>
            </a:xfrm>
            <a:custGeom>
              <a:avLst/>
              <a:gdLst>
                <a:gd name="T0" fmla="*/ 17 w 364"/>
                <a:gd name="T1" fmla="*/ 109 h 244"/>
                <a:gd name="T2" fmla="*/ 50 w 364"/>
                <a:gd name="T3" fmla="*/ 166 h 244"/>
                <a:gd name="T4" fmla="*/ 152 w 364"/>
                <a:gd name="T5" fmla="*/ 220 h 244"/>
                <a:gd name="T6" fmla="*/ 231 w 364"/>
                <a:gd name="T7" fmla="*/ 228 h 244"/>
                <a:gd name="T8" fmla="*/ 167 w 364"/>
                <a:gd name="T9" fmla="*/ 190 h 244"/>
                <a:gd name="T10" fmla="*/ 71 w 364"/>
                <a:gd name="T11" fmla="*/ 144 h 244"/>
                <a:gd name="T12" fmla="*/ 167 w 364"/>
                <a:gd name="T13" fmla="*/ 175 h 244"/>
                <a:gd name="T14" fmla="*/ 250 w 364"/>
                <a:gd name="T15" fmla="*/ 187 h 244"/>
                <a:gd name="T16" fmla="*/ 290 w 364"/>
                <a:gd name="T17" fmla="*/ 211 h 244"/>
                <a:gd name="T18" fmla="*/ 271 w 364"/>
                <a:gd name="T19" fmla="*/ 239 h 244"/>
                <a:gd name="T20" fmla="*/ 321 w 364"/>
                <a:gd name="T21" fmla="*/ 244 h 244"/>
                <a:gd name="T22" fmla="*/ 336 w 364"/>
                <a:gd name="T23" fmla="*/ 216 h 244"/>
                <a:gd name="T24" fmla="*/ 300 w 364"/>
                <a:gd name="T25" fmla="*/ 192 h 244"/>
                <a:gd name="T26" fmla="*/ 250 w 364"/>
                <a:gd name="T27" fmla="*/ 171 h 244"/>
                <a:gd name="T28" fmla="*/ 252 w 364"/>
                <a:gd name="T29" fmla="*/ 147 h 244"/>
                <a:gd name="T30" fmla="*/ 331 w 364"/>
                <a:gd name="T31" fmla="*/ 168 h 244"/>
                <a:gd name="T32" fmla="*/ 364 w 364"/>
                <a:gd name="T33" fmla="*/ 185 h 244"/>
                <a:gd name="T34" fmla="*/ 305 w 364"/>
                <a:gd name="T35" fmla="*/ 76 h 244"/>
                <a:gd name="T36" fmla="*/ 274 w 364"/>
                <a:gd name="T37" fmla="*/ 7 h 244"/>
                <a:gd name="T38" fmla="*/ 250 w 364"/>
                <a:gd name="T39" fmla="*/ 47 h 244"/>
                <a:gd name="T40" fmla="*/ 281 w 364"/>
                <a:gd name="T41" fmla="*/ 88 h 244"/>
                <a:gd name="T42" fmla="*/ 312 w 364"/>
                <a:gd name="T43" fmla="*/ 142 h 244"/>
                <a:gd name="T44" fmla="*/ 250 w 364"/>
                <a:gd name="T45" fmla="*/ 114 h 244"/>
                <a:gd name="T46" fmla="*/ 193 w 364"/>
                <a:gd name="T47" fmla="*/ 71 h 244"/>
                <a:gd name="T48" fmla="*/ 176 w 364"/>
                <a:gd name="T49" fmla="*/ 33 h 244"/>
                <a:gd name="T50" fmla="*/ 179 w 364"/>
                <a:gd name="T51" fmla="*/ 64 h 244"/>
                <a:gd name="T52" fmla="*/ 136 w 364"/>
                <a:gd name="T53" fmla="*/ 73 h 244"/>
                <a:gd name="T54" fmla="*/ 219 w 364"/>
                <a:gd name="T55" fmla="*/ 123 h 244"/>
                <a:gd name="T56" fmla="*/ 229 w 364"/>
                <a:gd name="T57" fmla="*/ 147 h 244"/>
                <a:gd name="T58" fmla="*/ 133 w 364"/>
                <a:gd name="T59" fmla="*/ 140 h 244"/>
                <a:gd name="T60" fmla="*/ 79 w 364"/>
                <a:gd name="T61" fmla="*/ 116 h 244"/>
                <a:gd name="T62" fmla="*/ 124 w 364"/>
                <a:gd name="T63" fmla="*/ 97 h 244"/>
                <a:gd name="T64" fmla="*/ 86 w 364"/>
                <a:gd name="T65" fmla="*/ 33 h 244"/>
                <a:gd name="T66" fmla="*/ 12 w 364"/>
                <a:gd name="T67" fmla="*/ 0 h 244"/>
                <a:gd name="T68" fmla="*/ 60 w 364"/>
                <a:gd name="T69" fmla="*/ 45 h 244"/>
                <a:gd name="T70" fmla="*/ 81 w 364"/>
                <a:gd name="T71" fmla="*/ 85 h 244"/>
                <a:gd name="T72" fmla="*/ 50 w 364"/>
                <a:gd name="T73" fmla="*/ 102 h 244"/>
                <a:gd name="T74" fmla="*/ 0 w 364"/>
                <a:gd name="T75" fmla="*/ 92 h 244"/>
                <a:gd name="T76" fmla="*/ 17 w 364"/>
                <a:gd name="T77" fmla="*/ 109 h 244"/>
                <a:gd name="T78" fmla="*/ 17 w 364"/>
                <a:gd name="T79" fmla="*/ 109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244"/>
                <a:gd name="T122" fmla="*/ 364 w 36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244">
                  <a:moveTo>
                    <a:pt x="17" y="109"/>
                  </a:moveTo>
                  <a:lnTo>
                    <a:pt x="50" y="166"/>
                  </a:lnTo>
                  <a:lnTo>
                    <a:pt x="152" y="220"/>
                  </a:lnTo>
                  <a:lnTo>
                    <a:pt x="231" y="228"/>
                  </a:lnTo>
                  <a:lnTo>
                    <a:pt x="167" y="190"/>
                  </a:lnTo>
                  <a:lnTo>
                    <a:pt x="71" y="144"/>
                  </a:lnTo>
                  <a:lnTo>
                    <a:pt x="167" y="175"/>
                  </a:lnTo>
                  <a:lnTo>
                    <a:pt x="250" y="187"/>
                  </a:lnTo>
                  <a:lnTo>
                    <a:pt x="290" y="211"/>
                  </a:lnTo>
                  <a:lnTo>
                    <a:pt x="271" y="239"/>
                  </a:lnTo>
                  <a:lnTo>
                    <a:pt x="321" y="244"/>
                  </a:lnTo>
                  <a:lnTo>
                    <a:pt x="336" y="216"/>
                  </a:lnTo>
                  <a:lnTo>
                    <a:pt x="300" y="192"/>
                  </a:lnTo>
                  <a:lnTo>
                    <a:pt x="250" y="171"/>
                  </a:lnTo>
                  <a:lnTo>
                    <a:pt x="252" y="147"/>
                  </a:lnTo>
                  <a:lnTo>
                    <a:pt x="331" y="168"/>
                  </a:lnTo>
                  <a:lnTo>
                    <a:pt x="364" y="185"/>
                  </a:lnTo>
                  <a:lnTo>
                    <a:pt x="305" y="76"/>
                  </a:lnTo>
                  <a:lnTo>
                    <a:pt x="274" y="7"/>
                  </a:lnTo>
                  <a:lnTo>
                    <a:pt x="250" y="47"/>
                  </a:lnTo>
                  <a:lnTo>
                    <a:pt x="281" y="88"/>
                  </a:lnTo>
                  <a:lnTo>
                    <a:pt x="312" y="142"/>
                  </a:lnTo>
                  <a:lnTo>
                    <a:pt x="250" y="114"/>
                  </a:lnTo>
                  <a:lnTo>
                    <a:pt x="193" y="71"/>
                  </a:lnTo>
                  <a:lnTo>
                    <a:pt x="176" y="33"/>
                  </a:lnTo>
                  <a:lnTo>
                    <a:pt x="179" y="64"/>
                  </a:lnTo>
                  <a:lnTo>
                    <a:pt x="136" y="73"/>
                  </a:lnTo>
                  <a:lnTo>
                    <a:pt x="219" y="123"/>
                  </a:lnTo>
                  <a:lnTo>
                    <a:pt x="229" y="147"/>
                  </a:lnTo>
                  <a:lnTo>
                    <a:pt x="133" y="140"/>
                  </a:lnTo>
                  <a:lnTo>
                    <a:pt x="79" y="116"/>
                  </a:lnTo>
                  <a:lnTo>
                    <a:pt x="124" y="97"/>
                  </a:lnTo>
                  <a:lnTo>
                    <a:pt x="86" y="33"/>
                  </a:lnTo>
                  <a:lnTo>
                    <a:pt x="12" y="0"/>
                  </a:lnTo>
                  <a:lnTo>
                    <a:pt x="60" y="45"/>
                  </a:lnTo>
                  <a:lnTo>
                    <a:pt x="81" y="85"/>
                  </a:lnTo>
                  <a:lnTo>
                    <a:pt x="50" y="102"/>
                  </a:lnTo>
                  <a:lnTo>
                    <a:pt x="0" y="92"/>
                  </a:lnTo>
                  <a:lnTo>
                    <a:pt x="17" y="10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3" name="Freeform 376"/>
            <p:cNvSpPr>
              <a:spLocks/>
            </p:cNvSpPr>
            <p:nvPr/>
          </p:nvSpPr>
          <p:spPr bwMode="auto">
            <a:xfrm>
              <a:off x="2570" y="838"/>
              <a:ext cx="362" cy="284"/>
            </a:xfrm>
            <a:custGeom>
              <a:avLst/>
              <a:gdLst>
                <a:gd name="T0" fmla="*/ 362 w 362"/>
                <a:gd name="T1" fmla="*/ 0 h 284"/>
                <a:gd name="T2" fmla="*/ 338 w 362"/>
                <a:gd name="T3" fmla="*/ 92 h 284"/>
                <a:gd name="T4" fmla="*/ 293 w 362"/>
                <a:gd name="T5" fmla="*/ 142 h 284"/>
                <a:gd name="T6" fmla="*/ 286 w 362"/>
                <a:gd name="T7" fmla="*/ 180 h 284"/>
                <a:gd name="T8" fmla="*/ 279 w 362"/>
                <a:gd name="T9" fmla="*/ 237 h 284"/>
                <a:gd name="T10" fmla="*/ 215 w 362"/>
                <a:gd name="T11" fmla="*/ 275 h 284"/>
                <a:gd name="T12" fmla="*/ 150 w 362"/>
                <a:gd name="T13" fmla="*/ 284 h 284"/>
                <a:gd name="T14" fmla="*/ 86 w 362"/>
                <a:gd name="T15" fmla="*/ 261 h 284"/>
                <a:gd name="T16" fmla="*/ 50 w 362"/>
                <a:gd name="T17" fmla="*/ 268 h 284"/>
                <a:gd name="T18" fmla="*/ 17 w 362"/>
                <a:gd name="T19" fmla="*/ 268 h 284"/>
                <a:gd name="T20" fmla="*/ 0 w 362"/>
                <a:gd name="T21" fmla="*/ 256 h 284"/>
                <a:gd name="T22" fmla="*/ 84 w 362"/>
                <a:gd name="T23" fmla="*/ 232 h 284"/>
                <a:gd name="T24" fmla="*/ 200 w 362"/>
                <a:gd name="T25" fmla="*/ 135 h 284"/>
                <a:gd name="T26" fmla="*/ 276 w 362"/>
                <a:gd name="T27" fmla="*/ 71 h 284"/>
                <a:gd name="T28" fmla="*/ 284 w 362"/>
                <a:gd name="T29" fmla="*/ 16 h 284"/>
                <a:gd name="T30" fmla="*/ 326 w 362"/>
                <a:gd name="T31" fmla="*/ 23 h 284"/>
                <a:gd name="T32" fmla="*/ 362 w 362"/>
                <a:gd name="T33" fmla="*/ 0 h 284"/>
                <a:gd name="T34" fmla="*/ 362 w 362"/>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284"/>
                <a:gd name="T56" fmla="*/ 362 w 362"/>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284">
                  <a:moveTo>
                    <a:pt x="362" y="0"/>
                  </a:moveTo>
                  <a:lnTo>
                    <a:pt x="338" y="92"/>
                  </a:lnTo>
                  <a:lnTo>
                    <a:pt x="293" y="142"/>
                  </a:lnTo>
                  <a:lnTo>
                    <a:pt x="286" y="180"/>
                  </a:lnTo>
                  <a:lnTo>
                    <a:pt x="279" y="237"/>
                  </a:lnTo>
                  <a:lnTo>
                    <a:pt x="215" y="275"/>
                  </a:lnTo>
                  <a:lnTo>
                    <a:pt x="150" y="284"/>
                  </a:lnTo>
                  <a:lnTo>
                    <a:pt x="86" y="261"/>
                  </a:lnTo>
                  <a:lnTo>
                    <a:pt x="50" y="268"/>
                  </a:lnTo>
                  <a:lnTo>
                    <a:pt x="17" y="268"/>
                  </a:lnTo>
                  <a:lnTo>
                    <a:pt x="0" y="256"/>
                  </a:lnTo>
                  <a:lnTo>
                    <a:pt x="84" y="232"/>
                  </a:lnTo>
                  <a:lnTo>
                    <a:pt x="200" y="135"/>
                  </a:lnTo>
                  <a:lnTo>
                    <a:pt x="276" y="71"/>
                  </a:lnTo>
                  <a:lnTo>
                    <a:pt x="284" y="16"/>
                  </a:lnTo>
                  <a:lnTo>
                    <a:pt x="326" y="23"/>
                  </a:lnTo>
                  <a:lnTo>
                    <a:pt x="362"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94" name="Freeform 377"/>
            <p:cNvSpPr>
              <a:spLocks/>
            </p:cNvSpPr>
            <p:nvPr/>
          </p:nvSpPr>
          <p:spPr bwMode="auto">
            <a:xfrm>
              <a:off x="2846" y="705"/>
              <a:ext cx="93" cy="107"/>
            </a:xfrm>
            <a:custGeom>
              <a:avLst/>
              <a:gdLst>
                <a:gd name="T0" fmla="*/ 43 w 93"/>
                <a:gd name="T1" fmla="*/ 24 h 107"/>
                <a:gd name="T2" fmla="*/ 29 w 93"/>
                <a:gd name="T3" fmla="*/ 0 h 107"/>
                <a:gd name="T4" fmla="*/ 10 w 93"/>
                <a:gd name="T5" fmla="*/ 38 h 107"/>
                <a:gd name="T6" fmla="*/ 0 w 93"/>
                <a:gd name="T7" fmla="*/ 73 h 107"/>
                <a:gd name="T8" fmla="*/ 22 w 93"/>
                <a:gd name="T9" fmla="*/ 85 h 107"/>
                <a:gd name="T10" fmla="*/ 50 w 93"/>
                <a:gd name="T11" fmla="*/ 85 h 107"/>
                <a:gd name="T12" fmla="*/ 58 w 93"/>
                <a:gd name="T13" fmla="*/ 107 h 107"/>
                <a:gd name="T14" fmla="*/ 86 w 93"/>
                <a:gd name="T15" fmla="*/ 102 h 107"/>
                <a:gd name="T16" fmla="*/ 72 w 93"/>
                <a:gd name="T17" fmla="*/ 83 h 107"/>
                <a:gd name="T18" fmla="*/ 93 w 93"/>
                <a:gd name="T19" fmla="*/ 66 h 107"/>
                <a:gd name="T20" fmla="*/ 53 w 93"/>
                <a:gd name="T21" fmla="*/ 66 h 107"/>
                <a:gd name="T22" fmla="*/ 31 w 93"/>
                <a:gd name="T23" fmla="*/ 59 h 107"/>
                <a:gd name="T24" fmla="*/ 43 w 93"/>
                <a:gd name="T25" fmla="*/ 24 h 107"/>
                <a:gd name="T26" fmla="*/ 43 w 93"/>
                <a:gd name="T27" fmla="*/ 2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107"/>
                <a:gd name="T44" fmla="*/ 93 w 93"/>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107">
                  <a:moveTo>
                    <a:pt x="43" y="24"/>
                  </a:moveTo>
                  <a:lnTo>
                    <a:pt x="29" y="0"/>
                  </a:lnTo>
                  <a:lnTo>
                    <a:pt x="10" y="38"/>
                  </a:lnTo>
                  <a:lnTo>
                    <a:pt x="0" y="73"/>
                  </a:lnTo>
                  <a:lnTo>
                    <a:pt x="22" y="85"/>
                  </a:lnTo>
                  <a:lnTo>
                    <a:pt x="50" y="85"/>
                  </a:lnTo>
                  <a:lnTo>
                    <a:pt x="58" y="107"/>
                  </a:lnTo>
                  <a:lnTo>
                    <a:pt x="86" y="102"/>
                  </a:lnTo>
                  <a:lnTo>
                    <a:pt x="72" y="83"/>
                  </a:lnTo>
                  <a:lnTo>
                    <a:pt x="93" y="66"/>
                  </a:lnTo>
                  <a:lnTo>
                    <a:pt x="53" y="66"/>
                  </a:lnTo>
                  <a:lnTo>
                    <a:pt x="31" y="59"/>
                  </a:lnTo>
                  <a:lnTo>
                    <a:pt x="43" y="2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5" name="Freeform 378"/>
            <p:cNvSpPr>
              <a:spLocks/>
            </p:cNvSpPr>
            <p:nvPr/>
          </p:nvSpPr>
          <p:spPr bwMode="auto">
            <a:xfrm>
              <a:off x="2587" y="527"/>
              <a:ext cx="43" cy="64"/>
            </a:xfrm>
            <a:custGeom>
              <a:avLst/>
              <a:gdLst>
                <a:gd name="T0" fmla="*/ 12 w 43"/>
                <a:gd name="T1" fmla="*/ 64 h 64"/>
                <a:gd name="T2" fmla="*/ 43 w 43"/>
                <a:gd name="T3" fmla="*/ 52 h 64"/>
                <a:gd name="T4" fmla="*/ 33 w 43"/>
                <a:gd name="T5" fmla="*/ 0 h 64"/>
                <a:gd name="T6" fmla="*/ 0 w 43"/>
                <a:gd name="T7" fmla="*/ 7 h 64"/>
                <a:gd name="T8" fmla="*/ 12 w 43"/>
                <a:gd name="T9" fmla="*/ 64 h 64"/>
                <a:gd name="T10" fmla="*/ 12 w 43"/>
                <a:gd name="T11" fmla="*/ 64 h 64"/>
                <a:gd name="T12" fmla="*/ 0 60000 65536"/>
                <a:gd name="T13" fmla="*/ 0 60000 65536"/>
                <a:gd name="T14" fmla="*/ 0 60000 65536"/>
                <a:gd name="T15" fmla="*/ 0 60000 65536"/>
                <a:gd name="T16" fmla="*/ 0 60000 65536"/>
                <a:gd name="T17" fmla="*/ 0 60000 65536"/>
                <a:gd name="T18" fmla="*/ 0 w 43"/>
                <a:gd name="T19" fmla="*/ 0 h 64"/>
                <a:gd name="T20" fmla="*/ 43 w 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3" h="64">
                  <a:moveTo>
                    <a:pt x="12" y="64"/>
                  </a:moveTo>
                  <a:lnTo>
                    <a:pt x="43" y="52"/>
                  </a:lnTo>
                  <a:lnTo>
                    <a:pt x="33" y="0"/>
                  </a:lnTo>
                  <a:lnTo>
                    <a:pt x="0" y="7"/>
                  </a:lnTo>
                  <a:lnTo>
                    <a:pt x="12" y="6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6" name="Freeform 379"/>
            <p:cNvSpPr>
              <a:spLocks/>
            </p:cNvSpPr>
            <p:nvPr/>
          </p:nvSpPr>
          <p:spPr bwMode="auto">
            <a:xfrm>
              <a:off x="2570" y="819"/>
              <a:ext cx="55" cy="88"/>
            </a:xfrm>
            <a:custGeom>
              <a:avLst/>
              <a:gdLst>
                <a:gd name="T0" fmla="*/ 15 w 55"/>
                <a:gd name="T1" fmla="*/ 0 h 88"/>
                <a:gd name="T2" fmla="*/ 55 w 55"/>
                <a:gd name="T3" fmla="*/ 45 h 88"/>
                <a:gd name="T4" fmla="*/ 50 w 55"/>
                <a:gd name="T5" fmla="*/ 76 h 88"/>
                <a:gd name="T6" fmla="*/ 10 w 55"/>
                <a:gd name="T7" fmla="*/ 88 h 88"/>
                <a:gd name="T8" fmla="*/ 0 w 55"/>
                <a:gd name="T9" fmla="*/ 21 h 88"/>
                <a:gd name="T10" fmla="*/ 15 w 55"/>
                <a:gd name="T11" fmla="*/ 0 h 88"/>
                <a:gd name="T12" fmla="*/ 15 w 55"/>
                <a:gd name="T13" fmla="*/ 0 h 88"/>
                <a:gd name="T14" fmla="*/ 0 60000 65536"/>
                <a:gd name="T15" fmla="*/ 0 60000 65536"/>
                <a:gd name="T16" fmla="*/ 0 60000 65536"/>
                <a:gd name="T17" fmla="*/ 0 60000 65536"/>
                <a:gd name="T18" fmla="*/ 0 60000 65536"/>
                <a:gd name="T19" fmla="*/ 0 60000 65536"/>
                <a:gd name="T20" fmla="*/ 0 60000 65536"/>
                <a:gd name="T21" fmla="*/ 0 w 55"/>
                <a:gd name="T22" fmla="*/ 0 h 88"/>
                <a:gd name="T23" fmla="*/ 55 w 5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8">
                  <a:moveTo>
                    <a:pt x="15" y="0"/>
                  </a:moveTo>
                  <a:lnTo>
                    <a:pt x="55" y="45"/>
                  </a:lnTo>
                  <a:lnTo>
                    <a:pt x="50" y="76"/>
                  </a:lnTo>
                  <a:lnTo>
                    <a:pt x="10" y="88"/>
                  </a:lnTo>
                  <a:lnTo>
                    <a:pt x="0" y="21"/>
                  </a:lnTo>
                  <a:lnTo>
                    <a:pt x="1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7" name="Freeform 380"/>
            <p:cNvSpPr>
              <a:spLocks/>
            </p:cNvSpPr>
            <p:nvPr/>
          </p:nvSpPr>
          <p:spPr bwMode="auto">
            <a:xfrm>
              <a:off x="2478" y="769"/>
              <a:ext cx="40" cy="35"/>
            </a:xfrm>
            <a:custGeom>
              <a:avLst/>
              <a:gdLst>
                <a:gd name="T0" fmla="*/ 28 w 40"/>
                <a:gd name="T1" fmla="*/ 0 h 35"/>
                <a:gd name="T2" fmla="*/ 4 w 40"/>
                <a:gd name="T3" fmla="*/ 5 h 35"/>
                <a:gd name="T4" fmla="*/ 0 w 40"/>
                <a:gd name="T5" fmla="*/ 35 h 35"/>
                <a:gd name="T6" fmla="*/ 35 w 40"/>
                <a:gd name="T7" fmla="*/ 33 h 35"/>
                <a:gd name="T8" fmla="*/ 40 w 40"/>
                <a:gd name="T9" fmla="*/ 2 h 35"/>
                <a:gd name="T10" fmla="*/ 28 w 40"/>
                <a:gd name="T11" fmla="*/ 0 h 35"/>
                <a:gd name="T12" fmla="*/ 28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8" y="0"/>
                  </a:moveTo>
                  <a:lnTo>
                    <a:pt x="4" y="5"/>
                  </a:lnTo>
                  <a:lnTo>
                    <a:pt x="0" y="35"/>
                  </a:lnTo>
                  <a:lnTo>
                    <a:pt x="35" y="33"/>
                  </a:lnTo>
                  <a:lnTo>
                    <a:pt x="40" y="2"/>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8" name="Freeform 381"/>
            <p:cNvSpPr>
              <a:spLocks/>
            </p:cNvSpPr>
            <p:nvPr/>
          </p:nvSpPr>
          <p:spPr bwMode="auto">
            <a:xfrm>
              <a:off x="1875" y="173"/>
              <a:ext cx="729" cy="997"/>
            </a:xfrm>
            <a:custGeom>
              <a:avLst/>
              <a:gdLst>
                <a:gd name="T0" fmla="*/ 479 w 729"/>
                <a:gd name="T1" fmla="*/ 67 h 997"/>
                <a:gd name="T2" fmla="*/ 493 w 729"/>
                <a:gd name="T3" fmla="*/ 276 h 997"/>
                <a:gd name="T4" fmla="*/ 550 w 729"/>
                <a:gd name="T5" fmla="*/ 380 h 997"/>
                <a:gd name="T6" fmla="*/ 629 w 729"/>
                <a:gd name="T7" fmla="*/ 290 h 997"/>
                <a:gd name="T8" fmla="*/ 729 w 729"/>
                <a:gd name="T9" fmla="*/ 259 h 997"/>
                <a:gd name="T10" fmla="*/ 676 w 729"/>
                <a:gd name="T11" fmla="*/ 373 h 997"/>
                <a:gd name="T12" fmla="*/ 698 w 729"/>
                <a:gd name="T13" fmla="*/ 425 h 997"/>
                <a:gd name="T14" fmla="*/ 676 w 729"/>
                <a:gd name="T15" fmla="*/ 480 h 997"/>
                <a:gd name="T16" fmla="*/ 638 w 729"/>
                <a:gd name="T17" fmla="*/ 537 h 997"/>
                <a:gd name="T18" fmla="*/ 581 w 729"/>
                <a:gd name="T19" fmla="*/ 596 h 997"/>
                <a:gd name="T20" fmla="*/ 591 w 729"/>
                <a:gd name="T21" fmla="*/ 658 h 997"/>
                <a:gd name="T22" fmla="*/ 431 w 729"/>
                <a:gd name="T23" fmla="*/ 722 h 997"/>
                <a:gd name="T24" fmla="*/ 457 w 729"/>
                <a:gd name="T25" fmla="*/ 776 h 997"/>
                <a:gd name="T26" fmla="*/ 495 w 729"/>
                <a:gd name="T27" fmla="*/ 809 h 997"/>
                <a:gd name="T28" fmla="*/ 379 w 729"/>
                <a:gd name="T29" fmla="*/ 847 h 997"/>
                <a:gd name="T30" fmla="*/ 231 w 729"/>
                <a:gd name="T31" fmla="*/ 912 h 997"/>
                <a:gd name="T32" fmla="*/ 153 w 729"/>
                <a:gd name="T33" fmla="*/ 961 h 997"/>
                <a:gd name="T34" fmla="*/ 0 w 729"/>
                <a:gd name="T35" fmla="*/ 997 h 997"/>
                <a:gd name="T36" fmla="*/ 50 w 729"/>
                <a:gd name="T37" fmla="*/ 859 h 997"/>
                <a:gd name="T38" fmla="*/ 67 w 729"/>
                <a:gd name="T39" fmla="*/ 760 h 997"/>
                <a:gd name="T40" fmla="*/ 138 w 729"/>
                <a:gd name="T41" fmla="*/ 648 h 997"/>
                <a:gd name="T42" fmla="*/ 179 w 729"/>
                <a:gd name="T43" fmla="*/ 631 h 997"/>
                <a:gd name="T44" fmla="*/ 234 w 729"/>
                <a:gd name="T45" fmla="*/ 617 h 997"/>
                <a:gd name="T46" fmla="*/ 300 w 729"/>
                <a:gd name="T47" fmla="*/ 631 h 997"/>
                <a:gd name="T48" fmla="*/ 291 w 729"/>
                <a:gd name="T49" fmla="*/ 579 h 997"/>
                <a:gd name="T50" fmla="*/ 255 w 729"/>
                <a:gd name="T51" fmla="*/ 544 h 997"/>
                <a:gd name="T52" fmla="*/ 205 w 729"/>
                <a:gd name="T53" fmla="*/ 510 h 997"/>
                <a:gd name="T54" fmla="*/ 229 w 729"/>
                <a:gd name="T55" fmla="*/ 368 h 997"/>
                <a:gd name="T56" fmla="*/ 188 w 729"/>
                <a:gd name="T57" fmla="*/ 302 h 997"/>
                <a:gd name="T58" fmla="*/ 203 w 729"/>
                <a:gd name="T59" fmla="*/ 195 h 997"/>
                <a:gd name="T60" fmla="*/ 317 w 729"/>
                <a:gd name="T61" fmla="*/ 74 h 997"/>
                <a:gd name="T62" fmla="*/ 441 w 729"/>
                <a:gd name="T63" fmla="*/ 0 h 9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9"/>
                <a:gd name="T97" fmla="*/ 0 h 997"/>
                <a:gd name="T98" fmla="*/ 729 w 729"/>
                <a:gd name="T99" fmla="*/ 997 h 9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9" h="997">
                  <a:moveTo>
                    <a:pt x="441" y="0"/>
                  </a:moveTo>
                  <a:lnTo>
                    <a:pt x="479" y="67"/>
                  </a:lnTo>
                  <a:lnTo>
                    <a:pt x="491" y="157"/>
                  </a:lnTo>
                  <a:lnTo>
                    <a:pt x="493" y="276"/>
                  </a:lnTo>
                  <a:lnTo>
                    <a:pt x="538" y="351"/>
                  </a:lnTo>
                  <a:lnTo>
                    <a:pt x="550" y="380"/>
                  </a:lnTo>
                  <a:lnTo>
                    <a:pt x="595" y="380"/>
                  </a:lnTo>
                  <a:lnTo>
                    <a:pt x="629" y="290"/>
                  </a:lnTo>
                  <a:lnTo>
                    <a:pt x="669" y="261"/>
                  </a:lnTo>
                  <a:lnTo>
                    <a:pt x="729" y="259"/>
                  </a:lnTo>
                  <a:lnTo>
                    <a:pt x="703" y="309"/>
                  </a:lnTo>
                  <a:lnTo>
                    <a:pt x="676" y="373"/>
                  </a:lnTo>
                  <a:lnTo>
                    <a:pt x="676" y="394"/>
                  </a:lnTo>
                  <a:lnTo>
                    <a:pt x="698" y="425"/>
                  </a:lnTo>
                  <a:lnTo>
                    <a:pt x="693" y="456"/>
                  </a:lnTo>
                  <a:lnTo>
                    <a:pt x="676" y="480"/>
                  </a:lnTo>
                  <a:lnTo>
                    <a:pt x="662" y="496"/>
                  </a:lnTo>
                  <a:lnTo>
                    <a:pt x="638" y="537"/>
                  </a:lnTo>
                  <a:lnTo>
                    <a:pt x="619" y="567"/>
                  </a:lnTo>
                  <a:lnTo>
                    <a:pt x="581" y="596"/>
                  </a:lnTo>
                  <a:lnTo>
                    <a:pt x="581" y="634"/>
                  </a:lnTo>
                  <a:lnTo>
                    <a:pt x="591" y="658"/>
                  </a:lnTo>
                  <a:lnTo>
                    <a:pt x="531" y="707"/>
                  </a:lnTo>
                  <a:lnTo>
                    <a:pt x="431" y="722"/>
                  </a:lnTo>
                  <a:lnTo>
                    <a:pt x="431" y="769"/>
                  </a:lnTo>
                  <a:lnTo>
                    <a:pt x="457" y="776"/>
                  </a:lnTo>
                  <a:lnTo>
                    <a:pt x="495" y="783"/>
                  </a:lnTo>
                  <a:lnTo>
                    <a:pt x="495" y="809"/>
                  </a:lnTo>
                  <a:lnTo>
                    <a:pt x="486" y="833"/>
                  </a:lnTo>
                  <a:lnTo>
                    <a:pt x="379" y="847"/>
                  </a:lnTo>
                  <a:lnTo>
                    <a:pt x="324" y="885"/>
                  </a:lnTo>
                  <a:lnTo>
                    <a:pt x="231" y="912"/>
                  </a:lnTo>
                  <a:lnTo>
                    <a:pt x="186" y="931"/>
                  </a:lnTo>
                  <a:lnTo>
                    <a:pt x="153" y="961"/>
                  </a:lnTo>
                  <a:lnTo>
                    <a:pt x="50" y="990"/>
                  </a:lnTo>
                  <a:lnTo>
                    <a:pt x="0" y="997"/>
                  </a:lnTo>
                  <a:lnTo>
                    <a:pt x="17" y="909"/>
                  </a:lnTo>
                  <a:lnTo>
                    <a:pt x="50" y="859"/>
                  </a:lnTo>
                  <a:lnTo>
                    <a:pt x="60" y="800"/>
                  </a:lnTo>
                  <a:lnTo>
                    <a:pt x="67" y="760"/>
                  </a:lnTo>
                  <a:lnTo>
                    <a:pt x="117" y="658"/>
                  </a:lnTo>
                  <a:lnTo>
                    <a:pt x="138" y="648"/>
                  </a:lnTo>
                  <a:lnTo>
                    <a:pt x="162" y="648"/>
                  </a:lnTo>
                  <a:lnTo>
                    <a:pt x="179" y="631"/>
                  </a:lnTo>
                  <a:lnTo>
                    <a:pt x="212" y="629"/>
                  </a:lnTo>
                  <a:lnTo>
                    <a:pt x="234" y="617"/>
                  </a:lnTo>
                  <a:lnTo>
                    <a:pt x="267" y="617"/>
                  </a:lnTo>
                  <a:lnTo>
                    <a:pt x="300" y="631"/>
                  </a:lnTo>
                  <a:lnTo>
                    <a:pt x="303" y="608"/>
                  </a:lnTo>
                  <a:lnTo>
                    <a:pt x="291" y="579"/>
                  </a:lnTo>
                  <a:lnTo>
                    <a:pt x="293" y="539"/>
                  </a:lnTo>
                  <a:lnTo>
                    <a:pt x="255" y="544"/>
                  </a:lnTo>
                  <a:lnTo>
                    <a:pt x="217" y="541"/>
                  </a:lnTo>
                  <a:lnTo>
                    <a:pt x="205" y="510"/>
                  </a:lnTo>
                  <a:lnTo>
                    <a:pt x="236" y="397"/>
                  </a:lnTo>
                  <a:lnTo>
                    <a:pt x="229" y="368"/>
                  </a:lnTo>
                  <a:lnTo>
                    <a:pt x="198" y="328"/>
                  </a:lnTo>
                  <a:lnTo>
                    <a:pt x="188" y="302"/>
                  </a:lnTo>
                  <a:lnTo>
                    <a:pt x="203" y="221"/>
                  </a:lnTo>
                  <a:lnTo>
                    <a:pt x="203" y="195"/>
                  </a:lnTo>
                  <a:lnTo>
                    <a:pt x="224" y="138"/>
                  </a:lnTo>
                  <a:lnTo>
                    <a:pt x="317" y="74"/>
                  </a:lnTo>
                  <a:lnTo>
                    <a:pt x="422" y="14"/>
                  </a:lnTo>
                  <a:lnTo>
                    <a:pt x="441"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99" name="Freeform 382"/>
            <p:cNvSpPr>
              <a:spLocks/>
            </p:cNvSpPr>
            <p:nvPr/>
          </p:nvSpPr>
          <p:spPr bwMode="auto">
            <a:xfrm>
              <a:off x="2054" y="55"/>
              <a:ext cx="595" cy="515"/>
            </a:xfrm>
            <a:custGeom>
              <a:avLst/>
              <a:gdLst>
                <a:gd name="T0" fmla="*/ 488 w 595"/>
                <a:gd name="T1" fmla="*/ 47 h 515"/>
                <a:gd name="T2" fmla="*/ 550 w 595"/>
                <a:gd name="T3" fmla="*/ 109 h 515"/>
                <a:gd name="T4" fmla="*/ 590 w 595"/>
                <a:gd name="T5" fmla="*/ 175 h 515"/>
                <a:gd name="T6" fmla="*/ 595 w 595"/>
                <a:gd name="T7" fmla="*/ 213 h 515"/>
                <a:gd name="T8" fmla="*/ 557 w 595"/>
                <a:gd name="T9" fmla="*/ 208 h 515"/>
                <a:gd name="T10" fmla="*/ 535 w 595"/>
                <a:gd name="T11" fmla="*/ 218 h 515"/>
                <a:gd name="T12" fmla="*/ 521 w 595"/>
                <a:gd name="T13" fmla="*/ 232 h 515"/>
                <a:gd name="T14" fmla="*/ 505 w 595"/>
                <a:gd name="T15" fmla="*/ 218 h 515"/>
                <a:gd name="T16" fmla="*/ 488 w 595"/>
                <a:gd name="T17" fmla="*/ 227 h 515"/>
                <a:gd name="T18" fmla="*/ 476 w 595"/>
                <a:gd name="T19" fmla="*/ 249 h 515"/>
                <a:gd name="T20" fmla="*/ 521 w 595"/>
                <a:gd name="T21" fmla="*/ 327 h 515"/>
                <a:gd name="T22" fmla="*/ 557 w 595"/>
                <a:gd name="T23" fmla="*/ 339 h 515"/>
                <a:gd name="T24" fmla="*/ 571 w 595"/>
                <a:gd name="T25" fmla="*/ 339 h 515"/>
                <a:gd name="T26" fmla="*/ 550 w 595"/>
                <a:gd name="T27" fmla="*/ 377 h 515"/>
                <a:gd name="T28" fmla="*/ 497 w 595"/>
                <a:gd name="T29" fmla="*/ 382 h 515"/>
                <a:gd name="T30" fmla="*/ 457 w 595"/>
                <a:gd name="T31" fmla="*/ 398 h 515"/>
                <a:gd name="T32" fmla="*/ 443 w 595"/>
                <a:gd name="T33" fmla="*/ 479 h 515"/>
                <a:gd name="T34" fmla="*/ 426 w 595"/>
                <a:gd name="T35" fmla="*/ 510 h 515"/>
                <a:gd name="T36" fmla="*/ 366 w 595"/>
                <a:gd name="T37" fmla="*/ 515 h 515"/>
                <a:gd name="T38" fmla="*/ 355 w 595"/>
                <a:gd name="T39" fmla="*/ 446 h 515"/>
                <a:gd name="T40" fmla="*/ 305 w 595"/>
                <a:gd name="T41" fmla="*/ 398 h 515"/>
                <a:gd name="T42" fmla="*/ 297 w 595"/>
                <a:gd name="T43" fmla="*/ 310 h 515"/>
                <a:gd name="T44" fmla="*/ 305 w 595"/>
                <a:gd name="T45" fmla="*/ 249 h 515"/>
                <a:gd name="T46" fmla="*/ 305 w 595"/>
                <a:gd name="T47" fmla="*/ 204 h 515"/>
                <a:gd name="T48" fmla="*/ 290 w 595"/>
                <a:gd name="T49" fmla="*/ 180 h 515"/>
                <a:gd name="T50" fmla="*/ 283 w 595"/>
                <a:gd name="T51" fmla="*/ 168 h 515"/>
                <a:gd name="T52" fmla="*/ 278 w 595"/>
                <a:gd name="T53" fmla="*/ 132 h 515"/>
                <a:gd name="T54" fmla="*/ 245 w 595"/>
                <a:gd name="T55" fmla="*/ 137 h 515"/>
                <a:gd name="T56" fmla="*/ 169 w 595"/>
                <a:gd name="T57" fmla="*/ 168 h 515"/>
                <a:gd name="T58" fmla="*/ 86 w 595"/>
                <a:gd name="T59" fmla="*/ 235 h 515"/>
                <a:gd name="T60" fmla="*/ 7 w 595"/>
                <a:gd name="T61" fmla="*/ 246 h 515"/>
                <a:gd name="T62" fmla="*/ 0 w 595"/>
                <a:gd name="T63" fmla="*/ 213 h 515"/>
                <a:gd name="T64" fmla="*/ 12 w 595"/>
                <a:gd name="T65" fmla="*/ 185 h 515"/>
                <a:gd name="T66" fmla="*/ 62 w 595"/>
                <a:gd name="T67" fmla="*/ 111 h 515"/>
                <a:gd name="T68" fmla="*/ 190 w 595"/>
                <a:gd name="T69" fmla="*/ 28 h 515"/>
                <a:gd name="T70" fmla="*/ 312 w 595"/>
                <a:gd name="T71" fmla="*/ 2 h 515"/>
                <a:gd name="T72" fmla="*/ 383 w 595"/>
                <a:gd name="T73" fmla="*/ 0 h 515"/>
                <a:gd name="T74" fmla="*/ 397 w 595"/>
                <a:gd name="T75" fmla="*/ 35 h 515"/>
                <a:gd name="T76" fmla="*/ 443 w 595"/>
                <a:gd name="T77" fmla="*/ 4 h 515"/>
                <a:gd name="T78" fmla="*/ 485 w 595"/>
                <a:gd name="T79" fmla="*/ 4 h 515"/>
                <a:gd name="T80" fmla="*/ 488 w 595"/>
                <a:gd name="T81" fmla="*/ 47 h 515"/>
                <a:gd name="T82" fmla="*/ 488 w 595"/>
                <a:gd name="T83" fmla="*/ 47 h 5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5"/>
                <a:gd name="T127" fmla="*/ 0 h 515"/>
                <a:gd name="T128" fmla="*/ 595 w 595"/>
                <a:gd name="T129" fmla="*/ 515 h 5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5" h="515">
                  <a:moveTo>
                    <a:pt x="488" y="47"/>
                  </a:moveTo>
                  <a:lnTo>
                    <a:pt x="550" y="109"/>
                  </a:lnTo>
                  <a:lnTo>
                    <a:pt x="590" y="175"/>
                  </a:lnTo>
                  <a:lnTo>
                    <a:pt x="595" y="213"/>
                  </a:lnTo>
                  <a:lnTo>
                    <a:pt x="557" y="208"/>
                  </a:lnTo>
                  <a:lnTo>
                    <a:pt x="535" y="218"/>
                  </a:lnTo>
                  <a:lnTo>
                    <a:pt x="521" y="232"/>
                  </a:lnTo>
                  <a:lnTo>
                    <a:pt x="505" y="218"/>
                  </a:lnTo>
                  <a:lnTo>
                    <a:pt x="488" y="227"/>
                  </a:lnTo>
                  <a:lnTo>
                    <a:pt x="476" y="249"/>
                  </a:lnTo>
                  <a:lnTo>
                    <a:pt x="521" y="327"/>
                  </a:lnTo>
                  <a:lnTo>
                    <a:pt x="557" y="339"/>
                  </a:lnTo>
                  <a:lnTo>
                    <a:pt x="571" y="339"/>
                  </a:lnTo>
                  <a:lnTo>
                    <a:pt x="550" y="377"/>
                  </a:lnTo>
                  <a:lnTo>
                    <a:pt x="497" y="382"/>
                  </a:lnTo>
                  <a:lnTo>
                    <a:pt x="457" y="398"/>
                  </a:lnTo>
                  <a:lnTo>
                    <a:pt x="443" y="479"/>
                  </a:lnTo>
                  <a:lnTo>
                    <a:pt x="426" y="510"/>
                  </a:lnTo>
                  <a:lnTo>
                    <a:pt x="366" y="515"/>
                  </a:lnTo>
                  <a:lnTo>
                    <a:pt x="355" y="446"/>
                  </a:lnTo>
                  <a:lnTo>
                    <a:pt x="305" y="398"/>
                  </a:lnTo>
                  <a:lnTo>
                    <a:pt x="297" y="310"/>
                  </a:lnTo>
                  <a:lnTo>
                    <a:pt x="305" y="249"/>
                  </a:lnTo>
                  <a:lnTo>
                    <a:pt x="305" y="204"/>
                  </a:lnTo>
                  <a:lnTo>
                    <a:pt x="290" y="180"/>
                  </a:lnTo>
                  <a:lnTo>
                    <a:pt x="283" y="168"/>
                  </a:lnTo>
                  <a:lnTo>
                    <a:pt x="278" y="132"/>
                  </a:lnTo>
                  <a:lnTo>
                    <a:pt x="245" y="137"/>
                  </a:lnTo>
                  <a:lnTo>
                    <a:pt x="169" y="168"/>
                  </a:lnTo>
                  <a:lnTo>
                    <a:pt x="86" y="235"/>
                  </a:lnTo>
                  <a:lnTo>
                    <a:pt x="7" y="246"/>
                  </a:lnTo>
                  <a:lnTo>
                    <a:pt x="0" y="213"/>
                  </a:lnTo>
                  <a:lnTo>
                    <a:pt x="12" y="185"/>
                  </a:lnTo>
                  <a:lnTo>
                    <a:pt x="62" y="111"/>
                  </a:lnTo>
                  <a:lnTo>
                    <a:pt x="190" y="28"/>
                  </a:lnTo>
                  <a:lnTo>
                    <a:pt x="312" y="2"/>
                  </a:lnTo>
                  <a:lnTo>
                    <a:pt x="383" y="0"/>
                  </a:lnTo>
                  <a:lnTo>
                    <a:pt x="397" y="35"/>
                  </a:lnTo>
                  <a:lnTo>
                    <a:pt x="443" y="4"/>
                  </a:lnTo>
                  <a:lnTo>
                    <a:pt x="485" y="4"/>
                  </a:lnTo>
                  <a:lnTo>
                    <a:pt x="488" y="47"/>
                  </a:lnTo>
                  <a:close/>
                </a:path>
              </a:pathLst>
            </a:custGeom>
            <a:solidFill>
              <a:srgbClr val="756969"/>
            </a:solidFill>
            <a:ln w="9525">
              <a:noFill/>
              <a:round/>
              <a:headEnd/>
              <a:tailEnd/>
            </a:ln>
          </p:spPr>
          <p:txBody>
            <a:bodyPr/>
            <a:lstStyle/>
            <a:p>
              <a:endParaRPr lang="en-US">
                <a:latin typeface="Calibri" pitchFamily="34" charset="0"/>
              </a:endParaRPr>
            </a:p>
          </p:txBody>
        </p:sp>
        <p:sp>
          <p:nvSpPr>
            <p:cNvPr id="23700" name="Freeform 383"/>
            <p:cNvSpPr>
              <a:spLocks/>
            </p:cNvSpPr>
            <p:nvPr/>
          </p:nvSpPr>
          <p:spPr bwMode="auto">
            <a:xfrm>
              <a:off x="2321" y="97"/>
              <a:ext cx="292" cy="169"/>
            </a:xfrm>
            <a:custGeom>
              <a:avLst/>
              <a:gdLst>
                <a:gd name="T0" fmla="*/ 0 w 292"/>
                <a:gd name="T1" fmla="*/ 38 h 169"/>
                <a:gd name="T2" fmla="*/ 61 w 292"/>
                <a:gd name="T3" fmla="*/ 62 h 169"/>
                <a:gd name="T4" fmla="*/ 126 w 292"/>
                <a:gd name="T5" fmla="*/ 88 h 169"/>
                <a:gd name="T6" fmla="*/ 183 w 292"/>
                <a:gd name="T7" fmla="*/ 114 h 169"/>
                <a:gd name="T8" fmla="*/ 180 w 292"/>
                <a:gd name="T9" fmla="*/ 76 h 169"/>
                <a:gd name="T10" fmla="*/ 238 w 292"/>
                <a:gd name="T11" fmla="*/ 128 h 169"/>
                <a:gd name="T12" fmla="*/ 292 w 292"/>
                <a:gd name="T13" fmla="*/ 169 h 169"/>
                <a:gd name="T14" fmla="*/ 292 w 292"/>
                <a:gd name="T15" fmla="*/ 133 h 169"/>
                <a:gd name="T16" fmla="*/ 247 w 292"/>
                <a:gd name="T17" fmla="*/ 76 h 169"/>
                <a:gd name="T18" fmla="*/ 173 w 292"/>
                <a:gd name="T19" fmla="*/ 36 h 169"/>
                <a:gd name="T20" fmla="*/ 99 w 292"/>
                <a:gd name="T21" fmla="*/ 0 h 169"/>
                <a:gd name="T22" fmla="*/ 116 w 292"/>
                <a:gd name="T23" fmla="*/ 34 h 169"/>
                <a:gd name="T24" fmla="*/ 45 w 292"/>
                <a:gd name="T25" fmla="*/ 31 h 169"/>
                <a:gd name="T26" fmla="*/ 0 w 292"/>
                <a:gd name="T27" fmla="*/ 38 h 169"/>
                <a:gd name="T28" fmla="*/ 0 w 292"/>
                <a:gd name="T29" fmla="*/ 3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69"/>
                <a:gd name="T47" fmla="*/ 292 w 29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69">
                  <a:moveTo>
                    <a:pt x="0" y="38"/>
                  </a:moveTo>
                  <a:lnTo>
                    <a:pt x="61" y="62"/>
                  </a:lnTo>
                  <a:lnTo>
                    <a:pt x="126" y="88"/>
                  </a:lnTo>
                  <a:lnTo>
                    <a:pt x="183" y="114"/>
                  </a:lnTo>
                  <a:lnTo>
                    <a:pt x="180" y="76"/>
                  </a:lnTo>
                  <a:lnTo>
                    <a:pt x="238" y="128"/>
                  </a:lnTo>
                  <a:lnTo>
                    <a:pt x="292" y="169"/>
                  </a:lnTo>
                  <a:lnTo>
                    <a:pt x="292" y="133"/>
                  </a:lnTo>
                  <a:lnTo>
                    <a:pt x="247" y="76"/>
                  </a:lnTo>
                  <a:lnTo>
                    <a:pt x="173" y="36"/>
                  </a:lnTo>
                  <a:lnTo>
                    <a:pt x="99" y="0"/>
                  </a:lnTo>
                  <a:lnTo>
                    <a:pt x="116" y="34"/>
                  </a:lnTo>
                  <a:lnTo>
                    <a:pt x="45" y="31"/>
                  </a:lnTo>
                  <a:lnTo>
                    <a:pt x="0" y="38"/>
                  </a:lnTo>
                  <a:close/>
                </a:path>
              </a:pathLst>
            </a:custGeom>
            <a:solidFill>
              <a:srgbClr val="4D4D4D"/>
            </a:solidFill>
            <a:ln w="9525">
              <a:noFill/>
              <a:round/>
              <a:headEnd/>
              <a:tailEnd/>
            </a:ln>
          </p:spPr>
          <p:txBody>
            <a:bodyPr/>
            <a:lstStyle/>
            <a:p>
              <a:endParaRPr lang="en-US">
                <a:latin typeface="Calibri" pitchFamily="34" charset="0"/>
              </a:endParaRPr>
            </a:p>
          </p:txBody>
        </p:sp>
        <p:sp>
          <p:nvSpPr>
            <p:cNvPr id="23701" name="Freeform 384"/>
            <p:cNvSpPr>
              <a:spLocks/>
            </p:cNvSpPr>
            <p:nvPr/>
          </p:nvSpPr>
          <p:spPr bwMode="auto">
            <a:xfrm>
              <a:off x="2109" y="59"/>
              <a:ext cx="288" cy="136"/>
            </a:xfrm>
            <a:custGeom>
              <a:avLst/>
              <a:gdLst>
                <a:gd name="T0" fmla="*/ 235 w 288"/>
                <a:gd name="T1" fmla="*/ 0 h 136"/>
                <a:gd name="T2" fmla="*/ 131 w 288"/>
                <a:gd name="T3" fmla="*/ 31 h 136"/>
                <a:gd name="T4" fmla="*/ 35 w 288"/>
                <a:gd name="T5" fmla="*/ 88 h 136"/>
                <a:gd name="T6" fmla="*/ 0 w 288"/>
                <a:gd name="T7" fmla="*/ 117 h 136"/>
                <a:gd name="T8" fmla="*/ 33 w 288"/>
                <a:gd name="T9" fmla="*/ 136 h 136"/>
                <a:gd name="T10" fmla="*/ 43 w 288"/>
                <a:gd name="T11" fmla="*/ 107 h 136"/>
                <a:gd name="T12" fmla="*/ 95 w 288"/>
                <a:gd name="T13" fmla="*/ 114 h 136"/>
                <a:gd name="T14" fmla="*/ 135 w 288"/>
                <a:gd name="T15" fmla="*/ 93 h 136"/>
                <a:gd name="T16" fmla="*/ 147 w 288"/>
                <a:gd name="T17" fmla="*/ 60 h 136"/>
                <a:gd name="T18" fmla="*/ 176 w 288"/>
                <a:gd name="T19" fmla="*/ 67 h 136"/>
                <a:gd name="T20" fmla="*/ 219 w 288"/>
                <a:gd name="T21" fmla="*/ 24 h 136"/>
                <a:gd name="T22" fmla="*/ 288 w 288"/>
                <a:gd name="T23" fmla="*/ 15 h 136"/>
                <a:gd name="T24" fmla="*/ 235 w 288"/>
                <a:gd name="T25" fmla="*/ 0 h 136"/>
                <a:gd name="T26" fmla="*/ 235 w 288"/>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36"/>
                <a:gd name="T44" fmla="*/ 288 w 288"/>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36">
                  <a:moveTo>
                    <a:pt x="235" y="0"/>
                  </a:moveTo>
                  <a:lnTo>
                    <a:pt x="131" y="31"/>
                  </a:lnTo>
                  <a:lnTo>
                    <a:pt x="35" y="88"/>
                  </a:lnTo>
                  <a:lnTo>
                    <a:pt x="0" y="117"/>
                  </a:lnTo>
                  <a:lnTo>
                    <a:pt x="33" y="136"/>
                  </a:lnTo>
                  <a:lnTo>
                    <a:pt x="43" y="107"/>
                  </a:lnTo>
                  <a:lnTo>
                    <a:pt x="95" y="114"/>
                  </a:lnTo>
                  <a:lnTo>
                    <a:pt x="135" y="93"/>
                  </a:lnTo>
                  <a:lnTo>
                    <a:pt x="147" y="60"/>
                  </a:lnTo>
                  <a:lnTo>
                    <a:pt x="176" y="67"/>
                  </a:lnTo>
                  <a:lnTo>
                    <a:pt x="219" y="24"/>
                  </a:lnTo>
                  <a:lnTo>
                    <a:pt x="288" y="15"/>
                  </a:lnTo>
                  <a:lnTo>
                    <a:pt x="235"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2" name="Freeform 385"/>
            <p:cNvSpPr>
              <a:spLocks/>
            </p:cNvSpPr>
            <p:nvPr/>
          </p:nvSpPr>
          <p:spPr bwMode="auto">
            <a:xfrm>
              <a:off x="2359" y="271"/>
              <a:ext cx="211" cy="130"/>
            </a:xfrm>
            <a:custGeom>
              <a:avLst/>
              <a:gdLst>
                <a:gd name="T0" fmla="*/ 61 w 211"/>
                <a:gd name="T1" fmla="*/ 2 h 130"/>
                <a:gd name="T2" fmla="*/ 95 w 211"/>
                <a:gd name="T3" fmla="*/ 28 h 130"/>
                <a:gd name="T4" fmla="*/ 135 w 211"/>
                <a:gd name="T5" fmla="*/ 49 h 130"/>
                <a:gd name="T6" fmla="*/ 171 w 211"/>
                <a:gd name="T7" fmla="*/ 49 h 130"/>
                <a:gd name="T8" fmla="*/ 211 w 211"/>
                <a:gd name="T9" fmla="*/ 130 h 130"/>
                <a:gd name="T10" fmla="*/ 138 w 211"/>
                <a:gd name="T11" fmla="*/ 104 h 130"/>
                <a:gd name="T12" fmla="*/ 81 w 211"/>
                <a:gd name="T13" fmla="*/ 40 h 130"/>
                <a:gd name="T14" fmla="*/ 83 w 211"/>
                <a:gd name="T15" fmla="*/ 83 h 130"/>
                <a:gd name="T16" fmla="*/ 0 w 211"/>
                <a:gd name="T17" fmla="*/ 11 h 130"/>
                <a:gd name="T18" fmla="*/ 47 w 211"/>
                <a:gd name="T19" fmla="*/ 28 h 130"/>
                <a:gd name="T20" fmla="*/ 40 w 211"/>
                <a:gd name="T21" fmla="*/ 0 h 130"/>
                <a:gd name="T22" fmla="*/ 61 w 211"/>
                <a:gd name="T23" fmla="*/ 2 h 130"/>
                <a:gd name="T24" fmla="*/ 61 w 211"/>
                <a:gd name="T25" fmla="*/ 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30"/>
                <a:gd name="T41" fmla="*/ 211 w 21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30">
                  <a:moveTo>
                    <a:pt x="61" y="2"/>
                  </a:moveTo>
                  <a:lnTo>
                    <a:pt x="95" y="28"/>
                  </a:lnTo>
                  <a:lnTo>
                    <a:pt x="135" y="49"/>
                  </a:lnTo>
                  <a:lnTo>
                    <a:pt x="171" y="49"/>
                  </a:lnTo>
                  <a:lnTo>
                    <a:pt x="211" y="130"/>
                  </a:lnTo>
                  <a:lnTo>
                    <a:pt x="138" y="104"/>
                  </a:lnTo>
                  <a:lnTo>
                    <a:pt x="81" y="40"/>
                  </a:lnTo>
                  <a:lnTo>
                    <a:pt x="83" y="83"/>
                  </a:lnTo>
                  <a:lnTo>
                    <a:pt x="0" y="11"/>
                  </a:lnTo>
                  <a:lnTo>
                    <a:pt x="47" y="28"/>
                  </a:lnTo>
                  <a:lnTo>
                    <a:pt x="40" y="0"/>
                  </a:lnTo>
                  <a:lnTo>
                    <a:pt x="61" y="2"/>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3" name="Freeform 386"/>
            <p:cNvSpPr>
              <a:spLocks/>
            </p:cNvSpPr>
            <p:nvPr/>
          </p:nvSpPr>
          <p:spPr bwMode="auto">
            <a:xfrm>
              <a:off x="2378" y="342"/>
              <a:ext cx="204" cy="107"/>
            </a:xfrm>
            <a:custGeom>
              <a:avLst/>
              <a:gdLst>
                <a:gd name="T0" fmla="*/ 0 w 204"/>
                <a:gd name="T1" fmla="*/ 0 h 107"/>
                <a:gd name="T2" fmla="*/ 31 w 204"/>
                <a:gd name="T3" fmla="*/ 66 h 107"/>
                <a:gd name="T4" fmla="*/ 135 w 204"/>
                <a:gd name="T5" fmla="*/ 107 h 107"/>
                <a:gd name="T6" fmla="*/ 171 w 204"/>
                <a:gd name="T7" fmla="*/ 92 h 107"/>
                <a:gd name="T8" fmla="*/ 157 w 204"/>
                <a:gd name="T9" fmla="*/ 80 h 107"/>
                <a:gd name="T10" fmla="*/ 204 w 204"/>
                <a:gd name="T11" fmla="*/ 69 h 107"/>
                <a:gd name="T12" fmla="*/ 181 w 204"/>
                <a:gd name="T13" fmla="*/ 50 h 107"/>
                <a:gd name="T14" fmla="*/ 78 w 204"/>
                <a:gd name="T15" fmla="*/ 12 h 107"/>
                <a:gd name="T16" fmla="*/ 88 w 204"/>
                <a:gd name="T17" fmla="*/ 47 h 107"/>
                <a:gd name="T18" fmla="*/ 54 w 204"/>
                <a:gd name="T19" fmla="*/ 23 h 107"/>
                <a:gd name="T20" fmla="*/ 42 w 204"/>
                <a:gd name="T21" fmla="*/ 7 h 107"/>
                <a:gd name="T22" fmla="*/ 0 w 204"/>
                <a:gd name="T23" fmla="*/ 0 h 107"/>
                <a:gd name="T24" fmla="*/ 0 w 20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07"/>
                <a:gd name="T41" fmla="*/ 204 w 20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07">
                  <a:moveTo>
                    <a:pt x="0" y="0"/>
                  </a:moveTo>
                  <a:lnTo>
                    <a:pt x="31" y="66"/>
                  </a:lnTo>
                  <a:lnTo>
                    <a:pt x="135" y="107"/>
                  </a:lnTo>
                  <a:lnTo>
                    <a:pt x="171" y="92"/>
                  </a:lnTo>
                  <a:lnTo>
                    <a:pt x="157" y="80"/>
                  </a:lnTo>
                  <a:lnTo>
                    <a:pt x="204" y="69"/>
                  </a:lnTo>
                  <a:lnTo>
                    <a:pt x="181" y="50"/>
                  </a:lnTo>
                  <a:lnTo>
                    <a:pt x="78" y="12"/>
                  </a:lnTo>
                  <a:lnTo>
                    <a:pt x="88" y="47"/>
                  </a:lnTo>
                  <a:lnTo>
                    <a:pt x="54" y="23"/>
                  </a:lnTo>
                  <a:lnTo>
                    <a:pt x="42" y="7"/>
                  </a:lnTo>
                  <a:lnTo>
                    <a:pt x="0"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4" name="Freeform 387"/>
            <p:cNvSpPr>
              <a:spLocks/>
            </p:cNvSpPr>
            <p:nvPr/>
          </p:nvSpPr>
          <p:spPr bwMode="auto">
            <a:xfrm>
              <a:off x="2147" y="657"/>
              <a:ext cx="43" cy="36"/>
            </a:xfrm>
            <a:custGeom>
              <a:avLst/>
              <a:gdLst>
                <a:gd name="T0" fmla="*/ 43 w 43"/>
                <a:gd name="T1" fmla="*/ 0 h 36"/>
                <a:gd name="T2" fmla="*/ 12 w 43"/>
                <a:gd name="T3" fmla="*/ 15 h 36"/>
                <a:gd name="T4" fmla="*/ 0 w 43"/>
                <a:gd name="T5" fmla="*/ 36 h 36"/>
                <a:gd name="T6" fmla="*/ 35 w 43"/>
                <a:gd name="T7" fmla="*/ 26 h 36"/>
                <a:gd name="T8" fmla="*/ 43 w 43"/>
                <a:gd name="T9" fmla="*/ 0 h 36"/>
                <a:gd name="T10" fmla="*/ 43 w 43"/>
                <a:gd name="T11" fmla="*/ 0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43" y="0"/>
                  </a:moveTo>
                  <a:lnTo>
                    <a:pt x="12" y="15"/>
                  </a:lnTo>
                  <a:lnTo>
                    <a:pt x="0" y="36"/>
                  </a:lnTo>
                  <a:lnTo>
                    <a:pt x="35" y="26"/>
                  </a:lnTo>
                  <a:lnTo>
                    <a:pt x="43"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5" name="Freeform 388"/>
            <p:cNvSpPr>
              <a:spLocks/>
            </p:cNvSpPr>
            <p:nvPr/>
          </p:nvSpPr>
          <p:spPr bwMode="auto">
            <a:xfrm>
              <a:off x="2087" y="581"/>
              <a:ext cx="60" cy="121"/>
            </a:xfrm>
            <a:custGeom>
              <a:avLst/>
              <a:gdLst>
                <a:gd name="T0" fmla="*/ 31 w 60"/>
                <a:gd name="T1" fmla="*/ 0 h 121"/>
                <a:gd name="T2" fmla="*/ 0 w 60"/>
                <a:gd name="T3" fmla="*/ 102 h 121"/>
                <a:gd name="T4" fmla="*/ 19 w 60"/>
                <a:gd name="T5" fmla="*/ 121 h 121"/>
                <a:gd name="T6" fmla="*/ 43 w 60"/>
                <a:gd name="T7" fmla="*/ 117 h 121"/>
                <a:gd name="T8" fmla="*/ 60 w 60"/>
                <a:gd name="T9" fmla="*/ 74 h 121"/>
                <a:gd name="T10" fmla="*/ 45 w 60"/>
                <a:gd name="T11" fmla="*/ 62 h 121"/>
                <a:gd name="T12" fmla="*/ 38 w 60"/>
                <a:gd name="T13" fmla="*/ 34 h 121"/>
                <a:gd name="T14" fmla="*/ 50 w 60"/>
                <a:gd name="T15" fmla="*/ 10 h 121"/>
                <a:gd name="T16" fmla="*/ 31 w 60"/>
                <a:gd name="T17" fmla="*/ 0 h 121"/>
                <a:gd name="T18" fmla="*/ 31 w 60"/>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1"/>
                <a:gd name="T32" fmla="*/ 60 w 60"/>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1">
                  <a:moveTo>
                    <a:pt x="31" y="0"/>
                  </a:moveTo>
                  <a:lnTo>
                    <a:pt x="0" y="102"/>
                  </a:lnTo>
                  <a:lnTo>
                    <a:pt x="19" y="121"/>
                  </a:lnTo>
                  <a:lnTo>
                    <a:pt x="43" y="117"/>
                  </a:lnTo>
                  <a:lnTo>
                    <a:pt x="60" y="74"/>
                  </a:lnTo>
                  <a:lnTo>
                    <a:pt x="45" y="62"/>
                  </a:lnTo>
                  <a:lnTo>
                    <a:pt x="38" y="34"/>
                  </a:lnTo>
                  <a:lnTo>
                    <a:pt x="50" y="10"/>
                  </a:lnTo>
                  <a:lnTo>
                    <a:pt x="3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6" name="Freeform 389"/>
            <p:cNvSpPr>
              <a:spLocks/>
            </p:cNvSpPr>
            <p:nvPr/>
          </p:nvSpPr>
          <p:spPr bwMode="auto">
            <a:xfrm>
              <a:off x="2192" y="655"/>
              <a:ext cx="107" cy="95"/>
            </a:xfrm>
            <a:custGeom>
              <a:avLst/>
              <a:gdLst>
                <a:gd name="T0" fmla="*/ 5 w 107"/>
                <a:gd name="T1" fmla="*/ 0 h 95"/>
                <a:gd name="T2" fmla="*/ 33 w 107"/>
                <a:gd name="T3" fmla="*/ 19 h 95"/>
                <a:gd name="T4" fmla="*/ 74 w 107"/>
                <a:gd name="T5" fmla="*/ 57 h 95"/>
                <a:gd name="T6" fmla="*/ 107 w 107"/>
                <a:gd name="T7" fmla="*/ 95 h 95"/>
                <a:gd name="T8" fmla="*/ 43 w 107"/>
                <a:gd name="T9" fmla="*/ 55 h 95"/>
                <a:gd name="T10" fmla="*/ 0 w 107"/>
                <a:gd name="T11" fmla="*/ 52 h 95"/>
                <a:gd name="T12" fmla="*/ 14 w 107"/>
                <a:gd name="T13" fmla="*/ 31 h 95"/>
                <a:gd name="T14" fmla="*/ 5 w 107"/>
                <a:gd name="T15" fmla="*/ 0 h 95"/>
                <a:gd name="T16" fmla="*/ 5 w 10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95"/>
                <a:gd name="T29" fmla="*/ 107 w 10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95">
                  <a:moveTo>
                    <a:pt x="5" y="0"/>
                  </a:moveTo>
                  <a:lnTo>
                    <a:pt x="33" y="19"/>
                  </a:lnTo>
                  <a:lnTo>
                    <a:pt x="74" y="57"/>
                  </a:lnTo>
                  <a:lnTo>
                    <a:pt x="107" y="95"/>
                  </a:lnTo>
                  <a:lnTo>
                    <a:pt x="43" y="55"/>
                  </a:lnTo>
                  <a:lnTo>
                    <a:pt x="0" y="52"/>
                  </a:lnTo>
                  <a:lnTo>
                    <a:pt x="14" y="31"/>
                  </a:lnTo>
                  <a:lnTo>
                    <a:pt x="5"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707" name="Freeform 390"/>
            <p:cNvSpPr>
              <a:spLocks/>
            </p:cNvSpPr>
            <p:nvPr/>
          </p:nvSpPr>
          <p:spPr bwMode="auto">
            <a:xfrm>
              <a:off x="2254" y="733"/>
              <a:ext cx="274" cy="254"/>
            </a:xfrm>
            <a:custGeom>
              <a:avLst/>
              <a:gdLst>
                <a:gd name="T0" fmla="*/ 17 w 274"/>
                <a:gd name="T1" fmla="*/ 38 h 254"/>
                <a:gd name="T2" fmla="*/ 40 w 274"/>
                <a:gd name="T3" fmla="*/ 64 h 254"/>
                <a:gd name="T4" fmla="*/ 64 w 274"/>
                <a:gd name="T5" fmla="*/ 71 h 254"/>
                <a:gd name="T6" fmla="*/ 90 w 274"/>
                <a:gd name="T7" fmla="*/ 79 h 254"/>
                <a:gd name="T8" fmla="*/ 124 w 274"/>
                <a:gd name="T9" fmla="*/ 90 h 254"/>
                <a:gd name="T10" fmla="*/ 181 w 274"/>
                <a:gd name="T11" fmla="*/ 64 h 254"/>
                <a:gd name="T12" fmla="*/ 195 w 274"/>
                <a:gd name="T13" fmla="*/ 12 h 254"/>
                <a:gd name="T14" fmla="*/ 243 w 274"/>
                <a:gd name="T15" fmla="*/ 0 h 254"/>
                <a:gd name="T16" fmla="*/ 202 w 274"/>
                <a:gd name="T17" fmla="*/ 38 h 254"/>
                <a:gd name="T18" fmla="*/ 202 w 274"/>
                <a:gd name="T19" fmla="*/ 76 h 254"/>
                <a:gd name="T20" fmla="*/ 212 w 274"/>
                <a:gd name="T21" fmla="*/ 95 h 254"/>
                <a:gd name="T22" fmla="*/ 274 w 274"/>
                <a:gd name="T23" fmla="*/ 98 h 254"/>
                <a:gd name="T24" fmla="*/ 271 w 274"/>
                <a:gd name="T25" fmla="*/ 155 h 254"/>
                <a:gd name="T26" fmla="*/ 274 w 274"/>
                <a:gd name="T27" fmla="*/ 176 h 254"/>
                <a:gd name="T28" fmla="*/ 209 w 274"/>
                <a:gd name="T29" fmla="*/ 254 h 254"/>
                <a:gd name="T30" fmla="*/ 166 w 274"/>
                <a:gd name="T31" fmla="*/ 207 h 254"/>
                <a:gd name="T32" fmla="*/ 166 w 274"/>
                <a:gd name="T33" fmla="*/ 181 h 254"/>
                <a:gd name="T34" fmla="*/ 50 w 274"/>
                <a:gd name="T35" fmla="*/ 169 h 254"/>
                <a:gd name="T36" fmla="*/ 45 w 274"/>
                <a:gd name="T37" fmla="*/ 145 h 254"/>
                <a:gd name="T38" fmla="*/ 95 w 274"/>
                <a:gd name="T39" fmla="*/ 107 h 254"/>
                <a:gd name="T40" fmla="*/ 33 w 274"/>
                <a:gd name="T41" fmla="*/ 95 h 254"/>
                <a:gd name="T42" fmla="*/ 0 w 274"/>
                <a:gd name="T43" fmla="*/ 79 h 254"/>
                <a:gd name="T44" fmla="*/ 17 w 274"/>
                <a:gd name="T45" fmla="*/ 71 h 254"/>
                <a:gd name="T46" fmla="*/ 17 w 274"/>
                <a:gd name="T47" fmla="*/ 38 h 254"/>
                <a:gd name="T48" fmla="*/ 17 w 274"/>
                <a:gd name="T49" fmla="*/ 38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4"/>
                <a:gd name="T76" fmla="*/ 0 h 254"/>
                <a:gd name="T77" fmla="*/ 274 w 274"/>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4" h="254">
                  <a:moveTo>
                    <a:pt x="17" y="38"/>
                  </a:moveTo>
                  <a:lnTo>
                    <a:pt x="40" y="64"/>
                  </a:lnTo>
                  <a:lnTo>
                    <a:pt x="64" y="71"/>
                  </a:lnTo>
                  <a:lnTo>
                    <a:pt x="90" y="79"/>
                  </a:lnTo>
                  <a:lnTo>
                    <a:pt x="124" y="90"/>
                  </a:lnTo>
                  <a:lnTo>
                    <a:pt x="181" y="64"/>
                  </a:lnTo>
                  <a:lnTo>
                    <a:pt x="195" y="12"/>
                  </a:lnTo>
                  <a:lnTo>
                    <a:pt x="243" y="0"/>
                  </a:lnTo>
                  <a:lnTo>
                    <a:pt x="202" y="38"/>
                  </a:lnTo>
                  <a:lnTo>
                    <a:pt x="202" y="76"/>
                  </a:lnTo>
                  <a:lnTo>
                    <a:pt x="212" y="95"/>
                  </a:lnTo>
                  <a:lnTo>
                    <a:pt x="274" y="98"/>
                  </a:lnTo>
                  <a:lnTo>
                    <a:pt x="271" y="155"/>
                  </a:lnTo>
                  <a:lnTo>
                    <a:pt x="274" y="176"/>
                  </a:lnTo>
                  <a:lnTo>
                    <a:pt x="209" y="254"/>
                  </a:lnTo>
                  <a:lnTo>
                    <a:pt x="166" y="207"/>
                  </a:lnTo>
                  <a:lnTo>
                    <a:pt x="166" y="181"/>
                  </a:lnTo>
                  <a:lnTo>
                    <a:pt x="50" y="169"/>
                  </a:lnTo>
                  <a:lnTo>
                    <a:pt x="45" y="145"/>
                  </a:lnTo>
                  <a:lnTo>
                    <a:pt x="95" y="107"/>
                  </a:lnTo>
                  <a:lnTo>
                    <a:pt x="33" y="95"/>
                  </a:lnTo>
                  <a:lnTo>
                    <a:pt x="0" y="79"/>
                  </a:lnTo>
                  <a:lnTo>
                    <a:pt x="17" y="71"/>
                  </a:lnTo>
                  <a:lnTo>
                    <a:pt x="17"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08" name="Freeform 391"/>
            <p:cNvSpPr>
              <a:spLocks/>
            </p:cNvSpPr>
            <p:nvPr/>
          </p:nvSpPr>
          <p:spPr bwMode="auto">
            <a:xfrm>
              <a:off x="2511" y="579"/>
              <a:ext cx="38" cy="66"/>
            </a:xfrm>
            <a:custGeom>
              <a:avLst/>
              <a:gdLst>
                <a:gd name="T0" fmla="*/ 9 w 38"/>
                <a:gd name="T1" fmla="*/ 19 h 66"/>
                <a:gd name="T2" fmla="*/ 14 w 38"/>
                <a:gd name="T3" fmla="*/ 33 h 66"/>
                <a:gd name="T4" fmla="*/ 0 w 38"/>
                <a:gd name="T5" fmla="*/ 50 h 66"/>
                <a:gd name="T6" fmla="*/ 5 w 38"/>
                <a:gd name="T7" fmla="*/ 66 h 66"/>
                <a:gd name="T8" fmla="*/ 38 w 38"/>
                <a:gd name="T9" fmla="*/ 50 h 66"/>
                <a:gd name="T10" fmla="*/ 31 w 38"/>
                <a:gd name="T11" fmla="*/ 0 h 66"/>
                <a:gd name="T12" fmla="*/ 9 w 38"/>
                <a:gd name="T13" fmla="*/ 19 h 66"/>
                <a:gd name="T14" fmla="*/ 9 w 38"/>
                <a:gd name="T15" fmla="*/ 19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9" y="19"/>
                  </a:moveTo>
                  <a:lnTo>
                    <a:pt x="14" y="33"/>
                  </a:lnTo>
                  <a:lnTo>
                    <a:pt x="0" y="50"/>
                  </a:lnTo>
                  <a:lnTo>
                    <a:pt x="5" y="66"/>
                  </a:lnTo>
                  <a:lnTo>
                    <a:pt x="38" y="50"/>
                  </a:lnTo>
                  <a:lnTo>
                    <a:pt x="31" y="0"/>
                  </a:lnTo>
                  <a:lnTo>
                    <a:pt x="9" y="19"/>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9" name="Freeform 392"/>
            <p:cNvSpPr>
              <a:spLocks/>
            </p:cNvSpPr>
            <p:nvPr/>
          </p:nvSpPr>
          <p:spPr bwMode="auto">
            <a:xfrm>
              <a:off x="2109" y="501"/>
              <a:ext cx="183" cy="80"/>
            </a:xfrm>
            <a:custGeom>
              <a:avLst/>
              <a:gdLst>
                <a:gd name="T0" fmla="*/ 73 w 183"/>
                <a:gd name="T1" fmla="*/ 7 h 80"/>
                <a:gd name="T2" fmla="*/ 38 w 183"/>
                <a:gd name="T3" fmla="*/ 14 h 80"/>
                <a:gd name="T4" fmla="*/ 0 w 183"/>
                <a:gd name="T5" fmla="*/ 14 h 80"/>
                <a:gd name="T6" fmla="*/ 7 w 183"/>
                <a:gd name="T7" fmla="*/ 40 h 80"/>
                <a:gd name="T8" fmla="*/ 47 w 183"/>
                <a:gd name="T9" fmla="*/ 47 h 80"/>
                <a:gd name="T10" fmla="*/ 52 w 183"/>
                <a:gd name="T11" fmla="*/ 80 h 80"/>
                <a:gd name="T12" fmla="*/ 83 w 183"/>
                <a:gd name="T13" fmla="*/ 76 h 80"/>
                <a:gd name="T14" fmla="*/ 97 w 183"/>
                <a:gd name="T15" fmla="*/ 59 h 80"/>
                <a:gd name="T16" fmla="*/ 90 w 183"/>
                <a:gd name="T17" fmla="*/ 40 h 80"/>
                <a:gd name="T18" fmla="*/ 104 w 183"/>
                <a:gd name="T19" fmla="*/ 26 h 80"/>
                <a:gd name="T20" fmla="*/ 183 w 183"/>
                <a:gd name="T21" fmla="*/ 40 h 80"/>
                <a:gd name="T22" fmla="*/ 166 w 183"/>
                <a:gd name="T23" fmla="*/ 23 h 80"/>
                <a:gd name="T24" fmla="*/ 112 w 183"/>
                <a:gd name="T25" fmla="*/ 0 h 80"/>
                <a:gd name="T26" fmla="*/ 73 w 183"/>
                <a:gd name="T27" fmla="*/ 7 h 80"/>
                <a:gd name="T28" fmla="*/ 73 w 183"/>
                <a:gd name="T29" fmla="*/ 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80"/>
                <a:gd name="T47" fmla="*/ 183 w 18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80">
                  <a:moveTo>
                    <a:pt x="73" y="7"/>
                  </a:moveTo>
                  <a:lnTo>
                    <a:pt x="38" y="14"/>
                  </a:lnTo>
                  <a:lnTo>
                    <a:pt x="0" y="14"/>
                  </a:lnTo>
                  <a:lnTo>
                    <a:pt x="7" y="40"/>
                  </a:lnTo>
                  <a:lnTo>
                    <a:pt x="47" y="47"/>
                  </a:lnTo>
                  <a:lnTo>
                    <a:pt x="52" y="80"/>
                  </a:lnTo>
                  <a:lnTo>
                    <a:pt x="83" y="76"/>
                  </a:lnTo>
                  <a:lnTo>
                    <a:pt x="97" y="59"/>
                  </a:lnTo>
                  <a:lnTo>
                    <a:pt x="90" y="40"/>
                  </a:lnTo>
                  <a:lnTo>
                    <a:pt x="104" y="26"/>
                  </a:lnTo>
                  <a:lnTo>
                    <a:pt x="183" y="40"/>
                  </a:lnTo>
                  <a:lnTo>
                    <a:pt x="166" y="23"/>
                  </a:lnTo>
                  <a:lnTo>
                    <a:pt x="112" y="0"/>
                  </a:lnTo>
                  <a:lnTo>
                    <a:pt x="73"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0" name="Freeform 393"/>
            <p:cNvSpPr>
              <a:spLocks/>
            </p:cNvSpPr>
            <p:nvPr/>
          </p:nvSpPr>
          <p:spPr bwMode="auto">
            <a:xfrm>
              <a:off x="1975" y="926"/>
              <a:ext cx="398" cy="168"/>
            </a:xfrm>
            <a:custGeom>
              <a:avLst/>
              <a:gdLst>
                <a:gd name="T0" fmla="*/ 279 w 398"/>
                <a:gd name="T1" fmla="*/ 37 h 168"/>
                <a:gd name="T2" fmla="*/ 305 w 398"/>
                <a:gd name="T3" fmla="*/ 45 h 168"/>
                <a:gd name="T4" fmla="*/ 343 w 398"/>
                <a:gd name="T5" fmla="*/ 23 h 168"/>
                <a:gd name="T6" fmla="*/ 398 w 398"/>
                <a:gd name="T7" fmla="*/ 30 h 168"/>
                <a:gd name="T8" fmla="*/ 395 w 398"/>
                <a:gd name="T9" fmla="*/ 61 h 168"/>
                <a:gd name="T10" fmla="*/ 384 w 398"/>
                <a:gd name="T11" fmla="*/ 83 h 168"/>
                <a:gd name="T12" fmla="*/ 343 w 398"/>
                <a:gd name="T13" fmla="*/ 85 h 168"/>
                <a:gd name="T14" fmla="*/ 279 w 398"/>
                <a:gd name="T15" fmla="*/ 97 h 168"/>
                <a:gd name="T16" fmla="*/ 205 w 398"/>
                <a:gd name="T17" fmla="*/ 137 h 168"/>
                <a:gd name="T18" fmla="*/ 146 w 398"/>
                <a:gd name="T19" fmla="*/ 151 h 168"/>
                <a:gd name="T20" fmla="*/ 84 w 398"/>
                <a:gd name="T21" fmla="*/ 168 h 168"/>
                <a:gd name="T22" fmla="*/ 24 w 398"/>
                <a:gd name="T23" fmla="*/ 159 h 168"/>
                <a:gd name="T24" fmla="*/ 0 w 398"/>
                <a:gd name="T25" fmla="*/ 92 h 168"/>
                <a:gd name="T26" fmla="*/ 12 w 398"/>
                <a:gd name="T27" fmla="*/ 40 h 168"/>
                <a:gd name="T28" fmla="*/ 38 w 398"/>
                <a:gd name="T29" fmla="*/ 0 h 168"/>
                <a:gd name="T30" fmla="*/ 58 w 398"/>
                <a:gd name="T31" fmla="*/ 49 h 168"/>
                <a:gd name="T32" fmla="*/ 67 w 398"/>
                <a:gd name="T33" fmla="*/ 75 h 168"/>
                <a:gd name="T34" fmla="*/ 96 w 398"/>
                <a:gd name="T35" fmla="*/ 73 h 168"/>
                <a:gd name="T36" fmla="*/ 103 w 398"/>
                <a:gd name="T37" fmla="*/ 116 h 168"/>
                <a:gd name="T38" fmla="*/ 157 w 398"/>
                <a:gd name="T39" fmla="*/ 123 h 168"/>
                <a:gd name="T40" fmla="*/ 217 w 398"/>
                <a:gd name="T41" fmla="*/ 97 h 168"/>
                <a:gd name="T42" fmla="*/ 255 w 398"/>
                <a:gd name="T43" fmla="*/ 42 h 168"/>
                <a:gd name="T44" fmla="*/ 279 w 398"/>
                <a:gd name="T45" fmla="*/ 37 h 168"/>
                <a:gd name="T46" fmla="*/ 279 w 398"/>
                <a:gd name="T47" fmla="*/ 37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8"/>
                <a:gd name="T73" fmla="*/ 0 h 168"/>
                <a:gd name="T74" fmla="*/ 398 w 398"/>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8" h="168">
                  <a:moveTo>
                    <a:pt x="279" y="37"/>
                  </a:moveTo>
                  <a:lnTo>
                    <a:pt x="305" y="45"/>
                  </a:lnTo>
                  <a:lnTo>
                    <a:pt x="343" y="23"/>
                  </a:lnTo>
                  <a:lnTo>
                    <a:pt x="398" y="30"/>
                  </a:lnTo>
                  <a:lnTo>
                    <a:pt x="395" y="61"/>
                  </a:lnTo>
                  <a:lnTo>
                    <a:pt x="384" y="83"/>
                  </a:lnTo>
                  <a:lnTo>
                    <a:pt x="343" y="85"/>
                  </a:lnTo>
                  <a:lnTo>
                    <a:pt x="279" y="97"/>
                  </a:lnTo>
                  <a:lnTo>
                    <a:pt x="205" y="137"/>
                  </a:lnTo>
                  <a:lnTo>
                    <a:pt x="146" y="151"/>
                  </a:lnTo>
                  <a:lnTo>
                    <a:pt x="84" y="168"/>
                  </a:lnTo>
                  <a:lnTo>
                    <a:pt x="24" y="159"/>
                  </a:lnTo>
                  <a:lnTo>
                    <a:pt x="0" y="92"/>
                  </a:lnTo>
                  <a:lnTo>
                    <a:pt x="12" y="40"/>
                  </a:lnTo>
                  <a:lnTo>
                    <a:pt x="38" y="0"/>
                  </a:lnTo>
                  <a:lnTo>
                    <a:pt x="58" y="49"/>
                  </a:lnTo>
                  <a:lnTo>
                    <a:pt x="67" y="75"/>
                  </a:lnTo>
                  <a:lnTo>
                    <a:pt x="96" y="73"/>
                  </a:lnTo>
                  <a:lnTo>
                    <a:pt x="103" y="116"/>
                  </a:lnTo>
                  <a:lnTo>
                    <a:pt x="157" y="123"/>
                  </a:lnTo>
                  <a:lnTo>
                    <a:pt x="217" y="97"/>
                  </a:lnTo>
                  <a:lnTo>
                    <a:pt x="255" y="42"/>
                  </a:lnTo>
                  <a:lnTo>
                    <a:pt x="279" y="3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1" name="Freeform 394"/>
            <p:cNvSpPr>
              <a:spLocks/>
            </p:cNvSpPr>
            <p:nvPr/>
          </p:nvSpPr>
          <p:spPr bwMode="auto">
            <a:xfrm>
              <a:off x="2092" y="956"/>
              <a:ext cx="131" cy="74"/>
            </a:xfrm>
            <a:custGeom>
              <a:avLst/>
              <a:gdLst>
                <a:gd name="T0" fmla="*/ 131 w 131"/>
                <a:gd name="T1" fmla="*/ 24 h 74"/>
                <a:gd name="T2" fmla="*/ 100 w 131"/>
                <a:gd name="T3" fmla="*/ 31 h 74"/>
                <a:gd name="T4" fmla="*/ 71 w 131"/>
                <a:gd name="T5" fmla="*/ 24 h 74"/>
                <a:gd name="T6" fmla="*/ 48 w 131"/>
                <a:gd name="T7" fmla="*/ 0 h 74"/>
                <a:gd name="T8" fmla="*/ 26 w 131"/>
                <a:gd name="T9" fmla="*/ 38 h 74"/>
                <a:gd name="T10" fmla="*/ 2 w 131"/>
                <a:gd name="T11" fmla="*/ 7 h 74"/>
                <a:gd name="T12" fmla="*/ 0 w 131"/>
                <a:gd name="T13" fmla="*/ 41 h 74"/>
                <a:gd name="T14" fmla="*/ 10 w 131"/>
                <a:gd name="T15" fmla="*/ 67 h 74"/>
                <a:gd name="T16" fmla="*/ 29 w 131"/>
                <a:gd name="T17" fmla="*/ 74 h 74"/>
                <a:gd name="T18" fmla="*/ 50 w 131"/>
                <a:gd name="T19" fmla="*/ 62 h 74"/>
                <a:gd name="T20" fmla="*/ 69 w 131"/>
                <a:gd name="T21" fmla="*/ 43 h 74"/>
                <a:gd name="T22" fmla="*/ 76 w 131"/>
                <a:gd name="T23" fmla="*/ 67 h 74"/>
                <a:gd name="T24" fmla="*/ 100 w 131"/>
                <a:gd name="T25" fmla="*/ 62 h 74"/>
                <a:gd name="T26" fmla="*/ 112 w 131"/>
                <a:gd name="T27" fmla="*/ 48 h 74"/>
                <a:gd name="T28" fmla="*/ 131 w 131"/>
                <a:gd name="T29" fmla="*/ 24 h 74"/>
                <a:gd name="T30" fmla="*/ 131 w 131"/>
                <a:gd name="T31" fmla="*/ 2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74"/>
                <a:gd name="T50" fmla="*/ 131 w 13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74">
                  <a:moveTo>
                    <a:pt x="131" y="24"/>
                  </a:moveTo>
                  <a:lnTo>
                    <a:pt x="100" y="31"/>
                  </a:lnTo>
                  <a:lnTo>
                    <a:pt x="71" y="24"/>
                  </a:lnTo>
                  <a:lnTo>
                    <a:pt x="48" y="0"/>
                  </a:lnTo>
                  <a:lnTo>
                    <a:pt x="26" y="38"/>
                  </a:lnTo>
                  <a:lnTo>
                    <a:pt x="2" y="7"/>
                  </a:lnTo>
                  <a:lnTo>
                    <a:pt x="0" y="41"/>
                  </a:lnTo>
                  <a:lnTo>
                    <a:pt x="10" y="67"/>
                  </a:lnTo>
                  <a:lnTo>
                    <a:pt x="29" y="74"/>
                  </a:lnTo>
                  <a:lnTo>
                    <a:pt x="50" y="62"/>
                  </a:lnTo>
                  <a:lnTo>
                    <a:pt x="69" y="43"/>
                  </a:lnTo>
                  <a:lnTo>
                    <a:pt x="76" y="67"/>
                  </a:lnTo>
                  <a:lnTo>
                    <a:pt x="100" y="62"/>
                  </a:lnTo>
                  <a:lnTo>
                    <a:pt x="112" y="48"/>
                  </a:lnTo>
                  <a:lnTo>
                    <a:pt x="131" y="24"/>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2" name="Freeform 395"/>
            <p:cNvSpPr>
              <a:spLocks/>
            </p:cNvSpPr>
            <p:nvPr/>
          </p:nvSpPr>
          <p:spPr bwMode="auto">
            <a:xfrm>
              <a:off x="1994" y="790"/>
              <a:ext cx="219" cy="169"/>
            </a:xfrm>
            <a:custGeom>
              <a:avLst/>
              <a:gdLst>
                <a:gd name="T0" fmla="*/ 127 w 219"/>
                <a:gd name="T1" fmla="*/ 0 h 169"/>
                <a:gd name="T2" fmla="*/ 212 w 219"/>
                <a:gd name="T3" fmla="*/ 64 h 169"/>
                <a:gd name="T4" fmla="*/ 219 w 219"/>
                <a:gd name="T5" fmla="*/ 90 h 169"/>
                <a:gd name="T6" fmla="*/ 203 w 219"/>
                <a:gd name="T7" fmla="*/ 98 h 169"/>
                <a:gd name="T8" fmla="*/ 219 w 219"/>
                <a:gd name="T9" fmla="*/ 159 h 169"/>
                <a:gd name="T10" fmla="*/ 198 w 219"/>
                <a:gd name="T11" fmla="*/ 169 h 169"/>
                <a:gd name="T12" fmla="*/ 169 w 219"/>
                <a:gd name="T13" fmla="*/ 140 h 169"/>
                <a:gd name="T14" fmla="*/ 169 w 219"/>
                <a:gd name="T15" fmla="*/ 81 h 169"/>
                <a:gd name="T16" fmla="*/ 115 w 219"/>
                <a:gd name="T17" fmla="*/ 29 h 169"/>
                <a:gd name="T18" fmla="*/ 146 w 219"/>
                <a:gd name="T19" fmla="*/ 83 h 169"/>
                <a:gd name="T20" fmla="*/ 146 w 219"/>
                <a:gd name="T21" fmla="*/ 109 h 169"/>
                <a:gd name="T22" fmla="*/ 112 w 219"/>
                <a:gd name="T23" fmla="*/ 112 h 169"/>
                <a:gd name="T24" fmla="*/ 58 w 219"/>
                <a:gd name="T25" fmla="*/ 45 h 169"/>
                <a:gd name="T26" fmla="*/ 79 w 219"/>
                <a:gd name="T27" fmla="*/ 98 h 169"/>
                <a:gd name="T28" fmla="*/ 84 w 219"/>
                <a:gd name="T29" fmla="*/ 126 h 169"/>
                <a:gd name="T30" fmla="*/ 67 w 219"/>
                <a:gd name="T31" fmla="*/ 136 h 169"/>
                <a:gd name="T32" fmla="*/ 39 w 219"/>
                <a:gd name="T33" fmla="*/ 102 h 169"/>
                <a:gd name="T34" fmla="*/ 10 w 219"/>
                <a:gd name="T35" fmla="*/ 64 h 169"/>
                <a:gd name="T36" fmla="*/ 0 w 219"/>
                <a:gd name="T37" fmla="*/ 41 h 169"/>
                <a:gd name="T38" fmla="*/ 46 w 219"/>
                <a:gd name="T39" fmla="*/ 29 h 169"/>
                <a:gd name="T40" fmla="*/ 69 w 219"/>
                <a:gd name="T41" fmla="*/ 14 h 169"/>
                <a:gd name="T42" fmla="*/ 98 w 219"/>
                <a:gd name="T43" fmla="*/ 14 h 169"/>
                <a:gd name="T44" fmla="*/ 127 w 219"/>
                <a:gd name="T45" fmla="*/ 0 h 169"/>
                <a:gd name="T46" fmla="*/ 127 w 219"/>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69"/>
                <a:gd name="T74" fmla="*/ 219 w 21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69">
                  <a:moveTo>
                    <a:pt x="127" y="0"/>
                  </a:moveTo>
                  <a:lnTo>
                    <a:pt x="212" y="64"/>
                  </a:lnTo>
                  <a:lnTo>
                    <a:pt x="219" y="90"/>
                  </a:lnTo>
                  <a:lnTo>
                    <a:pt x="203" y="98"/>
                  </a:lnTo>
                  <a:lnTo>
                    <a:pt x="219" y="159"/>
                  </a:lnTo>
                  <a:lnTo>
                    <a:pt x="198" y="169"/>
                  </a:lnTo>
                  <a:lnTo>
                    <a:pt x="169" y="140"/>
                  </a:lnTo>
                  <a:lnTo>
                    <a:pt x="169" y="81"/>
                  </a:lnTo>
                  <a:lnTo>
                    <a:pt x="115" y="29"/>
                  </a:lnTo>
                  <a:lnTo>
                    <a:pt x="146" y="83"/>
                  </a:lnTo>
                  <a:lnTo>
                    <a:pt x="146" y="109"/>
                  </a:lnTo>
                  <a:lnTo>
                    <a:pt x="112" y="112"/>
                  </a:lnTo>
                  <a:lnTo>
                    <a:pt x="58" y="45"/>
                  </a:lnTo>
                  <a:lnTo>
                    <a:pt x="79" y="98"/>
                  </a:lnTo>
                  <a:lnTo>
                    <a:pt x="84" y="126"/>
                  </a:lnTo>
                  <a:lnTo>
                    <a:pt x="67" y="136"/>
                  </a:lnTo>
                  <a:lnTo>
                    <a:pt x="39" y="102"/>
                  </a:lnTo>
                  <a:lnTo>
                    <a:pt x="10" y="64"/>
                  </a:lnTo>
                  <a:lnTo>
                    <a:pt x="0" y="41"/>
                  </a:lnTo>
                  <a:lnTo>
                    <a:pt x="46" y="29"/>
                  </a:lnTo>
                  <a:lnTo>
                    <a:pt x="69" y="14"/>
                  </a:lnTo>
                  <a:lnTo>
                    <a:pt x="98" y="14"/>
                  </a:lnTo>
                  <a:lnTo>
                    <a:pt x="1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3" name="Freeform 396"/>
            <p:cNvSpPr>
              <a:spLocks/>
            </p:cNvSpPr>
            <p:nvPr/>
          </p:nvSpPr>
          <p:spPr bwMode="auto">
            <a:xfrm>
              <a:off x="2192" y="819"/>
              <a:ext cx="100" cy="140"/>
            </a:xfrm>
            <a:custGeom>
              <a:avLst/>
              <a:gdLst>
                <a:gd name="T0" fmla="*/ 0 w 100"/>
                <a:gd name="T1" fmla="*/ 0 h 140"/>
                <a:gd name="T2" fmla="*/ 45 w 100"/>
                <a:gd name="T3" fmla="*/ 9 h 140"/>
                <a:gd name="T4" fmla="*/ 81 w 100"/>
                <a:gd name="T5" fmla="*/ 21 h 140"/>
                <a:gd name="T6" fmla="*/ 88 w 100"/>
                <a:gd name="T7" fmla="*/ 85 h 140"/>
                <a:gd name="T8" fmla="*/ 69 w 100"/>
                <a:gd name="T9" fmla="*/ 95 h 140"/>
                <a:gd name="T10" fmla="*/ 83 w 100"/>
                <a:gd name="T11" fmla="*/ 107 h 140"/>
                <a:gd name="T12" fmla="*/ 100 w 100"/>
                <a:gd name="T13" fmla="*/ 126 h 140"/>
                <a:gd name="T14" fmla="*/ 86 w 100"/>
                <a:gd name="T15" fmla="*/ 140 h 140"/>
                <a:gd name="T16" fmla="*/ 57 w 100"/>
                <a:gd name="T17" fmla="*/ 133 h 140"/>
                <a:gd name="T18" fmla="*/ 43 w 100"/>
                <a:gd name="T19" fmla="*/ 57 h 140"/>
                <a:gd name="T20" fmla="*/ 38 w 100"/>
                <a:gd name="T21" fmla="*/ 21 h 140"/>
                <a:gd name="T22" fmla="*/ 0 w 100"/>
                <a:gd name="T23" fmla="*/ 0 h 140"/>
                <a:gd name="T24" fmla="*/ 0 w 10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40"/>
                <a:gd name="T41" fmla="*/ 100 w 10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40">
                  <a:moveTo>
                    <a:pt x="0" y="0"/>
                  </a:moveTo>
                  <a:lnTo>
                    <a:pt x="45" y="9"/>
                  </a:lnTo>
                  <a:lnTo>
                    <a:pt x="81" y="21"/>
                  </a:lnTo>
                  <a:lnTo>
                    <a:pt x="88" y="85"/>
                  </a:lnTo>
                  <a:lnTo>
                    <a:pt x="69" y="95"/>
                  </a:lnTo>
                  <a:lnTo>
                    <a:pt x="83" y="107"/>
                  </a:lnTo>
                  <a:lnTo>
                    <a:pt x="100" y="126"/>
                  </a:lnTo>
                  <a:lnTo>
                    <a:pt x="86" y="140"/>
                  </a:lnTo>
                  <a:lnTo>
                    <a:pt x="57" y="133"/>
                  </a:lnTo>
                  <a:lnTo>
                    <a:pt x="43" y="57"/>
                  </a:lnTo>
                  <a:lnTo>
                    <a:pt x="38" y="21"/>
                  </a:lnTo>
                  <a:lnTo>
                    <a:pt x="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4" name="Freeform 397"/>
            <p:cNvSpPr>
              <a:spLocks/>
            </p:cNvSpPr>
            <p:nvPr/>
          </p:nvSpPr>
          <p:spPr bwMode="auto">
            <a:xfrm>
              <a:off x="2223" y="278"/>
              <a:ext cx="117" cy="133"/>
            </a:xfrm>
            <a:custGeom>
              <a:avLst/>
              <a:gdLst>
                <a:gd name="T0" fmla="*/ 86 w 117"/>
                <a:gd name="T1" fmla="*/ 21 h 133"/>
                <a:gd name="T2" fmla="*/ 117 w 117"/>
                <a:gd name="T3" fmla="*/ 106 h 133"/>
                <a:gd name="T4" fmla="*/ 102 w 117"/>
                <a:gd name="T5" fmla="*/ 133 h 133"/>
                <a:gd name="T6" fmla="*/ 0 w 117"/>
                <a:gd name="T7" fmla="*/ 104 h 133"/>
                <a:gd name="T8" fmla="*/ 2 w 117"/>
                <a:gd name="T9" fmla="*/ 61 h 133"/>
                <a:gd name="T10" fmla="*/ 31 w 117"/>
                <a:gd name="T11" fmla="*/ 52 h 133"/>
                <a:gd name="T12" fmla="*/ 40 w 117"/>
                <a:gd name="T13" fmla="*/ 0 h 133"/>
                <a:gd name="T14" fmla="*/ 86 w 117"/>
                <a:gd name="T15" fmla="*/ 21 h 133"/>
                <a:gd name="T16" fmla="*/ 86 w 117"/>
                <a:gd name="T17" fmla="*/ 2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33"/>
                <a:gd name="T29" fmla="*/ 117 w 11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33">
                  <a:moveTo>
                    <a:pt x="86" y="21"/>
                  </a:moveTo>
                  <a:lnTo>
                    <a:pt x="117" y="106"/>
                  </a:lnTo>
                  <a:lnTo>
                    <a:pt x="102" y="133"/>
                  </a:lnTo>
                  <a:lnTo>
                    <a:pt x="0" y="104"/>
                  </a:lnTo>
                  <a:lnTo>
                    <a:pt x="2" y="61"/>
                  </a:lnTo>
                  <a:lnTo>
                    <a:pt x="31" y="52"/>
                  </a:lnTo>
                  <a:lnTo>
                    <a:pt x="40" y="0"/>
                  </a:lnTo>
                  <a:lnTo>
                    <a:pt x="86" y="21"/>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5" name="Freeform 398"/>
            <p:cNvSpPr>
              <a:spLocks/>
            </p:cNvSpPr>
            <p:nvPr/>
          </p:nvSpPr>
          <p:spPr bwMode="auto">
            <a:xfrm>
              <a:off x="657" y="384"/>
              <a:ext cx="495" cy="546"/>
            </a:xfrm>
            <a:custGeom>
              <a:avLst/>
              <a:gdLst>
                <a:gd name="T0" fmla="*/ 459 w 495"/>
                <a:gd name="T1" fmla="*/ 95 h 546"/>
                <a:gd name="T2" fmla="*/ 483 w 495"/>
                <a:gd name="T3" fmla="*/ 105 h 546"/>
                <a:gd name="T4" fmla="*/ 495 w 495"/>
                <a:gd name="T5" fmla="*/ 129 h 546"/>
                <a:gd name="T6" fmla="*/ 495 w 495"/>
                <a:gd name="T7" fmla="*/ 188 h 546"/>
                <a:gd name="T8" fmla="*/ 488 w 495"/>
                <a:gd name="T9" fmla="*/ 221 h 546"/>
                <a:gd name="T10" fmla="*/ 462 w 495"/>
                <a:gd name="T11" fmla="*/ 269 h 546"/>
                <a:gd name="T12" fmla="*/ 452 w 495"/>
                <a:gd name="T13" fmla="*/ 278 h 546"/>
                <a:gd name="T14" fmla="*/ 426 w 495"/>
                <a:gd name="T15" fmla="*/ 283 h 546"/>
                <a:gd name="T16" fmla="*/ 421 w 495"/>
                <a:gd name="T17" fmla="*/ 361 h 546"/>
                <a:gd name="T18" fmla="*/ 378 w 495"/>
                <a:gd name="T19" fmla="*/ 449 h 546"/>
                <a:gd name="T20" fmla="*/ 328 w 495"/>
                <a:gd name="T21" fmla="*/ 504 h 546"/>
                <a:gd name="T22" fmla="*/ 250 w 495"/>
                <a:gd name="T23" fmla="*/ 546 h 546"/>
                <a:gd name="T24" fmla="*/ 186 w 495"/>
                <a:gd name="T25" fmla="*/ 518 h 546"/>
                <a:gd name="T26" fmla="*/ 62 w 495"/>
                <a:gd name="T27" fmla="*/ 352 h 546"/>
                <a:gd name="T28" fmla="*/ 21 w 495"/>
                <a:gd name="T29" fmla="*/ 261 h 546"/>
                <a:gd name="T30" fmla="*/ 0 w 495"/>
                <a:gd name="T31" fmla="*/ 190 h 546"/>
                <a:gd name="T32" fmla="*/ 12 w 495"/>
                <a:gd name="T33" fmla="*/ 121 h 546"/>
                <a:gd name="T34" fmla="*/ 12 w 495"/>
                <a:gd name="T35" fmla="*/ 29 h 546"/>
                <a:gd name="T36" fmla="*/ 95 w 495"/>
                <a:gd name="T37" fmla="*/ 17 h 546"/>
                <a:gd name="T38" fmla="*/ 231 w 495"/>
                <a:gd name="T39" fmla="*/ 8 h 546"/>
                <a:gd name="T40" fmla="*/ 302 w 495"/>
                <a:gd name="T41" fmla="*/ 0 h 546"/>
                <a:gd name="T42" fmla="*/ 364 w 495"/>
                <a:gd name="T43" fmla="*/ 0 h 546"/>
                <a:gd name="T44" fmla="*/ 400 w 495"/>
                <a:gd name="T45" fmla="*/ 22 h 546"/>
                <a:gd name="T46" fmla="*/ 459 w 495"/>
                <a:gd name="T47" fmla="*/ 95 h 546"/>
                <a:gd name="T48" fmla="*/ 459 w 495"/>
                <a:gd name="T49" fmla="*/ 95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5"/>
                <a:gd name="T76" fmla="*/ 0 h 546"/>
                <a:gd name="T77" fmla="*/ 495 w 495"/>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5" h="546">
                  <a:moveTo>
                    <a:pt x="459" y="95"/>
                  </a:moveTo>
                  <a:lnTo>
                    <a:pt x="483" y="105"/>
                  </a:lnTo>
                  <a:lnTo>
                    <a:pt x="495" y="129"/>
                  </a:lnTo>
                  <a:lnTo>
                    <a:pt x="495" y="188"/>
                  </a:lnTo>
                  <a:lnTo>
                    <a:pt x="488" y="221"/>
                  </a:lnTo>
                  <a:lnTo>
                    <a:pt x="462" y="269"/>
                  </a:lnTo>
                  <a:lnTo>
                    <a:pt x="452" y="278"/>
                  </a:lnTo>
                  <a:lnTo>
                    <a:pt x="426" y="283"/>
                  </a:lnTo>
                  <a:lnTo>
                    <a:pt x="421" y="361"/>
                  </a:lnTo>
                  <a:lnTo>
                    <a:pt x="378" y="449"/>
                  </a:lnTo>
                  <a:lnTo>
                    <a:pt x="328" y="504"/>
                  </a:lnTo>
                  <a:lnTo>
                    <a:pt x="250" y="546"/>
                  </a:lnTo>
                  <a:lnTo>
                    <a:pt x="186" y="518"/>
                  </a:lnTo>
                  <a:lnTo>
                    <a:pt x="62" y="352"/>
                  </a:lnTo>
                  <a:lnTo>
                    <a:pt x="21" y="261"/>
                  </a:lnTo>
                  <a:lnTo>
                    <a:pt x="0" y="190"/>
                  </a:lnTo>
                  <a:lnTo>
                    <a:pt x="12" y="121"/>
                  </a:lnTo>
                  <a:lnTo>
                    <a:pt x="12" y="29"/>
                  </a:lnTo>
                  <a:lnTo>
                    <a:pt x="95" y="17"/>
                  </a:lnTo>
                  <a:lnTo>
                    <a:pt x="231" y="8"/>
                  </a:lnTo>
                  <a:lnTo>
                    <a:pt x="302" y="0"/>
                  </a:lnTo>
                  <a:lnTo>
                    <a:pt x="364" y="0"/>
                  </a:lnTo>
                  <a:lnTo>
                    <a:pt x="400" y="22"/>
                  </a:lnTo>
                  <a:lnTo>
                    <a:pt x="459" y="95"/>
                  </a:lnTo>
                  <a:close/>
                </a:path>
              </a:pathLst>
            </a:custGeom>
            <a:solidFill>
              <a:srgbClr val="FFC4B8"/>
            </a:solidFill>
            <a:ln w="9525">
              <a:noFill/>
              <a:round/>
              <a:headEnd/>
              <a:tailEnd/>
            </a:ln>
          </p:spPr>
          <p:txBody>
            <a:bodyPr/>
            <a:lstStyle/>
            <a:p>
              <a:endParaRPr lang="en-US">
                <a:latin typeface="Calibri" pitchFamily="34" charset="0"/>
              </a:endParaRPr>
            </a:p>
          </p:txBody>
        </p:sp>
        <p:sp>
          <p:nvSpPr>
            <p:cNvPr id="23716" name="Freeform 399"/>
            <p:cNvSpPr>
              <a:spLocks/>
            </p:cNvSpPr>
            <p:nvPr/>
          </p:nvSpPr>
          <p:spPr bwMode="auto">
            <a:xfrm>
              <a:off x="716" y="710"/>
              <a:ext cx="341" cy="208"/>
            </a:xfrm>
            <a:custGeom>
              <a:avLst/>
              <a:gdLst>
                <a:gd name="T0" fmla="*/ 105 w 341"/>
                <a:gd name="T1" fmla="*/ 16 h 208"/>
                <a:gd name="T2" fmla="*/ 65 w 341"/>
                <a:gd name="T3" fmla="*/ 71 h 208"/>
                <a:gd name="T4" fmla="*/ 91 w 341"/>
                <a:gd name="T5" fmla="*/ 99 h 208"/>
                <a:gd name="T6" fmla="*/ 110 w 341"/>
                <a:gd name="T7" fmla="*/ 97 h 208"/>
                <a:gd name="T8" fmla="*/ 115 w 341"/>
                <a:gd name="T9" fmla="*/ 147 h 208"/>
                <a:gd name="T10" fmla="*/ 150 w 341"/>
                <a:gd name="T11" fmla="*/ 151 h 208"/>
                <a:gd name="T12" fmla="*/ 136 w 341"/>
                <a:gd name="T13" fmla="*/ 173 h 208"/>
                <a:gd name="T14" fmla="*/ 198 w 341"/>
                <a:gd name="T15" fmla="*/ 185 h 208"/>
                <a:gd name="T16" fmla="*/ 212 w 341"/>
                <a:gd name="T17" fmla="*/ 163 h 208"/>
                <a:gd name="T18" fmla="*/ 188 w 341"/>
                <a:gd name="T19" fmla="*/ 147 h 208"/>
                <a:gd name="T20" fmla="*/ 205 w 341"/>
                <a:gd name="T21" fmla="*/ 135 h 208"/>
                <a:gd name="T22" fmla="*/ 243 w 341"/>
                <a:gd name="T23" fmla="*/ 128 h 208"/>
                <a:gd name="T24" fmla="*/ 231 w 341"/>
                <a:gd name="T25" fmla="*/ 80 h 208"/>
                <a:gd name="T26" fmla="*/ 291 w 341"/>
                <a:gd name="T27" fmla="*/ 85 h 208"/>
                <a:gd name="T28" fmla="*/ 341 w 341"/>
                <a:gd name="T29" fmla="*/ 49 h 208"/>
                <a:gd name="T30" fmla="*/ 331 w 341"/>
                <a:gd name="T31" fmla="*/ 94 h 208"/>
                <a:gd name="T32" fmla="*/ 288 w 341"/>
                <a:gd name="T33" fmla="*/ 159 h 208"/>
                <a:gd name="T34" fmla="*/ 246 w 341"/>
                <a:gd name="T35" fmla="*/ 197 h 208"/>
                <a:gd name="T36" fmla="*/ 193 w 341"/>
                <a:gd name="T37" fmla="*/ 208 h 208"/>
                <a:gd name="T38" fmla="*/ 148 w 341"/>
                <a:gd name="T39" fmla="*/ 204 h 208"/>
                <a:gd name="T40" fmla="*/ 115 w 341"/>
                <a:gd name="T41" fmla="*/ 189 h 208"/>
                <a:gd name="T42" fmla="*/ 69 w 341"/>
                <a:gd name="T43" fmla="*/ 140 h 208"/>
                <a:gd name="T44" fmla="*/ 34 w 341"/>
                <a:gd name="T45" fmla="*/ 92 h 208"/>
                <a:gd name="T46" fmla="*/ 3 w 341"/>
                <a:gd name="T47" fmla="*/ 30 h 208"/>
                <a:gd name="T48" fmla="*/ 0 w 341"/>
                <a:gd name="T49" fmla="*/ 0 h 208"/>
                <a:gd name="T50" fmla="*/ 31 w 341"/>
                <a:gd name="T51" fmla="*/ 30 h 208"/>
                <a:gd name="T52" fmla="*/ 60 w 341"/>
                <a:gd name="T53" fmla="*/ 33 h 208"/>
                <a:gd name="T54" fmla="*/ 105 w 341"/>
                <a:gd name="T55" fmla="*/ 16 h 208"/>
                <a:gd name="T56" fmla="*/ 105 w 341"/>
                <a:gd name="T57" fmla="*/ 16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1"/>
                <a:gd name="T88" fmla="*/ 0 h 208"/>
                <a:gd name="T89" fmla="*/ 341 w 34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1" h="208">
                  <a:moveTo>
                    <a:pt x="105" y="16"/>
                  </a:moveTo>
                  <a:lnTo>
                    <a:pt x="65" y="71"/>
                  </a:lnTo>
                  <a:lnTo>
                    <a:pt x="91" y="99"/>
                  </a:lnTo>
                  <a:lnTo>
                    <a:pt x="110" y="97"/>
                  </a:lnTo>
                  <a:lnTo>
                    <a:pt x="115" y="147"/>
                  </a:lnTo>
                  <a:lnTo>
                    <a:pt x="150" y="151"/>
                  </a:lnTo>
                  <a:lnTo>
                    <a:pt x="136" y="173"/>
                  </a:lnTo>
                  <a:lnTo>
                    <a:pt x="198" y="185"/>
                  </a:lnTo>
                  <a:lnTo>
                    <a:pt x="212" y="163"/>
                  </a:lnTo>
                  <a:lnTo>
                    <a:pt x="188" y="147"/>
                  </a:lnTo>
                  <a:lnTo>
                    <a:pt x="205" y="135"/>
                  </a:lnTo>
                  <a:lnTo>
                    <a:pt x="243" y="128"/>
                  </a:lnTo>
                  <a:lnTo>
                    <a:pt x="231" y="80"/>
                  </a:lnTo>
                  <a:lnTo>
                    <a:pt x="291" y="85"/>
                  </a:lnTo>
                  <a:lnTo>
                    <a:pt x="341" y="49"/>
                  </a:lnTo>
                  <a:lnTo>
                    <a:pt x="331" y="94"/>
                  </a:lnTo>
                  <a:lnTo>
                    <a:pt x="288" y="159"/>
                  </a:lnTo>
                  <a:lnTo>
                    <a:pt x="246" y="197"/>
                  </a:lnTo>
                  <a:lnTo>
                    <a:pt x="193" y="208"/>
                  </a:lnTo>
                  <a:lnTo>
                    <a:pt x="148" y="204"/>
                  </a:lnTo>
                  <a:lnTo>
                    <a:pt x="115" y="189"/>
                  </a:lnTo>
                  <a:lnTo>
                    <a:pt x="69" y="140"/>
                  </a:lnTo>
                  <a:lnTo>
                    <a:pt x="34" y="92"/>
                  </a:lnTo>
                  <a:lnTo>
                    <a:pt x="3" y="30"/>
                  </a:lnTo>
                  <a:lnTo>
                    <a:pt x="0" y="0"/>
                  </a:lnTo>
                  <a:lnTo>
                    <a:pt x="31" y="30"/>
                  </a:lnTo>
                  <a:lnTo>
                    <a:pt x="60" y="33"/>
                  </a:lnTo>
                  <a:lnTo>
                    <a:pt x="105" y="16"/>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7" name="Freeform 400"/>
            <p:cNvSpPr>
              <a:spLocks/>
            </p:cNvSpPr>
            <p:nvPr/>
          </p:nvSpPr>
          <p:spPr bwMode="auto">
            <a:xfrm>
              <a:off x="826" y="807"/>
              <a:ext cx="121" cy="45"/>
            </a:xfrm>
            <a:custGeom>
              <a:avLst/>
              <a:gdLst>
                <a:gd name="T0" fmla="*/ 0 w 121"/>
                <a:gd name="T1" fmla="*/ 5 h 45"/>
                <a:gd name="T2" fmla="*/ 24 w 121"/>
                <a:gd name="T3" fmla="*/ 31 h 45"/>
                <a:gd name="T4" fmla="*/ 62 w 121"/>
                <a:gd name="T5" fmla="*/ 45 h 45"/>
                <a:gd name="T6" fmla="*/ 90 w 121"/>
                <a:gd name="T7" fmla="*/ 33 h 45"/>
                <a:gd name="T8" fmla="*/ 121 w 121"/>
                <a:gd name="T9" fmla="*/ 0 h 45"/>
                <a:gd name="T10" fmla="*/ 78 w 121"/>
                <a:gd name="T11" fmla="*/ 5 h 45"/>
                <a:gd name="T12" fmla="*/ 31 w 121"/>
                <a:gd name="T13" fmla="*/ 5 h 45"/>
                <a:gd name="T14" fmla="*/ 0 w 121"/>
                <a:gd name="T15" fmla="*/ 5 h 45"/>
                <a:gd name="T16" fmla="*/ 0 w 121"/>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0" y="5"/>
                  </a:moveTo>
                  <a:lnTo>
                    <a:pt x="24" y="31"/>
                  </a:lnTo>
                  <a:lnTo>
                    <a:pt x="62" y="45"/>
                  </a:lnTo>
                  <a:lnTo>
                    <a:pt x="90" y="33"/>
                  </a:lnTo>
                  <a:lnTo>
                    <a:pt x="121" y="0"/>
                  </a:lnTo>
                  <a:lnTo>
                    <a:pt x="78" y="5"/>
                  </a:lnTo>
                  <a:lnTo>
                    <a:pt x="31" y="5"/>
                  </a:lnTo>
                  <a:lnTo>
                    <a:pt x="0" y="5"/>
                  </a:lnTo>
                  <a:close/>
                </a:path>
              </a:pathLst>
            </a:custGeom>
            <a:solidFill>
              <a:srgbClr val="EB8080"/>
            </a:solidFill>
            <a:ln w="9525">
              <a:noFill/>
              <a:round/>
              <a:headEnd/>
              <a:tailEnd/>
            </a:ln>
          </p:spPr>
          <p:txBody>
            <a:bodyPr/>
            <a:lstStyle/>
            <a:p>
              <a:endParaRPr lang="en-US">
                <a:latin typeface="Calibri" pitchFamily="34" charset="0"/>
              </a:endParaRPr>
            </a:p>
          </p:txBody>
        </p:sp>
        <p:sp>
          <p:nvSpPr>
            <p:cNvPr id="23718" name="Freeform 401"/>
            <p:cNvSpPr>
              <a:spLocks/>
            </p:cNvSpPr>
            <p:nvPr/>
          </p:nvSpPr>
          <p:spPr bwMode="auto">
            <a:xfrm>
              <a:off x="850" y="823"/>
              <a:ext cx="66" cy="17"/>
            </a:xfrm>
            <a:custGeom>
              <a:avLst/>
              <a:gdLst>
                <a:gd name="T0" fmla="*/ 57 w 66"/>
                <a:gd name="T1" fmla="*/ 5 h 17"/>
                <a:gd name="T2" fmla="*/ 0 w 66"/>
                <a:gd name="T3" fmla="*/ 0 h 17"/>
                <a:gd name="T4" fmla="*/ 16 w 66"/>
                <a:gd name="T5" fmla="*/ 17 h 17"/>
                <a:gd name="T6" fmla="*/ 66 w 66"/>
                <a:gd name="T7" fmla="*/ 15 h 17"/>
                <a:gd name="T8" fmla="*/ 57 w 66"/>
                <a:gd name="T9" fmla="*/ 5 h 17"/>
                <a:gd name="T10" fmla="*/ 57 w 66"/>
                <a:gd name="T11" fmla="*/ 5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57" y="5"/>
                  </a:moveTo>
                  <a:lnTo>
                    <a:pt x="0" y="0"/>
                  </a:lnTo>
                  <a:lnTo>
                    <a:pt x="16" y="17"/>
                  </a:lnTo>
                  <a:lnTo>
                    <a:pt x="66" y="15"/>
                  </a:lnTo>
                  <a:lnTo>
                    <a:pt x="57" y="5"/>
                  </a:lnTo>
                  <a:close/>
                </a:path>
              </a:pathLst>
            </a:custGeom>
            <a:solidFill>
              <a:srgbClr val="FAADAD"/>
            </a:solidFill>
            <a:ln w="9525">
              <a:noFill/>
              <a:round/>
              <a:headEnd/>
              <a:tailEnd/>
            </a:ln>
          </p:spPr>
          <p:txBody>
            <a:bodyPr/>
            <a:lstStyle/>
            <a:p>
              <a:endParaRPr lang="en-US">
                <a:latin typeface="Calibri" pitchFamily="34" charset="0"/>
              </a:endParaRPr>
            </a:p>
          </p:txBody>
        </p:sp>
        <p:sp>
          <p:nvSpPr>
            <p:cNvPr id="23719" name="Freeform 402"/>
            <p:cNvSpPr>
              <a:spLocks/>
            </p:cNvSpPr>
            <p:nvPr/>
          </p:nvSpPr>
          <p:spPr bwMode="auto">
            <a:xfrm>
              <a:off x="866" y="748"/>
              <a:ext cx="96" cy="56"/>
            </a:xfrm>
            <a:custGeom>
              <a:avLst/>
              <a:gdLst>
                <a:gd name="T0" fmla="*/ 65 w 96"/>
                <a:gd name="T1" fmla="*/ 0 h 56"/>
                <a:gd name="T2" fmla="*/ 86 w 96"/>
                <a:gd name="T3" fmla="*/ 23 h 56"/>
                <a:gd name="T4" fmla="*/ 96 w 96"/>
                <a:gd name="T5" fmla="*/ 47 h 56"/>
                <a:gd name="T6" fmla="*/ 53 w 96"/>
                <a:gd name="T7" fmla="*/ 26 h 56"/>
                <a:gd name="T8" fmla="*/ 74 w 96"/>
                <a:gd name="T9" fmla="*/ 56 h 56"/>
                <a:gd name="T10" fmla="*/ 38 w 96"/>
                <a:gd name="T11" fmla="*/ 56 h 56"/>
                <a:gd name="T12" fmla="*/ 0 w 96"/>
                <a:gd name="T13" fmla="*/ 56 h 56"/>
                <a:gd name="T14" fmla="*/ 19 w 96"/>
                <a:gd name="T15" fmla="*/ 33 h 56"/>
                <a:gd name="T16" fmla="*/ 48 w 96"/>
                <a:gd name="T17" fmla="*/ 11 h 56"/>
                <a:gd name="T18" fmla="*/ 65 w 96"/>
                <a:gd name="T19" fmla="*/ 0 h 56"/>
                <a:gd name="T20" fmla="*/ 65 w 9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6"/>
                <a:gd name="T35" fmla="*/ 96 w 9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6">
                  <a:moveTo>
                    <a:pt x="65" y="0"/>
                  </a:moveTo>
                  <a:lnTo>
                    <a:pt x="86" y="23"/>
                  </a:lnTo>
                  <a:lnTo>
                    <a:pt x="96" y="47"/>
                  </a:lnTo>
                  <a:lnTo>
                    <a:pt x="53" y="26"/>
                  </a:lnTo>
                  <a:lnTo>
                    <a:pt x="74" y="56"/>
                  </a:lnTo>
                  <a:lnTo>
                    <a:pt x="38" y="56"/>
                  </a:lnTo>
                  <a:lnTo>
                    <a:pt x="0" y="56"/>
                  </a:lnTo>
                  <a:lnTo>
                    <a:pt x="19" y="33"/>
                  </a:lnTo>
                  <a:lnTo>
                    <a:pt x="48" y="11"/>
                  </a:lnTo>
                  <a:lnTo>
                    <a:pt x="6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0" name="Freeform 403"/>
            <p:cNvSpPr>
              <a:spLocks/>
            </p:cNvSpPr>
            <p:nvPr/>
          </p:nvSpPr>
          <p:spPr bwMode="auto">
            <a:xfrm>
              <a:off x="697" y="577"/>
              <a:ext cx="141" cy="61"/>
            </a:xfrm>
            <a:custGeom>
              <a:avLst/>
              <a:gdLst>
                <a:gd name="T0" fmla="*/ 69 w 141"/>
                <a:gd name="T1" fmla="*/ 7 h 61"/>
                <a:gd name="T2" fmla="*/ 117 w 141"/>
                <a:gd name="T3" fmla="*/ 14 h 61"/>
                <a:gd name="T4" fmla="*/ 141 w 141"/>
                <a:gd name="T5" fmla="*/ 31 h 61"/>
                <a:gd name="T6" fmla="*/ 141 w 141"/>
                <a:gd name="T7" fmla="*/ 59 h 61"/>
                <a:gd name="T8" fmla="*/ 117 w 141"/>
                <a:gd name="T9" fmla="*/ 61 h 61"/>
                <a:gd name="T10" fmla="*/ 100 w 141"/>
                <a:gd name="T11" fmla="*/ 38 h 61"/>
                <a:gd name="T12" fmla="*/ 62 w 141"/>
                <a:gd name="T13" fmla="*/ 23 h 61"/>
                <a:gd name="T14" fmla="*/ 31 w 141"/>
                <a:gd name="T15" fmla="*/ 28 h 61"/>
                <a:gd name="T16" fmla="*/ 24 w 141"/>
                <a:gd name="T17" fmla="*/ 61 h 61"/>
                <a:gd name="T18" fmla="*/ 3 w 141"/>
                <a:gd name="T19" fmla="*/ 61 h 61"/>
                <a:gd name="T20" fmla="*/ 0 w 141"/>
                <a:gd name="T21" fmla="*/ 14 h 61"/>
                <a:gd name="T22" fmla="*/ 24 w 141"/>
                <a:gd name="T23" fmla="*/ 0 h 61"/>
                <a:gd name="T24" fmla="*/ 69 w 141"/>
                <a:gd name="T25" fmla="*/ 7 h 61"/>
                <a:gd name="T26" fmla="*/ 69 w 141"/>
                <a:gd name="T27" fmla="*/ 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61"/>
                <a:gd name="T44" fmla="*/ 141 w 14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61">
                  <a:moveTo>
                    <a:pt x="69" y="7"/>
                  </a:moveTo>
                  <a:lnTo>
                    <a:pt x="117" y="14"/>
                  </a:lnTo>
                  <a:lnTo>
                    <a:pt x="141" y="31"/>
                  </a:lnTo>
                  <a:lnTo>
                    <a:pt x="141" y="59"/>
                  </a:lnTo>
                  <a:lnTo>
                    <a:pt x="117" y="61"/>
                  </a:lnTo>
                  <a:lnTo>
                    <a:pt x="100" y="38"/>
                  </a:lnTo>
                  <a:lnTo>
                    <a:pt x="62" y="23"/>
                  </a:lnTo>
                  <a:lnTo>
                    <a:pt x="31" y="28"/>
                  </a:lnTo>
                  <a:lnTo>
                    <a:pt x="24" y="61"/>
                  </a:lnTo>
                  <a:lnTo>
                    <a:pt x="3" y="61"/>
                  </a:lnTo>
                  <a:lnTo>
                    <a:pt x="0" y="14"/>
                  </a:lnTo>
                  <a:lnTo>
                    <a:pt x="24" y="0"/>
                  </a:lnTo>
                  <a:lnTo>
                    <a:pt x="69"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1" name="Freeform 404"/>
            <p:cNvSpPr>
              <a:spLocks/>
            </p:cNvSpPr>
            <p:nvPr/>
          </p:nvSpPr>
          <p:spPr bwMode="auto">
            <a:xfrm>
              <a:off x="852" y="560"/>
              <a:ext cx="183" cy="93"/>
            </a:xfrm>
            <a:custGeom>
              <a:avLst/>
              <a:gdLst>
                <a:gd name="T0" fmla="*/ 0 w 183"/>
                <a:gd name="T1" fmla="*/ 50 h 93"/>
                <a:gd name="T2" fmla="*/ 21 w 183"/>
                <a:gd name="T3" fmla="*/ 59 h 93"/>
                <a:gd name="T4" fmla="*/ 38 w 183"/>
                <a:gd name="T5" fmla="*/ 74 h 93"/>
                <a:gd name="T6" fmla="*/ 74 w 183"/>
                <a:gd name="T7" fmla="*/ 93 h 93"/>
                <a:gd name="T8" fmla="*/ 114 w 183"/>
                <a:gd name="T9" fmla="*/ 74 h 93"/>
                <a:gd name="T10" fmla="*/ 140 w 183"/>
                <a:gd name="T11" fmla="*/ 62 h 93"/>
                <a:gd name="T12" fmla="*/ 64 w 183"/>
                <a:gd name="T13" fmla="*/ 64 h 93"/>
                <a:gd name="T14" fmla="*/ 52 w 183"/>
                <a:gd name="T15" fmla="*/ 33 h 93"/>
                <a:gd name="T16" fmla="*/ 90 w 183"/>
                <a:gd name="T17" fmla="*/ 24 h 93"/>
                <a:gd name="T18" fmla="*/ 126 w 183"/>
                <a:gd name="T19" fmla="*/ 31 h 93"/>
                <a:gd name="T20" fmla="*/ 162 w 183"/>
                <a:gd name="T21" fmla="*/ 40 h 93"/>
                <a:gd name="T22" fmla="*/ 183 w 183"/>
                <a:gd name="T23" fmla="*/ 24 h 93"/>
                <a:gd name="T24" fmla="*/ 140 w 183"/>
                <a:gd name="T25" fmla="*/ 0 h 93"/>
                <a:gd name="T26" fmla="*/ 110 w 183"/>
                <a:gd name="T27" fmla="*/ 0 h 93"/>
                <a:gd name="T28" fmla="*/ 64 w 183"/>
                <a:gd name="T29" fmla="*/ 17 h 93"/>
                <a:gd name="T30" fmla="*/ 31 w 183"/>
                <a:gd name="T31" fmla="*/ 29 h 93"/>
                <a:gd name="T32" fmla="*/ 0 w 183"/>
                <a:gd name="T33" fmla="*/ 31 h 93"/>
                <a:gd name="T34" fmla="*/ 0 w 183"/>
                <a:gd name="T35" fmla="*/ 50 h 93"/>
                <a:gd name="T36" fmla="*/ 0 w 183"/>
                <a:gd name="T37" fmla="*/ 5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93"/>
                <a:gd name="T59" fmla="*/ 183 w 183"/>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93">
                  <a:moveTo>
                    <a:pt x="0" y="50"/>
                  </a:moveTo>
                  <a:lnTo>
                    <a:pt x="21" y="59"/>
                  </a:lnTo>
                  <a:lnTo>
                    <a:pt x="38" y="74"/>
                  </a:lnTo>
                  <a:lnTo>
                    <a:pt x="74" y="93"/>
                  </a:lnTo>
                  <a:lnTo>
                    <a:pt x="114" y="74"/>
                  </a:lnTo>
                  <a:lnTo>
                    <a:pt x="140" y="62"/>
                  </a:lnTo>
                  <a:lnTo>
                    <a:pt x="64" y="64"/>
                  </a:lnTo>
                  <a:lnTo>
                    <a:pt x="52" y="33"/>
                  </a:lnTo>
                  <a:lnTo>
                    <a:pt x="90" y="24"/>
                  </a:lnTo>
                  <a:lnTo>
                    <a:pt x="126" y="31"/>
                  </a:lnTo>
                  <a:lnTo>
                    <a:pt x="162" y="40"/>
                  </a:lnTo>
                  <a:lnTo>
                    <a:pt x="183" y="24"/>
                  </a:lnTo>
                  <a:lnTo>
                    <a:pt x="140" y="0"/>
                  </a:lnTo>
                  <a:lnTo>
                    <a:pt x="110" y="0"/>
                  </a:lnTo>
                  <a:lnTo>
                    <a:pt x="64" y="17"/>
                  </a:lnTo>
                  <a:lnTo>
                    <a:pt x="31" y="29"/>
                  </a:lnTo>
                  <a:lnTo>
                    <a:pt x="0" y="31"/>
                  </a:lnTo>
                  <a:lnTo>
                    <a:pt x="0" y="5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2" name="Freeform 405"/>
            <p:cNvSpPr>
              <a:spLocks/>
            </p:cNvSpPr>
            <p:nvPr/>
          </p:nvSpPr>
          <p:spPr bwMode="auto">
            <a:xfrm>
              <a:off x="885" y="636"/>
              <a:ext cx="77" cy="52"/>
            </a:xfrm>
            <a:custGeom>
              <a:avLst/>
              <a:gdLst>
                <a:gd name="T0" fmla="*/ 0 w 77"/>
                <a:gd name="T1" fmla="*/ 26 h 52"/>
                <a:gd name="T2" fmla="*/ 57 w 77"/>
                <a:gd name="T3" fmla="*/ 52 h 52"/>
                <a:gd name="T4" fmla="*/ 77 w 77"/>
                <a:gd name="T5" fmla="*/ 38 h 52"/>
                <a:gd name="T6" fmla="*/ 27 w 77"/>
                <a:gd name="T7" fmla="*/ 0 h 52"/>
                <a:gd name="T8" fmla="*/ 5 w 77"/>
                <a:gd name="T9" fmla="*/ 0 h 52"/>
                <a:gd name="T10" fmla="*/ 0 w 77"/>
                <a:gd name="T11" fmla="*/ 26 h 52"/>
                <a:gd name="T12" fmla="*/ 0 w 77"/>
                <a:gd name="T13" fmla="*/ 26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6"/>
                  </a:moveTo>
                  <a:lnTo>
                    <a:pt x="57" y="52"/>
                  </a:lnTo>
                  <a:lnTo>
                    <a:pt x="77" y="38"/>
                  </a:lnTo>
                  <a:lnTo>
                    <a:pt x="27" y="0"/>
                  </a:lnTo>
                  <a:lnTo>
                    <a:pt x="5" y="0"/>
                  </a:lnTo>
                  <a:lnTo>
                    <a:pt x="0" y="26"/>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3" name="Freeform 406"/>
            <p:cNvSpPr>
              <a:spLocks/>
            </p:cNvSpPr>
            <p:nvPr/>
          </p:nvSpPr>
          <p:spPr bwMode="auto">
            <a:xfrm>
              <a:off x="850" y="695"/>
              <a:ext cx="31" cy="64"/>
            </a:xfrm>
            <a:custGeom>
              <a:avLst/>
              <a:gdLst>
                <a:gd name="T0" fmla="*/ 23 w 31"/>
                <a:gd name="T1" fmla="*/ 15 h 64"/>
                <a:gd name="T2" fmla="*/ 31 w 31"/>
                <a:gd name="T3" fmla="*/ 45 h 64"/>
                <a:gd name="T4" fmla="*/ 23 w 31"/>
                <a:gd name="T5" fmla="*/ 64 h 64"/>
                <a:gd name="T6" fmla="*/ 0 w 31"/>
                <a:gd name="T7" fmla="*/ 57 h 64"/>
                <a:gd name="T8" fmla="*/ 0 w 31"/>
                <a:gd name="T9" fmla="*/ 10 h 64"/>
                <a:gd name="T10" fmla="*/ 14 w 31"/>
                <a:gd name="T11" fmla="*/ 0 h 64"/>
                <a:gd name="T12" fmla="*/ 23 w 31"/>
                <a:gd name="T13" fmla="*/ 15 h 64"/>
                <a:gd name="T14" fmla="*/ 23 w 31"/>
                <a:gd name="T15" fmla="*/ 15 h 6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4"/>
                <a:gd name="T26" fmla="*/ 31 w 31"/>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4">
                  <a:moveTo>
                    <a:pt x="23" y="15"/>
                  </a:moveTo>
                  <a:lnTo>
                    <a:pt x="31" y="45"/>
                  </a:lnTo>
                  <a:lnTo>
                    <a:pt x="23" y="64"/>
                  </a:lnTo>
                  <a:lnTo>
                    <a:pt x="0" y="57"/>
                  </a:lnTo>
                  <a:lnTo>
                    <a:pt x="0" y="10"/>
                  </a:lnTo>
                  <a:lnTo>
                    <a:pt x="14" y="0"/>
                  </a:lnTo>
                  <a:lnTo>
                    <a:pt x="23" y="15"/>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4" name="Freeform 407"/>
            <p:cNvSpPr>
              <a:spLocks/>
            </p:cNvSpPr>
            <p:nvPr/>
          </p:nvSpPr>
          <p:spPr bwMode="auto">
            <a:xfrm>
              <a:off x="845" y="622"/>
              <a:ext cx="26" cy="66"/>
            </a:xfrm>
            <a:custGeom>
              <a:avLst/>
              <a:gdLst>
                <a:gd name="T0" fmla="*/ 12 w 26"/>
                <a:gd name="T1" fmla="*/ 0 h 66"/>
                <a:gd name="T2" fmla="*/ 0 w 26"/>
                <a:gd name="T3" fmla="*/ 14 h 66"/>
                <a:gd name="T4" fmla="*/ 0 w 26"/>
                <a:gd name="T5" fmla="*/ 59 h 66"/>
                <a:gd name="T6" fmla="*/ 12 w 26"/>
                <a:gd name="T7" fmla="*/ 66 h 66"/>
                <a:gd name="T8" fmla="*/ 26 w 26"/>
                <a:gd name="T9" fmla="*/ 16 h 66"/>
                <a:gd name="T10" fmla="*/ 12 w 26"/>
                <a:gd name="T11" fmla="*/ 0 h 66"/>
                <a:gd name="T12" fmla="*/ 12 w 26"/>
                <a:gd name="T13" fmla="*/ 0 h 66"/>
                <a:gd name="T14" fmla="*/ 0 60000 65536"/>
                <a:gd name="T15" fmla="*/ 0 60000 65536"/>
                <a:gd name="T16" fmla="*/ 0 60000 65536"/>
                <a:gd name="T17" fmla="*/ 0 60000 65536"/>
                <a:gd name="T18" fmla="*/ 0 60000 65536"/>
                <a:gd name="T19" fmla="*/ 0 60000 65536"/>
                <a:gd name="T20" fmla="*/ 0 60000 65536"/>
                <a:gd name="T21" fmla="*/ 0 w 26"/>
                <a:gd name="T22" fmla="*/ 0 h 66"/>
                <a:gd name="T23" fmla="*/ 26 w 2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6">
                  <a:moveTo>
                    <a:pt x="12" y="0"/>
                  </a:moveTo>
                  <a:lnTo>
                    <a:pt x="0" y="14"/>
                  </a:lnTo>
                  <a:lnTo>
                    <a:pt x="0" y="59"/>
                  </a:lnTo>
                  <a:lnTo>
                    <a:pt x="12" y="66"/>
                  </a:lnTo>
                  <a:lnTo>
                    <a:pt x="26" y="16"/>
                  </a:lnTo>
                  <a:lnTo>
                    <a:pt x="1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5" name="Freeform 408"/>
            <p:cNvSpPr>
              <a:spLocks/>
            </p:cNvSpPr>
            <p:nvPr/>
          </p:nvSpPr>
          <p:spPr bwMode="auto">
            <a:xfrm>
              <a:off x="812" y="418"/>
              <a:ext cx="123" cy="76"/>
            </a:xfrm>
            <a:custGeom>
              <a:avLst/>
              <a:gdLst>
                <a:gd name="T0" fmla="*/ 104 w 123"/>
                <a:gd name="T1" fmla="*/ 0 h 76"/>
                <a:gd name="T2" fmla="*/ 123 w 123"/>
                <a:gd name="T3" fmla="*/ 38 h 76"/>
                <a:gd name="T4" fmla="*/ 52 w 123"/>
                <a:gd name="T5" fmla="*/ 76 h 76"/>
                <a:gd name="T6" fmla="*/ 0 w 123"/>
                <a:gd name="T7" fmla="*/ 47 h 76"/>
                <a:gd name="T8" fmla="*/ 2 w 123"/>
                <a:gd name="T9" fmla="*/ 28 h 76"/>
                <a:gd name="T10" fmla="*/ 104 w 123"/>
                <a:gd name="T11" fmla="*/ 0 h 76"/>
                <a:gd name="T12" fmla="*/ 104 w 123"/>
                <a:gd name="T13" fmla="*/ 0 h 76"/>
                <a:gd name="T14" fmla="*/ 0 60000 65536"/>
                <a:gd name="T15" fmla="*/ 0 60000 65536"/>
                <a:gd name="T16" fmla="*/ 0 60000 65536"/>
                <a:gd name="T17" fmla="*/ 0 60000 65536"/>
                <a:gd name="T18" fmla="*/ 0 60000 65536"/>
                <a:gd name="T19" fmla="*/ 0 60000 65536"/>
                <a:gd name="T20" fmla="*/ 0 60000 65536"/>
                <a:gd name="T21" fmla="*/ 0 w 123"/>
                <a:gd name="T22" fmla="*/ 0 h 76"/>
                <a:gd name="T23" fmla="*/ 123 w 12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6">
                  <a:moveTo>
                    <a:pt x="104" y="0"/>
                  </a:moveTo>
                  <a:lnTo>
                    <a:pt x="123" y="38"/>
                  </a:lnTo>
                  <a:lnTo>
                    <a:pt x="52" y="76"/>
                  </a:lnTo>
                  <a:lnTo>
                    <a:pt x="0" y="47"/>
                  </a:lnTo>
                  <a:lnTo>
                    <a:pt x="2" y="28"/>
                  </a:lnTo>
                  <a:lnTo>
                    <a:pt x="10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6" name="Freeform 409"/>
            <p:cNvSpPr>
              <a:spLocks/>
            </p:cNvSpPr>
            <p:nvPr/>
          </p:nvSpPr>
          <p:spPr bwMode="auto">
            <a:xfrm>
              <a:off x="621" y="152"/>
              <a:ext cx="514" cy="1248"/>
            </a:xfrm>
            <a:custGeom>
              <a:avLst/>
              <a:gdLst>
                <a:gd name="T0" fmla="*/ 412 w 514"/>
                <a:gd name="T1" fmla="*/ 35 h 1248"/>
                <a:gd name="T2" fmla="*/ 488 w 514"/>
                <a:gd name="T3" fmla="*/ 142 h 1248"/>
                <a:gd name="T4" fmla="*/ 507 w 514"/>
                <a:gd name="T5" fmla="*/ 301 h 1248"/>
                <a:gd name="T6" fmla="*/ 474 w 514"/>
                <a:gd name="T7" fmla="*/ 356 h 1248"/>
                <a:gd name="T8" fmla="*/ 474 w 514"/>
                <a:gd name="T9" fmla="*/ 451 h 1248"/>
                <a:gd name="T10" fmla="*/ 445 w 514"/>
                <a:gd name="T11" fmla="*/ 387 h 1248"/>
                <a:gd name="T12" fmla="*/ 414 w 514"/>
                <a:gd name="T13" fmla="*/ 318 h 1248"/>
                <a:gd name="T14" fmla="*/ 393 w 514"/>
                <a:gd name="T15" fmla="*/ 254 h 1248"/>
                <a:gd name="T16" fmla="*/ 307 w 514"/>
                <a:gd name="T17" fmla="*/ 270 h 1248"/>
                <a:gd name="T18" fmla="*/ 186 w 514"/>
                <a:gd name="T19" fmla="*/ 280 h 1248"/>
                <a:gd name="T20" fmla="*/ 53 w 514"/>
                <a:gd name="T21" fmla="*/ 294 h 1248"/>
                <a:gd name="T22" fmla="*/ 50 w 514"/>
                <a:gd name="T23" fmla="*/ 425 h 1248"/>
                <a:gd name="T24" fmla="*/ 64 w 514"/>
                <a:gd name="T25" fmla="*/ 520 h 1248"/>
                <a:gd name="T26" fmla="*/ 138 w 514"/>
                <a:gd name="T27" fmla="*/ 643 h 1248"/>
                <a:gd name="T28" fmla="*/ 188 w 514"/>
                <a:gd name="T29" fmla="*/ 709 h 1248"/>
                <a:gd name="T30" fmla="*/ 276 w 514"/>
                <a:gd name="T31" fmla="*/ 759 h 1248"/>
                <a:gd name="T32" fmla="*/ 357 w 514"/>
                <a:gd name="T33" fmla="*/ 736 h 1248"/>
                <a:gd name="T34" fmla="*/ 429 w 514"/>
                <a:gd name="T35" fmla="*/ 636 h 1248"/>
                <a:gd name="T36" fmla="*/ 443 w 514"/>
                <a:gd name="T37" fmla="*/ 638 h 1248"/>
                <a:gd name="T38" fmla="*/ 357 w 514"/>
                <a:gd name="T39" fmla="*/ 755 h 1248"/>
                <a:gd name="T40" fmla="*/ 341 w 514"/>
                <a:gd name="T41" fmla="*/ 793 h 1248"/>
                <a:gd name="T42" fmla="*/ 431 w 514"/>
                <a:gd name="T43" fmla="*/ 842 h 1248"/>
                <a:gd name="T44" fmla="*/ 317 w 514"/>
                <a:gd name="T45" fmla="*/ 890 h 1248"/>
                <a:gd name="T46" fmla="*/ 362 w 514"/>
                <a:gd name="T47" fmla="*/ 1139 h 1248"/>
                <a:gd name="T48" fmla="*/ 321 w 514"/>
                <a:gd name="T49" fmla="*/ 1139 h 1248"/>
                <a:gd name="T50" fmla="*/ 288 w 514"/>
                <a:gd name="T51" fmla="*/ 947 h 1248"/>
                <a:gd name="T52" fmla="*/ 276 w 514"/>
                <a:gd name="T53" fmla="*/ 883 h 1248"/>
                <a:gd name="T54" fmla="*/ 317 w 514"/>
                <a:gd name="T55" fmla="*/ 819 h 1248"/>
                <a:gd name="T56" fmla="*/ 241 w 514"/>
                <a:gd name="T57" fmla="*/ 823 h 1248"/>
                <a:gd name="T58" fmla="*/ 245 w 514"/>
                <a:gd name="T59" fmla="*/ 866 h 1248"/>
                <a:gd name="T60" fmla="*/ 176 w 514"/>
                <a:gd name="T61" fmla="*/ 823 h 1248"/>
                <a:gd name="T62" fmla="*/ 195 w 514"/>
                <a:gd name="T63" fmla="*/ 800 h 1248"/>
                <a:gd name="T64" fmla="*/ 252 w 514"/>
                <a:gd name="T65" fmla="*/ 795 h 1248"/>
                <a:gd name="T66" fmla="*/ 202 w 514"/>
                <a:gd name="T67" fmla="*/ 750 h 1248"/>
                <a:gd name="T68" fmla="*/ 93 w 514"/>
                <a:gd name="T69" fmla="*/ 598 h 1248"/>
                <a:gd name="T70" fmla="*/ 43 w 514"/>
                <a:gd name="T71" fmla="*/ 467 h 1248"/>
                <a:gd name="T72" fmla="*/ 43 w 514"/>
                <a:gd name="T73" fmla="*/ 384 h 1248"/>
                <a:gd name="T74" fmla="*/ 0 w 514"/>
                <a:gd name="T75" fmla="*/ 285 h 1248"/>
                <a:gd name="T76" fmla="*/ 19 w 514"/>
                <a:gd name="T77" fmla="*/ 168 h 1248"/>
                <a:gd name="T78" fmla="*/ 124 w 514"/>
                <a:gd name="T79" fmla="*/ 71 h 1248"/>
                <a:gd name="T80" fmla="*/ 222 w 514"/>
                <a:gd name="T81" fmla="*/ 7 h 1248"/>
                <a:gd name="T82" fmla="*/ 350 w 514"/>
                <a:gd name="T83" fmla="*/ 14 h 1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1248"/>
                <a:gd name="T128" fmla="*/ 514 w 514"/>
                <a:gd name="T129" fmla="*/ 1248 h 1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1248">
                  <a:moveTo>
                    <a:pt x="350" y="14"/>
                  </a:moveTo>
                  <a:lnTo>
                    <a:pt x="412" y="35"/>
                  </a:lnTo>
                  <a:lnTo>
                    <a:pt x="474" y="88"/>
                  </a:lnTo>
                  <a:lnTo>
                    <a:pt x="488" y="142"/>
                  </a:lnTo>
                  <a:lnTo>
                    <a:pt x="514" y="223"/>
                  </a:lnTo>
                  <a:lnTo>
                    <a:pt x="507" y="301"/>
                  </a:lnTo>
                  <a:lnTo>
                    <a:pt x="507" y="332"/>
                  </a:lnTo>
                  <a:lnTo>
                    <a:pt x="474" y="356"/>
                  </a:lnTo>
                  <a:lnTo>
                    <a:pt x="474" y="389"/>
                  </a:lnTo>
                  <a:lnTo>
                    <a:pt x="474" y="451"/>
                  </a:lnTo>
                  <a:lnTo>
                    <a:pt x="460" y="406"/>
                  </a:lnTo>
                  <a:lnTo>
                    <a:pt x="445" y="387"/>
                  </a:lnTo>
                  <a:lnTo>
                    <a:pt x="445" y="353"/>
                  </a:lnTo>
                  <a:lnTo>
                    <a:pt x="414" y="318"/>
                  </a:lnTo>
                  <a:lnTo>
                    <a:pt x="412" y="278"/>
                  </a:lnTo>
                  <a:lnTo>
                    <a:pt x="393" y="254"/>
                  </a:lnTo>
                  <a:lnTo>
                    <a:pt x="329" y="266"/>
                  </a:lnTo>
                  <a:lnTo>
                    <a:pt x="307" y="270"/>
                  </a:lnTo>
                  <a:lnTo>
                    <a:pt x="269" y="254"/>
                  </a:lnTo>
                  <a:lnTo>
                    <a:pt x="186" y="280"/>
                  </a:lnTo>
                  <a:lnTo>
                    <a:pt x="79" y="273"/>
                  </a:lnTo>
                  <a:lnTo>
                    <a:pt x="53" y="294"/>
                  </a:lnTo>
                  <a:lnTo>
                    <a:pt x="53" y="334"/>
                  </a:lnTo>
                  <a:lnTo>
                    <a:pt x="50" y="425"/>
                  </a:lnTo>
                  <a:lnTo>
                    <a:pt x="60" y="489"/>
                  </a:lnTo>
                  <a:lnTo>
                    <a:pt x="64" y="520"/>
                  </a:lnTo>
                  <a:lnTo>
                    <a:pt x="107" y="596"/>
                  </a:lnTo>
                  <a:lnTo>
                    <a:pt x="138" y="643"/>
                  </a:lnTo>
                  <a:lnTo>
                    <a:pt x="157" y="676"/>
                  </a:lnTo>
                  <a:lnTo>
                    <a:pt x="188" y="709"/>
                  </a:lnTo>
                  <a:lnTo>
                    <a:pt x="231" y="750"/>
                  </a:lnTo>
                  <a:lnTo>
                    <a:pt x="276" y="759"/>
                  </a:lnTo>
                  <a:lnTo>
                    <a:pt x="314" y="755"/>
                  </a:lnTo>
                  <a:lnTo>
                    <a:pt x="357" y="736"/>
                  </a:lnTo>
                  <a:lnTo>
                    <a:pt x="410" y="676"/>
                  </a:lnTo>
                  <a:lnTo>
                    <a:pt x="429" y="636"/>
                  </a:lnTo>
                  <a:lnTo>
                    <a:pt x="457" y="579"/>
                  </a:lnTo>
                  <a:lnTo>
                    <a:pt x="443" y="638"/>
                  </a:lnTo>
                  <a:lnTo>
                    <a:pt x="412" y="690"/>
                  </a:lnTo>
                  <a:lnTo>
                    <a:pt x="357" y="755"/>
                  </a:lnTo>
                  <a:lnTo>
                    <a:pt x="317" y="788"/>
                  </a:lnTo>
                  <a:lnTo>
                    <a:pt x="341" y="793"/>
                  </a:lnTo>
                  <a:lnTo>
                    <a:pt x="395" y="807"/>
                  </a:lnTo>
                  <a:lnTo>
                    <a:pt x="431" y="842"/>
                  </a:lnTo>
                  <a:lnTo>
                    <a:pt x="362" y="823"/>
                  </a:lnTo>
                  <a:lnTo>
                    <a:pt x="317" y="890"/>
                  </a:lnTo>
                  <a:lnTo>
                    <a:pt x="329" y="961"/>
                  </a:lnTo>
                  <a:lnTo>
                    <a:pt x="362" y="1139"/>
                  </a:lnTo>
                  <a:lnTo>
                    <a:pt x="360" y="1248"/>
                  </a:lnTo>
                  <a:lnTo>
                    <a:pt x="321" y="1139"/>
                  </a:lnTo>
                  <a:lnTo>
                    <a:pt x="293" y="1106"/>
                  </a:lnTo>
                  <a:lnTo>
                    <a:pt x="288" y="947"/>
                  </a:lnTo>
                  <a:lnTo>
                    <a:pt x="274" y="930"/>
                  </a:lnTo>
                  <a:lnTo>
                    <a:pt x="276" y="883"/>
                  </a:lnTo>
                  <a:lnTo>
                    <a:pt x="295" y="876"/>
                  </a:lnTo>
                  <a:lnTo>
                    <a:pt x="317" y="819"/>
                  </a:lnTo>
                  <a:lnTo>
                    <a:pt x="262" y="811"/>
                  </a:lnTo>
                  <a:lnTo>
                    <a:pt x="241" y="823"/>
                  </a:lnTo>
                  <a:lnTo>
                    <a:pt x="262" y="861"/>
                  </a:lnTo>
                  <a:lnTo>
                    <a:pt x="245" y="866"/>
                  </a:lnTo>
                  <a:lnTo>
                    <a:pt x="212" y="819"/>
                  </a:lnTo>
                  <a:lnTo>
                    <a:pt x="176" y="823"/>
                  </a:lnTo>
                  <a:lnTo>
                    <a:pt x="114" y="830"/>
                  </a:lnTo>
                  <a:lnTo>
                    <a:pt x="195" y="800"/>
                  </a:lnTo>
                  <a:lnTo>
                    <a:pt x="224" y="785"/>
                  </a:lnTo>
                  <a:lnTo>
                    <a:pt x="252" y="795"/>
                  </a:lnTo>
                  <a:lnTo>
                    <a:pt x="276" y="795"/>
                  </a:lnTo>
                  <a:lnTo>
                    <a:pt x="202" y="750"/>
                  </a:lnTo>
                  <a:lnTo>
                    <a:pt x="138" y="667"/>
                  </a:lnTo>
                  <a:lnTo>
                    <a:pt x="93" y="598"/>
                  </a:lnTo>
                  <a:lnTo>
                    <a:pt x="50" y="520"/>
                  </a:lnTo>
                  <a:lnTo>
                    <a:pt x="43" y="467"/>
                  </a:lnTo>
                  <a:lnTo>
                    <a:pt x="34" y="427"/>
                  </a:lnTo>
                  <a:lnTo>
                    <a:pt x="43" y="384"/>
                  </a:lnTo>
                  <a:lnTo>
                    <a:pt x="3" y="327"/>
                  </a:lnTo>
                  <a:lnTo>
                    <a:pt x="0" y="285"/>
                  </a:lnTo>
                  <a:lnTo>
                    <a:pt x="7" y="192"/>
                  </a:lnTo>
                  <a:lnTo>
                    <a:pt x="19" y="168"/>
                  </a:lnTo>
                  <a:lnTo>
                    <a:pt x="76" y="90"/>
                  </a:lnTo>
                  <a:lnTo>
                    <a:pt x="124" y="71"/>
                  </a:lnTo>
                  <a:lnTo>
                    <a:pt x="138" y="43"/>
                  </a:lnTo>
                  <a:lnTo>
                    <a:pt x="222" y="7"/>
                  </a:lnTo>
                  <a:lnTo>
                    <a:pt x="293" y="0"/>
                  </a:lnTo>
                  <a:lnTo>
                    <a:pt x="350"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7" name="Freeform 410"/>
            <p:cNvSpPr>
              <a:spLocks/>
            </p:cNvSpPr>
            <p:nvPr/>
          </p:nvSpPr>
          <p:spPr bwMode="auto">
            <a:xfrm>
              <a:off x="1078" y="475"/>
              <a:ext cx="79" cy="254"/>
            </a:xfrm>
            <a:custGeom>
              <a:avLst/>
              <a:gdLst>
                <a:gd name="T0" fmla="*/ 41 w 79"/>
                <a:gd name="T1" fmla="*/ 9 h 254"/>
                <a:gd name="T2" fmla="*/ 62 w 79"/>
                <a:gd name="T3" fmla="*/ 26 h 254"/>
                <a:gd name="T4" fmla="*/ 62 w 79"/>
                <a:gd name="T5" fmla="*/ 73 h 254"/>
                <a:gd name="T6" fmla="*/ 62 w 79"/>
                <a:gd name="T7" fmla="*/ 123 h 254"/>
                <a:gd name="T8" fmla="*/ 48 w 79"/>
                <a:gd name="T9" fmla="*/ 147 h 254"/>
                <a:gd name="T10" fmla="*/ 33 w 79"/>
                <a:gd name="T11" fmla="*/ 180 h 254"/>
                <a:gd name="T12" fmla="*/ 19 w 79"/>
                <a:gd name="T13" fmla="*/ 182 h 254"/>
                <a:gd name="T14" fmla="*/ 0 w 79"/>
                <a:gd name="T15" fmla="*/ 187 h 254"/>
                <a:gd name="T16" fmla="*/ 0 w 79"/>
                <a:gd name="T17" fmla="*/ 220 h 254"/>
                <a:gd name="T18" fmla="*/ 0 w 79"/>
                <a:gd name="T19" fmla="*/ 254 h 254"/>
                <a:gd name="T20" fmla="*/ 10 w 79"/>
                <a:gd name="T21" fmla="*/ 199 h 254"/>
                <a:gd name="T22" fmla="*/ 31 w 79"/>
                <a:gd name="T23" fmla="*/ 192 h 254"/>
                <a:gd name="T24" fmla="*/ 45 w 79"/>
                <a:gd name="T25" fmla="*/ 178 h 254"/>
                <a:gd name="T26" fmla="*/ 62 w 79"/>
                <a:gd name="T27" fmla="*/ 144 h 254"/>
                <a:gd name="T28" fmla="*/ 76 w 79"/>
                <a:gd name="T29" fmla="*/ 118 h 254"/>
                <a:gd name="T30" fmla="*/ 79 w 79"/>
                <a:gd name="T31" fmla="*/ 61 h 254"/>
                <a:gd name="T32" fmla="*/ 76 w 79"/>
                <a:gd name="T33" fmla="*/ 26 h 254"/>
                <a:gd name="T34" fmla="*/ 62 w 79"/>
                <a:gd name="T35" fmla="*/ 7 h 254"/>
                <a:gd name="T36" fmla="*/ 45 w 79"/>
                <a:gd name="T37" fmla="*/ 0 h 254"/>
                <a:gd name="T38" fmla="*/ 41 w 79"/>
                <a:gd name="T39" fmla="*/ 9 h 254"/>
                <a:gd name="T40" fmla="*/ 41 w 79"/>
                <a:gd name="T41" fmla="*/ 9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254"/>
                <a:gd name="T65" fmla="*/ 79 w 79"/>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254">
                  <a:moveTo>
                    <a:pt x="41" y="9"/>
                  </a:moveTo>
                  <a:lnTo>
                    <a:pt x="62" y="26"/>
                  </a:lnTo>
                  <a:lnTo>
                    <a:pt x="62" y="73"/>
                  </a:lnTo>
                  <a:lnTo>
                    <a:pt x="62" y="123"/>
                  </a:lnTo>
                  <a:lnTo>
                    <a:pt x="48" y="147"/>
                  </a:lnTo>
                  <a:lnTo>
                    <a:pt x="33" y="180"/>
                  </a:lnTo>
                  <a:lnTo>
                    <a:pt x="19" y="182"/>
                  </a:lnTo>
                  <a:lnTo>
                    <a:pt x="0" y="187"/>
                  </a:lnTo>
                  <a:lnTo>
                    <a:pt x="0" y="220"/>
                  </a:lnTo>
                  <a:lnTo>
                    <a:pt x="0" y="254"/>
                  </a:lnTo>
                  <a:lnTo>
                    <a:pt x="10" y="199"/>
                  </a:lnTo>
                  <a:lnTo>
                    <a:pt x="31" y="192"/>
                  </a:lnTo>
                  <a:lnTo>
                    <a:pt x="45" y="178"/>
                  </a:lnTo>
                  <a:lnTo>
                    <a:pt x="62" y="144"/>
                  </a:lnTo>
                  <a:lnTo>
                    <a:pt x="76" y="118"/>
                  </a:lnTo>
                  <a:lnTo>
                    <a:pt x="79" y="61"/>
                  </a:lnTo>
                  <a:lnTo>
                    <a:pt x="76" y="26"/>
                  </a:lnTo>
                  <a:lnTo>
                    <a:pt x="62" y="7"/>
                  </a:lnTo>
                  <a:lnTo>
                    <a:pt x="45" y="0"/>
                  </a:lnTo>
                  <a:lnTo>
                    <a:pt x="41"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8" name="Freeform 411"/>
            <p:cNvSpPr>
              <a:spLocks/>
            </p:cNvSpPr>
            <p:nvPr/>
          </p:nvSpPr>
          <p:spPr bwMode="auto">
            <a:xfrm>
              <a:off x="1102" y="508"/>
              <a:ext cx="38" cy="83"/>
            </a:xfrm>
            <a:custGeom>
              <a:avLst/>
              <a:gdLst>
                <a:gd name="T0" fmla="*/ 38 w 38"/>
                <a:gd name="T1" fmla="*/ 0 h 83"/>
                <a:gd name="T2" fmla="*/ 9 w 38"/>
                <a:gd name="T3" fmla="*/ 19 h 83"/>
                <a:gd name="T4" fmla="*/ 5 w 38"/>
                <a:gd name="T5" fmla="*/ 38 h 83"/>
                <a:gd name="T6" fmla="*/ 0 w 38"/>
                <a:gd name="T7" fmla="*/ 57 h 83"/>
                <a:gd name="T8" fmla="*/ 12 w 38"/>
                <a:gd name="T9" fmla="*/ 64 h 83"/>
                <a:gd name="T10" fmla="*/ 21 w 38"/>
                <a:gd name="T11" fmla="*/ 83 h 83"/>
                <a:gd name="T12" fmla="*/ 17 w 38"/>
                <a:gd name="T13" fmla="*/ 40 h 83"/>
                <a:gd name="T14" fmla="*/ 26 w 38"/>
                <a:gd name="T15" fmla="*/ 21 h 83"/>
                <a:gd name="T16" fmla="*/ 38 w 38"/>
                <a:gd name="T17" fmla="*/ 31 h 83"/>
                <a:gd name="T18" fmla="*/ 38 w 38"/>
                <a:gd name="T19" fmla="*/ 0 h 83"/>
                <a:gd name="T20" fmla="*/ 38 w 3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3"/>
                <a:gd name="T35" fmla="*/ 38 w 3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3">
                  <a:moveTo>
                    <a:pt x="38" y="0"/>
                  </a:moveTo>
                  <a:lnTo>
                    <a:pt x="9" y="19"/>
                  </a:lnTo>
                  <a:lnTo>
                    <a:pt x="5" y="38"/>
                  </a:lnTo>
                  <a:lnTo>
                    <a:pt x="0" y="57"/>
                  </a:lnTo>
                  <a:lnTo>
                    <a:pt x="12" y="64"/>
                  </a:lnTo>
                  <a:lnTo>
                    <a:pt x="21" y="83"/>
                  </a:lnTo>
                  <a:lnTo>
                    <a:pt x="17" y="40"/>
                  </a:lnTo>
                  <a:lnTo>
                    <a:pt x="26" y="21"/>
                  </a:lnTo>
                  <a:lnTo>
                    <a:pt x="38" y="31"/>
                  </a:lnTo>
                  <a:lnTo>
                    <a:pt x="3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9" name="Freeform 412"/>
            <p:cNvSpPr>
              <a:spLocks/>
            </p:cNvSpPr>
            <p:nvPr/>
          </p:nvSpPr>
          <p:spPr bwMode="auto">
            <a:xfrm>
              <a:off x="1095" y="579"/>
              <a:ext cx="28" cy="52"/>
            </a:xfrm>
            <a:custGeom>
              <a:avLst/>
              <a:gdLst>
                <a:gd name="T0" fmla="*/ 7 w 28"/>
                <a:gd name="T1" fmla="*/ 0 h 52"/>
                <a:gd name="T2" fmla="*/ 16 w 28"/>
                <a:gd name="T3" fmla="*/ 14 h 52"/>
                <a:gd name="T4" fmla="*/ 0 w 28"/>
                <a:gd name="T5" fmla="*/ 40 h 52"/>
                <a:gd name="T6" fmla="*/ 14 w 28"/>
                <a:gd name="T7" fmla="*/ 52 h 52"/>
                <a:gd name="T8" fmla="*/ 28 w 28"/>
                <a:gd name="T9" fmla="*/ 26 h 52"/>
                <a:gd name="T10" fmla="*/ 28 w 28"/>
                <a:gd name="T11" fmla="*/ 12 h 52"/>
                <a:gd name="T12" fmla="*/ 7 w 28"/>
                <a:gd name="T13" fmla="*/ 0 h 52"/>
                <a:gd name="T14" fmla="*/ 7 w 2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2"/>
                <a:gd name="T26" fmla="*/ 28 w 2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2">
                  <a:moveTo>
                    <a:pt x="7" y="0"/>
                  </a:moveTo>
                  <a:lnTo>
                    <a:pt x="16" y="14"/>
                  </a:lnTo>
                  <a:lnTo>
                    <a:pt x="0" y="40"/>
                  </a:lnTo>
                  <a:lnTo>
                    <a:pt x="14" y="52"/>
                  </a:lnTo>
                  <a:lnTo>
                    <a:pt x="28" y="26"/>
                  </a:lnTo>
                  <a:lnTo>
                    <a:pt x="28" y="12"/>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0" name="Freeform 413"/>
            <p:cNvSpPr>
              <a:spLocks/>
            </p:cNvSpPr>
            <p:nvPr/>
          </p:nvSpPr>
          <p:spPr bwMode="auto">
            <a:xfrm>
              <a:off x="702" y="579"/>
              <a:ext cx="129" cy="69"/>
            </a:xfrm>
            <a:custGeom>
              <a:avLst/>
              <a:gdLst>
                <a:gd name="T0" fmla="*/ 0 w 129"/>
                <a:gd name="T1" fmla="*/ 21 h 69"/>
                <a:gd name="T2" fmla="*/ 26 w 129"/>
                <a:gd name="T3" fmla="*/ 12 h 69"/>
                <a:gd name="T4" fmla="*/ 57 w 129"/>
                <a:gd name="T5" fmla="*/ 14 h 69"/>
                <a:gd name="T6" fmla="*/ 91 w 129"/>
                <a:gd name="T7" fmla="*/ 26 h 69"/>
                <a:gd name="T8" fmla="*/ 95 w 129"/>
                <a:gd name="T9" fmla="*/ 45 h 69"/>
                <a:gd name="T10" fmla="*/ 57 w 129"/>
                <a:gd name="T11" fmla="*/ 50 h 69"/>
                <a:gd name="T12" fmla="*/ 19 w 129"/>
                <a:gd name="T13" fmla="*/ 55 h 69"/>
                <a:gd name="T14" fmla="*/ 45 w 129"/>
                <a:gd name="T15" fmla="*/ 62 h 69"/>
                <a:gd name="T16" fmla="*/ 64 w 129"/>
                <a:gd name="T17" fmla="*/ 69 h 69"/>
                <a:gd name="T18" fmla="*/ 100 w 129"/>
                <a:gd name="T19" fmla="*/ 62 h 69"/>
                <a:gd name="T20" fmla="*/ 114 w 129"/>
                <a:gd name="T21" fmla="*/ 52 h 69"/>
                <a:gd name="T22" fmla="*/ 129 w 129"/>
                <a:gd name="T23" fmla="*/ 52 h 69"/>
                <a:gd name="T24" fmla="*/ 129 w 129"/>
                <a:gd name="T25" fmla="*/ 40 h 69"/>
                <a:gd name="T26" fmla="*/ 112 w 129"/>
                <a:gd name="T27" fmla="*/ 19 h 69"/>
                <a:gd name="T28" fmla="*/ 69 w 129"/>
                <a:gd name="T29" fmla="*/ 2 h 69"/>
                <a:gd name="T30" fmla="*/ 5 w 129"/>
                <a:gd name="T31" fmla="*/ 0 h 69"/>
                <a:gd name="T32" fmla="*/ 0 w 129"/>
                <a:gd name="T33" fmla="*/ 21 h 69"/>
                <a:gd name="T34" fmla="*/ 0 w 129"/>
                <a:gd name="T35" fmla="*/ 2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9"/>
                <a:gd name="T56" fmla="*/ 129 w 129"/>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9">
                  <a:moveTo>
                    <a:pt x="0" y="21"/>
                  </a:moveTo>
                  <a:lnTo>
                    <a:pt x="26" y="12"/>
                  </a:lnTo>
                  <a:lnTo>
                    <a:pt x="57" y="14"/>
                  </a:lnTo>
                  <a:lnTo>
                    <a:pt x="91" y="26"/>
                  </a:lnTo>
                  <a:lnTo>
                    <a:pt x="95" y="45"/>
                  </a:lnTo>
                  <a:lnTo>
                    <a:pt x="57" y="50"/>
                  </a:lnTo>
                  <a:lnTo>
                    <a:pt x="19" y="55"/>
                  </a:lnTo>
                  <a:lnTo>
                    <a:pt x="45" y="62"/>
                  </a:lnTo>
                  <a:lnTo>
                    <a:pt x="64" y="69"/>
                  </a:lnTo>
                  <a:lnTo>
                    <a:pt x="100" y="62"/>
                  </a:lnTo>
                  <a:lnTo>
                    <a:pt x="114" y="52"/>
                  </a:lnTo>
                  <a:lnTo>
                    <a:pt x="129" y="52"/>
                  </a:lnTo>
                  <a:lnTo>
                    <a:pt x="129" y="40"/>
                  </a:lnTo>
                  <a:lnTo>
                    <a:pt x="112" y="19"/>
                  </a:lnTo>
                  <a:lnTo>
                    <a:pt x="69" y="2"/>
                  </a:lnTo>
                  <a:lnTo>
                    <a:pt x="5"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1" name="Freeform 414"/>
            <p:cNvSpPr>
              <a:spLocks/>
            </p:cNvSpPr>
            <p:nvPr/>
          </p:nvSpPr>
          <p:spPr bwMode="auto">
            <a:xfrm>
              <a:off x="883" y="553"/>
              <a:ext cx="119" cy="78"/>
            </a:xfrm>
            <a:custGeom>
              <a:avLst/>
              <a:gdLst>
                <a:gd name="T0" fmla="*/ 0 w 119"/>
                <a:gd name="T1" fmla="*/ 45 h 78"/>
                <a:gd name="T2" fmla="*/ 14 w 119"/>
                <a:gd name="T3" fmla="*/ 57 h 78"/>
                <a:gd name="T4" fmla="*/ 24 w 119"/>
                <a:gd name="T5" fmla="*/ 69 h 78"/>
                <a:gd name="T6" fmla="*/ 43 w 119"/>
                <a:gd name="T7" fmla="*/ 78 h 78"/>
                <a:gd name="T8" fmla="*/ 83 w 119"/>
                <a:gd name="T9" fmla="*/ 78 h 78"/>
                <a:gd name="T10" fmla="*/ 109 w 119"/>
                <a:gd name="T11" fmla="*/ 71 h 78"/>
                <a:gd name="T12" fmla="*/ 119 w 119"/>
                <a:gd name="T13" fmla="*/ 59 h 78"/>
                <a:gd name="T14" fmla="*/ 100 w 119"/>
                <a:gd name="T15" fmla="*/ 55 h 78"/>
                <a:gd name="T16" fmla="*/ 98 w 119"/>
                <a:gd name="T17" fmla="*/ 66 h 78"/>
                <a:gd name="T18" fmla="*/ 67 w 119"/>
                <a:gd name="T19" fmla="*/ 62 h 78"/>
                <a:gd name="T20" fmla="*/ 43 w 119"/>
                <a:gd name="T21" fmla="*/ 66 h 78"/>
                <a:gd name="T22" fmla="*/ 33 w 119"/>
                <a:gd name="T23" fmla="*/ 47 h 78"/>
                <a:gd name="T24" fmla="*/ 43 w 119"/>
                <a:gd name="T25" fmla="*/ 26 h 78"/>
                <a:gd name="T26" fmla="*/ 83 w 119"/>
                <a:gd name="T27" fmla="*/ 12 h 78"/>
                <a:gd name="T28" fmla="*/ 109 w 119"/>
                <a:gd name="T29" fmla="*/ 7 h 78"/>
                <a:gd name="T30" fmla="*/ 88 w 119"/>
                <a:gd name="T31" fmla="*/ 0 h 78"/>
                <a:gd name="T32" fmla="*/ 45 w 119"/>
                <a:gd name="T33" fmla="*/ 12 h 78"/>
                <a:gd name="T34" fmla="*/ 14 w 119"/>
                <a:gd name="T35" fmla="*/ 24 h 78"/>
                <a:gd name="T36" fmla="*/ 2 w 119"/>
                <a:gd name="T37" fmla="*/ 36 h 78"/>
                <a:gd name="T38" fmla="*/ 0 w 119"/>
                <a:gd name="T39" fmla="*/ 45 h 78"/>
                <a:gd name="T40" fmla="*/ 0 w 119"/>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78"/>
                <a:gd name="T65" fmla="*/ 119 w 11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78">
                  <a:moveTo>
                    <a:pt x="0" y="45"/>
                  </a:moveTo>
                  <a:lnTo>
                    <a:pt x="14" y="57"/>
                  </a:lnTo>
                  <a:lnTo>
                    <a:pt x="24" y="69"/>
                  </a:lnTo>
                  <a:lnTo>
                    <a:pt x="43" y="78"/>
                  </a:lnTo>
                  <a:lnTo>
                    <a:pt x="83" y="78"/>
                  </a:lnTo>
                  <a:lnTo>
                    <a:pt x="109" y="71"/>
                  </a:lnTo>
                  <a:lnTo>
                    <a:pt x="119" y="59"/>
                  </a:lnTo>
                  <a:lnTo>
                    <a:pt x="100" y="55"/>
                  </a:lnTo>
                  <a:lnTo>
                    <a:pt x="98" y="66"/>
                  </a:lnTo>
                  <a:lnTo>
                    <a:pt x="67" y="62"/>
                  </a:lnTo>
                  <a:lnTo>
                    <a:pt x="43" y="66"/>
                  </a:lnTo>
                  <a:lnTo>
                    <a:pt x="33" y="47"/>
                  </a:lnTo>
                  <a:lnTo>
                    <a:pt x="43" y="26"/>
                  </a:lnTo>
                  <a:lnTo>
                    <a:pt x="83" y="12"/>
                  </a:lnTo>
                  <a:lnTo>
                    <a:pt x="109" y="7"/>
                  </a:lnTo>
                  <a:lnTo>
                    <a:pt x="88" y="0"/>
                  </a:lnTo>
                  <a:lnTo>
                    <a:pt x="45" y="12"/>
                  </a:lnTo>
                  <a:lnTo>
                    <a:pt x="14" y="24"/>
                  </a:lnTo>
                  <a:lnTo>
                    <a:pt x="2" y="36"/>
                  </a:lnTo>
                  <a:lnTo>
                    <a:pt x="0"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2" name="Freeform 415"/>
            <p:cNvSpPr>
              <a:spLocks/>
            </p:cNvSpPr>
            <p:nvPr/>
          </p:nvSpPr>
          <p:spPr bwMode="auto">
            <a:xfrm>
              <a:off x="821" y="752"/>
              <a:ext cx="93" cy="31"/>
            </a:xfrm>
            <a:custGeom>
              <a:avLst/>
              <a:gdLst>
                <a:gd name="T0" fmla="*/ 0 w 93"/>
                <a:gd name="T1" fmla="*/ 0 h 31"/>
                <a:gd name="T2" fmla="*/ 19 w 93"/>
                <a:gd name="T3" fmla="*/ 7 h 31"/>
                <a:gd name="T4" fmla="*/ 45 w 93"/>
                <a:gd name="T5" fmla="*/ 15 h 31"/>
                <a:gd name="T6" fmla="*/ 69 w 93"/>
                <a:gd name="T7" fmla="*/ 0 h 31"/>
                <a:gd name="T8" fmla="*/ 93 w 93"/>
                <a:gd name="T9" fmla="*/ 0 h 31"/>
                <a:gd name="T10" fmla="*/ 86 w 93"/>
                <a:gd name="T11" fmla="*/ 15 h 31"/>
                <a:gd name="T12" fmla="*/ 62 w 93"/>
                <a:gd name="T13" fmla="*/ 22 h 31"/>
                <a:gd name="T14" fmla="*/ 45 w 93"/>
                <a:gd name="T15" fmla="*/ 31 h 31"/>
                <a:gd name="T16" fmla="*/ 24 w 93"/>
                <a:gd name="T17" fmla="*/ 24 h 31"/>
                <a:gd name="T18" fmla="*/ 0 w 93"/>
                <a:gd name="T19" fmla="*/ 0 h 31"/>
                <a:gd name="T20" fmla="*/ 0 w 9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1"/>
                <a:gd name="T35" fmla="*/ 93 w 9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1">
                  <a:moveTo>
                    <a:pt x="0" y="0"/>
                  </a:moveTo>
                  <a:lnTo>
                    <a:pt x="19" y="7"/>
                  </a:lnTo>
                  <a:lnTo>
                    <a:pt x="45" y="15"/>
                  </a:lnTo>
                  <a:lnTo>
                    <a:pt x="69" y="0"/>
                  </a:lnTo>
                  <a:lnTo>
                    <a:pt x="93" y="0"/>
                  </a:lnTo>
                  <a:lnTo>
                    <a:pt x="86" y="15"/>
                  </a:lnTo>
                  <a:lnTo>
                    <a:pt x="62" y="22"/>
                  </a:lnTo>
                  <a:lnTo>
                    <a:pt x="45" y="31"/>
                  </a:lnTo>
                  <a:lnTo>
                    <a:pt x="24" y="24"/>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3" name="Freeform 416"/>
            <p:cNvSpPr>
              <a:spLocks/>
            </p:cNvSpPr>
            <p:nvPr/>
          </p:nvSpPr>
          <p:spPr bwMode="auto">
            <a:xfrm>
              <a:off x="790" y="712"/>
              <a:ext cx="43" cy="45"/>
            </a:xfrm>
            <a:custGeom>
              <a:avLst/>
              <a:gdLst>
                <a:gd name="T0" fmla="*/ 43 w 43"/>
                <a:gd name="T1" fmla="*/ 0 h 45"/>
                <a:gd name="T2" fmla="*/ 24 w 43"/>
                <a:gd name="T3" fmla="*/ 28 h 45"/>
                <a:gd name="T4" fmla="*/ 0 w 43"/>
                <a:gd name="T5" fmla="*/ 45 h 45"/>
                <a:gd name="T6" fmla="*/ 14 w 43"/>
                <a:gd name="T7" fmla="*/ 19 h 45"/>
                <a:gd name="T8" fmla="*/ 43 w 43"/>
                <a:gd name="T9" fmla="*/ 0 h 45"/>
                <a:gd name="T10" fmla="*/ 43 w 43"/>
                <a:gd name="T11" fmla="*/ 0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43" y="0"/>
                  </a:moveTo>
                  <a:lnTo>
                    <a:pt x="24" y="28"/>
                  </a:lnTo>
                  <a:lnTo>
                    <a:pt x="0" y="45"/>
                  </a:lnTo>
                  <a:lnTo>
                    <a:pt x="14" y="19"/>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4" name="Freeform 417"/>
            <p:cNvSpPr>
              <a:spLocks/>
            </p:cNvSpPr>
            <p:nvPr/>
          </p:nvSpPr>
          <p:spPr bwMode="auto">
            <a:xfrm>
              <a:off x="895" y="710"/>
              <a:ext cx="64" cy="57"/>
            </a:xfrm>
            <a:custGeom>
              <a:avLst/>
              <a:gdLst>
                <a:gd name="T0" fmla="*/ 0 w 64"/>
                <a:gd name="T1" fmla="*/ 7 h 57"/>
                <a:gd name="T2" fmla="*/ 19 w 64"/>
                <a:gd name="T3" fmla="*/ 16 h 57"/>
                <a:gd name="T4" fmla="*/ 36 w 64"/>
                <a:gd name="T5" fmla="*/ 28 h 57"/>
                <a:gd name="T6" fmla="*/ 64 w 64"/>
                <a:gd name="T7" fmla="*/ 57 h 57"/>
                <a:gd name="T8" fmla="*/ 43 w 64"/>
                <a:gd name="T9" fmla="*/ 9 h 57"/>
                <a:gd name="T10" fmla="*/ 24 w 64"/>
                <a:gd name="T11" fmla="*/ 0 h 57"/>
                <a:gd name="T12" fmla="*/ 0 w 64"/>
                <a:gd name="T13" fmla="*/ 7 h 57"/>
                <a:gd name="T14" fmla="*/ 0 w 64"/>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7"/>
                <a:gd name="T26" fmla="*/ 64 w 6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7">
                  <a:moveTo>
                    <a:pt x="0" y="7"/>
                  </a:moveTo>
                  <a:lnTo>
                    <a:pt x="19" y="16"/>
                  </a:lnTo>
                  <a:lnTo>
                    <a:pt x="36" y="28"/>
                  </a:lnTo>
                  <a:lnTo>
                    <a:pt x="64" y="57"/>
                  </a:lnTo>
                  <a:lnTo>
                    <a:pt x="43" y="9"/>
                  </a:lnTo>
                  <a:lnTo>
                    <a:pt x="24" y="0"/>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5" name="Freeform 418"/>
            <p:cNvSpPr>
              <a:spLocks/>
            </p:cNvSpPr>
            <p:nvPr/>
          </p:nvSpPr>
          <p:spPr bwMode="auto">
            <a:xfrm>
              <a:off x="873" y="619"/>
              <a:ext cx="167" cy="110"/>
            </a:xfrm>
            <a:custGeom>
              <a:avLst/>
              <a:gdLst>
                <a:gd name="T0" fmla="*/ 0 w 167"/>
                <a:gd name="T1" fmla="*/ 26 h 110"/>
                <a:gd name="T2" fmla="*/ 0 w 167"/>
                <a:gd name="T3" fmla="*/ 76 h 110"/>
                <a:gd name="T4" fmla="*/ 43 w 167"/>
                <a:gd name="T5" fmla="*/ 100 h 110"/>
                <a:gd name="T6" fmla="*/ 96 w 167"/>
                <a:gd name="T7" fmla="*/ 110 h 110"/>
                <a:gd name="T8" fmla="*/ 141 w 167"/>
                <a:gd name="T9" fmla="*/ 95 h 110"/>
                <a:gd name="T10" fmla="*/ 160 w 167"/>
                <a:gd name="T11" fmla="*/ 50 h 110"/>
                <a:gd name="T12" fmla="*/ 167 w 167"/>
                <a:gd name="T13" fmla="*/ 0 h 110"/>
                <a:gd name="T14" fmla="*/ 160 w 167"/>
                <a:gd name="T15" fmla="*/ 3 h 110"/>
                <a:gd name="T16" fmla="*/ 143 w 167"/>
                <a:gd name="T17" fmla="*/ 62 h 110"/>
                <a:gd name="T18" fmla="*/ 127 w 167"/>
                <a:gd name="T19" fmla="*/ 91 h 110"/>
                <a:gd name="T20" fmla="*/ 93 w 167"/>
                <a:gd name="T21" fmla="*/ 100 h 110"/>
                <a:gd name="T22" fmla="*/ 55 w 167"/>
                <a:gd name="T23" fmla="*/ 95 h 110"/>
                <a:gd name="T24" fmla="*/ 41 w 167"/>
                <a:gd name="T25" fmla="*/ 88 h 110"/>
                <a:gd name="T26" fmla="*/ 15 w 167"/>
                <a:gd name="T27" fmla="*/ 74 h 110"/>
                <a:gd name="T28" fmla="*/ 12 w 167"/>
                <a:gd name="T29" fmla="*/ 55 h 110"/>
                <a:gd name="T30" fmla="*/ 15 w 167"/>
                <a:gd name="T31" fmla="*/ 12 h 110"/>
                <a:gd name="T32" fmla="*/ 5 w 167"/>
                <a:gd name="T33" fmla="*/ 10 h 110"/>
                <a:gd name="T34" fmla="*/ 0 w 167"/>
                <a:gd name="T35" fmla="*/ 26 h 110"/>
                <a:gd name="T36" fmla="*/ 0 w 167"/>
                <a:gd name="T37" fmla="*/ 26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10"/>
                <a:gd name="T59" fmla="*/ 167 w 16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10">
                  <a:moveTo>
                    <a:pt x="0" y="26"/>
                  </a:moveTo>
                  <a:lnTo>
                    <a:pt x="0" y="76"/>
                  </a:lnTo>
                  <a:lnTo>
                    <a:pt x="43" y="100"/>
                  </a:lnTo>
                  <a:lnTo>
                    <a:pt x="96" y="110"/>
                  </a:lnTo>
                  <a:lnTo>
                    <a:pt x="141" y="95"/>
                  </a:lnTo>
                  <a:lnTo>
                    <a:pt x="160" y="50"/>
                  </a:lnTo>
                  <a:lnTo>
                    <a:pt x="167" y="0"/>
                  </a:lnTo>
                  <a:lnTo>
                    <a:pt x="160" y="3"/>
                  </a:lnTo>
                  <a:lnTo>
                    <a:pt x="143" y="62"/>
                  </a:lnTo>
                  <a:lnTo>
                    <a:pt x="127" y="91"/>
                  </a:lnTo>
                  <a:lnTo>
                    <a:pt x="93" y="100"/>
                  </a:lnTo>
                  <a:lnTo>
                    <a:pt x="55" y="95"/>
                  </a:lnTo>
                  <a:lnTo>
                    <a:pt x="41" y="88"/>
                  </a:lnTo>
                  <a:lnTo>
                    <a:pt x="15" y="74"/>
                  </a:lnTo>
                  <a:lnTo>
                    <a:pt x="12" y="55"/>
                  </a:lnTo>
                  <a:lnTo>
                    <a:pt x="15" y="12"/>
                  </a:lnTo>
                  <a:lnTo>
                    <a:pt x="5" y="10"/>
                  </a:lnTo>
                  <a:lnTo>
                    <a:pt x="0"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6" name="Freeform 419"/>
            <p:cNvSpPr>
              <a:spLocks/>
            </p:cNvSpPr>
            <p:nvPr/>
          </p:nvSpPr>
          <p:spPr bwMode="auto">
            <a:xfrm>
              <a:off x="878" y="619"/>
              <a:ext cx="157" cy="15"/>
            </a:xfrm>
            <a:custGeom>
              <a:avLst/>
              <a:gdLst>
                <a:gd name="T0" fmla="*/ 0 w 157"/>
                <a:gd name="T1" fmla="*/ 15 h 15"/>
                <a:gd name="T2" fmla="*/ 72 w 157"/>
                <a:gd name="T3" fmla="*/ 12 h 15"/>
                <a:gd name="T4" fmla="*/ 157 w 157"/>
                <a:gd name="T5" fmla="*/ 12 h 15"/>
                <a:gd name="T6" fmla="*/ 155 w 157"/>
                <a:gd name="T7" fmla="*/ 0 h 15"/>
                <a:gd name="T8" fmla="*/ 12 w 157"/>
                <a:gd name="T9" fmla="*/ 3 h 15"/>
                <a:gd name="T10" fmla="*/ 3 w 157"/>
                <a:gd name="T11" fmla="*/ 10 h 15"/>
                <a:gd name="T12" fmla="*/ 0 w 157"/>
                <a:gd name="T13" fmla="*/ 15 h 15"/>
                <a:gd name="T14" fmla="*/ 0 w 15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5"/>
                <a:gd name="T26" fmla="*/ 157 w 15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5">
                  <a:moveTo>
                    <a:pt x="0" y="15"/>
                  </a:moveTo>
                  <a:lnTo>
                    <a:pt x="72" y="12"/>
                  </a:lnTo>
                  <a:lnTo>
                    <a:pt x="157" y="12"/>
                  </a:lnTo>
                  <a:lnTo>
                    <a:pt x="155" y="0"/>
                  </a:lnTo>
                  <a:lnTo>
                    <a:pt x="12" y="3"/>
                  </a:lnTo>
                  <a:lnTo>
                    <a:pt x="3" y="10"/>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7" name="Freeform 420"/>
            <p:cNvSpPr>
              <a:spLocks/>
            </p:cNvSpPr>
            <p:nvPr/>
          </p:nvSpPr>
          <p:spPr bwMode="auto">
            <a:xfrm>
              <a:off x="1023" y="539"/>
              <a:ext cx="58" cy="102"/>
            </a:xfrm>
            <a:custGeom>
              <a:avLst/>
              <a:gdLst>
                <a:gd name="T0" fmla="*/ 53 w 58"/>
                <a:gd name="T1" fmla="*/ 0 h 102"/>
                <a:gd name="T2" fmla="*/ 0 w 58"/>
                <a:gd name="T3" fmla="*/ 83 h 102"/>
                <a:gd name="T4" fmla="*/ 12 w 58"/>
                <a:gd name="T5" fmla="*/ 102 h 102"/>
                <a:gd name="T6" fmla="*/ 58 w 58"/>
                <a:gd name="T7" fmla="*/ 14 h 102"/>
                <a:gd name="T8" fmla="*/ 53 w 58"/>
                <a:gd name="T9" fmla="*/ 0 h 102"/>
                <a:gd name="T10" fmla="*/ 53 w 58"/>
                <a:gd name="T11" fmla="*/ 0 h 102"/>
                <a:gd name="T12" fmla="*/ 0 60000 65536"/>
                <a:gd name="T13" fmla="*/ 0 60000 65536"/>
                <a:gd name="T14" fmla="*/ 0 60000 65536"/>
                <a:gd name="T15" fmla="*/ 0 60000 65536"/>
                <a:gd name="T16" fmla="*/ 0 60000 65536"/>
                <a:gd name="T17" fmla="*/ 0 60000 65536"/>
                <a:gd name="T18" fmla="*/ 0 w 58"/>
                <a:gd name="T19" fmla="*/ 0 h 102"/>
                <a:gd name="T20" fmla="*/ 58 w 5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8" h="102">
                  <a:moveTo>
                    <a:pt x="53" y="0"/>
                  </a:moveTo>
                  <a:lnTo>
                    <a:pt x="0" y="83"/>
                  </a:lnTo>
                  <a:lnTo>
                    <a:pt x="12" y="102"/>
                  </a:lnTo>
                  <a:lnTo>
                    <a:pt x="58" y="14"/>
                  </a:lnTo>
                  <a:lnTo>
                    <a:pt x="5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8" name="Freeform 421"/>
            <p:cNvSpPr>
              <a:spLocks/>
            </p:cNvSpPr>
            <p:nvPr/>
          </p:nvSpPr>
          <p:spPr bwMode="auto">
            <a:xfrm>
              <a:off x="826" y="624"/>
              <a:ext cx="57" cy="29"/>
            </a:xfrm>
            <a:custGeom>
              <a:avLst/>
              <a:gdLst>
                <a:gd name="T0" fmla="*/ 52 w 57"/>
                <a:gd name="T1" fmla="*/ 21 h 29"/>
                <a:gd name="T2" fmla="*/ 40 w 57"/>
                <a:gd name="T3" fmla="*/ 17 h 29"/>
                <a:gd name="T4" fmla="*/ 21 w 57"/>
                <a:gd name="T5" fmla="*/ 17 h 29"/>
                <a:gd name="T6" fmla="*/ 5 w 57"/>
                <a:gd name="T7" fmla="*/ 29 h 29"/>
                <a:gd name="T8" fmla="*/ 0 w 57"/>
                <a:gd name="T9" fmla="*/ 17 h 29"/>
                <a:gd name="T10" fmla="*/ 36 w 57"/>
                <a:gd name="T11" fmla="*/ 0 h 29"/>
                <a:gd name="T12" fmla="*/ 57 w 57"/>
                <a:gd name="T13" fmla="*/ 7 h 29"/>
                <a:gd name="T14" fmla="*/ 52 w 57"/>
                <a:gd name="T15" fmla="*/ 21 h 29"/>
                <a:gd name="T16" fmla="*/ 52 w 57"/>
                <a:gd name="T17" fmla="*/ 2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9"/>
                <a:gd name="T29" fmla="*/ 57 w 5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9">
                  <a:moveTo>
                    <a:pt x="52" y="21"/>
                  </a:moveTo>
                  <a:lnTo>
                    <a:pt x="40" y="17"/>
                  </a:lnTo>
                  <a:lnTo>
                    <a:pt x="21" y="17"/>
                  </a:lnTo>
                  <a:lnTo>
                    <a:pt x="5" y="29"/>
                  </a:lnTo>
                  <a:lnTo>
                    <a:pt x="0" y="17"/>
                  </a:lnTo>
                  <a:lnTo>
                    <a:pt x="36" y="0"/>
                  </a:lnTo>
                  <a:lnTo>
                    <a:pt x="57" y="7"/>
                  </a:lnTo>
                  <a:lnTo>
                    <a:pt x="5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9" name="Freeform 422"/>
            <p:cNvSpPr>
              <a:spLocks/>
            </p:cNvSpPr>
            <p:nvPr/>
          </p:nvSpPr>
          <p:spPr bwMode="auto">
            <a:xfrm>
              <a:off x="674" y="634"/>
              <a:ext cx="157" cy="99"/>
            </a:xfrm>
            <a:custGeom>
              <a:avLst/>
              <a:gdLst>
                <a:gd name="T0" fmla="*/ 157 w 157"/>
                <a:gd name="T1" fmla="*/ 14 h 99"/>
                <a:gd name="T2" fmla="*/ 157 w 157"/>
                <a:gd name="T3" fmla="*/ 71 h 99"/>
                <a:gd name="T4" fmla="*/ 133 w 157"/>
                <a:gd name="T5" fmla="*/ 95 h 99"/>
                <a:gd name="T6" fmla="*/ 76 w 157"/>
                <a:gd name="T7" fmla="*/ 99 h 99"/>
                <a:gd name="T8" fmla="*/ 38 w 157"/>
                <a:gd name="T9" fmla="*/ 95 h 99"/>
                <a:gd name="T10" fmla="*/ 28 w 157"/>
                <a:gd name="T11" fmla="*/ 80 h 99"/>
                <a:gd name="T12" fmla="*/ 100 w 157"/>
                <a:gd name="T13" fmla="*/ 83 h 99"/>
                <a:gd name="T14" fmla="*/ 133 w 157"/>
                <a:gd name="T15" fmla="*/ 76 h 99"/>
                <a:gd name="T16" fmla="*/ 142 w 157"/>
                <a:gd name="T17" fmla="*/ 49 h 99"/>
                <a:gd name="T18" fmla="*/ 142 w 157"/>
                <a:gd name="T19" fmla="*/ 19 h 99"/>
                <a:gd name="T20" fmla="*/ 123 w 157"/>
                <a:gd name="T21" fmla="*/ 9 h 99"/>
                <a:gd name="T22" fmla="*/ 54 w 157"/>
                <a:gd name="T23" fmla="*/ 11 h 99"/>
                <a:gd name="T24" fmla="*/ 4 w 157"/>
                <a:gd name="T25" fmla="*/ 19 h 99"/>
                <a:gd name="T26" fmla="*/ 0 w 157"/>
                <a:gd name="T27" fmla="*/ 7 h 99"/>
                <a:gd name="T28" fmla="*/ 100 w 157"/>
                <a:gd name="T29" fmla="*/ 0 h 99"/>
                <a:gd name="T30" fmla="*/ 138 w 157"/>
                <a:gd name="T31" fmla="*/ 0 h 99"/>
                <a:gd name="T32" fmla="*/ 149 w 157"/>
                <a:gd name="T33" fmla="*/ 4 h 99"/>
                <a:gd name="T34" fmla="*/ 157 w 157"/>
                <a:gd name="T35" fmla="*/ 14 h 99"/>
                <a:gd name="T36" fmla="*/ 157 w 157"/>
                <a:gd name="T37" fmla="*/ 14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99"/>
                <a:gd name="T59" fmla="*/ 157 w 157"/>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99">
                  <a:moveTo>
                    <a:pt x="157" y="14"/>
                  </a:moveTo>
                  <a:lnTo>
                    <a:pt x="157" y="71"/>
                  </a:lnTo>
                  <a:lnTo>
                    <a:pt x="133" y="95"/>
                  </a:lnTo>
                  <a:lnTo>
                    <a:pt x="76" y="99"/>
                  </a:lnTo>
                  <a:lnTo>
                    <a:pt x="38" y="95"/>
                  </a:lnTo>
                  <a:lnTo>
                    <a:pt x="28" y="80"/>
                  </a:lnTo>
                  <a:lnTo>
                    <a:pt x="100" y="83"/>
                  </a:lnTo>
                  <a:lnTo>
                    <a:pt x="133" y="76"/>
                  </a:lnTo>
                  <a:lnTo>
                    <a:pt x="142" y="49"/>
                  </a:lnTo>
                  <a:lnTo>
                    <a:pt x="142" y="19"/>
                  </a:lnTo>
                  <a:lnTo>
                    <a:pt x="123" y="9"/>
                  </a:lnTo>
                  <a:lnTo>
                    <a:pt x="54" y="11"/>
                  </a:lnTo>
                  <a:lnTo>
                    <a:pt x="4" y="19"/>
                  </a:lnTo>
                  <a:lnTo>
                    <a:pt x="0" y="7"/>
                  </a:lnTo>
                  <a:lnTo>
                    <a:pt x="100" y="0"/>
                  </a:lnTo>
                  <a:lnTo>
                    <a:pt x="138" y="0"/>
                  </a:lnTo>
                  <a:lnTo>
                    <a:pt x="149" y="4"/>
                  </a:lnTo>
                  <a:lnTo>
                    <a:pt x="157"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0" name="Freeform 423"/>
            <p:cNvSpPr>
              <a:spLocks/>
            </p:cNvSpPr>
            <p:nvPr/>
          </p:nvSpPr>
          <p:spPr bwMode="auto">
            <a:xfrm>
              <a:off x="797" y="790"/>
              <a:ext cx="174" cy="38"/>
            </a:xfrm>
            <a:custGeom>
              <a:avLst/>
              <a:gdLst>
                <a:gd name="T0" fmla="*/ 172 w 174"/>
                <a:gd name="T1" fmla="*/ 33 h 38"/>
                <a:gd name="T2" fmla="*/ 150 w 174"/>
                <a:gd name="T3" fmla="*/ 22 h 38"/>
                <a:gd name="T4" fmla="*/ 124 w 174"/>
                <a:gd name="T5" fmla="*/ 24 h 38"/>
                <a:gd name="T6" fmla="*/ 88 w 174"/>
                <a:gd name="T7" fmla="*/ 29 h 38"/>
                <a:gd name="T8" fmla="*/ 55 w 174"/>
                <a:gd name="T9" fmla="*/ 29 h 38"/>
                <a:gd name="T10" fmla="*/ 24 w 174"/>
                <a:gd name="T11" fmla="*/ 22 h 38"/>
                <a:gd name="T12" fmla="*/ 10 w 174"/>
                <a:gd name="T13" fmla="*/ 38 h 38"/>
                <a:gd name="T14" fmla="*/ 0 w 174"/>
                <a:gd name="T15" fmla="*/ 22 h 38"/>
                <a:gd name="T16" fmla="*/ 10 w 174"/>
                <a:gd name="T17" fmla="*/ 0 h 38"/>
                <a:gd name="T18" fmla="*/ 24 w 174"/>
                <a:gd name="T19" fmla="*/ 14 h 38"/>
                <a:gd name="T20" fmla="*/ 57 w 174"/>
                <a:gd name="T21" fmla="*/ 7 h 38"/>
                <a:gd name="T22" fmla="*/ 76 w 174"/>
                <a:gd name="T23" fmla="*/ 14 h 38"/>
                <a:gd name="T24" fmla="*/ 93 w 174"/>
                <a:gd name="T25" fmla="*/ 7 h 38"/>
                <a:gd name="T26" fmla="*/ 131 w 174"/>
                <a:gd name="T27" fmla="*/ 14 h 38"/>
                <a:gd name="T28" fmla="*/ 148 w 174"/>
                <a:gd name="T29" fmla="*/ 5 h 38"/>
                <a:gd name="T30" fmla="*/ 174 w 174"/>
                <a:gd name="T31" fmla="*/ 22 h 38"/>
                <a:gd name="T32" fmla="*/ 172 w 174"/>
                <a:gd name="T33" fmla="*/ 33 h 38"/>
                <a:gd name="T34" fmla="*/ 172 w 174"/>
                <a:gd name="T35" fmla="*/ 3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38"/>
                <a:gd name="T56" fmla="*/ 174 w 17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38">
                  <a:moveTo>
                    <a:pt x="172" y="33"/>
                  </a:moveTo>
                  <a:lnTo>
                    <a:pt x="150" y="22"/>
                  </a:lnTo>
                  <a:lnTo>
                    <a:pt x="124" y="24"/>
                  </a:lnTo>
                  <a:lnTo>
                    <a:pt x="88" y="29"/>
                  </a:lnTo>
                  <a:lnTo>
                    <a:pt x="55" y="29"/>
                  </a:lnTo>
                  <a:lnTo>
                    <a:pt x="24" y="22"/>
                  </a:lnTo>
                  <a:lnTo>
                    <a:pt x="10" y="38"/>
                  </a:lnTo>
                  <a:lnTo>
                    <a:pt x="0" y="22"/>
                  </a:lnTo>
                  <a:lnTo>
                    <a:pt x="10" y="0"/>
                  </a:lnTo>
                  <a:lnTo>
                    <a:pt x="24" y="14"/>
                  </a:lnTo>
                  <a:lnTo>
                    <a:pt x="57" y="7"/>
                  </a:lnTo>
                  <a:lnTo>
                    <a:pt x="76" y="14"/>
                  </a:lnTo>
                  <a:lnTo>
                    <a:pt x="93" y="7"/>
                  </a:lnTo>
                  <a:lnTo>
                    <a:pt x="131" y="14"/>
                  </a:lnTo>
                  <a:lnTo>
                    <a:pt x="148" y="5"/>
                  </a:lnTo>
                  <a:lnTo>
                    <a:pt x="174" y="22"/>
                  </a:lnTo>
                  <a:lnTo>
                    <a:pt x="172"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1" name="Freeform 424"/>
            <p:cNvSpPr>
              <a:spLocks/>
            </p:cNvSpPr>
            <p:nvPr/>
          </p:nvSpPr>
          <p:spPr bwMode="auto">
            <a:xfrm>
              <a:off x="843" y="835"/>
              <a:ext cx="85" cy="36"/>
            </a:xfrm>
            <a:custGeom>
              <a:avLst/>
              <a:gdLst>
                <a:gd name="T0" fmla="*/ 14 w 85"/>
                <a:gd name="T1" fmla="*/ 5 h 36"/>
                <a:gd name="T2" fmla="*/ 64 w 85"/>
                <a:gd name="T3" fmla="*/ 7 h 36"/>
                <a:gd name="T4" fmla="*/ 85 w 85"/>
                <a:gd name="T5" fmla="*/ 3 h 36"/>
                <a:gd name="T6" fmla="*/ 71 w 85"/>
                <a:gd name="T7" fmla="*/ 29 h 36"/>
                <a:gd name="T8" fmla="*/ 45 w 85"/>
                <a:gd name="T9" fmla="*/ 36 h 36"/>
                <a:gd name="T10" fmla="*/ 9 w 85"/>
                <a:gd name="T11" fmla="*/ 29 h 36"/>
                <a:gd name="T12" fmla="*/ 0 w 85"/>
                <a:gd name="T13" fmla="*/ 0 h 36"/>
                <a:gd name="T14" fmla="*/ 14 w 85"/>
                <a:gd name="T15" fmla="*/ 5 h 36"/>
                <a:gd name="T16" fmla="*/ 14 w 85"/>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6"/>
                <a:gd name="T29" fmla="*/ 85 w 8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6">
                  <a:moveTo>
                    <a:pt x="14" y="5"/>
                  </a:moveTo>
                  <a:lnTo>
                    <a:pt x="64" y="7"/>
                  </a:lnTo>
                  <a:lnTo>
                    <a:pt x="85" y="3"/>
                  </a:lnTo>
                  <a:lnTo>
                    <a:pt x="71" y="29"/>
                  </a:lnTo>
                  <a:lnTo>
                    <a:pt x="45" y="36"/>
                  </a:lnTo>
                  <a:lnTo>
                    <a:pt x="9" y="29"/>
                  </a:lnTo>
                  <a:lnTo>
                    <a:pt x="0" y="0"/>
                  </a:lnTo>
                  <a:lnTo>
                    <a:pt x="1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2" name="Freeform 425"/>
            <p:cNvSpPr>
              <a:spLocks/>
            </p:cNvSpPr>
            <p:nvPr/>
          </p:nvSpPr>
          <p:spPr bwMode="auto">
            <a:xfrm>
              <a:off x="150" y="759"/>
              <a:ext cx="585" cy="774"/>
            </a:xfrm>
            <a:custGeom>
              <a:avLst/>
              <a:gdLst>
                <a:gd name="T0" fmla="*/ 583 w 585"/>
                <a:gd name="T1" fmla="*/ 15 h 774"/>
                <a:gd name="T2" fmla="*/ 585 w 585"/>
                <a:gd name="T3" fmla="*/ 200 h 774"/>
                <a:gd name="T4" fmla="*/ 559 w 585"/>
                <a:gd name="T5" fmla="*/ 416 h 774"/>
                <a:gd name="T6" fmla="*/ 514 w 585"/>
                <a:gd name="T7" fmla="*/ 665 h 774"/>
                <a:gd name="T8" fmla="*/ 381 w 585"/>
                <a:gd name="T9" fmla="*/ 646 h 774"/>
                <a:gd name="T10" fmla="*/ 238 w 585"/>
                <a:gd name="T11" fmla="*/ 596 h 774"/>
                <a:gd name="T12" fmla="*/ 188 w 585"/>
                <a:gd name="T13" fmla="*/ 594 h 774"/>
                <a:gd name="T14" fmla="*/ 243 w 585"/>
                <a:gd name="T15" fmla="*/ 774 h 774"/>
                <a:gd name="T16" fmla="*/ 159 w 585"/>
                <a:gd name="T17" fmla="*/ 774 h 774"/>
                <a:gd name="T18" fmla="*/ 112 w 585"/>
                <a:gd name="T19" fmla="*/ 774 h 774"/>
                <a:gd name="T20" fmla="*/ 93 w 585"/>
                <a:gd name="T21" fmla="*/ 750 h 774"/>
                <a:gd name="T22" fmla="*/ 52 w 585"/>
                <a:gd name="T23" fmla="*/ 731 h 774"/>
                <a:gd name="T24" fmla="*/ 0 w 585"/>
                <a:gd name="T25" fmla="*/ 729 h 774"/>
                <a:gd name="T26" fmla="*/ 12 w 585"/>
                <a:gd name="T27" fmla="*/ 622 h 774"/>
                <a:gd name="T28" fmla="*/ 31 w 585"/>
                <a:gd name="T29" fmla="*/ 570 h 774"/>
                <a:gd name="T30" fmla="*/ 40 w 585"/>
                <a:gd name="T31" fmla="*/ 513 h 774"/>
                <a:gd name="T32" fmla="*/ 55 w 585"/>
                <a:gd name="T33" fmla="*/ 485 h 774"/>
                <a:gd name="T34" fmla="*/ 64 w 585"/>
                <a:gd name="T35" fmla="*/ 470 h 774"/>
                <a:gd name="T36" fmla="*/ 64 w 585"/>
                <a:gd name="T37" fmla="*/ 373 h 774"/>
                <a:gd name="T38" fmla="*/ 102 w 585"/>
                <a:gd name="T39" fmla="*/ 295 h 774"/>
                <a:gd name="T40" fmla="*/ 119 w 585"/>
                <a:gd name="T41" fmla="*/ 178 h 774"/>
                <a:gd name="T42" fmla="*/ 159 w 585"/>
                <a:gd name="T43" fmla="*/ 148 h 774"/>
                <a:gd name="T44" fmla="*/ 321 w 585"/>
                <a:gd name="T45" fmla="*/ 88 h 774"/>
                <a:gd name="T46" fmla="*/ 485 w 585"/>
                <a:gd name="T47" fmla="*/ 53 h 774"/>
                <a:gd name="T48" fmla="*/ 569 w 585"/>
                <a:gd name="T49" fmla="*/ 0 h 774"/>
                <a:gd name="T50" fmla="*/ 583 w 585"/>
                <a:gd name="T51" fmla="*/ 15 h 774"/>
                <a:gd name="T52" fmla="*/ 583 w 585"/>
                <a:gd name="T53" fmla="*/ 15 h 7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774"/>
                <a:gd name="T83" fmla="*/ 585 w 585"/>
                <a:gd name="T84" fmla="*/ 774 h 7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774">
                  <a:moveTo>
                    <a:pt x="583" y="15"/>
                  </a:moveTo>
                  <a:lnTo>
                    <a:pt x="585" y="200"/>
                  </a:lnTo>
                  <a:lnTo>
                    <a:pt x="559" y="416"/>
                  </a:lnTo>
                  <a:lnTo>
                    <a:pt x="514" y="665"/>
                  </a:lnTo>
                  <a:lnTo>
                    <a:pt x="381" y="646"/>
                  </a:lnTo>
                  <a:lnTo>
                    <a:pt x="238" y="596"/>
                  </a:lnTo>
                  <a:lnTo>
                    <a:pt x="188" y="594"/>
                  </a:lnTo>
                  <a:lnTo>
                    <a:pt x="243" y="774"/>
                  </a:lnTo>
                  <a:lnTo>
                    <a:pt x="159" y="774"/>
                  </a:lnTo>
                  <a:lnTo>
                    <a:pt x="112" y="774"/>
                  </a:lnTo>
                  <a:lnTo>
                    <a:pt x="93" y="750"/>
                  </a:lnTo>
                  <a:lnTo>
                    <a:pt x="52" y="731"/>
                  </a:lnTo>
                  <a:lnTo>
                    <a:pt x="0" y="729"/>
                  </a:lnTo>
                  <a:lnTo>
                    <a:pt x="12" y="622"/>
                  </a:lnTo>
                  <a:lnTo>
                    <a:pt x="31" y="570"/>
                  </a:lnTo>
                  <a:lnTo>
                    <a:pt x="40" y="513"/>
                  </a:lnTo>
                  <a:lnTo>
                    <a:pt x="55" y="485"/>
                  </a:lnTo>
                  <a:lnTo>
                    <a:pt x="64" y="470"/>
                  </a:lnTo>
                  <a:lnTo>
                    <a:pt x="64" y="373"/>
                  </a:lnTo>
                  <a:lnTo>
                    <a:pt x="102" y="295"/>
                  </a:lnTo>
                  <a:lnTo>
                    <a:pt x="119" y="178"/>
                  </a:lnTo>
                  <a:lnTo>
                    <a:pt x="159" y="148"/>
                  </a:lnTo>
                  <a:lnTo>
                    <a:pt x="321" y="88"/>
                  </a:lnTo>
                  <a:lnTo>
                    <a:pt x="485" y="53"/>
                  </a:lnTo>
                  <a:lnTo>
                    <a:pt x="569" y="0"/>
                  </a:lnTo>
                  <a:lnTo>
                    <a:pt x="583"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3" name="Freeform 426"/>
            <p:cNvSpPr>
              <a:spLocks/>
            </p:cNvSpPr>
            <p:nvPr/>
          </p:nvSpPr>
          <p:spPr bwMode="auto">
            <a:xfrm>
              <a:off x="783" y="982"/>
              <a:ext cx="129" cy="447"/>
            </a:xfrm>
            <a:custGeom>
              <a:avLst/>
              <a:gdLst>
                <a:gd name="T0" fmla="*/ 79 w 129"/>
                <a:gd name="T1" fmla="*/ 0 h 447"/>
                <a:gd name="T2" fmla="*/ 129 w 129"/>
                <a:gd name="T3" fmla="*/ 55 h 447"/>
                <a:gd name="T4" fmla="*/ 119 w 129"/>
                <a:gd name="T5" fmla="*/ 133 h 447"/>
                <a:gd name="T6" fmla="*/ 62 w 129"/>
                <a:gd name="T7" fmla="*/ 259 h 447"/>
                <a:gd name="T8" fmla="*/ 29 w 129"/>
                <a:gd name="T9" fmla="*/ 321 h 447"/>
                <a:gd name="T10" fmla="*/ 17 w 129"/>
                <a:gd name="T11" fmla="*/ 406 h 447"/>
                <a:gd name="T12" fmla="*/ 21 w 129"/>
                <a:gd name="T13" fmla="*/ 447 h 447"/>
                <a:gd name="T14" fmla="*/ 0 w 129"/>
                <a:gd name="T15" fmla="*/ 430 h 447"/>
                <a:gd name="T16" fmla="*/ 7 w 129"/>
                <a:gd name="T17" fmla="*/ 330 h 447"/>
                <a:gd name="T18" fmla="*/ 17 w 129"/>
                <a:gd name="T19" fmla="*/ 266 h 447"/>
                <a:gd name="T20" fmla="*/ 100 w 129"/>
                <a:gd name="T21" fmla="*/ 126 h 447"/>
                <a:gd name="T22" fmla="*/ 102 w 129"/>
                <a:gd name="T23" fmla="*/ 65 h 447"/>
                <a:gd name="T24" fmla="*/ 74 w 129"/>
                <a:gd name="T25" fmla="*/ 24 h 447"/>
                <a:gd name="T26" fmla="*/ 79 w 129"/>
                <a:gd name="T27" fmla="*/ 0 h 447"/>
                <a:gd name="T28" fmla="*/ 79 w 129"/>
                <a:gd name="T29" fmla="*/ 0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47"/>
                <a:gd name="T47" fmla="*/ 129 w 129"/>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47">
                  <a:moveTo>
                    <a:pt x="79" y="0"/>
                  </a:moveTo>
                  <a:lnTo>
                    <a:pt x="129" y="55"/>
                  </a:lnTo>
                  <a:lnTo>
                    <a:pt x="119" y="133"/>
                  </a:lnTo>
                  <a:lnTo>
                    <a:pt x="62" y="259"/>
                  </a:lnTo>
                  <a:lnTo>
                    <a:pt x="29" y="321"/>
                  </a:lnTo>
                  <a:lnTo>
                    <a:pt x="17" y="406"/>
                  </a:lnTo>
                  <a:lnTo>
                    <a:pt x="21" y="447"/>
                  </a:lnTo>
                  <a:lnTo>
                    <a:pt x="0" y="430"/>
                  </a:lnTo>
                  <a:lnTo>
                    <a:pt x="7" y="330"/>
                  </a:lnTo>
                  <a:lnTo>
                    <a:pt x="17" y="266"/>
                  </a:lnTo>
                  <a:lnTo>
                    <a:pt x="100" y="126"/>
                  </a:lnTo>
                  <a:lnTo>
                    <a:pt x="102" y="65"/>
                  </a:lnTo>
                  <a:lnTo>
                    <a:pt x="74" y="24"/>
                  </a:lnTo>
                  <a:lnTo>
                    <a:pt x="79"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4" name="Freeform 427"/>
            <p:cNvSpPr>
              <a:spLocks/>
            </p:cNvSpPr>
            <p:nvPr/>
          </p:nvSpPr>
          <p:spPr bwMode="auto">
            <a:xfrm>
              <a:off x="952" y="719"/>
              <a:ext cx="647" cy="1039"/>
            </a:xfrm>
            <a:custGeom>
              <a:avLst/>
              <a:gdLst>
                <a:gd name="T0" fmla="*/ 133 w 647"/>
                <a:gd name="T1" fmla="*/ 0 h 1039"/>
                <a:gd name="T2" fmla="*/ 133 w 647"/>
                <a:gd name="T3" fmla="*/ 133 h 1039"/>
                <a:gd name="T4" fmla="*/ 62 w 647"/>
                <a:gd name="T5" fmla="*/ 470 h 1039"/>
                <a:gd name="T6" fmla="*/ 7 w 647"/>
                <a:gd name="T7" fmla="*/ 769 h 1039"/>
                <a:gd name="T8" fmla="*/ 0 w 647"/>
                <a:gd name="T9" fmla="*/ 819 h 1039"/>
                <a:gd name="T10" fmla="*/ 88 w 647"/>
                <a:gd name="T11" fmla="*/ 1039 h 1039"/>
                <a:gd name="T12" fmla="*/ 271 w 647"/>
                <a:gd name="T13" fmla="*/ 1032 h 1039"/>
                <a:gd name="T14" fmla="*/ 267 w 647"/>
                <a:gd name="T15" fmla="*/ 952 h 1039"/>
                <a:gd name="T16" fmla="*/ 383 w 647"/>
                <a:gd name="T17" fmla="*/ 930 h 1039"/>
                <a:gd name="T18" fmla="*/ 483 w 647"/>
                <a:gd name="T19" fmla="*/ 933 h 1039"/>
                <a:gd name="T20" fmla="*/ 547 w 647"/>
                <a:gd name="T21" fmla="*/ 947 h 1039"/>
                <a:gd name="T22" fmla="*/ 555 w 647"/>
                <a:gd name="T23" fmla="*/ 1013 h 1039"/>
                <a:gd name="T24" fmla="*/ 595 w 647"/>
                <a:gd name="T25" fmla="*/ 1011 h 1039"/>
                <a:gd name="T26" fmla="*/ 621 w 647"/>
                <a:gd name="T27" fmla="*/ 1018 h 1039"/>
                <a:gd name="T28" fmla="*/ 647 w 647"/>
                <a:gd name="T29" fmla="*/ 1018 h 1039"/>
                <a:gd name="T30" fmla="*/ 647 w 647"/>
                <a:gd name="T31" fmla="*/ 975 h 1039"/>
                <a:gd name="T32" fmla="*/ 635 w 647"/>
                <a:gd name="T33" fmla="*/ 964 h 1039"/>
                <a:gd name="T34" fmla="*/ 635 w 647"/>
                <a:gd name="T35" fmla="*/ 854 h 1039"/>
                <a:gd name="T36" fmla="*/ 616 w 647"/>
                <a:gd name="T37" fmla="*/ 802 h 1039"/>
                <a:gd name="T38" fmla="*/ 626 w 647"/>
                <a:gd name="T39" fmla="*/ 681 h 1039"/>
                <a:gd name="T40" fmla="*/ 605 w 647"/>
                <a:gd name="T41" fmla="*/ 662 h 1039"/>
                <a:gd name="T42" fmla="*/ 609 w 647"/>
                <a:gd name="T43" fmla="*/ 643 h 1039"/>
                <a:gd name="T44" fmla="*/ 633 w 647"/>
                <a:gd name="T45" fmla="*/ 622 h 1039"/>
                <a:gd name="T46" fmla="*/ 607 w 647"/>
                <a:gd name="T47" fmla="*/ 522 h 1039"/>
                <a:gd name="T48" fmla="*/ 597 w 647"/>
                <a:gd name="T49" fmla="*/ 444 h 1039"/>
                <a:gd name="T50" fmla="*/ 595 w 647"/>
                <a:gd name="T51" fmla="*/ 292 h 1039"/>
                <a:gd name="T52" fmla="*/ 500 w 647"/>
                <a:gd name="T53" fmla="*/ 211 h 1039"/>
                <a:gd name="T54" fmla="*/ 386 w 647"/>
                <a:gd name="T55" fmla="*/ 154 h 1039"/>
                <a:gd name="T56" fmla="*/ 243 w 647"/>
                <a:gd name="T57" fmla="*/ 95 h 1039"/>
                <a:gd name="T58" fmla="*/ 209 w 647"/>
                <a:gd name="T59" fmla="*/ 83 h 1039"/>
                <a:gd name="T60" fmla="*/ 133 w 647"/>
                <a:gd name="T61" fmla="*/ 0 h 1039"/>
                <a:gd name="T62" fmla="*/ 133 w 647"/>
                <a:gd name="T63" fmla="*/ 0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7"/>
                <a:gd name="T97" fmla="*/ 0 h 1039"/>
                <a:gd name="T98" fmla="*/ 647 w 64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7" h="1039">
                  <a:moveTo>
                    <a:pt x="133" y="0"/>
                  </a:moveTo>
                  <a:lnTo>
                    <a:pt x="133" y="133"/>
                  </a:lnTo>
                  <a:lnTo>
                    <a:pt x="62" y="470"/>
                  </a:lnTo>
                  <a:lnTo>
                    <a:pt x="7" y="769"/>
                  </a:lnTo>
                  <a:lnTo>
                    <a:pt x="0" y="819"/>
                  </a:lnTo>
                  <a:lnTo>
                    <a:pt x="88" y="1039"/>
                  </a:lnTo>
                  <a:lnTo>
                    <a:pt x="271" y="1032"/>
                  </a:lnTo>
                  <a:lnTo>
                    <a:pt x="267" y="952"/>
                  </a:lnTo>
                  <a:lnTo>
                    <a:pt x="383" y="930"/>
                  </a:lnTo>
                  <a:lnTo>
                    <a:pt x="483" y="933"/>
                  </a:lnTo>
                  <a:lnTo>
                    <a:pt x="547" y="947"/>
                  </a:lnTo>
                  <a:lnTo>
                    <a:pt x="555" y="1013"/>
                  </a:lnTo>
                  <a:lnTo>
                    <a:pt x="595" y="1011"/>
                  </a:lnTo>
                  <a:lnTo>
                    <a:pt x="621" y="1018"/>
                  </a:lnTo>
                  <a:lnTo>
                    <a:pt x="647" y="1018"/>
                  </a:lnTo>
                  <a:lnTo>
                    <a:pt x="647" y="975"/>
                  </a:lnTo>
                  <a:lnTo>
                    <a:pt x="635" y="964"/>
                  </a:lnTo>
                  <a:lnTo>
                    <a:pt x="635" y="854"/>
                  </a:lnTo>
                  <a:lnTo>
                    <a:pt x="616" y="802"/>
                  </a:lnTo>
                  <a:lnTo>
                    <a:pt x="626" y="681"/>
                  </a:lnTo>
                  <a:lnTo>
                    <a:pt x="605" y="662"/>
                  </a:lnTo>
                  <a:lnTo>
                    <a:pt x="609" y="643"/>
                  </a:lnTo>
                  <a:lnTo>
                    <a:pt x="633" y="622"/>
                  </a:lnTo>
                  <a:lnTo>
                    <a:pt x="607" y="522"/>
                  </a:lnTo>
                  <a:lnTo>
                    <a:pt x="597" y="444"/>
                  </a:lnTo>
                  <a:lnTo>
                    <a:pt x="595" y="292"/>
                  </a:lnTo>
                  <a:lnTo>
                    <a:pt x="500" y="211"/>
                  </a:lnTo>
                  <a:lnTo>
                    <a:pt x="386" y="154"/>
                  </a:lnTo>
                  <a:lnTo>
                    <a:pt x="243" y="95"/>
                  </a:lnTo>
                  <a:lnTo>
                    <a:pt x="209" y="83"/>
                  </a:lnTo>
                  <a:lnTo>
                    <a:pt x="13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5" name="Freeform 428"/>
            <p:cNvSpPr>
              <a:spLocks/>
            </p:cNvSpPr>
            <p:nvPr/>
          </p:nvSpPr>
          <p:spPr bwMode="auto">
            <a:xfrm>
              <a:off x="0" y="1467"/>
              <a:ext cx="190" cy="21"/>
            </a:xfrm>
            <a:custGeom>
              <a:avLst/>
              <a:gdLst>
                <a:gd name="T0" fmla="*/ 162 w 190"/>
                <a:gd name="T1" fmla="*/ 21 h 21"/>
                <a:gd name="T2" fmla="*/ 90 w 190"/>
                <a:gd name="T3" fmla="*/ 11 h 21"/>
                <a:gd name="T4" fmla="*/ 0 w 190"/>
                <a:gd name="T5" fmla="*/ 21 h 21"/>
                <a:gd name="T6" fmla="*/ 19 w 190"/>
                <a:gd name="T7" fmla="*/ 7 h 21"/>
                <a:gd name="T8" fmla="*/ 88 w 190"/>
                <a:gd name="T9" fmla="*/ 0 h 21"/>
                <a:gd name="T10" fmla="*/ 124 w 190"/>
                <a:gd name="T11" fmla="*/ 0 h 21"/>
                <a:gd name="T12" fmla="*/ 190 w 190"/>
                <a:gd name="T13" fmla="*/ 14 h 21"/>
                <a:gd name="T14" fmla="*/ 162 w 190"/>
                <a:gd name="T15" fmla="*/ 21 h 21"/>
                <a:gd name="T16" fmla="*/ 162 w 19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1"/>
                <a:gd name="T29" fmla="*/ 190 w 19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1">
                  <a:moveTo>
                    <a:pt x="162" y="21"/>
                  </a:moveTo>
                  <a:lnTo>
                    <a:pt x="90" y="11"/>
                  </a:lnTo>
                  <a:lnTo>
                    <a:pt x="0" y="21"/>
                  </a:lnTo>
                  <a:lnTo>
                    <a:pt x="19" y="7"/>
                  </a:lnTo>
                  <a:lnTo>
                    <a:pt x="88" y="0"/>
                  </a:lnTo>
                  <a:lnTo>
                    <a:pt x="124" y="0"/>
                  </a:lnTo>
                  <a:lnTo>
                    <a:pt x="190" y="14"/>
                  </a:lnTo>
                  <a:lnTo>
                    <a:pt x="16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6" name="Freeform 429"/>
            <p:cNvSpPr>
              <a:spLocks/>
            </p:cNvSpPr>
            <p:nvPr/>
          </p:nvSpPr>
          <p:spPr bwMode="auto">
            <a:xfrm>
              <a:off x="2059" y="325"/>
              <a:ext cx="233" cy="472"/>
            </a:xfrm>
            <a:custGeom>
              <a:avLst/>
              <a:gdLst>
                <a:gd name="T0" fmla="*/ 43 w 233"/>
                <a:gd name="T1" fmla="*/ 0 h 472"/>
                <a:gd name="T2" fmla="*/ 26 w 233"/>
                <a:gd name="T3" fmla="*/ 48 h 472"/>
                <a:gd name="T4" fmla="*/ 19 w 233"/>
                <a:gd name="T5" fmla="*/ 128 h 472"/>
                <a:gd name="T6" fmla="*/ 14 w 233"/>
                <a:gd name="T7" fmla="*/ 161 h 472"/>
                <a:gd name="T8" fmla="*/ 45 w 233"/>
                <a:gd name="T9" fmla="*/ 195 h 472"/>
                <a:gd name="T10" fmla="*/ 62 w 233"/>
                <a:gd name="T11" fmla="*/ 226 h 472"/>
                <a:gd name="T12" fmla="*/ 47 w 233"/>
                <a:gd name="T13" fmla="*/ 306 h 472"/>
                <a:gd name="T14" fmla="*/ 38 w 233"/>
                <a:gd name="T15" fmla="*/ 337 h 472"/>
                <a:gd name="T16" fmla="*/ 28 w 233"/>
                <a:gd name="T17" fmla="*/ 354 h 472"/>
                <a:gd name="T18" fmla="*/ 45 w 233"/>
                <a:gd name="T19" fmla="*/ 385 h 472"/>
                <a:gd name="T20" fmla="*/ 83 w 233"/>
                <a:gd name="T21" fmla="*/ 385 h 472"/>
                <a:gd name="T22" fmla="*/ 102 w 233"/>
                <a:gd name="T23" fmla="*/ 375 h 472"/>
                <a:gd name="T24" fmla="*/ 138 w 233"/>
                <a:gd name="T25" fmla="*/ 373 h 472"/>
                <a:gd name="T26" fmla="*/ 145 w 233"/>
                <a:gd name="T27" fmla="*/ 354 h 472"/>
                <a:gd name="T28" fmla="*/ 133 w 233"/>
                <a:gd name="T29" fmla="*/ 328 h 472"/>
                <a:gd name="T30" fmla="*/ 154 w 233"/>
                <a:gd name="T31" fmla="*/ 342 h 472"/>
                <a:gd name="T32" fmla="*/ 157 w 233"/>
                <a:gd name="T33" fmla="*/ 373 h 472"/>
                <a:gd name="T34" fmla="*/ 145 w 233"/>
                <a:gd name="T35" fmla="*/ 387 h 472"/>
                <a:gd name="T36" fmla="*/ 119 w 233"/>
                <a:gd name="T37" fmla="*/ 399 h 472"/>
                <a:gd name="T38" fmla="*/ 116 w 233"/>
                <a:gd name="T39" fmla="*/ 420 h 472"/>
                <a:gd name="T40" fmla="*/ 121 w 233"/>
                <a:gd name="T41" fmla="*/ 444 h 472"/>
                <a:gd name="T42" fmla="*/ 147 w 233"/>
                <a:gd name="T43" fmla="*/ 442 h 472"/>
                <a:gd name="T44" fmla="*/ 212 w 233"/>
                <a:gd name="T45" fmla="*/ 451 h 472"/>
                <a:gd name="T46" fmla="*/ 233 w 233"/>
                <a:gd name="T47" fmla="*/ 472 h 472"/>
                <a:gd name="T48" fmla="*/ 195 w 233"/>
                <a:gd name="T49" fmla="*/ 458 h 472"/>
                <a:gd name="T50" fmla="*/ 109 w 233"/>
                <a:gd name="T51" fmla="*/ 465 h 472"/>
                <a:gd name="T52" fmla="*/ 102 w 233"/>
                <a:gd name="T53" fmla="*/ 449 h 472"/>
                <a:gd name="T54" fmla="*/ 97 w 233"/>
                <a:gd name="T55" fmla="*/ 399 h 472"/>
                <a:gd name="T56" fmla="*/ 33 w 233"/>
                <a:gd name="T57" fmla="*/ 399 h 472"/>
                <a:gd name="T58" fmla="*/ 12 w 233"/>
                <a:gd name="T59" fmla="*/ 358 h 472"/>
                <a:gd name="T60" fmla="*/ 26 w 233"/>
                <a:gd name="T61" fmla="*/ 309 h 472"/>
                <a:gd name="T62" fmla="*/ 45 w 233"/>
                <a:gd name="T63" fmla="*/ 249 h 472"/>
                <a:gd name="T64" fmla="*/ 19 w 233"/>
                <a:gd name="T65" fmla="*/ 195 h 472"/>
                <a:gd name="T66" fmla="*/ 0 w 233"/>
                <a:gd name="T67" fmla="*/ 154 h 472"/>
                <a:gd name="T68" fmla="*/ 7 w 233"/>
                <a:gd name="T69" fmla="*/ 100 h 472"/>
                <a:gd name="T70" fmla="*/ 14 w 233"/>
                <a:gd name="T71" fmla="*/ 38 h 472"/>
                <a:gd name="T72" fmla="*/ 43 w 233"/>
                <a:gd name="T73" fmla="*/ 0 h 472"/>
                <a:gd name="T74" fmla="*/ 43 w 233"/>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472"/>
                <a:gd name="T116" fmla="*/ 233 w 233"/>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472">
                  <a:moveTo>
                    <a:pt x="43" y="0"/>
                  </a:moveTo>
                  <a:lnTo>
                    <a:pt x="26" y="48"/>
                  </a:lnTo>
                  <a:lnTo>
                    <a:pt x="19" y="128"/>
                  </a:lnTo>
                  <a:lnTo>
                    <a:pt x="14" y="161"/>
                  </a:lnTo>
                  <a:lnTo>
                    <a:pt x="45" y="195"/>
                  </a:lnTo>
                  <a:lnTo>
                    <a:pt x="62" y="226"/>
                  </a:lnTo>
                  <a:lnTo>
                    <a:pt x="47" y="306"/>
                  </a:lnTo>
                  <a:lnTo>
                    <a:pt x="38" y="337"/>
                  </a:lnTo>
                  <a:lnTo>
                    <a:pt x="28" y="354"/>
                  </a:lnTo>
                  <a:lnTo>
                    <a:pt x="45" y="385"/>
                  </a:lnTo>
                  <a:lnTo>
                    <a:pt x="83" y="385"/>
                  </a:lnTo>
                  <a:lnTo>
                    <a:pt x="102" y="375"/>
                  </a:lnTo>
                  <a:lnTo>
                    <a:pt x="138" y="373"/>
                  </a:lnTo>
                  <a:lnTo>
                    <a:pt x="145" y="354"/>
                  </a:lnTo>
                  <a:lnTo>
                    <a:pt x="133" y="328"/>
                  </a:lnTo>
                  <a:lnTo>
                    <a:pt x="154" y="342"/>
                  </a:lnTo>
                  <a:lnTo>
                    <a:pt x="157" y="373"/>
                  </a:lnTo>
                  <a:lnTo>
                    <a:pt x="145" y="387"/>
                  </a:lnTo>
                  <a:lnTo>
                    <a:pt x="119" y="399"/>
                  </a:lnTo>
                  <a:lnTo>
                    <a:pt x="116" y="420"/>
                  </a:lnTo>
                  <a:lnTo>
                    <a:pt x="121" y="444"/>
                  </a:lnTo>
                  <a:lnTo>
                    <a:pt x="147" y="442"/>
                  </a:lnTo>
                  <a:lnTo>
                    <a:pt x="212" y="451"/>
                  </a:lnTo>
                  <a:lnTo>
                    <a:pt x="233" y="472"/>
                  </a:lnTo>
                  <a:lnTo>
                    <a:pt x="195" y="458"/>
                  </a:lnTo>
                  <a:lnTo>
                    <a:pt x="109" y="465"/>
                  </a:lnTo>
                  <a:lnTo>
                    <a:pt x="102" y="449"/>
                  </a:lnTo>
                  <a:lnTo>
                    <a:pt x="97" y="399"/>
                  </a:lnTo>
                  <a:lnTo>
                    <a:pt x="33" y="399"/>
                  </a:lnTo>
                  <a:lnTo>
                    <a:pt x="12" y="358"/>
                  </a:lnTo>
                  <a:lnTo>
                    <a:pt x="26" y="309"/>
                  </a:lnTo>
                  <a:lnTo>
                    <a:pt x="45" y="249"/>
                  </a:lnTo>
                  <a:lnTo>
                    <a:pt x="19" y="195"/>
                  </a:lnTo>
                  <a:lnTo>
                    <a:pt x="0" y="154"/>
                  </a:lnTo>
                  <a:lnTo>
                    <a:pt x="7" y="100"/>
                  </a:lnTo>
                  <a:lnTo>
                    <a:pt x="14" y="38"/>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7" name="Freeform 430"/>
            <p:cNvSpPr>
              <a:spLocks/>
            </p:cNvSpPr>
            <p:nvPr/>
          </p:nvSpPr>
          <p:spPr bwMode="auto">
            <a:xfrm>
              <a:off x="2078" y="548"/>
              <a:ext cx="21" cy="29"/>
            </a:xfrm>
            <a:custGeom>
              <a:avLst/>
              <a:gdLst>
                <a:gd name="T0" fmla="*/ 21 w 21"/>
                <a:gd name="T1" fmla="*/ 26 h 29"/>
                <a:gd name="T2" fmla="*/ 0 w 21"/>
                <a:gd name="T3" fmla="*/ 29 h 29"/>
                <a:gd name="T4" fmla="*/ 16 w 21"/>
                <a:gd name="T5" fmla="*/ 0 h 29"/>
                <a:gd name="T6" fmla="*/ 21 w 21"/>
                <a:gd name="T7" fmla="*/ 26 h 29"/>
                <a:gd name="T8" fmla="*/ 21 w 21"/>
                <a:gd name="T9" fmla="*/ 26 h 29"/>
                <a:gd name="T10" fmla="*/ 0 60000 65536"/>
                <a:gd name="T11" fmla="*/ 0 60000 65536"/>
                <a:gd name="T12" fmla="*/ 0 60000 65536"/>
                <a:gd name="T13" fmla="*/ 0 60000 65536"/>
                <a:gd name="T14" fmla="*/ 0 60000 65536"/>
                <a:gd name="T15" fmla="*/ 0 w 21"/>
                <a:gd name="T16" fmla="*/ 0 h 29"/>
                <a:gd name="T17" fmla="*/ 21 w 21"/>
                <a:gd name="T18" fmla="*/ 29 h 29"/>
              </a:gdLst>
              <a:ahLst/>
              <a:cxnLst>
                <a:cxn ang="T10">
                  <a:pos x="T0" y="T1"/>
                </a:cxn>
                <a:cxn ang="T11">
                  <a:pos x="T2" y="T3"/>
                </a:cxn>
                <a:cxn ang="T12">
                  <a:pos x="T4" y="T5"/>
                </a:cxn>
                <a:cxn ang="T13">
                  <a:pos x="T6" y="T7"/>
                </a:cxn>
                <a:cxn ang="T14">
                  <a:pos x="T8" y="T9"/>
                </a:cxn>
              </a:cxnLst>
              <a:rect l="T15" t="T16" r="T17" b="T18"/>
              <a:pathLst>
                <a:path w="21" h="29">
                  <a:moveTo>
                    <a:pt x="21" y="26"/>
                  </a:moveTo>
                  <a:lnTo>
                    <a:pt x="0" y="29"/>
                  </a:lnTo>
                  <a:lnTo>
                    <a:pt x="16" y="0"/>
                  </a:lnTo>
                  <a:lnTo>
                    <a:pt x="21"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8" name="Freeform 431"/>
            <p:cNvSpPr>
              <a:spLocks/>
            </p:cNvSpPr>
            <p:nvPr/>
          </p:nvSpPr>
          <p:spPr bwMode="auto">
            <a:xfrm>
              <a:off x="2163" y="783"/>
              <a:ext cx="74" cy="24"/>
            </a:xfrm>
            <a:custGeom>
              <a:avLst/>
              <a:gdLst>
                <a:gd name="T0" fmla="*/ 24 w 74"/>
                <a:gd name="T1" fmla="*/ 0 h 24"/>
                <a:gd name="T2" fmla="*/ 19 w 74"/>
                <a:gd name="T3" fmla="*/ 17 h 24"/>
                <a:gd name="T4" fmla="*/ 74 w 74"/>
                <a:gd name="T5" fmla="*/ 24 h 24"/>
                <a:gd name="T6" fmla="*/ 19 w 74"/>
                <a:gd name="T7" fmla="*/ 24 h 24"/>
                <a:gd name="T8" fmla="*/ 0 w 74"/>
                <a:gd name="T9" fmla="*/ 21 h 24"/>
                <a:gd name="T10" fmla="*/ 10 w 74"/>
                <a:gd name="T11" fmla="*/ 7 h 24"/>
                <a:gd name="T12" fmla="*/ 24 w 74"/>
                <a:gd name="T13" fmla="*/ 0 h 24"/>
                <a:gd name="T14" fmla="*/ 24 w 7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4"/>
                <a:gd name="T26" fmla="*/ 74 w 7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4">
                  <a:moveTo>
                    <a:pt x="24" y="0"/>
                  </a:moveTo>
                  <a:lnTo>
                    <a:pt x="19" y="17"/>
                  </a:lnTo>
                  <a:lnTo>
                    <a:pt x="74" y="24"/>
                  </a:lnTo>
                  <a:lnTo>
                    <a:pt x="19" y="24"/>
                  </a:lnTo>
                  <a:lnTo>
                    <a:pt x="0" y="21"/>
                  </a:lnTo>
                  <a:lnTo>
                    <a:pt x="10" y="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9" name="Freeform 432"/>
            <p:cNvSpPr>
              <a:spLocks/>
            </p:cNvSpPr>
            <p:nvPr/>
          </p:nvSpPr>
          <p:spPr bwMode="auto">
            <a:xfrm>
              <a:off x="1992" y="804"/>
              <a:ext cx="324" cy="233"/>
            </a:xfrm>
            <a:custGeom>
              <a:avLst/>
              <a:gdLst>
                <a:gd name="T0" fmla="*/ 271 w 324"/>
                <a:gd name="T1" fmla="*/ 19 h 233"/>
                <a:gd name="T2" fmla="*/ 307 w 324"/>
                <a:gd name="T3" fmla="*/ 114 h 233"/>
                <a:gd name="T4" fmla="*/ 279 w 324"/>
                <a:gd name="T5" fmla="*/ 162 h 233"/>
                <a:gd name="T6" fmla="*/ 252 w 324"/>
                <a:gd name="T7" fmla="*/ 133 h 233"/>
                <a:gd name="T8" fmla="*/ 231 w 324"/>
                <a:gd name="T9" fmla="*/ 34 h 233"/>
                <a:gd name="T10" fmla="*/ 221 w 324"/>
                <a:gd name="T11" fmla="*/ 43 h 233"/>
                <a:gd name="T12" fmla="*/ 231 w 324"/>
                <a:gd name="T13" fmla="*/ 136 h 233"/>
                <a:gd name="T14" fmla="*/ 221 w 324"/>
                <a:gd name="T15" fmla="*/ 183 h 233"/>
                <a:gd name="T16" fmla="*/ 179 w 324"/>
                <a:gd name="T17" fmla="*/ 214 h 233"/>
                <a:gd name="T18" fmla="*/ 176 w 324"/>
                <a:gd name="T19" fmla="*/ 145 h 233"/>
                <a:gd name="T20" fmla="*/ 124 w 324"/>
                <a:gd name="T21" fmla="*/ 19 h 233"/>
                <a:gd name="T22" fmla="*/ 160 w 324"/>
                <a:gd name="T23" fmla="*/ 74 h 233"/>
                <a:gd name="T24" fmla="*/ 155 w 324"/>
                <a:gd name="T25" fmla="*/ 197 h 233"/>
                <a:gd name="T26" fmla="*/ 117 w 324"/>
                <a:gd name="T27" fmla="*/ 216 h 233"/>
                <a:gd name="T28" fmla="*/ 112 w 324"/>
                <a:gd name="T29" fmla="*/ 159 h 233"/>
                <a:gd name="T30" fmla="*/ 62 w 324"/>
                <a:gd name="T31" fmla="*/ 38 h 233"/>
                <a:gd name="T32" fmla="*/ 93 w 324"/>
                <a:gd name="T33" fmla="*/ 100 h 233"/>
                <a:gd name="T34" fmla="*/ 81 w 324"/>
                <a:gd name="T35" fmla="*/ 190 h 233"/>
                <a:gd name="T36" fmla="*/ 48 w 324"/>
                <a:gd name="T37" fmla="*/ 159 h 233"/>
                <a:gd name="T38" fmla="*/ 12 w 324"/>
                <a:gd name="T39" fmla="*/ 112 h 233"/>
                <a:gd name="T40" fmla="*/ 24 w 324"/>
                <a:gd name="T41" fmla="*/ 138 h 233"/>
                <a:gd name="T42" fmla="*/ 36 w 324"/>
                <a:gd name="T43" fmla="*/ 226 h 233"/>
                <a:gd name="T44" fmla="*/ 69 w 324"/>
                <a:gd name="T45" fmla="*/ 209 h 233"/>
                <a:gd name="T46" fmla="*/ 112 w 324"/>
                <a:gd name="T47" fmla="*/ 224 h 233"/>
                <a:gd name="T48" fmla="*/ 152 w 324"/>
                <a:gd name="T49" fmla="*/ 226 h 233"/>
                <a:gd name="T50" fmla="*/ 176 w 324"/>
                <a:gd name="T51" fmla="*/ 226 h 233"/>
                <a:gd name="T52" fmla="*/ 214 w 324"/>
                <a:gd name="T53" fmla="*/ 209 h 233"/>
                <a:gd name="T54" fmla="*/ 274 w 324"/>
                <a:gd name="T55" fmla="*/ 174 h 233"/>
                <a:gd name="T56" fmla="*/ 324 w 324"/>
                <a:gd name="T57" fmla="*/ 159 h 233"/>
                <a:gd name="T58" fmla="*/ 286 w 324"/>
                <a:gd name="T59" fmla="*/ 19 h 233"/>
                <a:gd name="T60" fmla="*/ 238 w 324"/>
                <a:gd name="T61" fmla="*/ 0 h 233"/>
                <a:gd name="T62" fmla="*/ 221 w 324"/>
                <a:gd name="T63" fmla="*/ 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33"/>
                <a:gd name="T98" fmla="*/ 324 w 324"/>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33">
                  <a:moveTo>
                    <a:pt x="221" y="3"/>
                  </a:moveTo>
                  <a:lnTo>
                    <a:pt x="271" y="19"/>
                  </a:lnTo>
                  <a:lnTo>
                    <a:pt x="295" y="50"/>
                  </a:lnTo>
                  <a:lnTo>
                    <a:pt x="307" y="114"/>
                  </a:lnTo>
                  <a:lnTo>
                    <a:pt x="302" y="155"/>
                  </a:lnTo>
                  <a:lnTo>
                    <a:pt x="279" y="162"/>
                  </a:lnTo>
                  <a:lnTo>
                    <a:pt x="257" y="159"/>
                  </a:lnTo>
                  <a:lnTo>
                    <a:pt x="252" y="133"/>
                  </a:lnTo>
                  <a:lnTo>
                    <a:pt x="243" y="84"/>
                  </a:lnTo>
                  <a:lnTo>
                    <a:pt x="231" y="34"/>
                  </a:lnTo>
                  <a:lnTo>
                    <a:pt x="188" y="15"/>
                  </a:lnTo>
                  <a:lnTo>
                    <a:pt x="221" y="43"/>
                  </a:lnTo>
                  <a:lnTo>
                    <a:pt x="231" y="91"/>
                  </a:lnTo>
                  <a:lnTo>
                    <a:pt x="231" y="136"/>
                  </a:lnTo>
                  <a:lnTo>
                    <a:pt x="231" y="162"/>
                  </a:lnTo>
                  <a:lnTo>
                    <a:pt x="221" y="183"/>
                  </a:lnTo>
                  <a:lnTo>
                    <a:pt x="200" y="209"/>
                  </a:lnTo>
                  <a:lnTo>
                    <a:pt x="179" y="214"/>
                  </a:lnTo>
                  <a:lnTo>
                    <a:pt x="176" y="200"/>
                  </a:lnTo>
                  <a:lnTo>
                    <a:pt x="176" y="145"/>
                  </a:lnTo>
                  <a:lnTo>
                    <a:pt x="171" y="65"/>
                  </a:lnTo>
                  <a:lnTo>
                    <a:pt x="124" y="19"/>
                  </a:lnTo>
                  <a:lnTo>
                    <a:pt x="110" y="17"/>
                  </a:lnTo>
                  <a:lnTo>
                    <a:pt x="160" y="74"/>
                  </a:lnTo>
                  <a:lnTo>
                    <a:pt x="167" y="143"/>
                  </a:lnTo>
                  <a:lnTo>
                    <a:pt x="155" y="197"/>
                  </a:lnTo>
                  <a:lnTo>
                    <a:pt x="136" y="224"/>
                  </a:lnTo>
                  <a:lnTo>
                    <a:pt x="117" y="216"/>
                  </a:lnTo>
                  <a:lnTo>
                    <a:pt x="110" y="197"/>
                  </a:lnTo>
                  <a:lnTo>
                    <a:pt x="112" y="159"/>
                  </a:lnTo>
                  <a:lnTo>
                    <a:pt x="105" y="91"/>
                  </a:lnTo>
                  <a:lnTo>
                    <a:pt x="62" y="38"/>
                  </a:lnTo>
                  <a:lnTo>
                    <a:pt x="52" y="43"/>
                  </a:lnTo>
                  <a:lnTo>
                    <a:pt x="93" y="100"/>
                  </a:lnTo>
                  <a:lnTo>
                    <a:pt x="95" y="171"/>
                  </a:lnTo>
                  <a:lnTo>
                    <a:pt x="81" y="190"/>
                  </a:lnTo>
                  <a:lnTo>
                    <a:pt x="55" y="186"/>
                  </a:lnTo>
                  <a:lnTo>
                    <a:pt x="48" y="159"/>
                  </a:lnTo>
                  <a:lnTo>
                    <a:pt x="36" y="122"/>
                  </a:lnTo>
                  <a:lnTo>
                    <a:pt x="12" y="112"/>
                  </a:lnTo>
                  <a:lnTo>
                    <a:pt x="0" y="122"/>
                  </a:lnTo>
                  <a:lnTo>
                    <a:pt x="24" y="138"/>
                  </a:lnTo>
                  <a:lnTo>
                    <a:pt x="36" y="174"/>
                  </a:lnTo>
                  <a:lnTo>
                    <a:pt x="36" y="226"/>
                  </a:lnTo>
                  <a:lnTo>
                    <a:pt x="60" y="233"/>
                  </a:lnTo>
                  <a:lnTo>
                    <a:pt x="69" y="209"/>
                  </a:lnTo>
                  <a:lnTo>
                    <a:pt x="93" y="202"/>
                  </a:lnTo>
                  <a:lnTo>
                    <a:pt x="112" y="224"/>
                  </a:lnTo>
                  <a:lnTo>
                    <a:pt x="136" y="233"/>
                  </a:lnTo>
                  <a:lnTo>
                    <a:pt x="152" y="226"/>
                  </a:lnTo>
                  <a:lnTo>
                    <a:pt x="164" y="214"/>
                  </a:lnTo>
                  <a:lnTo>
                    <a:pt x="176" y="226"/>
                  </a:lnTo>
                  <a:lnTo>
                    <a:pt x="200" y="224"/>
                  </a:lnTo>
                  <a:lnTo>
                    <a:pt x="214" y="209"/>
                  </a:lnTo>
                  <a:lnTo>
                    <a:pt x="248" y="171"/>
                  </a:lnTo>
                  <a:lnTo>
                    <a:pt x="274" y="174"/>
                  </a:lnTo>
                  <a:lnTo>
                    <a:pt x="302" y="171"/>
                  </a:lnTo>
                  <a:lnTo>
                    <a:pt x="324" y="159"/>
                  </a:lnTo>
                  <a:lnTo>
                    <a:pt x="312" y="46"/>
                  </a:lnTo>
                  <a:lnTo>
                    <a:pt x="286" y="19"/>
                  </a:lnTo>
                  <a:lnTo>
                    <a:pt x="262" y="5"/>
                  </a:lnTo>
                  <a:lnTo>
                    <a:pt x="238" y="0"/>
                  </a:lnTo>
                  <a:lnTo>
                    <a:pt x="22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0" name="Freeform 433"/>
            <p:cNvSpPr>
              <a:spLocks/>
            </p:cNvSpPr>
            <p:nvPr/>
          </p:nvSpPr>
          <p:spPr bwMode="auto">
            <a:xfrm>
              <a:off x="1780" y="781"/>
              <a:ext cx="600" cy="408"/>
            </a:xfrm>
            <a:custGeom>
              <a:avLst/>
              <a:gdLst>
                <a:gd name="T0" fmla="*/ 393 w 600"/>
                <a:gd name="T1" fmla="*/ 26 h 408"/>
                <a:gd name="T2" fmla="*/ 352 w 600"/>
                <a:gd name="T3" fmla="*/ 16 h 408"/>
                <a:gd name="T4" fmla="*/ 331 w 600"/>
                <a:gd name="T5" fmla="*/ 16 h 408"/>
                <a:gd name="T6" fmla="*/ 317 w 600"/>
                <a:gd name="T7" fmla="*/ 31 h 408"/>
                <a:gd name="T8" fmla="*/ 283 w 600"/>
                <a:gd name="T9" fmla="*/ 26 h 408"/>
                <a:gd name="T10" fmla="*/ 260 w 600"/>
                <a:gd name="T11" fmla="*/ 42 h 408"/>
                <a:gd name="T12" fmla="*/ 224 w 600"/>
                <a:gd name="T13" fmla="*/ 52 h 408"/>
                <a:gd name="T14" fmla="*/ 172 w 600"/>
                <a:gd name="T15" fmla="*/ 135 h 408"/>
                <a:gd name="T16" fmla="*/ 162 w 600"/>
                <a:gd name="T17" fmla="*/ 185 h 408"/>
                <a:gd name="T18" fmla="*/ 153 w 600"/>
                <a:gd name="T19" fmla="*/ 232 h 408"/>
                <a:gd name="T20" fmla="*/ 155 w 600"/>
                <a:gd name="T21" fmla="*/ 256 h 408"/>
                <a:gd name="T22" fmla="*/ 222 w 600"/>
                <a:gd name="T23" fmla="*/ 296 h 408"/>
                <a:gd name="T24" fmla="*/ 281 w 600"/>
                <a:gd name="T25" fmla="*/ 301 h 408"/>
                <a:gd name="T26" fmla="*/ 288 w 600"/>
                <a:gd name="T27" fmla="*/ 282 h 408"/>
                <a:gd name="T28" fmla="*/ 367 w 600"/>
                <a:gd name="T29" fmla="*/ 289 h 408"/>
                <a:gd name="T30" fmla="*/ 419 w 600"/>
                <a:gd name="T31" fmla="*/ 270 h 408"/>
                <a:gd name="T32" fmla="*/ 464 w 600"/>
                <a:gd name="T33" fmla="*/ 239 h 408"/>
                <a:gd name="T34" fmla="*/ 519 w 600"/>
                <a:gd name="T35" fmla="*/ 228 h 408"/>
                <a:gd name="T36" fmla="*/ 579 w 600"/>
                <a:gd name="T37" fmla="*/ 220 h 408"/>
                <a:gd name="T38" fmla="*/ 586 w 600"/>
                <a:gd name="T39" fmla="*/ 201 h 408"/>
                <a:gd name="T40" fmla="*/ 588 w 600"/>
                <a:gd name="T41" fmla="*/ 185 h 408"/>
                <a:gd name="T42" fmla="*/ 531 w 600"/>
                <a:gd name="T43" fmla="*/ 175 h 408"/>
                <a:gd name="T44" fmla="*/ 526 w 600"/>
                <a:gd name="T45" fmla="*/ 166 h 408"/>
                <a:gd name="T46" fmla="*/ 571 w 600"/>
                <a:gd name="T47" fmla="*/ 168 h 408"/>
                <a:gd name="T48" fmla="*/ 593 w 600"/>
                <a:gd name="T49" fmla="*/ 175 h 408"/>
                <a:gd name="T50" fmla="*/ 600 w 600"/>
                <a:gd name="T51" fmla="*/ 190 h 408"/>
                <a:gd name="T52" fmla="*/ 600 w 600"/>
                <a:gd name="T53" fmla="*/ 206 h 408"/>
                <a:gd name="T54" fmla="*/ 588 w 600"/>
                <a:gd name="T55" fmla="*/ 230 h 408"/>
                <a:gd name="T56" fmla="*/ 538 w 600"/>
                <a:gd name="T57" fmla="*/ 237 h 408"/>
                <a:gd name="T58" fmla="*/ 474 w 600"/>
                <a:gd name="T59" fmla="*/ 249 h 408"/>
                <a:gd name="T60" fmla="*/ 422 w 600"/>
                <a:gd name="T61" fmla="*/ 282 h 408"/>
                <a:gd name="T62" fmla="*/ 381 w 600"/>
                <a:gd name="T63" fmla="*/ 296 h 408"/>
                <a:gd name="T64" fmla="*/ 331 w 600"/>
                <a:gd name="T65" fmla="*/ 308 h 408"/>
                <a:gd name="T66" fmla="*/ 322 w 600"/>
                <a:gd name="T67" fmla="*/ 356 h 408"/>
                <a:gd name="T68" fmla="*/ 293 w 600"/>
                <a:gd name="T69" fmla="*/ 408 h 408"/>
                <a:gd name="T70" fmla="*/ 274 w 600"/>
                <a:gd name="T71" fmla="*/ 382 h 408"/>
                <a:gd name="T72" fmla="*/ 224 w 600"/>
                <a:gd name="T73" fmla="*/ 341 h 408"/>
                <a:gd name="T74" fmla="*/ 148 w 600"/>
                <a:gd name="T75" fmla="*/ 308 h 408"/>
                <a:gd name="T76" fmla="*/ 129 w 600"/>
                <a:gd name="T77" fmla="*/ 296 h 408"/>
                <a:gd name="T78" fmla="*/ 117 w 600"/>
                <a:gd name="T79" fmla="*/ 368 h 408"/>
                <a:gd name="T80" fmla="*/ 112 w 600"/>
                <a:gd name="T81" fmla="*/ 387 h 408"/>
                <a:gd name="T82" fmla="*/ 93 w 600"/>
                <a:gd name="T83" fmla="*/ 387 h 408"/>
                <a:gd name="T84" fmla="*/ 103 w 600"/>
                <a:gd name="T85" fmla="*/ 323 h 408"/>
                <a:gd name="T86" fmla="*/ 50 w 600"/>
                <a:gd name="T87" fmla="*/ 349 h 408"/>
                <a:gd name="T88" fmla="*/ 38 w 600"/>
                <a:gd name="T89" fmla="*/ 375 h 408"/>
                <a:gd name="T90" fmla="*/ 38 w 600"/>
                <a:gd name="T91" fmla="*/ 341 h 408"/>
                <a:gd name="T92" fmla="*/ 0 w 600"/>
                <a:gd name="T93" fmla="*/ 356 h 408"/>
                <a:gd name="T94" fmla="*/ 17 w 600"/>
                <a:gd name="T95" fmla="*/ 320 h 408"/>
                <a:gd name="T96" fmla="*/ 138 w 600"/>
                <a:gd name="T97" fmla="*/ 237 h 408"/>
                <a:gd name="T98" fmla="*/ 157 w 600"/>
                <a:gd name="T99" fmla="*/ 145 h 408"/>
                <a:gd name="T100" fmla="*/ 191 w 600"/>
                <a:gd name="T101" fmla="*/ 80 h 408"/>
                <a:gd name="T102" fmla="*/ 210 w 600"/>
                <a:gd name="T103" fmla="*/ 38 h 408"/>
                <a:gd name="T104" fmla="*/ 257 w 600"/>
                <a:gd name="T105" fmla="*/ 33 h 408"/>
                <a:gd name="T106" fmla="*/ 272 w 600"/>
                <a:gd name="T107" fmla="*/ 19 h 408"/>
                <a:gd name="T108" fmla="*/ 291 w 600"/>
                <a:gd name="T109" fmla="*/ 16 h 408"/>
                <a:gd name="T110" fmla="*/ 307 w 600"/>
                <a:gd name="T111" fmla="*/ 16 h 408"/>
                <a:gd name="T112" fmla="*/ 324 w 600"/>
                <a:gd name="T113" fmla="*/ 2 h 408"/>
                <a:gd name="T114" fmla="*/ 341 w 600"/>
                <a:gd name="T115" fmla="*/ 0 h 408"/>
                <a:gd name="T116" fmla="*/ 372 w 600"/>
                <a:gd name="T117" fmla="*/ 9 h 408"/>
                <a:gd name="T118" fmla="*/ 391 w 600"/>
                <a:gd name="T119" fmla="*/ 19 h 408"/>
                <a:gd name="T120" fmla="*/ 393 w 600"/>
                <a:gd name="T121" fmla="*/ 26 h 408"/>
                <a:gd name="T122" fmla="*/ 393 w 600"/>
                <a:gd name="T123" fmla="*/ 26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408"/>
                <a:gd name="T188" fmla="*/ 600 w 60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408">
                  <a:moveTo>
                    <a:pt x="393" y="26"/>
                  </a:moveTo>
                  <a:lnTo>
                    <a:pt x="352" y="16"/>
                  </a:lnTo>
                  <a:lnTo>
                    <a:pt x="331" y="16"/>
                  </a:lnTo>
                  <a:lnTo>
                    <a:pt x="317" y="31"/>
                  </a:lnTo>
                  <a:lnTo>
                    <a:pt x="283" y="26"/>
                  </a:lnTo>
                  <a:lnTo>
                    <a:pt x="260" y="42"/>
                  </a:lnTo>
                  <a:lnTo>
                    <a:pt x="224" y="52"/>
                  </a:lnTo>
                  <a:lnTo>
                    <a:pt x="172" y="135"/>
                  </a:lnTo>
                  <a:lnTo>
                    <a:pt x="162" y="185"/>
                  </a:lnTo>
                  <a:lnTo>
                    <a:pt x="153" y="232"/>
                  </a:lnTo>
                  <a:lnTo>
                    <a:pt x="155" y="256"/>
                  </a:lnTo>
                  <a:lnTo>
                    <a:pt x="222" y="296"/>
                  </a:lnTo>
                  <a:lnTo>
                    <a:pt x="281" y="301"/>
                  </a:lnTo>
                  <a:lnTo>
                    <a:pt x="288" y="282"/>
                  </a:lnTo>
                  <a:lnTo>
                    <a:pt x="367" y="289"/>
                  </a:lnTo>
                  <a:lnTo>
                    <a:pt x="419" y="270"/>
                  </a:lnTo>
                  <a:lnTo>
                    <a:pt x="464" y="239"/>
                  </a:lnTo>
                  <a:lnTo>
                    <a:pt x="519" y="228"/>
                  </a:lnTo>
                  <a:lnTo>
                    <a:pt x="579" y="220"/>
                  </a:lnTo>
                  <a:lnTo>
                    <a:pt x="586" y="201"/>
                  </a:lnTo>
                  <a:lnTo>
                    <a:pt x="588" y="185"/>
                  </a:lnTo>
                  <a:lnTo>
                    <a:pt x="531" y="175"/>
                  </a:lnTo>
                  <a:lnTo>
                    <a:pt x="526" y="166"/>
                  </a:lnTo>
                  <a:lnTo>
                    <a:pt x="571" y="168"/>
                  </a:lnTo>
                  <a:lnTo>
                    <a:pt x="593" y="175"/>
                  </a:lnTo>
                  <a:lnTo>
                    <a:pt x="600" y="190"/>
                  </a:lnTo>
                  <a:lnTo>
                    <a:pt x="600" y="206"/>
                  </a:lnTo>
                  <a:lnTo>
                    <a:pt x="588" y="230"/>
                  </a:lnTo>
                  <a:lnTo>
                    <a:pt x="538" y="237"/>
                  </a:lnTo>
                  <a:lnTo>
                    <a:pt x="474" y="249"/>
                  </a:lnTo>
                  <a:lnTo>
                    <a:pt x="422" y="282"/>
                  </a:lnTo>
                  <a:lnTo>
                    <a:pt x="381" y="296"/>
                  </a:lnTo>
                  <a:lnTo>
                    <a:pt x="331" y="308"/>
                  </a:lnTo>
                  <a:lnTo>
                    <a:pt x="322" y="356"/>
                  </a:lnTo>
                  <a:lnTo>
                    <a:pt x="293" y="408"/>
                  </a:lnTo>
                  <a:lnTo>
                    <a:pt x="274" y="382"/>
                  </a:lnTo>
                  <a:lnTo>
                    <a:pt x="224" y="341"/>
                  </a:lnTo>
                  <a:lnTo>
                    <a:pt x="148" y="308"/>
                  </a:lnTo>
                  <a:lnTo>
                    <a:pt x="129" y="296"/>
                  </a:lnTo>
                  <a:lnTo>
                    <a:pt x="117" y="368"/>
                  </a:lnTo>
                  <a:lnTo>
                    <a:pt x="112" y="387"/>
                  </a:lnTo>
                  <a:lnTo>
                    <a:pt x="93" y="387"/>
                  </a:lnTo>
                  <a:lnTo>
                    <a:pt x="103" y="323"/>
                  </a:lnTo>
                  <a:lnTo>
                    <a:pt x="50" y="349"/>
                  </a:lnTo>
                  <a:lnTo>
                    <a:pt x="38" y="375"/>
                  </a:lnTo>
                  <a:lnTo>
                    <a:pt x="38" y="341"/>
                  </a:lnTo>
                  <a:lnTo>
                    <a:pt x="0" y="356"/>
                  </a:lnTo>
                  <a:lnTo>
                    <a:pt x="17" y="320"/>
                  </a:lnTo>
                  <a:lnTo>
                    <a:pt x="138" y="237"/>
                  </a:lnTo>
                  <a:lnTo>
                    <a:pt x="157" y="145"/>
                  </a:lnTo>
                  <a:lnTo>
                    <a:pt x="191" y="80"/>
                  </a:lnTo>
                  <a:lnTo>
                    <a:pt x="210" y="38"/>
                  </a:lnTo>
                  <a:lnTo>
                    <a:pt x="257" y="33"/>
                  </a:lnTo>
                  <a:lnTo>
                    <a:pt x="272" y="19"/>
                  </a:lnTo>
                  <a:lnTo>
                    <a:pt x="291" y="16"/>
                  </a:lnTo>
                  <a:lnTo>
                    <a:pt x="307" y="16"/>
                  </a:lnTo>
                  <a:lnTo>
                    <a:pt x="324" y="2"/>
                  </a:lnTo>
                  <a:lnTo>
                    <a:pt x="341" y="0"/>
                  </a:lnTo>
                  <a:lnTo>
                    <a:pt x="372" y="9"/>
                  </a:lnTo>
                  <a:lnTo>
                    <a:pt x="391" y="19"/>
                  </a:lnTo>
                  <a:lnTo>
                    <a:pt x="393"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1" name="Freeform 434"/>
            <p:cNvSpPr>
              <a:spLocks/>
            </p:cNvSpPr>
            <p:nvPr/>
          </p:nvSpPr>
          <p:spPr bwMode="auto">
            <a:xfrm>
              <a:off x="1704" y="1139"/>
              <a:ext cx="452" cy="674"/>
            </a:xfrm>
            <a:custGeom>
              <a:avLst/>
              <a:gdLst>
                <a:gd name="T0" fmla="*/ 64 w 452"/>
                <a:gd name="T1" fmla="*/ 5 h 674"/>
                <a:gd name="T2" fmla="*/ 69 w 452"/>
                <a:gd name="T3" fmla="*/ 218 h 674"/>
                <a:gd name="T4" fmla="*/ 74 w 452"/>
                <a:gd name="T5" fmla="*/ 498 h 674"/>
                <a:gd name="T6" fmla="*/ 74 w 452"/>
                <a:gd name="T7" fmla="*/ 529 h 674"/>
                <a:gd name="T8" fmla="*/ 55 w 452"/>
                <a:gd name="T9" fmla="*/ 373 h 674"/>
                <a:gd name="T10" fmla="*/ 52 w 452"/>
                <a:gd name="T11" fmla="*/ 254 h 674"/>
                <a:gd name="T12" fmla="*/ 22 w 452"/>
                <a:gd name="T13" fmla="*/ 351 h 674"/>
                <a:gd name="T14" fmla="*/ 22 w 452"/>
                <a:gd name="T15" fmla="*/ 496 h 674"/>
                <a:gd name="T16" fmla="*/ 55 w 452"/>
                <a:gd name="T17" fmla="*/ 584 h 674"/>
                <a:gd name="T18" fmla="*/ 102 w 452"/>
                <a:gd name="T19" fmla="*/ 582 h 674"/>
                <a:gd name="T20" fmla="*/ 224 w 452"/>
                <a:gd name="T21" fmla="*/ 498 h 674"/>
                <a:gd name="T22" fmla="*/ 290 w 452"/>
                <a:gd name="T23" fmla="*/ 404 h 674"/>
                <a:gd name="T24" fmla="*/ 324 w 452"/>
                <a:gd name="T25" fmla="*/ 358 h 674"/>
                <a:gd name="T26" fmla="*/ 367 w 452"/>
                <a:gd name="T27" fmla="*/ 349 h 674"/>
                <a:gd name="T28" fmla="*/ 364 w 452"/>
                <a:gd name="T29" fmla="*/ 368 h 674"/>
                <a:gd name="T30" fmla="*/ 348 w 452"/>
                <a:gd name="T31" fmla="*/ 380 h 674"/>
                <a:gd name="T32" fmla="*/ 290 w 452"/>
                <a:gd name="T33" fmla="*/ 439 h 674"/>
                <a:gd name="T34" fmla="*/ 245 w 452"/>
                <a:gd name="T35" fmla="*/ 508 h 674"/>
                <a:gd name="T36" fmla="*/ 157 w 452"/>
                <a:gd name="T37" fmla="*/ 570 h 674"/>
                <a:gd name="T38" fmla="*/ 98 w 452"/>
                <a:gd name="T39" fmla="*/ 605 h 674"/>
                <a:gd name="T40" fmla="*/ 160 w 452"/>
                <a:gd name="T41" fmla="*/ 593 h 674"/>
                <a:gd name="T42" fmla="*/ 245 w 452"/>
                <a:gd name="T43" fmla="*/ 541 h 674"/>
                <a:gd name="T44" fmla="*/ 293 w 452"/>
                <a:gd name="T45" fmla="*/ 496 h 674"/>
                <a:gd name="T46" fmla="*/ 336 w 452"/>
                <a:gd name="T47" fmla="*/ 425 h 674"/>
                <a:gd name="T48" fmla="*/ 324 w 452"/>
                <a:gd name="T49" fmla="*/ 487 h 674"/>
                <a:gd name="T50" fmla="*/ 271 w 452"/>
                <a:gd name="T51" fmla="*/ 555 h 674"/>
                <a:gd name="T52" fmla="*/ 155 w 452"/>
                <a:gd name="T53" fmla="*/ 615 h 674"/>
                <a:gd name="T54" fmla="*/ 214 w 452"/>
                <a:gd name="T55" fmla="*/ 615 h 674"/>
                <a:gd name="T56" fmla="*/ 293 w 452"/>
                <a:gd name="T57" fmla="*/ 567 h 674"/>
                <a:gd name="T58" fmla="*/ 407 w 452"/>
                <a:gd name="T59" fmla="*/ 570 h 674"/>
                <a:gd name="T60" fmla="*/ 383 w 452"/>
                <a:gd name="T61" fmla="*/ 442 h 674"/>
                <a:gd name="T62" fmla="*/ 390 w 452"/>
                <a:gd name="T63" fmla="*/ 301 h 674"/>
                <a:gd name="T64" fmla="*/ 343 w 452"/>
                <a:gd name="T65" fmla="*/ 207 h 674"/>
                <a:gd name="T66" fmla="*/ 331 w 452"/>
                <a:gd name="T67" fmla="*/ 204 h 674"/>
                <a:gd name="T68" fmla="*/ 286 w 452"/>
                <a:gd name="T69" fmla="*/ 261 h 674"/>
                <a:gd name="T70" fmla="*/ 336 w 452"/>
                <a:gd name="T71" fmla="*/ 166 h 674"/>
                <a:gd name="T72" fmla="*/ 348 w 452"/>
                <a:gd name="T73" fmla="*/ 0 h 674"/>
                <a:gd name="T74" fmla="*/ 367 w 452"/>
                <a:gd name="T75" fmla="*/ 12 h 674"/>
                <a:gd name="T76" fmla="*/ 364 w 452"/>
                <a:gd name="T77" fmla="*/ 102 h 674"/>
                <a:gd name="T78" fmla="*/ 393 w 452"/>
                <a:gd name="T79" fmla="*/ 76 h 674"/>
                <a:gd name="T80" fmla="*/ 421 w 452"/>
                <a:gd name="T81" fmla="*/ 161 h 674"/>
                <a:gd name="T82" fmla="*/ 412 w 452"/>
                <a:gd name="T83" fmla="*/ 328 h 674"/>
                <a:gd name="T84" fmla="*/ 402 w 452"/>
                <a:gd name="T85" fmla="*/ 456 h 674"/>
                <a:gd name="T86" fmla="*/ 412 w 452"/>
                <a:gd name="T87" fmla="*/ 525 h 674"/>
                <a:gd name="T88" fmla="*/ 440 w 452"/>
                <a:gd name="T89" fmla="*/ 570 h 674"/>
                <a:gd name="T90" fmla="*/ 445 w 452"/>
                <a:gd name="T91" fmla="*/ 653 h 674"/>
                <a:gd name="T92" fmla="*/ 452 w 452"/>
                <a:gd name="T93" fmla="*/ 674 h 674"/>
                <a:gd name="T94" fmla="*/ 417 w 452"/>
                <a:gd name="T95" fmla="*/ 669 h 674"/>
                <a:gd name="T96" fmla="*/ 407 w 452"/>
                <a:gd name="T97" fmla="*/ 624 h 674"/>
                <a:gd name="T98" fmla="*/ 233 w 452"/>
                <a:gd name="T99" fmla="*/ 629 h 674"/>
                <a:gd name="T100" fmla="*/ 179 w 452"/>
                <a:gd name="T101" fmla="*/ 631 h 674"/>
                <a:gd name="T102" fmla="*/ 114 w 452"/>
                <a:gd name="T103" fmla="*/ 624 h 674"/>
                <a:gd name="T104" fmla="*/ 36 w 452"/>
                <a:gd name="T105" fmla="*/ 577 h 674"/>
                <a:gd name="T106" fmla="*/ 0 w 452"/>
                <a:gd name="T107" fmla="*/ 487 h 674"/>
                <a:gd name="T108" fmla="*/ 5 w 452"/>
                <a:gd name="T109" fmla="*/ 349 h 674"/>
                <a:gd name="T110" fmla="*/ 50 w 452"/>
                <a:gd name="T111" fmla="*/ 209 h 674"/>
                <a:gd name="T112" fmla="*/ 55 w 452"/>
                <a:gd name="T113" fmla="*/ 40 h 674"/>
                <a:gd name="T114" fmla="*/ 64 w 452"/>
                <a:gd name="T115" fmla="*/ 5 h 674"/>
                <a:gd name="T116" fmla="*/ 64 w 452"/>
                <a:gd name="T117" fmla="*/ 5 h 6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674"/>
                <a:gd name="T179" fmla="*/ 452 w 452"/>
                <a:gd name="T180" fmla="*/ 674 h 6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674">
                  <a:moveTo>
                    <a:pt x="64" y="5"/>
                  </a:moveTo>
                  <a:lnTo>
                    <a:pt x="69" y="218"/>
                  </a:lnTo>
                  <a:lnTo>
                    <a:pt x="74" y="498"/>
                  </a:lnTo>
                  <a:lnTo>
                    <a:pt x="74" y="529"/>
                  </a:lnTo>
                  <a:lnTo>
                    <a:pt x="55" y="373"/>
                  </a:lnTo>
                  <a:lnTo>
                    <a:pt x="52" y="254"/>
                  </a:lnTo>
                  <a:lnTo>
                    <a:pt x="22" y="351"/>
                  </a:lnTo>
                  <a:lnTo>
                    <a:pt x="22" y="496"/>
                  </a:lnTo>
                  <a:lnTo>
                    <a:pt x="55" y="584"/>
                  </a:lnTo>
                  <a:lnTo>
                    <a:pt x="102" y="582"/>
                  </a:lnTo>
                  <a:lnTo>
                    <a:pt x="224" y="498"/>
                  </a:lnTo>
                  <a:lnTo>
                    <a:pt x="290" y="404"/>
                  </a:lnTo>
                  <a:lnTo>
                    <a:pt x="324" y="358"/>
                  </a:lnTo>
                  <a:lnTo>
                    <a:pt x="367" y="349"/>
                  </a:lnTo>
                  <a:lnTo>
                    <a:pt x="364" y="368"/>
                  </a:lnTo>
                  <a:lnTo>
                    <a:pt x="348" y="380"/>
                  </a:lnTo>
                  <a:lnTo>
                    <a:pt x="290" y="439"/>
                  </a:lnTo>
                  <a:lnTo>
                    <a:pt x="245" y="508"/>
                  </a:lnTo>
                  <a:lnTo>
                    <a:pt x="157" y="570"/>
                  </a:lnTo>
                  <a:lnTo>
                    <a:pt x="98" y="605"/>
                  </a:lnTo>
                  <a:lnTo>
                    <a:pt x="160" y="593"/>
                  </a:lnTo>
                  <a:lnTo>
                    <a:pt x="245" y="541"/>
                  </a:lnTo>
                  <a:lnTo>
                    <a:pt x="293" y="496"/>
                  </a:lnTo>
                  <a:lnTo>
                    <a:pt x="336" y="425"/>
                  </a:lnTo>
                  <a:lnTo>
                    <a:pt x="324" y="487"/>
                  </a:lnTo>
                  <a:lnTo>
                    <a:pt x="271" y="555"/>
                  </a:lnTo>
                  <a:lnTo>
                    <a:pt x="155" y="615"/>
                  </a:lnTo>
                  <a:lnTo>
                    <a:pt x="214" y="615"/>
                  </a:lnTo>
                  <a:lnTo>
                    <a:pt x="293" y="567"/>
                  </a:lnTo>
                  <a:lnTo>
                    <a:pt x="407" y="570"/>
                  </a:lnTo>
                  <a:lnTo>
                    <a:pt x="383" y="442"/>
                  </a:lnTo>
                  <a:lnTo>
                    <a:pt x="390" y="301"/>
                  </a:lnTo>
                  <a:lnTo>
                    <a:pt x="343" y="207"/>
                  </a:lnTo>
                  <a:lnTo>
                    <a:pt x="331" y="204"/>
                  </a:lnTo>
                  <a:lnTo>
                    <a:pt x="286" y="261"/>
                  </a:lnTo>
                  <a:lnTo>
                    <a:pt x="336" y="166"/>
                  </a:lnTo>
                  <a:lnTo>
                    <a:pt x="348" y="0"/>
                  </a:lnTo>
                  <a:lnTo>
                    <a:pt x="367" y="12"/>
                  </a:lnTo>
                  <a:lnTo>
                    <a:pt x="364" y="102"/>
                  </a:lnTo>
                  <a:lnTo>
                    <a:pt x="393" y="76"/>
                  </a:lnTo>
                  <a:lnTo>
                    <a:pt x="421" y="161"/>
                  </a:lnTo>
                  <a:lnTo>
                    <a:pt x="412" y="328"/>
                  </a:lnTo>
                  <a:lnTo>
                    <a:pt x="402" y="456"/>
                  </a:lnTo>
                  <a:lnTo>
                    <a:pt x="412" y="525"/>
                  </a:lnTo>
                  <a:lnTo>
                    <a:pt x="440" y="570"/>
                  </a:lnTo>
                  <a:lnTo>
                    <a:pt x="445" y="653"/>
                  </a:lnTo>
                  <a:lnTo>
                    <a:pt x="452" y="674"/>
                  </a:lnTo>
                  <a:lnTo>
                    <a:pt x="417" y="669"/>
                  </a:lnTo>
                  <a:lnTo>
                    <a:pt x="407" y="624"/>
                  </a:lnTo>
                  <a:lnTo>
                    <a:pt x="233" y="629"/>
                  </a:lnTo>
                  <a:lnTo>
                    <a:pt x="179" y="631"/>
                  </a:lnTo>
                  <a:lnTo>
                    <a:pt x="114" y="624"/>
                  </a:lnTo>
                  <a:lnTo>
                    <a:pt x="36" y="577"/>
                  </a:lnTo>
                  <a:lnTo>
                    <a:pt x="0" y="487"/>
                  </a:lnTo>
                  <a:lnTo>
                    <a:pt x="5" y="349"/>
                  </a:lnTo>
                  <a:lnTo>
                    <a:pt x="50" y="209"/>
                  </a:lnTo>
                  <a:lnTo>
                    <a:pt x="55" y="40"/>
                  </a:lnTo>
                  <a:lnTo>
                    <a:pt x="6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2" name="Freeform 435"/>
            <p:cNvSpPr>
              <a:spLocks/>
            </p:cNvSpPr>
            <p:nvPr/>
          </p:nvSpPr>
          <p:spPr bwMode="auto">
            <a:xfrm>
              <a:off x="1783" y="1122"/>
              <a:ext cx="271" cy="60"/>
            </a:xfrm>
            <a:custGeom>
              <a:avLst/>
              <a:gdLst>
                <a:gd name="T0" fmla="*/ 0 w 271"/>
                <a:gd name="T1" fmla="*/ 19 h 60"/>
                <a:gd name="T2" fmla="*/ 0 w 271"/>
                <a:gd name="T3" fmla="*/ 50 h 60"/>
                <a:gd name="T4" fmla="*/ 40 w 271"/>
                <a:gd name="T5" fmla="*/ 60 h 60"/>
                <a:gd name="T6" fmla="*/ 128 w 271"/>
                <a:gd name="T7" fmla="*/ 50 h 60"/>
                <a:gd name="T8" fmla="*/ 271 w 271"/>
                <a:gd name="T9" fmla="*/ 12 h 60"/>
                <a:gd name="T10" fmla="*/ 245 w 271"/>
                <a:gd name="T11" fmla="*/ 10 h 60"/>
                <a:gd name="T12" fmla="*/ 150 w 271"/>
                <a:gd name="T13" fmla="*/ 34 h 60"/>
                <a:gd name="T14" fmla="*/ 64 w 271"/>
                <a:gd name="T15" fmla="*/ 50 h 60"/>
                <a:gd name="T16" fmla="*/ 19 w 271"/>
                <a:gd name="T17" fmla="*/ 46 h 60"/>
                <a:gd name="T18" fmla="*/ 14 w 271"/>
                <a:gd name="T19" fmla="*/ 31 h 60"/>
                <a:gd name="T20" fmla="*/ 12 w 271"/>
                <a:gd name="T21" fmla="*/ 0 h 60"/>
                <a:gd name="T22" fmla="*/ 0 w 271"/>
                <a:gd name="T23" fmla="*/ 19 h 60"/>
                <a:gd name="T24" fmla="*/ 0 w 271"/>
                <a:gd name="T25" fmla="*/ 1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60"/>
                <a:gd name="T41" fmla="*/ 271 w 27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60">
                  <a:moveTo>
                    <a:pt x="0" y="19"/>
                  </a:moveTo>
                  <a:lnTo>
                    <a:pt x="0" y="50"/>
                  </a:lnTo>
                  <a:lnTo>
                    <a:pt x="40" y="60"/>
                  </a:lnTo>
                  <a:lnTo>
                    <a:pt x="128" y="50"/>
                  </a:lnTo>
                  <a:lnTo>
                    <a:pt x="271" y="12"/>
                  </a:lnTo>
                  <a:lnTo>
                    <a:pt x="245" y="10"/>
                  </a:lnTo>
                  <a:lnTo>
                    <a:pt x="150" y="34"/>
                  </a:lnTo>
                  <a:lnTo>
                    <a:pt x="64" y="50"/>
                  </a:lnTo>
                  <a:lnTo>
                    <a:pt x="19" y="46"/>
                  </a:lnTo>
                  <a:lnTo>
                    <a:pt x="14" y="31"/>
                  </a:lnTo>
                  <a:lnTo>
                    <a:pt x="12" y="0"/>
                  </a:lnTo>
                  <a:lnTo>
                    <a:pt x="0"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3" name="Freeform 436"/>
            <p:cNvSpPr>
              <a:spLocks/>
            </p:cNvSpPr>
            <p:nvPr/>
          </p:nvSpPr>
          <p:spPr bwMode="auto">
            <a:xfrm>
              <a:off x="2301" y="838"/>
              <a:ext cx="172" cy="166"/>
            </a:xfrm>
            <a:custGeom>
              <a:avLst/>
              <a:gdLst>
                <a:gd name="T0" fmla="*/ 0 w 172"/>
                <a:gd name="T1" fmla="*/ 54 h 166"/>
                <a:gd name="T2" fmla="*/ 34 w 172"/>
                <a:gd name="T3" fmla="*/ 42 h 166"/>
                <a:gd name="T4" fmla="*/ 105 w 172"/>
                <a:gd name="T5" fmla="*/ 0 h 166"/>
                <a:gd name="T6" fmla="*/ 48 w 172"/>
                <a:gd name="T7" fmla="*/ 57 h 166"/>
                <a:gd name="T8" fmla="*/ 110 w 172"/>
                <a:gd name="T9" fmla="*/ 61 h 166"/>
                <a:gd name="T10" fmla="*/ 141 w 172"/>
                <a:gd name="T11" fmla="*/ 66 h 166"/>
                <a:gd name="T12" fmla="*/ 139 w 172"/>
                <a:gd name="T13" fmla="*/ 102 h 166"/>
                <a:gd name="T14" fmla="*/ 172 w 172"/>
                <a:gd name="T15" fmla="*/ 152 h 166"/>
                <a:gd name="T16" fmla="*/ 153 w 172"/>
                <a:gd name="T17" fmla="*/ 166 h 166"/>
                <a:gd name="T18" fmla="*/ 112 w 172"/>
                <a:gd name="T19" fmla="*/ 109 h 166"/>
                <a:gd name="T20" fmla="*/ 108 w 172"/>
                <a:gd name="T21" fmla="*/ 142 h 166"/>
                <a:gd name="T22" fmla="*/ 67 w 172"/>
                <a:gd name="T23" fmla="*/ 152 h 166"/>
                <a:gd name="T24" fmla="*/ 72 w 172"/>
                <a:gd name="T25" fmla="*/ 118 h 166"/>
                <a:gd name="T26" fmla="*/ 3 w 172"/>
                <a:gd name="T27" fmla="*/ 111 h 166"/>
                <a:gd name="T28" fmla="*/ 8 w 172"/>
                <a:gd name="T29" fmla="*/ 99 h 166"/>
                <a:gd name="T30" fmla="*/ 108 w 172"/>
                <a:gd name="T31" fmla="*/ 97 h 166"/>
                <a:gd name="T32" fmla="*/ 108 w 172"/>
                <a:gd name="T33" fmla="*/ 78 h 166"/>
                <a:gd name="T34" fmla="*/ 29 w 172"/>
                <a:gd name="T35" fmla="*/ 73 h 166"/>
                <a:gd name="T36" fmla="*/ 3 w 172"/>
                <a:gd name="T37" fmla="*/ 76 h 166"/>
                <a:gd name="T38" fmla="*/ 0 w 172"/>
                <a:gd name="T39" fmla="*/ 54 h 166"/>
                <a:gd name="T40" fmla="*/ 0 w 172"/>
                <a:gd name="T41" fmla="*/ 54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66"/>
                <a:gd name="T65" fmla="*/ 172 w 17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66">
                  <a:moveTo>
                    <a:pt x="0" y="54"/>
                  </a:moveTo>
                  <a:lnTo>
                    <a:pt x="34" y="42"/>
                  </a:lnTo>
                  <a:lnTo>
                    <a:pt x="105" y="0"/>
                  </a:lnTo>
                  <a:lnTo>
                    <a:pt x="48" y="57"/>
                  </a:lnTo>
                  <a:lnTo>
                    <a:pt x="110" y="61"/>
                  </a:lnTo>
                  <a:lnTo>
                    <a:pt x="141" y="66"/>
                  </a:lnTo>
                  <a:lnTo>
                    <a:pt x="139" y="102"/>
                  </a:lnTo>
                  <a:lnTo>
                    <a:pt x="172" y="152"/>
                  </a:lnTo>
                  <a:lnTo>
                    <a:pt x="153" y="166"/>
                  </a:lnTo>
                  <a:lnTo>
                    <a:pt x="112" y="109"/>
                  </a:lnTo>
                  <a:lnTo>
                    <a:pt x="108" y="142"/>
                  </a:lnTo>
                  <a:lnTo>
                    <a:pt x="67" y="152"/>
                  </a:lnTo>
                  <a:lnTo>
                    <a:pt x="72" y="118"/>
                  </a:lnTo>
                  <a:lnTo>
                    <a:pt x="3" y="111"/>
                  </a:lnTo>
                  <a:lnTo>
                    <a:pt x="8" y="99"/>
                  </a:lnTo>
                  <a:lnTo>
                    <a:pt x="108" y="97"/>
                  </a:lnTo>
                  <a:lnTo>
                    <a:pt x="108" y="78"/>
                  </a:lnTo>
                  <a:lnTo>
                    <a:pt x="29" y="73"/>
                  </a:lnTo>
                  <a:lnTo>
                    <a:pt x="3" y="76"/>
                  </a:lnTo>
                  <a:lnTo>
                    <a:pt x="0"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4" name="Freeform 437"/>
            <p:cNvSpPr>
              <a:spLocks/>
            </p:cNvSpPr>
            <p:nvPr/>
          </p:nvSpPr>
          <p:spPr bwMode="auto">
            <a:xfrm>
              <a:off x="2444" y="904"/>
              <a:ext cx="86" cy="126"/>
            </a:xfrm>
            <a:custGeom>
              <a:avLst/>
              <a:gdLst>
                <a:gd name="T0" fmla="*/ 86 w 86"/>
                <a:gd name="T1" fmla="*/ 14 h 126"/>
                <a:gd name="T2" fmla="*/ 26 w 86"/>
                <a:gd name="T3" fmla="*/ 83 h 126"/>
                <a:gd name="T4" fmla="*/ 0 w 86"/>
                <a:gd name="T5" fmla="*/ 126 h 126"/>
                <a:gd name="T6" fmla="*/ 10 w 86"/>
                <a:gd name="T7" fmla="*/ 86 h 126"/>
                <a:gd name="T8" fmla="*/ 84 w 86"/>
                <a:gd name="T9" fmla="*/ 0 h 126"/>
                <a:gd name="T10" fmla="*/ 86 w 86"/>
                <a:gd name="T11" fmla="*/ 14 h 126"/>
                <a:gd name="T12" fmla="*/ 86 w 86"/>
                <a:gd name="T13" fmla="*/ 14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6" y="14"/>
                  </a:moveTo>
                  <a:lnTo>
                    <a:pt x="26" y="83"/>
                  </a:lnTo>
                  <a:lnTo>
                    <a:pt x="0" y="126"/>
                  </a:lnTo>
                  <a:lnTo>
                    <a:pt x="10" y="86"/>
                  </a:lnTo>
                  <a:lnTo>
                    <a:pt x="84" y="0"/>
                  </a:lnTo>
                  <a:lnTo>
                    <a:pt x="86"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5" name="Freeform 438"/>
            <p:cNvSpPr>
              <a:spLocks/>
            </p:cNvSpPr>
            <p:nvPr/>
          </p:nvSpPr>
          <p:spPr bwMode="auto">
            <a:xfrm>
              <a:off x="2397" y="963"/>
              <a:ext cx="23" cy="122"/>
            </a:xfrm>
            <a:custGeom>
              <a:avLst/>
              <a:gdLst>
                <a:gd name="T0" fmla="*/ 7 w 23"/>
                <a:gd name="T1" fmla="*/ 0 h 122"/>
                <a:gd name="T2" fmla="*/ 23 w 23"/>
                <a:gd name="T3" fmla="*/ 50 h 122"/>
                <a:gd name="T4" fmla="*/ 16 w 23"/>
                <a:gd name="T5" fmla="*/ 122 h 122"/>
                <a:gd name="T6" fmla="*/ 0 w 23"/>
                <a:gd name="T7" fmla="*/ 10 h 122"/>
                <a:gd name="T8" fmla="*/ 7 w 23"/>
                <a:gd name="T9" fmla="*/ 0 h 122"/>
                <a:gd name="T10" fmla="*/ 7 w 23"/>
                <a:gd name="T11" fmla="*/ 0 h 122"/>
                <a:gd name="T12" fmla="*/ 0 60000 65536"/>
                <a:gd name="T13" fmla="*/ 0 60000 65536"/>
                <a:gd name="T14" fmla="*/ 0 60000 65536"/>
                <a:gd name="T15" fmla="*/ 0 60000 65536"/>
                <a:gd name="T16" fmla="*/ 0 60000 65536"/>
                <a:gd name="T17" fmla="*/ 0 60000 65536"/>
                <a:gd name="T18" fmla="*/ 0 w 23"/>
                <a:gd name="T19" fmla="*/ 0 h 122"/>
                <a:gd name="T20" fmla="*/ 23 w 2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 h="122">
                  <a:moveTo>
                    <a:pt x="7" y="0"/>
                  </a:moveTo>
                  <a:lnTo>
                    <a:pt x="23" y="50"/>
                  </a:lnTo>
                  <a:lnTo>
                    <a:pt x="16" y="122"/>
                  </a:lnTo>
                  <a:lnTo>
                    <a:pt x="0" y="10"/>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6" name="Freeform 439"/>
            <p:cNvSpPr>
              <a:spLocks/>
            </p:cNvSpPr>
            <p:nvPr/>
          </p:nvSpPr>
          <p:spPr bwMode="auto">
            <a:xfrm>
              <a:off x="2420" y="1051"/>
              <a:ext cx="89" cy="152"/>
            </a:xfrm>
            <a:custGeom>
              <a:avLst/>
              <a:gdLst>
                <a:gd name="T0" fmla="*/ 24 w 89"/>
                <a:gd name="T1" fmla="*/ 0 h 152"/>
                <a:gd name="T2" fmla="*/ 31 w 89"/>
                <a:gd name="T3" fmla="*/ 29 h 152"/>
                <a:gd name="T4" fmla="*/ 89 w 89"/>
                <a:gd name="T5" fmla="*/ 93 h 152"/>
                <a:gd name="T6" fmla="*/ 65 w 89"/>
                <a:gd name="T7" fmla="*/ 98 h 152"/>
                <a:gd name="T8" fmla="*/ 53 w 89"/>
                <a:gd name="T9" fmla="*/ 152 h 152"/>
                <a:gd name="T10" fmla="*/ 46 w 89"/>
                <a:gd name="T11" fmla="*/ 74 h 152"/>
                <a:gd name="T12" fmla="*/ 17 w 89"/>
                <a:gd name="T13" fmla="*/ 24 h 152"/>
                <a:gd name="T14" fmla="*/ 0 w 89"/>
                <a:gd name="T15" fmla="*/ 34 h 152"/>
                <a:gd name="T16" fmla="*/ 0 w 89"/>
                <a:gd name="T17" fmla="*/ 17 h 152"/>
                <a:gd name="T18" fmla="*/ 24 w 89"/>
                <a:gd name="T19" fmla="*/ 0 h 152"/>
                <a:gd name="T20" fmla="*/ 24 w 89"/>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52"/>
                <a:gd name="T35" fmla="*/ 89 w 8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52">
                  <a:moveTo>
                    <a:pt x="24" y="0"/>
                  </a:moveTo>
                  <a:lnTo>
                    <a:pt x="31" y="29"/>
                  </a:lnTo>
                  <a:lnTo>
                    <a:pt x="89" y="93"/>
                  </a:lnTo>
                  <a:lnTo>
                    <a:pt x="65" y="98"/>
                  </a:lnTo>
                  <a:lnTo>
                    <a:pt x="53" y="152"/>
                  </a:lnTo>
                  <a:lnTo>
                    <a:pt x="46" y="74"/>
                  </a:lnTo>
                  <a:lnTo>
                    <a:pt x="17" y="24"/>
                  </a:lnTo>
                  <a:lnTo>
                    <a:pt x="0" y="34"/>
                  </a:lnTo>
                  <a:lnTo>
                    <a:pt x="0" y="1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7" name="Freeform 440"/>
            <p:cNvSpPr>
              <a:spLocks/>
            </p:cNvSpPr>
            <p:nvPr/>
          </p:nvSpPr>
          <p:spPr bwMode="auto">
            <a:xfrm>
              <a:off x="2411" y="1028"/>
              <a:ext cx="143" cy="410"/>
            </a:xfrm>
            <a:custGeom>
              <a:avLst/>
              <a:gdLst>
                <a:gd name="T0" fmla="*/ 138 w 143"/>
                <a:gd name="T1" fmla="*/ 33 h 410"/>
                <a:gd name="T2" fmla="*/ 59 w 143"/>
                <a:gd name="T3" fmla="*/ 272 h 410"/>
                <a:gd name="T4" fmla="*/ 0 w 143"/>
                <a:gd name="T5" fmla="*/ 410 h 410"/>
                <a:gd name="T6" fmla="*/ 109 w 143"/>
                <a:gd name="T7" fmla="*/ 66 h 410"/>
                <a:gd name="T8" fmla="*/ 143 w 143"/>
                <a:gd name="T9" fmla="*/ 0 h 410"/>
                <a:gd name="T10" fmla="*/ 138 w 143"/>
                <a:gd name="T11" fmla="*/ 33 h 410"/>
                <a:gd name="T12" fmla="*/ 138 w 143"/>
                <a:gd name="T13" fmla="*/ 33 h 410"/>
                <a:gd name="T14" fmla="*/ 0 60000 65536"/>
                <a:gd name="T15" fmla="*/ 0 60000 65536"/>
                <a:gd name="T16" fmla="*/ 0 60000 65536"/>
                <a:gd name="T17" fmla="*/ 0 60000 65536"/>
                <a:gd name="T18" fmla="*/ 0 60000 65536"/>
                <a:gd name="T19" fmla="*/ 0 60000 65536"/>
                <a:gd name="T20" fmla="*/ 0 60000 65536"/>
                <a:gd name="T21" fmla="*/ 0 w 143"/>
                <a:gd name="T22" fmla="*/ 0 h 410"/>
                <a:gd name="T23" fmla="*/ 143 w 143"/>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10">
                  <a:moveTo>
                    <a:pt x="138" y="33"/>
                  </a:moveTo>
                  <a:lnTo>
                    <a:pt x="59" y="272"/>
                  </a:lnTo>
                  <a:lnTo>
                    <a:pt x="0" y="410"/>
                  </a:lnTo>
                  <a:lnTo>
                    <a:pt x="109" y="66"/>
                  </a:lnTo>
                  <a:lnTo>
                    <a:pt x="143" y="0"/>
                  </a:lnTo>
                  <a:lnTo>
                    <a:pt x="138"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8" name="Freeform 441"/>
            <p:cNvSpPr>
              <a:spLocks/>
            </p:cNvSpPr>
            <p:nvPr/>
          </p:nvSpPr>
          <p:spPr bwMode="auto">
            <a:xfrm>
              <a:off x="2121" y="1144"/>
              <a:ext cx="352" cy="690"/>
            </a:xfrm>
            <a:custGeom>
              <a:avLst/>
              <a:gdLst>
                <a:gd name="T0" fmla="*/ 352 w 352"/>
                <a:gd name="T1" fmla="*/ 35 h 690"/>
                <a:gd name="T2" fmla="*/ 330 w 352"/>
                <a:gd name="T3" fmla="*/ 123 h 690"/>
                <a:gd name="T4" fmla="*/ 304 w 352"/>
                <a:gd name="T5" fmla="*/ 194 h 690"/>
                <a:gd name="T6" fmla="*/ 292 w 352"/>
                <a:gd name="T7" fmla="*/ 313 h 690"/>
                <a:gd name="T8" fmla="*/ 261 w 352"/>
                <a:gd name="T9" fmla="*/ 394 h 690"/>
                <a:gd name="T10" fmla="*/ 238 w 352"/>
                <a:gd name="T11" fmla="*/ 451 h 690"/>
                <a:gd name="T12" fmla="*/ 221 w 352"/>
                <a:gd name="T13" fmla="*/ 522 h 690"/>
                <a:gd name="T14" fmla="*/ 200 w 352"/>
                <a:gd name="T15" fmla="*/ 588 h 690"/>
                <a:gd name="T16" fmla="*/ 178 w 352"/>
                <a:gd name="T17" fmla="*/ 655 h 690"/>
                <a:gd name="T18" fmla="*/ 178 w 352"/>
                <a:gd name="T19" fmla="*/ 690 h 690"/>
                <a:gd name="T20" fmla="*/ 71 w 352"/>
                <a:gd name="T21" fmla="*/ 679 h 690"/>
                <a:gd name="T22" fmla="*/ 0 w 352"/>
                <a:gd name="T23" fmla="*/ 669 h 690"/>
                <a:gd name="T24" fmla="*/ 7 w 352"/>
                <a:gd name="T25" fmla="*/ 657 h 690"/>
                <a:gd name="T26" fmla="*/ 57 w 352"/>
                <a:gd name="T27" fmla="*/ 662 h 690"/>
                <a:gd name="T28" fmla="*/ 159 w 352"/>
                <a:gd name="T29" fmla="*/ 482 h 690"/>
                <a:gd name="T30" fmla="*/ 214 w 352"/>
                <a:gd name="T31" fmla="*/ 346 h 690"/>
                <a:gd name="T32" fmla="*/ 238 w 352"/>
                <a:gd name="T33" fmla="*/ 292 h 690"/>
                <a:gd name="T34" fmla="*/ 209 w 352"/>
                <a:gd name="T35" fmla="*/ 394 h 690"/>
                <a:gd name="T36" fmla="*/ 164 w 352"/>
                <a:gd name="T37" fmla="*/ 558 h 690"/>
                <a:gd name="T38" fmla="*/ 171 w 352"/>
                <a:gd name="T39" fmla="*/ 610 h 690"/>
                <a:gd name="T40" fmla="*/ 221 w 352"/>
                <a:gd name="T41" fmla="*/ 420 h 690"/>
                <a:gd name="T42" fmla="*/ 264 w 352"/>
                <a:gd name="T43" fmla="*/ 344 h 690"/>
                <a:gd name="T44" fmla="*/ 290 w 352"/>
                <a:gd name="T45" fmla="*/ 199 h 690"/>
                <a:gd name="T46" fmla="*/ 328 w 352"/>
                <a:gd name="T47" fmla="*/ 73 h 690"/>
                <a:gd name="T48" fmla="*/ 349 w 352"/>
                <a:gd name="T49" fmla="*/ 0 h 690"/>
                <a:gd name="T50" fmla="*/ 352 w 352"/>
                <a:gd name="T51" fmla="*/ 35 h 690"/>
                <a:gd name="T52" fmla="*/ 352 w 352"/>
                <a:gd name="T53" fmla="*/ 3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
                <a:gd name="T82" fmla="*/ 0 h 690"/>
                <a:gd name="T83" fmla="*/ 352 w 352"/>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 h="690">
                  <a:moveTo>
                    <a:pt x="352" y="35"/>
                  </a:moveTo>
                  <a:lnTo>
                    <a:pt x="330" y="123"/>
                  </a:lnTo>
                  <a:lnTo>
                    <a:pt x="304" y="194"/>
                  </a:lnTo>
                  <a:lnTo>
                    <a:pt x="292" y="313"/>
                  </a:lnTo>
                  <a:lnTo>
                    <a:pt x="261" y="394"/>
                  </a:lnTo>
                  <a:lnTo>
                    <a:pt x="238" y="451"/>
                  </a:lnTo>
                  <a:lnTo>
                    <a:pt x="221" y="522"/>
                  </a:lnTo>
                  <a:lnTo>
                    <a:pt x="200" y="588"/>
                  </a:lnTo>
                  <a:lnTo>
                    <a:pt x="178" y="655"/>
                  </a:lnTo>
                  <a:lnTo>
                    <a:pt x="178" y="690"/>
                  </a:lnTo>
                  <a:lnTo>
                    <a:pt x="71" y="679"/>
                  </a:lnTo>
                  <a:lnTo>
                    <a:pt x="0" y="669"/>
                  </a:lnTo>
                  <a:lnTo>
                    <a:pt x="7" y="657"/>
                  </a:lnTo>
                  <a:lnTo>
                    <a:pt x="57" y="662"/>
                  </a:lnTo>
                  <a:lnTo>
                    <a:pt x="159" y="482"/>
                  </a:lnTo>
                  <a:lnTo>
                    <a:pt x="214" y="346"/>
                  </a:lnTo>
                  <a:lnTo>
                    <a:pt x="238" y="292"/>
                  </a:lnTo>
                  <a:lnTo>
                    <a:pt x="209" y="394"/>
                  </a:lnTo>
                  <a:lnTo>
                    <a:pt x="164" y="558"/>
                  </a:lnTo>
                  <a:lnTo>
                    <a:pt x="171" y="610"/>
                  </a:lnTo>
                  <a:lnTo>
                    <a:pt x="221" y="420"/>
                  </a:lnTo>
                  <a:lnTo>
                    <a:pt x="264" y="344"/>
                  </a:lnTo>
                  <a:lnTo>
                    <a:pt x="290" y="199"/>
                  </a:lnTo>
                  <a:lnTo>
                    <a:pt x="328" y="73"/>
                  </a:lnTo>
                  <a:lnTo>
                    <a:pt x="349" y="0"/>
                  </a:lnTo>
                  <a:lnTo>
                    <a:pt x="352"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9" name="Freeform 442"/>
            <p:cNvSpPr>
              <a:spLocks/>
            </p:cNvSpPr>
            <p:nvPr/>
          </p:nvSpPr>
          <p:spPr bwMode="auto">
            <a:xfrm>
              <a:off x="2344" y="1042"/>
              <a:ext cx="69" cy="427"/>
            </a:xfrm>
            <a:custGeom>
              <a:avLst/>
              <a:gdLst>
                <a:gd name="T0" fmla="*/ 69 w 69"/>
                <a:gd name="T1" fmla="*/ 35 h 427"/>
                <a:gd name="T2" fmla="*/ 38 w 69"/>
                <a:gd name="T3" fmla="*/ 145 h 427"/>
                <a:gd name="T4" fmla="*/ 38 w 69"/>
                <a:gd name="T5" fmla="*/ 294 h 427"/>
                <a:gd name="T6" fmla="*/ 0 w 69"/>
                <a:gd name="T7" fmla="*/ 427 h 427"/>
                <a:gd name="T8" fmla="*/ 26 w 69"/>
                <a:gd name="T9" fmla="*/ 268 h 427"/>
                <a:gd name="T10" fmla="*/ 24 w 69"/>
                <a:gd name="T11" fmla="*/ 140 h 427"/>
                <a:gd name="T12" fmla="*/ 69 w 69"/>
                <a:gd name="T13" fmla="*/ 0 h 427"/>
                <a:gd name="T14" fmla="*/ 69 w 69"/>
                <a:gd name="T15" fmla="*/ 35 h 427"/>
                <a:gd name="T16" fmla="*/ 69 w 69"/>
                <a:gd name="T17" fmla="*/ 35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27"/>
                <a:gd name="T29" fmla="*/ 69 w 69"/>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27">
                  <a:moveTo>
                    <a:pt x="69" y="35"/>
                  </a:moveTo>
                  <a:lnTo>
                    <a:pt x="38" y="145"/>
                  </a:lnTo>
                  <a:lnTo>
                    <a:pt x="38" y="294"/>
                  </a:lnTo>
                  <a:lnTo>
                    <a:pt x="0" y="427"/>
                  </a:lnTo>
                  <a:lnTo>
                    <a:pt x="26" y="268"/>
                  </a:lnTo>
                  <a:lnTo>
                    <a:pt x="24" y="140"/>
                  </a:lnTo>
                  <a:lnTo>
                    <a:pt x="69" y="0"/>
                  </a:lnTo>
                  <a:lnTo>
                    <a:pt x="69"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0" name="Freeform 443"/>
            <p:cNvSpPr>
              <a:spLocks/>
            </p:cNvSpPr>
            <p:nvPr/>
          </p:nvSpPr>
          <p:spPr bwMode="auto">
            <a:xfrm>
              <a:off x="2147" y="1068"/>
              <a:ext cx="131" cy="650"/>
            </a:xfrm>
            <a:custGeom>
              <a:avLst/>
              <a:gdLst>
                <a:gd name="T0" fmla="*/ 126 w 131"/>
                <a:gd name="T1" fmla="*/ 0 h 650"/>
                <a:gd name="T2" fmla="*/ 74 w 131"/>
                <a:gd name="T3" fmla="*/ 62 h 650"/>
                <a:gd name="T4" fmla="*/ 131 w 131"/>
                <a:gd name="T5" fmla="*/ 135 h 650"/>
                <a:gd name="T6" fmla="*/ 124 w 131"/>
                <a:gd name="T7" fmla="*/ 147 h 650"/>
                <a:gd name="T8" fmla="*/ 40 w 131"/>
                <a:gd name="T9" fmla="*/ 73 h 650"/>
                <a:gd name="T10" fmla="*/ 24 w 131"/>
                <a:gd name="T11" fmla="*/ 83 h 650"/>
                <a:gd name="T12" fmla="*/ 78 w 131"/>
                <a:gd name="T13" fmla="*/ 142 h 650"/>
                <a:gd name="T14" fmla="*/ 100 w 131"/>
                <a:gd name="T15" fmla="*/ 242 h 650"/>
                <a:gd name="T16" fmla="*/ 45 w 131"/>
                <a:gd name="T17" fmla="*/ 199 h 650"/>
                <a:gd name="T18" fmla="*/ 31 w 131"/>
                <a:gd name="T19" fmla="*/ 313 h 650"/>
                <a:gd name="T20" fmla="*/ 28 w 131"/>
                <a:gd name="T21" fmla="*/ 505 h 650"/>
                <a:gd name="T22" fmla="*/ 40 w 131"/>
                <a:gd name="T23" fmla="*/ 650 h 650"/>
                <a:gd name="T24" fmla="*/ 9 w 131"/>
                <a:gd name="T25" fmla="*/ 475 h 650"/>
                <a:gd name="T26" fmla="*/ 14 w 131"/>
                <a:gd name="T27" fmla="*/ 289 h 650"/>
                <a:gd name="T28" fmla="*/ 5 w 131"/>
                <a:gd name="T29" fmla="*/ 168 h 650"/>
                <a:gd name="T30" fmla="*/ 0 w 131"/>
                <a:gd name="T31" fmla="*/ 81 h 650"/>
                <a:gd name="T32" fmla="*/ 45 w 131"/>
                <a:gd name="T33" fmla="*/ 54 h 650"/>
                <a:gd name="T34" fmla="*/ 93 w 131"/>
                <a:gd name="T35" fmla="*/ 7 h 650"/>
                <a:gd name="T36" fmla="*/ 126 w 131"/>
                <a:gd name="T37" fmla="*/ 0 h 650"/>
                <a:gd name="T38" fmla="*/ 126 w 131"/>
                <a:gd name="T39" fmla="*/ 0 h 6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650"/>
                <a:gd name="T62" fmla="*/ 131 w 131"/>
                <a:gd name="T63" fmla="*/ 650 h 6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650">
                  <a:moveTo>
                    <a:pt x="126" y="0"/>
                  </a:moveTo>
                  <a:lnTo>
                    <a:pt x="74" y="62"/>
                  </a:lnTo>
                  <a:lnTo>
                    <a:pt x="131" y="135"/>
                  </a:lnTo>
                  <a:lnTo>
                    <a:pt x="124" y="147"/>
                  </a:lnTo>
                  <a:lnTo>
                    <a:pt x="40" y="73"/>
                  </a:lnTo>
                  <a:lnTo>
                    <a:pt x="24" y="83"/>
                  </a:lnTo>
                  <a:lnTo>
                    <a:pt x="78" y="142"/>
                  </a:lnTo>
                  <a:lnTo>
                    <a:pt x="100" y="242"/>
                  </a:lnTo>
                  <a:lnTo>
                    <a:pt x="45" y="199"/>
                  </a:lnTo>
                  <a:lnTo>
                    <a:pt x="31" y="313"/>
                  </a:lnTo>
                  <a:lnTo>
                    <a:pt x="28" y="505"/>
                  </a:lnTo>
                  <a:lnTo>
                    <a:pt x="40" y="650"/>
                  </a:lnTo>
                  <a:lnTo>
                    <a:pt x="9" y="475"/>
                  </a:lnTo>
                  <a:lnTo>
                    <a:pt x="14" y="289"/>
                  </a:lnTo>
                  <a:lnTo>
                    <a:pt x="5" y="168"/>
                  </a:lnTo>
                  <a:lnTo>
                    <a:pt x="0" y="81"/>
                  </a:lnTo>
                  <a:lnTo>
                    <a:pt x="45" y="54"/>
                  </a:lnTo>
                  <a:lnTo>
                    <a:pt x="93" y="7"/>
                  </a:lnTo>
                  <a:lnTo>
                    <a:pt x="1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1" name="Freeform 444"/>
            <p:cNvSpPr>
              <a:spLocks/>
            </p:cNvSpPr>
            <p:nvPr/>
          </p:nvSpPr>
          <p:spPr bwMode="auto">
            <a:xfrm>
              <a:off x="2456" y="1132"/>
              <a:ext cx="283" cy="712"/>
            </a:xfrm>
            <a:custGeom>
              <a:avLst/>
              <a:gdLst>
                <a:gd name="T0" fmla="*/ 267 w 283"/>
                <a:gd name="T1" fmla="*/ 0 h 712"/>
                <a:gd name="T2" fmla="*/ 214 w 283"/>
                <a:gd name="T3" fmla="*/ 102 h 712"/>
                <a:gd name="T4" fmla="*/ 105 w 283"/>
                <a:gd name="T5" fmla="*/ 278 h 712"/>
                <a:gd name="T6" fmla="*/ 48 w 283"/>
                <a:gd name="T7" fmla="*/ 392 h 712"/>
                <a:gd name="T8" fmla="*/ 41 w 283"/>
                <a:gd name="T9" fmla="*/ 467 h 712"/>
                <a:gd name="T10" fmla="*/ 17 w 283"/>
                <a:gd name="T11" fmla="*/ 600 h 712"/>
                <a:gd name="T12" fmla="*/ 10 w 283"/>
                <a:gd name="T13" fmla="*/ 660 h 712"/>
                <a:gd name="T14" fmla="*/ 0 w 283"/>
                <a:gd name="T15" fmla="*/ 712 h 712"/>
                <a:gd name="T16" fmla="*/ 31 w 283"/>
                <a:gd name="T17" fmla="*/ 707 h 712"/>
                <a:gd name="T18" fmla="*/ 38 w 283"/>
                <a:gd name="T19" fmla="*/ 622 h 712"/>
                <a:gd name="T20" fmla="*/ 53 w 283"/>
                <a:gd name="T21" fmla="*/ 494 h 712"/>
                <a:gd name="T22" fmla="*/ 93 w 283"/>
                <a:gd name="T23" fmla="*/ 524 h 712"/>
                <a:gd name="T24" fmla="*/ 110 w 283"/>
                <a:gd name="T25" fmla="*/ 565 h 712"/>
                <a:gd name="T26" fmla="*/ 93 w 283"/>
                <a:gd name="T27" fmla="*/ 600 h 712"/>
                <a:gd name="T28" fmla="*/ 105 w 283"/>
                <a:gd name="T29" fmla="*/ 631 h 712"/>
                <a:gd name="T30" fmla="*/ 145 w 283"/>
                <a:gd name="T31" fmla="*/ 643 h 712"/>
                <a:gd name="T32" fmla="*/ 167 w 283"/>
                <a:gd name="T33" fmla="*/ 643 h 712"/>
                <a:gd name="T34" fmla="*/ 164 w 283"/>
                <a:gd name="T35" fmla="*/ 596 h 712"/>
                <a:gd name="T36" fmla="*/ 148 w 283"/>
                <a:gd name="T37" fmla="*/ 577 h 712"/>
                <a:gd name="T38" fmla="*/ 122 w 283"/>
                <a:gd name="T39" fmla="*/ 453 h 712"/>
                <a:gd name="T40" fmla="*/ 86 w 283"/>
                <a:gd name="T41" fmla="*/ 382 h 712"/>
                <a:gd name="T42" fmla="*/ 129 w 283"/>
                <a:gd name="T43" fmla="*/ 316 h 712"/>
                <a:gd name="T44" fmla="*/ 191 w 283"/>
                <a:gd name="T45" fmla="*/ 171 h 712"/>
                <a:gd name="T46" fmla="*/ 260 w 283"/>
                <a:gd name="T47" fmla="*/ 50 h 712"/>
                <a:gd name="T48" fmla="*/ 283 w 283"/>
                <a:gd name="T49" fmla="*/ 2 h 712"/>
                <a:gd name="T50" fmla="*/ 267 w 283"/>
                <a:gd name="T51" fmla="*/ 0 h 712"/>
                <a:gd name="T52" fmla="*/ 267 w 283"/>
                <a:gd name="T53" fmla="*/ 0 h 7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712"/>
                <a:gd name="T83" fmla="*/ 283 w 283"/>
                <a:gd name="T84" fmla="*/ 712 h 7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712">
                  <a:moveTo>
                    <a:pt x="267" y="0"/>
                  </a:moveTo>
                  <a:lnTo>
                    <a:pt x="214" y="102"/>
                  </a:lnTo>
                  <a:lnTo>
                    <a:pt x="105" y="278"/>
                  </a:lnTo>
                  <a:lnTo>
                    <a:pt x="48" y="392"/>
                  </a:lnTo>
                  <a:lnTo>
                    <a:pt x="41" y="467"/>
                  </a:lnTo>
                  <a:lnTo>
                    <a:pt x="17" y="600"/>
                  </a:lnTo>
                  <a:lnTo>
                    <a:pt x="10" y="660"/>
                  </a:lnTo>
                  <a:lnTo>
                    <a:pt x="0" y="712"/>
                  </a:lnTo>
                  <a:lnTo>
                    <a:pt x="31" y="707"/>
                  </a:lnTo>
                  <a:lnTo>
                    <a:pt x="38" y="622"/>
                  </a:lnTo>
                  <a:lnTo>
                    <a:pt x="53" y="494"/>
                  </a:lnTo>
                  <a:lnTo>
                    <a:pt x="93" y="524"/>
                  </a:lnTo>
                  <a:lnTo>
                    <a:pt x="110" y="565"/>
                  </a:lnTo>
                  <a:lnTo>
                    <a:pt x="93" y="600"/>
                  </a:lnTo>
                  <a:lnTo>
                    <a:pt x="105" y="631"/>
                  </a:lnTo>
                  <a:lnTo>
                    <a:pt x="145" y="643"/>
                  </a:lnTo>
                  <a:lnTo>
                    <a:pt x="167" y="643"/>
                  </a:lnTo>
                  <a:lnTo>
                    <a:pt x="164" y="596"/>
                  </a:lnTo>
                  <a:lnTo>
                    <a:pt x="148" y="577"/>
                  </a:lnTo>
                  <a:lnTo>
                    <a:pt x="122" y="453"/>
                  </a:lnTo>
                  <a:lnTo>
                    <a:pt x="86" y="382"/>
                  </a:lnTo>
                  <a:lnTo>
                    <a:pt x="129" y="316"/>
                  </a:lnTo>
                  <a:lnTo>
                    <a:pt x="191" y="171"/>
                  </a:lnTo>
                  <a:lnTo>
                    <a:pt x="260" y="50"/>
                  </a:lnTo>
                  <a:lnTo>
                    <a:pt x="283" y="2"/>
                  </a:lnTo>
                  <a:lnTo>
                    <a:pt x="26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2" name="Freeform 445"/>
            <p:cNvSpPr>
              <a:spLocks/>
            </p:cNvSpPr>
            <p:nvPr/>
          </p:nvSpPr>
          <p:spPr bwMode="auto">
            <a:xfrm>
              <a:off x="2135" y="484"/>
              <a:ext cx="105" cy="76"/>
            </a:xfrm>
            <a:custGeom>
              <a:avLst/>
              <a:gdLst>
                <a:gd name="T0" fmla="*/ 0 w 105"/>
                <a:gd name="T1" fmla="*/ 40 h 76"/>
                <a:gd name="T2" fmla="*/ 24 w 105"/>
                <a:gd name="T3" fmla="*/ 26 h 76"/>
                <a:gd name="T4" fmla="*/ 74 w 105"/>
                <a:gd name="T5" fmla="*/ 0 h 76"/>
                <a:gd name="T6" fmla="*/ 105 w 105"/>
                <a:gd name="T7" fmla="*/ 19 h 76"/>
                <a:gd name="T8" fmla="*/ 76 w 105"/>
                <a:gd name="T9" fmla="*/ 31 h 76"/>
                <a:gd name="T10" fmla="*/ 57 w 105"/>
                <a:gd name="T11" fmla="*/ 45 h 76"/>
                <a:gd name="T12" fmla="*/ 55 w 105"/>
                <a:gd name="T13" fmla="*/ 76 h 76"/>
                <a:gd name="T14" fmla="*/ 36 w 105"/>
                <a:gd name="T15" fmla="*/ 52 h 76"/>
                <a:gd name="T16" fmla="*/ 2 w 105"/>
                <a:gd name="T17" fmla="*/ 52 h 76"/>
                <a:gd name="T18" fmla="*/ 0 w 105"/>
                <a:gd name="T19" fmla="*/ 40 h 76"/>
                <a:gd name="T20" fmla="*/ 0 w 105"/>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76"/>
                <a:gd name="T35" fmla="*/ 105 w 10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76">
                  <a:moveTo>
                    <a:pt x="0" y="40"/>
                  </a:moveTo>
                  <a:lnTo>
                    <a:pt x="24" y="26"/>
                  </a:lnTo>
                  <a:lnTo>
                    <a:pt x="74" y="0"/>
                  </a:lnTo>
                  <a:lnTo>
                    <a:pt x="105" y="19"/>
                  </a:lnTo>
                  <a:lnTo>
                    <a:pt x="76" y="31"/>
                  </a:lnTo>
                  <a:lnTo>
                    <a:pt x="57" y="45"/>
                  </a:lnTo>
                  <a:lnTo>
                    <a:pt x="55" y="76"/>
                  </a:lnTo>
                  <a:lnTo>
                    <a:pt x="36" y="52"/>
                  </a:lnTo>
                  <a:lnTo>
                    <a:pt x="2" y="52"/>
                  </a:lnTo>
                  <a:lnTo>
                    <a:pt x="0"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3" name="Freeform 446"/>
            <p:cNvSpPr>
              <a:spLocks/>
            </p:cNvSpPr>
            <p:nvPr/>
          </p:nvSpPr>
          <p:spPr bwMode="auto">
            <a:xfrm>
              <a:off x="2180" y="541"/>
              <a:ext cx="91" cy="64"/>
            </a:xfrm>
            <a:custGeom>
              <a:avLst/>
              <a:gdLst>
                <a:gd name="T0" fmla="*/ 22 w 91"/>
                <a:gd name="T1" fmla="*/ 31 h 64"/>
                <a:gd name="T2" fmla="*/ 50 w 91"/>
                <a:gd name="T3" fmla="*/ 31 h 64"/>
                <a:gd name="T4" fmla="*/ 60 w 91"/>
                <a:gd name="T5" fmla="*/ 24 h 64"/>
                <a:gd name="T6" fmla="*/ 91 w 91"/>
                <a:gd name="T7" fmla="*/ 26 h 64"/>
                <a:gd name="T8" fmla="*/ 86 w 91"/>
                <a:gd name="T9" fmla="*/ 38 h 64"/>
                <a:gd name="T10" fmla="*/ 67 w 91"/>
                <a:gd name="T11" fmla="*/ 48 h 64"/>
                <a:gd name="T12" fmla="*/ 62 w 91"/>
                <a:gd name="T13" fmla="*/ 64 h 64"/>
                <a:gd name="T14" fmla="*/ 45 w 91"/>
                <a:gd name="T15" fmla="*/ 64 h 64"/>
                <a:gd name="T16" fmla="*/ 31 w 91"/>
                <a:gd name="T17" fmla="*/ 50 h 64"/>
                <a:gd name="T18" fmla="*/ 2 w 91"/>
                <a:gd name="T19" fmla="*/ 52 h 64"/>
                <a:gd name="T20" fmla="*/ 10 w 91"/>
                <a:gd name="T21" fmla="*/ 36 h 64"/>
                <a:gd name="T22" fmla="*/ 0 w 91"/>
                <a:gd name="T23" fmla="*/ 0 h 64"/>
                <a:gd name="T24" fmla="*/ 22 w 91"/>
                <a:gd name="T25" fmla="*/ 31 h 64"/>
                <a:gd name="T26" fmla="*/ 22 w 91"/>
                <a:gd name="T27" fmla="*/ 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64"/>
                <a:gd name="T44" fmla="*/ 91 w 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64">
                  <a:moveTo>
                    <a:pt x="22" y="31"/>
                  </a:moveTo>
                  <a:lnTo>
                    <a:pt x="50" y="31"/>
                  </a:lnTo>
                  <a:lnTo>
                    <a:pt x="60" y="24"/>
                  </a:lnTo>
                  <a:lnTo>
                    <a:pt x="91" y="26"/>
                  </a:lnTo>
                  <a:lnTo>
                    <a:pt x="86" y="38"/>
                  </a:lnTo>
                  <a:lnTo>
                    <a:pt x="67" y="48"/>
                  </a:lnTo>
                  <a:lnTo>
                    <a:pt x="62" y="64"/>
                  </a:lnTo>
                  <a:lnTo>
                    <a:pt x="45" y="64"/>
                  </a:lnTo>
                  <a:lnTo>
                    <a:pt x="31" y="50"/>
                  </a:lnTo>
                  <a:lnTo>
                    <a:pt x="2" y="52"/>
                  </a:lnTo>
                  <a:lnTo>
                    <a:pt x="10" y="36"/>
                  </a:lnTo>
                  <a:lnTo>
                    <a:pt x="0" y="0"/>
                  </a:lnTo>
                  <a:lnTo>
                    <a:pt x="22"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4" name="Freeform 447"/>
            <p:cNvSpPr>
              <a:spLocks/>
            </p:cNvSpPr>
            <p:nvPr/>
          </p:nvSpPr>
          <p:spPr bwMode="auto">
            <a:xfrm>
              <a:off x="2242" y="527"/>
              <a:ext cx="64" cy="38"/>
            </a:xfrm>
            <a:custGeom>
              <a:avLst/>
              <a:gdLst>
                <a:gd name="T0" fmla="*/ 24 w 64"/>
                <a:gd name="T1" fmla="*/ 12 h 38"/>
                <a:gd name="T2" fmla="*/ 43 w 64"/>
                <a:gd name="T3" fmla="*/ 21 h 38"/>
                <a:gd name="T4" fmla="*/ 31 w 64"/>
                <a:gd name="T5" fmla="*/ 38 h 38"/>
                <a:gd name="T6" fmla="*/ 55 w 64"/>
                <a:gd name="T7" fmla="*/ 33 h 38"/>
                <a:gd name="T8" fmla="*/ 64 w 64"/>
                <a:gd name="T9" fmla="*/ 12 h 38"/>
                <a:gd name="T10" fmla="*/ 31 w 64"/>
                <a:gd name="T11" fmla="*/ 0 h 38"/>
                <a:gd name="T12" fmla="*/ 0 w 64"/>
                <a:gd name="T13" fmla="*/ 0 h 38"/>
                <a:gd name="T14" fmla="*/ 24 w 64"/>
                <a:gd name="T15" fmla="*/ 12 h 38"/>
                <a:gd name="T16" fmla="*/ 24 w 64"/>
                <a:gd name="T17" fmla="*/ 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8"/>
                <a:gd name="T29" fmla="*/ 64 w 6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8">
                  <a:moveTo>
                    <a:pt x="24" y="12"/>
                  </a:moveTo>
                  <a:lnTo>
                    <a:pt x="43" y="21"/>
                  </a:lnTo>
                  <a:lnTo>
                    <a:pt x="31" y="38"/>
                  </a:lnTo>
                  <a:lnTo>
                    <a:pt x="55" y="33"/>
                  </a:lnTo>
                  <a:lnTo>
                    <a:pt x="64" y="12"/>
                  </a:lnTo>
                  <a:lnTo>
                    <a:pt x="31" y="0"/>
                  </a:lnTo>
                  <a:lnTo>
                    <a:pt x="0" y="0"/>
                  </a:lnTo>
                  <a:lnTo>
                    <a:pt x="2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5" name="Freeform 448"/>
            <p:cNvSpPr>
              <a:spLocks/>
            </p:cNvSpPr>
            <p:nvPr/>
          </p:nvSpPr>
          <p:spPr bwMode="auto">
            <a:xfrm>
              <a:off x="2023" y="47"/>
              <a:ext cx="426" cy="295"/>
            </a:xfrm>
            <a:custGeom>
              <a:avLst/>
              <a:gdLst>
                <a:gd name="T0" fmla="*/ 283 w 426"/>
                <a:gd name="T1" fmla="*/ 155 h 295"/>
                <a:gd name="T2" fmla="*/ 224 w 426"/>
                <a:gd name="T3" fmla="*/ 178 h 295"/>
                <a:gd name="T4" fmla="*/ 167 w 426"/>
                <a:gd name="T5" fmla="*/ 224 h 295"/>
                <a:gd name="T6" fmla="*/ 126 w 426"/>
                <a:gd name="T7" fmla="*/ 259 h 295"/>
                <a:gd name="T8" fmla="*/ 83 w 426"/>
                <a:gd name="T9" fmla="*/ 271 h 295"/>
                <a:gd name="T10" fmla="*/ 64 w 426"/>
                <a:gd name="T11" fmla="*/ 295 h 295"/>
                <a:gd name="T12" fmla="*/ 62 w 426"/>
                <a:gd name="T13" fmla="*/ 271 h 295"/>
                <a:gd name="T14" fmla="*/ 29 w 426"/>
                <a:gd name="T15" fmla="*/ 266 h 295"/>
                <a:gd name="T16" fmla="*/ 0 w 426"/>
                <a:gd name="T17" fmla="*/ 252 h 295"/>
                <a:gd name="T18" fmla="*/ 29 w 426"/>
                <a:gd name="T19" fmla="*/ 195 h 295"/>
                <a:gd name="T20" fmla="*/ 86 w 426"/>
                <a:gd name="T21" fmla="*/ 114 h 295"/>
                <a:gd name="T22" fmla="*/ 214 w 426"/>
                <a:gd name="T23" fmla="*/ 31 h 295"/>
                <a:gd name="T24" fmla="*/ 355 w 426"/>
                <a:gd name="T25" fmla="*/ 0 h 295"/>
                <a:gd name="T26" fmla="*/ 424 w 426"/>
                <a:gd name="T27" fmla="*/ 8 h 295"/>
                <a:gd name="T28" fmla="*/ 426 w 426"/>
                <a:gd name="T29" fmla="*/ 48 h 295"/>
                <a:gd name="T30" fmla="*/ 412 w 426"/>
                <a:gd name="T31" fmla="*/ 12 h 295"/>
                <a:gd name="T32" fmla="*/ 326 w 426"/>
                <a:gd name="T33" fmla="*/ 17 h 295"/>
                <a:gd name="T34" fmla="*/ 202 w 426"/>
                <a:gd name="T35" fmla="*/ 53 h 295"/>
                <a:gd name="T36" fmla="*/ 76 w 426"/>
                <a:gd name="T37" fmla="*/ 148 h 295"/>
                <a:gd name="T38" fmla="*/ 43 w 426"/>
                <a:gd name="T39" fmla="*/ 209 h 295"/>
                <a:gd name="T40" fmla="*/ 88 w 426"/>
                <a:gd name="T41" fmla="*/ 240 h 295"/>
                <a:gd name="T42" fmla="*/ 164 w 426"/>
                <a:gd name="T43" fmla="*/ 197 h 295"/>
                <a:gd name="T44" fmla="*/ 181 w 426"/>
                <a:gd name="T45" fmla="*/ 155 h 295"/>
                <a:gd name="T46" fmla="*/ 238 w 426"/>
                <a:gd name="T47" fmla="*/ 145 h 295"/>
                <a:gd name="T48" fmla="*/ 281 w 426"/>
                <a:gd name="T49" fmla="*/ 107 h 295"/>
                <a:gd name="T50" fmla="*/ 305 w 426"/>
                <a:gd name="T51" fmla="*/ 121 h 295"/>
                <a:gd name="T52" fmla="*/ 347 w 426"/>
                <a:gd name="T53" fmla="*/ 155 h 295"/>
                <a:gd name="T54" fmla="*/ 309 w 426"/>
                <a:gd name="T55" fmla="*/ 155 h 295"/>
                <a:gd name="T56" fmla="*/ 283 w 426"/>
                <a:gd name="T57" fmla="*/ 155 h 295"/>
                <a:gd name="T58" fmla="*/ 283 w 426"/>
                <a:gd name="T59" fmla="*/ 155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
                <a:gd name="T91" fmla="*/ 0 h 295"/>
                <a:gd name="T92" fmla="*/ 426 w 4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 h="295">
                  <a:moveTo>
                    <a:pt x="283" y="155"/>
                  </a:moveTo>
                  <a:lnTo>
                    <a:pt x="224" y="178"/>
                  </a:lnTo>
                  <a:lnTo>
                    <a:pt x="167" y="224"/>
                  </a:lnTo>
                  <a:lnTo>
                    <a:pt x="126" y="259"/>
                  </a:lnTo>
                  <a:lnTo>
                    <a:pt x="83" y="271"/>
                  </a:lnTo>
                  <a:lnTo>
                    <a:pt x="64" y="295"/>
                  </a:lnTo>
                  <a:lnTo>
                    <a:pt x="62" y="271"/>
                  </a:lnTo>
                  <a:lnTo>
                    <a:pt x="29" y="266"/>
                  </a:lnTo>
                  <a:lnTo>
                    <a:pt x="0" y="252"/>
                  </a:lnTo>
                  <a:lnTo>
                    <a:pt x="29" y="195"/>
                  </a:lnTo>
                  <a:lnTo>
                    <a:pt x="86" y="114"/>
                  </a:lnTo>
                  <a:lnTo>
                    <a:pt x="214" y="31"/>
                  </a:lnTo>
                  <a:lnTo>
                    <a:pt x="355" y="0"/>
                  </a:lnTo>
                  <a:lnTo>
                    <a:pt x="424" y="8"/>
                  </a:lnTo>
                  <a:lnTo>
                    <a:pt x="426" y="48"/>
                  </a:lnTo>
                  <a:lnTo>
                    <a:pt x="412" y="12"/>
                  </a:lnTo>
                  <a:lnTo>
                    <a:pt x="326" y="17"/>
                  </a:lnTo>
                  <a:lnTo>
                    <a:pt x="202" y="53"/>
                  </a:lnTo>
                  <a:lnTo>
                    <a:pt x="76" y="148"/>
                  </a:lnTo>
                  <a:lnTo>
                    <a:pt x="43" y="209"/>
                  </a:lnTo>
                  <a:lnTo>
                    <a:pt x="88" y="240"/>
                  </a:lnTo>
                  <a:lnTo>
                    <a:pt x="164" y="197"/>
                  </a:lnTo>
                  <a:lnTo>
                    <a:pt x="181" y="155"/>
                  </a:lnTo>
                  <a:lnTo>
                    <a:pt x="238" y="145"/>
                  </a:lnTo>
                  <a:lnTo>
                    <a:pt x="281" y="107"/>
                  </a:lnTo>
                  <a:lnTo>
                    <a:pt x="305" y="121"/>
                  </a:lnTo>
                  <a:lnTo>
                    <a:pt x="347" y="155"/>
                  </a:lnTo>
                  <a:lnTo>
                    <a:pt x="309" y="155"/>
                  </a:lnTo>
                  <a:lnTo>
                    <a:pt x="283" y="15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6" name="Freeform 449"/>
            <p:cNvSpPr>
              <a:spLocks/>
            </p:cNvSpPr>
            <p:nvPr/>
          </p:nvSpPr>
          <p:spPr bwMode="auto">
            <a:xfrm>
              <a:off x="2325" y="199"/>
              <a:ext cx="162" cy="378"/>
            </a:xfrm>
            <a:custGeom>
              <a:avLst/>
              <a:gdLst>
                <a:gd name="T0" fmla="*/ 19 w 162"/>
                <a:gd name="T1" fmla="*/ 3 h 378"/>
                <a:gd name="T2" fmla="*/ 17 w 162"/>
                <a:gd name="T3" fmla="*/ 17 h 378"/>
                <a:gd name="T4" fmla="*/ 53 w 162"/>
                <a:gd name="T5" fmla="*/ 31 h 378"/>
                <a:gd name="T6" fmla="*/ 43 w 162"/>
                <a:gd name="T7" fmla="*/ 43 h 378"/>
                <a:gd name="T8" fmla="*/ 91 w 162"/>
                <a:gd name="T9" fmla="*/ 60 h 378"/>
                <a:gd name="T10" fmla="*/ 41 w 162"/>
                <a:gd name="T11" fmla="*/ 76 h 378"/>
                <a:gd name="T12" fmla="*/ 41 w 162"/>
                <a:gd name="T13" fmla="*/ 98 h 378"/>
                <a:gd name="T14" fmla="*/ 81 w 162"/>
                <a:gd name="T15" fmla="*/ 140 h 378"/>
                <a:gd name="T16" fmla="*/ 41 w 162"/>
                <a:gd name="T17" fmla="*/ 119 h 378"/>
                <a:gd name="T18" fmla="*/ 34 w 162"/>
                <a:gd name="T19" fmla="*/ 171 h 378"/>
                <a:gd name="T20" fmla="*/ 43 w 162"/>
                <a:gd name="T21" fmla="*/ 250 h 378"/>
                <a:gd name="T22" fmla="*/ 88 w 162"/>
                <a:gd name="T23" fmla="*/ 299 h 378"/>
                <a:gd name="T24" fmla="*/ 95 w 162"/>
                <a:gd name="T25" fmla="*/ 361 h 378"/>
                <a:gd name="T26" fmla="*/ 162 w 162"/>
                <a:gd name="T27" fmla="*/ 359 h 378"/>
                <a:gd name="T28" fmla="*/ 160 w 162"/>
                <a:gd name="T29" fmla="*/ 373 h 378"/>
                <a:gd name="T30" fmla="*/ 88 w 162"/>
                <a:gd name="T31" fmla="*/ 378 h 378"/>
                <a:gd name="T32" fmla="*/ 79 w 162"/>
                <a:gd name="T33" fmla="*/ 306 h 378"/>
                <a:gd name="T34" fmla="*/ 29 w 162"/>
                <a:gd name="T35" fmla="*/ 254 h 378"/>
                <a:gd name="T36" fmla="*/ 24 w 162"/>
                <a:gd name="T37" fmla="*/ 143 h 378"/>
                <a:gd name="T38" fmla="*/ 29 w 162"/>
                <a:gd name="T39" fmla="*/ 72 h 378"/>
                <a:gd name="T40" fmla="*/ 29 w 162"/>
                <a:gd name="T41" fmla="*/ 60 h 378"/>
                <a:gd name="T42" fmla="*/ 12 w 162"/>
                <a:gd name="T43" fmla="*/ 36 h 378"/>
                <a:gd name="T44" fmla="*/ 0 w 162"/>
                <a:gd name="T45" fmla="*/ 0 h 378"/>
                <a:gd name="T46" fmla="*/ 19 w 162"/>
                <a:gd name="T47" fmla="*/ 3 h 378"/>
                <a:gd name="T48" fmla="*/ 19 w 162"/>
                <a:gd name="T49" fmla="*/ 3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78"/>
                <a:gd name="T77" fmla="*/ 162 w 16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78">
                  <a:moveTo>
                    <a:pt x="19" y="3"/>
                  </a:moveTo>
                  <a:lnTo>
                    <a:pt x="17" y="17"/>
                  </a:lnTo>
                  <a:lnTo>
                    <a:pt x="53" y="31"/>
                  </a:lnTo>
                  <a:lnTo>
                    <a:pt x="43" y="43"/>
                  </a:lnTo>
                  <a:lnTo>
                    <a:pt x="91" y="60"/>
                  </a:lnTo>
                  <a:lnTo>
                    <a:pt x="41" y="76"/>
                  </a:lnTo>
                  <a:lnTo>
                    <a:pt x="41" y="98"/>
                  </a:lnTo>
                  <a:lnTo>
                    <a:pt x="81" y="140"/>
                  </a:lnTo>
                  <a:lnTo>
                    <a:pt x="41" y="119"/>
                  </a:lnTo>
                  <a:lnTo>
                    <a:pt x="34" y="171"/>
                  </a:lnTo>
                  <a:lnTo>
                    <a:pt x="43" y="250"/>
                  </a:lnTo>
                  <a:lnTo>
                    <a:pt x="88" y="299"/>
                  </a:lnTo>
                  <a:lnTo>
                    <a:pt x="95" y="361"/>
                  </a:lnTo>
                  <a:lnTo>
                    <a:pt x="162" y="359"/>
                  </a:lnTo>
                  <a:lnTo>
                    <a:pt x="160" y="373"/>
                  </a:lnTo>
                  <a:lnTo>
                    <a:pt x="88" y="378"/>
                  </a:lnTo>
                  <a:lnTo>
                    <a:pt x="79" y="306"/>
                  </a:lnTo>
                  <a:lnTo>
                    <a:pt x="29" y="254"/>
                  </a:lnTo>
                  <a:lnTo>
                    <a:pt x="24" y="143"/>
                  </a:lnTo>
                  <a:lnTo>
                    <a:pt x="29" y="72"/>
                  </a:lnTo>
                  <a:lnTo>
                    <a:pt x="29" y="60"/>
                  </a:lnTo>
                  <a:lnTo>
                    <a:pt x="12" y="36"/>
                  </a:lnTo>
                  <a:lnTo>
                    <a:pt x="0" y="0"/>
                  </a:lnTo>
                  <a:lnTo>
                    <a:pt x="19"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7" name="Freeform 450"/>
            <p:cNvSpPr>
              <a:spLocks/>
            </p:cNvSpPr>
            <p:nvPr/>
          </p:nvSpPr>
          <p:spPr bwMode="auto">
            <a:xfrm>
              <a:off x="2528" y="463"/>
              <a:ext cx="57" cy="52"/>
            </a:xfrm>
            <a:custGeom>
              <a:avLst/>
              <a:gdLst>
                <a:gd name="T0" fmla="*/ 2 w 57"/>
                <a:gd name="T1" fmla="*/ 23 h 52"/>
                <a:gd name="T2" fmla="*/ 21 w 57"/>
                <a:gd name="T3" fmla="*/ 5 h 52"/>
                <a:gd name="T4" fmla="*/ 45 w 57"/>
                <a:gd name="T5" fmla="*/ 0 h 52"/>
                <a:gd name="T6" fmla="*/ 57 w 57"/>
                <a:gd name="T7" fmla="*/ 5 h 52"/>
                <a:gd name="T8" fmla="*/ 52 w 57"/>
                <a:gd name="T9" fmla="*/ 31 h 52"/>
                <a:gd name="T10" fmla="*/ 31 w 57"/>
                <a:gd name="T11" fmla="*/ 33 h 52"/>
                <a:gd name="T12" fmla="*/ 19 w 57"/>
                <a:gd name="T13" fmla="*/ 33 h 52"/>
                <a:gd name="T14" fmla="*/ 0 w 57"/>
                <a:gd name="T15" fmla="*/ 52 h 52"/>
                <a:gd name="T16" fmla="*/ 2 w 57"/>
                <a:gd name="T17" fmla="*/ 23 h 52"/>
                <a:gd name="T18" fmla="*/ 2 w 57"/>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2"/>
                <a:gd name="T32" fmla="*/ 57 w 5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2">
                  <a:moveTo>
                    <a:pt x="2" y="23"/>
                  </a:moveTo>
                  <a:lnTo>
                    <a:pt x="21" y="5"/>
                  </a:lnTo>
                  <a:lnTo>
                    <a:pt x="45" y="0"/>
                  </a:lnTo>
                  <a:lnTo>
                    <a:pt x="57" y="5"/>
                  </a:lnTo>
                  <a:lnTo>
                    <a:pt x="52" y="31"/>
                  </a:lnTo>
                  <a:lnTo>
                    <a:pt x="31" y="33"/>
                  </a:lnTo>
                  <a:lnTo>
                    <a:pt x="19" y="33"/>
                  </a:lnTo>
                  <a:lnTo>
                    <a:pt x="0" y="52"/>
                  </a:lnTo>
                  <a:lnTo>
                    <a:pt x="2" y="2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8" name="Freeform 451"/>
            <p:cNvSpPr>
              <a:spLocks/>
            </p:cNvSpPr>
            <p:nvPr/>
          </p:nvSpPr>
          <p:spPr bwMode="auto">
            <a:xfrm>
              <a:off x="2544" y="399"/>
              <a:ext cx="79" cy="235"/>
            </a:xfrm>
            <a:custGeom>
              <a:avLst/>
              <a:gdLst>
                <a:gd name="T0" fmla="*/ 79 w 79"/>
                <a:gd name="T1" fmla="*/ 16 h 235"/>
                <a:gd name="T2" fmla="*/ 48 w 79"/>
                <a:gd name="T3" fmla="*/ 69 h 235"/>
                <a:gd name="T4" fmla="*/ 24 w 79"/>
                <a:gd name="T5" fmla="*/ 130 h 235"/>
                <a:gd name="T6" fmla="*/ 15 w 79"/>
                <a:gd name="T7" fmla="*/ 154 h 235"/>
                <a:gd name="T8" fmla="*/ 36 w 79"/>
                <a:gd name="T9" fmla="*/ 161 h 235"/>
                <a:gd name="T10" fmla="*/ 41 w 79"/>
                <a:gd name="T11" fmla="*/ 201 h 235"/>
                <a:gd name="T12" fmla="*/ 74 w 79"/>
                <a:gd name="T13" fmla="*/ 235 h 235"/>
                <a:gd name="T14" fmla="*/ 29 w 79"/>
                <a:gd name="T15" fmla="*/ 206 h 235"/>
                <a:gd name="T16" fmla="*/ 10 w 79"/>
                <a:gd name="T17" fmla="*/ 206 h 235"/>
                <a:gd name="T18" fmla="*/ 0 w 79"/>
                <a:gd name="T19" fmla="*/ 166 h 235"/>
                <a:gd name="T20" fmla="*/ 0 w 79"/>
                <a:gd name="T21" fmla="*/ 142 h 235"/>
                <a:gd name="T22" fmla="*/ 31 w 79"/>
                <a:gd name="T23" fmla="*/ 78 h 235"/>
                <a:gd name="T24" fmla="*/ 69 w 79"/>
                <a:gd name="T25" fmla="*/ 9 h 235"/>
                <a:gd name="T26" fmla="*/ 76 w 79"/>
                <a:gd name="T27" fmla="*/ 0 h 235"/>
                <a:gd name="T28" fmla="*/ 79 w 79"/>
                <a:gd name="T29" fmla="*/ 16 h 235"/>
                <a:gd name="T30" fmla="*/ 79 w 79"/>
                <a:gd name="T31" fmla="*/ 1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35"/>
                <a:gd name="T50" fmla="*/ 79 w 79"/>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35">
                  <a:moveTo>
                    <a:pt x="79" y="16"/>
                  </a:moveTo>
                  <a:lnTo>
                    <a:pt x="48" y="69"/>
                  </a:lnTo>
                  <a:lnTo>
                    <a:pt x="24" y="130"/>
                  </a:lnTo>
                  <a:lnTo>
                    <a:pt x="15" y="154"/>
                  </a:lnTo>
                  <a:lnTo>
                    <a:pt x="36" y="161"/>
                  </a:lnTo>
                  <a:lnTo>
                    <a:pt x="41" y="201"/>
                  </a:lnTo>
                  <a:lnTo>
                    <a:pt x="74" y="235"/>
                  </a:lnTo>
                  <a:lnTo>
                    <a:pt x="29" y="206"/>
                  </a:lnTo>
                  <a:lnTo>
                    <a:pt x="10" y="206"/>
                  </a:lnTo>
                  <a:lnTo>
                    <a:pt x="0" y="166"/>
                  </a:lnTo>
                  <a:lnTo>
                    <a:pt x="0" y="142"/>
                  </a:lnTo>
                  <a:lnTo>
                    <a:pt x="31" y="78"/>
                  </a:lnTo>
                  <a:lnTo>
                    <a:pt x="69" y="9"/>
                  </a:lnTo>
                  <a:lnTo>
                    <a:pt x="76" y="0"/>
                  </a:lnTo>
                  <a:lnTo>
                    <a:pt x="79" y="1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9" name="Freeform 452"/>
            <p:cNvSpPr>
              <a:spLocks/>
            </p:cNvSpPr>
            <p:nvPr/>
          </p:nvSpPr>
          <p:spPr bwMode="auto">
            <a:xfrm>
              <a:off x="2537" y="593"/>
              <a:ext cx="86" cy="102"/>
            </a:xfrm>
            <a:custGeom>
              <a:avLst/>
              <a:gdLst>
                <a:gd name="T0" fmla="*/ 43 w 86"/>
                <a:gd name="T1" fmla="*/ 22 h 102"/>
                <a:gd name="T2" fmla="*/ 41 w 86"/>
                <a:gd name="T3" fmla="*/ 41 h 102"/>
                <a:gd name="T4" fmla="*/ 76 w 86"/>
                <a:gd name="T5" fmla="*/ 50 h 102"/>
                <a:gd name="T6" fmla="*/ 86 w 86"/>
                <a:gd name="T7" fmla="*/ 69 h 102"/>
                <a:gd name="T8" fmla="*/ 74 w 86"/>
                <a:gd name="T9" fmla="*/ 71 h 102"/>
                <a:gd name="T10" fmla="*/ 67 w 86"/>
                <a:gd name="T11" fmla="*/ 95 h 102"/>
                <a:gd name="T12" fmla="*/ 52 w 86"/>
                <a:gd name="T13" fmla="*/ 102 h 102"/>
                <a:gd name="T14" fmla="*/ 43 w 86"/>
                <a:gd name="T15" fmla="*/ 90 h 102"/>
                <a:gd name="T16" fmla="*/ 41 w 86"/>
                <a:gd name="T17" fmla="*/ 60 h 102"/>
                <a:gd name="T18" fmla="*/ 0 w 86"/>
                <a:gd name="T19" fmla="*/ 52 h 102"/>
                <a:gd name="T20" fmla="*/ 2 w 86"/>
                <a:gd name="T21" fmla="*/ 43 h 102"/>
                <a:gd name="T22" fmla="*/ 22 w 86"/>
                <a:gd name="T23" fmla="*/ 41 h 102"/>
                <a:gd name="T24" fmla="*/ 38 w 86"/>
                <a:gd name="T25" fmla="*/ 0 h 102"/>
                <a:gd name="T26" fmla="*/ 43 w 86"/>
                <a:gd name="T27" fmla="*/ 22 h 102"/>
                <a:gd name="T28" fmla="*/ 43 w 86"/>
                <a:gd name="T29" fmla="*/ 2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02"/>
                <a:gd name="T47" fmla="*/ 86 w 86"/>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02">
                  <a:moveTo>
                    <a:pt x="43" y="22"/>
                  </a:moveTo>
                  <a:lnTo>
                    <a:pt x="41" y="41"/>
                  </a:lnTo>
                  <a:lnTo>
                    <a:pt x="76" y="50"/>
                  </a:lnTo>
                  <a:lnTo>
                    <a:pt x="86" y="69"/>
                  </a:lnTo>
                  <a:lnTo>
                    <a:pt x="74" y="71"/>
                  </a:lnTo>
                  <a:lnTo>
                    <a:pt x="67" y="95"/>
                  </a:lnTo>
                  <a:lnTo>
                    <a:pt x="52" y="102"/>
                  </a:lnTo>
                  <a:lnTo>
                    <a:pt x="43" y="90"/>
                  </a:lnTo>
                  <a:lnTo>
                    <a:pt x="41" y="60"/>
                  </a:lnTo>
                  <a:lnTo>
                    <a:pt x="0" y="52"/>
                  </a:lnTo>
                  <a:lnTo>
                    <a:pt x="2" y="43"/>
                  </a:lnTo>
                  <a:lnTo>
                    <a:pt x="22" y="41"/>
                  </a:lnTo>
                  <a:lnTo>
                    <a:pt x="38" y="0"/>
                  </a:lnTo>
                  <a:lnTo>
                    <a:pt x="43"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0" name="Freeform 453"/>
            <p:cNvSpPr>
              <a:spLocks/>
            </p:cNvSpPr>
            <p:nvPr/>
          </p:nvSpPr>
          <p:spPr bwMode="auto">
            <a:xfrm>
              <a:off x="2451" y="634"/>
              <a:ext cx="453" cy="593"/>
            </a:xfrm>
            <a:custGeom>
              <a:avLst/>
              <a:gdLst>
                <a:gd name="T0" fmla="*/ 115 w 453"/>
                <a:gd name="T1" fmla="*/ 11 h 593"/>
                <a:gd name="T2" fmla="*/ 86 w 453"/>
                <a:gd name="T3" fmla="*/ 45 h 593"/>
                <a:gd name="T4" fmla="*/ 53 w 453"/>
                <a:gd name="T5" fmla="*/ 102 h 593"/>
                <a:gd name="T6" fmla="*/ 15 w 453"/>
                <a:gd name="T7" fmla="*/ 137 h 593"/>
                <a:gd name="T8" fmla="*/ 12 w 453"/>
                <a:gd name="T9" fmla="*/ 170 h 593"/>
                <a:gd name="T10" fmla="*/ 15 w 453"/>
                <a:gd name="T11" fmla="*/ 187 h 593"/>
                <a:gd name="T12" fmla="*/ 38 w 453"/>
                <a:gd name="T13" fmla="*/ 189 h 593"/>
                <a:gd name="T14" fmla="*/ 36 w 453"/>
                <a:gd name="T15" fmla="*/ 178 h 593"/>
                <a:gd name="T16" fmla="*/ 53 w 453"/>
                <a:gd name="T17" fmla="*/ 173 h 593"/>
                <a:gd name="T18" fmla="*/ 69 w 453"/>
                <a:gd name="T19" fmla="*/ 178 h 593"/>
                <a:gd name="T20" fmla="*/ 93 w 453"/>
                <a:gd name="T21" fmla="*/ 189 h 593"/>
                <a:gd name="T22" fmla="*/ 108 w 453"/>
                <a:gd name="T23" fmla="*/ 194 h 593"/>
                <a:gd name="T24" fmla="*/ 124 w 453"/>
                <a:gd name="T25" fmla="*/ 187 h 593"/>
                <a:gd name="T26" fmla="*/ 127 w 453"/>
                <a:gd name="T27" fmla="*/ 156 h 593"/>
                <a:gd name="T28" fmla="*/ 131 w 453"/>
                <a:gd name="T29" fmla="*/ 175 h 593"/>
                <a:gd name="T30" fmla="*/ 129 w 453"/>
                <a:gd name="T31" fmla="*/ 189 h 593"/>
                <a:gd name="T32" fmla="*/ 117 w 453"/>
                <a:gd name="T33" fmla="*/ 204 h 593"/>
                <a:gd name="T34" fmla="*/ 84 w 453"/>
                <a:gd name="T35" fmla="*/ 204 h 593"/>
                <a:gd name="T36" fmla="*/ 79 w 453"/>
                <a:gd name="T37" fmla="*/ 249 h 593"/>
                <a:gd name="T38" fmla="*/ 88 w 453"/>
                <a:gd name="T39" fmla="*/ 270 h 593"/>
                <a:gd name="T40" fmla="*/ 124 w 453"/>
                <a:gd name="T41" fmla="*/ 282 h 593"/>
                <a:gd name="T42" fmla="*/ 124 w 453"/>
                <a:gd name="T43" fmla="*/ 299 h 593"/>
                <a:gd name="T44" fmla="*/ 103 w 453"/>
                <a:gd name="T45" fmla="*/ 306 h 593"/>
                <a:gd name="T46" fmla="*/ 108 w 453"/>
                <a:gd name="T47" fmla="*/ 318 h 593"/>
                <a:gd name="T48" fmla="*/ 127 w 453"/>
                <a:gd name="T49" fmla="*/ 344 h 593"/>
                <a:gd name="T50" fmla="*/ 127 w 453"/>
                <a:gd name="T51" fmla="*/ 375 h 593"/>
                <a:gd name="T52" fmla="*/ 108 w 453"/>
                <a:gd name="T53" fmla="*/ 415 h 593"/>
                <a:gd name="T54" fmla="*/ 115 w 453"/>
                <a:gd name="T55" fmla="*/ 455 h 593"/>
                <a:gd name="T56" fmla="*/ 153 w 453"/>
                <a:gd name="T57" fmla="*/ 470 h 593"/>
                <a:gd name="T58" fmla="*/ 231 w 453"/>
                <a:gd name="T59" fmla="*/ 441 h 593"/>
                <a:gd name="T60" fmla="*/ 296 w 453"/>
                <a:gd name="T61" fmla="*/ 394 h 593"/>
                <a:gd name="T62" fmla="*/ 260 w 453"/>
                <a:gd name="T63" fmla="*/ 443 h 593"/>
                <a:gd name="T64" fmla="*/ 243 w 453"/>
                <a:gd name="T65" fmla="*/ 460 h 593"/>
                <a:gd name="T66" fmla="*/ 312 w 453"/>
                <a:gd name="T67" fmla="*/ 488 h 593"/>
                <a:gd name="T68" fmla="*/ 350 w 453"/>
                <a:gd name="T69" fmla="*/ 524 h 593"/>
                <a:gd name="T70" fmla="*/ 365 w 453"/>
                <a:gd name="T71" fmla="*/ 553 h 593"/>
                <a:gd name="T72" fmla="*/ 441 w 453"/>
                <a:gd name="T73" fmla="*/ 491 h 593"/>
                <a:gd name="T74" fmla="*/ 453 w 453"/>
                <a:gd name="T75" fmla="*/ 498 h 593"/>
                <a:gd name="T76" fmla="*/ 343 w 453"/>
                <a:gd name="T77" fmla="*/ 593 h 593"/>
                <a:gd name="T78" fmla="*/ 317 w 453"/>
                <a:gd name="T79" fmla="*/ 519 h 593"/>
                <a:gd name="T80" fmla="*/ 272 w 453"/>
                <a:gd name="T81" fmla="*/ 491 h 593"/>
                <a:gd name="T82" fmla="*/ 184 w 453"/>
                <a:gd name="T83" fmla="*/ 479 h 593"/>
                <a:gd name="T84" fmla="*/ 131 w 453"/>
                <a:gd name="T85" fmla="*/ 474 h 593"/>
                <a:gd name="T86" fmla="*/ 103 w 453"/>
                <a:gd name="T87" fmla="*/ 458 h 593"/>
                <a:gd name="T88" fmla="*/ 98 w 453"/>
                <a:gd name="T89" fmla="*/ 417 h 593"/>
                <a:gd name="T90" fmla="*/ 103 w 453"/>
                <a:gd name="T91" fmla="*/ 401 h 593"/>
                <a:gd name="T92" fmla="*/ 110 w 453"/>
                <a:gd name="T93" fmla="*/ 367 h 593"/>
                <a:gd name="T94" fmla="*/ 110 w 453"/>
                <a:gd name="T95" fmla="*/ 348 h 593"/>
                <a:gd name="T96" fmla="*/ 91 w 453"/>
                <a:gd name="T97" fmla="*/ 322 h 593"/>
                <a:gd name="T98" fmla="*/ 91 w 453"/>
                <a:gd name="T99" fmla="*/ 308 h 593"/>
                <a:gd name="T100" fmla="*/ 98 w 453"/>
                <a:gd name="T101" fmla="*/ 292 h 593"/>
                <a:gd name="T102" fmla="*/ 67 w 453"/>
                <a:gd name="T103" fmla="*/ 273 h 593"/>
                <a:gd name="T104" fmla="*/ 69 w 453"/>
                <a:gd name="T105" fmla="*/ 201 h 593"/>
                <a:gd name="T106" fmla="*/ 8 w 453"/>
                <a:gd name="T107" fmla="*/ 194 h 593"/>
                <a:gd name="T108" fmla="*/ 0 w 453"/>
                <a:gd name="T109" fmla="*/ 168 h 593"/>
                <a:gd name="T110" fmla="*/ 0 w 453"/>
                <a:gd name="T111" fmla="*/ 130 h 593"/>
                <a:gd name="T112" fmla="*/ 38 w 453"/>
                <a:gd name="T113" fmla="*/ 99 h 593"/>
                <a:gd name="T114" fmla="*/ 79 w 453"/>
                <a:gd name="T115" fmla="*/ 33 h 593"/>
                <a:gd name="T116" fmla="*/ 110 w 453"/>
                <a:gd name="T117" fmla="*/ 0 h 593"/>
                <a:gd name="T118" fmla="*/ 115 w 453"/>
                <a:gd name="T119" fmla="*/ 11 h 593"/>
                <a:gd name="T120" fmla="*/ 115 w 453"/>
                <a:gd name="T121" fmla="*/ 11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3"/>
                <a:gd name="T184" fmla="*/ 0 h 593"/>
                <a:gd name="T185" fmla="*/ 453 w 453"/>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3" h="593">
                  <a:moveTo>
                    <a:pt x="115" y="11"/>
                  </a:moveTo>
                  <a:lnTo>
                    <a:pt x="86" y="45"/>
                  </a:lnTo>
                  <a:lnTo>
                    <a:pt x="53" y="102"/>
                  </a:lnTo>
                  <a:lnTo>
                    <a:pt x="15" y="137"/>
                  </a:lnTo>
                  <a:lnTo>
                    <a:pt x="12" y="170"/>
                  </a:lnTo>
                  <a:lnTo>
                    <a:pt x="15" y="187"/>
                  </a:lnTo>
                  <a:lnTo>
                    <a:pt x="38" y="189"/>
                  </a:lnTo>
                  <a:lnTo>
                    <a:pt x="36" y="178"/>
                  </a:lnTo>
                  <a:lnTo>
                    <a:pt x="53" y="173"/>
                  </a:lnTo>
                  <a:lnTo>
                    <a:pt x="69" y="178"/>
                  </a:lnTo>
                  <a:lnTo>
                    <a:pt x="93" y="189"/>
                  </a:lnTo>
                  <a:lnTo>
                    <a:pt x="108" y="194"/>
                  </a:lnTo>
                  <a:lnTo>
                    <a:pt x="124" y="187"/>
                  </a:lnTo>
                  <a:lnTo>
                    <a:pt x="127" y="156"/>
                  </a:lnTo>
                  <a:lnTo>
                    <a:pt x="131" y="175"/>
                  </a:lnTo>
                  <a:lnTo>
                    <a:pt x="129" y="189"/>
                  </a:lnTo>
                  <a:lnTo>
                    <a:pt x="117" y="204"/>
                  </a:lnTo>
                  <a:lnTo>
                    <a:pt x="84" y="204"/>
                  </a:lnTo>
                  <a:lnTo>
                    <a:pt x="79" y="249"/>
                  </a:lnTo>
                  <a:lnTo>
                    <a:pt x="88" y="270"/>
                  </a:lnTo>
                  <a:lnTo>
                    <a:pt x="124" y="282"/>
                  </a:lnTo>
                  <a:lnTo>
                    <a:pt x="124" y="299"/>
                  </a:lnTo>
                  <a:lnTo>
                    <a:pt x="103" y="306"/>
                  </a:lnTo>
                  <a:lnTo>
                    <a:pt x="108" y="318"/>
                  </a:lnTo>
                  <a:lnTo>
                    <a:pt x="127" y="344"/>
                  </a:lnTo>
                  <a:lnTo>
                    <a:pt x="127" y="375"/>
                  </a:lnTo>
                  <a:lnTo>
                    <a:pt x="108" y="415"/>
                  </a:lnTo>
                  <a:lnTo>
                    <a:pt x="115" y="455"/>
                  </a:lnTo>
                  <a:lnTo>
                    <a:pt x="153" y="470"/>
                  </a:lnTo>
                  <a:lnTo>
                    <a:pt x="231" y="441"/>
                  </a:lnTo>
                  <a:lnTo>
                    <a:pt x="296" y="394"/>
                  </a:lnTo>
                  <a:lnTo>
                    <a:pt x="260" y="443"/>
                  </a:lnTo>
                  <a:lnTo>
                    <a:pt x="243" y="460"/>
                  </a:lnTo>
                  <a:lnTo>
                    <a:pt x="312" y="488"/>
                  </a:lnTo>
                  <a:lnTo>
                    <a:pt x="350" y="524"/>
                  </a:lnTo>
                  <a:lnTo>
                    <a:pt x="365" y="553"/>
                  </a:lnTo>
                  <a:lnTo>
                    <a:pt x="441" y="491"/>
                  </a:lnTo>
                  <a:lnTo>
                    <a:pt x="453" y="498"/>
                  </a:lnTo>
                  <a:lnTo>
                    <a:pt x="343" y="593"/>
                  </a:lnTo>
                  <a:lnTo>
                    <a:pt x="317" y="519"/>
                  </a:lnTo>
                  <a:lnTo>
                    <a:pt x="272" y="491"/>
                  </a:lnTo>
                  <a:lnTo>
                    <a:pt x="184" y="479"/>
                  </a:lnTo>
                  <a:lnTo>
                    <a:pt x="131" y="474"/>
                  </a:lnTo>
                  <a:lnTo>
                    <a:pt x="103" y="458"/>
                  </a:lnTo>
                  <a:lnTo>
                    <a:pt x="98" y="417"/>
                  </a:lnTo>
                  <a:lnTo>
                    <a:pt x="103" y="401"/>
                  </a:lnTo>
                  <a:lnTo>
                    <a:pt x="110" y="367"/>
                  </a:lnTo>
                  <a:lnTo>
                    <a:pt x="110" y="348"/>
                  </a:lnTo>
                  <a:lnTo>
                    <a:pt x="91" y="322"/>
                  </a:lnTo>
                  <a:lnTo>
                    <a:pt x="91" y="308"/>
                  </a:lnTo>
                  <a:lnTo>
                    <a:pt x="98" y="292"/>
                  </a:lnTo>
                  <a:lnTo>
                    <a:pt x="67" y="273"/>
                  </a:lnTo>
                  <a:lnTo>
                    <a:pt x="69" y="201"/>
                  </a:lnTo>
                  <a:lnTo>
                    <a:pt x="8" y="194"/>
                  </a:lnTo>
                  <a:lnTo>
                    <a:pt x="0" y="168"/>
                  </a:lnTo>
                  <a:lnTo>
                    <a:pt x="0" y="130"/>
                  </a:lnTo>
                  <a:lnTo>
                    <a:pt x="38" y="99"/>
                  </a:lnTo>
                  <a:lnTo>
                    <a:pt x="79" y="33"/>
                  </a:lnTo>
                  <a:lnTo>
                    <a:pt x="110" y="0"/>
                  </a:lnTo>
                  <a:lnTo>
                    <a:pt x="115"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1" name="Freeform 454"/>
            <p:cNvSpPr>
              <a:spLocks/>
            </p:cNvSpPr>
            <p:nvPr/>
          </p:nvSpPr>
          <p:spPr bwMode="auto">
            <a:xfrm>
              <a:off x="2904" y="624"/>
              <a:ext cx="90" cy="126"/>
            </a:xfrm>
            <a:custGeom>
              <a:avLst/>
              <a:gdLst>
                <a:gd name="T0" fmla="*/ 21 w 90"/>
                <a:gd name="T1" fmla="*/ 100 h 126"/>
                <a:gd name="T2" fmla="*/ 0 w 90"/>
                <a:gd name="T3" fmla="*/ 38 h 126"/>
                <a:gd name="T4" fmla="*/ 23 w 90"/>
                <a:gd name="T5" fmla="*/ 5 h 126"/>
                <a:gd name="T6" fmla="*/ 50 w 90"/>
                <a:gd name="T7" fmla="*/ 0 h 126"/>
                <a:gd name="T8" fmla="*/ 78 w 90"/>
                <a:gd name="T9" fmla="*/ 10 h 126"/>
                <a:gd name="T10" fmla="*/ 90 w 90"/>
                <a:gd name="T11" fmla="*/ 40 h 126"/>
                <a:gd name="T12" fmla="*/ 88 w 90"/>
                <a:gd name="T13" fmla="*/ 81 h 126"/>
                <a:gd name="T14" fmla="*/ 76 w 90"/>
                <a:gd name="T15" fmla="*/ 126 h 126"/>
                <a:gd name="T16" fmla="*/ 78 w 90"/>
                <a:gd name="T17" fmla="*/ 45 h 126"/>
                <a:gd name="T18" fmla="*/ 33 w 90"/>
                <a:gd name="T19" fmla="*/ 38 h 126"/>
                <a:gd name="T20" fmla="*/ 12 w 90"/>
                <a:gd name="T21" fmla="*/ 45 h 126"/>
                <a:gd name="T22" fmla="*/ 23 w 90"/>
                <a:gd name="T23" fmla="*/ 64 h 126"/>
                <a:gd name="T24" fmla="*/ 47 w 90"/>
                <a:gd name="T25" fmla="*/ 74 h 126"/>
                <a:gd name="T26" fmla="*/ 50 w 90"/>
                <a:gd name="T27" fmla="*/ 90 h 126"/>
                <a:gd name="T28" fmla="*/ 28 w 90"/>
                <a:gd name="T29" fmla="*/ 86 h 126"/>
                <a:gd name="T30" fmla="*/ 21 w 90"/>
                <a:gd name="T31" fmla="*/ 100 h 126"/>
                <a:gd name="T32" fmla="*/ 21 w 90"/>
                <a:gd name="T33" fmla="*/ 10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26"/>
                <a:gd name="T53" fmla="*/ 90 w 9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26">
                  <a:moveTo>
                    <a:pt x="21" y="100"/>
                  </a:moveTo>
                  <a:lnTo>
                    <a:pt x="0" y="38"/>
                  </a:lnTo>
                  <a:lnTo>
                    <a:pt x="23" y="5"/>
                  </a:lnTo>
                  <a:lnTo>
                    <a:pt x="50" y="0"/>
                  </a:lnTo>
                  <a:lnTo>
                    <a:pt x="78" y="10"/>
                  </a:lnTo>
                  <a:lnTo>
                    <a:pt x="90" y="40"/>
                  </a:lnTo>
                  <a:lnTo>
                    <a:pt x="88" y="81"/>
                  </a:lnTo>
                  <a:lnTo>
                    <a:pt x="76" y="126"/>
                  </a:lnTo>
                  <a:lnTo>
                    <a:pt x="78" y="45"/>
                  </a:lnTo>
                  <a:lnTo>
                    <a:pt x="33" y="38"/>
                  </a:lnTo>
                  <a:lnTo>
                    <a:pt x="12" y="45"/>
                  </a:lnTo>
                  <a:lnTo>
                    <a:pt x="23" y="64"/>
                  </a:lnTo>
                  <a:lnTo>
                    <a:pt x="47" y="74"/>
                  </a:lnTo>
                  <a:lnTo>
                    <a:pt x="50" y="90"/>
                  </a:lnTo>
                  <a:lnTo>
                    <a:pt x="28" y="86"/>
                  </a:lnTo>
                  <a:lnTo>
                    <a:pt x="21" y="10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2" name="Freeform 455"/>
            <p:cNvSpPr>
              <a:spLocks/>
            </p:cNvSpPr>
            <p:nvPr/>
          </p:nvSpPr>
          <p:spPr bwMode="auto">
            <a:xfrm>
              <a:off x="2863" y="712"/>
              <a:ext cx="50" cy="64"/>
            </a:xfrm>
            <a:custGeom>
              <a:avLst/>
              <a:gdLst>
                <a:gd name="T0" fmla="*/ 22 w 50"/>
                <a:gd name="T1" fmla="*/ 0 h 64"/>
                <a:gd name="T2" fmla="*/ 24 w 50"/>
                <a:gd name="T3" fmla="*/ 33 h 64"/>
                <a:gd name="T4" fmla="*/ 17 w 50"/>
                <a:gd name="T5" fmla="*/ 45 h 64"/>
                <a:gd name="T6" fmla="*/ 0 w 50"/>
                <a:gd name="T7" fmla="*/ 47 h 64"/>
                <a:gd name="T8" fmla="*/ 3 w 50"/>
                <a:gd name="T9" fmla="*/ 64 h 64"/>
                <a:gd name="T10" fmla="*/ 24 w 50"/>
                <a:gd name="T11" fmla="*/ 57 h 64"/>
                <a:gd name="T12" fmla="*/ 33 w 50"/>
                <a:gd name="T13" fmla="*/ 47 h 64"/>
                <a:gd name="T14" fmla="*/ 50 w 50"/>
                <a:gd name="T15" fmla="*/ 52 h 64"/>
                <a:gd name="T16" fmla="*/ 48 w 50"/>
                <a:gd name="T17" fmla="*/ 28 h 64"/>
                <a:gd name="T18" fmla="*/ 43 w 50"/>
                <a:gd name="T19" fmla="*/ 12 h 64"/>
                <a:gd name="T20" fmla="*/ 22 w 50"/>
                <a:gd name="T21" fmla="*/ 0 h 64"/>
                <a:gd name="T22" fmla="*/ 22 w 5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64"/>
                <a:gd name="T38" fmla="*/ 50 w 5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64">
                  <a:moveTo>
                    <a:pt x="22" y="0"/>
                  </a:moveTo>
                  <a:lnTo>
                    <a:pt x="24" y="33"/>
                  </a:lnTo>
                  <a:lnTo>
                    <a:pt x="17" y="45"/>
                  </a:lnTo>
                  <a:lnTo>
                    <a:pt x="0" y="47"/>
                  </a:lnTo>
                  <a:lnTo>
                    <a:pt x="3" y="64"/>
                  </a:lnTo>
                  <a:lnTo>
                    <a:pt x="24" y="57"/>
                  </a:lnTo>
                  <a:lnTo>
                    <a:pt x="33" y="47"/>
                  </a:lnTo>
                  <a:lnTo>
                    <a:pt x="50" y="52"/>
                  </a:lnTo>
                  <a:lnTo>
                    <a:pt x="48" y="28"/>
                  </a:lnTo>
                  <a:lnTo>
                    <a:pt x="43" y="12"/>
                  </a:lnTo>
                  <a:lnTo>
                    <a:pt x="2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3" name="Freeform 456"/>
            <p:cNvSpPr>
              <a:spLocks/>
            </p:cNvSpPr>
            <p:nvPr/>
          </p:nvSpPr>
          <p:spPr bwMode="auto">
            <a:xfrm>
              <a:off x="2856" y="790"/>
              <a:ext cx="114" cy="86"/>
            </a:xfrm>
            <a:custGeom>
              <a:avLst/>
              <a:gdLst>
                <a:gd name="T0" fmla="*/ 114 w 114"/>
                <a:gd name="T1" fmla="*/ 0 h 86"/>
                <a:gd name="T2" fmla="*/ 57 w 114"/>
                <a:gd name="T3" fmla="*/ 50 h 86"/>
                <a:gd name="T4" fmla="*/ 38 w 114"/>
                <a:gd name="T5" fmla="*/ 67 h 86"/>
                <a:gd name="T6" fmla="*/ 0 w 114"/>
                <a:gd name="T7" fmla="*/ 71 h 86"/>
                <a:gd name="T8" fmla="*/ 52 w 114"/>
                <a:gd name="T9" fmla="*/ 86 h 86"/>
                <a:gd name="T10" fmla="*/ 95 w 114"/>
                <a:gd name="T11" fmla="*/ 31 h 86"/>
                <a:gd name="T12" fmla="*/ 114 w 114"/>
                <a:gd name="T13" fmla="*/ 22 h 86"/>
                <a:gd name="T14" fmla="*/ 114 w 114"/>
                <a:gd name="T15" fmla="*/ 0 h 86"/>
                <a:gd name="T16" fmla="*/ 114 w 114"/>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6"/>
                <a:gd name="T29" fmla="*/ 114 w 114"/>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6">
                  <a:moveTo>
                    <a:pt x="114" y="0"/>
                  </a:moveTo>
                  <a:lnTo>
                    <a:pt x="57" y="50"/>
                  </a:lnTo>
                  <a:lnTo>
                    <a:pt x="38" y="67"/>
                  </a:lnTo>
                  <a:lnTo>
                    <a:pt x="0" y="71"/>
                  </a:lnTo>
                  <a:lnTo>
                    <a:pt x="52" y="86"/>
                  </a:lnTo>
                  <a:lnTo>
                    <a:pt x="95" y="31"/>
                  </a:lnTo>
                  <a:lnTo>
                    <a:pt x="114" y="22"/>
                  </a:lnTo>
                  <a:lnTo>
                    <a:pt x="1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4" name="Freeform 457"/>
            <p:cNvSpPr>
              <a:spLocks/>
            </p:cNvSpPr>
            <p:nvPr/>
          </p:nvSpPr>
          <p:spPr bwMode="auto">
            <a:xfrm>
              <a:off x="2689" y="449"/>
              <a:ext cx="386" cy="341"/>
            </a:xfrm>
            <a:custGeom>
              <a:avLst/>
              <a:gdLst>
                <a:gd name="T0" fmla="*/ 169 w 386"/>
                <a:gd name="T1" fmla="*/ 206 h 341"/>
                <a:gd name="T2" fmla="*/ 222 w 386"/>
                <a:gd name="T3" fmla="*/ 163 h 341"/>
                <a:gd name="T4" fmla="*/ 262 w 386"/>
                <a:gd name="T5" fmla="*/ 154 h 341"/>
                <a:gd name="T6" fmla="*/ 298 w 386"/>
                <a:gd name="T7" fmla="*/ 166 h 341"/>
                <a:gd name="T8" fmla="*/ 329 w 386"/>
                <a:gd name="T9" fmla="*/ 196 h 341"/>
                <a:gd name="T10" fmla="*/ 329 w 386"/>
                <a:gd name="T11" fmla="*/ 237 h 341"/>
                <a:gd name="T12" fmla="*/ 324 w 386"/>
                <a:gd name="T13" fmla="*/ 268 h 341"/>
                <a:gd name="T14" fmla="*/ 362 w 386"/>
                <a:gd name="T15" fmla="*/ 225 h 341"/>
                <a:gd name="T16" fmla="*/ 341 w 386"/>
                <a:gd name="T17" fmla="*/ 204 h 341"/>
                <a:gd name="T18" fmla="*/ 336 w 386"/>
                <a:gd name="T19" fmla="*/ 175 h 341"/>
                <a:gd name="T20" fmla="*/ 360 w 386"/>
                <a:gd name="T21" fmla="*/ 156 h 341"/>
                <a:gd name="T22" fmla="*/ 386 w 386"/>
                <a:gd name="T23" fmla="*/ 159 h 341"/>
                <a:gd name="T24" fmla="*/ 355 w 386"/>
                <a:gd name="T25" fmla="*/ 130 h 341"/>
                <a:gd name="T26" fmla="*/ 296 w 386"/>
                <a:gd name="T27" fmla="*/ 125 h 341"/>
                <a:gd name="T28" fmla="*/ 215 w 386"/>
                <a:gd name="T29" fmla="*/ 87 h 341"/>
                <a:gd name="T30" fmla="*/ 198 w 386"/>
                <a:gd name="T31" fmla="*/ 64 h 341"/>
                <a:gd name="T32" fmla="*/ 165 w 386"/>
                <a:gd name="T33" fmla="*/ 59 h 341"/>
                <a:gd name="T34" fmla="*/ 110 w 386"/>
                <a:gd name="T35" fmla="*/ 21 h 341"/>
                <a:gd name="T36" fmla="*/ 153 w 386"/>
                <a:gd name="T37" fmla="*/ 78 h 341"/>
                <a:gd name="T38" fmla="*/ 103 w 386"/>
                <a:gd name="T39" fmla="*/ 83 h 341"/>
                <a:gd name="T40" fmla="*/ 41 w 386"/>
                <a:gd name="T41" fmla="*/ 78 h 341"/>
                <a:gd name="T42" fmla="*/ 19 w 386"/>
                <a:gd name="T43" fmla="*/ 49 h 341"/>
                <a:gd name="T44" fmla="*/ 5 w 386"/>
                <a:gd name="T45" fmla="*/ 0 h 341"/>
                <a:gd name="T46" fmla="*/ 0 w 386"/>
                <a:gd name="T47" fmla="*/ 40 h 341"/>
                <a:gd name="T48" fmla="*/ 29 w 386"/>
                <a:gd name="T49" fmla="*/ 116 h 341"/>
                <a:gd name="T50" fmla="*/ 91 w 386"/>
                <a:gd name="T51" fmla="*/ 204 h 341"/>
                <a:gd name="T52" fmla="*/ 86 w 386"/>
                <a:gd name="T53" fmla="*/ 270 h 341"/>
                <a:gd name="T54" fmla="*/ 58 w 386"/>
                <a:gd name="T55" fmla="*/ 341 h 341"/>
                <a:gd name="T56" fmla="*/ 127 w 386"/>
                <a:gd name="T57" fmla="*/ 341 h 341"/>
                <a:gd name="T58" fmla="*/ 148 w 386"/>
                <a:gd name="T59" fmla="*/ 253 h 341"/>
                <a:gd name="T60" fmla="*/ 169 w 386"/>
                <a:gd name="T61" fmla="*/ 206 h 341"/>
                <a:gd name="T62" fmla="*/ 169 w 386"/>
                <a:gd name="T63" fmla="*/ 20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341"/>
                <a:gd name="T98" fmla="*/ 386 w 386"/>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341">
                  <a:moveTo>
                    <a:pt x="169" y="206"/>
                  </a:moveTo>
                  <a:lnTo>
                    <a:pt x="222" y="163"/>
                  </a:lnTo>
                  <a:lnTo>
                    <a:pt x="262" y="154"/>
                  </a:lnTo>
                  <a:lnTo>
                    <a:pt x="298" y="166"/>
                  </a:lnTo>
                  <a:lnTo>
                    <a:pt x="329" y="196"/>
                  </a:lnTo>
                  <a:lnTo>
                    <a:pt x="329" y="237"/>
                  </a:lnTo>
                  <a:lnTo>
                    <a:pt x="324" y="268"/>
                  </a:lnTo>
                  <a:lnTo>
                    <a:pt x="362" y="225"/>
                  </a:lnTo>
                  <a:lnTo>
                    <a:pt x="341" y="204"/>
                  </a:lnTo>
                  <a:lnTo>
                    <a:pt x="336" y="175"/>
                  </a:lnTo>
                  <a:lnTo>
                    <a:pt x="360" y="156"/>
                  </a:lnTo>
                  <a:lnTo>
                    <a:pt x="386" y="159"/>
                  </a:lnTo>
                  <a:lnTo>
                    <a:pt x="355" y="130"/>
                  </a:lnTo>
                  <a:lnTo>
                    <a:pt x="296" y="125"/>
                  </a:lnTo>
                  <a:lnTo>
                    <a:pt x="215" y="87"/>
                  </a:lnTo>
                  <a:lnTo>
                    <a:pt x="198" y="64"/>
                  </a:lnTo>
                  <a:lnTo>
                    <a:pt x="165" y="59"/>
                  </a:lnTo>
                  <a:lnTo>
                    <a:pt x="110" y="21"/>
                  </a:lnTo>
                  <a:lnTo>
                    <a:pt x="153" y="78"/>
                  </a:lnTo>
                  <a:lnTo>
                    <a:pt x="103" y="83"/>
                  </a:lnTo>
                  <a:lnTo>
                    <a:pt x="41" y="78"/>
                  </a:lnTo>
                  <a:lnTo>
                    <a:pt x="19" y="49"/>
                  </a:lnTo>
                  <a:lnTo>
                    <a:pt x="5" y="0"/>
                  </a:lnTo>
                  <a:lnTo>
                    <a:pt x="0" y="40"/>
                  </a:lnTo>
                  <a:lnTo>
                    <a:pt x="29" y="116"/>
                  </a:lnTo>
                  <a:lnTo>
                    <a:pt x="91" y="204"/>
                  </a:lnTo>
                  <a:lnTo>
                    <a:pt x="86" y="270"/>
                  </a:lnTo>
                  <a:lnTo>
                    <a:pt x="58" y="341"/>
                  </a:lnTo>
                  <a:lnTo>
                    <a:pt x="127" y="341"/>
                  </a:lnTo>
                  <a:lnTo>
                    <a:pt x="148" y="253"/>
                  </a:lnTo>
                  <a:lnTo>
                    <a:pt x="169"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5" name="Freeform 458"/>
            <p:cNvSpPr>
              <a:spLocks/>
            </p:cNvSpPr>
            <p:nvPr/>
          </p:nvSpPr>
          <p:spPr bwMode="auto">
            <a:xfrm>
              <a:off x="2528" y="304"/>
              <a:ext cx="252" cy="126"/>
            </a:xfrm>
            <a:custGeom>
              <a:avLst/>
              <a:gdLst>
                <a:gd name="T0" fmla="*/ 166 w 252"/>
                <a:gd name="T1" fmla="*/ 78 h 126"/>
                <a:gd name="T2" fmla="*/ 145 w 252"/>
                <a:gd name="T3" fmla="*/ 126 h 126"/>
                <a:gd name="T4" fmla="*/ 95 w 252"/>
                <a:gd name="T5" fmla="*/ 121 h 126"/>
                <a:gd name="T6" fmla="*/ 90 w 252"/>
                <a:gd name="T7" fmla="*/ 104 h 126"/>
                <a:gd name="T8" fmla="*/ 47 w 252"/>
                <a:gd name="T9" fmla="*/ 102 h 126"/>
                <a:gd name="T10" fmla="*/ 0 w 252"/>
                <a:gd name="T11" fmla="*/ 0 h 126"/>
                <a:gd name="T12" fmla="*/ 61 w 252"/>
                <a:gd name="T13" fmla="*/ 80 h 126"/>
                <a:gd name="T14" fmla="*/ 90 w 252"/>
                <a:gd name="T15" fmla="*/ 78 h 126"/>
                <a:gd name="T16" fmla="*/ 85 w 252"/>
                <a:gd name="T17" fmla="*/ 59 h 126"/>
                <a:gd name="T18" fmla="*/ 119 w 252"/>
                <a:gd name="T19" fmla="*/ 69 h 126"/>
                <a:gd name="T20" fmla="*/ 138 w 252"/>
                <a:gd name="T21" fmla="*/ 54 h 126"/>
                <a:gd name="T22" fmla="*/ 169 w 252"/>
                <a:gd name="T23" fmla="*/ 16 h 126"/>
                <a:gd name="T24" fmla="*/ 252 w 252"/>
                <a:gd name="T25" fmla="*/ 14 h 126"/>
                <a:gd name="T26" fmla="*/ 197 w 252"/>
                <a:gd name="T27" fmla="*/ 28 h 126"/>
                <a:gd name="T28" fmla="*/ 169 w 252"/>
                <a:gd name="T29" fmla="*/ 54 h 126"/>
                <a:gd name="T30" fmla="*/ 166 w 252"/>
                <a:gd name="T31" fmla="*/ 78 h 126"/>
                <a:gd name="T32" fmla="*/ 166 w 252"/>
                <a:gd name="T33" fmla="*/ 7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26"/>
                <a:gd name="T53" fmla="*/ 252 w 252"/>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26">
                  <a:moveTo>
                    <a:pt x="166" y="78"/>
                  </a:moveTo>
                  <a:lnTo>
                    <a:pt x="145" y="126"/>
                  </a:lnTo>
                  <a:lnTo>
                    <a:pt x="95" y="121"/>
                  </a:lnTo>
                  <a:lnTo>
                    <a:pt x="90" y="104"/>
                  </a:lnTo>
                  <a:lnTo>
                    <a:pt x="47" y="102"/>
                  </a:lnTo>
                  <a:lnTo>
                    <a:pt x="0" y="0"/>
                  </a:lnTo>
                  <a:lnTo>
                    <a:pt x="61" y="80"/>
                  </a:lnTo>
                  <a:lnTo>
                    <a:pt x="90" y="78"/>
                  </a:lnTo>
                  <a:lnTo>
                    <a:pt x="85" y="59"/>
                  </a:lnTo>
                  <a:lnTo>
                    <a:pt x="119" y="69"/>
                  </a:lnTo>
                  <a:lnTo>
                    <a:pt x="138" y="54"/>
                  </a:lnTo>
                  <a:lnTo>
                    <a:pt x="169" y="16"/>
                  </a:lnTo>
                  <a:lnTo>
                    <a:pt x="252" y="14"/>
                  </a:lnTo>
                  <a:lnTo>
                    <a:pt x="197" y="28"/>
                  </a:lnTo>
                  <a:lnTo>
                    <a:pt x="169" y="54"/>
                  </a:lnTo>
                  <a:lnTo>
                    <a:pt x="166" y="7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6" name="Freeform 459"/>
            <p:cNvSpPr>
              <a:spLocks/>
            </p:cNvSpPr>
            <p:nvPr/>
          </p:nvSpPr>
          <p:spPr bwMode="auto">
            <a:xfrm>
              <a:off x="2697" y="339"/>
              <a:ext cx="95" cy="131"/>
            </a:xfrm>
            <a:custGeom>
              <a:avLst/>
              <a:gdLst>
                <a:gd name="T0" fmla="*/ 16 w 95"/>
                <a:gd name="T1" fmla="*/ 15 h 131"/>
                <a:gd name="T2" fmla="*/ 50 w 95"/>
                <a:gd name="T3" fmla="*/ 22 h 131"/>
                <a:gd name="T4" fmla="*/ 71 w 95"/>
                <a:gd name="T5" fmla="*/ 26 h 131"/>
                <a:gd name="T6" fmla="*/ 95 w 95"/>
                <a:gd name="T7" fmla="*/ 64 h 131"/>
                <a:gd name="T8" fmla="*/ 54 w 95"/>
                <a:gd name="T9" fmla="*/ 38 h 131"/>
                <a:gd name="T10" fmla="*/ 26 w 95"/>
                <a:gd name="T11" fmla="*/ 64 h 131"/>
                <a:gd name="T12" fmla="*/ 40 w 95"/>
                <a:gd name="T13" fmla="*/ 131 h 131"/>
                <a:gd name="T14" fmla="*/ 16 w 95"/>
                <a:gd name="T15" fmla="*/ 93 h 131"/>
                <a:gd name="T16" fmla="*/ 0 w 95"/>
                <a:gd name="T17" fmla="*/ 124 h 131"/>
                <a:gd name="T18" fmla="*/ 11 w 95"/>
                <a:gd name="T19" fmla="*/ 60 h 131"/>
                <a:gd name="T20" fmla="*/ 2 w 95"/>
                <a:gd name="T21" fmla="*/ 19 h 131"/>
                <a:gd name="T22" fmla="*/ 9 w 95"/>
                <a:gd name="T23" fmla="*/ 0 h 131"/>
                <a:gd name="T24" fmla="*/ 16 w 95"/>
                <a:gd name="T25" fmla="*/ 15 h 131"/>
                <a:gd name="T26" fmla="*/ 16 w 95"/>
                <a:gd name="T27" fmla="*/ 15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1"/>
                <a:gd name="T44" fmla="*/ 95 w 95"/>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1">
                  <a:moveTo>
                    <a:pt x="16" y="15"/>
                  </a:moveTo>
                  <a:lnTo>
                    <a:pt x="50" y="22"/>
                  </a:lnTo>
                  <a:lnTo>
                    <a:pt x="71" y="26"/>
                  </a:lnTo>
                  <a:lnTo>
                    <a:pt x="95" y="64"/>
                  </a:lnTo>
                  <a:lnTo>
                    <a:pt x="54" y="38"/>
                  </a:lnTo>
                  <a:lnTo>
                    <a:pt x="26" y="64"/>
                  </a:lnTo>
                  <a:lnTo>
                    <a:pt x="40" y="131"/>
                  </a:lnTo>
                  <a:lnTo>
                    <a:pt x="16" y="93"/>
                  </a:lnTo>
                  <a:lnTo>
                    <a:pt x="0" y="124"/>
                  </a:lnTo>
                  <a:lnTo>
                    <a:pt x="11" y="60"/>
                  </a:lnTo>
                  <a:lnTo>
                    <a:pt x="2" y="19"/>
                  </a:lnTo>
                  <a:lnTo>
                    <a:pt x="9" y="0"/>
                  </a:lnTo>
                  <a:lnTo>
                    <a:pt x="16"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7" name="Freeform 460"/>
            <p:cNvSpPr>
              <a:spLocks/>
            </p:cNvSpPr>
            <p:nvPr/>
          </p:nvSpPr>
          <p:spPr bwMode="auto">
            <a:xfrm>
              <a:off x="2535" y="183"/>
              <a:ext cx="807" cy="303"/>
            </a:xfrm>
            <a:custGeom>
              <a:avLst/>
              <a:gdLst>
                <a:gd name="T0" fmla="*/ 0 w 807"/>
                <a:gd name="T1" fmla="*/ 107 h 303"/>
                <a:gd name="T2" fmla="*/ 24 w 807"/>
                <a:gd name="T3" fmla="*/ 95 h 303"/>
                <a:gd name="T4" fmla="*/ 43 w 807"/>
                <a:gd name="T5" fmla="*/ 111 h 303"/>
                <a:gd name="T6" fmla="*/ 50 w 807"/>
                <a:gd name="T7" fmla="*/ 95 h 303"/>
                <a:gd name="T8" fmla="*/ 88 w 807"/>
                <a:gd name="T9" fmla="*/ 85 h 303"/>
                <a:gd name="T10" fmla="*/ 138 w 807"/>
                <a:gd name="T11" fmla="*/ 95 h 303"/>
                <a:gd name="T12" fmla="*/ 192 w 807"/>
                <a:gd name="T13" fmla="*/ 59 h 303"/>
                <a:gd name="T14" fmla="*/ 247 w 807"/>
                <a:gd name="T15" fmla="*/ 40 h 303"/>
                <a:gd name="T16" fmla="*/ 323 w 807"/>
                <a:gd name="T17" fmla="*/ 23 h 303"/>
                <a:gd name="T18" fmla="*/ 385 w 807"/>
                <a:gd name="T19" fmla="*/ 12 h 303"/>
                <a:gd name="T20" fmla="*/ 423 w 807"/>
                <a:gd name="T21" fmla="*/ 33 h 303"/>
                <a:gd name="T22" fmla="*/ 421 w 807"/>
                <a:gd name="T23" fmla="*/ 73 h 303"/>
                <a:gd name="T24" fmla="*/ 500 w 807"/>
                <a:gd name="T25" fmla="*/ 111 h 303"/>
                <a:gd name="T26" fmla="*/ 521 w 807"/>
                <a:gd name="T27" fmla="*/ 130 h 303"/>
                <a:gd name="T28" fmla="*/ 528 w 807"/>
                <a:gd name="T29" fmla="*/ 185 h 303"/>
                <a:gd name="T30" fmla="*/ 547 w 807"/>
                <a:gd name="T31" fmla="*/ 194 h 303"/>
                <a:gd name="T32" fmla="*/ 547 w 807"/>
                <a:gd name="T33" fmla="*/ 128 h 303"/>
                <a:gd name="T34" fmla="*/ 571 w 807"/>
                <a:gd name="T35" fmla="*/ 128 h 303"/>
                <a:gd name="T36" fmla="*/ 621 w 807"/>
                <a:gd name="T37" fmla="*/ 166 h 303"/>
                <a:gd name="T38" fmla="*/ 621 w 807"/>
                <a:gd name="T39" fmla="*/ 135 h 303"/>
                <a:gd name="T40" fmla="*/ 557 w 807"/>
                <a:gd name="T41" fmla="*/ 83 h 303"/>
                <a:gd name="T42" fmla="*/ 571 w 807"/>
                <a:gd name="T43" fmla="*/ 71 h 303"/>
                <a:gd name="T44" fmla="*/ 638 w 807"/>
                <a:gd name="T45" fmla="*/ 118 h 303"/>
                <a:gd name="T46" fmla="*/ 588 w 807"/>
                <a:gd name="T47" fmla="*/ 59 h 303"/>
                <a:gd name="T48" fmla="*/ 635 w 807"/>
                <a:gd name="T49" fmla="*/ 73 h 303"/>
                <a:gd name="T50" fmla="*/ 702 w 807"/>
                <a:gd name="T51" fmla="*/ 135 h 303"/>
                <a:gd name="T52" fmla="*/ 771 w 807"/>
                <a:gd name="T53" fmla="*/ 228 h 303"/>
                <a:gd name="T54" fmla="*/ 792 w 807"/>
                <a:gd name="T55" fmla="*/ 303 h 303"/>
                <a:gd name="T56" fmla="*/ 807 w 807"/>
                <a:gd name="T57" fmla="*/ 303 h 303"/>
                <a:gd name="T58" fmla="*/ 797 w 807"/>
                <a:gd name="T59" fmla="*/ 251 h 303"/>
                <a:gd name="T60" fmla="*/ 759 w 807"/>
                <a:gd name="T61" fmla="*/ 182 h 303"/>
                <a:gd name="T62" fmla="*/ 699 w 807"/>
                <a:gd name="T63" fmla="*/ 104 h 303"/>
                <a:gd name="T64" fmla="*/ 635 w 807"/>
                <a:gd name="T65" fmla="*/ 52 h 303"/>
                <a:gd name="T66" fmla="*/ 580 w 807"/>
                <a:gd name="T67" fmla="*/ 35 h 303"/>
                <a:gd name="T68" fmla="*/ 523 w 807"/>
                <a:gd name="T69" fmla="*/ 40 h 303"/>
                <a:gd name="T70" fmla="*/ 476 w 807"/>
                <a:gd name="T71" fmla="*/ 28 h 303"/>
                <a:gd name="T72" fmla="*/ 402 w 807"/>
                <a:gd name="T73" fmla="*/ 4 h 303"/>
                <a:gd name="T74" fmla="*/ 378 w 807"/>
                <a:gd name="T75" fmla="*/ 0 h 303"/>
                <a:gd name="T76" fmla="*/ 302 w 807"/>
                <a:gd name="T77" fmla="*/ 19 h 303"/>
                <a:gd name="T78" fmla="*/ 240 w 807"/>
                <a:gd name="T79" fmla="*/ 26 h 303"/>
                <a:gd name="T80" fmla="*/ 178 w 807"/>
                <a:gd name="T81" fmla="*/ 52 h 303"/>
                <a:gd name="T82" fmla="*/ 138 w 807"/>
                <a:gd name="T83" fmla="*/ 83 h 303"/>
                <a:gd name="T84" fmla="*/ 90 w 807"/>
                <a:gd name="T85" fmla="*/ 73 h 303"/>
                <a:gd name="T86" fmla="*/ 64 w 807"/>
                <a:gd name="T87" fmla="*/ 80 h 303"/>
                <a:gd name="T88" fmla="*/ 38 w 807"/>
                <a:gd name="T89" fmla="*/ 95 h 303"/>
                <a:gd name="T90" fmla="*/ 24 w 807"/>
                <a:gd name="T91" fmla="*/ 85 h 303"/>
                <a:gd name="T92" fmla="*/ 12 w 807"/>
                <a:gd name="T93" fmla="*/ 90 h 303"/>
                <a:gd name="T94" fmla="*/ 0 w 807"/>
                <a:gd name="T95" fmla="*/ 107 h 303"/>
                <a:gd name="T96" fmla="*/ 0 w 807"/>
                <a:gd name="T97" fmla="*/ 10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303"/>
                <a:gd name="T149" fmla="*/ 807 w 807"/>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303">
                  <a:moveTo>
                    <a:pt x="0" y="107"/>
                  </a:moveTo>
                  <a:lnTo>
                    <a:pt x="24" y="95"/>
                  </a:lnTo>
                  <a:lnTo>
                    <a:pt x="43" y="111"/>
                  </a:lnTo>
                  <a:lnTo>
                    <a:pt x="50" y="95"/>
                  </a:lnTo>
                  <a:lnTo>
                    <a:pt x="88" y="85"/>
                  </a:lnTo>
                  <a:lnTo>
                    <a:pt x="138" y="95"/>
                  </a:lnTo>
                  <a:lnTo>
                    <a:pt x="192" y="59"/>
                  </a:lnTo>
                  <a:lnTo>
                    <a:pt x="247" y="40"/>
                  </a:lnTo>
                  <a:lnTo>
                    <a:pt x="323" y="23"/>
                  </a:lnTo>
                  <a:lnTo>
                    <a:pt x="385" y="12"/>
                  </a:lnTo>
                  <a:lnTo>
                    <a:pt x="423" y="33"/>
                  </a:lnTo>
                  <a:lnTo>
                    <a:pt x="421" y="73"/>
                  </a:lnTo>
                  <a:lnTo>
                    <a:pt x="500" y="111"/>
                  </a:lnTo>
                  <a:lnTo>
                    <a:pt x="521" y="130"/>
                  </a:lnTo>
                  <a:lnTo>
                    <a:pt x="528" y="185"/>
                  </a:lnTo>
                  <a:lnTo>
                    <a:pt x="547" y="194"/>
                  </a:lnTo>
                  <a:lnTo>
                    <a:pt x="547" y="128"/>
                  </a:lnTo>
                  <a:lnTo>
                    <a:pt x="571" y="128"/>
                  </a:lnTo>
                  <a:lnTo>
                    <a:pt x="621" y="166"/>
                  </a:lnTo>
                  <a:lnTo>
                    <a:pt x="621" y="135"/>
                  </a:lnTo>
                  <a:lnTo>
                    <a:pt x="557" y="83"/>
                  </a:lnTo>
                  <a:lnTo>
                    <a:pt x="571" y="71"/>
                  </a:lnTo>
                  <a:lnTo>
                    <a:pt x="638" y="118"/>
                  </a:lnTo>
                  <a:lnTo>
                    <a:pt x="588" y="59"/>
                  </a:lnTo>
                  <a:lnTo>
                    <a:pt x="635" y="73"/>
                  </a:lnTo>
                  <a:lnTo>
                    <a:pt x="702" y="135"/>
                  </a:lnTo>
                  <a:lnTo>
                    <a:pt x="771" y="228"/>
                  </a:lnTo>
                  <a:lnTo>
                    <a:pt x="792" y="303"/>
                  </a:lnTo>
                  <a:lnTo>
                    <a:pt x="807" y="303"/>
                  </a:lnTo>
                  <a:lnTo>
                    <a:pt x="797" y="251"/>
                  </a:lnTo>
                  <a:lnTo>
                    <a:pt x="759" y="182"/>
                  </a:lnTo>
                  <a:lnTo>
                    <a:pt x="699" y="104"/>
                  </a:lnTo>
                  <a:lnTo>
                    <a:pt x="635" y="52"/>
                  </a:lnTo>
                  <a:lnTo>
                    <a:pt x="580" y="35"/>
                  </a:lnTo>
                  <a:lnTo>
                    <a:pt x="523" y="40"/>
                  </a:lnTo>
                  <a:lnTo>
                    <a:pt x="476" y="28"/>
                  </a:lnTo>
                  <a:lnTo>
                    <a:pt x="402" y="4"/>
                  </a:lnTo>
                  <a:lnTo>
                    <a:pt x="378" y="0"/>
                  </a:lnTo>
                  <a:lnTo>
                    <a:pt x="302" y="19"/>
                  </a:lnTo>
                  <a:lnTo>
                    <a:pt x="240" y="26"/>
                  </a:lnTo>
                  <a:lnTo>
                    <a:pt x="178" y="52"/>
                  </a:lnTo>
                  <a:lnTo>
                    <a:pt x="138" y="83"/>
                  </a:lnTo>
                  <a:lnTo>
                    <a:pt x="90" y="73"/>
                  </a:lnTo>
                  <a:lnTo>
                    <a:pt x="64" y="80"/>
                  </a:lnTo>
                  <a:lnTo>
                    <a:pt x="38" y="95"/>
                  </a:lnTo>
                  <a:lnTo>
                    <a:pt x="24" y="85"/>
                  </a:lnTo>
                  <a:lnTo>
                    <a:pt x="12" y="90"/>
                  </a:lnTo>
                  <a:lnTo>
                    <a:pt x="0" y="10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8" name="Freeform 461"/>
            <p:cNvSpPr>
              <a:spLocks/>
            </p:cNvSpPr>
            <p:nvPr/>
          </p:nvSpPr>
          <p:spPr bwMode="auto">
            <a:xfrm>
              <a:off x="2939" y="629"/>
              <a:ext cx="179" cy="346"/>
            </a:xfrm>
            <a:custGeom>
              <a:avLst/>
              <a:gdLst>
                <a:gd name="T0" fmla="*/ 157 w 179"/>
                <a:gd name="T1" fmla="*/ 19 h 346"/>
                <a:gd name="T2" fmla="*/ 86 w 179"/>
                <a:gd name="T3" fmla="*/ 76 h 346"/>
                <a:gd name="T4" fmla="*/ 46 w 179"/>
                <a:gd name="T5" fmla="*/ 138 h 346"/>
                <a:gd name="T6" fmla="*/ 22 w 179"/>
                <a:gd name="T7" fmla="*/ 218 h 346"/>
                <a:gd name="T8" fmla="*/ 22 w 179"/>
                <a:gd name="T9" fmla="*/ 273 h 346"/>
                <a:gd name="T10" fmla="*/ 31 w 179"/>
                <a:gd name="T11" fmla="*/ 297 h 346"/>
                <a:gd name="T12" fmla="*/ 48 w 179"/>
                <a:gd name="T13" fmla="*/ 342 h 346"/>
                <a:gd name="T14" fmla="*/ 17 w 179"/>
                <a:gd name="T15" fmla="*/ 313 h 346"/>
                <a:gd name="T16" fmla="*/ 7 w 179"/>
                <a:gd name="T17" fmla="*/ 346 h 346"/>
                <a:gd name="T18" fmla="*/ 7 w 179"/>
                <a:gd name="T19" fmla="*/ 285 h 346"/>
                <a:gd name="T20" fmla="*/ 0 w 179"/>
                <a:gd name="T21" fmla="*/ 244 h 346"/>
                <a:gd name="T22" fmla="*/ 17 w 179"/>
                <a:gd name="T23" fmla="*/ 183 h 346"/>
                <a:gd name="T24" fmla="*/ 31 w 179"/>
                <a:gd name="T25" fmla="*/ 135 h 346"/>
                <a:gd name="T26" fmla="*/ 62 w 179"/>
                <a:gd name="T27" fmla="*/ 85 h 346"/>
                <a:gd name="T28" fmla="*/ 91 w 179"/>
                <a:gd name="T29" fmla="*/ 52 h 346"/>
                <a:gd name="T30" fmla="*/ 129 w 179"/>
                <a:gd name="T31" fmla="*/ 19 h 346"/>
                <a:gd name="T32" fmla="*/ 179 w 179"/>
                <a:gd name="T33" fmla="*/ 0 h 346"/>
                <a:gd name="T34" fmla="*/ 157 w 179"/>
                <a:gd name="T35" fmla="*/ 19 h 346"/>
                <a:gd name="T36" fmla="*/ 157 w 179"/>
                <a:gd name="T37" fmla="*/ 19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346"/>
                <a:gd name="T59" fmla="*/ 179 w 17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346">
                  <a:moveTo>
                    <a:pt x="157" y="19"/>
                  </a:moveTo>
                  <a:lnTo>
                    <a:pt x="86" y="76"/>
                  </a:lnTo>
                  <a:lnTo>
                    <a:pt x="46" y="138"/>
                  </a:lnTo>
                  <a:lnTo>
                    <a:pt x="22" y="218"/>
                  </a:lnTo>
                  <a:lnTo>
                    <a:pt x="22" y="273"/>
                  </a:lnTo>
                  <a:lnTo>
                    <a:pt x="31" y="297"/>
                  </a:lnTo>
                  <a:lnTo>
                    <a:pt x="48" y="342"/>
                  </a:lnTo>
                  <a:lnTo>
                    <a:pt x="17" y="313"/>
                  </a:lnTo>
                  <a:lnTo>
                    <a:pt x="7" y="346"/>
                  </a:lnTo>
                  <a:lnTo>
                    <a:pt x="7" y="285"/>
                  </a:lnTo>
                  <a:lnTo>
                    <a:pt x="0" y="244"/>
                  </a:lnTo>
                  <a:lnTo>
                    <a:pt x="17" y="183"/>
                  </a:lnTo>
                  <a:lnTo>
                    <a:pt x="31" y="135"/>
                  </a:lnTo>
                  <a:lnTo>
                    <a:pt x="62" y="85"/>
                  </a:lnTo>
                  <a:lnTo>
                    <a:pt x="91" y="52"/>
                  </a:lnTo>
                  <a:lnTo>
                    <a:pt x="129" y="19"/>
                  </a:lnTo>
                  <a:lnTo>
                    <a:pt x="179" y="0"/>
                  </a:lnTo>
                  <a:lnTo>
                    <a:pt x="157"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9" name="Freeform 462"/>
            <p:cNvSpPr>
              <a:spLocks/>
            </p:cNvSpPr>
            <p:nvPr/>
          </p:nvSpPr>
          <p:spPr bwMode="auto">
            <a:xfrm>
              <a:off x="3120" y="475"/>
              <a:ext cx="1031" cy="984"/>
            </a:xfrm>
            <a:custGeom>
              <a:avLst/>
              <a:gdLst>
                <a:gd name="T0" fmla="*/ 34 w 1031"/>
                <a:gd name="T1" fmla="*/ 386 h 984"/>
                <a:gd name="T2" fmla="*/ 0 w 1031"/>
                <a:gd name="T3" fmla="*/ 455 h 984"/>
                <a:gd name="T4" fmla="*/ 72 w 1031"/>
                <a:gd name="T5" fmla="*/ 574 h 984"/>
                <a:gd name="T6" fmla="*/ 81 w 1031"/>
                <a:gd name="T7" fmla="*/ 600 h 984"/>
                <a:gd name="T8" fmla="*/ 169 w 1031"/>
                <a:gd name="T9" fmla="*/ 638 h 984"/>
                <a:gd name="T10" fmla="*/ 260 w 1031"/>
                <a:gd name="T11" fmla="*/ 602 h 984"/>
                <a:gd name="T12" fmla="*/ 319 w 1031"/>
                <a:gd name="T13" fmla="*/ 700 h 984"/>
                <a:gd name="T14" fmla="*/ 276 w 1031"/>
                <a:gd name="T15" fmla="*/ 816 h 984"/>
                <a:gd name="T16" fmla="*/ 195 w 1031"/>
                <a:gd name="T17" fmla="*/ 882 h 984"/>
                <a:gd name="T18" fmla="*/ 138 w 1031"/>
                <a:gd name="T19" fmla="*/ 878 h 984"/>
                <a:gd name="T20" fmla="*/ 214 w 1031"/>
                <a:gd name="T21" fmla="*/ 897 h 984"/>
                <a:gd name="T22" fmla="*/ 281 w 1031"/>
                <a:gd name="T23" fmla="*/ 835 h 984"/>
                <a:gd name="T24" fmla="*/ 333 w 1031"/>
                <a:gd name="T25" fmla="*/ 766 h 984"/>
                <a:gd name="T26" fmla="*/ 398 w 1031"/>
                <a:gd name="T27" fmla="*/ 861 h 984"/>
                <a:gd name="T28" fmla="*/ 526 w 1031"/>
                <a:gd name="T29" fmla="*/ 937 h 984"/>
                <a:gd name="T30" fmla="*/ 688 w 1031"/>
                <a:gd name="T31" fmla="*/ 961 h 984"/>
                <a:gd name="T32" fmla="*/ 728 w 1031"/>
                <a:gd name="T33" fmla="*/ 918 h 984"/>
                <a:gd name="T34" fmla="*/ 790 w 1031"/>
                <a:gd name="T35" fmla="*/ 721 h 984"/>
                <a:gd name="T36" fmla="*/ 888 w 1031"/>
                <a:gd name="T37" fmla="*/ 588 h 984"/>
                <a:gd name="T38" fmla="*/ 886 w 1031"/>
                <a:gd name="T39" fmla="*/ 529 h 984"/>
                <a:gd name="T40" fmla="*/ 1028 w 1031"/>
                <a:gd name="T41" fmla="*/ 420 h 984"/>
                <a:gd name="T42" fmla="*/ 1024 w 1031"/>
                <a:gd name="T43" fmla="*/ 337 h 984"/>
                <a:gd name="T44" fmla="*/ 993 w 1031"/>
                <a:gd name="T45" fmla="*/ 225 h 984"/>
                <a:gd name="T46" fmla="*/ 807 w 1031"/>
                <a:gd name="T47" fmla="*/ 90 h 984"/>
                <a:gd name="T48" fmla="*/ 624 w 1031"/>
                <a:gd name="T49" fmla="*/ 59 h 984"/>
                <a:gd name="T50" fmla="*/ 545 w 1031"/>
                <a:gd name="T51" fmla="*/ 102 h 984"/>
                <a:gd name="T52" fmla="*/ 521 w 1031"/>
                <a:gd name="T53" fmla="*/ 147 h 984"/>
                <a:gd name="T54" fmla="*/ 460 w 1031"/>
                <a:gd name="T55" fmla="*/ 178 h 984"/>
                <a:gd name="T56" fmla="*/ 471 w 1031"/>
                <a:gd name="T57" fmla="*/ 218 h 984"/>
                <a:gd name="T58" fmla="*/ 398 w 1031"/>
                <a:gd name="T59" fmla="*/ 223 h 984"/>
                <a:gd name="T60" fmla="*/ 367 w 1031"/>
                <a:gd name="T61" fmla="*/ 263 h 984"/>
                <a:gd name="T62" fmla="*/ 302 w 1031"/>
                <a:gd name="T63" fmla="*/ 244 h 984"/>
                <a:gd name="T64" fmla="*/ 243 w 1031"/>
                <a:gd name="T65" fmla="*/ 230 h 984"/>
                <a:gd name="T66" fmla="*/ 360 w 1031"/>
                <a:gd name="T67" fmla="*/ 197 h 984"/>
                <a:gd name="T68" fmla="*/ 410 w 1031"/>
                <a:gd name="T69" fmla="*/ 159 h 984"/>
                <a:gd name="T70" fmla="*/ 307 w 1031"/>
                <a:gd name="T71" fmla="*/ 73 h 984"/>
                <a:gd name="T72" fmla="*/ 436 w 1031"/>
                <a:gd name="T73" fmla="*/ 135 h 984"/>
                <a:gd name="T74" fmla="*/ 436 w 1031"/>
                <a:gd name="T75" fmla="*/ 83 h 984"/>
                <a:gd name="T76" fmla="*/ 469 w 1031"/>
                <a:gd name="T77" fmla="*/ 73 h 984"/>
                <a:gd name="T78" fmla="*/ 550 w 1031"/>
                <a:gd name="T79" fmla="*/ 59 h 984"/>
                <a:gd name="T80" fmla="*/ 302 w 1031"/>
                <a:gd name="T81" fmla="*/ 0 h 984"/>
                <a:gd name="T82" fmla="*/ 74 w 1031"/>
                <a:gd name="T83" fmla="*/ 73 h 984"/>
                <a:gd name="T84" fmla="*/ 5 w 1031"/>
                <a:gd name="T85" fmla="*/ 128 h 984"/>
                <a:gd name="T86" fmla="*/ 86 w 1031"/>
                <a:gd name="T87" fmla="*/ 170 h 984"/>
                <a:gd name="T88" fmla="*/ 53 w 1031"/>
                <a:gd name="T89" fmla="*/ 206 h 984"/>
                <a:gd name="T90" fmla="*/ 22 w 1031"/>
                <a:gd name="T91" fmla="*/ 220 h 984"/>
                <a:gd name="T92" fmla="*/ 29 w 1031"/>
                <a:gd name="T93" fmla="*/ 261 h 9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1"/>
                <a:gd name="T142" fmla="*/ 0 h 984"/>
                <a:gd name="T143" fmla="*/ 1031 w 1031"/>
                <a:gd name="T144" fmla="*/ 984 h 9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1" h="984">
                  <a:moveTo>
                    <a:pt x="29" y="261"/>
                  </a:moveTo>
                  <a:lnTo>
                    <a:pt x="34" y="386"/>
                  </a:lnTo>
                  <a:lnTo>
                    <a:pt x="0" y="413"/>
                  </a:lnTo>
                  <a:lnTo>
                    <a:pt x="0" y="455"/>
                  </a:lnTo>
                  <a:lnTo>
                    <a:pt x="62" y="529"/>
                  </a:lnTo>
                  <a:lnTo>
                    <a:pt x="72" y="574"/>
                  </a:lnTo>
                  <a:lnTo>
                    <a:pt x="126" y="595"/>
                  </a:lnTo>
                  <a:lnTo>
                    <a:pt x="81" y="600"/>
                  </a:lnTo>
                  <a:lnTo>
                    <a:pt x="124" y="636"/>
                  </a:lnTo>
                  <a:lnTo>
                    <a:pt x="169" y="638"/>
                  </a:lnTo>
                  <a:lnTo>
                    <a:pt x="200" y="605"/>
                  </a:lnTo>
                  <a:lnTo>
                    <a:pt x="260" y="602"/>
                  </a:lnTo>
                  <a:lnTo>
                    <a:pt x="300" y="640"/>
                  </a:lnTo>
                  <a:lnTo>
                    <a:pt x="319" y="700"/>
                  </a:lnTo>
                  <a:lnTo>
                    <a:pt x="312" y="747"/>
                  </a:lnTo>
                  <a:lnTo>
                    <a:pt x="276" y="816"/>
                  </a:lnTo>
                  <a:lnTo>
                    <a:pt x="214" y="859"/>
                  </a:lnTo>
                  <a:lnTo>
                    <a:pt x="195" y="882"/>
                  </a:lnTo>
                  <a:lnTo>
                    <a:pt x="174" y="887"/>
                  </a:lnTo>
                  <a:lnTo>
                    <a:pt x="138" y="878"/>
                  </a:lnTo>
                  <a:lnTo>
                    <a:pt x="176" y="906"/>
                  </a:lnTo>
                  <a:lnTo>
                    <a:pt x="214" y="897"/>
                  </a:lnTo>
                  <a:lnTo>
                    <a:pt x="243" y="859"/>
                  </a:lnTo>
                  <a:lnTo>
                    <a:pt x="281" y="835"/>
                  </a:lnTo>
                  <a:lnTo>
                    <a:pt x="305" y="799"/>
                  </a:lnTo>
                  <a:lnTo>
                    <a:pt x="333" y="766"/>
                  </a:lnTo>
                  <a:lnTo>
                    <a:pt x="374" y="795"/>
                  </a:lnTo>
                  <a:lnTo>
                    <a:pt x="398" y="861"/>
                  </a:lnTo>
                  <a:lnTo>
                    <a:pt x="479" y="932"/>
                  </a:lnTo>
                  <a:lnTo>
                    <a:pt x="526" y="937"/>
                  </a:lnTo>
                  <a:lnTo>
                    <a:pt x="590" y="984"/>
                  </a:lnTo>
                  <a:lnTo>
                    <a:pt x="688" y="961"/>
                  </a:lnTo>
                  <a:lnTo>
                    <a:pt x="655" y="911"/>
                  </a:lnTo>
                  <a:lnTo>
                    <a:pt x="728" y="918"/>
                  </a:lnTo>
                  <a:lnTo>
                    <a:pt x="790" y="878"/>
                  </a:lnTo>
                  <a:lnTo>
                    <a:pt x="790" y="721"/>
                  </a:lnTo>
                  <a:lnTo>
                    <a:pt x="878" y="619"/>
                  </a:lnTo>
                  <a:lnTo>
                    <a:pt x="888" y="588"/>
                  </a:lnTo>
                  <a:lnTo>
                    <a:pt x="871" y="557"/>
                  </a:lnTo>
                  <a:lnTo>
                    <a:pt x="886" y="529"/>
                  </a:lnTo>
                  <a:lnTo>
                    <a:pt x="988" y="477"/>
                  </a:lnTo>
                  <a:lnTo>
                    <a:pt x="1028" y="420"/>
                  </a:lnTo>
                  <a:lnTo>
                    <a:pt x="1031" y="363"/>
                  </a:lnTo>
                  <a:lnTo>
                    <a:pt x="1024" y="337"/>
                  </a:lnTo>
                  <a:lnTo>
                    <a:pt x="1019" y="296"/>
                  </a:lnTo>
                  <a:lnTo>
                    <a:pt x="993" y="225"/>
                  </a:lnTo>
                  <a:lnTo>
                    <a:pt x="869" y="182"/>
                  </a:lnTo>
                  <a:lnTo>
                    <a:pt x="807" y="90"/>
                  </a:lnTo>
                  <a:lnTo>
                    <a:pt x="693" y="28"/>
                  </a:lnTo>
                  <a:lnTo>
                    <a:pt x="624" y="59"/>
                  </a:lnTo>
                  <a:lnTo>
                    <a:pt x="621" y="118"/>
                  </a:lnTo>
                  <a:lnTo>
                    <a:pt x="545" y="102"/>
                  </a:lnTo>
                  <a:lnTo>
                    <a:pt x="569" y="137"/>
                  </a:lnTo>
                  <a:lnTo>
                    <a:pt x="521" y="147"/>
                  </a:lnTo>
                  <a:lnTo>
                    <a:pt x="533" y="182"/>
                  </a:lnTo>
                  <a:lnTo>
                    <a:pt x="460" y="178"/>
                  </a:lnTo>
                  <a:lnTo>
                    <a:pt x="517" y="225"/>
                  </a:lnTo>
                  <a:lnTo>
                    <a:pt x="471" y="218"/>
                  </a:lnTo>
                  <a:lnTo>
                    <a:pt x="443" y="251"/>
                  </a:lnTo>
                  <a:lnTo>
                    <a:pt x="398" y="223"/>
                  </a:lnTo>
                  <a:lnTo>
                    <a:pt x="412" y="251"/>
                  </a:lnTo>
                  <a:lnTo>
                    <a:pt x="367" y="263"/>
                  </a:lnTo>
                  <a:lnTo>
                    <a:pt x="317" y="225"/>
                  </a:lnTo>
                  <a:lnTo>
                    <a:pt x="302" y="244"/>
                  </a:lnTo>
                  <a:lnTo>
                    <a:pt x="260" y="263"/>
                  </a:lnTo>
                  <a:lnTo>
                    <a:pt x="243" y="230"/>
                  </a:lnTo>
                  <a:lnTo>
                    <a:pt x="286" y="161"/>
                  </a:lnTo>
                  <a:lnTo>
                    <a:pt x="360" y="197"/>
                  </a:lnTo>
                  <a:lnTo>
                    <a:pt x="379" y="173"/>
                  </a:lnTo>
                  <a:lnTo>
                    <a:pt x="410" y="159"/>
                  </a:lnTo>
                  <a:lnTo>
                    <a:pt x="331" y="116"/>
                  </a:lnTo>
                  <a:lnTo>
                    <a:pt x="307" y="73"/>
                  </a:lnTo>
                  <a:lnTo>
                    <a:pt x="367" y="106"/>
                  </a:lnTo>
                  <a:lnTo>
                    <a:pt x="436" y="135"/>
                  </a:lnTo>
                  <a:lnTo>
                    <a:pt x="367" y="73"/>
                  </a:lnTo>
                  <a:lnTo>
                    <a:pt x="436" y="83"/>
                  </a:lnTo>
                  <a:lnTo>
                    <a:pt x="469" y="99"/>
                  </a:lnTo>
                  <a:lnTo>
                    <a:pt x="469" y="73"/>
                  </a:lnTo>
                  <a:lnTo>
                    <a:pt x="488" y="61"/>
                  </a:lnTo>
                  <a:lnTo>
                    <a:pt x="550" y="59"/>
                  </a:lnTo>
                  <a:lnTo>
                    <a:pt x="460" y="11"/>
                  </a:lnTo>
                  <a:lnTo>
                    <a:pt x="302" y="0"/>
                  </a:lnTo>
                  <a:lnTo>
                    <a:pt x="169" y="21"/>
                  </a:lnTo>
                  <a:lnTo>
                    <a:pt x="74" y="73"/>
                  </a:lnTo>
                  <a:lnTo>
                    <a:pt x="22" y="116"/>
                  </a:lnTo>
                  <a:lnTo>
                    <a:pt x="5" y="128"/>
                  </a:lnTo>
                  <a:lnTo>
                    <a:pt x="3" y="156"/>
                  </a:lnTo>
                  <a:lnTo>
                    <a:pt x="86" y="170"/>
                  </a:lnTo>
                  <a:lnTo>
                    <a:pt x="105" y="232"/>
                  </a:lnTo>
                  <a:lnTo>
                    <a:pt x="53" y="206"/>
                  </a:lnTo>
                  <a:lnTo>
                    <a:pt x="69" y="284"/>
                  </a:lnTo>
                  <a:lnTo>
                    <a:pt x="22" y="220"/>
                  </a:lnTo>
                  <a:lnTo>
                    <a:pt x="29" y="2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0" name="Freeform 463"/>
            <p:cNvSpPr>
              <a:spLocks/>
            </p:cNvSpPr>
            <p:nvPr/>
          </p:nvSpPr>
          <p:spPr bwMode="auto">
            <a:xfrm>
              <a:off x="3106" y="622"/>
              <a:ext cx="55" cy="182"/>
            </a:xfrm>
            <a:custGeom>
              <a:avLst/>
              <a:gdLst>
                <a:gd name="T0" fmla="*/ 2 w 55"/>
                <a:gd name="T1" fmla="*/ 0 h 182"/>
                <a:gd name="T2" fmla="*/ 0 w 55"/>
                <a:gd name="T3" fmla="*/ 71 h 182"/>
                <a:gd name="T4" fmla="*/ 48 w 55"/>
                <a:gd name="T5" fmla="*/ 182 h 182"/>
                <a:gd name="T6" fmla="*/ 55 w 55"/>
                <a:gd name="T7" fmla="*/ 154 h 182"/>
                <a:gd name="T8" fmla="*/ 17 w 55"/>
                <a:gd name="T9" fmla="*/ 73 h 182"/>
                <a:gd name="T10" fmla="*/ 17 w 55"/>
                <a:gd name="T11" fmla="*/ 14 h 182"/>
                <a:gd name="T12" fmla="*/ 2 w 55"/>
                <a:gd name="T13" fmla="*/ 0 h 182"/>
                <a:gd name="T14" fmla="*/ 2 w 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2"/>
                <a:gd name="T26" fmla="*/ 55 w 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2">
                  <a:moveTo>
                    <a:pt x="2" y="0"/>
                  </a:moveTo>
                  <a:lnTo>
                    <a:pt x="0" y="71"/>
                  </a:lnTo>
                  <a:lnTo>
                    <a:pt x="48" y="182"/>
                  </a:lnTo>
                  <a:lnTo>
                    <a:pt x="55" y="154"/>
                  </a:lnTo>
                  <a:lnTo>
                    <a:pt x="17" y="73"/>
                  </a:lnTo>
                  <a:lnTo>
                    <a:pt x="17" y="14"/>
                  </a:lnTo>
                  <a:lnTo>
                    <a:pt x="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1" name="Freeform 464"/>
            <p:cNvSpPr>
              <a:spLocks/>
            </p:cNvSpPr>
            <p:nvPr/>
          </p:nvSpPr>
          <p:spPr bwMode="auto">
            <a:xfrm>
              <a:off x="2863" y="1106"/>
              <a:ext cx="74" cy="135"/>
            </a:xfrm>
            <a:custGeom>
              <a:avLst/>
              <a:gdLst>
                <a:gd name="T0" fmla="*/ 64 w 74"/>
                <a:gd name="T1" fmla="*/ 26 h 135"/>
                <a:gd name="T2" fmla="*/ 43 w 74"/>
                <a:gd name="T3" fmla="*/ 45 h 135"/>
                <a:gd name="T4" fmla="*/ 22 w 74"/>
                <a:gd name="T5" fmla="*/ 64 h 135"/>
                <a:gd name="T6" fmla="*/ 22 w 74"/>
                <a:gd name="T7" fmla="*/ 88 h 135"/>
                <a:gd name="T8" fmla="*/ 69 w 74"/>
                <a:gd name="T9" fmla="*/ 111 h 135"/>
                <a:gd name="T10" fmla="*/ 74 w 74"/>
                <a:gd name="T11" fmla="*/ 135 h 135"/>
                <a:gd name="T12" fmla="*/ 5 w 74"/>
                <a:gd name="T13" fmla="*/ 95 h 135"/>
                <a:gd name="T14" fmla="*/ 0 w 74"/>
                <a:gd name="T15" fmla="*/ 66 h 135"/>
                <a:gd name="T16" fmla="*/ 12 w 74"/>
                <a:gd name="T17" fmla="*/ 57 h 135"/>
                <a:gd name="T18" fmla="*/ 60 w 74"/>
                <a:gd name="T19" fmla="*/ 7 h 135"/>
                <a:gd name="T20" fmla="*/ 69 w 74"/>
                <a:gd name="T21" fmla="*/ 0 h 135"/>
                <a:gd name="T22" fmla="*/ 64 w 74"/>
                <a:gd name="T23" fmla="*/ 26 h 135"/>
                <a:gd name="T24" fmla="*/ 64 w 74"/>
                <a:gd name="T25" fmla="*/ 26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35"/>
                <a:gd name="T41" fmla="*/ 74 w 7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35">
                  <a:moveTo>
                    <a:pt x="64" y="26"/>
                  </a:moveTo>
                  <a:lnTo>
                    <a:pt x="43" y="45"/>
                  </a:lnTo>
                  <a:lnTo>
                    <a:pt x="22" y="64"/>
                  </a:lnTo>
                  <a:lnTo>
                    <a:pt x="22" y="88"/>
                  </a:lnTo>
                  <a:lnTo>
                    <a:pt x="69" y="111"/>
                  </a:lnTo>
                  <a:lnTo>
                    <a:pt x="74" y="135"/>
                  </a:lnTo>
                  <a:lnTo>
                    <a:pt x="5" y="95"/>
                  </a:lnTo>
                  <a:lnTo>
                    <a:pt x="0" y="66"/>
                  </a:lnTo>
                  <a:lnTo>
                    <a:pt x="12" y="57"/>
                  </a:lnTo>
                  <a:lnTo>
                    <a:pt x="60" y="7"/>
                  </a:lnTo>
                  <a:lnTo>
                    <a:pt x="69" y="0"/>
                  </a:lnTo>
                  <a:lnTo>
                    <a:pt x="64"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2" name="Freeform 465"/>
            <p:cNvSpPr>
              <a:spLocks/>
            </p:cNvSpPr>
            <p:nvPr/>
          </p:nvSpPr>
          <p:spPr bwMode="auto">
            <a:xfrm>
              <a:off x="2946" y="1085"/>
              <a:ext cx="46" cy="104"/>
            </a:xfrm>
            <a:custGeom>
              <a:avLst/>
              <a:gdLst>
                <a:gd name="T0" fmla="*/ 46 w 46"/>
                <a:gd name="T1" fmla="*/ 0 h 104"/>
                <a:gd name="T2" fmla="*/ 17 w 46"/>
                <a:gd name="T3" fmla="*/ 28 h 104"/>
                <a:gd name="T4" fmla="*/ 0 w 46"/>
                <a:gd name="T5" fmla="*/ 104 h 104"/>
                <a:gd name="T6" fmla="*/ 0 w 46"/>
                <a:gd name="T7" fmla="*/ 52 h 104"/>
                <a:gd name="T8" fmla="*/ 8 w 46"/>
                <a:gd name="T9" fmla="*/ 16 h 104"/>
                <a:gd name="T10" fmla="*/ 46 w 46"/>
                <a:gd name="T11" fmla="*/ 0 h 104"/>
                <a:gd name="T12" fmla="*/ 46 w 46"/>
                <a:gd name="T13" fmla="*/ 0 h 104"/>
                <a:gd name="T14" fmla="*/ 0 60000 65536"/>
                <a:gd name="T15" fmla="*/ 0 60000 65536"/>
                <a:gd name="T16" fmla="*/ 0 60000 65536"/>
                <a:gd name="T17" fmla="*/ 0 60000 65536"/>
                <a:gd name="T18" fmla="*/ 0 60000 65536"/>
                <a:gd name="T19" fmla="*/ 0 60000 65536"/>
                <a:gd name="T20" fmla="*/ 0 60000 65536"/>
                <a:gd name="T21" fmla="*/ 0 w 46"/>
                <a:gd name="T22" fmla="*/ 0 h 104"/>
                <a:gd name="T23" fmla="*/ 46 w 4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4">
                  <a:moveTo>
                    <a:pt x="46" y="0"/>
                  </a:moveTo>
                  <a:lnTo>
                    <a:pt x="17" y="28"/>
                  </a:lnTo>
                  <a:lnTo>
                    <a:pt x="0" y="104"/>
                  </a:lnTo>
                  <a:lnTo>
                    <a:pt x="0" y="52"/>
                  </a:lnTo>
                  <a:lnTo>
                    <a:pt x="8" y="16"/>
                  </a:lnTo>
                  <a:lnTo>
                    <a:pt x="4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3" name="Freeform 466"/>
            <p:cNvSpPr>
              <a:spLocks/>
            </p:cNvSpPr>
            <p:nvPr/>
          </p:nvSpPr>
          <p:spPr bwMode="auto">
            <a:xfrm>
              <a:off x="2916" y="1215"/>
              <a:ext cx="378" cy="534"/>
            </a:xfrm>
            <a:custGeom>
              <a:avLst/>
              <a:gdLst>
                <a:gd name="T0" fmla="*/ 21 w 378"/>
                <a:gd name="T1" fmla="*/ 14 h 534"/>
                <a:gd name="T2" fmla="*/ 38 w 378"/>
                <a:gd name="T3" fmla="*/ 88 h 534"/>
                <a:gd name="T4" fmla="*/ 42 w 378"/>
                <a:gd name="T5" fmla="*/ 154 h 534"/>
                <a:gd name="T6" fmla="*/ 30 w 378"/>
                <a:gd name="T7" fmla="*/ 223 h 534"/>
                <a:gd name="T8" fmla="*/ 28 w 378"/>
                <a:gd name="T9" fmla="*/ 261 h 534"/>
                <a:gd name="T10" fmla="*/ 54 w 378"/>
                <a:gd name="T11" fmla="*/ 292 h 534"/>
                <a:gd name="T12" fmla="*/ 114 w 378"/>
                <a:gd name="T13" fmla="*/ 323 h 534"/>
                <a:gd name="T14" fmla="*/ 211 w 378"/>
                <a:gd name="T15" fmla="*/ 339 h 534"/>
                <a:gd name="T16" fmla="*/ 278 w 378"/>
                <a:gd name="T17" fmla="*/ 356 h 534"/>
                <a:gd name="T18" fmla="*/ 345 w 378"/>
                <a:gd name="T19" fmla="*/ 434 h 534"/>
                <a:gd name="T20" fmla="*/ 366 w 378"/>
                <a:gd name="T21" fmla="*/ 489 h 534"/>
                <a:gd name="T22" fmla="*/ 378 w 378"/>
                <a:gd name="T23" fmla="*/ 527 h 534"/>
                <a:gd name="T24" fmla="*/ 359 w 378"/>
                <a:gd name="T25" fmla="*/ 534 h 534"/>
                <a:gd name="T26" fmla="*/ 311 w 378"/>
                <a:gd name="T27" fmla="*/ 420 h 534"/>
                <a:gd name="T28" fmla="*/ 264 w 378"/>
                <a:gd name="T29" fmla="*/ 366 h 534"/>
                <a:gd name="T30" fmla="*/ 128 w 378"/>
                <a:gd name="T31" fmla="*/ 342 h 534"/>
                <a:gd name="T32" fmla="*/ 40 w 378"/>
                <a:gd name="T33" fmla="*/ 304 h 534"/>
                <a:gd name="T34" fmla="*/ 16 w 378"/>
                <a:gd name="T35" fmla="*/ 273 h 534"/>
                <a:gd name="T36" fmla="*/ 16 w 378"/>
                <a:gd name="T37" fmla="*/ 244 h 534"/>
                <a:gd name="T38" fmla="*/ 28 w 378"/>
                <a:gd name="T39" fmla="*/ 150 h 534"/>
                <a:gd name="T40" fmla="*/ 23 w 378"/>
                <a:gd name="T41" fmla="*/ 102 h 534"/>
                <a:gd name="T42" fmla="*/ 0 w 378"/>
                <a:gd name="T43" fmla="*/ 0 h 534"/>
                <a:gd name="T44" fmla="*/ 21 w 378"/>
                <a:gd name="T45" fmla="*/ 14 h 534"/>
                <a:gd name="T46" fmla="*/ 21 w 378"/>
                <a:gd name="T47" fmla="*/ 1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34"/>
                <a:gd name="T74" fmla="*/ 378 w 378"/>
                <a:gd name="T75" fmla="*/ 534 h 5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34">
                  <a:moveTo>
                    <a:pt x="21" y="14"/>
                  </a:moveTo>
                  <a:lnTo>
                    <a:pt x="38" y="88"/>
                  </a:lnTo>
                  <a:lnTo>
                    <a:pt x="42" y="154"/>
                  </a:lnTo>
                  <a:lnTo>
                    <a:pt x="30" y="223"/>
                  </a:lnTo>
                  <a:lnTo>
                    <a:pt x="28" y="261"/>
                  </a:lnTo>
                  <a:lnTo>
                    <a:pt x="54" y="292"/>
                  </a:lnTo>
                  <a:lnTo>
                    <a:pt x="114" y="323"/>
                  </a:lnTo>
                  <a:lnTo>
                    <a:pt x="211" y="339"/>
                  </a:lnTo>
                  <a:lnTo>
                    <a:pt x="278" y="356"/>
                  </a:lnTo>
                  <a:lnTo>
                    <a:pt x="345" y="434"/>
                  </a:lnTo>
                  <a:lnTo>
                    <a:pt x="366" y="489"/>
                  </a:lnTo>
                  <a:lnTo>
                    <a:pt x="378" y="527"/>
                  </a:lnTo>
                  <a:lnTo>
                    <a:pt x="359" y="534"/>
                  </a:lnTo>
                  <a:lnTo>
                    <a:pt x="311" y="420"/>
                  </a:lnTo>
                  <a:lnTo>
                    <a:pt x="264" y="366"/>
                  </a:lnTo>
                  <a:lnTo>
                    <a:pt x="128" y="342"/>
                  </a:lnTo>
                  <a:lnTo>
                    <a:pt x="40" y="304"/>
                  </a:lnTo>
                  <a:lnTo>
                    <a:pt x="16" y="273"/>
                  </a:lnTo>
                  <a:lnTo>
                    <a:pt x="16" y="244"/>
                  </a:lnTo>
                  <a:lnTo>
                    <a:pt x="28" y="150"/>
                  </a:lnTo>
                  <a:lnTo>
                    <a:pt x="23" y="102"/>
                  </a:lnTo>
                  <a:lnTo>
                    <a:pt x="0" y="0"/>
                  </a:lnTo>
                  <a:lnTo>
                    <a:pt x="21"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4" name="Freeform 467"/>
            <p:cNvSpPr>
              <a:spLocks/>
            </p:cNvSpPr>
            <p:nvPr/>
          </p:nvSpPr>
          <p:spPr bwMode="auto">
            <a:xfrm>
              <a:off x="2882" y="1023"/>
              <a:ext cx="371" cy="69"/>
            </a:xfrm>
            <a:custGeom>
              <a:avLst/>
              <a:gdLst>
                <a:gd name="T0" fmla="*/ 5 w 371"/>
                <a:gd name="T1" fmla="*/ 0 h 69"/>
                <a:gd name="T2" fmla="*/ 179 w 371"/>
                <a:gd name="T3" fmla="*/ 16 h 69"/>
                <a:gd name="T4" fmla="*/ 371 w 371"/>
                <a:gd name="T5" fmla="*/ 57 h 69"/>
                <a:gd name="T6" fmla="*/ 364 w 371"/>
                <a:gd name="T7" fmla="*/ 69 h 69"/>
                <a:gd name="T8" fmla="*/ 174 w 371"/>
                <a:gd name="T9" fmla="*/ 31 h 69"/>
                <a:gd name="T10" fmla="*/ 103 w 371"/>
                <a:gd name="T11" fmla="*/ 21 h 69"/>
                <a:gd name="T12" fmla="*/ 98 w 371"/>
                <a:gd name="T13" fmla="*/ 38 h 69"/>
                <a:gd name="T14" fmla="*/ 67 w 371"/>
                <a:gd name="T15" fmla="*/ 35 h 69"/>
                <a:gd name="T16" fmla="*/ 64 w 371"/>
                <a:gd name="T17" fmla="*/ 21 h 69"/>
                <a:gd name="T18" fmla="*/ 0 w 371"/>
                <a:gd name="T19" fmla="*/ 14 h 69"/>
                <a:gd name="T20" fmla="*/ 5 w 371"/>
                <a:gd name="T21" fmla="*/ 0 h 69"/>
                <a:gd name="T22" fmla="*/ 5 w 37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69"/>
                <a:gd name="T38" fmla="*/ 371 w 371"/>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69">
                  <a:moveTo>
                    <a:pt x="5" y="0"/>
                  </a:moveTo>
                  <a:lnTo>
                    <a:pt x="179" y="16"/>
                  </a:lnTo>
                  <a:lnTo>
                    <a:pt x="371" y="57"/>
                  </a:lnTo>
                  <a:lnTo>
                    <a:pt x="364" y="69"/>
                  </a:lnTo>
                  <a:lnTo>
                    <a:pt x="174" y="31"/>
                  </a:lnTo>
                  <a:lnTo>
                    <a:pt x="103" y="21"/>
                  </a:lnTo>
                  <a:lnTo>
                    <a:pt x="98" y="38"/>
                  </a:lnTo>
                  <a:lnTo>
                    <a:pt x="67" y="35"/>
                  </a:lnTo>
                  <a:lnTo>
                    <a:pt x="64" y="21"/>
                  </a:lnTo>
                  <a:lnTo>
                    <a:pt x="0" y="14"/>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5" name="Freeform 468"/>
            <p:cNvSpPr>
              <a:spLocks/>
            </p:cNvSpPr>
            <p:nvPr/>
          </p:nvSpPr>
          <p:spPr bwMode="auto">
            <a:xfrm>
              <a:off x="2885" y="968"/>
              <a:ext cx="352" cy="86"/>
            </a:xfrm>
            <a:custGeom>
              <a:avLst/>
              <a:gdLst>
                <a:gd name="T0" fmla="*/ 0 w 352"/>
                <a:gd name="T1" fmla="*/ 36 h 86"/>
                <a:gd name="T2" fmla="*/ 176 w 352"/>
                <a:gd name="T3" fmla="*/ 50 h 86"/>
                <a:gd name="T4" fmla="*/ 326 w 352"/>
                <a:gd name="T5" fmla="*/ 86 h 86"/>
                <a:gd name="T6" fmla="*/ 352 w 352"/>
                <a:gd name="T7" fmla="*/ 79 h 86"/>
                <a:gd name="T8" fmla="*/ 159 w 352"/>
                <a:gd name="T9" fmla="*/ 38 h 86"/>
                <a:gd name="T10" fmla="*/ 47 w 352"/>
                <a:gd name="T11" fmla="*/ 29 h 86"/>
                <a:gd name="T12" fmla="*/ 47 w 352"/>
                <a:gd name="T13" fmla="*/ 5 h 86"/>
                <a:gd name="T14" fmla="*/ 31 w 352"/>
                <a:gd name="T15" fmla="*/ 0 h 86"/>
                <a:gd name="T16" fmla="*/ 9 w 352"/>
                <a:gd name="T17" fmla="*/ 10 h 86"/>
                <a:gd name="T18" fmla="*/ 0 w 352"/>
                <a:gd name="T19" fmla="*/ 36 h 86"/>
                <a:gd name="T20" fmla="*/ 0 w 352"/>
                <a:gd name="T21" fmla="*/ 3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86"/>
                <a:gd name="T35" fmla="*/ 352 w 35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86">
                  <a:moveTo>
                    <a:pt x="0" y="36"/>
                  </a:moveTo>
                  <a:lnTo>
                    <a:pt x="176" y="50"/>
                  </a:lnTo>
                  <a:lnTo>
                    <a:pt x="326" y="86"/>
                  </a:lnTo>
                  <a:lnTo>
                    <a:pt x="352" y="79"/>
                  </a:lnTo>
                  <a:lnTo>
                    <a:pt x="159" y="38"/>
                  </a:lnTo>
                  <a:lnTo>
                    <a:pt x="47" y="29"/>
                  </a:lnTo>
                  <a:lnTo>
                    <a:pt x="47" y="5"/>
                  </a:lnTo>
                  <a:lnTo>
                    <a:pt x="31" y="0"/>
                  </a:lnTo>
                  <a:lnTo>
                    <a:pt x="9" y="10"/>
                  </a:lnTo>
                  <a:lnTo>
                    <a:pt x="0" y="3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6" name="Freeform 469"/>
            <p:cNvSpPr>
              <a:spLocks/>
            </p:cNvSpPr>
            <p:nvPr/>
          </p:nvSpPr>
          <p:spPr bwMode="auto">
            <a:xfrm>
              <a:off x="2846" y="947"/>
              <a:ext cx="86" cy="197"/>
            </a:xfrm>
            <a:custGeom>
              <a:avLst/>
              <a:gdLst>
                <a:gd name="T0" fmla="*/ 74 w 86"/>
                <a:gd name="T1" fmla="*/ 19 h 197"/>
                <a:gd name="T2" fmla="*/ 39 w 86"/>
                <a:gd name="T3" fmla="*/ 12 h 197"/>
                <a:gd name="T4" fmla="*/ 22 w 86"/>
                <a:gd name="T5" fmla="*/ 28 h 197"/>
                <a:gd name="T6" fmla="*/ 17 w 86"/>
                <a:gd name="T7" fmla="*/ 64 h 197"/>
                <a:gd name="T8" fmla="*/ 15 w 86"/>
                <a:gd name="T9" fmla="*/ 114 h 197"/>
                <a:gd name="T10" fmla="*/ 17 w 86"/>
                <a:gd name="T11" fmla="*/ 142 h 197"/>
                <a:gd name="T12" fmla="*/ 31 w 86"/>
                <a:gd name="T13" fmla="*/ 166 h 197"/>
                <a:gd name="T14" fmla="*/ 58 w 86"/>
                <a:gd name="T15" fmla="*/ 185 h 197"/>
                <a:gd name="T16" fmla="*/ 48 w 86"/>
                <a:gd name="T17" fmla="*/ 197 h 197"/>
                <a:gd name="T18" fmla="*/ 12 w 86"/>
                <a:gd name="T19" fmla="*/ 161 h 197"/>
                <a:gd name="T20" fmla="*/ 0 w 86"/>
                <a:gd name="T21" fmla="*/ 126 h 197"/>
                <a:gd name="T22" fmla="*/ 8 w 86"/>
                <a:gd name="T23" fmla="*/ 62 h 197"/>
                <a:gd name="T24" fmla="*/ 8 w 86"/>
                <a:gd name="T25" fmla="*/ 28 h 197"/>
                <a:gd name="T26" fmla="*/ 29 w 86"/>
                <a:gd name="T27" fmla="*/ 0 h 197"/>
                <a:gd name="T28" fmla="*/ 65 w 86"/>
                <a:gd name="T29" fmla="*/ 5 h 197"/>
                <a:gd name="T30" fmla="*/ 86 w 86"/>
                <a:gd name="T31" fmla="*/ 19 h 197"/>
                <a:gd name="T32" fmla="*/ 74 w 86"/>
                <a:gd name="T33" fmla="*/ 19 h 197"/>
                <a:gd name="T34" fmla="*/ 74 w 86"/>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97"/>
                <a:gd name="T56" fmla="*/ 86 w 86"/>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97">
                  <a:moveTo>
                    <a:pt x="74" y="19"/>
                  </a:moveTo>
                  <a:lnTo>
                    <a:pt x="39" y="12"/>
                  </a:lnTo>
                  <a:lnTo>
                    <a:pt x="22" y="28"/>
                  </a:lnTo>
                  <a:lnTo>
                    <a:pt x="17" y="64"/>
                  </a:lnTo>
                  <a:lnTo>
                    <a:pt x="15" y="114"/>
                  </a:lnTo>
                  <a:lnTo>
                    <a:pt x="17" y="142"/>
                  </a:lnTo>
                  <a:lnTo>
                    <a:pt x="31" y="166"/>
                  </a:lnTo>
                  <a:lnTo>
                    <a:pt x="58" y="185"/>
                  </a:lnTo>
                  <a:lnTo>
                    <a:pt x="48" y="197"/>
                  </a:lnTo>
                  <a:lnTo>
                    <a:pt x="12" y="161"/>
                  </a:lnTo>
                  <a:lnTo>
                    <a:pt x="0" y="126"/>
                  </a:lnTo>
                  <a:lnTo>
                    <a:pt x="8" y="62"/>
                  </a:lnTo>
                  <a:lnTo>
                    <a:pt x="8" y="28"/>
                  </a:lnTo>
                  <a:lnTo>
                    <a:pt x="29" y="0"/>
                  </a:lnTo>
                  <a:lnTo>
                    <a:pt x="65" y="5"/>
                  </a:lnTo>
                  <a:lnTo>
                    <a:pt x="86" y="19"/>
                  </a:lnTo>
                  <a:lnTo>
                    <a:pt x="74"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7" name="Freeform 470"/>
            <p:cNvSpPr>
              <a:spLocks/>
            </p:cNvSpPr>
            <p:nvPr/>
          </p:nvSpPr>
          <p:spPr bwMode="auto">
            <a:xfrm>
              <a:off x="3275" y="1429"/>
              <a:ext cx="538" cy="353"/>
            </a:xfrm>
            <a:custGeom>
              <a:avLst/>
              <a:gdLst>
                <a:gd name="T0" fmla="*/ 538 w 538"/>
                <a:gd name="T1" fmla="*/ 11 h 353"/>
                <a:gd name="T2" fmla="*/ 424 w 538"/>
                <a:gd name="T3" fmla="*/ 45 h 353"/>
                <a:gd name="T4" fmla="*/ 266 w 538"/>
                <a:gd name="T5" fmla="*/ 147 h 353"/>
                <a:gd name="T6" fmla="*/ 131 w 538"/>
                <a:gd name="T7" fmla="*/ 244 h 353"/>
                <a:gd name="T8" fmla="*/ 33 w 538"/>
                <a:gd name="T9" fmla="*/ 332 h 353"/>
                <a:gd name="T10" fmla="*/ 0 w 538"/>
                <a:gd name="T11" fmla="*/ 353 h 353"/>
                <a:gd name="T12" fmla="*/ 0 w 538"/>
                <a:gd name="T13" fmla="*/ 308 h 353"/>
                <a:gd name="T14" fmla="*/ 59 w 538"/>
                <a:gd name="T15" fmla="*/ 268 h 353"/>
                <a:gd name="T16" fmla="*/ 212 w 538"/>
                <a:gd name="T17" fmla="*/ 152 h 353"/>
                <a:gd name="T18" fmla="*/ 350 w 538"/>
                <a:gd name="T19" fmla="*/ 66 h 353"/>
                <a:gd name="T20" fmla="*/ 452 w 538"/>
                <a:gd name="T21" fmla="*/ 0 h 353"/>
                <a:gd name="T22" fmla="*/ 538 w 538"/>
                <a:gd name="T23" fmla="*/ 11 h 353"/>
                <a:gd name="T24" fmla="*/ 538 w 538"/>
                <a:gd name="T25" fmla="*/ 11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353"/>
                <a:gd name="T41" fmla="*/ 538 w 53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353">
                  <a:moveTo>
                    <a:pt x="538" y="11"/>
                  </a:moveTo>
                  <a:lnTo>
                    <a:pt x="424" y="45"/>
                  </a:lnTo>
                  <a:lnTo>
                    <a:pt x="266" y="147"/>
                  </a:lnTo>
                  <a:lnTo>
                    <a:pt x="131" y="244"/>
                  </a:lnTo>
                  <a:lnTo>
                    <a:pt x="33" y="332"/>
                  </a:lnTo>
                  <a:lnTo>
                    <a:pt x="0" y="353"/>
                  </a:lnTo>
                  <a:lnTo>
                    <a:pt x="0" y="308"/>
                  </a:lnTo>
                  <a:lnTo>
                    <a:pt x="59" y="268"/>
                  </a:lnTo>
                  <a:lnTo>
                    <a:pt x="212" y="152"/>
                  </a:lnTo>
                  <a:lnTo>
                    <a:pt x="350" y="66"/>
                  </a:lnTo>
                  <a:lnTo>
                    <a:pt x="452" y="0"/>
                  </a:lnTo>
                  <a:lnTo>
                    <a:pt x="538"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8" name="Freeform 471"/>
            <p:cNvSpPr>
              <a:spLocks/>
            </p:cNvSpPr>
            <p:nvPr/>
          </p:nvSpPr>
          <p:spPr bwMode="auto">
            <a:xfrm>
              <a:off x="3615" y="1417"/>
              <a:ext cx="543" cy="878"/>
            </a:xfrm>
            <a:custGeom>
              <a:avLst/>
              <a:gdLst>
                <a:gd name="T0" fmla="*/ 214 w 543"/>
                <a:gd name="T1" fmla="*/ 0 h 878"/>
                <a:gd name="T2" fmla="*/ 238 w 543"/>
                <a:gd name="T3" fmla="*/ 137 h 878"/>
                <a:gd name="T4" fmla="*/ 150 w 543"/>
                <a:gd name="T5" fmla="*/ 187 h 878"/>
                <a:gd name="T6" fmla="*/ 0 w 543"/>
                <a:gd name="T7" fmla="*/ 235 h 878"/>
                <a:gd name="T8" fmla="*/ 100 w 543"/>
                <a:gd name="T9" fmla="*/ 228 h 878"/>
                <a:gd name="T10" fmla="*/ 214 w 543"/>
                <a:gd name="T11" fmla="*/ 192 h 878"/>
                <a:gd name="T12" fmla="*/ 253 w 543"/>
                <a:gd name="T13" fmla="*/ 175 h 878"/>
                <a:gd name="T14" fmla="*/ 333 w 543"/>
                <a:gd name="T15" fmla="*/ 230 h 878"/>
                <a:gd name="T16" fmla="*/ 426 w 543"/>
                <a:gd name="T17" fmla="*/ 401 h 878"/>
                <a:gd name="T18" fmla="*/ 500 w 543"/>
                <a:gd name="T19" fmla="*/ 543 h 878"/>
                <a:gd name="T20" fmla="*/ 543 w 543"/>
                <a:gd name="T21" fmla="*/ 878 h 878"/>
                <a:gd name="T22" fmla="*/ 519 w 543"/>
                <a:gd name="T23" fmla="*/ 505 h 878"/>
                <a:gd name="T24" fmla="*/ 448 w 543"/>
                <a:gd name="T25" fmla="*/ 370 h 878"/>
                <a:gd name="T26" fmla="*/ 364 w 543"/>
                <a:gd name="T27" fmla="*/ 211 h 878"/>
                <a:gd name="T28" fmla="*/ 272 w 543"/>
                <a:gd name="T29" fmla="*/ 135 h 878"/>
                <a:gd name="T30" fmla="*/ 214 w 543"/>
                <a:gd name="T31" fmla="*/ 0 h 878"/>
                <a:gd name="T32" fmla="*/ 214 w 543"/>
                <a:gd name="T33" fmla="*/ 0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878"/>
                <a:gd name="T53" fmla="*/ 543 w 543"/>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878">
                  <a:moveTo>
                    <a:pt x="214" y="0"/>
                  </a:moveTo>
                  <a:lnTo>
                    <a:pt x="238" y="137"/>
                  </a:lnTo>
                  <a:lnTo>
                    <a:pt x="150" y="187"/>
                  </a:lnTo>
                  <a:lnTo>
                    <a:pt x="0" y="235"/>
                  </a:lnTo>
                  <a:lnTo>
                    <a:pt x="100" y="228"/>
                  </a:lnTo>
                  <a:lnTo>
                    <a:pt x="214" y="192"/>
                  </a:lnTo>
                  <a:lnTo>
                    <a:pt x="253" y="175"/>
                  </a:lnTo>
                  <a:lnTo>
                    <a:pt x="333" y="230"/>
                  </a:lnTo>
                  <a:lnTo>
                    <a:pt x="426" y="401"/>
                  </a:lnTo>
                  <a:lnTo>
                    <a:pt x="500" y="543"/>
                  </a:lnTo>
                  <a:lnTo>
                    <a:pt x="543" y="878"/>
                  </a:lnTo>
                  <a:lnTo>
                    <a:pt x="519" y="505"/>
                  </a:lnTo>
                  <a:lnTo>
                    <a:pt x="448" y="370"/>
                  </a:lnTo>
                  <a:lnTo>
                    <a:pt x="364" y="211"/>
                  </a:lnTo>
                  <a:lnTo>
                    <a:pt x="272" y="135"/>
                  </a:lnTo>
                  <a:lnTo>
                    <a:pt x="2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9" name="Freeform 472"/>
            <p:cNvSpPr>
              <a:spLocks/>
            </p:cNvSpPr>
            <p:nvPr/>
          </p:nvSpPr>
          <p:spPr bwMode="auto">
            <a:xfrm>
              <a:off x="2670" y="1229"/>
              <a:ext cx="279" cy="389"/>
            </a:xfrm>
            <a:custGeom>
              <a:avLst/>
              <a:gdLst>
                <a:gd name="T0" fmla="*/ 269 w 279"/>
                <a:gd name="T1" fmla="*/ 105 h 389"/>
                <a:gd name="T2" fmla="*/ 129 w 279"/>
                <a:gd name="T3" fmla="*/ 261 h 389"/>
                <a:gd name="T4" fmla="*/ 138 w 279"/>
                <a:gd name="T5" fmla="*/ 195 h 389"/>
                <a:gd name="T6" fmla="*/ 188 w 279"/>
                <a:gd name="T7" fmla="*/ 138 h 389"/>
                <a:gd name="T8" fmla="*/ 134 w 279"/>
                <a:gd name="T9" fmla="*/ 55 h 389"/>
                <a:gd name="T10" fmla="*/ 129 w 279"/>
                <a:gd name="T11" fmla="*/ 0 h 389"/>
                <a:gd name="T12" fmla="*/ 122 w 279"/>
                <a:gd name="T13" fmla="*/ 36 h 389"/>
                <a:gd name="T14" fmla="*/ 117 w 279"/>
                <a:gd name="T15" fmla="*/ 83 h 389"/>
                <a:gd name="T16" fmla="*/ 74 w 279"/>
                <a:gd name="T17" fmla="*/ 105 h 389"/>
                <a:gd name="T18" fmla="*/ 46 w 279"/>
                <a:gd name="T19" fmla="*/ 266 h 389"/>
                <a:gd name="T20" fmla="*/ 15 w 279"/>
                <a:gd name="T21" fmla="*/ 340 h 389"/>
                <a:gd name="T22" fmla="*/ 0 w 279"/>
                <a:gd name="T23" fmla="*/ 389 h 389"/>
                <a:gd name="T24" fmla="*/ 57 w 279"/>
                <a:gd name="T25" fmla="*/ 325 h 389"/>
                <a:gd name="T26" fmla="*/ 107 w 279"/>
                <a:gd name="T27" fmla="*/ 292 h 389"/>
                <a:gd name="T28" fmla="*/ 146 w 279"/>
                <a:gd name="T29" fmla="*/ 268 h 389"/>
                <a:gd name="T30" fmla="*/ 255 w 279"/>
                <a:gd name="T31" fmla="*/ 140 h 389"/>
                <a:gd name="T32" fmla="*/ 279 w 279"/>
                <a:gd name="T33" fmla="*/ 124 h 389"/>
                <a:gd name="T34" fmla="*/ 269 w 279"/>
                <a:gd name="T35" fmla="*/ 105 h 389"/>
                <a:gd name="T36" fmla="*/ 269 w 279"/>
                <a:gd name="T37" fmla="*/ 105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89"/>
                <a:gd name="T59" fmla="*/ 279 w 27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89">
                  <a:moveTo>
                    <a:pt x="269" y="105"/>
                  </a:moveTo>
                  <a:lnTo>
                    <a:pt x="129" y="261"/>
                  </a:lnTo>
                  <a:lnTo>
                    <a:pt x="138" y="195"/>
                  </a:lnTo>
                  <a:lnTo>
                    <a:pt x="188" y="138"/>
                  </a:lnTo>
                  <a:lnTo>
                    <a:pt x="134" y="55"/>
                  </a:lnTo>
                  <a:lnTo>
                    <a:pt x="129" y="0"/>
                  </a:lnTo>
                  <a:lnTo>
                    <a:pt x="122" y="36"/>
                  </a:lnTo>
                  <a:lnTo>
                    <a:pt x="117" y="83"/>
                  </a:lnTo>
                  <a:lnTo>
                    <a:pt x="74" y="105"/>
                  </a:lnTo>
                  <a:lnTo>
                    <a:pt x="46" y="266"/>
                  </a:lnTo>
                  <a:lnTo>
                    <a:pt x="15" y="340"/>
                  </a:lnTo>
                  <a:lnTo>
                    <a:pt x="0" y="389"/>
                  </a:lnTo>
                  <a:lnTo>
                    <a:pt x="57" y="325"/>
                  </a:lnTo>
                  <a:lnTo>
                    <a:pt x="107" y="292"/>
                  </a:lnTo>
                  <a:lnTo>
                    <a:pt x="146" y="268"/>
                  </a:lnTo>
                  <a:lnTo>
                    <a:pt x="255" y="140"/>
                  </a:lnTo>
                  <a:lnTo>
                    <a:pt x="279" y="124"/>
                  </a:lnTo>
                  <a:lnTo>
                    <a:pt x="269" y="10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0" name="Freeform 473"/>
            <p:cNvSpPr>
              <a:spLocks/>
            </p:cNvSpPr>
            <p:nvPr/>
          </p:nvSpPr>
          <p:spPr bwMode="auto">
            <a:xfrm>
              <a:off x="1561" y="1564"/>
              <a:ext cx="1133" cy="645"/>
            </a:xfrm>
            <a:custGeom>
              <a:avLst/>
              <a:gdLst>
                <a:gd name="T0" fmla="*/ 1119 w 1133"/>
                <a:gd name="T1" fmla="*/ 40 h 645"/>
                <a:gd name="T2" fmla="*/ 1093 w 1133"/>
                <a:gd name="T3" fmla="*/ 123 h 645"/>
                <a:gd name="T4" fmla="*/ 1062 w 1133"/>
                <a:gd name="T5" fmla="*/ 206 h 645"/>
                <a:gd name="T6" fmla="*/ 1062 w 1133"/>
                <a:gd name="T7" fmla="*/ 261 h 645"/>
                <a:gd name="T8" fmla="*/ 1112 w 1133"/>
                <a:gd name="T9" fmla="*/ 247 h 645"/>
                <a:gd name="T10" fmla="*/ 1088 w 1133"/>
                <a:gd name="T11" fmla="*/ 282 h 645"/>
                <a:gd name="T12" fmla="*/ 1069 w 1133"/>
                <a:gd name="T13" fmla="*/ 311 h 645"/>
                <a:gd name="T14" fmla="*/ 1133 w 1133"/>
                <a:gd name="T15" fmla="*/ 282 h 645"/>
                <a:gd name="T16" fmla="*/ 1088 w 1133"/>
                <a:gd name="T17" fmla="*/ 346 h 645"/>
                <a:gd name="T18" fmla="*/ 1078 w 1133"/>
                <a:gd name="T19" fmla="*/ 365 h 645"/>
                <a:gd name="T20" fmla="*/ 1043 w 1133"/>
                <a:gd name="T21" fmla="*/ 380 h 645"/>
                <a:gd name="T22" fmla="*/ 1017 w 1133"/>
                <a:gd name="T23" fmla="*/ 399 h 645"/>
                <a:gd name="T24" fmla="*/ 1012 w 1133"/>
                <a:gd name="T25" fmla="*/ 444 h 645"/>
                <a:gd name="T26" fmla="*/ 1017 w 1133"/>
                <a:gd name="T27" fmla="*/ 541 h 645"/>
                <a:gd name="T28" fmla="*/ 998 w 1133"/>
                <a:gd name="T29" fmla="*/ 451 h 645"/>
                <a:gd name="T30" fmla="*/ 969 w 1133"/>
                <a:gd name="T31" fmla="*/ 470 h 645"/>
                <a:gd name="T32" fmla="*/ 964 w 1133"/>
                <a:gd name="T33" fmla="*/ 539 h 645"/>
                <a:gd name="T34" fmla="*/ 940 w 1133"/>
                <a:gd name="T35" fmla="*/ 503 h 645"/>
                <a:gd name="T36" fmla="*/ 940 w 1133"/>
                <a:gd name="T37" fmla="*/ 489 h 645"/>
                <a:gd name="T38" fmla="*/ 859 w 1133"/>
                <a:gd name="T39" fmla="*/ 489 h 645"/>
                <a:gd name="T40" fmla="*/ 829 w 1133"/>
                <a:gd name="T41" fmla="*/ 482 h 645"/>
                <a:gd name="T42" fmla="*/ 740 w 1133"/>
                <a:gd name="T43" fmla="*/ 494 h 645"/>
                <a:gd name="T44" fmla="*/ 662 w 1133"/>
                <a:gd name="T45" fmla="*/ 522 h 645"/>
                <a:gd name="T46" fmla="*/ 600 w 1133"/>
                <a:gd name="T47" fmla="*/ 520 h 645"/>
                <a:gd name="T48" fmla="*/ 388 w 1133"/>
                <a:gd name="T49" fmla="*/ 448 h 645"/>
                <a:gd name="T50" fmla="*/ 193 w 1133"/>
                <a:gd name="T51" fmla="*/ 437 h 645"/>
                <a:gd name="T52" fmla="*/ 131 w 1133"/>
                <a:gd name="T53" fmla="*/ 429 h 645"/>
                <a:gd name="T54" fmla="*/ 62 w 1133"/>
                <a:gd name="T55" fmla="*/ 482 h 645"/>
                <a:gd name="T56" fmla="*/ 22 w 1133"/>
                <a:gd name="T57" fmla="*/ 562 h 645"/>
                <a:gd name="T58" fmla="*/ 17 w 1133"/>
                <a:gd name="T59" fmla="*/ 615 h 645"/>
                <a:gd name="T60" fmla="*/ 34 w 1133"/>
                <a:gd name="T61" fmla="*/ 645 h 645"/>
                <a:gd name="T62" fmla="*/ 12 w 1133"/>
                <a:gd name="T63" fmla="*/ 645 h 645"/>
                <a:gd name="T64" fmla="*/ 0 w 1133"/>
                <a:gd name="T65" fmla="*/ 617 h 645"/>
                <a:gd name="T66" fmla="*/ 0 w 1133"/>
                <a:gd name="T67" fmla="*/ 577 h 645"/>
                <a:gd name="T68" fmla="*/ 38 w 1133"/>
                <a:gd name="T69" fmla="*/ 489 h 645"/>
                <a:gd name="T70" fmla="*/ 81 w 1133"/>
                <a:gd name="T71" fmla="*/ 444 h 645"/>
                <a:gd name="T72" fmla="*/ 124 w 1133"/>
                <a:gd name="T73" fmla="*/ 415 h 645"/>
                <a:gd name="T74" fmla="*/ 355 w 1133"/>
                <a:gd name="T75" fmla="*/ 429 h 645"/>
                <a:gd name="T76" fmla="*/ 450 w 1133"/>
                <a:gd name="T77" fmla="*/ 451 h 645"/>
                <a:gd name="T78" fmla="*/ 600 w 1133"/>
                <a:gd name="T79" fmla="*/ 505 h 645"/>
                <a:gd name="T80" fmla="*/ 648 w 1133"/>
                <a:gd name="T81" fmla="*/ 512 h 645"/>
                <a:gd name="T82" fmla="*/ 750 w 1133"/>
                <a:gd name="T83" fmla="*/ 475 h 645"/>
                <a:gd name="T84" fmla="*/ 800 w 1133"/>
                <a:gd name="T85" fmla="*/ 463 h 645"/>
                <a:gd name="T86" fmla="*/ 850 w 1133"/>
                <a:gd name="T87" fmla="*/ 470 h 645"/>
                <a:gd name="T88" fmla="*/ 893 w 1133"/>
                <a:gd name="T89" fmla="*/ 475 h 645"/>
                <a:gd name="T90" fmla="*/ 948 w 1133"/>
                <a:gd name="T91" fmla="*/ 472 h 645"/>
                <a:gd name="T92" fmla="*/ 969 w 1133"/>
                <a:gd name="T93" fmla="*/ 444 h 645"/>
                <a:gd name="T94" fmla="*/ 998 w 1133"/>
                <a:gd name="T95" fmla="*/ 429 h 645"/>
                <a:gd name="T96" fmla="*/ 998 w 1133"/>
                <a:gd name="T97" fmla="*/ 394 h 645"/>
                <a:gd name="T98" fmla="*/ 1038 w 1133"/>
                <a:gd name="T99" fmla="*/ 342 h 645"/>
                <a:gd name="T100" fmla="*/ 1040 w 1133"/>
                <a:gd name="T101" fmla="*/ 254 h 645"/>
                <a:gd name="T102" fmla="*/ 1083 w 1133"/>
                <a:gd name="T103" fmla="*/ 88 h 645"/>
                <a:gd name="T104" fmla="*/ 1102 w 1133"/>
                <a:gd name="T105" fmla="*/ 35 h 645"/>
                <a:gd name="T106" fmla="*/ 1133 w 1133"/>
                <a:gd name="T107" fmla="*/ 0 h 645"/>
                <a:gd name="T108" fmla="*/ 1119 w 1133"/>
                <a:gd name="T109" fmla="*/ 40 h 645"/>
                <a:gd name="T110" fmla="*/ 1119 w 1133"/>
                <a:gd name="T111" fmla="*/ 40 h 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3"/>
                <a:gd name="T169" fmla="*/ 0 h 645"/>
                <a:gd name="T170" fmla="*/ 1133 w 1133"/>
                <a:gd name="T171" fmla="*/ 645 h 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3" h="645">
                  <a:moveTo>
                    <a:pt x="1119" y="40"/>
                  </a:moveTo>
                  <a:lnTo>
                    <a:pt x="1093" y="123"/>
                  </a:lnTo>
                  <a:lnTo>
                    <a:pt x="1062" y="206"/>
                  </a:lnTo>
                  <a:lnTo>
                    <a:pt x="1062" y="261"/>
                  </a:lnTo>
                  <a:lnTo>
                    <a:pt x="1112" y="247"/>
                  </a:lnTo>
                  <a:lnTo>
                    <a:pt x="1088" y="282"/>
                  </a:lnTo>
                  <a:lnTo>
                    <a:pt x="1069" y="311"/>
                  </a:lnTo>
                  <a:lnTo>
                    <a:pt x="1133" y="282"/>
                  </a:lnTo>
                  <a:lnTo>
                    <a:pt x="1088" y="346"/>
                  </a:lnTo>
                  <a:lnTo>
                    <a:pt x="1078" y="365"/>
                  </a:lnTo>
                  <a:lnTo>
                    <a:pt x="1043" y="380"/>
                  </a:lnTo>
                  <a:lnTo>
                    <a:pt x="1017" y="399"/>
                  </a:lnTo>
                  <a:lnTo>
                    <a:pt x="1012" y="444"/>
                  </a:lnTo>
                  <a:lnTo>
                    <a:pt x="1017" y="541"/>
                  </a:lnTo>
                  <a:lnTo>
                    <a:pt x="998" y="451"/>
                  </a:lnTo>
                  <a:lnTo>
                    <a:pt x="969" y="470"/>
                  </a:lnTo>
                  <a:lnTo>
                    <a:pt x="964" y="539"/>
                  </a:lnTo>
                  <a:lnTo>
                    <a:pt x="940" y="503"/>
                  </a:lnTo>
                  <a:lnTo>
                    <a:pt x="940" y="489"/>
                  </a:lnTo>
                  <a:lnTo>
                    <a:pt x="859" y="489"/>
                  </a:lnTo>
                  <a:lnTo>
                    <a:pt x="829" y="482"/>
                  </a:lnTo>
                  <a:lnTo>
                    <a:pt x="740" y="494"/>
                  </a:lnTo>
                  <a:lnTo>
                    <a:pt x="662" y="522"/>
                  </a:lnTo>
                  <a:lnTo>
                    <a:pt x="600" y="520"/>
                  </a:lnTo>
                  <a:lnTo>
                    <a:pt x="388" y="448"/>
                  </a:lnTo>
                  <a:lnTo>
                    <a:pt x="193" y="437"/>
                  </a:lnTo>
                  <a:lnTo>
                    <a:pt x="131" y="429"/>
                  </a:lnTo>
                  <a:lnTo>
                    <a:pt x="62" y="482"/>
                  </a:lnTo>
                  <a:lnTo>
                    <a:pt x="22" y="562"/>
                  </a:lnTo>
                  <a:lnTo>
                    <a:pt x="17" y="615"/>
                  </a:lnTo>
                  <a:lnTo>
                    <a:pt x="34" y="645"/>
                  </a:lnTo>
                  <a:lnTo>
                    <a:pt x="12" y="645"/>
                  </a:lnTo>
                  <a:lnTo>
                    <a:pt x="0" y="617"/>
                  </a:lnTo>
                  <a:lnTo>
                    <a:pt x="0" y="577"/>
                  </a:lnTo>
                  <a:lnTo>
                    <a:pt x="38" y="489"/>
                  </a:lnTo>
                  <a:lnTo>
                    <a:pt x="81" y="444"/>
                  </a:lnTo>
                  <a:lnTo>
                    <a:pt x="124" y="415"/>
                  </a:lnTo>
                  <a:lnTo>
                    <a:pt x="355" y="429"/>
                  </a:lnTo>
                  <a:lnTo>
                    <a:pt x="450" y="451"/>
                  </a:lnTo>
                  <a:lnTo>
                    <a:pt x="600" y="505"/>
                  </a:lnTo>
                  <a:lnTo>
                    <a:pt x="648" y="512"/>
                  </a:lnTo>
                  <a:lnTo>
                    <a:pt x="750" y="475"/>
                  </a:lnTo>
                  <a:lnTo>
                    <a:pt x="800" y="463"/>
                  </a:lnTo>
                  <a:lnTo>
                    <a:pt x="850" y="470"/>
                  </a:lnTo>
                  <a:lnTo>
                    <a:pt x="893" y="475"/>
                  </a:lnTo>
                  <a:lnTo>
                    <a:pt x="948" y="472"/>
                  </a:lnTo>
                  <a:lnTo>
                    <a:pt x="969" y="444"/>
                  </a:lnTo>
                  <a:lnTo>
                    <a:pt x="998" y="429"/>
                  </a:lnTo>
                  <a:lnTo>
                    <a:pt x="998" y="394"/>
                  </a:lnTo>
                  <a:lnTo>
                    <a:pt x="1038" y="342"/>
                  </a:lnTo>
                  <a:lnTo>
                    <a:pt x="1040" y="254"/>
                  </a:lnTo>
                  <a:lnTo>
                    <a:pt x="1083" y="88"/>
                  </a:lnTo>
                  <a:lnTo>
                    <a:pt x="1102" y="35"/>
                  </a:lnTo>
                  <a:lnTo>
                    <a:pt x="1133" y="0"/>
                  </a:lnTo>
                  <a:lnTo>
                    <a:pt x="1119"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1" name="Freeform 474"/>
            <p:cNvSpPr>
              <a:spLocks/>
            </p:cNvSpPr>
            <p:nvPr/>
          </p:nvSpPr>
          <p:spPr bwMode="auto">
            <a:xfrm>
              <a:off x="2811" y="1737"/>
              <a:ext cx="466" cy="147"/>
            </a:xfrm>
            <a:custGeom>
              <a:avLst/>
              <a:gdLst>
                <a:gd name="T0" fmla="*/ 14 w 466"/>
                <a:gd name="T1" fmla="*/ 95 h 147"/>
                <a:gd name="T2" fmla="*/ 176 w 466"/>
                <a:gd name="T3" fmla="*/ 112 h 147"/>
                <a:gd name="T4" fmla="*/ 295 w 466"/>
                <a:gd name="T5" fmla="*/ 147 h 147"/>
                <a:gd name="T6" fmla="*/ 381 w 466"/>
                <a:gd name="T7" fmla="*/ 147 h 147"/>
                <a:gd name="T8" fmla="*/ 466 w 466"/>
                <a:gd name="T9" fmla="*/ 0 h 147"/>
                <a:gd name="T10" fmla="*/ 409 w 466"/>
                <a:gd name="T11" fmla="*/ 31 h 147"/>
                <a:gd name="T12" fmla="*/ 276 w 466"/>
                <a:gd name="T13" fmla="*/ 48 h 147"/>
                <a:gd name="T14" fmla="*/ 109 w 466"/>
                <a:gd name="T15" fmla="*/ 50 h 147"/>
                <a:gd name="T16" fmla="*/ 35 w 466"/>
                <a:gd name="T17" fmla="*/ 57 h 147"/>
                <a:gd name="T18" fmla="*/ 0 w 466"/>
                <a:gd name="T19" fmla="*/ 76 h 147"/>
                <a:gd name="T20" fmla="*/ 14 w 466"/>
                <a:gd name="T21" fmla="*/ 95 h 147"/>
                <a:gd name="T22" fmla="*/ 14 w 466"/>
                <a:gd name="T23" fmla="*/ 95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147"/>
                <a:gd name="T38" fmla="*/ 466 w 46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147">
                  <a:moveTo>
                    <a:pt x="14" y="95"/>
                  </a:moveTo>
                  <a:lnTo>
                    <a:pt x="176" y="112"/>
                  </a:lnTo>
                  <a:lnTo>
                    <a:pt x="295" y="147"/>
                  </a:lnTo>
                  <a:lnTo>
                    <a:pt x="381" y="147"/>
                  </a:lnTo>
                  <a:lnTo>
                    <a:pt x="466" y="0"/>
                  </a:lnTo>
                  <a:lnTo>
                    <a:pt x="409" y="31"/>
                  </a:lnTo>
                  <a:lnTo>
                    <a:pt x="276" y="48"/>
                  </a:lnTo>
                  <a:lnTo>
                    <a:pt x="109" y="50"/>
                  </a:lnTo>
                  <a:lnTo>
                    <a:pt x="35" y="57"/>
                  </a:lnTo>
                  <a:lnTo>
                    <a:pt x="0" y="76"/>
                  </a:lnTo>
                  <a:lnTo>
                    <a:pt x="14"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2" name="Freeform 475"/>
            <p:cNvSpPr>
              <a:spLocks/>
            </p:cNvSpPr>
            <p:nvPr/>
          </p:nvSpPr>
          <p:spPr bwMode="auto">
            <a:xfrm>
              <a:off x="2727" y="1604"/>
              <a:ext cx="534" cy="188"/>
            </a:xfrm>
            <a:custGeom>
              <a:avLst/>
              <a:gdLst>
                <a:gd name="T0" fmla="*/ 534 w 534"/>
                <a:gd name="T1" fmla="*/ 76 h 188"/>
                <a:gd name="T2" fmla="*/ 455 w 534"/>
                <a:gd name="T3" fmla="*/ 124 h 188"/>
                <a:gd name="T4" fmla="*/ 305 w 534"/>
                <a:gd name="T5" fmla="*/ 154 h 188"/>
                <a:gd name="T6" fmla="*/ 122 w 534"/>
                <a:gd name="T7" fmla="*/ 164 h 188"/>
                <a:gd name="T8" fmla="*/ 43 w 534"/>
                <a:gd name="T9" fmla="*/ 178 h 188"/>
                <a:gd name="T10" fmla="*/ 0 w 534"/>
                <a:gd name="T11" fmla="*/ 188 h 188"/>
                <a:gd name="T12" fmla="*/ 34 w 534"/>
                <a:gd name="T13" fmla="*/ 159 h 188"/>
                <a:gd name="T14" fmla="*/ 129 w 534"/>
                <a:gd name="T15" fmla="*/ 133 h 188"/>
                <a:gd name="T16" fmla="*/ 229 w 534"/>
                <a:gd name="T17" fmla="*/ 102 h 188"/>
                <a:gd name="T18" fmla="*/ 386 w 534"/>
                <a:gd name="T19" fmla="*/ 33 h 188"/>
                <a:gd name="T20" fmla="*/ 438 w 534"/>
                <a:gd name="T21" fmla="*/ 5 h 188"/>
                <a:gd name="T22" fmla="*/ 484 w 534"/>
                <a:gd name="T23" fmla="*/ 0 h 188"/>
                <a:gd name="T24" fmla="*/ 534 w 534"/>
                <a:gd name="T25" fmla="*/ 76 h 188"/>
                <a:gd name="T26" fmla="*/ 534 w 534"/>
                <a:gd name="T27" fmla="*/ 76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4"/>
                <a:gd name="T43" fmla="*/ 0 h 188"/>
                <a:gd name="T44" fmla="*/ 534 w 53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4" h="188">
                  <a:moveTo>
                    <a:pt x="534" y="76"/>
                  </a:moveTo>
                  <a:lnTo>
                    <a:pt x="455" y="124"/>
                  </a:lnTo>
                  <a:lnTo>
                    <a:pt x="305" y="154"/>
                  </a:lnTo>
                  <a:lnTo>
                    <a:pt x="122" y="164"/>
                  </a:lnTo>
                  <a:lnTo>
                    <a:pt x="43" y="178"/>
                  </a:lnTo>
                  <a:lnTo>
                    <a:pt x="0" y="188"/>
                  </a:lnTo>
                  <a:lnTo>
                    <a:pt x="34" y="159"/>
                  </a:lnTo>
                  <a:lnTo>
                    <a:pt x="129" y="133"/>
                  </a:lnTo>
                  <a:lnTo>
                    <a:pt x="229" y="102"/>
                  </a:lnTo>
                  <a:lnTo>
                    <a:pt x="386" y="33"/>
                  </a:lnTo>
                  <a:lnTo>
                    <a:pt x="438" y="5"/>
                  </a:lnTo>
                  <a:lnTo>
                    <a:pt x="484" y="0"/>
                  </a:lnTo>
                  <a:lnTo>
                    <a:pt x="534" y="7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3" name="Freeform 476"/>
            <p:cNvSpPr>
              <a:spLocks/>
            </p:cNvSpPr>
            <p:nvPr/>
          </p:nvSpPr>
          <p:spPr bwMode="auto">
            <a:xfrm>
              <a:off x="2987" y="1550"/>
              <a:ext cx="155" cy="64"/>
            </a:xfrm>
            <a:custGeom>
              <a:avLst/>
              <a:gdLst>
                <a:gd name="T0" fmla="*/ 155 w 155"/>
                <a:gd name="T1" fmla="*/ 19 h 64"/>
                <a:gd name="T2" fmla="*/ 88 w 155"/>
                <a:gd name="T3" fmla="*/ 35 h 64"/>
                <a:gd name="T4" fmla="*/ 26 w 155"/>
                <a:gd name="T5" fmla="*/ 64 h 64"/>
                <a:gd name="T6" fmla="*/ 0 w 155"/>
                <a:gd name="T7" fmla="*/ 59 h 64"/>
                <a:gd name="T8" fmla="*/ 26 w 155"/>
                <a:gd name="T9" fmla="*/ 26 h 64"/>
                <a:gd name="T10" fmla="*/ 57 w 155"/>
                <a:gd name="T11" fmla="*/ 0 h 64"/>
                <a:gd name="T12" fmla="*/ 155 w 155"/>
                <a:gd name="T13" fmla="*/ 19 h 64"/>
                <a:gd name="T14" fmla="*/ 155 w 155"/>
                <a:gd name="T15" fmla="*/ 19 h 6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64"/>
                <a:gd name="T26" fmla="*/ 155 w 1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64">
                  <a:moveTo>
                    <a:pt x="155" y="19"/>
                  </a:moveTo>
                  <a:lnTo>
                    <a:pt x="88" y="35"/>
                  </a:lnTo>
                  <a:lnTo>
                    <a:pt x="26" y="64"/>
                  </a:lnTo>
                  <a:lnTo>
                    <a:pt x="0" y="59"/>
                  </a:lnTo>
                  <a:lnTo>
                    <a:pt x="26" y="26"/>
                  </a:lnTo>
                  <a:lnTo>
                    <a:pt x="57" y="0"/>
                  </a:lnTo>
                  <a:lnTo>
                    <a:pt x="155"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4" name="Freeform 477"/>
            <p:cNvSpPr>
              <a:spLocks/>
            </p:cNvSpPr>
            <p:nvPr/>
          </p:nvSpPr>
          <p:spPr bwMode="auto">
            <a:xfrm>
              <a:off x="2739" y="1500"/>
              <a:ext cx="286" cy="204"/>
            </a:xfrm>
            <a:custGeom>
              <a:avLst/>
              <a:gdLst>
                <a:gd name="T0" fmla="*/ 286 w 286"/>
                <a:gd name="T1" fmla="*/ 38 h 204"/>
                <a:gd name="T2" fmla="*/ 200 w 286"/>
                <a:gd name="T3" fmla="*/ 99 h 204"/>
                <a:gd name="T4" fmla="*/ 134 w 286"/>
                <a:gd name="T5" fmla="*/ 133 h 204"/>
                <a:gd name="T6" fmla="*/ 48 w 286"/>
                <a:gd name="T7" fmla="*/ 171 h 204"/>
                <a:gd name="T8" fmla="*/ 0 w 286"/>
                <a:gd name="T9" fmla="*/ 204 h 204"/>
                <a:gd name="T10" fmla="*/ 29 w 286"/>
                <a:gd name="T11" fmla="*/ 123 h 204"/>
                <a:gd name="T12" fmla="*/ 117 w 286"/>
                <a:gd name="T13" fmla="*/ 71 h 204"/>
                <a:gd name="T14" fmla="*/ 205 w 286"/>
                <a:gd name="T15" fmla="*/ 0 h 204"/>
                <a:gd name="T16" fmla="*/ 246 w 286"/>
                <a:gd name="T17" fmla="*/ 28 h 204"/>
                <a:gd name="T18" fmla="*/ 286 w 286"/>
                <a:gd name="T19" fmla="*/ 38 h 204"/>
                <a:gd name="T20" fmla="*/ 286 w 286"/>
                <a:gd name="T21" fmla="*/ 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204"/>
                <a:gd name="T35" fmla="*/ 286 w 2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204">
                  <a:moveTo>
                    <a:pt x="286" y="38"/>
                  </a:moveTo>
                  <a:lnTo>
                    <a:pt x="200" y="99"/>
                  </a:lnTo>
                  <a:lnTo>
                    <a:pt x="134" y="133"/>
                  </a:lnTo>
                  <a:lnTo>
                    <a:pt x="48" y="171"/>
                  </a:lnTo>
                  <a:lnTo>
                    <a:pt x="0" y="204"/>
                  </a:lnTo>
                  <a:lnTo>
                    <a:pt x="29" y="123"/>
                  </a:lnTo>
                  <a:lnTo>
                    <a:pt x="117" y="71"/>
                  </a:lnTo>
                  <a:lnTo>
                    <a:pt x="205" y="0"/>
                  </a:lnTo>
                  <a:lnTo>
                    <a:pt x="246" y="28"/>
                  </a:lnTo>
                  <a:lnTo>
                    <a:pt x="286" y="3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5" name="Freeform 478"/>
            <p:cNvSpPr>
              <a:spLocks/>
            </p:cNvSpPr>
            <p:nvPr/>
          </p:nvSpPr>
          <p:spPr bwMode="auto">
            <a:xfrm>
              <a:off x="2663" y="1585"/>
              <a:ext cx="267" cy="240"/>
            </a:xfrm>
            <a:custGeom>
              <a:avLst/>
              <a:gdLst>
                <a:gd name="T0" fmla="*/ 26 w 267"/>
                <a:gd name="T1" fmla="*/ 240 h 240"/>
                <a:gd name="T2" fmla="*/ 36 w 267"/>
                <a:gd name="T3" fmla="*/ 195 h 240"/>
                <a:gd name="T4" fmla="*/ 95 w 267"/>
                <a:gd name="T5" fmla="*/ 155 h 240"/>
                <a:gd name="T6" fmla="*/ 210 w 267"/>
                <a:gd name="T7" fmla="*/ 121 h 240"/>
                <a:gd name="T8" fmla="*/ 260 w 267"/>
                <a:gd name="T9" fmla="*/ 98 h 240"/>
                <a:gd name="T10" fmla="*/ 267 w 267"/>
                <a:gd name="T11" fmla="*/ 71 h 240"/>
                <a:gd name="T12" fmla="*/ 245 w 267"/>
                <a:gd name="T13" fmla="*/ 71 h 240"/>
                <a:gd name="T14" fmla="*/ 174 w 267"/>
                <a:gd name="T15" fmla="*/ 93 h 240"/>
                <a:gd name="T16" fmla="*/ 105 w 267"/>
                <a:gd name="T17" fmla="*/ 128 h 240"/>
                <a:gd name="T18" fmla="*/ 57 w 267"/>
                <a:gd name="T19" fmla="*/ 159 h 240"/>
                <a:gd name="T20" fmla="*/ 57 w 267"/>
                <a:gd name="T21" fmla="*/ 126 h 240"/>
                <a:gd name="T22" fmla="*/ 64 w 267"/>
                <a:gd name="T23" fmla="*/ 52 h 240"/>
                <a:gd name="T24" fmla="*/ 81 w 267"/>
                <a:gd name="T25" fmla="*/ 0 h 240"/>
                <a:gd name="T26" fmla="*/ 24 w 267"/>
                <a:gd name="T27" fmla="*/ 62 h 240"/>
                <a:gd name="T28" fmla="*/ 0 w 267"/>
                <a:gd name="T29" fmla="*/ 159 h 240"/>
                <a:gd name="T30" fmla="*/ 0 w 267"/>
                <a:gd name="T31" fmla="*/ 216 h 240"/>
                <a:gd name="T32" fmla="*/ 3 w 267"/>
                <a:gd name="T33" fmla="*/ 233 h 240"/>
                <a:gd name="T34" fmla="*/ 26 w 267"/>
                <a:gd name="T35" fmla="*/ 240 h 240"/>
                <a:gd name="T36" fmla="*/ 26 w 267"/>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0"/>
                <a:gd name="T59" fmla="*/ 267 w 267"/>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0">
                  <a:moveTo>
                    <a:pt x="26" y="240"/>
                  </a:moveTo>
                  <a:lnTo>
                    <a:pt x="36" y="195"/>
                  </a:lnTo>
                  <a:lnTo>
                    <a:pt x="95" y="155"/>
                  </a:lnTo>
                  <a:lnTo>
                    <a:pt x="210" y="121"/>
                  </a:lnTo>
                  <a:lnTo>
                    <a:pt x="260" y="98"/>
                  </a:lnTo>
                  <a:lnTo>
                    <a:pt x="267" y="71"/>
                  </a:lnTo>
                  <a:lnTo>
                    <a:pt x="245" y="71"/>
                  </a:lnTo>
                  <a:lnTo>
                    <a:pt x="174" y="93"/>
                  </a:lnTo>
                  <a:lnTo>
                    <a:pt x="105" y="128"/>
                  </a:lnTo>
                  <a:lnTo>
                    <a:pt x="57" y="159"/>
                  </a:lnTo>
                  <a:lnTo>
                    <a:pt x="57" y="126"/>
                  </a:lnTo>
                  <a:lnTo>
                    <a:pt x="64" y="52"/>
                  </a:lnTo>
                  <a:lnTo>
                    <a:pt x="81" y="0"/>
                  </a:lnTo>
                  <a:lnTo>
                    <a:pt x="24" y="62"/>
                  </a:lnTo>
                  <a:lnTo>
                    <a:pt x="0" y="159"/>
                  </a:lnTo>
                  <a:lnTo>
                    <a:pt x="0" y="216"/>
                  </a:lnTo>
                  <a:lnTo>
                    <a:pt x="3" y="233"/>
                  </a:lnTo>
                  <a:lnTo>
                    <a:pt x="26" y="2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6" name="Freeform 479"/>
            <p:cNvSpPr>
              <a:spLocks/>
            </p:cNvSpPr>
            <p:nvPr/>
          </p:nvSpPr>
          <p:spPr bwMode="auto">
            <a:xfrm>
              <a:off x="1847" y="2015"/>
              <a:ext cx="1276" cy="296"/>
            </a:xfrm>
            <a:custGeom>
              <a:avLst/>
              <a:gdLst>
                <a:gd name="T0" fmla="*/ 859 w 1276"/>
                <a:gd name="T1" fmla="*/ 19 h 296"/>
                <a:gd name="T2" fmla="*/ 954 w 1276"/>
                <a:gd name="T3" fmla="*/ 61 h 296"/>
                <a:gd name="T4" fmla="*/ 1049 w 1276"/>
                <a:gd name="T5" fmla="*/ 64 h 296"/>
                <a:gd name="T6" fmla="*/ 1161 w 1276"/>
                <a:gd name="T7" fmla="*/ 38 h 296"/>
                <a:gd name="T8" fmla="*/ 1276 w 1276"/>
                <a:gd name="T9" fmla="*/ 0 h 296"/>
                <a:gd name="T10" fmla="*/ 1164 w 1276"/>
                <a:gd name="T11" fmla="*/ 102 h 296"/>
                <a:gd name="T12" fmla="*/ 1045 w 1276"/>
                <a:gd name="T13" fmla="*/ 194 h 296"/>
                <a:gd name="T14" fmla="*/ 1030 w 1276"/>
                <a:gd name="T15" fmla="*/ 213 h 296"/>
                <a:gd name="T16" fmla="*/ 1014 w 1276"/>
                <a:gd name="T17" fmla="*/ 225 h 296"/>
                <a:gd name="T18" fmla="*/ 978 w 1276"/>
                <a:gd name="T19" fmla="*/ 199 h 296"/>
                <a:gd name="T20" fmla="*/ 938 w 1276"/>
                <a:gd name="T21" fmla="*/ 204 h 296"/>
                <a:gd name="T22" fmla="*/ 911 w 1276"/>
                <a:gd name="T23" fmla="*/ 218 h 296"/>
                <a:gd name="T24" fmla="*/ 923 w 1276"/>
                <a:gd name="T25" fmla="*/ 249 h 296"/>
                <a:gd name="T26" fmla="*/ 954 w 1276"/>
                <a:gd name="T27" fmla="*/ 280 h 296"/>
                <a:gd name="T28" fmla="*/ 947 w 1276"/>
                <a:gd name="T29" fmla="*/ 296 h 296"/>
                <a:gd name="T30" fmla="*/ 873 w 1276"/>
                <a:gd name="T31" fmla="*/ 247 h 296"/>
                <a:gd name="T32" fmla="*/ 850 w 1276"/>
                <a:gd name="T33" fmla="*/ 242 h 296"/>
                <a:gd name="T34" fmla="*/ 823 w 1276"/>
                <a:gd name="T35" fmla="*/ 282 h 296"/>
                <a:gd name="T36" fmla="*/ 788 w 1276"/>
                <a:gd name="T37" fmla="*/ 266 h 296"/>
                <a:gd name="T38" fmla="*/ 752 w 1276"/>
                <a:gd name="T39" fmla="*/ 268 h 296"/>
                <a:gd name="T40" fmla="*/ 721 w 1276"/>
                <a:gd name="T41" fmla="*/ 282 h 296"/>
                <a:gd name="T42" fmla="*/ 683 w 1276"/>
                <a:gd name="T43" fmla="*/ 280 h 296"/>
                <a:gd name="T44" fmla="*/ 666 w 1276"/>
                <a:gd name="T45" fmla="*/ 266 h 296"/>
                <a:gd name="T46" fmla="*/ 642 w 1276"/>
                <a:gd name="T47" fmla="*/ 270 h 296"/>
                <a:gd name="T48" fmla="*/ 612 w 1276"/>
                <a:gd name="T49" fmla="*/ 289 h 296"/>
                <a:gd name="T50" fmla="*/ 550 w 1276"/>
                <a:gd name="T51" fmla="*/ 280 h 296"/>
                <a:gd name="T52" fmla="*/ 481 w 1276"/>
                <a:gd name="T53" fmla="*/ 266 h 296"/>
                <a:gd name="T54" fmla="*/ 366 w 1276"/>
                <a:gd name="T55" fmla="*/ 266 h 296"/>
                <a:gd name="T56" fmla="*/ 302 w 1276"/>
                <a:gd name="T57" fmla="*/ 280 h 296"/>
                <a:gd name="T58" fmla="*/ 207 w 1276"/>
                <a:gd name="T59" fmla="*/ 270 h 296"/>
                <a:gd name="T60" fmla="*/ 119 w 1276"/>
                <a:gd name="T61" fmla="*/ 273 h 296"/>
                <a:gd name="T62" fmla="*/ 52 w 1276"/>
                <a:gd name="T63" fmla="*/ 237 h 296"/>
                <a:gd name="T64" fmla="*/ 21 w 1276"/>
                <a:gd name="T65" fmla="*/ 185 h 296"/>
                <a:gd name="T66" fmla="*/ 0 w 1276"/>
                <a:gd name="T67" fmla="*/ 166 h 296"/>
                <a:gd name="T68" fmla="*/ 47 w 1276"/>
                <a:gd name="T69" fmla="*/ 175 h 296"/>
                <a:gd name="T70" fmla="*/ 133 w 1276"/>
                <a:gd name="T71" fmla="*/ 230 h 296"/>
                <a:gd name="T72" fmla="*/ 207 w 1276"/>
                <a:gd name="T73" fmla="*/ 256 h 296"/>
                <a:gd name="T74" fmla="*/ 302 w 1276"/>
                <a:gd name="T75" fmla="*/ 263 h 296"/>
                <a:gd name="T76" fmla="*/ 395 w 1276"/>
                <a:gd name="T77" fmla="*/ 249 h 296"/>
                <a:gd name="T78" fmla="*/ 385 w 1276"/>
                <a:gd name="T79" fmla="*/ 161 h 296"/>
                <a:gd name="T80" fmla="*/ 421 w 1276"/>
                <a:gd name="T81" fmla="*/ 237 h 296"/>
                <a:gd name="T82" fmla="*/ 454 w 1276"/>
                <a:gd name="T83" fmla="*/ 249 h 296"/>
                <a:gd name="T84" fmla="*/ 526 w 1276"/>
                <a:gd name="T85" fmla="*/ 256 h 296"/>
                <a:gd name="T86" fmla="*/ 557 w 1276"/>
                <a:gd name="T87" fmla="*/ 261 h 296"/>
                <a:gd name="T88" fmla="*/ 597 w 1276"/>
                <a:gd name="T89" fmla="*/ 277 h 296"/>
                <a:gd name="T90" fmla="*/ 657 w 1276"/>
                <a:gd name="T91" fmla="*/ 247 h 296"/>
                <a:gd name="T92" fmla="*/ 712 w 1276"/>
                <a:gd name="T93" fmla="*/ 270 h 296"/>
                <a:gd name="T94" fmla="*/ 723 w 1276"/>
                <a:gd name="T95" fmla="*/ 183 h 296"/>
                <a:gd name="T96" fmla="*/ 752 w 1276"/>
                <a:gd name="T97" fmla="*/ 204 h 296"/>
                <a:gd name="T98" fmla="*/ 785 w 1276"/>
                <a:gd name="T99" fmla="*/ 239 h 296"/>
                <a:gd name="T100" fmla="*/ 819 w 1276"/>
                <a:gd name="T101" fmla="*/ 254 h 296"/>
                <a:gd name="T102" fmla="*/ 840 w 1276"/>
                <a:gd name="T103" fmla="*/ 228 h 296"/>
                <a:gd name="T104" fmla="*/ 892 w 1276"/>
                <a:gd name="T105" fmla="*/ 209 h 296"/>
                <a:gd name="T106" fmla="*/ 928 w 1276"/>
                <a:gd name="T107" fmla="*/ 166 h 296"/>
                <a:gd name="T108" fmla="*/ 954 w 1276"/>
                <a:gd name="T109" fmla="*/ 149 h 296"/>
                <a:gd name="T110" fmla="*/ 921 w 1276"/>
                <a:gd name="T111" fmla="*/ 71 h 296"/>
                <a:gd name="T112" fmla="*/ 859 w 1276"/>
                <a:gd name="T113" fmla="*/ 19 h 296"/>
                <a:gd name="T114" fmla="*/ 859 w 1276"/>
                <a:gd name="T115" fmla="*/ 1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296"/>
                <a:gd name="T176" fmla="*/ 1276 w 1276"/>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296">
                  <a:moveTo>
                    <a:pt x="859" y="19"/>
                  </a:moveTo>
                  <a:lnTo>
                    <a:pt x="954" y="61"/>
                  </a:lnTo>
                  <a:lnTo>
                    <a:pt x="1049" y="64"/>
                  </a:lnTo>
                  <a:lnTo>
                    <a:pt x="1161" y="38"/>
                  </a:lnTo>
                  <a:lnTo>
                    <a:pt x="1276" y="0"/>
                  </a:lnTo>
                  <a:lnTo>
                    <a:pt x="1164" y="102"/>
                  </a:lnTo>
                  <a:lnTo>
                    <a:pt x="1045" y="194"/>
                  </a:lnTo>
                  <a:lnTo>
                    <a:pt x="1030" y="213"/>
                  </a:lnTo>
                  <a:lnTo>
                    <a:pt x="1014" y="225"/>
                  </a:lnTo>
                  <a:lnTo>
                    <a:pt x="978" y="199"/>
                  </a:lnTo>
                  <a:lnTo>
                    <a:pt x="938" y="204"/>
                  </a:lnTo>
                  <a:lnTo>
                    <a:pt x="911" y="218"/>
                  </a:lnTo>
                  <a:lnTo>
                    <a:pt x="923" y="249"/>
                  </a:lnTo>
                  <a:lnTo>
                    <a:pt x="954" y="280"/>
                  </a:lnTo>
                  <a:lnTo>
                    <a:pt x="947" y="296"/>
                  </a:lnTo>
                  <a:lnTo>
                    <a:pt x="873" y="247"/>
                  </a:lnTo>
                  <a:lnTo>
                    <a:pt x="850" y="242"/>
                  </a:lnTo>
                  <a:lnTo>
                    <a:pt x="823" y="282"/>
                  </a:lnTo>
                  <a:lnTo>
                    <a:pt x="788" y="266"/>
                  </a:lnTo>
                  <a:lnTo>
                    <a:pt x="752" y="268"/>
                  </a:lnTo>
                  <a:lnTo>
                    <a:pt x="721" y="282"/>
                  </a:lnTo>
                  <a:lnTo>
                    <a:pt x="683" y="280"/>
                  </a:lnTo>
                  <a:lnTo>
                    <a:pt x="666" y="266"/>
                  </a:lnTo>
                  <a:lnTo>
                    <a:pt x="642" y="270"/>
                  </a:lnTo>
                  <a:lnTo>
                    <a:pt x="612" y="289"/>
                  </a:lnTo>
                  <a:lnTo>
                    <a:pt x="550" y="280"/>
                  </a:lnTo>
                  <a:lnTo>
                    <a:pt x="481" y="266"/>
                  </a:lnTo>
                  <a:lnTo>
                    <a:pt x="366" y="266"/>
                  </a:lnTo>
                  <a:lnTo>
                    <a:pt x="302" y="280"/>
                  </a:lnTo>
                  <a:lnTo>
                    <a:pt x="207" y="270"/>
                  </a:lnTo>
                  <a:lnTo>
                    <a:pt x="119" y="273"/>
                  </a:lnTo>
                  <a:lnTo>
                    <a:pt x="52" y="237"/>
                  </a:lnTo>
                  <a:lnTo>
                    <a:pt x="21" y="185"/>
                  </a:lnTo>
                  <a:lnTo>
                    <a:pt x="0" y="166"/>
                  </a:lnTo>
                  <a:lnTo>
                    <a:pt x="47" y="175"/>
                  </a:lnTo>
                  <a:lnTo>
                    <a:pt x="133" y="230"/>
                  </a:lnTo>
                  <a:lnTo>
                    <a:pt x="207" y="256"/>
                  </a:lnTo>
                  <a:lnTo>
                    <a:pt x="302" y="263"/>
                  </a:lnTo>
                  <a:lnTo>
                    <a:pt x="395" y="249"/>
                  </a:lnTo>
                  <a:lnTo>
                    <a:pt x="385" y="161"/>
                  </a:lnTo>
                  <a:lnTo>
                    <a:pt x="421" y="237"/>
                  </a:lnTo>
                  <a:lnTo>
                    <a:pt x="454" y="249"/>
                  </a:lnTo>
                  <a:lnTo>
                    <a:pt x="526" y="256"/>
                  </a:lnTo>
                  <a:lnTo>
                    <a:pt x="557" y="261"/>
                  </a:lnTo>
                  <a:lnTo>
                    <a:pt x="597" y="277"/>
                  </a:lnTo>
                  <a:lnTo>
                    <a:pt x="657" y="247"/>
                  </a:lnTo>
                  <a:lnTo>
                    <a:pt x="712" y="270"/>
                  </a:lnTo>
                  <a:lnTo>
                    <a:pt x="723" y="183"/>
                  </a:lnTo>
                  <a:lnTo>
                    <a:pt x="752" y="204"/>
                  </a:lnTo>
                  <a:lnTo>
                    <a:pt x="785" y="239"/>
                  </a:lnTo>
                  <a:lnTo>
                    <a:pt x="819" y="254"/>
                  </a:lnTo>
                  <a:lnTo>
                    <a:pt x="840" y="228"/>
                  </a:lnTo>
                  <a:lnTo>
                    <a:pt x="892" y="209"/>
                  </a:lnTo>
                  <a:lnTo>
                    <a:pt x="928" y="166"/>
                  </a:lnTo>
                  <a:lnTo>
                    <a:pt x="954" y="149"/>
                  </a:lnTo>
                  <a:lnTo>
                    <a:pt x="921" y="71"/>
                  </a:lnTo>
                  <a:lnTo>
                    <a:pt x="859"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7" name="Freeform 480"/>
            <p:cNvSpPr>
              <a:spLocks/>
            </p:cNvSpPr>
            <p:nvPr/>
          </p:nvSpPr>
          <p:spPr bwMode="auto">
            <a:xfrm>
              <a:off x="1361" y="2212"/>
              <a:ext cx="612" cy="211"/>
            </a:xfrm>
            <a:custGeom>
              <a:avLst/>
              <a:gdLst>
                <a:gd name="T0" fmla="*/ 612 w 612"/>
                <a:gd name="T1" fmla="*/ 95 h 211"/>
                <a:gd name="T2" fmla="*/ 491 w 612"/>
                <a:gd name="T3" fmla="*/ 95 h 211"/>
                <a:gd name="T4" fmla="*/ 464 w 612"/>
                <a:gd name="T5" fmla="*/ 90 h 211"/>
                <a:gd name="T6" fmla="*/ 395 w 612"/>
                <a:gd name="T7" fmla="*/ 50 h 211"/>
                <a:gd name="T8" fmla="*/ 288 w 612"/>
                <a:gd name="T9" fmla="*/ 19 h 211"/>
                <a:gd name="T10" fmla="*/ 248 w 612"/>
                <a:gd name="T11" fmla="*/ 19 h 211"/>
                <a:gd name="T12" fmla="*/ 203 w 612"/>
                <a:gd name="T13" fmla="*/ 7 h 211"/>
                <a:gd name="T14" fmla="*/ 155 w 612"/>
                <a:gd name="T15" fmla="*/ 21 h 211"/>
                <a:gd name="T16" fmla="*/ 74 w 612"/>
                <a:gd name="T17" fmla="*/ 21 h 211"/>
                <a:gd name="T18" fmla="*/ 27 w 612"/>
                <a:gd name="T19" fmla="*/ 21 h 211"/>
                <a:gd name="T20" fmla="*/ 24 w 612"/>
                <a:gd name="T21" fmla="*/ 45 h 211"/>
                <a:gd name="T22" fmla="*/ 53 w 612"/>
                <a:gd name="T23" fmla="*/ 71 h 211"/>
                <a:gd name="T24" fmla="*/ 107 w 612"/>
                <a:gd name="T25" fmla="*/ 76 h 211"/>
                <a:gd name="T26" fmla="*/ 210 w 612"/>
                <a:gd name="T27" fmla="*/ 107 h 211"/>
                <a:gd name="T28" fmla="*/ 241 w 612"/>
                <a:gd name="T29" fmla="*/ 123 h 211"/>
                <a:gd name="T30" fmla="*/ 267 w 612"/>
                <a:gd name="T31" fmla="*/ 152 h 211"/>
                <a:gd name="T32" fmla="*/ 348 w 612"/>
                <a:gd name="T33" fmla="*/ 194 h 211"/>
                <a:gd name="T34" fmla="*/ 417 w 612"/>
                <a:gd name="T35" fmla="*/ 206 h 211"/>
                <a:gd name="T36" fmla="*/ 369 w 612"/>
                <a:gd name="T37" fmla="*/ 211 h 211"/>
                <a:gd name="T38" fmla="*/ 260 w 612"/>
                <a:gd name="T39" fmla="*/ 166 h 211"/>
                <a:gd name="T40" fmla="*/ 176 w 612"/>
                <a:gd name="T41" fmla="*/ 114 h 211"/>
                <a:gd name="T42" fmla="*/ 74 w 612"/>
                <a:gd name="T43" fmla="*/ 92 h 211"/>
                <a:gd name="T44" fmla="*/ 22 w 612"/>
                <a:gd name="T45" fmla="*/ 64 h 211"/>
                <a:gd name="T46" fmla="*/ 0 w 612"/>
                <a:gd name="T47" fmla="*/ 45 h 211"/>
                <a:gd name="T48" fmla="*/ 10 w 612"/>
                <a:gd name="T49" fmla="*/ 21 h 211"/>
                <a:gd name="T50" fmla="*/ 17 w 612"/>
                <a:gd name="T51" fmla="*/ 2 h 211"/>
                <a:gd name="T52" fmla="*/ 93 w 612"/>
                <a:gd name="T53" fmla="*/ 12 h 211"/>
                <a:gd name="T54" fmla="*/ 165 w 612"/>
                <a:gd name="T55" fmla="*/ 2 h 211"/>
                <a:gd name="T56" fmla="*/ 260 w 612"/>
                <a:gd name="T57" fmla="*/ 0 h 211"/>
                <a:gd name="T58" fmla="*/ 355 w 612"/>
                <a:gd name="T59" fmla="*/ 16 h 211"/>
                <a:gd name="T60" fmla="*/ 426 w 612"/>
                <a:gd name="T61" fmla="*/ 50 h 211"/>
                <a:gd name="T62" fmla="*/ 493 w 612"/>
                <a:gd name="T63" fmla="*/ 83 h 211"/>
                <a:gd name="T64" fmla="*/ 612 w 612"/>
                <a:gd name="T65" fmla="*/ 83 h 211"/>
                <a:gd name="T66" fmla="*/ 612 w 612"/>
                <a:gd name="T67" fmla="*/ 95 h 211"/>
                <a:gd name="T68" fmla="*/ 612 w 612"/>
                <a:gd name="T69" fmla="*/ 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211"/>
                <a:gd name="T107" fmla="*/ 612 w 61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211">
                  <a:moveTo>
                    <a:pt x="612" y="95"/>
                  </a:moveTo>
                  <a:lnTo>
                    <a:pt x="491" y="95"/>
                  </a:lnTo>
                  <a:lnTo>
                    <a:pt x="464" y="90"/>
                  </a:lnTo>
                  <a:lnTo>
                    <a:pt x="395" y="50"/>
                  </a:lnTo>
                  <a:lnTo>
                    <a:pt x="288" y="19"/>
                  </a:lnTo>
                  <a:lnTo>
                    <a:pt x="248" y="19"/>
                  </a:lnTo>
                  <a:lnTo>
                    <a:pt x="203" y="7"/>
                  </a:lnTo>
                  <a:lnTo>
                    <a:pt x="155" y="21"/>
                  </a:lnTo>
                  <a:lnTo>
                    <a:pt x="74" y="21"/>
                  </a:lnTo>
                  <a:lnTo>
                    <a:pt x="27" y="21"/>
                  </a:lnTo>
                  <a:lnTo>
                    <a:pt x="24" y="45"/>
                  </a:lnTo>
                  <a:lnTo>
                    <a:pt x="53" y="71"/>
                  </a:lnTo>
                  <a:lnTo>
                    <a:pt x="107" y="76"/>
                  </a:lnTo>
                  <a:lnTo>
                    <a:pt x="210" y="107"/>
                  </a:lnTo>
                  <a:lnTo>
                    <a:pt x="241" y="123"/>
                  </a:lnTo>
                  <a:lnTo>
                    <a:pt x="267" y="152"/>
                  </a:lnTo>
                  <a:lnTo>
                    <a:pt x="348" y="194"/>
                  </a:lnTo>
                  <a:lnTo>
                    <a:pt x="417" y="206"/>
                  </a:lnTo>
                  <a:lnTo>
                    <a:pt x="369" y="211"/>
                  </a:lnTo>
                  <a:lnTo>
                    <a:pt x="260" y="166"/>
                  </a:lnTo>
                  <a:lnTo>
                    <a:pt x="176" y="114"/>
                  </a:lnTo>
                  <a:lnTo>
                    <a:pt x="74" y="92"/>
                  </a:lnTo>
                  <a:lnTo>
                    <a:pt x="22" y="64"/>
                  </a:lnTo>
                  <a:lnTo>
                    <a:pt x="0" y="45"/>
                  </a:lnTo>
                  <a:lnTo>
                    <a:pt x="10" y="21"/>
                  </a:lnTo>
                  <a:lnTo>
                    <a:pt x="17" y="2"/>
                  </a:lnTo>
                  <a:lnTo>
                    <a:pt x="93" y="12"/>
                  </a:lnTo>
                  <a:lnTo>
                    <a:pt x="165" y="2"/>
                  </a:lnTo>
                  <a:lnTo>
                    <a:pt x="260" y="0"/>
                  </a:lnTo>
                  <a:lnTo>
                    <a:pt x="355" y="16"/>
                  </a:lnTo>
                  <a:lnTo>
                    <a:pt x="426" y="50"/>
                  </a:lnTo>
                  <a:lnTo>
                    <a:pt x="493" y="83"/>
                  </a:lnTo>
                  <a:lnTo>
                    <a:pt x="612" y="83"/>
                  </a:lnTo>
                  <a:lnTo>
                    <a:pt x="612"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8" name="Freeform 481"/>
            <p:cNvSpPr>
              <a:spLocks/>
            </p:cNvSpPr>
            <p:nvPr/>
          </p:nvSpPr>
          <p:spPr bwMode="auto">
            <a:xfrm>
              <a:off x="1116" y="2316"/>
              <a:ext cx="2573" cy="1168"/>
            </a:xfrm>
            <a:custGeom>
              <a:avLst/>
              <a:gdLst>
                <a:gd name="T0" fmla="*/ 633 w 2573"/>
                <a:gd name="T1" fmla="*/ 131 h 1168"/>
                <a:gd name="T2" fmla="*/ 795 w 2573"/>
                <a:gd name="T3" fmla="*/ 176 h 1168"/>
                <a:gd name="T4" fmla="*/ 900 w 2573"/>
                <a:gd name="T5" fmla="*/ 204 h 1168"/>
                <a:gd name="T6" fmla="*/ 905 w 2573"/>
                <a:gd name="T7" fmla="*/ 90 h 1168"/>
                <a:gd name="T8" fmla="*/ 886 w 2573"/>
                <a:gd name="T9" fmla="*/ 0 h 1168"/>
                <a:gd name="T10" fmla="*/ 938 w 2573"/>
                <a:gd name="T11" fmla="*/ 157 h 1168"/>
                <a:gd name="T12" fmla="*/ 881 w 2573"/>
                <a:gd name="T13" fmla="*/ 235 h 1168"/>
                <a:gd name="T14" fmla="*/ 978 w 2573"/>
                <a:gd name="T15" fmla="*/ 254 h 1168"/>
                <a:gd name="T16" fmla="*/ 1162 w 2573"/>
                <a:gd name="T17" fmla="*/ 271 h 1168"/>
                <a:gd name="T18" fmla="*/ 1459 w 2573"/>
                <a:gd name="T19" fmla="*/ 335 h 1168"/>
                <a:gd name="T20" fmla="*/ 1495 w 2573"/>
                <a:gd name="T21" fmla="*/ 359 h 1168"/>
                <a:gd name="T22" fmla="*/ 1195 w 2573"/>
                <a:gd name="T23" fmla="*/ 306 h 1168"/>
                <a:gd name="T24" fmla="*/ 978 w 2573"/>
                <a:gd name="T25" fmla="*/ 347 h 1168"/>
                <a:gd name="T26" fmla="*/ 588 w 2573"/>
                <a:gd name="T27" fmla="*/ 261 h 1168"/>
                <a:gd name="T28" fmla="*/ 498 w 2573"/>
                <a:gd name="T29" fmla="*/ 321 h 1168"/>
                <a:gd name="T30" fmla="*/ 467 w 2573"/>
                <a:gd name="T31" fmla="*/ 506 h 1168"/>
                <a:gd name="T32" fmla="*/ 545 w 2573"/>
                <a:gd name="T33" fmla="*/ 555 h 1168"/>
                <a:gd name="T34" fmla="*/ 726 w 2573"/>
                <a:gd name="T35" fmla="*/ 591 h 1168"/>
                <a:gd name="T36" fmla="*/ 943 w 2573"/>
                <a:gd name="T37" fmla="*/ 639 h 1168"/>
                <a:gd name="T38" fmla="*/ 1109 w 2573"/>
                <a:gd name="T39" fmla="*/ 698 h 1168"/>
                <a:gd name="T40" fmla="*/ 1459 w 2573"/>
                <a:gd name="T41" fmla="*/ 757 h 1168"/>
                <a:gd name="T42" fmla="*/ 1473 w 2573"/>
                <a:gd name="T43" fmla="*/ 729 h 1168"/>
                <a:gd name="T44" fmla="*/ 1816 w 2573"/>
                <a:gd name="T45" fmla="*/ 710 h 1168"/>
                <a:gd name="T46" fmla="*/ 2206 w 2573"/>
                <a:gd name="T47" fmla="*/ 430 h 1168"/>
                <a:gd name="T48" fmla="*/ 2573 w 2573"/>
                <a:gd name="T49" fmla="*/ 230 h 1168"/>
                <a:gd name="T50" fmla="*/ 2183 w 2573"/>
                <a:gd name="T51" fmla="*/ 489 h 1168"/>
                <a:gd name="T52" fmla="*/ 2087 w 2573"/>
                <a:gd name="T53" fmla="*/ 605 h 1168"/>
                <a:gd name="T54" fmla="*/ 2318 w 2573"/>
                <a:gd name="T55" fmla="*/ 636 h 1168"/>
                <a:gd name="T56" fmla="*/ 2276 w 2573"/>
                <a:gd name="T57" fmla="*/ 653 h 1168"/>
                <a:gd name="T58" fmla="*/ 2183 w 2573"/>
                <a:gd name="T59" fmla="*/ 679 h 1168"/>
                <a:gd name="T60" fmla="*/ 2009 w 2573"/>
                <a:gd name="T61" fmla="*/ 646 h 1168"/>
                <a:gd name="T62" fmla="*/ 1885 w 2573"/>
                <a:gd name="T63" fmla="*/ 741 h 1168"/>
                <a:gd name="T64" fmla="*/ 1823 w 2573"/>
                <a:gd name="T65" fmla="*/ 741 h 1168"/>
                <a:gd name="T66" fmla="*/ 1771 w 2573"/>
                <a:gd name="T67" fmla="*/ 814 h 1168"/>
                <a:gd name="T68" fmla="*/ 1735 w 2573"/>
                <a:gd name="T69" fmla="*/ 919 h 1168"/>
                <a:gd name="T70" fmla="*/ 1740 w 2573"/>
                <a:gd name="T71" fmla="*/ 1014 h 1168"/>
                <a:gd name="T72" fmla="*/ 1745 w 2573"/>
                <a:gd name="T73" fmla="*/ 1056 h 1168"/>
                <a:gd name="T74" fmla="*/ 1728 w 2573"/>
                <a:gd name="T75" fmla="*/ 890 h 1168"/>
                <a:gd name="T76" fmla="*/ 1738 w 2573"/>
                <a:gd name="T77" fmla="*/ 831 h 1168"/>
                <a:gd name="T78" fmla="*/ 1661 w 2573"/>
                <a:gd name="T79" fmla="*/ 947 h 1168"/>
                <a:gd name="T80" fmla="*/ 1097 w 2573"/>
                <a:gd name="T81" fmla="*/ 987 h 1168"/>
                <a:gd name="T82" fmla="*/ 107 w 2573"/>
                <a:gd name="T83" fmla="*/ 1021 h 1168"/>
                <a:gd name="T84" fmla="*/ 917 w 2573"/>
                <a:gd name="T85" fmla="*/ 907 h 1168"/>
                <a:gd name="T86" fmla="*/ 1057 w 2573"/>
                <a:gd name="T87" fmla="*/ 862 h 1168"/>
                <a:gd name="T88" fmla="*/ 814 w 2573"/>
                <a:gd name="T89" fmla="*/ 790 h 1168"/>
                <a:gd name="T90" fmla="*/ 338 w 2573"/>
                <a:gd name="T91" fmla="*/ 660 h 1168"/>
                <a:gd name="T92" fmla="*/ 7 w 2573"/>
                <a:gd name="T93" fmla="*/ 449 h 1168"/>
                <a:gd name="T94" fmla="*/ 91 w 2573"/>
                <a:gd name="T95" fmla="*/ 427 h 1168"/>
                <a:gd name="T96" fmla="*/ 153 w 2573"/>
                <a:gd name="T97" fmla="*/ 482 h 1168"/>
                <a:gd name="T98" fmla="*/ 317 w 2573"/>
                <a:gd name="T99" fmla="*/ 522 h 1168"/>
                <a:gd name="T100" fmla="*/ 452 w 2573"/>
                <a:gd name="T101" fmla="*/ 537 h 1168"/>
                <a:gd name="T102" fmla="*/ 462 w 2573"/>
                <a:gd name="T103" fmla="*/ 378 h 1168"/>
                <a:gd name="T104" fmla="*/ 529 w 2573"/>
                <a:gd name="T105" fmla="*/ 249 h 1168"/>
                <a:gd name="T106" fmla="*/ 610 w 2573"/>
                <a:gd name="T107" fmla="*/ 249 h 1168"/>
                <a:gd name="T108" fmla="*/ 795 w 2573"/>
                <a:gd name="T109" fmla="*/ 313 h 1168"/>
                <a:gd name="T110" fmla="*/ 610 w 2573"/>
                <a:gd name="T111" fmla="*/ 219 h 1168"/>
                <a:gd name="T112" fmla="*/ 481 w 2573"/>
                <a:gd name="T113" fmla="*/ 145 h 1168"/>
                <a:gd name="T114" fmla="*/ 783 w 2573"/>
                <a:gd name="T115" fmla="*/ 256 h 1168"/>
                <a:gd name="T116" fmla="*/ 757 w 2573"/>
                <a:gd name="T117" fmla="*/ 176 h 1168"/>
                <a:gd name="T118" fmla="*/ 583 w 2573"/>
                <a:gd name="T119" fmla="*/ 102 h 1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3"/>
                <a:gd name="T181" fmla="*/ 0 h 1168"/>
                <a:gd name="T182" fmla="*/ 2573 w 2573"/>
                <a:gd name="T183" fmla="*/ 1168 h 1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3" h="1168">
                  <a:moveTo>
                    <a:pt x="583" y="102"/>
                  </a:moveTo>
                  <a:lnTo>
                    <a:pt x="633" y="131"/>
                  </a:lnTo>
                  <a:lnTo>
                    <a:pt x="740" y="157"/>
                  </a:lnTo>
                  <a:lnTo>
                    <a:pt x="795" y="176"/>
                  </a:lnTo>
                  <a:lnTo>
                    <a:pt x="843" y="209"/>
                  </a:lnTo>
                  <a:lnTo>
                    <a:pt x="900" y="204"/>
                  </a:lnTo>
                  <a:lnTo>
                    <a:pt x="917" y="154"/>
                  </a:lnTo>
                  <a:lnTo>
                    <a:pt x="905" y="90"/>
                  </a:lnTo>
                  <a:lnTo>
                    <a:pt x="864" y="0"/>
                  </a:lnTo>
                  <a:lnTo>
                    <a:pt x="886" y="0"/>
                  </a:lnTo>
                  <a:lnTo>
                    <a:pt x="924" y="88"/>
                  </a:lnTo>
                  <a:lnTo>
                    <a:pt x="938" y="157"/>
                  </a:lnTo>
                  <a:lnTo>
                    <a:pt x="917" y="226"/>
                  </a:lnTo>
                  <a:lnTo>
                    <a:pt x="881" y="235"/>
                  </a:lnTo>
                  <a:lnTo>
                    <a:pt x="900" y="264"/>
                  </a:lnTo>
                  <a:lnTo>
                    <a:pt x="978" y="254"/>
                  </a:lnTo>
                  <a:lnTo>
                    <a:pt x="1076" y="271"/>
                  </a:lnTo>
                  <a:lnTo>
                    <a:pt x="1162" y="271"/>
                  </a:lnTo>
                  <a:lnTo>
                    <a:pt x="1276" y="302"/>
                  </a:lnTo>
                  <a:lnTo>
                    <a:pt x="1459" y="335"/>
                  </a:lnTo>
                  <a:lnTo>
                    <a:pt x="1509" y="328"/>
                  </a:lnTo>
                  <a:lnTo>
                    <a:pt x="1495" y="359"/>
                  </a:lnTo>
                  <a:lnTo>
                    <a:pt x="1238" y="356"/>
                  </a:lnTo>
                  <a:lnTo>
                    <a:pt x="1195" y="306"/>
                  </a:lnTo>
                  <a:lnTo>
                    <a:pt x="1047" y="313"/>
                  </a:lnTo>
                  <a:lnTo>
                    <a:pt x="978" y="347"/>
                  </a:lnTo>
                  <a:lnTo>
                    <a:pt x="778" y="332"/>
                  </a:lnTo>
                  <a:lnTo>
                    <a:pt x="588" y="261"/>
                  </a:lnTo>
                  <a:lnTo>
                    <a:pt x="543" y="261"/>
                  </a:lnTo>
                  <a:lnTo>
                    <a:pt x="498" y="321"/>
                  </a:lnTo>
                  <a:lnTo>
                    <a:pt x="469" y="432"/>
                  </a:lnTo>
                  <a:lnTo>
                    <a:pt x="467" y="506"/>
                  </a:lnTo>
                  <a:lnTo>
                    <a:pt x="479" y="541"/>
                  </a:lnTo>
                  <a:lnTo>
                    <a:pt x="545" y="555"/>
                  </a:lnTo>
                  <a:lnTo>
                    <a:pt x="610" y="591"/>
                  </a:lnTo>
                  <a:lnTo>
                    <a:pt x="726" y="591"/>
                  </a:lnTo>
                  <a:lnTo>
                    <a:pt x="864" y="631"/>
                  </a:lnTo>
                  <a:lnTo>
                    <a:pt x="943" y="639"/>
                  </a:lnTo>
                  <a:lnTo>
                    <a:pt x="969" y="617"/>
                  </a:lnTo>
                  <a:lnTo>
                    <a:pt x="1109" y="698"/>
                  </a:lnTo>
                  <a:lnTo>
                    <a:pt x="1221" y="681"/>
                  </a:lnTo>
                  <a:lnTo>
                    <a:pt x="1459" y="757"/>
                  </a:lnTo>
                  <a:lnTo>
                    <a:pt x="1357" y="646"/>
                  </a:lnTo>
                  <a:lnTo>
                    <a:pt x="1473" y="729"/>
                  </a:lnTo>
                  <a:lnTo>
                    <a:pt x="1652" y="752"/>
                  </a:lnTo>
                  <a:lnTo>
                    <a:pt x="1816" y="710"/>
                  </a:lnTo>
                  <a:lnTo>
                    <a:pt x="1911" y="612"/>
                  </a:lnTo>
                  <a:lnTo>
                    <a:pt x="2206" y="430"/>
                  </a:lnTo>
                  <a:lnTo>
                    <a:pt x="2459" y="297"/>
                  </a:lnTo>
                  <a:lnTo>
                    <a:pt x="2573" y="230"/>
                  </a:lnTo>
                  <a:lnTo>
                    <a:pt x="2561" y="266"/>
                  </a:lnTo>
                  <a:lnTo>
                    <a:pt x="2183" y="489"/>
                  </a:lnTo>
                  <a:lnTo>
                    <a:pt x="2078" y="565"/>
                  </a:lnTo>
                  <a:lnTo>
                    <a:pt x="2087" y="605"/>
                  </a:lnTo>
                  <a:lnTo>
                    <a:pt x="2171" y="629"/>
                  </a:lnTo>
                  <a:lnTo>
                    <a:pt x="2318" y="636"/>
                  </a:lnTo>
                  <a:lnTo>
                    <a:pt x="2444" y="679"/>
                  </a:lnTo>
                  <a:lnTo>
                    <a:pt x="2276" y="653"/>
                  </a:lnTo>
                  <a:lnTo>
                    <a:pt x="2235" y="662"/>
                  </a:lnTo>
                  <a:lnTo>
                    <a:pt x="2183" y="679"/>
                  </a:lnTo>
                  <a:lnTo>
                    <a:pt x="2083" y="662"/>
                  </a:lnTo>
                  <a:lnTo>
                    <a:pt x="2009" y="646"/>
                  </a:lnTo>
                  <a:lnTo>
                    <a:pt x="1907" y="703"/>
                  </a:lnTo>
                  <a:lnTo>
                    <a:pt x="1885" y="741"/>
                  </a:lnTo>
                  <a:lnTo>
                    <a:pt x="1885" y="802"/>
                  </a:lnTo>
                  <a:lnTo>
                    <a:pt x="1823" y="741"/>
                  </a:lnTo>
                  <a:lnTo>
                    <a:pt x="1778" y="750"/>
                  </a:lnTo>
                  <a:lnTo>
                    <a:pt x="1771" y="814"/>
                  </a:lnTo>
                  <a:lnTo>
                    <a:pt x="1773" y="866"/>
                  </a:lnTo>
                  <a:lnTo>
                    <a:pt x="1735" y="919"/>
                  </a:lnTo>
                  <a:lnTo>
                    <a:pt x="1728" y="964"/>
                  </a:lnTo>
                  <a:lnTo>
                    <a:pt x="1740" y="1014"/>
                  </a:lnTo>
                  <a:lnTo>
                    <a:pt x="1838" y="1168"/>
                  </a:lnTo>
                  <a:lnTo>
                    <a:pt x="1745" y="1056"/>
                  </a:lnTo>
                  <a:lnTo>
                    <a:pt x="1702" y="959"/>
                  </a:lnTo>
                  <a:lnTo>
                    <a:pt x="1728" y="890"/>
                  </a:lnTo>
                  <a:lnTo>
                    <a:pt x="1745" y="852"/>
                  </a:lnTo>
                  <a:lnTo>
                    <a:pt x="1738" y="831"/>
                  </a:lnTo>
                  <a:lnTo>
                    <a:pt x="1704" y="892"/>
                  </a:lnTo>
                  <a:lnTo>
                    <a:pt x="1661" y="947"/>
                  </a:lnTo>
                  <a:lnTo>
                    <a:pt x="1661" y="987"/>
                  </a:lnTo>
                  <a:lnTo>
                    <a:pt x="1097" y="987"/>
                  </a:lnTo>
                  <a:lnTo>
                    <a:pt x="962" y="1025"/>
                  </a:lnTo>
                  <a:lnTo>
                    <a:pt x="107" y="1021"/>
                  </a:lnTo>
                  <a:lnTo>
                    <a:pt x="117" y="902"/>
                  </a:lnTo>
                  <a:lnTo>
                    <a:pt x="917" y="907"/>
                  </a:lnTo>
                  <a:lnTo>
                    <a:pt x="995" y="900"/>
                  </a:lnTo>
                  <a:lnTo>
                    <a:pt x="1057" y="862"/>
                  </a:lnTo>
                  <a:lnTo>
                    <a:pt x="1076" y="812"/>
                  </a:lnTo>
                  <a:lnTo>
                    <a:pt x="814" y="790"/>
                  </a:lnTo>
                  <a:lnTo>
                    <a:pt x="640" y="769"/>
                  </a:lnTo>
                  <a:lnTo>
                    <a:pt x="338" y="660"/>
                  </a:lnTo>
                  <a:lnTo>
                    <a:pt x="0" y="513"/>
                  </a:lnTo>
                  <a:lnTo>
                    <a:pt x="7" y="449"/>
                  </a:lnTo>
                  <a:lnTo>
                    <a:pt x="91" y="382"/>
                  </a:lnTo>
                  <a:lnTo>
                    <a:pt x="91" y="427"/>
                  </a:lnTo>
                  <a:lnTo>
                    <a:pt x="105" y="463"/>
                  </a:lnTo>
                  <a:lnTo>
                    <a:pt x="153" y="482"/>
                  </a:lnTo>
                  <a:lnTo>
                    <a:pt x="219" y="487"/>
                  </a:lnTo>
                  <a:lnTo>
                    <a:pt x="317" y="522"/>
                  </a:lnTo>
                  <a:lnTo>
                    <a:pt x="391" y="532"/>
                  </a:lnTo>
                  <a:lnTo>
                    <a:pt x="452" y="537"/>
                  </a:lnTo>
                  <a:lnTo>
                    <a:pt x="452" y="463"/>
                  </a:lnTo>
                  <a:lnTo>
                    <a:pt x="462" y="378"/>
                  </a:lnTo>
                  <a:lnTo>
                    <a:pt x="486" y="302"/>
                  </a:lnTo>
                  <a:lnTo>
                    <a:pt x="529" y="249"/>
                  </a:lnTo>
                  <a:lnTo>
                    <a:pt x="569" y="242"/>
                  </a:lnTo>
                  <a:lnTo>
                    <a:pt x="610" y="249"/>
                  </a:lnTo>
                  <a:lnTo>
                    <a:pt x="736" y="304"/>
                  </a:lnTo>
                  <a:lnTo>
                    <a:pt x="795" y="313"/>
                  </a:lnTo>
                  <a:lnTo>
                    <a:pt x="781" y="290"/>
                  </a:lnTo>
                  <a:lnTo>
                    <a:pt x="610" y="219"/>
                  </a:lnTo>
                  <a:lnTo>
                    <a:pt x="495" y="171"/>
                  </a:lnTo>
                  <a:lnTo>
                    <a:pt x="481" y="145"/>
                  </a:lnTo>
                  <a:lnTo>
                    <a:pt x="664" y="221"/>
                  </a:lnTo>
                  <a:lnTo>
                    <a:pt x="783" y="256"/>
                  </a:lnTo>
                  <a:lnTo>
                    <a:pt x="833" y="226"/>
                  </a:lnTo>
                  <a:lnTo>
                    <a:pt x="757" y="176"/>
                  </a:lnTo>
                  <a:lnTo>
                    <a:pt x="610" y="135"/>
                  </a:lnTo>
                  <a:lnTo>
                    <a:pt x="583" y="10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9" name="Freeform 482"/>
            <p:cNvSpPr>
              <a:spLocks/>
            </p:cNvSpPr>
            <p:nvPr/>
          </p:nvSpPr>
          <p:spPr bwMode="auto">
            <a:xfrm>
              <a:off x="1466" y="2326"/>
              <a:ext cx="202" cy="246"/>
            </a:xfrm>
            <a:custGeom>
              <a:avLst/>
              <a:gdLst>
                <a:gd name="T0" fmla="*/ 188 w 202"/>
                <a:gd name="T1" fmla="*/ 246 h 246"/>
                <a:gd name="T2" fmla="*/ 183 w 202"/>
                <a:gd name="T3" fmla="*/ 216 h 246"/>
                <a:gd name="T4" fmla="*/ 138 w 202"/>
                <a:gd name="T5" fmla="*/ 156 h 246"/>
                <a:gd name="T6" fmla="*/ 102 w 202"/>
                <a:gd name="T7" fmla="*/ 123 h 246"/>
                <a:gd name="T8" fmla="*/ 71 w 202"/>
                <a:gd name="T9" fmla="*/ 47 h 246"/>
                <a:gd name="T10" fmla="*/ 67 w 202"/>
                <a:gd name="T11" fmla="*/ 21 h 246"/>
                <a:gd name="T12" fmla="*/ 36 w 202"/>
                <a:gd name="T13" fmla="*/ 12 h 246"/>
                <a:gd name="T14" fmla="*/ 0 w 202"/>
                <a:gd name="T15" fmla="*/ 23 h 246"/>
                <a:gd name="T16" fmla="*/ 7 w 202"/>
                <a:gd name="T17" fmla="*/ 0 h 246"/>
                <a:gd name="T18" fmla="*/ 48 w 202"/>
                <a:gd name="T19" fmla="*/ 0 h 246"/>
                <a:gd name="T20" fmla="*/ 83 w 202"/>
                <a:gd name="T21" fmla="*/ 14 h 246"/>
                <a:gd name="T22" fmla="*/ 93 w 202"/>
                <a:gd name="T23" fmla="*/ 52 h 246"/>
                <a:gd name="T24" fmla="*/ 114 w 202"/>
                <a:gd name="T25" fmla="*/ 114 h 246"/>
                <a:gd name="T26" fmla="*/ 162 w 202"/>
                <a:gd name="T27" fmla="*/ 161 h 246"/>
                <a:gd name="T28" fmla="*/ 202 w 202"/>
                <a:gd name="T29" fmla="*/ 242 h 246"/>
                <a:gd name="T30" fmla="*/ 188 w 202"/>
                <a:gd name="T31" fmla="*/ 246 h 246"/>
                <a:gd name="T32" fmla="*/ 188 w 202"/>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6"/>
                <a:gd name="T53" fmla="*/ 202 w 20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6">
                  <a:moveTo>
                    <a:pt x="188" y="246"/>
                  </a:moveTo>
                  <a:lnTo>
                    <a:pt x="183" y="216"/>
                  </a:lnTo>
                  <a:lnTo>
                    <a:pt x="138" y="156"/>
                  </a:lnTo>
                  <a:lnTo>
                    <a:pt x="102" y="123"/>
                  </a:lnTo>
                  <a:lnTo>
                    <a:pt x="71" y="47"/>
                  </a:lnTo>
                  <a:lnTo>
                    <a:pt x="67" y="21"/>
                  </a:lnTo>
                  <a:lnTo>
                    <a:pt x="36" y="12"/>
                  </a:lnTo>
                  <a:lnTo>
                    <a:pt x="0" y="23"/>
                  </a:lnTo>
                  <a:lnTo>
                    <a:pt x="7" y="0"/>
                  </a:lnTo>
                  <a:lnTo>
                    <a:pt x="48" y="0"/>
                  </a:lnTo>
                  <a:lnTo>
                    <a:pt x="83" y="14"/>
                  </a:lnTo>
                  <a:lnTo>
                    <a:pt x="93" y="52"/>
                  </a:lnTo>
                  <a:lnTo>
                    <a:pt x="114" y="114"/>
                  </a:lnTo>
                  <a:lnTo>
                    <a:pt x="162" y="161"/>
                  </a:lnTo>
                  <a:lnTo>
                    <a:pt x="202" y="242"/>
                  </a:lnTo>
                  <a:lnTo>
                    <a:pt x="188" y="24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0" name="Freeform 483"/>
            <p:cNvSpPr>
              <a:spLocks/>
            </p:cNvSpPr>
            <p:nvPr/>
          </p:nvSpPr>
          <p:spPr bwMode="auto">
            <a:xfrm>
              <a:off x="445" y="2169"/>
              <a:ext cx="1031" cy="335"/>
            </a:xfrm>
            <a:custGeom>
              <a:avLst/>
              <a:gdLst>
                <a:gd name="T0" fmla="*/ 1019 w 1031"/>
                <a:gd name="T1" fmla="*/ 188 h 335"/>
                <a:gd name="T2" fmla="*/ 990 w 1031"/>
                <a:gd name="T3" fmla="*/ 188 h 335"/>
                <a:gd name="T4" fmla="*/ 990 w 1031"/>
                <a:gd name="T5" fmla="*/ 207 h 335"/>
                <a:gd name="T6" fmla="*/ 1019 w 1031"/>
                <a:gd name="T7" fmla="*/ 230 h 335"/>
                <a:gd name="T8" fmla="*/ 1031 w 1031"/>
                <a:gd name="T9" fmla="*/ 268 h 335"/>
                <a:gd name="T10" fmla="*/ 1021 w 1031"/>
                <a:gd name="T11" fmla="*/ 294 h 335"/>
                <a:gd name="T12" fmla="*/ 950 w 1031"/>
                <a:gd name="T13" fmla="*/ 323 h 335"/>
                <a:gd name="T14" fmla="*/ 904 w 1031"/>
                <a:gd name="T15" fmla="*/ 335 h 335"/>
                <a:gd name="T16" fmla="*/ 757 w 1031"/>
                <a:gd name="T17" fmla="*/ 335 h 335"/>
                <a:gd name="T18" fmla="*/ 645 w 1031"/>
                <a:gd name="T19" fmla="*/ 309 h 335"/>
                <a:gd name="T20" fmla="*/ 559 w 1031"/>
                <a:gd name="T21" fmla="*/ 278 h 335"/>
                <a:gd name="T22" fmla="*/ 10 w 1031"/>
                <a:gd name="T23" fmla="*/ 21 h 335"/>
                <a:gd name="T24" fmla="*/ 0 w 1031"/>
                <a:gd name="T25" fmla="*/ 0 h 335"/>
                <a:gd name="T26" fmla="*/ 619 w 1031"/>
                <a:gd name="T27" fmla="*/ 282 h 335"/>
                <a:gd name="T28" fmla="*/ 712 w 1031"/>
                <a:gd name="T29" fmla="*/ 309 h 335"/>
                <a:gd name="T30" fmla="*/ 859 w 1031"/>
                <a:gd name="T31" fmla="*/ 318 h 335"/>
                <a:gd name="T32" fmla="*/ 950 w 1031"/>
                <a:gd name="T33" fmla="*/ 304 h 335"/>
                <a:gd name="T34" fmla="*/ 997 w 1031"/>
                <a:gd name="T35" fmla="*/ 292 h 335"/>
                <a:gd name="T36" fmla="*/ 1004 w 1031"/>
                <a:gd name="T37" fmla="*/ 252 h 335"/>
                <a:gd name="T38" fmla="*/ 976 w 1031"/>
                <a:gd name="T39" fmla="*/ 218 h 335"/>
                <a:gd name="T40" fmla="*/ 971 w 1031"/>
                <a:gd name="T41" fmla="*/ 190 h 335"/>
                <a:gd name="T42" fmla="*/ 976 w 1031"/>
                <a:gd name="T43" fmla="*/ 173 h 335"/>
                <a:gd name="T44" fmla="*/ 1031 w 1031"/>
                <a:gd name="T45" fmla="*/ 157 h 335"/>
                <a:gd name="T46" fmla="*/ 1019 w 1031"/>
                <a:gd name="T47" fmla="*/ 188 h 335"/>
                <a:gd name="T48" fmla="*/ 1019 w 1031"/>
                <a:gd name="T49" fmla="*/ 18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335"/>
                <a:gd name="T77" fmla="*/ 1031 w 1031"/>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335">
                  <a:moveTo>
                    <a:pt x="1019" y="188"/>
                  </a:moveTo>
                  <a:lnTo>
                    <a:pt x="990" y="188"/>
                  </a:lnTo>
                  <a:lnTo>
                    <a:pt x="990" y="207"/>
                  </a:lnTo>
                  <a:lnTo>
                    <a:pt x="1019" y="230"/>
                  </a:lnTo>
                  <a:lnTo>
                    <a:pt x="1031" y="268"/>
                  </a:lnTo>
                  <a:lnTo>
                    <a:pt x="1021" y="294"/>
                  </a:lnTo>
                  <a:lnTo>
                    <a:pt x="950" y="323"/>
                  </a:lnTo>
                  <a:lnTo>
                    <a:pt x="904" y="335"/>
                  </a:lnTo>
                  <a:lnTo>
                    <a:pt x="757" y="335"/>
                  </a:lnTo>
                  <a:lnTo>
                    <a:pt x="645" y="309"/>
                  </a:lnTo>
                  <a:lnTo>
                    <a:pt x="559" y="278"/>
                  </a:lnTo>
                  <a:lnTo>
                    <a:pt x="10" y="21"/>
                  </a:lnTo>
                  <a:lnTo>
                    <a:pt x="0" y="0"/>
                  </a:lnTo>
                  <a:lnTo>
                    <a:pt x="619" y="282"/>
                  </a:lnTo>
                  <a:lnTo>
                    <a:pt x="712" y="309"/>
                  </a:lnTo>
                  <a:lnTo>
                    <a:pt x="859" y="318"/>
                  </a:lnTo>
                  <a:lnTo>
                    <a:pt x="950" y="304"/>
                  </a:lnTo>
                  <a:lnTo>
                    <a:pt x="997" y="292"/>
                  </a:lnTo>
                  <a:lnTo>
                    <a:pt x="1004" y="252"/>
                  </a:lnTo>
                  <a:lnTo>
                    <a:pt x="976" y="218"/>
                  </a:lnTo>
                  <a:lnTo>
                    <a:pt x="971" y="190"/>
                  </a:lnTo>
                  <a:lnTo>
                    <a:pt x="976" y="173"/>
                  </a:lnTo>
                  <a:lnTo>
                    <a:pt x="1031" y="157"/>
                  </a:lnTo>
                  <a:lnTo>
                    <a:pt x="1019" y="18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1" name="Freeform 484"/>
            <p:cNvSpPr>
              <a:spLocks/>
            </p:cNvSpPr>
            <p:nvPr/>
          </p:nvSpPr>
          <p:spPr bwMode="auto">
            <a:xfrm>
              <a:off x="990" y="2430"/>
              <a:ext cx="317" cy="313"/>
            </a:xfrm>
            <a:custGeom>
              <a:avLst/>
              <a:gdLst>
                <a:gd name="T0" fmla="*/ 17 w 317"/>
                <a:gd name="T1" fmla="*/ 2 h 313"/>
                <a:gd name="T2" fmla="*/ 29 w 317"/>
                <a:gd name="T3" fmla="*/ 71 h 313"/>
                <a:gd name="T4" fmla="*/ 62 w 317"/>
                <a:gd name="T5" fmla="*/ 107 h 313"/>
                <a:gd name="T6" fmla="*/ 157 w 317"/>
                <a:gd name="T7" fmla="*/ 150 h 313"/>
                <a:gd name="T8" fmla="*/ 238 w 317"/>
                <a:gd name="T9" fmla="*/ 166 h 313"/>
                <a:gd name="T10" fmla="*/ 302 w 317"/>
                <a:gd name="T11" fmla="*/ 169 h 313"/>
                <a:gd name="T12" fmla="*/ 317 w 317"/>
                <a:gd name="T13" fmla="*/ 183 h 313"/>
                <a:gd name="T14" fmla="*/ 243 w 317"/>
                <a:gd name="T15" fmla="*/ 183 h 313"/>
                <a:gd name="T16" fmla="*/ 236 w 317"/>
                <a:gd name="T17" fmla="*/ 216 h 313"/>
                <a:gd name="T18" fmla="*/ 250 w 317"/>
                <a:gd name="T19" fmla="*/ 268 h 313"/>
                <a:gd name="T20" fmla="*/ 307 w 317"/>
                <a:gd name="T21" fmla="*/ 278 h 313"/>
                <a:gd name="T22" fmla="*/ 307 w 317"/>
                <a:gd name="T23" fmla="*/ 313 h 313"/>
                <a:gd name="T24" fmla="*/ 264 w 317"/>
                <a:gd name="T25" fmla="*/ 301 h 313"/>
                <a:gd name="T26" fmla="*/ 221 w 317"/>
                <a:gd name="T27" fmla="*/ 261 h 313"/>
                <a:gd name="T28" fmla="*/ 212 w 317"/>
                <a:gd name="T29" fmla="*/ 199 h 313"/>
                <a:gd name="T30" fmla="*/ 200 w 317"/>
                <a:gd name="T31" fmla="*/ 176 h 313"/>
                <a:gd name="T32" fmla="*/ 62 w 317"/>
                <a:gd name="T33" fmla="*/ 128 h 313"/>
                <a:gd name="T34" fmla="*/ 10 w 317"/>
                <a:gd name="T35" fmla="*/ 86 h 313"/>
                <a:gd name="T36" fmla="*/ 0 w 317"/>
                <a:gd name="T37" fmla="*/ 38 h 313"/>
                <a:gd name="T38" fmla="*/ 0 w 317"/>
                <a:gd name="T39" fmla="*/ 0 h 313"/>
                <a:gd name="T40" fmla="*/ 17 w 317"/>
                <a:gd name="T41" fmla="*/ 2 h 313"/>
                <a:gd name="T42" fmla="*/ 17 w 317"/>
                <a:gd name="T43" fmla="*/ 2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
                <a:gd name="T67" fmla="*/ 0 h 313"/>
                <a:gd name="T68" fmla="*/ 317 w 317"/>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 h="313">
                  <a:moveTo>
                    <a:pt x="17" y="2"/>
                  </a:moveTo>
                  <a:lnTo>
                    <a:pt x="29" y="71"/>
                  </a:lnTo>
                  <a:lnTo>
                    <a:pt x="62" y="107"/>
                  </a:lnTo>
                  <a:lnTo>
                    <a:pt x="157" y="150"/>
                  </a:lnTo>
                  <a:lnTo>
                    <a:pt x="238" y="166"/>
                  </a:lnTo>
                  <a:lnTo>
                    <a:pt x="302" y="169"/>
                  </a:lnTo>
                  <a:lnTo>
                    <a:pt x="317" y="183"/>
                  </a:lnTo>
                  <a:lnTo>
                    <a:pt x="243" y="183"/>
                  </a:lnTo>
                  <a:lnTo>
                    <a:pt x="236" y="216"/>
                  </a:lnTo>
                  <a:lnTo>
                    <a:pt x="250" y="268"/>
                  </a:lnTo>
                  <a:lnTo>
                    <a:pt x="307" y="278"/>
                  </a:lnTo>
                  <a:lnTo>
                    <a:pt x="307" y="313"/>
                  </a:lnTo>
                  <a:lnTo>
                    <a:pt x="264" y="301"/>
                  </a:lnTo>
                  <a:lnTo>
                    <a:pt x="221" y="261"/>
                  </a:lnTo>
                  <a:lnTo>
                    <a:pt x="212" y="199"/>
                  </a:lnTo>
                  <a:lnTo>
                    <a:pt x="200" y="176"/>
                  </a:lnTo>
                  <a:lnTo>
                    <a:pt x="62" y="128"/>
                  </a:lnTo>
                  <a:lnTo>
                    <a:pt x="10" y="86"/>
                  </a:lnTo>
                  <a:lnTo>
                    <a:pt x="0" y="38"/>
                  </a:lnTo>
                  <a:lnTo>
                    <a:pt x="0" y="0"/>
                  </a:lnTo>
                  <a:lnTo>
                    <a:pt x="17"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2" name="Freeform 485"/>
            <p:cNvSpPr>
              <a:spLocks/>
            </p:cNvSpPr>
            <p:nvPr/>
          </p:nvSpPr>
          <p:spPr bwMode="auto">
            <a:xfrm>
              <a:off x="1526" y="1993"/>
              <a:ext cx="119" cy="224"/>
            </a:xfrm>
            <a:custGeom>
              <a:avLst/>
              <a:gdLst>
                <a:gd name="T0" fmla="*/ 119 w 119"/>
                <a:gd name="T1" fmla="*/ 15 h 224"/>
                <a:gd name="T2" fmla="*/ 88 w 119"/>
                <a:gd name="T3" fmla="*/ 22 h 224"/>
                <a:gd name="T4" fmla="*/ 35 w 119"/>
                <a:gd name="T5" fmla="*/ 91 h 224"/>
                <a:gd name="T6" fmla="*/ 19 w 119"/>
                <a:gd name="T7" fmla="*/ 150 h 224"/>
                <a:gd name="T8" fmla="*/ 33 w 119"/>
                <a:gd name="T9" fmla="*/ 219 h 224"/>
                <a:gd name="T10" fmla="*/ 14 w 119"/>
                <a:gd name="T11" fmla="*/ 224 h 224"/>
                <a:gd name="T12" fmla="*/ 0 w 119"/>
                <a:gd name="T13" fmla="*/ 155 h 224"/>
                <a:gd name="T14" fmla="*/ 4 w 119"/>
                <a:gd name="T15" fmla="*/ 110 h 224"/>
                <a:gd name="T16" fmla="*/ 33 w 119"/>
                <a:gd name="T17" fmla="*/ 62 h 224"/>
                <a:gd name="T18" fmla="*/ 76 w 119"/>
                <a:gd name="T19" fmla="*/ 17 h 224"/>
                <a:gd name="T20" fmla="*/ 92 w 119"/>
                <a:gd name="T21" fmla="*/ 0 h 224"/>
                <a:gd name="T22" fmla="*/ 119 w 119"/>
                <a:gd name="T23" fmla="*/ 15 h 224"/>
                <a:gd name="T24" fmla="*/ 119 w 119"/>
                <a:gd name="T25" fmla="*/ 15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4"/>
                <a:gd name="T41" fmla="*/ 119 w 119"/>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4">
                  <a:moveTo>
                    <a:pt x="119" y="15"/>
                  </a:moveTo>
                  <a:lnTo>
                    <a:pt x="88" y="22"/>
                  </a:lnTo>
                  <a:lnTo>
                    <a:pt x="35" y="91"/>
                  </a:lnTo>
                  <a:lnTo>
                    <a:pt x="19" y="150"/>
                  </a:lnTo>
                  <a:lnTo>
                    <a:pt x="33" y="219"/>
                  </a:lnTo>
                  <a:lnTo>
                    <a:pt x="14" y="224"/>
                  </a:lnTo>
                  <a:lnTo>
                    <a:pt x="0" y="155"/>
                  </a:lnTo>
                  <a:lnTo>
                    <a:pt x="4" y="110"/>
                  </a:lnTo>
                  <a:lnTo>
                    <a:pt x="33" y="62"/>
                  </a:lnTo>
                  <a:lnTo>
                    <a:pt x="76" y="17"/>
                  </a:lnTo>
                  <a:lnTo>
                    <a:pt x="92" y="0"/>
                  </a:lnTo>
                  <a:lnTo>
                    <a:pt x="119"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3" name="Freeform 486"/>
            <p:cNvSpPr>
              <a:spLocks/>
            </p:cNvSpPr>
            <p:nvPr/>
          </p:nvSpPr>
          <p:spPr bwMode="auto">
            <a:xfrm>
              <a:off x="1214" y="1899"/>
              <a:ext cx="409" cy="329"/>
            </a:xfrm>
            <a:custGeom>
              <a:avLst/>
              <a:gdLst>
                <a:gd name="T0" fmla="*/ 409 w 409"/>
                <a:gd name="T1" fmla="*/ 106 h 329"/>
                <a:gd name="T2" fmla="*/ 285 w 409"/>
                <a:gd name="T3" fmla="*/ 64 h 329"/>
                <a:gd name="T4" fmla="*/ 214 w 409"/>
                <a:gd name="T5" fmla="*/ 16 h 329"/>
                <a:gd name="T6" fmla="*/ 159 w 409"/>
                <a:gd name="T7" fmla="*/ 23 h 329"/>
                <a:gd name="T8" fmla="*/ 143 w 409"/>
                <a:gd name="T9" fmla="*/ 40 h 329"/>
                <a:gd name="T10" fmla="*/ 95 w 409"/>
                <a:gd name="T11" fmla="*/ 45 h 329"/>
                <a:gd name="T12" fmla="*/ 81 w 409"/>
                <a:gd name="T13" fmla="*/ 64 h 329"/>
                <a:gd name="T14" fmla="*/ 55 w 409"/>
                <a:gd name="T15" fmla="*/ 92 h 329"/>
                <a:gd name="T16" fmla="*/ 19 w 409"/>
                <a:gd name="T17" fmla="*/ 147 h 329"/>
                <a:gd name="T18" fmla="*/ 19 w 409"/>
                <a:gd name="T19" fmla="*/ 175 h 329"/>
                <a:gd name="T20" fmla="*/ 43 w 409"/>
                <a:gd name="T21" fmla="*/ 199 h 329"/>
                <a:gd name="T22" fmla="*/ 52 w 409"/>
                <a:gd name="T23" fmla="*/ 265 h 329"/>
                <a:gd name="T24" fmla="*/ 85 w 409"/>
                <a:gd name="T25" fmla="*/ 289 h 329"/>
                <a:gd name="T26" fmla="*/ 143 w 409"/>
                <a:gd name="T27" fmla="*/ 291 h 329"/>
                <a:gd name="T28" fmla="*/ 202 w 409"/>
                <a:gd name="T29" fmla="*/ 313 h 329"/>
                <a:gd name="T30" fmla="*/ 293 w 409"/>
                <a:gd name="T31" fmla="*/ 325 h 329"/>
                <a:gd name="T32" fmla="*/ 207 w 409"/>
                <a:gd name="T33" fmla="*/ 329 h 329"/>
                <a:gd name="T34" fmla="*/ 93 w 409"/>
                <a:gd name="T35" fmla="*/ 301 h 329"/>
                <a:gd name="T36" fmla="*/ 52 w 409"/>
                <a:gd name="T37" fmla="*/ 284 h 329"/>
                <a:gd name="T38" fmla="*/ 33 w 409"/>
                <a:gd name="T39" fmla="*/ 251 h 329"/>
                <a:gd name="T40" fmla="*/ 31 w 409"/>
                <a:gd name="T41" fmla="*/ 213 h 329"/>
                <a:gd name="T42" fmla="*/ 2 w 409"/>
                <a:gd name="T43" fmla="*/ 182 h 329"/>
                <a:gd name="T44" fmla="*/ 0 w 409"/>
                <a:gd name="T45" fmla="*/ 149 h 329"/>
                <a:gd name="T46" fmla="*/ 43 w 409"/>
                <a:gd name="T47" fmla="*/ 83 h 329"/>
                <a:gd name="T48" fmla="*/ 62 w 409"/>
                <a:gd name="T49" fmla="*/ 64 h 329"/>
                <a:gd name="T50" fmla="*/ 81 w 409"/>
                <a:gd name="T51" fmla="*/ 30 h 329"/>
                <a:gd name="T52" fmla="*/ 131 w 409"/>
                <a:gd name="T53" fmla="*/ 28 h 329"/>
                <a:gd name="T54" fmla="*/ 143 w 409"/>
                <a:gd name="T55" fmla="*/ 11 h 329"/>
                <a:gd name="T56" fmla="*/ 176 w 409"/>
                <a:gd name="T57" fmla="*/ 0 h 329"/>
                <a:gd name="T58" fmla="*/ 238 w 409"/>
                <a:gd name="T59" fmla="*/ 7 h 329"/>
                <a:gd name="T60" fmla="*/ 295 w 409"/>
                <a:gd name="T61" fmla="*/ 52 h 329"/>
                <a:gd name="T62" fmla="*/ 376 w 409"/>
                <a:gd name="T63" fmla="*/ 78 h 329"/>
                <a:gd name="T64" fmla="*/ 409 w 409"/>
                <a:gd name="T65" fmla="*/ 106 h 329"/>
                <a:gd name="T66" fmla="*/ 409 w 409"/>
                <a:gd name="T67" fmla="*/ 106 h 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9"/>
                <a:gd name="T104" fmla="*/ 409 w 409"/>
                <a:gd name="T105" fmla="*/ 329 h 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9">
                  <a:moveTo>
                    <a:pt x="409" y="106"/>
                  </a:moveTo>
                  <a:lnTo>
                    <a:pt x="285" y="64"/>
                  </a:lnTo>
                  <a:lnTo>
                    <a:pt x="214" y="16"/>
                  </a:lnTo>
                  <a:lnTo>
                    <a:pt x="159" y="23"/>
                  </a:lnTo>
                  <a:lnTo>
                    <a:pt x="143" y="40"/>
                  </a:lnTo>
                  <a:lnTo>
                    <a:pt x="95" y="45"/>
                  </a:lnTo>
                  <a:lnTo>
                    <a:pt x="81" y="64"/>
                  </a:lnTo>
                  <a:lnTo>
                    <a:pt x="55" y="92"/>
                  </a:lnTo>
                  <a:lnTo>
                    <a:pt x="19" y="147"/>
                  </a:lnTo>
                  <a:lnTo>
                    <a:pt x="19" y="175"/>
                  </a:lnTo>
                  <a:lnTo>
                    <a:pt x="43" y="199"/>
                  </a:lnTo>
                  <a:lnTo>
                    <a:pt x="52" y="265"/>
                  </a:lnTo>
                  <a:lnTo>
                    <a:pt x="85" y="289"/>
                  </a:lnTo>
                  <a:lnTo>
                    <a:pt x="143" y="291"/>
                  </a:lnTo>
                  <a:lnTo>
                    <a:pt x="202" y="313"/>
                  </a:lnTo>
                  <a:lnTo>
                    <a:pt x="293" y="325"/>
                  </a:lnTo>
                  <a:lnTo>
                    <a:pt x="207" y="329"/>
                  </a:lnTo>
                  <a:lnTo>
                    <a:pt x="93" y="301"/>
                  </a:lnTo>
                  <a:lnTo>
                    <a:pt x="52" y="284"/>
                  </a:lnTo>
                  <a:lnTo>
                    <a:pt x="33" y="251"/>
                  </a:lnTo>
                  <a:lnTo>
                    <a:pt x="31" y="213"/>
                  </a:lnTo>
                  <a:lnTo>
                    <a:pt x="2" y="182"/>
                  </a:lnTo>
                  <a:lnTo>
                    <a:pt x="0" y="149"/>
                  </a:lnTo>
                  <a:lnTo>
                    <a:pt x="43" y="83"/>
                  </a:lnTo>
                  <a:lnTo>
                    <a:pt x="62" y="64"/>
                  </a:lnTo>
                  <a:lnTo>
                    <a:pt x="81" y="30"/>
                  </a:lnTo>
                  <a:lnTo>
                    <a:pt x="131" y="28"/>
                  </a:lnTo>
                  <a:lnTo>
                    <a:pt x="143" y="11"/>
                  </a:lnTo>
                  <a:lnTo>
                    <a:pt x="176" y="0"/>
                  </a:lnTo>
                  <a:lnTo>
                    <a:pt x="238" y="7"/>
                  </a:lnTo>
                  <a:lnTo>
                    <a:pt x="295" y="52"/>
                  </a:lnTo>
                  <a:lnTo>
                    <a:pt x="376" y="78"/>
                  </a:lnTo>
                  <a:lnTo>
                    <a:pt x="409" y="106"/>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65" name="Picture 272"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5257800" y="4495800"/>
            <a:ext cx="609600" cy="609600"/>
          </a:xfrm>
          <a:prstGeom prst="rect">
            <a:avLst/>
          </a:prstGeom>
          <a:noFill/>
          <a:ln w="9525">
            <a:noFill/>
            <a:miter lim="800000"/>
            <a:headEnd/>
            <a:tailEnd/>
          </a:ln>
        </p:spPr>
      </p:pic>
      <p:sp>
        <p:nvSpPr>
          <p:cNvPr id="23566" name="mainfrm"/>
          <p:cNvSpPr>
            <a:spLocks noEditPoints="1" noChangeArrowheads="1"/>
          </p:cNvSpPr>
          <p:nvPr/>
        </p:nvSpPr>
        <p:spPr bwMode="auto">
          <a:xfrm>
            <a:off x="5867400" y="4267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67" name="computr3"/>
          <p:cNvSpPr>
            <a:spLocks noEditPoints="1" noChangeArrowheads="1"/>
          </p:cNvSpPr>
          <p:nvPr/>
        </p:nvSpPr>
        <p:spPr bwMode="auto">
          <a:xfrm>
            <a:off x="6477000" y="3429000"/>
            <a:ext cx="5334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17" name="Straight Connector 216"/>
          <p:cNvCxnSpPr/>
          <p:nvPr/>
        </p:nvCxnSpPr>
        <p:spPr>
          <a:xfrm flipV="1">
            <a:off x="6324600" y="3962400"/>
            <a:ext cx="304800" cy="2286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5943600" y="2895600"/>
            <a:ext cx="5334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6401594" y="2971006"/>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7086600" y="3124200"/>
            <a:ext cx="3048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86600" y="3657600"/>
            <a:ext cx="4572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010400" y="3886200"/>
            <a:ext cx="4572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574" name="computr3"/>
          <p:cNvSpPr>
            <a:spLocks noEditPoints="1" noChangeArrowheads="1"/>
          </p:cNvSpPr>
          <p:nvPr/>
        </p:nvSpPr>
        <p:spPr bwMode="auto">
          <a:xfrm>
            <a:off x="5486400" y="25146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5" name="computr3"/>
          <p:cNvSpPr>
            <a:spLocks noEditPoints="1" noChangeArrowheads="1"/>
          </p:cNvSpPr>
          <p:nvPr/>
        </p:nvSpPr>
        <p:spPr bwMode="auto">
          <a:xfrm>
            <a:off x="6477000" y="22098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6" name="computr3"/>
          <p:cNvSpPr>
            <a:spLocks noEditPoints="1" noChangeArrowheads="1"/>
          </p:cNvSpPr>
          <p:nvPr/>
        </p:nvSpPr>
        <p:spPr bwMode="auto">
          <a:xfrm>
            <a:off x="7467600" y="2667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7" name="computr3"/>
          <p:cNvSpPr>
            <a:spLocks noEditPoints="1" noChangeArrowheads="1"/>
          </p:cNvSpPr>
          <p:nvPr/>
        </p:nvSpPr>
        <p:spPr bwMode="auto">
          <a:xfrm>
            <a:off x="7696200" y="35052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8" name="computr3"/>
          <p:cNvSpPr>
            <a:spLocks noEditPoints="1" noChangeArrowheads="1"/>
          </p:cNvSpPr>
          <p:nvPr/>
        </p:nvSpPr>
        <p:spPr bwMode="auto">
          <a:xfrm>
            <a:off x="7543800" y="4191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28" name="Straight Connector 227"/>
          <p:cNvCxnSpPr/>
          <p:nvPr/>
        </p:nvCxnSpPr>
        <p:spPr>
          <a:xfrm>
            <a:off x="5486400" y="5943600"/>
            <a:ext cx="3810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80" name="Text Box 10"/>
          <p:cNvSpPr txBox="1">
            <a:spLocks noChangeArrowheads="1"/>
          </p:cNvSpPr>
          <p:nvPr/>
        </p:nvSpPr>
        <p:spPr bwMode="auto">
          <a:xfrm>
            <a:off x="6400800" y="4724400"/>
            <a:ext cx="1716088" cy="785813"/>
          </a:xfrm>
          <a:prstGeom prst="rect">
            <a:avLst/>
          </a:prstGeom>
          <a:noFill/>
          <a:ln w="9525">
            <a:noFill/>
            <a:miter lim="800000"/>
            <a:headEnd/>
            <a:tailEnd/>
          </a:ln>
        </p:spPr>
        <p:txBody>
          <a:bodyPr/>
          <a:lstStyle/>
          <a:p>
            <a:pPr>
              <a:spcAft>
                <a:spcPts val="1000"/>
              </a:spcAft>
            </a:pPr>
            <a:r>
              <a:rPr lang="en-US" sz="1600" b="1" dirty="0">
                <a:solidFill>
                  <a:srgbClr val="000000"/>
                </a:solidFill>
                <a:latin typeface="Calibri" pitchFamily="34" charset="0"/>
              </a:rPr>
              <a:t>Internal Network</a:t>
            </a:r>
            <a:endParaRPr lang="en-US" dirty="0">
              <a:solidFill>
                <a:srgbClr val="000000"/>
              </a:solidFill>
            </a:endParaRPr>
          </a:p>
        </p:txBody>
      </p:sp>
      <p:sp>
        <p:nvSpPr>
          <p:cNvPr id="23581" name="Text Box 11"/>
          <p:cNvSpPr txBox="1">
            <a:spLocks noChangeArrowheads="1"/>
          </p:cNvSpPr>
          <p:nvPr/>
        </p:nvSpPr>
        <p:spPr bwMode="auto">
          <a:xfrm>
            <a:off x="2133600" y="5791200"/>
            <a:ext cx="1447800"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TQ Fusion Center</a:t>
            </a:r>
            <a:endParaRPr lang="en-US">
              <a:solidFill>
                <a:srgbClr val="000000"/>
              </a:solidFill>
            </a:endParaRPr>
          </a:p>
        </p:txBody>
      </p:sp>
      <p:sp>
        <p:nvSpPr>
          <p:cNvPr id="23582" name="Text Box 12"/>
          <p:cNvSpPr txBox="1">
            <a:spLocks noChangeArrowheads="1"/>
          </p:cNvSpPr>
          <p:nvPr/>
        </p:nvSpPr>
        <p:spPr bwMode="auto">
          <a:xfrm>
            <a:off x="6019800" y="5791200"/>
            <a:ext cx="1611313"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Secure VPN Connections</a:t>
            </a:r>
            <a:endParaRPr lang="en-US">
              <a:solidFill>
                <a:srgbClr val="000000"/>
              </a:solidFill>
            </a:endParaRPr>
          </a:p>
        </p:txBody>
      </p:sp>
      <p:pic>
        <p:nvPicPr>
          <p:cNvPr id="232" name="Picture 231"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810000" y="4267200"/>
            <a:ext cx="457200" cy="460248"/>
          </a:xfrm>
          <a:prstGeom prst="rect">
            <a:avLst/>
          </a:prstGeom>
          <a:noFill/>
          <a:scene3d>
            <a:camera prst="orthographicFront">
              <a:rot lat="655665" lon="11667493" rev="365530"/>
            </a:camera>
            <a:lightRig rig="threePt" dir="t"/>
          </a:scene3d>
        </p:spPr>
      </p:pic>
      <p:pic>
        <p:nvPicPr>
          <p:cNvPr id="233" name="Picture 232"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048000" y="1905000"/>
            <a:ext cx="457200" cy="460248"/>
          </a:xfrm>
          <a:prstGeom prst="rect">
            <a:avLst/>
          </a:prstGeom>
          <a:noFill/>
          <a:scene3d>
            <a:camera prst="orthographicFront">
              <a:rot lat="655665" lon="11667493" rev="365530"/>
            </a:camera>
            <a:lightRig rig="threePt" dir="t"/>
          </a:scene3d>
        </p:spPr>
      </p:pic>
      <p:pic>
        <p:nvPicPr>
          <p:cNvPr id="234" name="Picture 233"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200400" y="2667000"/>
            <a:ext cx="533400" cy="536956"/>
          </a:xfrm>
          <a:prstGeom prst="rect">
            <a:avLst/>
          </a:prstGeom>
          <a:noFill/>
          <a:scene3d>
            <a:camera prst="orthographicFront">
              <a:rot lat="655665" lon="11667493" rev="365530"/>
            </a:camera>
            <a:lightRig rig="threePt" dir="t"/>
          </a:scene3d>
        </p:spPr>
      </p:pic>
      <p:pic>
        <p:nvPicPr>
          <p:cNvPr id="235" name="Picture 234"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581400" y="3505200"/>
            <a:ext cx="457200" cy="460248"/>
          </a:xfrm>
          <a:prstGeom prst="rect">
            <a:avLst/>
          </a:prstGeom>
          <a:noFill/>
          <a:scene3d>
            <a:camera prst="orthographicFront">
              <a:rot lat="655665" lon="11667493" rev="365530"/>
            </a:camera>
            <a:lightRig rig="threePt" dir="t"/>
          </a:scene3d>
        </p:spPr>
      </p:pic>
      <p:cxnSp>
        <p:nvCxnSpPr>
          <p:cNvPr id="236" name="Straight Arrow Connector 235"/>
          <p:cNvCxnSpPr/>
          <p:nvPr/>
        </p:nvCxnSpPr>
        <p:spPr>
          <a:xfrm rot="10800000" flipV="1">
            <a:off x="2438400" y="4114800"/>
            <a:ext cx="685800" cy="457200"/>
          </a:xfrm>
          <a:prstGeom prst="straightConnector1">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88" name="Text Box 6"/>
          <p:cNvSpPr txBox="1">
            <a:spLocks noChangeArrowheads="1"/>
          </p:cNvSpPr>
          <p:nvPr/>
        </p:nvSpPr>
        <p:spPr bwMode="auto">
          <a:xfrm>
            <a:off x="2971800" y="2362200"/>
            <a:ext cx="7921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Open Sources</a:t>
            </a:r>
            <a:endParaRPr lang="en-US">
              <a:solidFill>
                <a:srgbClr val="000000"/>
              </a:solidFill>
            </a:endParaRPr>
          </a:p>
        </p:txBody>
      </p:sp>
      <p:sp>
        <p:nvSpPr>
          <p:cNvPr id="23589" name="Text Box 7"/>
          <p:cNvSpPr txBox="1">
            <a:spLocks noChangeArrowheads="1"/>
          </p:cNvSpPr>
          <p:nvPr/>
        </p:nvSpPr>
        <p:spPr bwMode="auto">
          <a:xfrm>
            <a:off x="3124200" y="3200400"/>
            <a:ext cx="928688" cy="223838"/>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Commercial Data</a:t>
            </a:r>
          </a:p>
          <a:p>
            <a:pPr>
              <a:spcAft>
                <a:spcPts val="1000"/>
              </a:spcAft>
            </a:pPr>
            <a:endParaRPr lang="en-US">
              <a:solidFill>
                <a:srgbClr val="000000"/>
              </a:solidFill>
            </a:endParaRPr>
          </a:p>
        </p:txBody>
      </p:sp>
      <p:sp>
        <p:nvSpPr>
          <p:cNvPr id="23590" name="Text Box 8"/>
          <p:cNvSpPr txBox="1">
            <a:spLocks noChangeArrowheads="1"/>
          </p:cNvSpPr>
          <p:nvPr/>
        </p:nvSpPr>
        <p:spPr bwMode="auto">
          <a:xfrm>
            <a:off x="3429000" y="4038600"/>
            <a:ext cx="9826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 Government Data</a:t>
            </a:r>
            <a:endParaRPr lang="en-US">
              <a:solidFill>
                <a:srgbClr val="000000"/>
              </a:solidFill>
            </a:endParaRPr>
          </a:p>
        </p:txBody>
      </p:sp>
      <p:sp>
        <p:nvSpPr>
          <p:cNvPr id="23591" name="Text Box 9"/>
          <p:cNvSpPr txBox="1">
            <a:spLocks noChangeArrowheads="1"/>
          </p:cNvSpPr>
          <p:nvPr/>
        </p:nvSpPr>
        <p:spPr bwMode="auto">
          <a:xfrm>
            <a:off x="3657600" y="4724400"/>
            <a:ext cx="874713" cy="250825"/>
          </a:xfrm>
          <a:prstGeom prst="rect">
            <a:avLst/>
          </a:prstGeom>
          <a:noFill/>
          <a:ln w="9525">
            <a:noFill/>
            <a:miter lim="800000"/>
            <a:headEnd/>
            <a:tailEnd/>
          </a:ln>
        </p:spPr>
        <p:txBody>
          <a:bodyPr anchor="ctr"/>
          <a:lstStyle/>
          <a:p>
            <a:pPr algn="ctr">
              <a:spcAft>
                <a:spcPts val="1000"/>
              </a:spcAft>
            </a:pPr>
            <a:r>
              <a:rPr lang="en-US" sz="800" b="1">
                <a:solidFill>
                  <a:srgbClr val="000000"/>
                </a:solidFill>
                <a:latin typeface="Calibri" pitchFamily="34" charset="0"/>
              </a:rPr>
              <a:t>Geospatial Data</a:t>
            </a:r>
            <a:endParaRPr lang="en-US">
              <a:solidFill>
                <a:srgbClr val="000000"/>
              </a:solidFill>
            </a:endParaRPr>
          </a:p>
        </p:txBody>
      </p:sp>
      <p:sp>
        <p:nvSpPr>
          <p:cNvPr id="241" name="TextBox 240"/>
          <p:cNvSpPr txBox="1"/>
          <p:nvPr/>
        </p:nvSpPr>
        <p:spPr>
          <a:xfrm>
            <a:off x="5310750" y="3054457"/>
            <a:ext cx="2971800" cy="1015663"/>
          </a:xfrm>
          <a:prstGeom prst="rect">
            <a:avLst/>
          </a:prstGeom>
          <a:solidFill>
            <a:schemeClr val="accent3">
              <a:lumMod val="20000"/>
              <a:lumOff val="80000"/>
            </a:schemeClr>
          </a:solidFill>
          <a:ln w="38100">
            <a:solidFill>
              <a:schemeClr val="tx1">
                <a:lumMod val="75000"/>
              </a:schemeClr>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Modified Delphi surveys to gather performance data in real time</a:t>
            </a:r>
          </a:p>
        </p:txBody>
      </p:sp>
      <p:cxnSp>
        <p:nvCxnSpPr>
          <p:cNvPr id="243" name="Straight Arrow Connector 242"/>
          <p:cNvCxnSpPr/>
          <p:nvPr/>
        </p:nvCxnSpPr>
        <p:spPr>
          <a:xfrm rot="5400000">
            <a:off x="3543304" y="3771902"/>
            <a:ext cx="1676396" cy="1447797"/>
          </a:xfrm>
          <a:prstGeom prst="straightConnector1">
            <a:avLst/>
          </a:prstGeom>
          <a:ln w="76200">
            <a:solidFill>
              <a:srgbClr val="92D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24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1" grpId="1" animBg="1"/>
      <p:bldP spid="241"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Phase I Work Plan</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graphicFrame>
        <p:nvGraphicFramePr>
          <p:cNvPr id="6" name="Table 5"/>
          <p:cNvGraphicFramePr>
            <a:graphicFrameLocks noGrp="1"/>
          </p:cNvGraphicFramePr>
          <p:nvPr/>
        </p:nvGraphicFramePr>
        <p:xfrm>
          <a:off x="411480" y="1153160"/>
          <a:ext cx="8382001" cy="5238496"/>
        </p:xfrm>
        <a:graphic>
          <a:graphicData uri="http://schemas.openxmlformats.org/drawingml/2006/table">
            <a:tbl>
              <a:tblPr firstRow="1" bandRow="1">
                <a:tableStyleId>{5C22544A-7EE6-4342-B048-85BDC9FD1C3A}</a:tableStyleId>
              </a:tblPr>
              <a:tblGrid>
                <a:gridCol w="1127760"/>
                <a:gridCol w="2712720"/>
                <a:gridCol w="1272540"/>
                <a:gridCol w="3268981"/>
              </a:tblGrid>
              <a:tr h="370840">
                <a:tc>
                  <a:txBody>
                    <a:bodyPr/>
                    <a:lstStyle/>
                    <a:p>
                      <a:pPr algn="ctr"/>
                      <a:r>
                        <a:rPr lang="en-US" sz="1000" dirty="0" smtClean="0"/>
                        <a:t>TASK</a:t>
                      </a:r>
                      <a:endParaRPr lang="en-US" sz="1000" dirty="0"/>
                    </a:p>
                  </a:txBody>
                  <a:tcPr anchor="ctr" anchorCtr="1">
                    <a:solidFill>
                      <a:srgbClr val="000000"/>
                    </a:solidFill>
                  </a:tcPr>
                </a:tc>
                <a:tc>
                  <a:txBody>
                    <a:bodyPr/>
                    <a:lstStyle/>
                    <a:p>
                      <a:pPr algn="ctr"/>
                      <a:r>
                        <a:rPr lang="en-US" sz="1000" dirty="0" smtClean="0"/>
                        <a:t>DESCRIPTION</a:t>
                      </a:r>
                      <a:endParaRPr lang="en-US" sz="1000" dirty="0"/>
                    </a:p>
                  </a:txBody>
                  <a:tcPr anchor="ctr" anchorCtr="1">
                    <a:solidFill>
                      <a:srgbClr val="000000"/>
                    </a:solidFill>
                  </a:tcPr>
                </a:tc>
                <a:tc>
                  <a:txBody>
                    <a:bodyPr/>
                    <a:lstStyle/>
                    <a:p>
                      <a:pPr algn="ctr"/>
                      <a:r>
                        <a:rPr lang="en-US" sz="1000" dirty="0" smtClean="0"/>
                        <a:t>TEAM</a:t>
                      </a:r>
                      <a:r>
                        <a:rPr lang="en-US" sz="1000" baseline="0" dirty="0" smtClean="0"/>
                        <a:t> </a:t>
                      </a:r>
                    </a:p>
                    <a:p>
                      <a:pPr algn="ctr"/>
                      <a:r>
                        <a:rPr lang="en-US" sz="1000" dirty="0" smtClean="0"/>
                        <a:t>MEMBERS</a:t>
                      </a:r>
                      <a:endParaRPr lang="en-US" sz="1000" dirty="0"/>
                    </a:p>
                  </a:txBody>
                  <a:tcPr anchor="ctr" anchorCtr="1">
                    <a:solidFill>
                      <a:srgbClr val="000000"/>
                    </a:solidFill>
                  </a:tcPr>
                </a:tc>
                <a:tc>
                  <a:txBody>
                    <a:bodyPr/>
                    <a:lstStyle/>
                    <a:p>
                      <a:pPr algn="ctr"/>
                      <a:r>
                        <a:rPr lang="en-US" sz="1000" dirty="0" smtClean="0"/>
                        <a:t>ROLE</a:t>
                      </a:r>
                      <a:endParaRPr lang="en-US" sz="1000" dirty="0"/>
                    </a:p>
                  </a:txBody>
                  <a:tcPr anchor="ctr" anchorCtr="1">
                    <a:solidFill>
                      <a:srgbClr val="000000"/>
                    </a:solidFill>
                  </a:tcPr>
                </a:tc>
              </a:tr>
              <a:tr h="370840">
                <a:tc>
                  <a:txBody>
                    <a:bodyPr/>
                    <a:lstStyle/>
                    <a:p>
                      <a:r>
                        <a:rPr lang="en-US" sz="1000" dirty="0" smtClean="0">
                          <a:solidFill>
                            <a:srgbClr val="000000"/>
                          </a:solidFill>
                        </a:rPr>
                        <a:t>Phase-I,  Task-1</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Examine Areas of Food Processing Concern</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JIFSAN, TQ, ANL</a:t>
                      </a:r>
                      <a:endParaRPr lang="en-US" sz="1000" dirty="0">
                        <a:solidFill>
                          <a:srgbClr val="000000"/>
                        </a:solidFill>
                      </a:endParaRPr>
                    </a:p>
                  </a:txBody>
                  <a:tcPr>
                    <a:solidFill>
                      <a:schemeClr val="tx1">
                        <a:lumMod val="85000"/>
                      </a:schemeClr>
                    </a:solidFill>
                  </a:tcPr>
                </a:tc>
                <a:tc>
                  <a:txBody>
                    <a:bodyPr/>
                    <a:lstStyle/>
                    <a:p>
                      <a:r>
                        <a:rPr lang="en-US" sz="980" dirty="0" smtClean="0">
                          <a:solidFill>
                            <a:srgbClr val="000000"/>
                          </a:solidFill>
                        </a:rPr>
                        <a:t>JIFSAN: Interagency coordination</a:t>
                      </a:r>
                    </a:p>
                    <a:p>
                      <a:r>
                        <a:rPr lang="en-US" sz="980" dirty="0" smtClean="0">
                          <a:solidFill>
                            <a:srgbClr val="000000"/>
                          </a:solidFill>
                        </a:rPr>
                        <a:t>TQ; ANL: Technical support</a:t>
                      </a:r>
                      <a:endParaRPr lang="en-US" sz="980" dirty="0">
                        <a:solidFill>
                          <a:srgbClr val="000000"/>
                        </a:solidFill>
                      </a:endParaRPr>
                    </a:p>
                  </a:txBody>
                  <a:tcPr>
                    <a:solidFill>
                      <a:schemeClr val="tx1">
                        <a:lumMod val="85000"/>
                      </a:schemeClr>
                    </a:solidFill>
                  </a:tcPr>
                </a:tc>
              </a:tr>
              <a:tr h="370840">
                <a:tc>
                  <a:txBody>
                    <a:bodyPr/>
                    <a:lstStyle/>
                    <a:p>
                      <a:r>
                        <a:rPr lang="en-US" sz="1000" dirty="0" smtClean="0">
                          <a:solidFill>
                            <a:srgbClr val="000000"/>
                          </a:solidFill>
                        </a:rPr>
                        <a:t>Phase</a:t>
                      </a:r>
                      <a:r>
                        <a:rPr lang="en-US" sz="1000" baseline="0" dirty="0" smtClean="0">
                          <a:solidFill>
                            <a:srgbClr val="000000"/>
                          </a:solidFill>
                        </a:rPr>
                        <a:t>-I, Task-2</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Select Approved Process Template</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TQ, ANL</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FDA approved template</a:t>
                      </a:r>
                    </a:p>
                    <a:p>
                      <a:r>
                        <a:rPr lang="en-US" sz="980" dirty="0" smtClean="0">
                          <a:solidFill>
                            <a:srgbClr val="000000"/>
                          </a:solidFill>
                        </a:rPr>
                        <a:t>TQ,</a:t>
                      </a:r>
                      <a:r>
                        <a:rPr lang="en-US" sz="980" baseline="0" dirty="0" smtClean="0">
                          <a:solidFill>
                            <a:srgbClr val="000000"/>
                          </a:solidFill>
                        </a:rPr>
                        <a:t> ANL: Technical support</a:t>
                      </a:r>
                      <a:endParaRPr lang="en-US" sz="980" dirty="0">
                        <a:solidFill>
                          <a:srgbClr val="000000"/>
                        </a:solidFill>
                      </a:endParaRPr>
                    </a:p>
                  </a:txBody>
                  <a:tcPr>
                    <a:solidFill>
                      <a:schemeClr val="tx1">
                        <a:lumMod val="95000"/>
                      </a:schemeClr>
                    </a:solidFill>
                  </a:tcPr>
                </a:tc>
              </a:tr>
              <a:tr h="370840">
                <a:tc>
                  <a:txBody>
                    <a:bodyPr/>
                    <a:lstStyle/>
                    <a:p>
                      <a:r>
                        <a:rPr lang="en-US" sz="1000" dirty="0" smtClean="0">
                          <a:solidFill>
                            <a:srgbClr val="000000"/>
                          </a:solidFill>
                        </a:rPr>
                        <a:t>Phase-I,</a:t>
                      </a:r>
                      <a:r>
                        <a:rPr lang="en-US" sz="1000" baseline="0" dirty="0" smtClean="0">
                          <a:solidFill>
                            <a:srgbClr val="000000"/>
                          </a:solidFill>
                        </a:rPr>
                        <a:t> Task-3</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Develop Standards Databases</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latin typeface="+mn-lt"/>
                        </a:rPr>
                        <a:t>JIFSAN, TQ, ANL</a:t>
                      </a:r>
                      <a:endParaRPr lang="en-US" sz="1000" dirty="0">
                        <a:solidFill>
                          <a:srgbClr val="000000"/>
                        </a:solidFill>
                        <a:latin typeface="+mn-lt"/>
                      </a:endParaRPr>
                    </a:p>
                  </a:txBody>
                  <a:tcPr>
                    <a:solidFill>
                      <a:schemeClr val="tx1">
                        <a:lumMod val="85000"/>
                      </a:schemeClr>
                    </a:solidFill>
                  </a:tcPr>
                </a:tc>
                <a:tc>
                  <a:txBody>
                    <a:bodyPr/>
                    <a:lstStyle/>
                    <a:p>
                      <a:r>
                        <a:rPr lang="en-US" sz="980" dirty="0" smtClean="0">
                          <a:solidFill>
                            <a:srgbClr val="000000"/>
                          </a:solidFill>
                          <a:latin typeface="+mn-lt"/>
                        </a:rPr>
                        <a:t>JIFSAN:  SME knowledge</a:t>
                      </a:r>
                    </a:p>
                    <a:p>
                      <a:r>
                        <a:rPr lang="en-US" sz="980" dirty="0" smtClean="0">
                          <a:solidFill>
                            <a:srgbClr val="000000"/>
                          </a:solidFill>
                          <a:latin typeface="+mn-lt"/>
                        </a:rPr>
                        <a:t>TQ:  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ANL: SME knowledge, information technology expertise</a:t>
                      </a:r>
                    </a:p>
                  </a:txBody>
                  <a:tcPr>
                    <a:solidFill>
                      <a:schemeClr val="tx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Phase-I,</a:t>
                      </a:r>
                      <a:r>
                        <a:rPr lang="en-US" sz="1000" baseline="0" dirty="0" smtClean="0">
                          <a:solidFill>
                            <a:srgbClr val="000000"/>
                          </a:solidFill>
                        </a:rPr>
                        <a:t> Task-4</a:t>
                      </a:r>
                      <a:endParaRPr lang="en-US" sz="1000" dirty="0" smtClean="0">
                        <a:solidFill>
                          <a:srgbClr val="000000"/>
                        </a:solidFill>
                      </a:endParaRPr>
                    </a:p>
                    <a:p>
                      <a:endParaRPr lang="en-US" dirty="0">
                        <a:solidFill>
                          <a:srgbClr val="000000"/>
                        </a:solidFill>
                      </a:endParaRPr>
                    </a:p>
                  </a:txBody>
                  <a:tcPr>
                    <a:solidFill>
                      <a:schemeClr val="tx1">
                        <a:lumMod val="95000"/>
                      </a:schemeClr>
                    </a:solidFill>
                  </a:tcPr>
                </a:tc>
                <a:tc>
                  <a:txBody>
                    <a:bodyPr/>
                    <a:lstStyle/>
                    <a:p>
                      <a:r>
                        <a:rPr lang="en-US" sz="1000" dirty="0" smtClean="0">
                          <a:solidFill>
                            <a:srgbClr val="000000"/>
                          </a:solidFill>
                        </a:rPr>
                        <a:t>Develop</a:t>
                      </a:r>
                      <a:r>
                        <a:rPr lang="en-US" sz="1000" baseline="0" dirty="0" smtClean="0">
                          <a:solidFill>
                            <a:srgbClr val="000000"/>
                          </a:solidFill>
                        </a:rPr>
                        <a:t> and analyze events databases</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ANL, TQ</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SME knowledge</a:t>
                      </a:r>
                    </a:p>
                    <a:p>
                      <a:r>
                        <a:rPr lang="en-US" sz="980" dirty="0" smtClean="0">
                          <a:solidFill>
                            <a:srgbClr val="000000"/>
                          </a:solidFill>
                        </a:rPr>
                        <a:t>ANL: SME knowledge, information technology expertise</a:t>
                      </a:r>
                    </a:p>
                    <a:p>
                      <a:r>
                        <a:rPr lang="en-US" sz="980" dirty="0" smtClean="0">
                          <a:solidFill>
                            <a:srgbClr val="000000"/>
                          </a:solidFill>
                        </a:rPr>
                        <a:t>TQ: </a:t>
                      </a:r>
                      <a:r>
                        <a:rPr lang="en-US" sz="980" dirty="0" smtClean="0">
                          <a:solidFill>
                            <a:srgbClr val="000000"/>
                          </a:solidFill>
                          <a:latin typeface="+mn-lt"/>
                        </a:rPr>
                        <a:t>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endParaRPr lang="en-US" sz="980" dirty="0">
                        <a:solidFill>
                          <a:srgbClr val="000000"/>
                        </a:solidFill>
                      </a:endParaRPr>
                    </a:p>
                  </a:txBody>
                  <a:tcPr>
                    <a:solidFill>
                      <a:schemeClr val="tx1">
                        <a:lumMod val="95000"/>
                      </a:schemeClr>
                    </a:solidFill>
                  </a:tcPr>
                </a:tc>
              </a:tr>
              <a:tr h="370840">
                <a:tc>
                  <a:txBody>
                    <a:bodyPr/>
                    <a:lstStyle/>
                    <a:p>
                      <a:endParaRPr lang="en-US" dirty="0">
                        <a:solidFill>
                          <a:srgbClr val="000000"/>
                        </a:solidFill>
                      </a:endParaRPr>
                    </a:p>
                  </a:txBody>
                  <a:tcPr>
                    <a:solidFill>
                      <a:schemeClr val="tx1">
                        <a:lumMod val="95000"/>
                      </a:schemeClr>
                    </a:solidFill>
                  </a:tcPr>
                </a:tc>
                <a:tc>
                  <a:txBody>
                    <a:bodyPr/>
                    <a:lstStyle/>
                    <a:p>
                      <a:endParaRPr lang="en-US" sz="1000" dirty="0">
                        <a:solidFill>
                          <a:srgbClr val="000000"/>
                        </a:solidFill>
                      </a:endParaRPr>
                    </a:p>
                  </a:txBody>
                  <a:tcPr>
                    <a:solidFill>
                      <a:schemeClr val="tx1">
                        <a:lumMod val="95000"/>
                      </a:schemeClr>
                    </a:solidFill>
                  </a:tcPr>
                </a:tc>
                <a:tc>
                  <a:txBody>
                    <a:bodyPr/>
                    <a:lstStyle/>
                    <a:p>
                      <a:endParaRPr lang="en-US" sz="1000" dirty="0">
                        <a:solidFill>
                          <a:srgbClr val="000000"/>
                        </a:solidFill>
                      </a:endParaRPr>
                    </a:p>
                  </a:txBody>
                  <a:tcPr>
                    <a:solidFill>
                      <a:schemeClr val="tx1">
                        <a:lumMod val="95000"/>
                      </a:schemeClr>
                    </a:solidFill>
                  </a:tcPr>
                </a:tc>
                <a:tc>
                  <a:txBody>
                    <a:bodyPr/>
                    <a:lstStyle/>
                    <a:p>
                      <a:endParaRPr lang="en-US" sz="980" dirty="0">
                        <a:solidFill>
                          <a:srgbClr val="000000"/>
                        </a:solidFill>
                      </a:endParaRPr>
                    </a:p>
                  </a:txBody>
                  <a:tcPr>
                    <a:solidFill>
                      <a:schemeClr val="tx1">
                        <a:lumMod val="95000"/>
                      </a:schemeClr>
                    </a:solidFill>
                  </a:tcPr>
                </a:tc>
              </a:tr>
              <a:tr h="370840">
                <a:tc>
                  <a:txBody>
                    <a:bodyPr/>
                    <a:lstStyle/>
                    <a:p>
                      <a:r>
                        <a:rPr lang="en-US" sz="1000" dirty="0" smtClean="0">
                          <a:solidFill>
                            <a:srgbClr val="000000"/>
                          </a:solidFill>
                        </a:rPr>
                        <a:t>Phase I, Task-5</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Operational environment for collaboration</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JIFSAN, TQ</a:t>
                      </a:r>
                      <a:endParaRPr lang="en-US" sz="1000" dirty="0">
                        <a:solidFill>
                          <a:srgbClr val="000000"/>
                        </a:solidFill>
                      </a:endParaRPr>
                    </a:p>
                  </a:txBody>
                  <a:tcPr>
                    <a:solidFill>
                      <a:schemeClr val="tx1">
                        <a:lumMod val="85000"/>
                      </a:schemeClr>
                    </a:solidFill>
                  </a:tcPr>
                </a:tc>
                <a:tc>
                  <a:txBody>
                    <a:bodyPr/>
                    <a:lstStyle/>
                    <a:p>
                      <a:r>
                        <a:rPr lang="en-US" sz="980" dirty="0" smtClean="0">
                          <a:solidFill>
                            <a:srgbClr val="000000"/>
                          </a:solidFill>
                        </a:rPr>
                        <a:t>JIFSAN:  FDA sponsored center</a:t>
                      </a:r>
                    </a:p>
                    <a:p>
                      <a:r>
                        <a:rPr lang="en-US" sz="980" dirty="0" smtClean="0">
                          <a:solidFill>
                            <a:srgbClr val="000000"/>
                          </a:solidFill>
                        </a:rPr>
                        <a:t>TQ: Industry interface</a:t>
                      </a:r>
                      <a:endParaRPr lang="en-US" sz="980" dirty="0">
                        <a:solidFill>
                          <a:srgbClr val="000000"/>
                        </a:solidFill>
                      </a:endParaRPr>
                    </a:p>
                  </a:txBody>
                  <a:tcPr>
                    <a:solidFill>
                      <a:schemeClr val="tx1">
                        <a:lumMod val="85000"/>
                      </a:schemeClr>
                    </a:solidFill>
                  </a:tcPr>
                </a:tc>
              </a:tr>
              <a:tr h="370840">
                <a:tc>
                  <a:txBody>
                    <a:bodyPr/>
                    <a:lstStyle/>
                    <a:p>
                      <a:r>
                        <a:rPr lang="en-US" sz="1000" dirty="0" smtClean="0">
                          <a:solidFill>
                            <a:srgbClr val="000000"/>
                          </a:solidFill>
                        </a:rPr>
                        <a:t>Phase-I, Task-6</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Phase I DSS Logic</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a:t>
                      </a:r>
                      <a:r>
                        <a:rPr lang="en-US" sz="1000" baseline="0" dirty="0" smtClean="0">
                          <a:solidFill>
                            <a:srgbClr val="000000"/>
                          </a:solidFill>
                        </a:rPr>
                        <a:t> ANL, TQ</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SME knowledge</a:t>
                      </a:r>
                    </a:p>
                    <a:p>
                      <a:r>
                        <a:rPr lang="en-US" sz="980" dirty="0" smtClean="0">
                          <a:solidFill>
                            <a:srgbClr val="000000"/>
                          </a:solidFill>
                        </a:rPr>
                        <a:t>ANL: SME knowledge, information technology expertise</a:t>
                      </a:r>
                    </a:p>
                    <a:p>
                      <a:r>
                        <a:rPr lang="en-US" sz="980" dirty="0" smtClean="0">
                          <a:solidFill>
                            <a:srgbClr val="000000"/>
                          </a:solidFill>
                        </a:rPr>
                        <a:t>TQ: </a:t>
                      </a:r>
                      <a:r>
                        <a:rPr lang="en-US" sz="980" dirty="0" smtClean="0">
                          <a:solidFill>
                            <a:srgbClr val="000000"/>
                          </a:solidFill>
                          <a:latin typeface="+mn-lt"/>
                        </a:rPr>
                        <a:t>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endParaRPr lang="en-US" sz="980" dirty="0" smtClean="0">
                        <a:solidFill>
                          <a:srgbClr val="000000"/>
                        </a:solidFill>
                      </a:endParaRPr>
                    </a:p>
                  </a:txBody>
                  <a:tcPr>
                    <a:solidFill>
                      <a:schemeClr val="tx1">
                        <a:lumMod val="95000"/>
                      </a:schemeClr>
                    </a:solidFill>
                  </a:tcPr>
                </a:tc>
              </a:tr>
              <a:tr h="370840">
                <a:tc>
                  <a:txBody>
                    <a:bodyPr/>
                    <a:lstStyle/>
                    <a:p>
                      <a:r>
                        <a:rPr lang="en-US" sz="1000" dirty="0" smtClean="0">
                          <a:solidFill>
                            <a:srgbClr val="000000"/>
                          </a:solidFill>
                        </a:rPr>
                        <a:t>Phase-I,</a:t>
                      </a:r>
                      <a:r>
                        <a:rPr lang="en-US" sz="1000" baseline="0" dirty="0" smtClean="0">
                          <a:solidFill>
                            <a:srgbClr val="000000"/>
                          </a:solidFill>
                        </a:rPr>
                        <a:t> Task-7</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Phase I interactive</a:t>
                      </a:r>
                      <a:r>
                        <a:rPr lang="en-US" sz="1000" baseline="0" dirty="0" smtClean="0">
                          <a:solidFill>
                            <a:srgbClr val="000000"/>
                          </a:solidFill>
                        </a:rPr>
                        <a:t> display</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Raytheon</a:t>
                      </a:r>
                      <a:r>
                        <a:rPr lang="en-US" sz="1000" baseline="0" dirty="0" smtClean="0">
                          <a:solidFill>
                            <a:srgbClr val="000000"/>
                          </a:solidFill>
                        </a:rPr>
                        <a:t> Solipsys, TQ,  ANL, JIFSAN</a:t>
                      </a:r>
                      <a:endParaRPr lang="en-US" sz="1000" dirty="0">
                        <a:solidFill>
                          <a:srgbClr val="000000"/>
                        </a:solidFill>
                      </a:endParaRPr>
                    </a:p>
                  </a:txBody>
                  <a:tcPr>
                    <a:solidFill>
                      <a:schemeClr val="tx1">
                        <a:lumMod val="85000"/>
                      </a:schemeClr>
                    </a:solidFill>
                  </a:tcPr>
                </a:tc>
                <a:tc>
                  <a:txBody>
                    <a:bodyPr/>
                    <a:lstStyle/>
                    <a:p>
                      <a:r>
                        <a:rPr lang="en-US" sz="980" dirty="0" smtClean="0">
                          <a:solidFill>
                            <a:srgbClr val="000000"/>
                          </a:solidFill>
                        </a:rPr>
                        <a:t>RS: Tactical Display Framework (TDF)</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TQ: </a:t>
                      </a:r>
                      <a:r>
                        <a:rPr lang="en-US" sz="980" dirty="0" smtClean="0">
                          <a:solidFill>
                            <a:srgbClr val="000000"/>
                          </a:solidFill>
                          <a:latin typeface="+mn-lt"/>
                        </a:rPr>
                        <a:t>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ANL: SME knowledge, information technology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JIFSAN: SME knowledge</a:t>
                      </a:r>
                      <a:endParaRPr lang="en-US" sz="980" dirty="0">
                        <a:solidFill>
                          <a:srgbClr val="000000"/>
                        </a:solidFill>
                      </a:endParaRPr>
                    </a:p>
                  </a:txBody>
                  <a:tcPr>
                    <a:solidFill>
                      <a:schemeClr val="tx1">
                        <a:lumMod val="85000"/>
                      </a:schemeClr>
                    </a:solidFill>
                  </a:tcPr>
                </a:tc>
              </a:tr>
              <a:tr h="370840">
                <a:tc>
                  <a:txBody>
                    <a:bodyPr/>
                    <a:lstStyle/>
                    <a:p>
                      <a:r>
                        <a:rPr lang="en-US" sz="1000" dirty="0" smtClean="0">
                          <a:solidFill>
                            <a:srgbClr val="000000"/>
                          </a:solidFill>
                        </a:rPr>
                        <a:t>Phase</a:t>
                      </a:r>
                      <a:r>
                        <a:rPr lang="en-US" sz="1000" baseline="0" dirty="0" smtClean="0">
                          <a:solidFill>
                            <a:srgbClr val="000000"/>
                          </a:solidFill>
                        </a:rPr>
                        <a:t> I, Task-8</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Phase I alpha demonstration for government and industry</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TQ, ANL, RS</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Interagency coordination</a:t>
                      </a:r>
                    </a:p>
                    <a:p>
                      <a:r>
                        <a:rPr lang="en-US" sz="980" dirty="0" smtClean="0">
                          <a:solidFill>
                            <a:srgbClr val="000000"/>
                          </a:solidFill>
                        </a:rPr>
                        <a:t>TQ, ANL, RS: Technical support</a:t>
                      </a:r>
                    </a:p>
                  </a:txBody>
                  <a:tcPr>
                    <a:solidFill>
                      <a:schemeClr val="tx1">
                        <a:lumMod val="95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Phase II Work Breakdown Flow</a:t>
            </a:r>
            <a:endParaRPr lang="en-US" sz="2400" dirty="0"/>
          </a:p>
        </p:txBody>
      </p:sp>
      <p:sp>
        <p:nvSpPr>
          <p:cNvPr id="6" name="TextBox 5"/>
          <p:cNvSpPr txBox="1"/>
          <p:nvPr/>
        </p:nvSpPr>
        <p:spPr>
          <a:xfrm>
            <a:off x="3352800" y="1546860"/>
            <a:ext cx="2321469" cy="400110"/>
          </a:xfrm>
          <a:prstGeom prst="rect">
            <a:avLst/>
          </a:prstGeom>
          <a:noFill/>
          <a:ln w="6350">
            <a:noFill/>
          </a:ln>
        </p:spPr>
        <p:txBody>
          <a:bodyPr wrap="none" rtlCol="0">
            <a:spAutoFit/>
          </a:bodyPr>
          <a:lstStyle/>
          <a:p>
            <a:pPr algn="ctr"/>
            <a:r>
              <a:rPr lang="en-US" sz="1000" dirty="0" smtClean="0">
                <a:solidFill>
                  <a:srgbClr val="000000"/>
                </a:solidFill>
              </a:rPr>
              <a:t>Examine Two Additional High Priority </a:t>
            </a:r>
          </a:p>
          <a:p>
            <a:pPr algn="ctr"/>
            <a:r>
              <a:rPr lang="en-US" sz="1000" dirty="0" smtClean="0">
                <a:solidFill>
                  <a:srgbClr val="000000"/>
                </a:solidFill>
              </a:rPr>
              <a:t>Food Processing Areas</a:t>
            </a:r>
            <a:endParaRPr lang="en-US" sz="1000" dirty="0">
              <a:solidFill>
                <a:srgbClr val="000000"/>
              </a:solidFill>
            </a:endParaRPr>
          </a:p>
        </p:txBody>
      </p:sp>
      <p:sp>
        <p:nvSpPr>
          <p:cNvPr id="7" name="TextBox 6"/>
          <p:cNvSpPr txBox="1"/>
          <p:nvPr/>
        </p:nvSpPr>
        <p:spPr>
          <a:xfrm>
            <a:off x="2415540" y="2125980"/>
            <a:ext cx="484428" cy="246221"/>
          </a:xfrm>
          <a:prstGeom prst="rect">
            <a:avLst/>
          </a:prstGeom>
          <a:noFill/>
          <a:ln w="6350">
            <a:noFill/>
          </a:ln>
        </p:spPr>
        <p:txBody>
          <a:bodyPr wrap="none" rtlCol="0">
            <a:spAutoFit/>
          </a:bodyPr>
          <a:lstStyle/>
          <a:p>
            <a:r>
              <a:rPr lang="en-US" sz="1000" dirty="0" smtClean="0">
                <a:solidFill>
                  <a:srgbClr val="000000"/>
                </a:solidFill>
              </a:rPr>
              <a:t>Dairy</a:t>
            </a:r>
            <a:endParaRPr lang="en-US" sz="1000" dirty="0">
              <a:solidFill>
                <a:srgbClr val="000000"/>
              </a:solidFill>
            </a:endParaRPr>
          </a:p>
        </p:txBody>
      </p:sp>
      <p:sp>
        <p:nvSpPr>
          <p:cNvPr id="8" name="TextBox 7"/>
          <p:cNvSpPr txBox="1"/>
          <p:nvPr/>
        </p:nvSpPr>
        <p:spPr>
          <a:xfrm>
            <a:off x="3040380" y="2125980"/>
            <a:ext cx="468398" cy="246221"/>
          </a:xfrm>
          <a:prstGeom prst="rect">
            <a:avLst/>
          </a:prstGeom>
          <a:noFill/>
          <a:ln w="6350">
            <a:noFill/>
          </a:ln>
        </p:spPr>
        <p:txBody>
          <a:bodyPr wrap="none" rtlCol="0">
            <a:spAutoFit/>
          </a:bodyPr>
          <a:lstStyle/>
          <a:p>
            <a:r>
              <a:rPr lang="en-US" sz="1000" dirty="0" smtClean="0">
                <a:solidFill>
                  <a:srgbClr val="000000"/>
                </a:solidFill>
              </a:rPr>
              <a:t>Meat</a:t>
            </a:r>
            <a:endParaRPr lang="en-US" sz="1000" dirty="0">
              <a:solidFill>
                <a:srgbClr val="000000"/>
              </a:solidFill>
            </a:endParaRPr>
          </a:p>
        </p:txBody>
      </p:sp>
      <p:sp>
        <p:nvSpPr>
          <p:cNvPr id="9" name="TextBox 8"/>
          <p:cNvSpPr txBox="1"/>
          <p:nvPr/>
        </p:nvSpPr>
        <p:spPr>
          <a:xfrm>
            <a:off x="3642360" y="2118360"/>
            <a:ext cx="821059" cy="246221"/>
          </a:xfrm>
          <a:prstGeom prst="rect">
            <a:avLst/>
          </a:prstGeom>
          <a:noFill/>
          <a:ln w="6350">
            <a:noFill/>
          </a:ln>
        </p:spPr>
        <p:txBody>
          <a:bodyPr wrap="none" rtlCol="0">
            <a:spAutoFit/>
          </a:bodyPr>
          <a:lstStyle/>
          <a:p>
            <a:r>
              <a:rPr lang="en-US" sz="1000" dirty="0" smtClean="0">
                <a:solidFill>
                  <a:srgbClr val="000000"/>
                </a:solidFill>
              </a:rPr>
              <a:t>Vegetables</a:t>
            </a:r>
            <a:endParaRPr lang="en-US" sz="1000" dirty="0">
              <a:solidFill>
                <a:srgbClr val="000000"/>
              </a:solidFill>
            </a:endParaRPr>
          </a:p>
        </p:txBody>
      </p:sp>
      <p:sp>
        <p:nvSpPr>
          <p:cNvPr id="10" name="TextBox 9"/>
          <p:cNvSpPr txBox="1"/>
          <p:nvPr/>
        </p:nvSpPr>
        <p:spPr>
          <a:xfrm>
            <a:off x="4457700" y="2118360"/>
            <a:ext cx="1021433" cy="246221"/>
          </a:xfrm>
          <a:prstGeom prst="rect">
            <a:avLst/>
          </a:prstGeom>
          <a:noFill/>
          <a:ln w="6350">
            <a:noFill/>
          </a:ln>
        </p:spPr>
        <p:txBody>
          <a:bodyPr wrap="none" rtlCol="0">
            <a:spAutoFit/>
          </a:bodyPr>
          <a:lstStyle/>
          <a:p>
            <a:r>
              <a:rPr lang="en-US" sz="1000" dirty="0" smtClean="0">
                <a:solidFill>
                  <a:srgbClr val="000000"/>
                </a:solidFill>
              </a:rPr>
              <a:t>Fresh Produce</a:t>
            </a:r>
            <a:endParaRPr lang="en-US" sz="1000" dirty="0">
              <a:solidFill>
                <a:srgbClr val="000000"/>
              </a:solidFill>
            </a:endParaRPr>
          </a:p>
        </p:txBody>
      </p:sp>
      <p:sp>
        <p:nvSpPr>
          <p:cNvPr id="11" name="TextBox 10"/>
          <p:cNvSpPr txBox="1"/>
          <p:nvPr/>
        </p:nvSpPr>
        <p:spPr>
          <a:xfrm>
            <a:off x="6240780" y="2087880"/>
            <a:ext cx="567784" cy="246221"/>
          </a:xfrm>
          <a:prstGeom prst="rect">
            <a:avLst/>
          </a:prstGeom>
          <a:noFill/>
          <a:ln w="6350">
            <a:noFill/>
          </a:ln>
        </p:spPr>
        <p:txBody>
          <a:bodyPr wrap="none" rtlCol="0">
            <a:spAutoFit/>
          </a:bodyPr>
          <a:lstStyle/>
          <a:p>
            <a:r>
              <a:rPr lang="en-US" sz="1000" dirty="0" smtClean="0">
                <a:solidFill>
                  <a:srgbClr val="000000"/>
                </a:solidFill>
              </a:rPr>
              <a:t>Others</a:t>
            </a:r>
            <a:endParaRPr lang="en-US" sz="1000" dirty="0">
              <a:solidFill>
                <a:srgbClr val="000000"/>
              </a:solidFill>
            </a:endParaRPr>
          </a:p>
        </p:txBody>
      </p:sp>
      <p:sp>
        <p:nvSpPr>
          <p:cNvPr id="12" name="TextBox 11"/>
          <p:cNvSpPr txBox="1"/>
          <p:nvPr/>
        </p:nvSpPr>
        <p:spPr>
          <a:xfrm>
            <a:off x="5532120" y="2095500"/>
            <a:ext cx="625492" cy="246221"/>
          </a:xfrm>
          <a:prstGeom prst="rect">
            <a:avLst/>
          </a:prstGeom>
          <a:noFill/>
          <a:ln w="6350">
            <a:noFill/>
          </a:ln>
        </p:spPr>
        <p:txBody>
          <a:bodyPr wrap="none" rtlCol="0">
            <a:spAutoFit/>
          </a:bodyPr>
          <a:lstStyle/>
          <a:p>
            <a:r>
              <a:rPr lang="en-US" sz="1000" dirty="0" smtClean="0">
                <a:solidFill>
                  <a:srgbClr val="000000"/>
                </a:solidFill>
              </a:rPr>
              <a:t>Cereals</a:t>
            </a:r>
            <a:endParaRPr lang="en-US" sz="1000" dirty="0">
              <a:solidFill>
                <a:srgbClr val="000000"/>
              </a:solidFill>
            </a:endParaRPr>
          </a:p>
        </p:txBody>
      </p:sp>
      <p:sp>
        <p:nvSpPr>
          <p:cNvPr id="13" name="TextBox 12"/>
          <p:cNvSpPr txBox="1"/>
          <p:nvPr/>
        </p:nvSpPr>
        <p:spPr>
          <a:xfrm>
            <a:off x="3253740" y="2506980"/>
            <a:ext cx="2544286" cy="246221"/>
          </a:xfrm>
          <a:prstGeom prst="rect">
            <a:avLst/>
          </a:prstGeom>
          <a:noFill/>
          <a:ln w="6350">
            <a:noFill/>
          </a:ln>
        </p:spPr>
        <p:txBody>
          <a:bodyPr wrap="none" rtlCol="0">
            <a:spAutoFit/>
          </a:bodyPr>
          <a:lstStyle/>
          <a:p>
            <a:r>
              <a:rPr lang="en-US" sz="1000" dirty="0" smtClean="0">
                <a:solidFill>
                  <a:srgbClr val="000000"/>
                </a:solidFill>
              </a:rPr>
              <a:t>Select Two Additional Phase II Templates</a:t>
            </a:r>
            <a:endParaRPr lang="en-US" sz="1000" dirty="0">
              <a:solidFill>
                <a:srgbClr val="000000"/>
              </a:solidFill>
            </a:endParaRPr>
          </a:p>
        </p:txBody>
      </p:sp>
      <p:sp>
        <p:nvSpPr>
          <p:cNvPr id="14" name="TextBox 13"/>
          <p:cNvSpPr txBox="1"/>
          <p:nvPr/>
        </p:nvSpPr>
        <p:spPr>
          <a:xfrm>
            <a:off x="7711440" y="1615440"/>
            <a:ext cx="441146" cy="246221"/>
          </a:xfrm>
          <a:prstGeom prst="rect">
            <a:avLst/>
          </a:prstGeom>
          <a:noFill/>
          <a:ln w="6350">
            <a:noFill/>
          </a:ln>
        </p:spPr>
        <p:txBody>
          <a:bodyPr wrap="none" rtlCol="0">
            <a:spAutoFit/>
          </a:bodyPr>
          <a:lstStyle/>
          <a:p>
            <a:r>
              <a:rPr lang="en-US" sz="1000" dirty="0" smtClean="0">
                <a:solidFill>
                  <a:srgbClr val="000000"/>
                </a:solidFill>
              </a:rPr>
              <a:t>FDA</a:t>
            </a:r>
            <a:endParaRPr lang="en-US" sz="1000" dirty="0">
              <a:solidFill>
                <a:srgbClr val="000000"/>
              </a:solidFill>
            </a:endParaRPr>
          </a:p>
        </p:txBody>
      </p:sp>
      <p:sp>
        <p:nvSpPr>
          <p:cNvPr id="15" name="TextBox 14"/>
          <p:cNvSpPr txBox="1"/>
          <p:nvPr/>
        </p:nvSpPr>
        <p:spPr>
          <a:xfrm>
            <a:off x="7292340" y="2125980"/>
            <a:ext cx="463588" cy="246221"/>
          </a:xfrm>
          <a:prstGeom prst="rect">
            <a:avLst/>
          </a:prstGeom>
          <a:noFill/>
          <a:ln w="6350">
            <a:noFill/>
          </a:ln>
        </p:spPr>
        <p:txBody>
          <a:bodyPr wrap="none" rtlCol="0">
            <a:spAutoFit/>
          </a:bodyPr>
          <a:lstStyle/>
          <a:p>
            <a:r>
              <a:rPr lang="en-US" sz="1000" dirty="0" smtClean="0">
                <a:solidFill>
                  <a:srgbClr val="000000"/>
                </a:solidFill>
              </a:rPr>
              <a:t>CDC</a:t>
            </a:r>
            <a:endParaRPr lang="en-US" sz="1000" dirty="0">
              <a:solidFill>
                <a:srgbClr val="000000"/>
              </a:solidFill>
            </a:endParaRPr>
          </a:p>
        </p:txBody>
      </p:sp>
      <p:sp>
        <p:nvSpPr>
          <p:cNvPr id="16" name="TextBox 15"/>
          <p:cNvSpPr txBox="1"/>
          <p:nvPr/>
        </p:nvSpPr>
        <p:spPr>
          <a:xfrm>
            <a:off x="8092440" y="2125980"/>
            <a:ext cx="540533" cy="246221"/>
          </a:xfrm>
          <a:prstGeom prst="rect">
            <a:avLst/>
          </a:prstGeom>
          <a:noFill/>
          <a:ln w="6350">
            <a:noFill/>
          </a:ln>
        </p:spPr>
        <p:txBody>
          <a:bodyPr wrap="none" rtlCol="0">
            <a:spAutoFit/>
          </a:bodyPr>
          <a:lstStyle/>
          <a:p>
            <a:r>
              <a:rPr lang="en-US" sz="1000" dirty="0" smtClean="0">
                <a:solidFill>
                  <a:srgbClr val="000000"/>
                </a:solidFill>
              </a:rPr>
              <a:t>USDA</a:t>
            </a:r>
            <a:endParaRPr lang="en-US" sz="1000" dirty="0">
              <a:solidFill>
                <a:srgbClr val="000000"/>
              </a:solidFill>
            </a:endParaRPr>
          </a:p>
        </p:txBody>
      </p:sp>
      <p:cxnSp>
        <p:nvCxnSpPr>
          <p:cNvPr id="25" name="Straight Connector 24"/>
          <p:cNvCxnSpPr>
            <a:stCxn id="6" idx="2"/>
            <a:endCxn id="7" idx="0"/>
          </p:cNvCxnSpPr>
          <p:nvPr/>
        </p:nvCxnSpPr>
        <p:spPr bwMode="auto">
          <a:xfrm rot="5400000">
            <a:off x="3496140" y="1108585"/>
            <a:ext cx="179010" cy="185578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7" name="Straight Connector 26"/>
          <p:cNvCxnSpPr>
            <a:stCxn id="6" idx="2"/>
            <a:endCxn id="8" idx="0"/>
          </p:cNvCxnSpPr>
          <p:nvPr/>
        </p:nvCxnSpPr>
        <p:spPr bwMode="auto">
          <a:xfrm rot="5400000">
            <a:off x="3804552" y="1416997"/>
            <a:ext cx="179010" cy="1238956"/>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9" name="Straight Connector 28"/>
          <p:cNvCxnSpPr/>
          <p:nvPr/>
        </p:nvCxnSpPr>
        <p:spPr bwMode="auto">
          <a:xfrm rot="10800000">
            <a:off x="4400524" y="1953399"/>
            <a:ext cx="148633" cy="65902"/>
          </a:xfrm>
          <a:prstGeom prst="line">
            <a:avLst/>
          </a:prstGeom>
          <a:solidFill>
            <a:schemeClr val="accent1"/>
          </a:solidFill>
          <a:ln w="9525" cap="sq" cmpd="sng" algn="ctr">
            <a:solidFill>
              <a:schemeClr val="tx1"/>
            </a:solidFill>
            <a:prstDash val="solid"/>
            <a:round/>
            <a:headEnd type="none" w="sm" len="sm"/>
            <a:tailEnd type="none" w="sm" len="sm"/>
          </a:ln>
          <a:effectLst/>
        </p:spPr>
      </p:cxnSp>
      <p:cxnSp>
        <p:nvCxnSpPr>
          <p:cNvPr id="32" name="Straight Connector 31"/>
          <p:cNvCxnSpPr>
            <a:stCxn id="6" idx="2"/>
            <a:endCxn id="9" idx="0"/>
          </p:cNvCxnSpPr>
          <p:nvPr/>
        </p:nvCxnSpPr>
        <p:spPr bwMode="auto">
          <a:xfrm rot="5400000">
            <a:off x="4197518" y="1802343"/>
            <a:ext cx="171390" cy="460645"/>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4" name="Straight Connector 33"/>
          <p:cNvCxnSpPr>
            <a:stCxn id="6" idx="2"/>
            <a:endCxn id="10" idx="0"/>
          </p:cNvCxnSpPr>
          <p:nvPr/>
        </p:nvCxnSpPr>
        <p:spPr bwMode="auto">
          <a:xfrm rot="16200000" flipH="1">
            <a:off x="4655281" y="1805224"/>
            <a:ext cx="171390" cy="454882"/>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6" name="Straight Connector 35"/>
          <p:cNvCxnSpPr>
            <a:stCxn id="6" idx="2"/>
            <a:endCxn id="12" idx="0"/>
          </p:cNvCxnSpPr>
          <p:nvPr/>
        </p:nvCxnSpPr>
        <p:spPr bwMode="auto">
          <a:xfrm rot="16200000" flipH="1">
            <a:off x="5104935" y="1355569"/>
            <a:ext cx="148530" cy="133133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8" name="Straight Connector 37"/>
          <p:cNvCxnSpPr>
            <a:stCxn id="6" idx="2"/>
            <a:endCxn id="11" idx="0"/>
          </p:cNvCxnSpPr>
          <p:nvPr/>
        </p:nvCxnSpPr>
        <p:spPr bwMode="auto">
          <a:xfrm rot="16200000" flipH="1">
            <a:off x="5448648" y="1011856"/>
            <a:ext cx="140910" cy="2011137"/>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47" name="Straight Connector 46"/>
          <p:cNvCxnSpPr>
            <a:stCxn id="7" idx="2"/>
            <a:endCxn id="13" idx="0"/>
          </p:cNvCxnSpPr>
          <p:nvPr/>
        </p:nvCxnSpPr>
        <p:spPr bwMode="auto">
          <a:xfrm rot="16200000" flipH="1">
            <a:off x="3524429" y="1505525"/>
            <a:ext cx="134779" cy="186812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49" name="Straight Connector 48"/>
          <p:cNvCxnSpPr>
            <a:stCxn id="8" idx="2"/>
            <a:endCxn id="13" idx="0"/>
          </p:cNvCxnSpPr>
          <p:nvPr/>
        </p:nvCxnSpPr>
        <p:spPr bwMode="auto">
          <a:xfrm rot="16200000" flipH="1">
            <a:off x="3832842" y="1813938"/>
            <a:ext cx="134779" cy="125130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51" name="Straight Connector 50"/>
          <p:cNvCxnSpPr>
            <a:stCxn id="9" idx="2"/>
            <a:endCxn id="13" idx="0"/>
          </p:cNvCxnSpPr>
          <p:nvPr/>
        </p:nvCxnSpPr>
        <p:spPr bwMode="auto">
          <a:xfrm rot="16200000" flipH="1">
            <a:off x="4218187" y="2199283"/>
            <a:ext cx="142399" cy="47299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53" name="Straight Connector 52"/>
          <p:cNvCxnSpPr>
            <a:stCxn id="10" idx="2"/>
            <a:endCxn id="13" idx="0"/>
          </p:cNvCxnSpPr>
          <p:nvPr/>
        </p:nvCxnSpPr>
        <p:spPr bwMode="auto">
          <a:xfrm rot="5400000">
            <a:off x="4675951" y="2214513"/>
            <a:ext cx="142399" cy="442534"/>
          </a:xfrm>
          <a:prstGeom prst="line">
            <a:avLst/>
          </a:prstGeom>
          <a:solidFill>
            <a:schemeClr val="accent1"/>
          </a:solidFill>
          <a:ln w="6350" cap="sq" cmpd="sng" algn="ctr">
            <a:solidFill>
              <a:srgbClr val="000000"/>
            </a:solidFill>
            <a:prstDash val="solid"/>
            <a:round/>
            <a:headEnd type="none" w="sm" len="sm"/>
            <a:tailEnd type="none" w="sm" len="sm"/>
          </a:ln>
          <a:effectLst/>
        </p:spPr>
      </p:cxnSp>
      <p:cxnSp>
        <p:nvCxnSpPr>
          <p:cNvPr id="55" name="Straight Connector 54"/>
          <p:cNvCxnSpPr>
            <a:stCxn id="12" idx="2"/>
            <a:endCxn id="13" idx="0"/>
          </p:cNvCxnSpPr>
          <p:nvPr/>
        </p:nvCxnSpPr>
        <p:spPr bwMode="auto">
          <a:xfrm rot="5400000">
            <a:off x="5102746" y="1764859"/>
            <a:ext cx="165259" cy="131898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57" name="Straight Connector 56"/>
          <p:cNvCxnSpPr>
            <a:stCxn id="11" idx="2"/>
            <a:endCxn id="13" idx="0"/>
          </p:cNvCxnSpPr>
          <p:nvPr/>
        </p:nvCxnSpPr>
        <p:spPr bwMode="auto">
          <a:xfrm rot="5400000">
            <a:off x="5438839" y="1421146"/>
            <a:ext cx="172879" cy="199878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72" name="Straight Connector 171"/>
          <p:cNvCxnSpPr>
            <a:stCxn id="13" idx="2"/>
            <a:endCxn id="580" idx="0"/>
          </p:cNvCxnSpPr>
          <p:nvPr/>
        </p:nvCxnSpPr>
        <p:spPr bwMode="auto">
          <a:xfrm rot="5400000">
            <a:off x="3098523" y="1689219"/>
            <a:ext cx="363379" cy="2491343"/>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8" name="TextBox 77"/>
          <p:cNvSpPr txBox="1"/>
          <p:nvPr/>
        </p:nvSpPr>
        <p:spPr>
          <a:xfrm>
            <a:off x="403860" y="1554480"/>
            <a:ext cx="2133918" cy="400110"/>
          </a:xfrm>
          <a:prstGeom prst="rect">
            <a:avLst/>
          </a:prstGeom>
          <a:noFill/>
        </p:spPr>
        <p:txBody>
          <a:bodyPr wrap="none" rtlCol="0">
            <a:spAutoFit/>
          </a:bodyPr>
          <a:lstStyle/>
          <a:p>
            <a:pPr algn="ctr"/>
            <a:r>
              <a:rPr lang="en-US" sz="1000" dirty="0" smtClean="0">
                <a:solidFill>
                  <a:srgbClr val="000000"/>
                </a:solidFill>
              </a:rPr>
              <a:t>Integrate Recommendations </a:t>
            </a:r>
          </a:p>
          <a:p>
            <a:pPr algn="ctr"/>
            <a:r>
              <a:rPr lang="en-US" sz="1000" dirty="0" smtClean="0">
                <a:solidFill>
                  <a:srgbClr val="000000"/>
                </a:solidFill>
              </a:rPr>
              <a:t>from Phase I Alpha Demonstration</a:t>
            </a:r>
            <a:endParaRPr lang="en-US" sz="1000" dirty="0">
              <a:solidFill>
                <a:srgbClr val="000000"/>
              </a:solidFill>
            </a:endParaRPr>
          </a:p>
        </p:txBody>
      </p:sp>
      <p:cxnSp>
        <p:nvCxnSpPr>
          <p:cNvPr id="124" name="Straight Connector 123"/>
          <p:cNvCxnSpPr>
            <a:stCxn id="78" idx="3"/>
            <a:endCxn id="6" idx="1"/>
          </p:cNvCxnSpPr>
          <p:nvPr/>
        </p:nvCxnSpPr>
        <p:spPr bwMode="auto">
          <a:xfrm flipV="1">
            <a:off x="2537778" y="1746915"/>
            <a:ext cx="815022" cy="762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8" name="Straight Connector 187"/>
          <p:cNvCxnSpPr>
            <a:stCxn id="14" idx="2"/>
            <a:endCxn id="15" idx="0"/>
          </p:cNvCxnSpPr>
          <p:nvPr/>
        </p:nvCxnSpPr>
        <p:spPr bwMode="auto">
          <a:xfrm rot="5400000">
            <a:off x="7595915" y="1789881"/>
            <a:ext cx="264319" cy="40787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90" name="Straight Connector 189"/>
          <p:cNvCxnSpPr>
            <a:stCxn id="14" idx="2"/>
            <a:endCxn id="16" idx="0"/>
          </p:cNvCxnSpPr>
          <p:nvPr/>
        </p:nvCxnSpPr>
        <p:spPr bwMode="auto">
          <a:xfrm rot="16200000" flipH="1">
            <a:off x="8015201" y="1778473"/>
            <a:ext cx="264319" cy="43069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92" name="Straight Connector 191"/>
          <p:cNvCxnSpPr>
            <a:stCxn id="6" idx="3"/>
            <a:endCxn id="14" idx="1"/>
          </p:cNvCxnSpPr>
          <p:nvPr/>
        </p:nvCxnSpPr>
        <p:spPr bwMode="auto">
          <a:xfrm flipV="1">
            <a:off x="5674269" y="1738551"/>
            <a:ext cx="2037171" cy="8364"/>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580" name="TextBox 579"/>
          <p:cNvSpPr txBox="1"/>
          <p:nvPr/>
        </p:nvSpPr>
        <p:spPr>
          <a:xfrm>
            <a:off x="1348740" y="3116580"/>
            <a:ext cx="1371600" cy="400110"/>
          </a:xfrm>
          <a:prstGeom prst="rect">
            <a:avLst/>
          </a:prstGeom>
          <a:noFill/>
        </p:spPr>
        <p:txBody>
          <a:bodyPr wrap="square" rtlCol="0">
            <a:spAutoFit/>
          </a:bodyPr>
          <a:lstStyle/>
          <a:p>
            <a:pPr algn="ctr"/>
            <a:r>
              <a:rPr lang="en-US" sz="1000" dirty="0" smtClean="0">
                <a:solidFill>
                  <a:srgbClr val="000000"/>
                </a:solidFill>
              </a:rPr>
              <a:t>Phase I Standards &amp; Events Databases</a:t>
            </a:r>
            <a:endParaRPr lang="en-US" sz="1000" dirty="0">
              <a:solidFill>
                <a:srgbClr val="000000"/>
              </a:solidFill>
            </a:endParaRPr>
          </a:p>
        </p:txBody>
      </p:sp>
      <p:sp>
        <p:nvSpPr>
          <p:cNvPr id="734" name="TextBox 733"/>
          <p:cNvSpPr txBox="1"/>
          <p:nvPr/>
        </p:nvSpPr>
        <p:spPr>
          <a:xfrm>
            <a:off x="1181100" y="3718560"/>
            <a:ext cx="764953" cy="246221"/>
          </a:xfrm>
          <a:prstGeom prst="rect">
            <a:avLst/>
          </a:prstGeom>
          <a:noFill/>
        </p:spPr>
        <p:txBody>
          <a:bodyPr wrap="none" rtlCol="0">
            <a:spAutoFit/>
          </a:bodyPr>
          <a:lstStyle/>
          <a:p>
            <a:r>
              <a:rPr lang="en-US" sz="1000" dirty="0" smtClean="0">
                <a:solidFill>
                  <a:srgbClr val="000000"/>
                </a:solidFill>
              </a:rPr>
              <a:t>Standards</a:t>
            </a:r>
            <a:endParaRPr lang="en-US" sz="1000" dirty="0">
              <a:solidFill>
                <a:srgbClr val="000000"/>
              </a:solidFill>
            </a:endParaRPr>
          </a:p>
        </p:txBody>
      </p:sp>
      <p:sp>
        <p:nvSpPr>
          <p:cNvPr id="735" name="TextBox 734"/>
          <p:cNvSpPr txBox="1"/>
          <p:nvPr/>
        </p:nvSpPr>
        <p:spPr>
          <a:xfrm>
            <a:off x="2270760" y="3710940"/>
            <a:ext cx="574196" cy="246221"/>
          </a:xfrm>
          <a:prstGeom prst="rect">
            <a:avLst/>
          </a:prstGeom>
          <a:noFill/>
        </p:spPr>
        <p:txBody>
          <a:bodyPr wrap="none" rtlCol="0">
            <a:spAutoFit/>
          </a:bodyPr>
          <a:lstStyle/>
          <a:p>
            <a:r>
              <a:rPr lang="en-US" sz="1000" dirty="0" smtClean="0">
                <a:solidFill>
                  <a:srgbClr val="000000"/>
                </a:solidFill>
              </a:rPr>
              <a:t>Events</a:t>
            </a:r>
            <a:endParaRPr lang="en-US" sz="1000" dirty="0">
              <a:solidFill>
                <a:srgbClr val="000000"/>
              </a:solidFill>
            </a:endParaRPr>
          </a:p>
        </p:txBody>
      </p:sp>
      <p:cxnSp>
        <p:nvCxnSpPr>
          <p:cNvPr id="738" name="Straight Connector 737"/>
          <p:cNvCxnSpPr>
            <a:stCxn id="580" idx="2"/>
            <a:endCxn id="734" idx="0"/>
          </p:cNvCxnSpPr>
          <p:nvPr/>
        </p:nvCxnSpPr>
        <p:spPr bwMode="auto">
          <a:xfrm rot="5400000">
            <a:off x="1698124" y="3382144"/>
            <a:ext cx="201870" cy="470963"/>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40" name="Straight Connector 739"/>
          <p:cNvCxnSpPr>
            <a:stCxn id="580" idx="2"/>
            <a:endCxn id="735" idx="0"/>
          </p:cNvCxnSpPr>
          <p:nvPr/>
        </p:nvCxnSpPr>
        <p:spPr bwMode="auto">
          <a:xfrm rot="16200000" flipH="1">
            <a:off x="2199074" y="3352156"/>
            <a:ext cx="194250" cy="523318"/>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46" name="TextBox 745"/>
          <p:cNvSpPr txBox="1"/>
          <p:nvPr/>
        </p:nvSpPr>
        <p:spPr>
          <a:xfrm>
            <a:off x="525780" y="4442460"/>
            <a:ext cx="678391" cy="215444"/>
          </a:xfrm>
          <a:prstGeom prst="rect">
            <a:avLst/>
          </a:prstGeom>
          <a:noFill/>
        </p:spPr>
        <p:txBody>
          <a:bodyPr wrap="none" rtlCol="0">
            <a:spAutoFit/>
          </a:bodyPr>
          <a:lstStyle/>
          <a:p>
            <a:r>
              <a:rPr lang="en-US" sz="800" dirty="0" smtClean="0">
                <a:solidFill>
                  <a:srgbClr val="000000"/>
                </a:solidFill>
              </a:rPr>
              <a:t>Regulation</a:t>
            </a:r>
            <a:endParaRPr lang="en-US" sz="800" dirty="0">
              <a:solidFill>
                <a:srgbClr val="000000"/>
              </a:solidFill>
            </a:endParaRPr>
          </a:p>
        </p:txBody>
      </p:sp>
      <p:sp>
        <p:nvSpPr>
          <p:cNvPr id="748" name="TextBox 747"/>
          <p:cNvSpPr txBox="1"/>
          <p:nvPr/>
        </p:nvSpPr>
        <p:spPr>
          <a:xfrm>
            <a:off x="1181100" y="4320540"/>
            <a:ext cx="418704" cy="215444"/>
          </a:xfrm>
          <a:prstGeom prst="rect">
            <a:avLst/>
          </a:prstGeom>
          <a:noFill/>
        </p:spPr>
        <p:txBody>
          <a:bodyPr wrap="none" rtlCol="0">
            <a:spAutoFit/>
          </a:bodyPr>
          <a:lstStyle/>
          <a:p>
            <a:r>
              <a:rPr lang="en-US" sz="800" dirty="0" smtClean="0">
                <a:solidFill>
                  <a:srgbClr val="000000"/>
                </a:solidFill>
              </a:rPr>
              <a:t>GMP</a:t>
            </a:r>
            <a:endParaRPr lang="en-US" sz="800" dirty="0">
              <a:solidFill>
                <a:srgbClr val="000000"/>
              </a:solidFill>
            </a:endParaRPr>
          </a:p>
        </p:txBody>
      </p:sp>
      <p:sp>
        <p:nvSpPr>
          <p:cNvPr id="749" name="TextBox 748"/>
          <p:cNvSpPr txBox="1"/>
          <p:nvPr/>
        </p:nvSpPr>
        <p:spPr>
          <a:xfrm>
            <a:off x="1554480" y="4175760"/>
            <a:ext cx="596638" cy="215444"/>
          </a:xfrm>
          <a:prstGeom prst="rect">
            <a:avLst/>
          </a:prstGeom>
          <a:noFill/>
        </p:spPr>
        <p:txBody>
          <a:bodyPr wrap="none" rtlCol="0">
            <a:spAutoFit/>
          </a:bodyPr>
          <a:lstStyle/>
          <a:p>
            <a:r>
              <a:rPr lang="en-US" sz="800" dirty="0" smtClean="0">
                <a:solidFill>
                  <a:srgbClr val="000000"/>
                </a:solidFill>
              </a:rPr>
              <a:t>CP, CPP</a:t>
            </a:r>
            <a:endParaRPr lang="en-US" sz="800" dirty="0">
              <a:solidFill>
                <a:srgbClr val="000000"/>
              </a:solidFill>
            </a:endParaRPr>
          </a:p>
        </p:txBody>
      </p:sp>
      <p:cxnSp>
        <p:nvCxnSpPr>
          <p:cNvPr id="751" name="Straight Connector 750"/>
          <p:cNvCxnSpPr>
            <a:stCxn id="734" idx="2"/>
            <a:endCxn id="746" idx="0"/>
          </p:cNvCxnSpPr>
          <p:nvPr/>
        </p:nvCxnSpPr>
        <p:spPr bwMode="auto">
          <a:xfrm rot="5400000">
            <a:off x="975438" y="3854320"/>
            <a:ext cx="477679" cy="69860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53" name="Straight Connector 752"/>
          <p:cNvCxnSpPr>
            <a:stCxn id="734" idx="2"/>
            <a:endCxn id="748" idx="0"/>
          </p:cNvCxnSpPr>
          <p:nvPr/>
        </p:nvCxnSpPr>
        <p:spPr bwMode="auto">
          <a:xfrm rot="5400000">
            <a:off x="1299136" y="4056098"/>
            <a:ext cx="355759" cy="173125"/>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54" name="Straight Connector 753"/>
          <p:cNvCxnSpPr>
            <a:stCxn id="734" idx="2"/>
            <a:endCxn id="749" idx="0"/>
          </p:cNvCxnSpPr>
          <p:nvPr/>
        </p:nvCxnSpPr>
        <p:spPr bwMode="auto">
          <a:xfrm rot="16200000" flipH="1">
            <a:off x="1602699" y="3925659"/>
            <a:ext cx="210979" cy="289222"/>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72" name="TextBox 771"/>
          <p:cNvSpPr txBox="1"/>
          <p:nvPr/>
        </p:nvSpPr>
        <p:spPr>
          <a:xfrm>
            <a:off x="2202180" y="4175760"/>
            <a:ext cx="391454" cy="215444"/>
          </a:xfrm>
          <a:prstGeom prst="rect">
            <a:avLst/>
          </a:prstGeom>
          <a:noFill/>
        </p:spPr>
        <p:txBody>
          <a:bodyPr wrap="none" rtlCol="0">
            <a:spAutoFit/>
          </a:bodyPr>
          <a:lstStyle/>
          <a:p>
            <a:r>
              <a:rPr lang="en-US" sz="800" dirty="0" smtClean="0">
                <a:solidFill>
                  <a:srgbClr val="000000"/>
                </a:solidFill>
              </a:rPr>
              <a:t>Past</a:t>
            </a:r>
            <a:endParaRPr lang="en-US" sz="800" dirty="0">
              <a:solidFill>
                <a:srgbClr val="000000"/>
              </a:solidFill>
            </a:endParaRPr>
          </a:p>
        </p:txBody>
      </p:sp>
      <p:sp>
        <p:nvSpPr>
          <p:cNvPr id="774" name="TextBox 773"/>
          <p:cNvSpPr txBox="1"/>
          <p:nvPr/>
        </p:nvSpPr>
        <p:spPr>
          <a:xfrm>
            <a:off x="2636520" y="4274820"/>
            <a:ext cx="620683" cy="215444"/>
          </a:xfrm>
          <a:prstGeom prst="rect">
            <a:avLst/>
          </a:prstGeom>
          <a:noFill/>
        </p:spPr>
        <p:txBody>
          <a:bodyPr wrap="none" rtlCol="0">
            <a:spAutoFit/>
          </a:bodyPr>
          <a:lstStyle/>
          <a:p>
            <a:r>
              <a:rPr lang="en-US" sz="800" dirty="0" smtClean="0">
                <a:solidFill>
                  <a:srgbClr val="000000"/>
                </a:solidFill>
              </a:rPr>
              <a:t>Projected</a:t>
            </a:r>
            <a:endParaRPr lang="en-US" sz="800" dirty="0">
              <a:solidFill>
                <a:srgbClr val="000000"/>
              </a:solidFill>
            </a:endParaRPr>
          </a:p>
        </p:txBody>
      </p:sp>
      <p:cxnSp>
        <p:nvCxnSpPr>
          <p:cNvPr id="778" name="Straight Connector 777"/>
          <p:cNvCxnSpPr>
            <a:stCxn id="735" idx="2"/>
            <a:endCxn id="772" idx="0"/>
          </p:cNvCxnSpPr>
          <p:nvPr/>
        </p:nvCxnSpPr>
        <p:spPr bwMode="auto">
          <a:xfrm rot="5400000">
            <a:off x="2368584" y="3986485"/>
            <a:ext cx="218599" cy="15995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779" name="Straight Connector 778"/>
          <p:cNvCxnSpPr>
            <a:stCxn id="735" idx="2"/>
            <a:endCxn id="774" idx="0"/>
          </p:cNvCxnSpPr>
          <p:nvPr/>
        </p:nvCxnSpPr>
        <p:spPr bwMode="auto">
          <a:xfrm rot="16200000" flipH="1">
            <a:off x="2593531" y="3921488"/>
            <a:ext cx="317659" cy="389004"/>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794" name="TextBox 793"/>
          <p:cNvSpPr txBox="1"/>
          <p:nvPr/>
        </p:nvSpPr>
        <p:spPr>
          <a:xfrm>
            <a:off x="3489960" y="3200400"/>
            <a:ext cx="2161169" cy="246221"/>
          </a:xfrm>
          <a:prstGeom prst="rect">
            <a:avLst/>
          </a:prstGeom>
          <a:noFill/>
        </p:spPr>
        <p:txBody>
          <a:bodyPr wrap="none" rtlCol="0">
            <a:spAutoFit/>
          </a:bodyPr>
          <a:lstStyle/>
          <a:p>
            <a:r>
              <a:rPr lang="en-US" sz="1000" dirty="0" smtClean="0">
                <a:solidFill>
                  <a:srgbClr val="000000"/>
                </a:solidFill>
              </a:rPr>
              <a:t>Phase II Operational Environments</a:t>
            </a:r>
            <a:endParaRPr lang="en-US" sz="1000" dirty="0">
              <a:solidFill>
                <a:srgbClr val="000000"/>
              </a:solidFill>
            </a:endParaRPr>
          </a:p>
        </p:txBody>
      </p:sp>
      <p:cxnSp>
        <p:nvCxnSpPr>
          <p:cNvPr id="796" name="Straight Connector 795"/>
          <p:cNvCxnSpPr>
            <a:stCxn id="580" idx="3"/>
            <a:endCxn id="794" idx="1"/>
          </p:cNvCxnSpPr>
          <p:nvPr/>
        </p:nvCxnSpPr>
        <p:spPr bwMode="auto">
          <a:xfrm>
            <a:off x="2720340" y="3316635"/>
            <a:ext cx="769620" cy="6876"/>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94" name="TextBox 93"/>
          <p:cNvSpPr txBox="1"/>
          <p:nvPr/>
        </p:nvSpPr>
        <p:spPr>
          <a:xfrm>
            <a:off x="3916680" y="3672840"/>
            <a:ext cx="1324402" cy="246221"/>
          </a:xfrm>
          <a:prstGeom prst="rect">
            <a:avLst/>
          </a:prstGeom>
          <a:noFill/>
          <a:ln>
            <a:noFill/>
          </a:ln>
        </p:spPr>
        <p:txBody>
          <a:bodyPr wrap="none" rtlCol="0">
            <a:spAutoFit/>
          </a:bodyPr>
          <a:lstStyle/>
          <a:p>
            <a:r>
              <a:rPr lang="en-US" sz="1000" dirty="0" smtClean="0">
                <a:solidFill>
                  <a:srgbClr val="000000"/>
                </a:solidFill>
              </a:rPr>
              <a:t>Phase II DSS Logic </a:t>
            </a:r>
            <a:endParaRPr lang="en-US" sz="1000" dirty="0">
              <a:solidFill>
                <a:srgbClr val="000000"/>
              </a:solidFill>
            </a:endParaRPr>
          </a:p>
        </p:txBody>
      </p:sp>
      <p:cxnSp>
        <p:nvCxnSpPr>
          <p:cNvPr id="96" name="Straight Connector 95"/>
          <p:cNvCxnSpPr>
            <a:stCxn id="794" idx="2"/>
            <a:endCxn id="94" idx="0"/>
          </p:cNvCxnSpPr>
          <p:nvPr/>
        </p:nvCxnSpPr>
        <p:spPr bwMode="auto">
          <a:xfrm rot="16200000" flipH="1">
            <a:off x="4461604" y="3555562"/>
            <a:ext cx="226219" cy="8336"/>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101" name="TextBox 100"/>
          <p:cNvSpPr txBox="1"/>
          <p:nvPr/>
        </p:nvSpPr>
        <p:spPr>
          <a:xfrm>
            <a:off x="2857500" y="4617720"/>
            <a:ext cx="1066318" cy="215444"/>
          </a:xfrm>
          <a:prstGeom prst="rect">
            <a:avLst/>
          </a:prstGeom>
          <a:noFill/>
        </p:spPr>
        <p:txBody>
          <a:bodyPr wrap="none" rtlCol="0">
            <a:spAutoFit/>
          </a:bodyPr>
          <a:lstStyle/>
          <a:p>
            <a:r>
              <a:rPr lang="en-US" sz="800" dirty="0" smtClean="0">
                <a:solidFill>
                  <a:srgbClr val="000000"/>
                </a:solidFill>
              </a:rPr>
              <a:t>Process Anomalies</a:t>
            </a:r>
            <a:endParaRPr lang="en-US" sz="800" dirty="0">
              <a:solidFill>
                <a:srgbClr val="000000"/>
              </a:solidFill>
            </a:endParaRPr>
          </a:p>
        </p:txBody>
      </p:sp>
      <p:sp>
        <p:nvSpPr>
          <p:cNvPr id="105" name="TextBox 104"/>
          <p:cNvSpPr txBox="1"/>
          <p:nvPr/>
        </p:nvSpPr>
        <p:spPr>
          <a:xfrm>
            <a:off x="4724400" y="4091940"/>
            <a:ext cx="540533" cy="215444"/>
          </a:xfrm>
          <a:prstGeom prst="rect">
            <a:avLst/>
          </a:prstGeom>
          <a:noFill/>
        </p:spPr>
        <p:txBody>
          <a:bodyPr wrap="none" rtlCol="0">
            <a:spAutoFit/>
          </a:bodyPr>
          <a:lstStyle/>
          <a:p>
            <a:r>
              <a:rPr lang="en-US" sz="800" dirty="0" smtClean="0">
                <a:solidFill>
                  <a:srgbClr val="000000"/>
                </a:solidFill>
              </a:rPr>
              <a:t>Product</a:t>
            </a:r>
            <a:endParaRPr lang="en-US" sz="800" dirty="0">
              <a:solidFill>
                <a:srgbClr val="000000"/>
              </a:solidFill>
            </a:endParaRPr>
          </a:p>
        </p:txBody>
      </p:sp>
      <p:sp>
        <p:nvSpPr>
          <p:cNvPr id="106" name="TextBox 105"/>
          <p:cNvSpPr txBox="1"/>
          <p:nvPr/>
        </p:nvSpPr>
        <p:spPr>
          <a:xfrm>
            <a:off x="3893820" y="4084320"/>
            <a:ext cx="583814" cy="215444"/>
          </a:xfrm>
          <a:prstGeom prst="rect">
            <a:avLst/>
          </a:prstGeom>
          <a:noFill/>
        </p:spPr>
        <p:txBody>
          <a:bodyPr wrap="none" rtlCol="0">
            <a:spAutoFit/>
          </a:bodyPr>
          <a:lstStyle/>
          <a:p>
            <a:r>
              <a:rPr lang="en-US" sz="800" dirty="0" smtClean="0">
                <a:solidFill>
                  <a:srgbClr val="000000"/>
                </a:solidFill>
              </a:rPr>
              <a:t>Facilities</a:t>
            </a:r>
            <a:endParaRPr lang="en-US" sz="800" dirty="0">
              <a:solidFill>
                <a:srgbClr val="000000"/>
              </a:solidFill>
            </a:endParaRPr>
          </a:p>
        </p:txBody>
      </p:sp>
      <p:cxnSp>
        <p:nvCxnSpPr>
          <p:cNvPr id="108" name="Straight Connector 107"/>
          <p:cNvCxnSpPr>
            <a:stCxn id="94" idx="2"/>
            <a:endCxn id="106" idx="0"/>
          </p:cNvCxnSpPr>
          <p:nvPr/>
        </p:nvCxnSpPr>
        <p:spPr bwMode="auto">
          <a:xfrm rot="5400000">
            <a:off x="4299675" y="3805113"/>
            <a:ext cx="165259" cy="39315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09" name="Straight Connector 108"/>
          <p:cNvCxnSpPr>
            <a:stCxn id="94" idx="2"/>
            <a:endCxn id="105" idx="0"/>
          </p:cNvCxnSpPr>
          <p:nvPr/>
        </p:nvCxnSpPr>
        <p:spPr bwMode="auto">
          <a:xfrm rot="16200000" flipH="1">
            <a:off x="4700335" y="3797607"/>
            <a:ext cx="172879" cy="415786"/>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12" name="Straight Connector 111"/>
          <p:cNvCxnSpPr>
            <a:stCxn id="101" idx="0"/>
            <a:endCxn id="106" idx="2"/>
          </p:cNvCxnSpPr>
          <p:nvPr/>
        </p:nvCxnSpPr>
        <p:spPr bwMode="auto">
          <a:xfrm rot="5400000" flipH="1" flipV="1">
            <a:off x="3629215" y="4061208"/>
            <a:ext cx="317956" cy="79506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15" name="Straight Connector 114"/>
          <p:cNvCxnSpPr>
            <a:stCxn id="158" idx="0"/>
            <a:endCxn id="106" idx="2"/>
          </p:cNvCxnSpPr>
          <p:nvPr/>
        </p:nvCxnSpPr>
        <p:spPr bwMode="auto">
          <a:xfrm rot="16200000" flipV="1">
            <a:off x="4138158" y="4347333"/>
            <a:ext cx="523696" cy="42855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18" name="Straight Connector 117"/>
          <p:cNvCxnSpPr>
            <a:stCxn id="158" idx="0"/>
            <a:endCxn id="105" idx="2"/>
          </p:cNvCxnSpPr>
          <p:nvPr/>
        </p:nvCxnSpPr>
        <p:spPr bwMode="auto">
          <a:xfrm rot="5400000" flipH="1" flipV="1">
            <a:off x="4546438" y="4375231"/>
            <a:ext cx="516076" cy="380382"/>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40" name="Straight Connector 139"/>
          <p:cNvCxnSpPr>
            <a:stCxn id="105" idx="2"/>
            <a:endCxn id="163" idx="0"/>
          </p:cNvCxnSpPr>
          <p:nvPr/>
        </p:nvCxnSpPr>
        <p:spPr bwMode="auto">
          <a:xfrm rot="16200000" flipH="1">
            <a:off x="5254929" y="4047122"/>
            <a:ext cx="317956" cy="83848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44" name="Straight Connector 143"/>
          <p:cNvCxnSpPr>
            <a:stCxn id="105" idx="2"/>
            <a:endCxn id="101" idx="0"/>
          </p:cNvCxnSpPr>
          <p:nvPr/>
        </p:nvCxnSpPr>
        <p:spPr bwMode="auto">
          <a:xfrm rot="5400000">
            <a:off x="4037495" y="3660548"/>
            <a:ext cx="310336" cy="160400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46" name="Straight Connector 145"/>
          <p:cNvCxnSpPr>
            <a:stCxn id="106" idx="2"/>
            <a:endCxn id="163" idx="0"/>
          </p:cNvCxnSpPr>
          <p:nvPr/>
        </p:nvCxnSpPr>
        <p:spPr bwMode="auto">
          <a:xfrm rot="16200000" flipH="1">
            <a:off x="4846649" y="3638842"/>
            <a:ext cx="325576" cy="1647420"/>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155" name="TextBox 154"/>
          <p:cNvSpPr txBox="1"/>
          <p:nvPr/>
        </p:nvSpPr>
        <p:spPr>
          <a:xfrm>
            <a:off x="2788920" y="5196840"/>
            <a:ext cx="460382" cy="215444"/>
          </a:xfrm>
          <a:prstGeom prst="rect">
            <a:avLst/>
          </a:prstGeom>
          <a:noFill/>
        </p:spPr>
        <p:txBody>
          <a:bodyPr wrap="none" rtlCol="0">
            <a:spAutoFit/>
          </a:bodyPr>
          <a:lstStyle/>
          <a:p>
            <a:r>
              <a:rPr lang="en-US" sz="800" dirty="0" smtClean="0">
                <a:solidFill>
                  <a:srgbClr val="000000"/>
                </a:solidFill>
              </a:rPr>
              <a:t>Inside</a:t>
            </a:r>
            <a:endParaRPr lang="en-US" sz="800" dirty="0">
              <a:solidFill>
                <a:srgbClr val="000000"/>
              </a:solidFill>
            </a:endParaRPr>
          </a:p>
        </p:txBody>
      </p:sp>
      <p:sp>
        <p:nvSpPr>
          <p:cNvPr id="156" name="TextBox 155"/>
          <p:cNvSpPr txBox="1"/>
          <p:nvPr/>
        </p:nvSpPr>
        <p:spPr>
          <a:xfrm>
            <a:off x="4777740" y="5379720"/>
            <a:ext cx="540533" cy="215444"/>
          </a:xfrm>
          <a:prstGeom prst="rect">
            <a:avLst/>
          </a:prstGeom>
          <a:noFill/>
        </p:spPr>
        <p:txBody>
          <a:bodyPr wrap="none" rtlCol="0">
            <a:spAutoFit/>
          </a:bodyPr>
          <a:lstStyle/>
          <a:p>
            <a:r>
              <a:rPr lang="en-US" sz="800" dirty="0" smtClean="0">
                <a:solidFill>
                  <a:srgbClr val="000000"/>
                </a:solidFill>
              </a:rPr>
              <a:t>Outside</a:t>
            </a:r>
            <a:endParaRPr lang="en-US" sz="800" dirty="0">
              <a:solidFill>
                <a:srgbClr val="000000"/>
              </a:solidFill>
            </a:endParaRPr>
          </a:p>
        </p:txBody>
      </p:sp>
      <p:sp>
        <p:nvSpPr>
          <p:cNvPr id="157" name="TextBox 156"/>
          <p:cNvSpPr txBox="1"/>
          <p:nvPr/>
        </p:nvSpPr>
        <p:spPr>
          <a:xfrm>
            <a:off x="3649980" y="5615940"/>
            <a:ext cx="763351" cy="215444"/>
          </a:xfrm>
          <a:prstGeom prst="rect">
            <a:avLst/>
          </a:prstGeom>
          <a:noFill/>
        </p:spPr>
        <p:txBody>
          <a:bodyPr wrap="none" rtlCol="0">
            <a:spAutoFit/>
          </a:bodyPr>
          <a:lstStyle/>
          <a:p>
            <a:r>
              <a:rPr lang="en-US" sz="800" dirty="0" smtClean="0">
                <a:solidFill>
                  <a:srgbClr val="000000"/>
                </a:solidFill>
              </a:rPr>
              <a:t>Combination</a:t>
            </a:r>
            <a:endParaRPr lang="en-US" sz="800" dirty="0">
              <a:solidFill>
                <a:srgbClr val="000000"/>
              </a:solidFill>
            </a:endParaRPr>
          </a:p>
        </p:txBody>
      </p:sp>
      <p:sp>
        <p:nvSpPr>
          <p:cNvPr id="158" name="TextBox 157"/>
          <p:cNvSpPr txBox="1"/>
          <p:nvPr/>
        </p:nvSpPr>
        <p:spPr>
          <a:xfrm>
            <a:off x="4099560" y="4823460"/>
            <a:ext cx="1029449" cy="215444"/>
          </a:xfrm>
          <a:prstGeom prst="rect">
            <a:avLst/>
          </a:prstGeom>
          <a:noFill/>
        </p:spPr>
        <p:txBody>
          <a:bodyPr wrap="none" rtlCol="0">
            <a:spAutoFit/>
          </a:bodyPr>
          <a:lstStyle/>
          <a:p>
            <a:r>
              <a:rPr lang="en-US" sz="800" dirty="0" smtClean="0">
                <a:solidFill>
                  <a:srgbClr val="000000"/>
                </a:solidFill>
              </a:rPr>
              <a:t>Intentional Attacks</a:t>
            </a:r>
            <a:endParaRPr lang="en-US" sz="800" dirty="0">
              <a:solidFill>
                <a:srgbClr val="000000"/>
              </a:solidFill>
            </a:endParaRPr>
          </a:p>
        </p:txBody>
      </p:sp>
      <p:sp>
        <p:nvSpPr>
          <p:cNvPr id="163" name="TextBox 162"/>
          <p:cNvSpPr txBox="1"/>
          <p:nvPr/>
        </p:nvSpPr>
        <p:spPr>
          <a:xfrm>
            <a:off x="5402580" y="4625340"/>
            <a:ext cx="861133" cy="215444"/>
          </a:xfrm>
          <a:prstGeom prst="rect">
            <a:avLst/>
          </a:prstGeom>
          <a:noFill/>
        </p:spPr>
        <p:txBody>
          <a:bodyPr wrap="none" rtlCol="0">
            <a:spAutoFit/>
          </a:bodyPr>
          <a:lstStyle/>
          <a:p>
            <a:r>
              <a:rPr lang="en-US" sz="800" dirty="0" smtClean="0">
                <a:solidFill>
                  <a:srgbClr val="000000"/>
                </a:solidFill>
              </a:rPr>
              <a:t>Natural Events</a:t>
            </a:r>
            <a:endParaRPr lang="en-US" sz="800" dirty="0">
              <a:solidFill>
                <a:srgbClr val="000000"/>
              </a:solidFill>
            </a:endParaRPr>
          </a:p>
        </p:txBody>
      </p:sp>
      <p:cxnSp>
        <p:nvCxnSpPr>
          <p:cNvPr id="171" name="Straight Connector 170"/>
          <p:cNvCxnSpPr>
            <a:stCxn id="101" idx="2"/>
            <a:endCxn id="155" idx="0"/>
          </p:cNvCxnSpPr>
          <p:nvPr/>
        </p:nvCxnSpPr>
        <p:spPr bwMode="auto">
          <a:xfrm rot="5400000">
            <a:off x="3023047" y="4829228"/>
            <a:ext cx="363676" cy="37154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74" name="Straight Connector 173"/>
          <p:cNvCxnSpPr>
            <a:stCxn id="101" idx="2"/>
            <a:endCxn id="157" idx="0"/>
          </p:cNvCxnSpPr>
          <p:nvPr/>
        </p:nvCxnSpPr>
        <p:spPr bwMode="auto">
          <a:xfrm rot="16200000" flipH="1">
            <a:off x="3319769" y="4904053"/>
            <a:ext cx="782776" cy="640997"/>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76" name="Straight Connector 175"/>
          <p:cNvCxnSpPr>
            <a:stCxn id="101" idx="2"/>
            <a:endCxn id="156" idx="0"/>
          </p:cNvCxnSpPr>
          <p:nvPr/>
        </p:nvCxnSpPr>
        <p:spPr bwMode="auto">
          <a:xfrm rot="16200000" flipH="1">
            <a:off x="3946055" y="4277768"/>
            <a:ext cx="546556" cy="1657348"/>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4" name="Straight Connector 183"/>
          <p:cNvCxnSpPr>
            <a:stCxn id="155" idx="0"/>
            <a:endCxn id="158" idx="2"/>
          </p:cNvCxnSpPr>
          <p:nvPr/>
        </p:nvCxnSpPr>
        <p:spPr bwMode="auto">
          <a:xfrm rot="5400000" flipH="1" flipV="1">
            <a:off x="3737730" y="4320285"/>
            <a:ext cx="157936" cy="1595174"/>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5" name="Straight Connector 184"/>
          <p:cNvCxnSpPr>
            <a:stCxn id="157" idx="0"/>
            <a:endCxn id="158" idx="2"/>
          </p:cNvCxnSpPr>
          <p:nvPr/>
        </p:nvCxnSpPr>
        <p:spPr bwMode="auto">
          <a:xfrm rot="5400000" flipH="1" flipV="1">
            <a:off x="4034452" y="5036108"/>
            <a:ext cx="577036" cy="58262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189" name="Straight Connector 188"/>
          <p:cNvCxnSpPr>
            <a:stCxn id="156" idx="0"/>
            <a:endCxn id="158" idx="2"/>
          </p:cNvCxnSpPr>
          <p:nvPr/>
        </p:nvCxnSpPr>
        <p:spPr bwMode="auto">
          <a:xfrm rot="16200000" flipV="1">
            <a:off x="4660738" y="4992451"/>
            <a:ext cx="340816" cy="433722"/>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230" name="TextBox 229"/>
          <p:cNvSpPr txBox="1"/>
          <p:nvPr/>
        </p:nvSpPr>
        <p:spPr>
          <a:xfrm>
            <a:off x="6614160" y="3124200"/>
            <a:ext cx="1228221" cy="400110"/>
          </a:xfrm>
          <a:prstGeom prst="rect">
            <a:avLst/>
          </a:prstGeom>
          <a:noFill/>
        </p:spPr>
        <p:txBody>
          <a:bodyPr wrap="none" rtlCol="0">
            <a:spAutoFit/>
          </a:bodyPr>
          <a:lstStyle/>
          <a:p>
            <a:pPr algn="ctr"/>
            <a:r>
              <a:rPr lang="en-US" sz="1000" dirty="0" smtClean="0">
                <a:solidFill>
                  <a:srgbClr val="000000"/>
                </a:solidFill>
              </a:rPr>
              <a:t>Phase II </a:t>
            </a:r>
          </a:p>
          <a:p>
            <a:pPr algn="ctr"/>
            <a:r>
              <a:rPr lang="en-US" sz="1000" dirty="0" smtClean="0">
                <a:solidFill>
                  <a:srgbClr val="000000"/>
                </a:solidFill>
              </a:rPr>
              <a:t>Interactive Display</a:t>
            </a:r>
            <a:endParaRPr lang="en-US" sz="1000" dirty="0">
              <a:solidFill>
                <a:srgbClr val="000000"/>
              </a:solidFill>
            </a:endParaRPr>
          </a:p>
        </p:txBody>
      </p:sp>
      <p:cxnSp>
        <p:nvCxnSpPr>
          <p:cNvPr id="232" name="Straight Connector 231"/>
          <p:cNvCxnSpPr>
            <a:stCxn id="794" idx="3"/>
            <a:endCxn id="230" idx="1"/>
          </p:cNvCxnSpPr>
          <p:nvPr/>
        </p:nvCxnSpPr>
        <p:spPr bwMode="auto">
          <a:xfrm>
            <a:off x="5651129" y="3323511"/>
            <a:ext cx="963031" cy="744"/>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236" name="TextBox 235"/>
          <p:cNvSpPr txBox="1"/>
          <p:nvPr/>
        </p:nvSpPr>
        <p:spPr>
          <a:xfrm>
            <a:off x="5631180" y="3741420"/>
            <a:ext cx="1348740" cy="461665"/>
          </a:xfrm>
          <a:prstGeom prst="rect">
            <a:avLst/>
          </a:prstGeom>
          <a:noFill/>
        </p:spPr>
        <p:txBody>
          <a:bodyPr wrap="square" rtlCol="0">
            <a:spAutoFit/>
          </a:bodyPr>
          <a:lstStyle/>
          <a:p>
            <a:pPr algn="ctr"/>
            <a:r>
              <a:rPr lang="en-US" sz="800" dirty="0" smtClean="0">
                <a:solidFill>
                  <a:srgbClr val="000000"/>
                </a:solidFill>
              </a:rPr>
              <a:t>Visualization of Food DefenseTQ</a:t>
            </a:r>
            <a:r>
              <a:rPr lang="en-US" sz="800" baseline="30000" dirty="0" smtClean="0">
                <a:solidFill>
                  <a:srgbClr val="000000"/>
                </a:solidFill>
              </a:rPr>
              <a:t>TM</a:t>
            </a:r>
          </a:p>
          <a:p>
            <a:pPr algn="ctr"/>
            <a:r>
              <a:rPr lang="en-US" sz="800" dirty="0" smtClean="0">
                <a:solidFill>
                  <a:srgbClr val="000000"/>
                </a:solidFill>
              </a:rPr>
              <a:t>DSS Ontology</a:t>
            </a:r>
          </a:p>
        </p:txBody>
      </p:sp>
      <p:sp>
        <p:nvSpPr>
          <p:cNvPr id="237" name="TextBox 236"/>
          <p:cNvSpPr txBox="1"/>
          <p:nvPr/>
        </p:nvSpPr>
        <p:spPr>
          <a:xfrm>
            <a:off x="6461761" y="4191000"/>
            <a:ext cx="1348739" cy="338554"/>
          </a:xfrm>
          <a:prstGeom prst="rect">
            <a:avLst/>
          </a:prstGeom>
          <a:noFill/>
        </p:spPr>
        <p:txBody>
          <a:bodyPr wrap="square" rtlCol="0">
            <a:spAutoFit/>
          </a:bodyPr>
          <a:lstStyle/>
          <a:p>
            <a:pPr algn="ctr"/>
            <a:r>
              <a:rPr lang="en-US" sz="800" dirty="0" smtClean="0">
                <a:solidFill>
                  <a:srgbClr val="000000"/>
                </a:solidFill>
              </a:rPr>
              <a:t>Event &amp; Decision Path Generation</a:t>
            </a:r>
            <a:endParaRPr lang="en-US" sz="800" dirty="0">
              <a:solidFill>
                <a:srgbClr val="000000"/>
              </a:solidFill>
            </a:endParaRPr>
          </a:p>
        </p:txBody>
      </p:sp>
      <p:sp>
        <p:nvSpPr>
          <p:cNvPr id="238" name="TextBox 237"/>
          <p:cNvSpPr txBox="1"/>
          <p:nvPr/>
        </p:nvSpPr>
        <p:spPr>
          <a:xfrm>
            <a:off x="6027421" y="5135880"/>
            <a:ext cx="2065019" cy="400110"/>
          </a:xfrm>
          <a:prstGeom prst="rect">
            <a:avLst/>
          </a:prstGeom>
          <a:noFill/>
        </p:spPr>
        <p:txBody>
          <a:bodyPr wrap="square" rtlCol="0">
            <a:spAutoFit/>
          </a:bodyPr>
          <a:lstStyle/>
          <a:p>
            <a:pPr algn="ctr"/>
            <a:r>
              <a:rPr lang="en-US" sz="1000" dirty="0" smtClean="0">
                <a:solidFill>
                  <a:srgbClr val="000000"/>
                </a:solidFill>
              </a:rPr>
              <a:t>Phase I Alpha Test for Government &amp; Industry </a:t>
            </a:r>
            <a:endParaRPr lang="en-US" sz="1000" dirty="0">
              <a:solidFill>
                <a:srgbClr val="000000"/>
              </a:solidFill>
            </a:endParaRPr>
          </a:p>
        </p:txBody>
      </p:sp>
      <p:sp>
        <p:nvSpPr>
          <p:cNvPr id="239" name="TextBox 238"/>
          <p:cNvSpPr txBox="1"/>
          <p:nvPr/>
        </p:nvSpPr>
        <p:spPr>
          <a:xfrm>
            <a:off x="5105401" y="6050280"/>
            <a:ext cx="2011679" cy="400110"/>
          </a:xfrm>
          <a:prstGeom prst="rect">
            <a:avLst/>
          </a:prstGeom>
          <a:noFill/>
        </p:spPr>
        <p:txBody>
          <a:bodyPr wrap="square" rtlCol="0">
            <a:spAutoFit/>
          </a:bodyPr>
          <a:lstStyle/>
          <a:p>
            <a:pPr algn="ctr"/>
            <a:r>
              <a:rPr lang="en-US" sz="1000" dirty="0" smtClean="0">
                <a:solidFill>
                  <a:srgbClr val="000000"/>
                </a:solidFill>
              </a:rPr>
              <a:t>Deployment for Field Testing</a:t>
            </a:r>
          </a:p>
          <a:p>
            <a:pPr algn="ctr"/>
            <a:r>
              <a:rPr lang="en-US" sz="1000" dirty="0" smtClean="0">
                <a:solidFill>
                  <a:srgbClr val="000000"/>
                </a:solidFill>
              </a:rPr>
              <a:t>&amp; Evaluation</a:t>
            </a:r>
            <a:endParaRPr lang="en-US" sz="1000" dirty="0">
              <a:solidFill>
                <a:srgbClr val="000000"/>
              </a:solidFill>
            </a:endParaRPr>
          </a:p>
        </p:txBody>
      </p:sp>
      <p:cxnSp>
        <p:nvCxnSpPr>
          <p:cNvPr id="241" name="Straight Connector 240"/>
          <p:cNvCxnSpPr>
            <a:stCxn id="230" idx="2"/>
            <a:endCxn id="236" idx="0"/>
          </p:cNvCxnSpPr>
          <p:nvPr/>
        </p:nvCxnSpPr>
        <p:spPr bwMode="auto">
          <a:xfrm rot="5400000">
            <a:off x="6658356" y="3171505"/>
            <a:ext cx="217110" cy="92272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43" name="Straight Connector 242"/>
          <p:cNvCxnSpPr>
            <a:stCxn id="230" idx="2"/>
            <a:endCxn id="237" idx="0"/>
          </p:cNvCxnSpPr>
          <p:nvPr/>
        </p:nvCxnSpPr>
        <p:spPr bwMode="auto">
          <a:xfrm rot="5400000">
            <a:off x="6848856" y="3811585"/>
            <a:ext cx="666690" cy="9214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45" name="Straight Connector 244"/>
          <p:cNvCxnSpPr>
            <a:stCxn id="236" idx="2"/>
            <a:endCxn id="238" idx="0"/>
          </p:cNvCxnSpPr>
          <p:nvPr/>
        </p:nvCxnSpPr>
        <p:spPr bwMode="auto">
          <a:xfrm rot="16200000" flipH="1">
            <a:off x="6216343" y="4292291"/>
            <a:ext cx="932795" cy="754381"/>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48" name="Straight Connector 247"/>
          <p:cNvCxnSpPr>
            <a:stCxn id="237" idx="2"/>
            <a:endCxn id="238" idx="0"/>
          </p:cNvCxnSpPr>
          <p:nvPr/>
        </p:nvCxnSpPr>
        <p:spPr bwMode="auto">
          <a:xfrm rot="5400000">
            <a:off x="6794868" y="4794617"/>
            <a:ext cx="606326" cy="76200"/>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258" name="Straight Connector 257"/>
          <p:cNvCxnSpPr>
            <a:stCxn id="239" idx="0"/>
            <a:endCxn id="238" idx="2"/>
          </p:cNvCxnSpPr>
          <p:nvPr/>
        </p:nvCxnSpPr>
        <p:spPr bwMode="auto">
          <a:xfrm rot="5400000" flipH="1" flipV="1">
            <a:off x="6328441" y="5318790"/>
            <a:ext cx="514290" cy="948690"/>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326" name="Oval 325"/>
          <p:cNvSpPr/>
          <p:nvPr/>
        </p:nvSpPr>
        <p:spPr bwMode="auto">
          <a:xfrm>
            <a:off x="1203960" y="114300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a:t>
            </a:r>
          </a:p>
        </p:txBody>
      </p:sp>
      <p:sp>
        <p:nvSpPr>
          <p:cNvPr id="328" name="Oval 327"/>
          <p:cNvSpPr/>
          <p:nvPr/>
        </p:nvSpPr>
        <p:spPr bwMode="auto">
          <a:xfrm>
            <a:off x="4274820" y="112014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2</a:t>
            </a:r>
            <a:endParaRPr kumimoji="0" lang="en-US" sz="2400" b="0" i="0" u="none" strike="noStrike" cap="none" normalizeH="0" baseline="0" dirty="0" smtClean="0">
              <a:ln>
                <a:noFill/>
              </a:ln>
              <a:solidFill>
                <a:schemeClr val="tx1"/>
              </a:solidFill>
              <a:effectLst/>
              <a:latin typeface="Arial" charset="0"/>
            </a:endParaRPr>
          </a:p>
        </p:txBody>
      </p:sp>
      <p:sp>
        <p:nvSpPr>
          <p:cNvPr id="329" name="Oval 328"/>
          <p:cNvSpPr/>
          <p:nvPr/>
        </p:nvSpPr>
        <p:spPr bwMode="auto">
          <a:xfrm>
            <a:off x="2697480" y="243840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3</a:t>
            </a:r>
            <a:endParaRPr kumimoji="0" lang="en-US" sz="2400" b="0" i="0" u="none" strike="noStrike" cap="none" normalizeH="0" baseline="0" dirty="0" smtClean="0">
              <a:ln>
                <a:noFill/>
              </a:ln>
              <a:solidFill>
                <a:schemeClr val="tx1"/>
              </a:solidFill>
              <a:effectLst/>
              <a:latin typeface="Arial" charset="0"/>
            </a:endParaRPr>
          </a:p>
        </p:txBody>
      </p:sp>
      <p:sp>
        <p:nvSpPr>
          <p:cNvPr id="330" name="Oval 329"/>
          <p:cNvSpPr/>
          <p:nvPr/>
        </p:nvSpPr>
        <p:spPr bwMode="auto">
          <a:xfrm>
            <a:off x="4351020" y="277368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4</a:t>
            </a:r>
            <a:endParaRPr kumimoji="0" lang="en-US" sz="2400" b="0" i="0" u="none" strike="noStrike" cap="none" normalizeH="0" baseline="0" dirty="0" smtClean="0">
              <a:ln>
                <a:noFill/>
              </a:ln>
              <a:solidFill>
                <a:schemeClr val="tx1"/>
              </a:solidFill>
              <a:effectLst/>
              <a:latin typeface="Arial" charset="0"/>
            </a:endParaRPr>
          </a:p>
        </p:txBody>
      </p:sp>
      <p:sp>
        <p:nvSpPr>
          <p:cNvPr id="331" name="Oval 330"/>
          <p:cNvSpPr/>
          <p:nvPr/>
        </p:nvSpPr>
        <p:spPr bwMode="auto">
          <a:xfrm>
            <a:off x="1143000" y="473202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5</a:t>
            </a:r>
            <a:endParaRPr kumimoji="0" lang="en-US" sz="2400" b="0" i="0" u="none" strike="noStrike" cap="none" normalizeH="0" baseline="0" dirty="0" smtClean="0">
              <a:ln>
                <a:noFill/>
              </a:ln>
              <a:solidFill>
                <a:schemeClr val="tx1"/>
              </a:solidFill>
              <a:effectLst/>
              <a:latin typeface="Arial" charset="0"/>
            </a:endParaRPr>
          </a:p>
        </p:txBody>
      </p:sp>
      <p:sp>
        <p:nvSpPr>
          <p:cNvPr id="332" name="Oval 331"/>
          <p:cNvSpPr/>
          <p:nvPr/>
        </p:nvSpPr>
        <p:spPr bwMode="auto">
          <a:xfrm>
            <a:off x="2286000" y="443484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6</a:t>
            </a:r>
            <a:endParaRPr kumimoji="0" lang="en-US" sz="2400" b="0" i="0" u="none" strike="noStrike" cap="none" normalizeH="0" baseline="0" dirty="0" smtClean="0">
              <a:ln>
                <a:noFill/>
              </a:ln>
              <a:solidFill>
                <a:schemeClr val="tx1"/>
              </a:solidFill>
              <a:effectLst/>
              <a:latin typeface="Arial" charset="0"/>
            </a:endParaRPr>
          </a:p>
        </p:txBody>
      </p:sp>
      <p:sp>
        <p:nvSpPr>
          <p:cNvPr id="333" name="Oval 332"/>
          <p:cNvSpPr/>
          <p:nvPr/>
        </p:nvSpPr>
        <p:spPr bwMode="auto">
          <a:xfrm>
            <a:off x="5234940" y="357378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7</a:t>
            </a:r>
            <a:endParaRPr kumimoji="0" lang="en-US" sz="2400" b="0" i="0" u="none" strike="noStrike" cap="none" normalizeH="0" baseline="0" dirty="0" smtClean="0">
              <a:ln>
                <a:noFill/>
              </a:ln>
              <a:solidFill>
                <a:schemeClr val="tx1"/>
              </a:solidFill>
              <a:effectLst/>
              <a:latin typeface="Arial" charset="0"/>
            </a:endParaRPr>
          </a:p>
        </p:txBody>
      </p:sp>
      <p:sp>
        <p:nvSpPr>
          <p:cNvPr id="369"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378" name="TextBox 377"/>
          <p:cNvSpPr txBox="1"/>
          <p:nvPr/>
        </p:nvSpPr>
        <p:spPr>
          <a:xfrm>
            <a:off x="7612380" y="4518660"/>
            <a:ext cx="1152880" cy="215444"/>
          </a:xfrm>
          <a:prstGeom prst="rect">
            <a:avLst/>
          </a:prstGeom>
          <a:noFill/>
        </p:spPr>
        <p:txBody>
          <a:bodyPr wrap="none" rtlCol="0">
            <a:spAutoFit/>
          </a:bodyPr>
          <a:lstStyle/>
          <a:p>
            <a:r>
              <a:rPr lang="en-US" sz="800" dirty="0" smtClean="0">
                <a:solidFill>
                  <a:srgbClr val="000000"/>
                </a:solidFill>
              </a:rPr>
              <a:t>“On the fly” capability</a:t>
            </a:r>
            <a:endParaRPr lang="en-US" sz="800" dirty="0">
              <a:solidFill>
                <a:srgbClr val="000000"/>
              </a:solidFill>
            </a:endParaRPr>
          </a:p>
        </p:txBody>
      </p:sp>
      <p:cxnSp>
        <p:nvCxnSpPr>
          <p:cNvPr id="384" name="Straight Connector 383"/>
          <p:cNvCxnSpPr>
            <a:stCxn id="230" idx="2"/>
            <a:endCxn id="378" idx="0"/>
          </p:cNvCxnSpPr>
          <p:nvPr/>
        </p:nvCxnSpPr>
        <p:spPr bwMode="auto">
          <a:xfrm rot="16200000" flipH="1">
            <a:off x="7211370" y="3541210"/>
            <a:ext cx="994350" cy="960549"/>
          </a:xfrm>
          <a:prstGeom prst="line">
            <a:avLst/>
          </a:prstGeom>
          <a:solidFill>
            <a:schemeClr val="accent1"/>
          </a:solidFill>
          <a:ln w="9525" cap="sq" cmpd="sng" algn="ctr">
            <a:solidFill>
              <a:srgbClr val="000000"/>
            </a:solidFill>
            <a:prstDash val="solid"/>
            <a:round/>
            <a:headEnd type="none" w="sm" len="sm"/>
            <a:tailEnd type="none" w="sm" len="sm"/>
          </a:ln>
          <a:effectLst/>
        </p:spPr>
      </p:cxnSp>
      <p:cxnSp>
        <p:nvCxnSpPr>
          <p:cNvPr id="386" name="Straight Connector 385"/>
          <p:cNvCxnSpPr>
            <a:stCxn id="378" idx="2"/>
            <a:endCxn id="238" idx="0"/>
          </p:cNvCxnSpPr>
          <p:nvPr/>
        </p:nvCxnSpPr>
        <p:spPr bwMode="auto">
          <a:xfrm rot="5400000">
            <a:off x="7423488" y="4370548"/>
            <a:ext cx="401776" cy="1128889"/>
          </a:xfrm>
          <a:prstGeom prst="line">
            <a:avLst/>
          </a:prstGeom>
          <a:solidFill>
            <a:schemeClr val="accent1"/>
          </a:solidFill>
          <a:ln w="9525" cap="sq" cmpd="sng" algn="ctr">
            <a:solidFill>
              <a:srgbClr val="000000"/>
            </a:solidFill>
            <a:prstDash val="solid"/>
            <a:round/>
            <a:headEnd type="none" w="sm" len="sm"/>
            <a:tailEnd type="none" w="sm" len="sm"/>
          </a:ln>
          <a:effectLst/>
        </p:spPr>
      </p:cxnSp>
      <p:sp>
        <p:nvSpPr>
          <p:cNvPr id="223" name="Oval 222"/>
          <p:cNvSpPr/>
          <p:nvPr/>
        </p:nvSpPr>
        <p:spPr bwMode="auto">
          <a:xfrm>
            <a:off x="7833360" y="310134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8</a:t>
            </a:r>
            <a:endParaRPr kumimoji="0" lang="en-US" sz="2400" b="0" i="0" u="none" strike="noStrike" cap="none" normalizeH="0" baseline="0" dirty="0" smtClean="0">
              <a:ln>
                <a:noFill/>
              </a:ln>
              <a:solidFill>
                <a:schemeClr val="tx1"/>
              </a:solidFill>
              <a:effectLst/>
              <a:latin typeface="Arial" charset="0"/>
            </a:endParaRPr>
          </a:p>
        </p:txBody>
      </p:sp>
      <p:sp>
        <p:nvSpPr>
          <p:cNvPr id="227" name="Oval 226"/>
          <p:cNvSpPr/>
          <p:nvPr/>
        </p:nvSpPr>
        <p:spPr bwMode="auto">
          <a:xfrm>
            <a:off x="5722620" y="5334000"/>
            <a:ext cx="457200" cy="44196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9</a:t>
            </a: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Phase II Work Breakdown Flow</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102" name="TextBox 101"/>
          <p:cNvSpPr txBox="1"/>
          <p:nvPr/>
        </p:nvSpPr>
        <p:spPr>
          <a:xfrm>
            <a:off x="304800" y="1485900"/>
            <a:ext cx="8526780" cy="5047536"/>
          </a:xfrm>
          <a:prstGeom prst="rect">
            <a:avLst/>
          </a:prstGeom>
          <a:noFill/>
        </p:spPr>
        <p:txBody>
          <a:bodyPr wrap="square" rtlCol="0">
            <a:spAutoFit/>
          </a:bodyPr>
          <a:lstStyle/>
          <a:p>
            <a:pPr marL="342900" indent="-342900">
              <a:buAutoNum type="arabicPeriod"/>
            </a:pPr>
            <a:endParaRPr lang="en-US" sz="1400" dirty="0" smtClean="0">
              <a:solidFill>
                <a:srgbClr val="000000"/>
              </a:solidFill>
            </a:endParaRPr>
          </a:p>
          <a:p>
            <a:pPr marL="342900" indent="-342900">
              <a:buAutoNum type="arabicPeriod"/>
            </a:pPr>
            <a:r>
              <a:rPr lang="en-US" sz="1400" dirty="0" smtClean="0">
                <a:solidFill>
                  <a:srgbClr val="000000"/>
                </a:solidFill>
              </a:rPr>
              <a:t>Integrate interagency and industry recommendations into the Phase II development plan</a:t>
            </a:r>
          </a:p>
          <a:p>
            <a:pPr marL="342900" indent="-342900">
              <a:buAutoNum type="arabicPeriod"/>
            </a:pPr>
            <a:r>
              <a:rPr lang="en-US" sz="1400" dirty="0" smtClean="0">
                <a:solidFill>
                  <a:srgbClr val="000000"/>
                </a:solidFill>
              </a:rPr>
              <a:t>Examine and identify two additional high priority food processing areas of concern to FDA; coordinate </a:t>
            </a:r>
            <a:r>
              <a:rPr lang="en-US" sz="1400" dirty="0" smtClean="0">
                <a:solidFill>
                  <a:srgbClr val="000000"/>
                </a:solidFill>
                <a:latin typeface="+mn-lt"/>
              </a:rPr>
              <a:t>with USDA and CDC</a:t>
            </a:r>
          </a:p>
          <a:p>
            <a:pPr marL="342900" indent="-342900">
              <a:buAutoNum type="arabicPeriod" startAt="3"/>
            </a:pPr>
            <a:r>
              <a:rPr lang="en-US" sz="1400" dirty="0" smtClean="0">
                <a:solidFill>
                  <a:srgbClr val="000000"/>
                </a:solidFill>
                <a:latin typeface="+mn-lt"/>
              </a:rPr>
              <a:t>In coordination with FDA, USDA and CDC select two additional approved process templates for Phase II scaling</a:t>
            </a:r>
          </a:p>
          <a:p>
            <a:pPr marL="342900" indent="-342900">
              <a:buAutoNum type="arabicPeriod" startAt="3"/>
            </a:pPr>
            <a:r>
              <a:rPr lang="en-US" sz="1400" dirty="0" smtClean="0">
                <a:solidFill>
                  <a:srgbClr val="000000"/>
                </a:solidFill>
                <a:latin typeface="+mn-lt"/>
              </a:rPr>
              <a:t>Identify and coordinate an industry partnership with tow food processors for collaboration</a:t>
            </a:r>
          </a:p>
          <a:p>
            <a:pPr marL="342900" indent="-342900">
              <a:buAutoNum type="arabicPeriod" startAt="3"/>
            </a:pPr>
            <a:r>
              <a:rPr lang="en-US" sz="1400" dirty="0" smtClean="0">
                <a:solidFill>
                  <a:srgbClr val="000000"/>
                </a:solidFill>
              </a:rPr>
              <a:t>Develop standards databases for regulatory and good management practices; identify CP, CCP’s and GMP’s and structure data using CSM Method</a:t>
            </a:r>
            <a:r>
              <a:rPr lang="en-US" sz="1400" dirty="0" smtClean="0">
                <a:solidFill>
                  <a:srgbClr val="000000"/>
                </a:solidFill>
                <a:latin typeface="Arial Narrow"/>
              </a:rPr>
              <a:t>®</a:t>
            </a:r>
            <a:endParaRPr lang="en-US" sz="1400" dirty="0" smtClean="0">
              <a:solidFill>
                <a:srgbClr val="000000"/>
              </a:solidFill>
              <a:latin typeface="+mn-lt"/>
            </a:endParaRPr>
          </a:p>
          <a:p>
            <a:pPr marL="342900" indent="-342900">
              <a:buAutoNum type="arabicPeriod" startAt="3"/>
            </a:pPr>
            <a:r>
              <a:rPr lang="en-US" sz="1400" dirty="0" smtClean="0">
                <a:solidFill>
                  <a:srgbClr val="000000"/>
                </a:solidFill>
                <a:latin typeface="+mn-lt"/>
              </a:rPr>
              <a:t>Develop and statistically analyze past and projected events to include process anomalies, intentional attacks and natural events; structure data using</a:t>
            </a:r>
            <a:r>
              <a:rPr lang="en-US" sz="1400" dirty="0" smtClean="0">
                <a:solidFill>
                  <a:srgbClr val="000000"/>
                </a:solidFill>
              </a:rPr>
              <a:t> Projectioneering</a:t>
            </a:r>
            <a:r>
              <a:rPr lang="en-US" sz="1400" baseline="30000" dirty="0" smtClean="0">
                <a:solidFill>
                  <a:srgbClr val="000000"/>
                </a:solidFill>
              </a:rPr>
              <a:t>TM </a:t>
            </a:r>
            <a:r>
              <a:rPr lang="en-US" sz="1400" dirty="0" smtClean="0">
                <a:solidFill>
                  <a:srgbClr val="000000"/>
                </a:solidFill>
                <a:latin typeface="+mn-lt"/>
              </a:rPr>
              <a:t>methodology</a:t>
            </a:r>
          </a:p>
          <a:p>
            <a:pPr marL="342900" indent="-342900">
              <a:buAutoNum type="arabicPeriod" startAt="3"/>
            </a:pPr>
            <a:r>
              <a:rPr lang="en-US" sz="1400" dirty="0" smtClean="0">
                <a:solidFill>
                  <a:srgbClr val="000000"/>
                </a:solidFill>
                <a:latin typeface="+mn-lt"/>
              </a:rPr>
              <a:t>Use CSM Method® architecture to populate Food DefenseTQ</a:t>
            </a:r>
            <a:r>
              <a:rPr lang="en-US" sz="1400" baseline="30000" dirty="0" smtClean="0">
                <a:solidFill>
                  <a:srgbClr val="000000"/>
                </a:solidFill>
                <a:latin typeface="+mn-lt"/>
              </a:rPr>
              <a:t>TM</a:t>
            </a:r>
            <a:r>
              <a:rPr lang="en-US" sz="1400" dirty="0" smtClean="0">
                <a:solidFill>
                  <a:srgbClr val="000000"/>
                </a:solidFill>
                <a:latin typeface="+mn-lt"/>
              </a:rPr>
              <a:t> decision support system (DSS)</a:t>
            </a:r>
            <a:r>
              <a:rPr lang="en-US" sz="1400" dirty="0" smtClean="0">
                <a:solidFill>
                  <a:srgbClr val="000000"/>
                </a:solidFill>
              </a:rPr>
              <a:t> </a:t>
            </a:r>
          </a:p>
          <a:p>
            <a:pPr marL="1143000" lvl="2" indent="-511175"/>
            <a:r>
              <a:rPr lang="en-US" sz="1400" dirty="0" smtClean="0">
                <a:solidFill>
                  <a:srgbClr val="000000"/>
                </a:solidFill>
              </a:rPr>
              <a:t>a.  Process Assurance Support System (PASS)</a:t>
            </a:r>
          </a:p>
          <a:p>
            <a:pPr marL="1485900" lvl="1" indent="-282575">
              <a:buAutoNum type="arabicParenR"/>
            </a:pPr>
            <a:r>
              <a:rPr lang="en-US" sz="1400" dirty="0" smtClean="0">
                <a:solidFill>
                  <a:srgbClr val="000000"/>
                </a:solidFill>
              </a:rPr>
              <a:t>Accidents</a:t>
            </a:r>
          </a:p>
          <a:p>
            <a:pPr marL="1485900" lvl="1" indent="-282575">
              <a:buAutoNum type="arabicParenR"/>
            </a:pPr>
            <a:r>
              <a:rPr lang="en-US" sz="1400" dirty="0" smtClean="0">
                <a:solidFill>
                  <a:srgbClr val="000000"/>
                </a:solidFill>
              </a:rPr>
              <a:t>Equipment Malfunction</a:t>
            </a:r>
          </a:p>
          <a:p>
            <a:pPr marL="1485900" lvl="1" indent="-282575">
              <a:buAutoNum type="arabicParenR"/>
            </a:pPr>
            <a:r>
              <a:rPr lang="en-US" sz="1400" dirty="0" smtClean="0">
                <a:solidFill>
                  <a:srgbClr val="000000"/>
                </a:solidFill>
              </a:rPr>
              <a:t>Process Anomalies</a:t>
            </a:r>
          </a:p>
          <a:p>
            <a:pPr marL="1089025" lvl="1" indent="-457200"/>
            <a:r>
              <a:rPr lang="en-US" sz="1400" dirty="0" smtClean="0">
                <a:solidFill>
                  <a:srgbClr val="000000"/>
                </a:solidFill>
              </a:rPr>
              <a:t>b.  Security Assessment and Facility Evaluation System (SAFE)</a:t>
            </a:r>
          </a:p>
          <a:p>
            <a:pPr marL="1485900" lvl="1" indent="-282575">
              <a:buAutoNum type="arabicParenR"/>
            </a:pPr>
            <a:r>
              <a:rPr lang="en-US" sz="1400" dirty="0" smtClean="0">
                <a:solidFill>
                  <a:srgbClr val="000000"/>
                </a:solidFill>
              </a:rPr>
              <a:t>Natural Events</a:t>
            </a:r>
          </a:p>
          <a:p>
            <a:pPr marL="1485900" lvl="1" indent="-282575">
              <a:buAutoNum type="arabicParenR"/>
            </a:pPr>
            <a:r>
              <a:rPr lang="en-US" sz="1400" dirty="0" smtClean="0">
                <a:solidFill>
                  <a:srgbClr val="000000"/>
                </a:solidFill>
              </a:rPr>
              <a:t>Intentional Attacks</a:t>
            </a:r>
            <a:endParaRPr lang="en-US" sz="1400" dirty="0" smtClean="0">
              <a:solidFill>
                <a:srgbClr val="000000"/>
              </a:solidFill>
              <a:latin typeface="+mn-lt"/>
            </a:endParaRPr>
          </a:p>
          <a:p>
            <a:pPr marL="342900" indent="-342900">
              <a:buAutoNum type="arabicPeriod" startAt="3"/>
            </a:pPr>
            <a:r>
              <a:rPr lang="en-US" sz="1400" dirty="0" smtClean="0">
                <a:solidFill>
                  <a:srgbClr val="000000"/>
                </a:solidFill>
                <a:latin typeface="+mn-lt"/>
              </a:rPr>
              <a:t>Build </a:t>
            </a:r>
            <a:r>
              <a:rPr lang="en-US" sz="1400" dirty="0" smtClean="0">
                <a:solidFill>
                  <a:srgbClr val="000000"/>
                </a:solidFill>
              </a:rPr>
              <a:t>Food DefenseTQ</a:t>
            </a:r>
            <a:r>
              <a:rPr lang="en-US" sz="1400" baseline="30000" dirty="0" smtClean="0">
                <a:solidFill>
                  <a:srgbClr val="000000"/>
                </a:solidFill>
              </a:rPr>
              <a:t>TM</a:t>
            </a:r>
            <a:r>
              <a:rPr lang="en-US" sz="1400" dirty="0" smtClean="0">
                <a:solidFill>
                  <a:srgbClr val="000000"/>
                </a:solidFill>
              </a:rPr>
              <a:t> visualization platform to include event, decision path </a:t>
            </a:r>
            <a:r>
              <a:rPr lang="en-US" sz="1400" dirty="0" smtClean="0">
                <a:solidFill>
                  <a:srgbClr val="000000"/>
                </a:solidFill>
                <a:latin typeface="+mn-lt"/>
              </a:rPr>
              <a:t>and “on the fly scenario generation capability fro two additional processes</a:t>
            </a:r>
          </a:p>
          <a:p>
            <a:pPr marL="342900" indent="-342900">
              <a:buAutoNum type="arabicPeriod" startAt="3"/>
            </a:pPr>
            <a:r>
              <a:rPr lang="en-US" sz="1400" dirty="0" smtClean="0">
                <a:solidFill>
                  <a:srgbClr val="000000"/>
                </a:solidFill>
                <a:latin typeface="+mn-lt"/>
              </a:rPr>
              <a:t>Deploy Phase II modular products for field testing and evaluation</a:t>
            </a:r>
          </a:p>
          <a:p>
            <a:pPr marL="342900" indent="-342900">
              <a:buAutoNum type="arabicPeriod" startAt="3"/>
            </a:pPr>
            <a:endParaRPr lang="en-US" sz="1400" dirty="0">
              <a:solidFill>
                <a:srgbClr val="000000"/>
              </a:solidFill>
            </a:endParaRPr>
          </a:p>
        </p:txBody>
      </p:sp>
      <p:sp>
        <p:nvSpPr>
          <p:cNvPr id="103" name="TextBox 102"/>
          <p:cNvSpPr txBox="1"/>
          <p:nvPr/>
        </p:nvSpPr>
        <p:spPr>
          <a:xfrm>
            <a:off x="327660" y="1135380"/>
            <a:ext cx="3325334" cy="461665"/>
          </a:xfrm>
          <a:prstGeom prst="rect">
            <a:avLst/>
          </a:prstGeom>
          <a:noFill/>
        </p:spPr>
        <p:txBody>
          <a:bodyPr wrap="none" rtlCol="0">
            <a:spAutoFit/>
          </a:bodyPr>
          <a:lstStyle/>
          <a:p>
            <a:r>
              <a:rPr lang="en-US" dirty="0" smtClean="0">
                <a:solidFill>
                  <a:srgbClr val="000000"/>
                </a:solidFill>
              </a:rPr>
              <a:t>Primary Phase II Tasks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Phase II Work Plan</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graphicFrame>
        <p:nvGraphicFramePr>
          <p:cNvPr id="6" name="Table 5"/>
          <p:cNvGraphicFramePr>
            <a:graphicFrameLocks noGrp="1"/>
          </p:cNvGraphicFramePr>
          <p:nvPr/>
        </p:nvGraphicFramePr>
        <p:xfrm>
          <a:off x="434340" y="1198880"/>
          <a:ext cx="8382001" cy="5282184"/>
        </p:xfrm>
        <a:graphic>
          <a:graphicData uri="http://schemas.openxmlformats.org/drawingml/2006/table">
            <a:tbl>
              <a:tblPr firstRow="1" bandRow="1">
                <a:tableStyleId>{5C22544A-7EE6-4342-B048-85BDC9FD1C3A}</a:tableStyleId>
              </a:tblPr>
              <a:tblGrid>
                <a:gridCol w="1165860"/>
                <a:gridCol w="2674620"/>
                <a:gridCol w="1272540"/>
                <a:gridCol w="3268981"/>
              </a:tblGrid>
              <a:tr h="370840">
                <a:tc>
                  <a:txBody>
                    <a:bodyPr/>
                    <a:lstStyle/>
                    <a:p>
                      <a:pPr algn="ctr"/>
                      <a:r>
                        <a:rPr lang="en-US" sz="1000" dirty="0" smtClean="0"/>
                        <a:t>TASK</a:t>
                      </a:r>
                      <a:endParaRPr lang="en-US" sz="1000" dirty="0"/>
                    </a:p>
                  </a:txBody>
                  <a:tcPr anchor="ctr" anchorCtr="1">
                    <a:solidFill>
                      <a:srgbClr val="000000"/>
                    </a:solidFill>
                  </a:tcPr>
                </a:tc>
                <a:tc>
                  <a:txBody>
                    <a:bodyPr/>
                    <a:lstStyle/>
                    <a:p>
                      <a:pPr algn="ctr"/>
                      <a:r>
                        <a:rPr lang="en-US" sz="1000" dirty="0" smtClean="0"/>
                        <a:t>DESCRIPTION</a:t>
                      </a:r>
                      <a:endParaRPr lang="en-US" sz="1000" dirty="0"/>
                    </a:p>
                  </a:txBody>
                  <a:tcPr anchor="ctr" anchorCtr="1">
                    <a:solidFill>
                      <a:srgbClr val="000000"/>
                    </a:solidFill>
                  </a:tcPr>
                </a:tc>
                <a:tc>
                  <a:txBody>
                    <a:bodyPr/>
                    <a:lstStyle/>
                    <a:p>
                      <a:pPr algn="ctr"/>
                      <a:r>
                        <a:rPr lang="en-US" sz="1000" dirty="0" smtClean="0"/>
                        <a:t>TEAM</a:t>
                      </a:r>
                      <a:r>
                        <a:rPr lang="en-US" sz="1000" baseline="0" dirty="0" smtClean="0"/>
                        <a:t> </a:t>
                      </a:r>
                    </a:p>
                    <a:p>
                      <a:pPr algn="ctr"/>
                      <a:r>
                        <a:rPr lang="en-US" sz="1000" dirty="0" smtClean="0"/>
                        <a:t>MEMBERS</a:t>
                      </a:r>
                      <a:endParaRPr lang="en-US" sz="1000" dirty="0"/>
                    </a:p>
                  </a:txBody>
                  <a:tcPr anchor="ctr" anchorCtr="1">
                    <a:solidFill>
                      <a:srgbClr val="000000"/>
                    </a:solidFill>
                  </a:tcPr>
                </a:tc>
                <a:tc>
                  <a:txBody>
                    <a:bodyPr/>
                    <a:lstStyle/>
                    <a:p>
                      <a:pPr algn="ctr"/>
                      <a:r>
                        <a:rPr lang="en-US" sz="1000" dirty="0" smtClean="0"/>
                        <a:t>ROLE</a:t>
                      </a:r>
                      <a:endParaRPr lang="en-US" sz="1000" dirty="0"/>
                    </a:p>
                  </a:txBody>
                  <a:tcPr anchor="ctr" anchorCtr="1">
                    <a:solidFill>
                      <a:srgbClr val="000000"/>
                    </a:solidFill>
                  </a:tcPr>
                </a:tc>
              </a:tr>
              <a:tr h="393700">
                <a:tc>
                  <a:txBody>
                    <a:bodyPr/>
                    <a:lstStyle/>
                    <a:p>
                      <a:r>
                        <a:rPr lang="en-US" sz="1000" dirty="0" smtClean="0">
                          <a:solidFill>
                            <a:srgbClr val="000000"/>
                          </a:solidFill>
                        </a:rPr>
                        <a:t>Phase-II,  Task-1</a:t>
                      </a:r>
                      <a:endParaRPr lang="en-US" sz="1000" dirty="0">
                        <a:solidFill>
                          <a:srgbClr val="000000"/>
                        </a:solidFill>
                      </a:endParaRPr>
                    </a:p>
                  </a:txBody>
                  <a:tcPr>
                    <a:solidFill>
                      <a:schemeClr val="tx1">
                        <a:lumMod val="85000"/>
                      </a:schemeClr>
                    </a:solidFill>
                  </a:tcPr>
                </a:tc>
                <a:tc>
                  <a:txBody>
                    <a:bodyPr/>
                    <a:lstStyle/>
                    <a:p>
                      <a:pPr algn="l"/>
                      <a:r>
                        <a:rPr lang="en-US" sz="1000" dirty="0" smtClean="0">
                          <a:solidFill>
                            <a:srgbClr val="000000"/>
                          </a:solidFill>
                        </a:rPr>
                        <a:t>Integrate Recommendations </a:t>
                      </a:r>
                    </a:p>
                    <a:p>
                      <a:pPr algn="l"/>
                      <a:r>
                        <a:rPr lang="en-US" sz="1000" dirty="0" smtClean="0">
                          <a:solidFill>
                            <a:srgbClr val="000000"/>
                          </a:solidFill>
                        </a:rPr>
                        <a:t>from Phase I Alpha Demonstration</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JIFSAN, TQ, ANL</a:t>
                      </a:r>
                      <a:endParaRPr lang="en-US" sz="1000" dirty="0">
                        <a:solidFill>
                          <a:srgbClr val="000000"/>
                        </a:solidFill>
                      </a:endParaRPr>
                    </a:p>
                  </a:txBody>
                  <a:tcPr>
                    <a:solidFill>
                      <a:schemeClr val="tx1">
                        <a:lumMod val="85000"/>
                      </a:schemeClr>
                    </a:solidFill>
                  </a:tcPr>
                </a:tc>
                <a:tc>
                  <a:txBody>
                    <a:bodyPr/>
                    <a:lstStyle/>
                    <a:p>
                      <a:r>
                        <a:rPr lang="en-US" sz="980" dirty="0" smtClean="0">
                          <a:solidFill>
                            <a:srgbClr val="000000"/>
                          </a:solidFill>
                        </a:rPr>
                        <a:t>JIFSAN: Interagency coordination</a:t>
                      </a:r>
                    </a:p>
                    <a:p>
                      <a:r>
                        <a:rPr lang="en-US" sz="980" dirty="0" smtClean="0">
                          <a:solidFill>
                            <a:srgbClr val="000000"/>
                          </a:solidFill>
                        </a:rPr>
                        <a:t>TQ; ANL, RS: Integrate</a:t>
                      </a:r>
                      <a:r>
                        <a:rPr lang="en-US" sz="980" baseline="0" dirty="0" smtClean="0">
                          <a:solidFill>
                            <a:srgbClr val="000000"/>
                          </a:solidFill>
                        </a:rPr>
                        <a:t> recommendations</a:t>
                      </a:r>
                      <a:endParaRPr lang="en-US" sz="980" dirty="0">
                        <a:solidFill>
                          <a:srgbClr val="000000"/>
                        </a:solidFill>
                      </a:endParaRPr>
                    </a:p>
                  </a:txBody>
                  <a:tcPr>
                    <a:solidFill>
                      <a:schemeClr val="tx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Phase</a:t>
                      </a:r>
                      <a:r>
                        <a:rPr lang="en-US" sz="1000" baseline="0" dirty="0" smtClean="0">
                          <a:solidFill>
                            <a:srgbClr val="000000"/>
                          </a:solidFill>
                        </a:rPr>
                        <a:t>-II, Task-2</a:t>
                      </a:r>
                      <a:endParaRPr lang="en-US" sz="1000" dirty="0" smtClean="0">
                        <a:solidFill>
                          <a:srgbClr val="000000"/>
                        </a:solidFill>
                      </a:endParaRPr>
                    </a:p>
                    <a:p>
                      <a:pPr algn="l"/>
                      <a:endParaRPr lang="en-US" sz="1000" dirty="0">
                        <a:solidFill>
                          <a:srgbClr val="000000"/>
                        </a:solidFill>
                      </a:endParaRPr>
                    </a:p>
                  </a:txBody>
                  <a:tcPr>
                    <a:solidFill>
                      <a:schemeClr val="tx1">
                        <a:lumMod val="85000"/>
                      </a:schemeClr>
                    </a:solidFill>
                  </a:tcPr>
                </a:tc>
                <a:tc>
                  <a:txBody>
                    <a:bodyPr/>
                    <a:lstStyle/>
                    <a:p>
                      <a:pPr algn="l"/>
                      <a:r>
                        <a:rPr lang="en-US" sz="1000" dirty="0" smtClean="0">
                          <a:solidFill>
                            <a:srgbClr val="000000"/>
                          </a:solidFill>
                        </a:rPr>
                        <a:t>Examine Two Additional High Priority </a:t>
                      </a:r>
                    </a:p>
                    <a:p>
                      <a:pPr algn="l"/>
                      <a:r>
                        <a:rPr lang="en-US" sz="1000" dirty="0" smtClean="0">
                          <a:solidFill>
                            <a:srgbClr val="000000"/>
                          </a:solidFill>
                        </a:rPr>
                        <a:t>Food Processing Areas</a:t>
                      </a:r>
                      <a:endParaRPr lang="en-US" sz="1000" dirty="0">
                        <a:solidFill>
                          <a:srgbClr val="000000"/>
                        </a:solidFill>
                      </a:endParaRPr>
                    </a:p>
                  </a:txBody>
                  <a:tcP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JIFSAN, TQ, ANL</a:t>
                      </a:r>
                      <a:endParaRPr lang="en-US" sz="1000" dirty="0">
                        <a:solidFill>
                          <a:srgbClr val="000000"/>
                        </a:solidFill>
                      </a:endParaRPr>
                    </a:p>
                  </a:txBody>
                  <a:tcPr>
                    <a:solidFill>
                      <a:schemeClr val="tx1">
                        <a:lumMod val="85000"/>
                      </a:schemeClr>
                    </a:solidFill>
                  </a:tcPr>
                </a:tc>
                <a:tc>
                  <a:txBody>
                    <a:bodyPr/>
                    <a:lstStyle/>
                    <a:p>
                      <a:r>
                        <a:rPr lang="en-US" sz="980" dirty="0" smtClean="0">
                          <a:solidFill>
                            <a:srgbClr val="000000"/>
                          </a:solidFill>
                        </a:rPr>
                        <a:t>JIFSAN: Interagency coordination</a:t>
                      </a:r>
                    </a:p>
                    <a:p>
                      <a:r>
                        <a:rPr lang="en-US" sz="980" dirty="0" smtClean="0">
                          <a:solidFill>
                            <a:srgbClr val="000000"/>
                          </a:solidFill>
                        </a:rPr>
                        <a:t>TQ; ANL: Technical support</a:t>
                      </a:r>
                      <a:endParaRPr lang="en-US" sz="980" dirty="0">
                        <a:solidFill>
                          <a:srgbClr val="000000"/>
                        </a:solidFill>
                      </a:endParaRPr>
                    </a:p>
                  </a:txBody>
                  <a:tcPr>
                    <a:solidFill>
                      <a:schemeClr val="tx1">
                        <a:lumMod val="85000"/>
                      </a:schemeClr>
                    </a:solidFill>
                  </a:tcPr>
                </a:tc>
              </a:tr>
              <a:tr h="370840">
                <a:tc>
                  <a:txBody>
                    <a:bodyPr/>
                    <a:lstStyle/>
                    <a:p>
                      <a:r>
                        <a:rPr lang="en-US" sz="1000" dirty="0" smtClean="0">
                          <a:solidFill>
                            <a:srgbClr val="000000"/>
                          </a:solidFill>
                        </a:rPr>
                        <a:t>Phase</a:t>
                      </a:r>
                      <a:r>
                        <a:rPr lang="en-US" sz="1000" baseline="0" dirty="0" smtClean="0">
                          <a:solidFill>
                            <a:srgbClr val="000000"/>
                          </a:solidFill>
                        </a:rPr>
                        <a:t>-II, Task-3</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Select Two Additional Approved Process Templates</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TQ, ANL</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FDA approved templates</a:t>
                      </a:r>
                    </a:p>
                    <a:p>
                      <a:r>
                        <a:rPr lang="en-US" sz="980" dirty="0" smtClean="0">
                          <a:solidFill>
                            <a:srgbClr val="000000"/>
                          </a:solidFill>
                        </a:rPr>
                        <a:t>TQ,</a:t>
                      </a:r>
                      <a:r>
                        <a:rPr lang="en-US" sz="980" baseline="0" dirty="0" smtClean="0">
                          <a:solidFill>
                            <a:srgbClr val="000000"/>
                          </a:solidFill>
                        </a:rPr>
                        <a:t> ANL: Technical support</a:t>
                      </a:r>
                      <a:endParaRPr lang="en-US" sz="980" dirty="0">
                        <a:solidFill>
                          <a:srgbClr val="000000"/>
                        </a:solidFill>
                      </a:endParaRPr>
                    </a:p>
                  </a:txBody>
                  <a:tcPr>
                    <a:solidFill>
                      <a:schemeClr val="tx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Phase-II,</a:t>
                      </a:r>
                      <a:r>
                        <a:rPr lang="en-US" sz="1000" baseline="0" dirty="0" smtClean="0">
                          <a:solidFill>
                            <a:srgbClr val="000000"/>
                          </a:solidFill>
                        </a:rPr>
                        <a:t> Task-4</a:t>
                      </a:r>
                      <a:endParaRPr lang="en-US" sz="1000" dirty="0" smtClean="0">
                        <a:solidFill>
                          <a:srgbClr val="000000"/>
                        </a:solidFill>
                      </a:endParaRPr>
                    </a:p>
                    <a:p>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Two Phase II operational environments for collaboration</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TQ</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FDA sponsored center</a:t>
                      </a:r>
                    </a:p>
                    <a:p>
                      <a:r>
                        <a:rPr lang="en-US" sz="980" dirty="0" smtClean="0">
                          <a:solidFill>
                            <a:srgbClr val="000000"/>
                          </a:solidFill>
                        </a:rPr>
                        <a:t>TQ: Industry interface</a:t>
                      </a:r>
                      <a:endParaRPr lang="en-US" sz="980" dirty="0">
                        <a:solidFill>
                          <a:srgbClr val="000000"/>
                        </a:solidFill>
                      </a:endParaRPr>
                    </a:p>
                  </a:txBody>
                  <a:tcPr>
                    <a:solidFill>
                      <a:schemeClr val="tx1">
                        <a:lumMod val="95000"/>
                      </a:schemeClr>
                    </a:solidFill>
                  </a:tcPr>
                </a:tc>
              </a:tr>
              <a:tr h="370840">
                <a:tc>
                  <a:txBody>
                    <a:bodyPr/>
                    <a:lstStyle/>
                    <a:p>
                      <a:r>
                        <a:rPr lang="en-US" sz="1000" dirty="0" smtClean="0">
                          <a:solidFill>
                            <a:srgbClr val="000000"/>
                          </a:solidFill>
                        </a:rPr>
                        <a:t>Phase-II,</a:t>
                      </a:r>
                      <a:r>
                        <a:rPr lang="en-US" sz="1000" baseline="0" dirty="0" smtClean="0">
                          <a:solidFill>
                            <a:srgbClr val="000000"/>
                          </a:solidFill>
                        </a:rPr>
                        <a:t> Task-5</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Develop Phase II Standards Databases</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latin typeface="+mn-lt"/>
                        </a:rPr>
                        <a:t>JIFSAN, TQ, ANL</a:t>
                      </a:r>
                      <a:endParaRPr lang="en-US" sz="1000" dirty="0">
                        <a:solidFill>
                          <a:srgbClr val="000000"/>
                        </a:solidFill>
                        <a:latin typeface="+mn-lt"/>
                      </a:endParaRPr>
                    </a:p>
                  </a:txBody>
                  <a:tcPr>
                    <a:solidFill>
                      <a:schemeClr val="tx1">
                        <a:lumMod val="85000"/>
                      </a:schemeClr>
                    </a:solidFill>
                  </a:tcPr>
                </a:tc>
                <a:tc>
                  <a:txBody>
                    <a:bodyPr/>
                    <a:lstStyle/>
                    <a:p>
                      <a:r>
                        <a:rPr lang="en-US" sz="980" dirty="0" smtClean="0">
                          <a:solidFill>
                            <a:srgbClr val="000000"/>
                          </a:solidFill>
                          <a:latin typeface="+mn-lt"/>
                        </a:rPr>
                        <a:t>JIFSAN:  SME knowledge</a:t>
                      </a:r>
                    </a:p>
                    <a:p>
                      <a:r>
                        <a:rPr lang="en-US" sz="980" dirty="0" smtClean="0">
                          <a:solidFill>
                            <a:srgbClr val="000000"/>
                          </a:solidFill>
                          <a:latin typeface="+mn-lt"/>
                        </a:rPr>
                        <a:t>TQ:  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ANL: SME knowledge, information technology expertise</a:t>
                      </a:r>
                    </a:p>
                  </a:txBody>
                  <a:tcPr>
                    <a:solidFill>
                      <a:schemeClr val="tx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Phase-II,</a:t>
                      </a:r>
                      <a:r>
                        <a:rPr lang="en-US" sz="1000" baseline="0" dirty="0" smtClean="0">
                          <a:solidFill>
                            <a:srgbClr val="000000"/>
                          </a:solidFill>
                        </a:rPr>
                        <a:t> Task-6</a:t>
                      </a:r>
                      <a:endParaRPr lang="en-US" sz="1000" dirty="0" smtClean="0">
                        <a:solidFill>
                          <a:srgbClr val="000000"/>
                        </a:solidFill>
                      </a:endParaRPr>
                    </a:p>
                    <a:p>
                      <a:endParaRPr lang="en-US" dirty="0">
                        <a:solidFill>
                          <a:srgbClr val="000000"/>
                        </a:solidFill>
                      </a:endParaRPr>
                    </a:p>
                  </a:txBody>
                  <a:tcPr>
                    <a:solidFill>
                      <a:schemeClr val="tx1">
                        <a:lumMod val="95000"/>
                      </a:schemeClr>
                    </a:solidFill>
                  </a:tcPr>
                </a:tc>
                <a:tc>
                  <a:txBody>
                    <a:bodyPr/>
                    <a:lstStyle/>
                    <a:p>
                      <a:r>
                        <a:rPr lang="en-US" sz="1000" dirty="0" smtClean="0">
                          <a:solidFill>
                            <a:srgbClr val="000000"/>
                          </a:solidFill>
                        </a:rPr>
                        <a:t>Develop</a:t>
                      </a:r>
                      <a:r>
                        <a:rPr lang="en-US" sz="1000" baseline="0" dirty="0" smtClean="0">
                          <a:solidFill>
                            <a:srgbClr val="000000"/>
                          </a:solidFill>
                        </a:rPr>
                        <a:t> and analyze Phase II events databases</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ANL, TQ</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SME knowledge</a:t>
                      </a:r>
                    </a:p>
                    <a:p>
                      <a:r>
                        <a:rPr lang="en-US" sz="980" dirty="0" smtClean="0">
                          <a:solidFill>
                            <a:srgbClr val="000000"/>
                          </a:solidFill>
                        </a:rPr>
                        <a:t>ANL: SME knowledge, information technology expertise</a:t>
                      </a:r>
                    </a:p>
                    <a:p>
                      <a:r>
                        <a:rPr lang="en-US" sz="980" dirty="0" smtClean="0">
                          <a:solidFill>
                            <a:srgbClr val="000000"/>
                          </a:solidFill>
                        </a:rPr>
                        <a:t>TQ: </a:t>
                      </a:r>
                      <a:r>
                        <a:rPr lang="en-US" sz="980" dirty="0" smtClean="0">
                          <a:solidFill>
                            <a:srgbClr val="000000"/>
                          </a:solidFill>
                          <a:latin typeface="+mn-lt"/>
                        </a:rPr>
                        <a:t>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endParaRPr lang="en-US" sz="980" dirty="0">
                        <a:solidFill>
                          <a:srgbClr val="000000"/>
                        </a:solidFill>
                      </a:endParaRPr>
                    </a:p>
                  </a:txBody>
                  <a:tcPr>
                    <a:solidFill>
                      <a:schemeClr val="tx1">
                        <a:lumMod val="95000"/>
                      </a:schemeClr>
                    </a:solidFill>
                  </a:tcPr>
                </a:tc>
              </a:tr>
              <a:tr h="370840">
                <a:tc>
                  <a:txBody>
                    <a:bodyPr/>
                    <a:lstStyle/>
                    <a:p>
                      <a:r>
                        <a:rPr lang="en-US" sz="1000" dirty="0" smtClean="0">
                          <a:solidFill>
                            <a:srgbClr val="000000"/>
                          </a:solidFill>
                        </a:rPr>
                        <a:t>Phase-II, Task-7</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Phase II DSS Logic systems</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a:t>
                      </a:r>
                      <a:r>
                        <a:rPr lang="en-US" sz="1000" baseline="0" dirty="0" smtClean="0">
                          <a:solidFill>
                            <a:srgbClr val="000000"/>
                          </a:solidFill>
                        </a:rPr>
                        <a:t> ANL, TQ</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SME knowledge</a:t>
                      </a:r>
                    </a:p>
                    <a:p>
                      <a:r>
                        <a:rPr lang="en-US" sz="980" dirty="0" smtClean="0">
                          <a:solidFill>
                            <a:srgbClr val="000000"/>
                          </a:solidFill>
                        </a:rPr>
                        <a:t>ANL: SME knowledge, information technology expertise</a:t>
                      </a:r>
                    </a:p>
                    <a:p>
                      <a:r>
                        <a:rPr lang="en-US" sz="980" dirty="0" smtClean="0">
                          <a:solidFill>
                            <a:srgbClr val="000000"/>
                          </a:solidFill>
                        </a:rPr>
                        <a:t>TQ: </a:t>
                      </a:r>
                      <a:r>
                        <a:rPr lang="en-US" sz="980" dirty="0" smtClean="0">
                          <a:solidFill>
                            <a:srgbClr val="000000"/>
                          </a:solidFill>
                          <a:latin typeface="+mn-lt"/>
                        </a:rPr>
                        <a:t>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endParaRPr lang="en-US" sz="980" dirty="0" smtClean="0">
                        <a:solidFill>
                          <a:srgbClr val="000000"/>
                        </a:solidFill>
                      </a:endParaRPr>
                    </a:p>
                  </a:txBody>
                  <a:tcPr>
                    <a:solidFill>
                      <a:schemeClr val="tx1">
                        <a:lumMod val="95000"/>
                      </a:schemeClr>
                    </a:solidFill>
                  </a:tcPr>
                </a:tc>
              </a:tr>
              <a:tr h="370840">
                <a:tc>
                  <a:txBody>
                    <a:bodyPr/>
                    <a:lstStyle/>
                    <a:p>
                      <a:r>
                        <a:rPr lang="en-US" sz="1000" dirty="0" smtClean="0">
                          <a:solidFill>
                            <a:srgbClr val="000000"/>
                          </a:solidFill>
                        </a:rPr>
                        <a:t>Phase-II,</a:t>
                      </a:r>
                      <a:r>
                        <a:rPr lang="en-US" sz="1000" baseline="0" dirty="0" smtClean="0">
                          <a:solidFill>
                            <a:srgbClr val="000000"/>
                          </a:solidFill>
                        </a:rPr>
                        <a:t> Task-8</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Phase II interactive</a:t>
                      </a:r>
                      <a:r>
                        <a:rPr lang="en-US" sz="1000" baseline="0" dirty="0" smtClean="0">
                          <a:solidFill>
                            <a:srgbClr val="000000"/>
                          </a:solidFill>
                        </a:rPr>
                        <a:t> display</a:t>
                      </a:r>
                      <a:endParaRPr lang="en-US" sz="1000" dirty="0">
                        <a:solidFill>
                          <a:srgbClr val="000000"/>
                        </a:solidFill>
                      </a:endParaRPr>
                    </a:p>
                  </a:txBody>
                  <a:tcPr>
                    <a:solidFill>
                      <a:schemeClr val="tx1">
                        <a:lumMod val="85000"/>
                      </a:schemeClr>
                    </a:solidFill>
                  </a:tcPr>
                </a:tc>
                <a:tc>
                  <a:txBody>
                    <a:bodyPr/>
                    <a:lstStyle/>
                    <a:p>
                      <a:r>
                        <a:rPr lang="en-US" sz="1000" dirty="0" smtClean="0">
                          <a:solidFill>
                            <a:srgbClr val="000000"/>
                          </a:solidFill>
                        </a:rPr>
                        <a:t>Raytheon</a:t>
                      </a:r>
                      <a:r>
                        <a:rPr lang="en-US" sz="1000" baseline="0" dirty="0" smtClean="0">
                          <a:solidFill>
                            <a:srgbClr val="000000"/>
                          </a:solidFill>
                        </a:rPr>
                        <a:t> Solipsys, TQ,  ANL, JIFSAN</a:t>
                      </a:r>
                      <a:endParaRPr lang="en-US" sz="1000" dirty="0">
                        <a:solidFill>
                          <a:srgbClr val="000000"/>
                        </a:solidFill>
                      </a:endParaRPr>
                    </a:p>
                  </a:txBody>
                  <a:tcPr>
                    <a:solidFill>
                      <a:schemeClr val="tx1">
                        <a:lumMod val="85000"/>
                      </a:schemeClr>
                    </a:solidFill>
                  </a:tcPr>
                </a:tc>
                <a:tc>
                  <a:txBody>
                    <a:bodyPr/>
                    <a:lstStyle/>
                    <a:p>
                      <a:r>
                        <a:rPr lang="en-US" sz="980" dirty="0" smtClean="0">
                          <a:solidFill>
                            <a:srgbClr val="000000"/>
                          </a:solidFill>
                        </a:rPr>
                        <a:t>RS: Tactical Display Framework (TDF)</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TQ: </a:t>
                      </a:r>
                      <a:r>
                        <a:rPr lang="en-US" sz="980" dirty="0" smtClean="0">
                          <a:solidFill>
                            <a:srgbClr val="000000"/>
                          </a:solidFill>
                          <a:latin typeface="+mn-lt"/>
                        </a:rPr>
                        <a:t>CSM Method® and Food DefenseTQ</a:t>
                      </a:r>
                      <a:r>
                        <a:rPr lang="en-US" sz="980" baseline="30000" dirty="0" smtClean="0">
                          <a:solidFill>
                            <a:srgbClr val="000000"/>
                          </a:solidFill>
                          <a:latin typeface="+mn-lt"/>
                        </a:rPr>
                        <a:t>TM </a:t>
                      </a:r>
                      <a:r>
                        <a:rPr lang="en-US" sz="980" dirty="0" smtClean="0">
                          <a:solidFill>
                            <a:srgbClr val="000000"/>
                          </a:solidFill>
                          <a:latin typeface="+mn-lt"/>
                        </a:rPr>
                        <a:t>architecture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ANL: SME knowledge, information technology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sz="980" dirty="0" smtClean="0">
                          <a:solidFill>
                            <a:srgbClr val="000000"/>
                          </a:solidFill>
                        </a:rPr>
                        <a:t>JIFSAN: SME knowledge</a:t>
                      </a:r>
                      <a:endParaRPr lang="en-US" sz="980" dirty="0">
                        <a:solidFill>
                          <a:srgbClr val="000000"/>
                        </a:solidFill>
                      </a:endParaRPr>
                    </a:p>
                  </a:txBody>
                  <a:tcPr>
                    <a:solidFill>
                      <a:schemeClr val="tx1">
                        <a:lumMod val="85000"/>
                      </a:schemeClr>
                    </a:solidFill>
                  </a:tcPr>
                </a:tc>
              </a:tr>
              <a:tr h="370840">
                <a:tc>
                  <a:txBody>
                    <a:bodyPr/>
                    <a:lstStyle/>
                    <a:p>
                      <a:r>
                        <a:rPr lang="en-US" sz="1000" dirty="0" smtClean="0">
                          <a:solidFill>
                            <a:srgbClr val="000000"/>
                          </a:solidFill>
                        </a:rPr>
                        <a:t>Phase</a:t>
                      </a:r>
                      <a:r>
                        <a:rPr lang="en-US" sz="1000" baseline="0" dirty="0" smtClean="0">
                          <a:solidFill>
                            <a:srgbClr val="000000"/>
                          </a:solidFill>
                        </a:rPr>
                        <a:t> II, Task-9</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Deployment</a:t>
                      </a:r>
                      <a:r>
                        <a:rPr lang="en-US" sz="1000" baseline="0" dirty="0" smtClean="0">
                          <a:solidFill>
                            <a:srgbClr val="000000"/>
                          </a:solidFill>
                        </a:rPr>
                        <a:t> for field testing and evaluation</a:t>
                      </a:r>
                      <a:endParaRPr lang="en-US" sz="1000" dirty="0">
                        <a:solidFill>
                          <a:srgbClr val="000000"/>
                        </a:solidFill>
                      </a:endParaRPr>
                    </a:p>
                  </a:txBody>
                  <a:tcPr>
                    <a:solidFill>
                      <a:schemeClr val="tx1">
                        <a:lumMod val="95000"/>
                      </a:schemeClr>
                    </a:solidFill>
                  </a:tcPr>
                </a:tc>
                <a:tc>
                  <a:txBody>
                    <a:bodyPr/>
                    <a:lstStyle/>
                    <a:p>
                      <a:r>
                        <a:rPr lang="en-US" sz="1000" dirty="0" smtClean="0">
                          <a:solidFill>
                            <a:srgbClr val="000000"/>
                          </a:solidFill>
                        </a:rPr>
                        <a:t>JIFSAN, TQ, ANL, RS</a:t>
                      </a:r>
                      <a:endParaRPr lang="en-US" sz="1000" dirty="0">
                        <a:solidFill>
                          <a:srgbClr val="000000"/>
                        </a:solidFill>
                      </a:endParaRPr>
                    </a:p>
                  </a:txBody>
                  <a:tcPr>
                    <a:solidFill>
                      <a:schemeClr val="tx1">
                        <a:lumMod val="95000"/>
                      </a:schemeClr>
                    </a:solidFill>
                  </a:tcPr>
                </a:tc>
                <a:tc>
                  <a:txBody>
                    <a:bodyPr/>
                    <a:lstStyle/>
                    <a:p>
                      <a:r>
                        <a:rPr lang="en-US" sz="980" dirty="0" smtClean="0">
                          <a:solidFill>
                            <a:srgbClr val="000000"/>
                          </a:solidFill>
                        </a:rPr>
                        <a:t>JIFSAN: Interagency coordination</a:t>
                      </a:r>
                    </a:p>
                    <a:p>
                      <a:r>
                        <a:rPr lang="en-US" sz="980" dirty="0" smtClean="0">
                          <a:solidFill>
                            <a:srgbClr val="000000"/>
                          </a:solidFill>
                        </a:rPr>
                        <a:t>TQ, ANL, RS: Technical support</a:t>
                      </a:r>
                    </a:p>
                  </a:txBody>
                  <a:tcPr>
                    <a:solidFill>
                      <a:schemeClr val="tx1">
                        <a:lumMod val="95000"/>
                      </a:schemeClr>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Steps</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5" name="Content Placeholder 2"/>
          <p:cNvSpPr>
            <a:spLocks noGrp="1"/>
          </p:cNvSpPr>
          <p:nvPr>
            <p:ph idx="1"/>
          </p:nvPr>
        </p:nvSpPr>
        <p:spPr>
          <a:xfrm>
            <a:off x="3253740" y="1813560"/>
            <a:ext cx="5478780" cy="3596640"/>
          </a:xfrm>
        </p:spPr>
        <p:txBody>
          <a:bodyPr/>
          <a:lstStyle/>
          <a:p>
            <a:pPr marL="457200" indent="-457200"/>
            <a:r>
              <a:rPr lang="en-US" sz="2800" dirty="0" smtClean="0"/>
              <a:t>Are you interested in partnering with us?</a:t>
            </a:r>
          </a:p>
          <a:p>
            <a:pPr marL="457200" indent="-457200"/>
            <a:r>
              <a:rPr lang="en-US" sz="2800" dirty="0" smtClean="0"/>
              <a:t>Final proposals are due into USDA by 4-15-2009!!! </a:t>
            </a:r>
          </a:p>
          <a:p>
            <a:pPr marL="457200" indent="-457200"/>
            <a:endParaRPr lang="en-US" sz="2800" dirty="0" smtClean="0"/>
          </a:p>
          <a:p>
            <a:pPr lvl="2"/>
            <a:endParaRPr lang="en-US" sz="2800" dirty="0" smtClean="0"/>
          </a:p>
          <a:p>
            <a:pPr lvl="2">
              <a:buNone/>
            </a:pPr>
            <a:endParaRPr lang="en-US" sz="2800" dirty="0"/>
          </a:p>
        </p:txBody>
      </p:sp>
      <p:pic>
        <p:nvPicPr>
          <p:cNvPr id="6" name="Picture 5" descr="http://pgteenspace.files.wordpress.com/2008/04/umd_logo.jpg"/>
          <p:cNvPicPr>
            <a:picLocks noChangeAspect="1" noChangeArrowheads="1"/>
          </p:cNvPicPr>
          <p:nvPr/>
        </p:nvPicPr>
        <p:blipFill>
          <a:blip r:embed="rId3" cstate="print"/>
          <a:srcRect/>
          <a:stretch>
            <a:fillRect/>
          </a:stretch>
        </p:blipFill>
        <p:spPr bwMode="auto">
          <a:xfrm>
            <a:off x="1428387" y="1466647"/>
            <a:ext cx="1587066" cy="1555534"/>
          </a:xfrm>
          <a:prstGeom prst="rect">
            <a:avLst/>
          </a:prstGeom>
          <a:noFill/>
        </p:spPr>
      </p:pic>
      <p:pic>
        <p:nvPicPr>
          <p:cNvPr id="7" name="Picture 2" descr="JIFSAN">
            <a:hlinkClick r:id="rId4"/>
          </p:cNvPr>
          <p:cNvPicPr>
            <a:picLocks noChangeAspect="1" noChangeArrowheads="1"/>
          </p:cNvPicPr>
          <p:nvPr/>
        </p:nvPicPr>
        <p:blipFill>
          <a:blip r:embed="rId5"/>
          <a:srcRect/>
          <a:stretch>
            <a:fillRect/>
          </a:stretch>
        </p:blipFill>
        <p:spPr bwMode="auto">
          <a:xfrm>
            <a:off x="706667" y="2109499"/>
            <a:ext cx="1355512" cy="1355513"/>
          </a:xfrm>
          <a:prstGeom prst="rect">
            <a:avLst/>
          </a:prstGeom>
          <a:noFill/>
          <a:ln w="12700">
            <a:solidFill>
              <a:srgbClr val="C00000"/>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Steps</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5" name="Content Placeholder 2"/>
          <p:cNvSpPr>
            <a:spLocks noGrp="1"/>
          </p:cNvSpPr>
          <p:nvPr>
            <p:ph idx="1"/>
          </p:nvPr>
        </p:nvSpPr>
        <p:spPr>
          <a:xfrm>
            <a:off x="4410075" y="1137285"/>
            <a:ext cx="4276726" cy="3596640"/>
          </a:xfrm>
        </p:spPr>
        <p:txBody>
          <a:bodyPr/>
          <a:lstStyle/>
          <a:p>
            <a:pPr marL="457200" indent="-457200"/>
            <a:r>
              <a:rPr lang="en-US" dirty="0" smtClean="0"/>
              <a:t>Proposal Outline </a:t>
            </a:r>
          </a:p>
          <a:p>
            <a:pPr marL="457200" indent="-457200"/>
            <a:r>
              <a:rPr lang="en-US" dirty="0" smtClean="0"/>
              <a:t>Cover Page = 1 Page</a:t>
            </a:r>
          </a:p>
          <a:p>
            <a:pPr marL="457200" indent="-457200"/>
            <a:r>
              <a:rPr lang="en-US" dirty="0" smtClean="0"/>
              <a:t>Technical Proposal = 30 Pages</a:t>
            </a:r>
          </a:p>
          <a:p>
            <a:pPr marL="739775" lvl="1" indent="-457200"/>
            <a:r>
              <a:rPr lang="en-US" sz="1100" dirty="0" smtClean="0"/>
              <a:t>Identification and Significance of the Problem</a:t>
            </a:r>
          </a:p>
          <a:p>
            <a:pPr marL="739775" lvl="1" indent="-457200"/>
            <a:r>
              <a:rPr lang="en-US" sz="1100" dirty="0" smtClean="0"/>
              <a:t>Description of Technical Solution</a:t>
            </a:r>
          </a:p>
          <a:p>
            <a:pPr marL="739775" lvl="1" indent="-457200"/>
            <a:r>
              <a:rPr lang="en-US" sz="1100" dirty="0" smtClean="0"/>
              <a:t>Members and Roles of IPT</a:t>
            </a:r>
          </a:p>
          <a:p>
            <a:pPr marL="739775" lvl="1" indent="-457200"/>
            <a:r>
              <a:rPr lang="en-US" sz="1100" dirty="0" smtClean="0"/>
              <a:t>Phase I Technical Objectives</a:t>
            </a:r>
          </a:p>
          <a:p>
            <a:pPr marL="739775" lvl="1" indent="-457200"/>
            <a:r>
              <a:rPr lang="en-US" sz="1100" dirty="0" smtClean="0"/>
              <a:t>Phase I Work Plan</a:t>
            </a:r>
          </a:p>
          <a:p>
            <a:pPr marL="739775" lvl="1" indent="-457200"/>
            <a:r>
              <a:rPr lang="en-US" sz="1100" dirty="0" smtClean="0"/>
              <a:t>Phase I Tasks and Milestones</a:t>
            </a:r>
          </a:p>
          <a:p>
            <a:pPr marL="739775" lvl="1" indent="-457200"/>
            <a:r>
              <a:rPr lang="en-US" sz="1100" dirty="0" smtClean="0"/>
              <a:t>Phase II Linkage</a:t>
            </a:r>
          </a:p>
          <a:p>
            <a:pPr marL="739775" lvl="1" indent="-457200"/>
            <a:r>
              <a:rPr lang="en-US" sz="1100" dirty="0" smtClean="0"/>
              <a:t>Phase II Tasks and Milestones</a:t>
            </a:r>
          </a:p>
          <a:p>
            <a:pPr marL="739775" lvl="1" indent="-457200"/>
            <a:r>
              <a:rPr lang="en-US" sz="1100" dirty="0" smtClean="0"/>
              <a:t>Related Work</a:t>
            </a:r>
          </a:p>
          <a:p>
            <a:pPr marL="739775" lvl="1" indent="-457200"/>
            <a:r>
              <a:rPr lang="en-US" sz="1100" dirty="0" smtClean="0"/>
              <a:t>Relationship with future R&amp;D</a:t>
            </a:r>
          </a:p>
          <a:p>
            <a:pPr marL="739775" lvl="1" indent="-457200"/>
            <a:r>
              <a:rPr lang="en-US" sz="1100" dirty="0" smtClean="0"/>
              <a:t>Research Objectives and Significance to Phases I and II</a:t>
            </a:r>
          </a:p>
          <a:p>
            <a:pPr marL="739775" lvl="1" indent="-457200"/>
            <a:r>
              <a:rPr lang="en-US" sz="1100" dirty="0" smtClean="0"/>
              <a:t>Commercialization Strategy</a:t>
            </a:r>
          </a:p>
          <a:p>
            <a:pPr marL="739775" lvl="1" indent="-457200"/>
            <a:r>
              <a:rPr lang="en-US" sz="1100" dirty="0" smtClean="0"/>
              <a:t>Resumes of Key Personnel and Qualifying Experience</a:t>
            </a:r>
          </a:p>
          <a:p>
            <a:pPr marL="739775" lvl="1" indent="-457200"/>
            <a:r>
              <a:rPr lang="en-US" sz="1100" dirty="0" smtClean="0"/>
              <a:t>Key Personnel Contact List</a:t>
            </a:r>
          </a:p>
          <a:p>
            <a:pPr marL="739775" lvl="1" indent="-457200"/>
            <a:r>
              <a:rPr lang="en-US" sz="1100" dirty="0" smtClean="0"/>
              <a:t>Facilities and Equipment</a:t>
            </a:r>
          </a:p>
          <a:p>
            <a:pPr marL="739775" lvl="1" indent="-457200"/>
            <a:r>
              <a:rPr lang="en-US" sz="1100" dirty="0" smtClean="0"/>
              <a:t>Subcontractors and Consultants</a:t>
            </a:r>
          </a:p>
          <a:p>
            <a:pPr marL="739775" lvl="1" indent="-457200"/>
            <a:r>
              <a:rPr lang="en-US" sz="1100" dirty="0" smtClean="0"/>
              <a:t>Prior, Current or Pending Support of Similar Effort</a:t>
            </a:r>
          </a:p>
          <a:p>
            <a:pPr marL="739775" lvl="1" indent="-457200"/>
            <a:r>
              <a:rPr lang="en-US" sz="1100" dirty="0" smtClean="0"/>
              <a:t>Proposal End Notes</a:t>
            </a:r>
          </a:p>
          <a:p>
            <a:pPr lvl="2"/>
            <a:endParaRPr lang="en-US" sz="1600" dirty="0" smtClean="0"/>
          </a:p>
          <a:p>
            <a:pPr lvl="2">
              <a:buNone/>
            </a:pPr>
            <a:endParaRPr lang="en-US" sz="1600" dirty="0"/>
          </a:p>
        </p:txBody>
      </p:sp>
      <p:pic>
        <p:nvPicPr>
          <p:cNvPr id="9" name="Picture 8" descr="Picture1.png"/>
          <p:cNvPicPr>
            <a:picLocks noChangeAspect="1"/>
          </p:cNvPicPr>
          <p:nvPr/>
        </p:nvPicPr>
        <p:blipFill>
          <a:blip r:embed="rId3"/>
          <a:srcRect l="-1388" t="-10221" r="1018"/>
          <a:stretch>
            <a:fillRect/>
          </a:stretch>
        </p:blipFill>
        <p:spPr>
          <a:xfrm>
            <a:off x="352424" y="1600200"/>
            <a:ext cx="4686240" cy="42957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Steps</a:t>
            </a:r>
            <a:endParaRPr lang="en-US" sz="2400" dirty="0"/>
          </a:p>
        </p:txBody>
      </p:sp>
      <p:sp>
        <p:nvSpPr>
          <p:cNvPr id="100" name="Footer Placeholder 3"/>
          <p:cNvSpPr>
            <a:spLocks noGrp="1"/>
          </p:cNvSpPr>
          <p:nvPr>
            <p:ph type="ftr" sz="quarter" idx="11"/>
          </p:nvPr>
        </p:nvSpPr>
        <p:spPr>
          <a:xfrm>
            <a:off x="2970213" y="6381750"/>
            <a:ext cx="3500437" cy="476250"/>
          </a:xfrm>
        </p:spPr>
        <p:txBody>
          <a:bodyPr/>
          <a:lstStyle/>
          <a:p>
            <a:pPr>
              <a:defRPr/>
            </a:pPr>
            <a:r>
              <a:rPr lang="en-US" dirty="0" smtClean="0"/>
              <a:t>THOUGHTQUEST PROPRIETARY</a:t>
            </a:r>
            <a:endParaRPr lang="en-US" dirty="0"/>
          </a:p>
        </p:txBody>
      </p:sp>
      <p:sp>
        <p:nvSpPr>
          <p:cNvPr id="5" name="Content Placeholder 2"/>
          <p:cNvSpPr>
            <a:spLocks noGrp="1"/>
          </p:cNvSpPr>
          <p:nvPr>
            <p:ph idx="1"/>
          </p:nvPr>
        </p:nvSpPr>
        <p:spPr>
          <a:xfrm>
            <a:off x="4505325" y="1384935"/>
            <a:ext cx="4276726" cy="3596640"/>
          </a:xfrm>
        </p:spPr>
        <p:txBody>
          <a:bodyPr/>
          <a:lstStyle/>
          <a:p>
            <a:pPr marL="457200" indent="-457200"/>
            <a:r>
              <a:rPr lang="en-US" dirty="0" smtClean="0"/>
              <a:t>Cost Breakdown Items </a:t>
            </a:r>
          </a:p>
          <a:p>
            <a:pPr marL="739775" lvl="1" indent="-457200"/>
            <a:r>
              <a:rPr lang="en-US" sz="1100" dirty="0" smtClean="0"/>
              <a:t>Name of offeror</a:t>
            </a:r>
          </a:p>
          <a:p>
            <a:pPr marL="739775" lvl="1" indent="-457200"/>
            <a:r>
              <a:rPr lang="en-US" sz="1100" dirty="0" smtClean="0"/>
              <a:t>Home office address</a:t>
            </a:r>
          </a:p>
          <a:p>
            <a:pPr marL="739775" lvl="1" indent="-457200"/>
            <a:r>
              <a:rPr lang="en-US" sz="1100" dirty="0" smtClean="0"/>
              <a:t>Location(s) where work will be performed</a:t>
            </a:r>
          </a:p>
          <a:p>
            <a:pPr marL="739775" lvl="1" indent="-457200"/>
            <a:r>
              <a:rPr lang="en-US" sz="1100" dirty="0" smtClean="0"/>
              <a:t>Title of proposed effort</a:t>
            </a:r>
          </a:p>
          <a:p>
            <a:pPr marL="739775" lvl="1" indent="-457200"/>
            <a:r>
              <a:rPr lang="en-US" sz="1100" dirty="0" smtClean="0"/>
              <a:t>EIN, Cage Code, and CCR information</a:t>
            </a:r>
          </a:p>
          <a:p>
            <a:pPr marL="739775" lvl="1" indent="-457200"/>
            <a:r>
              <a:rPr lang="en-US" sz="1100" dirty="0" smtClean="0"/>
              <a:t>Topic number and title from USDA solicitation</a:t>
            </a:r>
          </a:p>
          <a:p>
            <a:pPr marL="739775" lvl="1" indent="-457200"/>
            <a:r>
              <a:rPr lang="en-US" sz="1100" dirty="0" smtClean="0"/>
              <a:t>Total amount of proposal = $$$</a:t>
            </a:r>
          </a:p>
          <a:p>
            <a:pPr marL="739775" lvl="1" indent="-457200"/>
            <a:r>
              <a:rPr lang="en-US" sz="1100" dirty="0" smtClean="0"/>
              <a:t>Direct Material Costs = $$$</a:t>
            </a:r>
          </a:p>
          <a:p>
            <a:pPr marL="739775" lvl="1" indent="-457200"/>
            <a:r>
              <a:rPr lang="en-US" sz="1100" dirty="0" smtClean="0"/>
              <a:t>Material overhead rate (%) x dollars = $$$</a:t>
            </a:r>
          </a:p>
          <a:p>
            <a:pPr marL="739775" lvl="1" indent="-457200"/>
            <a:r>
              <a:rPr lang="en-US" sz="1100" dirty="0" smtClean="0"/>
              <a:t>Direct Labor (hours, cost for each type, names and hours of key personnel) = $$$</a:t>
            </a:r>
          </a:p>
          <a:p>
            <a:pPr marL="739775" lvl="1" indent="-457200"/>
            <a:r>
              <a:rPr lang="en-US" sz="1100" dirty="0" smtClean="0"/>
              <a:t>Total estimated direct labor = $$$</a:t>
            </a:r>
          </a:p>
          <a:p>
            <a:pPr marL="739775" lvl="1" indent="-457200"/>
            <a:r>
              <a:rPr lang="en-US" sz="1100" dirty="0" smtClean="0"/>
              <a:t>Labor overhead = $$$</a:t>
            </a:r>
          </a:p>
          <a:p>
            <a:pPr marL="739775" lvl="1" indent="-457200"/>
            <a:r>
              <a:rPr lang="en-US" sz="1100" dirty="0" smtClean="0"/>
              <a:t>Special testing justification and cost = $$$</a:t>
            </a:r>
          </a:p>
          <a:p>
            <a:pPr marL="739775" lvl="1" indent="-457200"/>
            <a:r>
              <a:rPr lang="en-US" sz="1100" dirty="0" smtClean="0"/>
              <a:t>Special equipment justification and cost = $$$</a:t>
            </a:r>
          </a:p>
          <a:p>
            <a:pPr marL="739775" lvl="1" indent="-457200"/>
            <a:r>
              <a:rPr lang="en-US" sz="1100" dirty="0" smtClean="0"/>
              <a:t>Travel costs = $$$</a:t>
            </a:r>
          </a:p>
          <a:p>
            <a:pPr marL="739775" lvl="1" indent="-457200"/>
            <a:r>
              <a:rPr lang="en-US" sz="1100" dirty="0" smtClean="0"/>
              <a:t>Subcontractor justification and cost = $$$</a:t>
            </a:r>
          </a:p>
          <a:p>
            <a:pPr marL="739775" lvl="1" indent="-457200"/>
            <a:r>
              <a:rPr lang="en-US" sz="1100" dirty="0" smtClean="0"/>
              <a:t>Other direct costs = $$$</a:t>
            </a:r>
          </a:p>
          <a:p>
            <a:pPr marL="739775" lvl="1" indent="-457200"/>
            <a:r>
              <a:rPr lang="en-US" sz="1100" dirty="0" smtClean="0"/>
              <a:t>G&amp;A rate = $$$</a:t>
            </a:r>
          </a:p>
          <a:p>
            <a:pPr marL="739775" lvl="1" indent="-457200"/>
            <a:r>
              <a:rPr lang="en-US" sz="1100" dirty="0" smtClean="0"/>
              <a:t>Royalties = $$$</a:t>
            </a:r>
          </a:p>
          <a:p>
            <a:pPr marL="739775" lvl="1" indent="-457200"/>
            <a:r>
              <a:rPr lang="en-US" sz="1100" dirty="0" smtClean="0"/>
              <a:t>Fee or profit</a:t>
            </a:r>
          </a:p>
          <a:p>
            <a:pPr marL="739775" lvl="1" indent="-457200"/>
            <a:r>
              <a:rPr lang="en-US" sz="1100" dirty="0" smtClean="0"/>
              <a:t>Type of contract</a:t>
            </a:r>
          </a:p>
          <a:p>
            <a:pPr marL="739775" lvl="1" indent="-457200"/>
            <a:endParaRPr lang="en-US" sz="1100" dirty="0" smtClean="0"/>
          </a:p>
          <a:p>
            <a:pPr lvl="2"/>
            <a:endParaRPr lang="en-US" sz="1600" dirty="0" smtClean="0"/>
          </a:p>
          <a:p>
            <a:pPr lvl="2">
              <a:buNone/>
            </a:pPr>
            <a:endParaRPr lang="en-US" sz="1600" dirty="0"/>
          </a:p>
        </p:txBody>
      </p:sp>
      <p:pic>
        <p:nvPicPr>
          <p:cNvPr id="9" name="Picture 8" descr="Picture1.png"/>
          <p:cNvPicPr>
            <a:picLocks noChangeAspect="1"/>
          </p:cNvPicPr>
          <p:nvPr/>
        </p:nvPicPr>
        <p:blipFill>
          <a:blip r:embed="rId3"/>
          <a:srcRect l="-1388" t="-10221" r="1018"/>
          <a:stretch>
            <a:fillRect/>
          </a:stretch>
        </p:blipFill>
        <p:spPr>
          <a:xfrm>
            <a:off x="352424" y="1600200"/>
            <a:ext cx="4686240" cy="42957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3"/>
          <p:cNvSpPr txBox="1">
            <a:spLocks noChangeArrowheads="1"/>
          </p:cNvSpPr>
          <p:nvPr/>
        </p:nvSpPr>
        <p:spPr bwMode="auto">
          <a:xfrm>
            <a:off x="358775" y="1479550"/>
            <a:ext cx="8451850" cy="477520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a:ln w="12700">
            <a:solidFill>
              <a:srgbClr val="C00000"/>
            </a:solidFill>
            <a:miter lim="800000"/>
            <a:headEnd/>
            <a:tailEnd/>
          </a:ln>
        </p:spPr>
        <p:txBody>
          <a:bodyPr lIns="0" tIns="44450" rIns="90487" bIns="44450"/>
          <a:lstStyle/>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234950" indent="-234950" eaLnBrk="0" hangingPunct="0">
              <a:spcBef>
                <a:spcPct val="20000"/>
              </a:spcBef>
              <a:buClr>
                <a:srgbClr val="FF3300"/>
              </a:buClr>
              <a:defRPr/>
            </a:pPr>
            <a:r>
              <a:rPr lang="en-US" sz="2000" b="1" kern="0">
                <a:solidFill>
                  <a:srgbClr val="000000"/>
                </a:solidFill>
                <a:latin typeface="+mn-lt"/>
                <a:cs typeface="+mn-cs"/>
              </a:rPr>
              <a:t>   </a:t>
            </a: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914400" eaLnBrk="0" hangingPunct="0">
              <a:spcBef>
                <a:spcPct val="20000"/>
              </a:spcBef>
              <a:buClr>
                <a:srgbClr val="FF3300"/>
              </a:buClr>
              <a:defRPr/>
            </a:pPr>
            <a:endParaRPr lang="en-US" sz="2000" b="1" kern="0" dirty="0">
              <a:solidFill>
                <a:srgbClr val="000000"/>
              </a:solidFill>
              <a:latin typeface="+mn-lt"/>
              <a:cs typeface="+mn-cs"/>
            </a:endParaRPr>
          </a:p>
        </p:txBody>
      </p:sp>
      <p:pic>
        <p:nvPicPr>
          <p:cNvPr id="23557" name="Picture 259" descr="C:\Users\John\AppData\Local\Microsoft\Windows\Temporary Internet Files\Content.IE5\ZALENBS3\MCj04348570000[1].png"/>
          <p:cNvPicPr>
            <a:picLocks noChangeAspect="1" noChangeArrowheads="1"/>
          </p:cNvPicPr>
          <p:nvPr/>
        </p:nvPicPr>
        <p:blipFill>
          <a:blip r:embed="rId3">
            <a:grayscl/>
          </a:blip>
          <a:srcRect/>
          <a:stretch>
            <a:fillRect/>
          </a:stretch>
        </p:blipFill>
        <p:spPr bwMode="auto">
          <a:xfrm>
            <a:off x="1066800" y="2514600"/>
            <a:ext cx="762000" cy="762000"/>
          </a:xfrm>
          <a:prstGeom prst="rect">
            <a:avLst/>
          </a:prstGeom>
          <a:noFill/>
          <a:ln w="9525">
            <a:noFill/>
            <a:miter lim="800000"/>
            <a:headEnd/>
            <a:tailEnd/>
          </a:ln>
        </p:spPr>
      </p:pic>
      <p:cxnSp>
        <p:nvCxnSpPr>
          <p:cNvPr id="7" name="Straight Connector 6"/>
          <p:cNvCxnSpPr/>
          <p:nvPr/>
        </p:nvCxnSpPr>
        <p:spPr>
          <a:xfrm>
            <a:off x="1752600" y="3048000"/>
            <a:ext cx="1066800" cy="53340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3559" name="Picture 266"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1752600" y="4495800"/>
            <a:ext cx="609600" cy="609600"/>
          </a:xfrm>
          <a:prstGeom prst="rect">
            <a:avLst/>
          </a:prstGeom>
          <a:noFill/>
          <a:ln w="9525">
            <a:noFill/>
            <a:miter lim="800000"/>
            <a:headEnd/>
            <a:tailEnd/>
          </a:ln>
        </p:spPr>
      </p:pic>
      <p:cxnSp>
        <p:nvCxnSpPr>
          <p:cNvPr id="9" name="Straight Connector 8"/>
          <p:cNvCxnSpPr/>
          <p:nvPr/>
        </p:nvCxnSpPr>
        <p:spPr>
          <a:xfrm>
            <a:off x="2286000" y="5029200"/>
            <a:ext cx="990600" cy="6858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61" name="mainfrm"/>
          <p:cNvSpPr>
            <a:spLocks noEditPoints="1" noChangeArrowheads="1"/>
          </p:cNvSpPr>
          <p:nvPr/>
        </p:nvSpPr>
        <p:spPr bwMode="auto">
          <a:xfrm>
            <a:off x="3429000" y="5410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pic>
        <p:nvPicPr>
          <p:cNvPr id="23562" name="Picture 269"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3810000" y="5562600"/>
            <a:ext cx="609600" cy="609600"/>
          </a:xfrm>
          <a:prstGeom prst="rect">
            <a:avLst/>
          </a:prstGeom>
          <a:noFill/>
          <a:ln w="9525">
            <a:noFill/>
            <a:miter lim="800000"/>
            <a:headEnd/>
            <a:tailEnd/>
          </a:ln>
        </p:spPr>
      </p:pic>
      <p:cxnSp>
        <p:nvCxnSpPr>
          <p:cNvPr id="12" name="Straight Connector 11"/>
          <p:cNvCxnSpPr/>
          <p:nvPr/>
        </p:nvCxnSpPr>
        <p:spPr>
          <a:xfrm flipV="1">
            <a:off x="4495800" y="5105400"/>
            <a:ext cx="685800" cy="533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271"/>
          <p:cNvGrpSpPr>
            <a:grpSpLocks/>
          </p:cNvGrpSpPr>
          <p:nvPr/>
        </p:nvGrpSpPr>
        <p:grpSpPr bwMode="auto">
          <a:xfrm>
            <a:off x="2362200" y="5029200"/>
            <a:ext cx="762000" cy="762000"/>
            <a:chOff x="0" y="47"/>
            <a:chExt cx="4167" cy="3881"/>
          </a:xfrm>
        </p:grpSpPr>
        <p:sp>
          <p:nvSpPr>
            <p:cNvPr id="23604" name="Freeform 287"/>
            <p:cNvSpPr>
              <a:spLocks/>
            </p:cNvSpPr>
            <p:nvPr/>
          </p:nvSpPr>
          <p:spPr bwMode="auto">
            <a:xfrm>
              <a:off x="0" y="1471"/>
              <a:ext cx="267" cy="242"/>
            </a:xfrm>
            <a:custGeom>
              <a:avLst/>
              <a:gdLst>
                <a:gd name="T0" fmla="*/ 0 w 267"/>
                <a:gd name="T1" fmla="*/ 67 h 242"/>
                <a:gd name="T2" fmla="*/ 74 w 267"/>
                <a:gd name="T3" fmla="*/ 72 h 242"/>
                <a:gd name="T4" fmla="*/ 86 w 267"/>
                <a:gd name="T5" fmla="*/ 102 h 242"/>
                <a:gd name="T6" fmla="*/ 83 w 267"/>
                <a:gd name="T7" fmla="*/ 117 h 242"/>
                <a:gd name="T8" fmla="*/ 0 w 267"/>
                <a:gd name="T9" fmla="*/ 131 h 242"/>
                <a:gd name="T10" fmla="*/ 0 w 267"/>
                <a:gd name="T11" fmla="*/ 140 h 242"/>
                <a:gd name="T12" fmla="*/ 0 w 267"/>
                <a:gd name="T13" fmla="*/ 242 h 242"/>
                <a:gd name="T14" fmla="*/ 181 w 267"/>
                <a:gd name="T15" fmla="*/ 216 h 242"/>
                <a:gd name="T16" fmla="*/ 183 w 267"/>
                <a:gd name="T17" fmla="*/ 76 h 242"/>
                <a:gd name="T18" fmla="*/ 267 w 267"/>
                <a:gd name="T19" fmla="*/ 62 h 242"/>
                <a:gd name="T20" fmla="*/ 252 w 267"/>
                <a:gd name="T21" fmla="*/ 34 h 242"/>
                <a:gd name="T22" fmla="*/ 212 w 267"/>
                <a:gd name="T23" fmla="*/ 10 h 242"/>
                <a:gd name="T24" fmla="*/ 133 w 267"/>
                <a:gd name="T25" fmla="*/ 3 h 242"/>
                <a:gd name="T26" fmla="*/ 52 w 267"/>
                <a:gd name="T27" fmla="*/ 0 h 242"/>
                <a:gd name="T28" fmla="*/ 0 w 267"/>
                <a:gd name="T29" fmla="*/ 10 h 242"/>
                <a:gd name="T30" fmla="*/ 0 w 267"/>
                <a:gd name="T31" fmla="*/ 67 h 242"/>
                <a:gd name="T32" fmla="*/ 0 w 267"/>
                <a:gd name="T33" fmla="*/ 6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242"/>
                <a:gd name="T53" fmla="*/ 267 w 26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242">
                  <a:moveTo>
                    <a:pt x="0" y="67"/>
                  </a:moveTo>
                  <a:lnTo>
                    <a:pt x="74" y="72"/>
                  </a:lnTo>
                  <a:lnTo>
                    <a:pt x="86" y="102"/>
                  </a:lnTo>
                  <a:lnTo>
                    <a:pt x="83" y="117"/>
                  </a:lnTo>
                  <a:lnTo>
                    <a:pt x="0" y="131"/>
                  </a:lnTo>
                  <a:lnTo>
                    <a:pt x="0" y="140"/>
                  </a:lnTo>
                  <a:lnTo>
                    <a:pt x="0" y="242"/>
                  </a:lnTo>
                  <a:lnTo>
                    <a:pt x="181" y="216"/>
                  </a:lnTo>
                  <a:lnTo>
                    <a:pt x="183" y="76"/>
                  </a:lnTo>
                  <a:lnTo>
                    <a:pt x="267" y="62"/>
                  </a:lnTo>
                  <a:lnTo>
                    <a:pt x="252" y="34"/>
                  </a:lnTo>
                  <a:lnTo>
                    <a:pt x="212" y="10"/>
                  </a:lnTo>
                  <a:lnTo>
                    <a:pt x="133" y="3"/>
                  </a:lnTo>
                  <a:lnTo>
                    <a:pt x="52" y="0"/>
                  </a:lnTo>
                  <a:lnTo>
                    <a:pt x="0" y="10"/>
                  </a:lnTo>
                  <a:lnTo>
                    <a:pt x="0" y="67"/>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05" name="Freeform 288"/>
            <p:cNvSpPr>
              <a:spLocks/>
            </p:cNvSpPr>
            <p:nvPr/>
          </p:nvSpPr>
          <p:spPr bwMode="auto">
            <a:xfrm>
              <a:off x="0" y="1716"/>
              <a:ext cx="2244" cy="1573"/>
            </a:xfrm>
            <a:custGeom>
              <a:avLst/>
              <a:gdLst>
                <a:gd name="T0" fmla="*/ 495 w 2244"/>
                <a:gd name="T1" fmla="*/ 16 h 1573"/>
                <a:gd name="T2" fmla="*/ 950 w 2244"/>
                <a:gd name="T3" fmla="*/ 45 h 1573"/>
                <a:gd name="T4" fmla="*/ 1599 w 2244"/>
                <a:gd name="T5" fmla="*/ 45 h 1573"/>
                <a:gd name="T6" fmla="*/ 1828 w 2244"/>
                <a:gd name="T7" fmla="*/ 641 h 1573"/>
                <a:gd name="T8" fmla="*/ 2244 w 2244"/>
                <a:gd name="T9" fmla="*/ 1421 h 1573"/>
                <a:gd name="T10" fmla="*/ 2166 w 2244"/>
                <a:gd name="T11" fmla="*/ 1516 h 1573"/>
                <a:gd name="T12" fmla="*/ 2085 w 2244"/>
                <a:gd name="T13" fmla="*/ 1533 h 1573"/>
                <a:gd name="T14" fmla="*/ 926 w 2244"/>
                <a:gd name="T15" fmla="*/ 1573 h 1573"/>
                <a:gd name="T16" fmla="*/ 0 w 2244"/>
                <a:gd name="T17" fmla="*/ 1433 h 1573"/>
                <a:gd name="T18" fmla="*/ 0 w 2244"/>
                <a:gd name="T19" fmla="*/ 76 h 1573"/>
                <a:gd name="T20" fmla="*/ 238 w 2244"/>
                <a:gd name="T21" fmla="*/ 0 h 1573"/>
                <a:gd name="T22" fmla="*/ 495 w 2244"/>
                <a:gd name="T23" fmla="*/ 16 h 1573"/>
                <a:gd name="T24" fmla="*/ 495 w 2244"/>
                <a:gd name="T25" fmla="*/ 16 h 1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4"/>
                <a:gd name="T40" fmla="*/ 0 h 1573"/>
                <a:gd name="T41" fmla="*/ 2244 w 2244"/>
                <a:gd name="T42" fmla="*/ 1573 h 1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4" h="1573">
                  <a:moveTo>
                    <a:pt x="495" y="16"/>
                  </a:moveTo>
                  <a:lnTo>
                    <a:pt x="950" y="45"/>
                  </a:lnTo>
                  <a:lnTo>
                    <a:pt x="1599" y="45"/>
                  </a:lnTo>
                  <a:lnTo>
                    <a:pt x="1828" y="641"/>
                  </a:lnTo>
                  <a:lnTo>
                    <a:pt x="2244" y="1421"/>
                  </a:lnTo>
                  <a:lnTo>
                    <a:pt x="2166" y="1516"/>
                  </a:lnTo>
                  <a:lnTo>
                    <a:pt x="2085" y="1533"/>
                  </a:lnTo>
                  <a:lnTo>
                    <a:pt x="926" y="1573"/>
                  </a:lnTo>
                  <a:lnTo>
                    <a:pt x="0" y="1433"/>
                  </a:lnTo>
                  <a:lnTo>
                    <a:pt x="0" y="76"/>
                  </a:lnTo>
                  <a:lnTo>
                    <a:pt x="238" y="0"/>
                  </a:lnTo>
                  <a:lnTo>
                    <a:pt x="495" y="16"/>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06" name="Freeform 289"/>
            <p:cNvSpPr>
              <a:spLocks/>
            </p:cNvSpPr>
            <p:nvPr/>
          </p:nvSpPr>
          <p:spPr bwMode="auto">
            <a:xfrm>
              <a:off x="57" y="1849"/>
              <a:ext cx="1107" cy="1376"/>
            </a:xfrm>
            <a:custGeom>
              <a:avLst/>
              <a:gdLst>
                <a:gd name="T0" fmla="*/ 448 w 1107"/>
                <a:gd name="T1" fmla="*/ 0 h 1376"/>
                <a:gd name="T2" fmla="*/ 1107 w 1107"/>
                <a:gd name="T3" fmla="*/ 73 h 1376"/>
                <a:gd name="T4" fmla="*/ 924 w 1107"/>
                <a:gd name="T5" fmla="*/ 799 h 1376"/>
                <a:gd name="T6" fmla="*/ 786 w 1107"/>
                <a:gd name="T7" fmla="*/ 1011 h 1376"/>
                <a:gd name="T8" fmla="*/ 719 w 1107"/>
                <a:gd name="T9" fmla="*/ 1376 h 1376"/>
                <a:gd name="T10" fmla="*/ 0 w 1107"/>
                <a:gd name="T11" fmla="*/ 1333 h 1376"/>
                <a:gd name="T12" fmla="*/ 255 w 1107"/>
                <a:gd name="T13" fmla="*/ 674 h 1376"/>
                <a:gd name="T14" fmla="*/ 279 w 1107"/>
                <a:gd name="T15" fmla="*/ 80 h 1376"/>
                <a:gd name="T16" fmla="*/ 345 w 1107"/>
                <a:gd name="T17" fmla="*/ 7 h 1376"/>
                <a:gd name="T18" fmla="*/ 448 w 1107"/>
                <a:gd name="T19" fmla="*/ 0 h 1376"/>
                <a:gd name="T20" fmla="*/ 448 w 1107"/>
                <a:gd name="T21" fmla="*/ 0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7"/>
                <a:gd name="T34" fmla="*/ 0 h 1376"/>
                <a:gd name="T35" fmla="*/ 1107 w 1107"/>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7" h="1376">
                  <a:moveTo>
                    <a:pt x="448" y="0"/>
                  </a:moveTo>
                  <a:lnTo>
                    <a:pt x="1107" y="73"/>
                  </a:lnTo>
                  <a:lnTo>
                    <a:pt x="924" y="799"/>
                  </a:lnTo>
                  <a:lnTo>
                    <a:pt x="786" y="1011"/>
                  </a:lnTo>
                  <a:lnTo>
                    <a:pt x="719" y="1376"/>
                  </a:lnTo>
                  <a:lnTo>
                    <a:pt x="0" y="1333"/>
                  </a:lnTo>
                  <a:lnTo>
                    <a:pt x="255" y="674"/>
                  </a:lnTo>
                  <a:lnTo>
                    <a:pt x="279" y="80"/>
                  </a:lnTo>
                  <a:lnTo>
                    <a:pt x="345" y="7"/>
                  </a:lnTo>
                  <a:lnTo>
                    <a:pt x="448"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07" name="Freeform 290"/>
            <p:cNvSpPr>
              <a:spLocks/>
            </p:cNvSpPr>
            <p:nvPr/>
          </p:nvSpPr>
          <p:spPr bwMode="auto">
            <a:xfrm>
              <a:off x="0" y="1687"/>
              <a:ext cx="183" cy="126"/>
            </a:xfrm>
            <a:custGeom>
              <a:avLst/>
              <a:gdLst>
                <a:gd name="T0" fmla="*/ 0 w 183"/>
                <a:gd name="T1" fmla="*/ 22 h 126"/>
                <a:gd name="T2" fmla="*/ 183 w 183"/>
                <a:gd name="T3" fmla="*/ 0 h 126"/>
                <a:gd name="T4" fmla="*/ 181 w 183"/>
                <a:gd name="T5" fmla="*/ 124 h 126"/>
                <a:gd name="T6" fmla="*/ 19 w 183"/>
                <a:gd name="T7" fmla="*/ 126 h 126"/>
                <a:gd name="T8" fmla="*/ 0 w 183"/>
                <a:gd name="T9" fmla="*/ 124 h 126"/>
                <a:gd name="T10" fmla="*/ 0 w 183"/>
                <a:gd name="T11" fmla="*/ 22 h 126"/>
                <a:gd name="T12" fmla="*/ 0 w 183"/>
                <a:gd name="T13" fmla="*/ 22 h 126"/>
                <a:gd name="T14" fmla="*/ 0 60000 65536"/>
                <a:gd name="T15" fmla="*/ 0 60000 65536"/>
                <a:gd name="T16" fmla="*/ 0 60000 65536"/>
                <a:gd name="T17" fmla="*/ 0 60000 65536"/>
                <a:gd name="T18" fmla="*/ 0 60000 65536"/>
                <a:gd name="T19" fmla="*/ 0 60000 65536"/>
                <a:gd name="T20" fmla="*/ 0 60000 65536"/>
                <a:gd name="T21" fmla="*/ 0 w 183"/>
                <a:gd name="T22" fmla="*/ 0 h 126"/>
                <a:gd name="T23" fmla="*/ 183 w 18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26">
                  <a:moveTo>
                    <a:pt x="0" y="22"/>
                  </a:moveTo>
                  <a:lnTo>
                    <a:pt x="183" y="0"/>
                  </a:lnTo>
                  <a:lnTo>
                    <a:pt x="181" y="124"/>
                  </a:lnTo>
                  <a:lnTo>
                    <a:pt x="19" y="126"/>
                  </a:lnTo>
                  <a:lnTo>
                    <a:pt x="0" y="124"/>
                  </a:lnTo>
                  <a:lnTo>
                    <a:pt x="0" y="22"/>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08" name="Freeform 291"/>
            <p:cNvSpPr>
              <a:spLocks/>
            </p:cNvSpPr>
            <p:nvPr/>
          </p:nvSpPr>
          <p:spPr bwMode="auto">
            <a:xfrm>
              <a:off x="0" y="1469"/>
              <a:ext cx="174" cy="157"/>
            </a:xfrm>
            <a:custGeom>
              <a:avLst/>
              <a:gdLst>
                <a:gd name="T0" fmla="*/ 155 w 174"/>
                <a:gd name="T1" fmla="*/ 38 h 157"/>
                <a:gd name="T2" fmla="*/ 150 w 174"/>
                <a:gd name="T3" fmla="*/ 74 h 157"/>
                <a:gd name="T4" fmla="*/ 174 w 174"/>
                <a:gd name="T5" fmla="*/ 157 h 157"/>
                <a:gd name="T6" fmla="*/ 90 w 174"/>
                <a:gd name="T7" fmla="*/ 142 h 157"/>
                <a:gd name="T8" fmla="*/ 88 w 174"/>
                <a:gd name="T9" fmla="*/ 85 h 157"/>
                <a:gd name="T10" fmla="*/ 74 w 174"/>
                <a:gd name="T11" fmla="*/ 76 h 157"/>
                <a:gd name="T12" fmla="*/ 0 w 174"/>
                <a:gd name="T13" fmla="*/ 71 h 157"/>
                <a:gd name="T14" fmla="*/ 0 w 174"/>
                <a:gd name="T15" fmla="*/ 12 h 157"/>
                <a:gd name="T16" fmla="*/ 76 w 174"/>
                <a:gd name="T17" fmla="*/ 0 h 157"/>
                <a:gd name="T18" fmla="*/ 150 w 174"/>
                <a:gd name="T19" fmla="*/ 19 h 157"/>
                <a:gd name="T20" fmla="*/ 155 w 174"/>
                <a:gd name="T21" fmla="*/ 38 h 157"/>
                <a:gd name="T22" fmla="*/ 155 w 174"/>
                <a:gd name="T23" fmla="*/ 38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57"/>
                <a:gd name="T38" fmla="*/ 174 w 174"/>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57">
                  <a:moveTo>
                    <a:pt x="155" y="38"/>
                  </a:moveTo>
                  <a:lnTo>
                    <a:pt x="150" y="74"/>
                  </a:lnTo>
                  <a:lnTo>
                    <a:pt x="174" y="157"/>
                  </a:lnTo>
                  <a:lnTo>
                    <a:pt x="90" y="142"/>
                  </a:lnTo>
                  <a:lnTo>
                    <a:pt x="88" y="85"/>
                  </a:lnTo>
                  <a:lnTo>
                    <a:pt x="74" y="76"/>
                  </a:lnTo>
                  <a:lnTo>
                    <a:pt x="0" y="71"/>
                  </a:lnTo>
                  <a:lnTo>
                    <a:pt x="0" y="12"/>
                  </a:lnTo>
                  <a:lnTo>
                    <a:pt x="76" y="0"/>
                  </a:lnTo>
                  <a:lnTo>
                    <a:pt x="150" y="19"/>
                  </a:lnTo>
                  <a:lnTo>
                    <a:pt x="155" y="38"/>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09" name="Freeform 292"/>
            <p:cNvSpPr>
              <a:spLocks/>
            </p:cNvSpPr>
            <p:nvPr/>
          </p:nvSpPr>
          <p:spPr bwMode="auto">
            <a:xfrm>
              <a:off x="0" y="1818"/>
              <a:ext cx="526" cy="299"/>
            </a:xfrm>
            <a:custGeom>
              <a:avLst/>
              <a:gdLst>
                <a:gd name="T0" fmla="*/ 0 w 526"/>
                <a:gd name="T1" fmla="*/ 0 h 299"/>
                <a:gd name="T2" fmla="*/ 421 w 526"/>
                <a:gd name="T3" fmla="*/ 16 h 299"/>
                <a:gd name="T4" fmla="*/ 466 w 526"/>
                <a:gd name="T5" fmla="*/ 54 h 299"/>
                <a:gd name="T6" fmla="*/ 526 w 526"/>
                <a:gd name="T7" fmla="*/ 62 h 299"/>
                <a:gd name="T8" fmla="*/ 497 w 526"/>
                <a:gd name="T9" fmla="*/ 92 h 299"/>
                <a:gd name="T10" fmla="*/ 424 w 526"/>
                <a:gd name="T11" fmla="*/ 130 h 299"/>
                <a:gd name="T12" fmla="*/ 402 w 526"/>
                <a:gd name="T13" fmla="*/ 183 h 299"/>
                <a:gd name="T14" fmla="*/ 383 w 526"/>
                <a:gd name="T15" fmla="*/ 187 h 299"/>
                <a:gd name="T16" fmla="*/ 355 w 526"/>
                <a:gd name="T17" fmla="*/ 216 h 299"/>
                <a:gd name="T18" fmla="*/ 271 w 526"/>
                <a:gd name="T19" fmla="*/ 299 h 299"/>
                <a:gd name="T20" fmla="*/ 0 w 526"/>
                <a:gd name="T21" fmla="*/ 292 h 299"/>
                <a:gd name="T22" fmla="*/ 0 w 526"/>
                <a:gd name="T23" fmla="*/ 0 h 299"/>
                <a:gd name="T24" fmla="*/ 0 w 526"/>
                <a:gd name="T25" fmla="*/ 0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
                <a:gd name="T40" fmla="*/ 0 h 299"/>
                <a:gd name="T41" fmla="*/ 526 w 526"/>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 h="299">
                  <a:moveTo>
                    <a:pt x="0" y="0"/>
                  </a:moveTo>
                  <a:lnTo>
                    <a:pt x="421" y="16"/>
                  </a:lnTo>
                  <a:lnTo>
                    <a:pt x="466" y="54"/>
                  </a:lnTo>
                  <a:lnTo>
                    <a:pt x="526" y="62"/>
                  </a:lnTo>
                  <a:lnTo>
                    <a:pt x="497" y="92"/>
                  </a:lnTo>
                  <a:lnTo>
                    <a:pt x="424" y="130"/>
                  </a:lnTo>
                  <a:lnTo>
                    <a:pt x="402" y="183"/>
                  </a:lnTo>
                  <a:lnTo>
                    <a:pt x="383" y="187"/>
                  </a:lnTo>
                  <a:lnTo>
                    <a:pt x="355" y="216"/>
                  </a:lnTo>
                  <a:lnTo>
                    <a:pt x="271" y="299"/>
                  </a:lnTo>
                  <a:lnTo>
                    <a:pt x="0" y="292"/>
                  </a:lnTo>
                  <a:lnTo>
                    <a:pt x="0"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0" name="Freeform 293"/>
            <p:cNvSpPr>
              <a:spLocks/>
            </p:cNvSpPr>
            <p:nvPr/>
          </p:nvSpPr>
          <p:spPr bwMode="auto">
            <a:xfrm>
              <a:off x="181" y="1524"/>
              <a:ext cx="316" cy="313"/>
            </a:xfrm>
            <a:custGeom>
              <a:avLst/>
              <a:gdLst>
                <a:gd name="T0" fmla="*/ 0 w 316"/>
                <a:gd name="T1" fmla="*/ 299 h 313"/>
                <a:gd name="T2" fmla="*/ 7 w 316"/>
                <a:gd name="T3" fmla="*/ 19 h 313"/>
                <a:gd name="T4" fmla="*/ 93 w 316"/>
                <a:gd name="T5" fmla="*/ 9 h 313"/>
                <a:gd name="T6" fmla="*/ 143 w 316"/>
                <a:gd name="T7" fmla="*/ 0 h 313"/>
                <a:gd name="T8" fmla="*/ 190 w 316"/>
                <a:gd name="T9" fmla="*/ 7 h 313"/>
                <a:gd name="T10" fmla="*/ 209 w 316"/>
                <a:gd name="T11" fmla="*/ 7 h 313"/>
                <a:gd name="T12" fmla="*/ 274 w 316"/>
                <a:gd name="T13" fmla="*/ 14 h 313"/>
                <a:gd name="T14" fmla="*/ 274 w 316"/>
                <a:gd name="T15" fmla="*/ 75 h 313"/>
                <a:gd name="T16" fmla="*/ 297 w 316"/>
                <a:gd name="T17" fmla="*/ 102 h 313"/>
                <a:gd name="T18" fmla="*/ 314 w 316"/>
                <a:gd name="T19" fmla="*/ 142 h 313"/>
                <a:gd name="T20" fmla="*/ 316 w 316"/>
                <a:gd name="T21" fmla="*/ 194 h 313"/>
                <a:gd name="T22" fmla="*/ 314 w 316"/>
                <a:gd name="T23" fmla="*/ 249 h 313"/>
                <a:gd name="T24" fmla="*/ 302 w 316"/>
                <a:gd name="T25" fmla="*/ 275 h 313"/>
                <a:gd name="T26" fmla="*/ 264 w 316"/>
                <a:gd name="T27" fmla="*/ 299 h 313"/>
                <a:gd name="T28" fmla="*/ 240 w 316"/>
                <a:gd name="T29" fmla="*/ 313 h 313"/>
                <a:gd name="T30" fmla="*/ 0 w 316"/>
                <a:gd name="T31" fmla="*/ 299 h 313"/>
                <a:gd name="T32" fmla="*/ 0 w 316"/>
                <a:gd name="T33" fmla="*/ 299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313"/>
                <a:gd name="T53" fmla="*/ 316 w 316"/>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313">
                  <a:moveTo>
                    <a:pt x="0" y="299"/>
                  </a:moveTo>
                  <a:lnTo>
                    <a:pt x="7" y="19"/>
                  </a:lnTo>
                  <a:lnTo>
                    <a:pt x="93" y="9"/>
                  </a:lnTo>
                  <a:lnTo>
                    <a:pt x="143" y="0"/>
                  </a:lnTo>
                  <a:lnTo>
                    <a:pt x="190" y="7"/>
                  </a:lnTo>
                  <a:lnTo>
                    <a:pt x="209" y="7"/>
                  </a:lnTo>
                  <a:lnTo>
                    <a:pt x="274" y="14"/>
                  </a:lnTo>
                  <a:lnTo>
                    <a:pt x="274" y="75"/>
                  </a:lnTo>
                  <a:lnTo>
                    <a:pt x="297" y="102"/>
                  </a:lnTo>
                  <a:lnTo>
                    <a:pt x="314" y="142"/>
                  </a:lnTo>
                  <a:lnTo>
                    <a:pt x="316" y="194"/>
                  </a:lnTo>
                  <a:lnTo>
                    <a:pt x="314" y="249"/>
                  </a:lnTo>
                  <a:lnTo>
                    <a:pt x="302" y="275"/>
                  </a:lnTo>
                  <a:lnTo>
                    <a:pt x="264" y="299"/>
                  </a:lnTo>
                  <a:lnTo>
                    <a:pt x="240" y="313"/>
                  </a:lnTo>
                  <a:lnTo>
                    <a:pt x="0" y="299"/>
                  </a:lnTo>
                  <a:close/>
                </a:path>
              </a:pathLst>
            </a:custGeom>
            <a:solidFill>
              <a:srgbClr val="FFF2E6"/>
            </a:solidFill>
            <a:ln w="9525">
              <a:noFill/>
              <a:round/>
              <a:headEnd/>
              <a:tailEnd/>
            </a:ln>
          </p:spPr>
          <p:txBody>
            <a:bodyPr/>
            <a:lstStyle/>
            <a:p>
              <a:endParaRPr lang="en-US">
                <a:latin typeface="Calibri" pitchFamily="34" charset="0"/>
              </a:endParaRPr>
            </a:p>
          </p:txBody>
        </p:sp>
        <p:sp>
          <p:nvSpPr>
            <p:cNvPr id="23611" name="Freeform 294"/>
            <p:cNvSpPr>
              <a:spLocks/>
            </p:cNvSpPr>
            <p:nvPr/>
          </p:nvSpPr>
          <p:spPr bwMode="auto">
            <a:xfrm>
              <a:off x="486" y="2043"/>
              <a:ext cx="1075" cy="347"/>
            </a:xfrm>
            <a:custGeom>
              <a:avLst/>
              <a:gdLst>
                <a:gd name="T0" fmla="*/ 742 w 1075"/>
                <a:gd name="T1" fmla="*/ 0 h 347"/>
                <a:gd name="T2" fmla="*/ 273 w 1075"/>
                <a:gd name="T3" fmla="*/ 0 h 347"/>
                <a:gd name="T4" fmla="*/ 64 w 1075"/>
                <a:gd name="T5" fmla="*/ 188 h 347"/>
                <a:gd name="T6" fmla="*/ 0 w 1075"/>
                <a:gd name="T7" fmla="*/ 321 h 347"/>
                <a:gd name="T8" fmla="*/ 528 w 1075"/>
                <a:gd name="T9" fmla="*/ 347 h 347"/>
                <a:gd name="T10" fmla="*/ 928 w 1075"/>
                <a:gd name="T11" fmla="*/ 285 h 347"/>
                <a:gd name="T12" fmla="*/ 1075 w 1075"/>
                <a:gd name="T13" fmla="*/ 266 h 347"/>
                <a:gd name="T14" fmla="*/ 956 w 1075"/>
                <a:gd name="T15" fmla="*/ 117 h 347"/>
                <a:gd name="T16" fmla="*/ 742 w 1075"/>
                <a:gd name="T17" fmla="*/ 0 h 347"/>
                <a:gd name="T18" fmla="*/ 742 w 1075"/>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5"/>
                <a:gd name="T31" fmla="*/ 0 h 347"/>
                <a:gd name="T32" fmla="*/ 1075 w 1075"/>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5" h="347">
                  <a:moveTo>
                    <a:pt x="742" y="0"/>
                  </a:moveTo>
                  <a:lnTo>
                    <a:pt x="273" y="0"/>
                  </a:lnTo>
                  <a:lnTo>
                    <a:pt x="64" y="188"/>
                  </a:lnTo>
                  <a:lnTo>
                    <a:pt x="0" y="321"/>
                  </a:lnTo>
                  <a:lnTo>
                    <a:pt x="528" y="347"/>
                  </a:lnTo>
                  <a:lnTo>
                    <a:pt x="928" y="285"/>
                  </a:lnTo>
                  <a:lnTo>
                    <a:pt x="1075" y="266"/>
                  </a:lnTo>
                  <a:lnTo>
                    <a:pt x="956" y="117"/>
                  </a:lnTo>
                  <a:lnTo>
                    <a:pt x="742"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2" name="Freeform 295"/>
            <p:cNvSpPr>
              <a:spLocks/>
            </p:cNvSpPr>
            <p:nvPr/>
          </p:nvSpPr>
          <p:spPr bwMode="auto">
            <a:xfrm>
              <a:off x="445" y="1929"/>
              <a:ext cx="1514" cy="710"/>
            </a:xfrm>
            <a:custGeom>
              <a:avLst/>
              <a:gdLst>
                <a:gd name="T0" fmla="*/ 314 w 1514"/>
                <a:gd name="T1" fmla="*/ 69 h 710"/>
                <a:gd name="T2" fmla="*/ 179 w 1514"/>
                <a:gd name="T3" fmla="*/ 0 h 710"/>
                <a:gd name="T4" fmla="*/ 152 w 1514"/>
                <a:gd name="T5" fmla="*/ 0 h 710"/>
                <a:gd name="T6" fmla="*/ 121 w 1514"/>
                <a:gd name="T7" fmla="*/ 38 h 710"/>
                <a:gd name="T8" fmla="*/ 83 w 1514"/>
                <a:gd name="T9" fmla="*/ 50 h 710"/>
                <a:gd name="T10" fmla="*/ 0 w 1514"/>
                <a:gd name="T11" fmla="*/ 219 h 710"/>
                <a:gd name="T12" fmla="*/ 21 w 1514"/>
                <a:gd name="T13" fmla="*/ 261 h 710"/>
                <a:gd name="T14" fmla="*/ 595 w 1514"/>
                <a:gd name="T15" fmla="*/ 522 h 710"/>
                <a:gd name="T16" fmla="*/ 690 w 1514"/>
                <a:gd name="T17" fmla="*/ 556 h 710"/>
                <a:gd name="T18" fmla="*/ 833 w 1514"/>
                <a:gd name="T19" fmla="*/ 575 h 710"/>
                <a:gd name="T20" fmla="*/ 1188 w 1514"/>
                <a:gd name="T21" fmla="*/ 655 h 710"/>
                <a:gd name="T22" fmla="*/ 1254 w 1514"/>
                <a:gd name="T23" fmla="*/ 643 h 710"/>
                <a:gd name="T24" fmla="*/ 1416 w 1514"/>
                <a:gd name="T25" fmla="*/ 710 h 710"/>
                <a:gd name="T26" fmla="*/ 1504 w 1514"/>
                <a:gd name="T27" fmla="*/ 710 h 710"/>
                <a:gd name="T28" fmla="*/ 1514 w 1514"/>
                <a:gd name="T29" fmla="*/ 643 h 710"/>
                <a:gd name="T30" fmla="*/ 314 w 1514"/>
                <a:gd name="T31" fmla="*/ 69 h 710"/>
                <a:gd name="T32" fmla="*/ 314 w 1514"/>
                <a:gd name="T33" fmla="*/ 69 h 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4"/>
                <a:gd name="T52" fmla="*/ 0 h 710"/>
                <a:gd name="T53" fmla="*/ 1514 w 1514"/>
                <a:gd name="T54" fmla="*/ 710 h 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4" h="710">
                  <a:moveTo>
                    <a:pt x="314" y="69"/>
                  </a:moveTo>
                  <a:lnTo>
                    <a:pt x="179" y="0"/>
                  </a:lnTo>
                  <a:lnTo>
                    <a:pt x="152" y="0"/>
                  </a:lnTo>
                  <a:lnTo>
                    <a:pt x="121" y="38"/>
                  </a:lnTo>
                  <a:lnTo>
                    <a:pt x="83" y="50"/>
                  </a:lnTo>
                  <a:lnTo>
                    <a:pt x="0" y="219"/>
                  </a:lnTo>
                  <a:lnTo>
                    <a:pt x="21" y="261"/>
                  </a:lnTo>
                  <a:lnTo>
                    <a:pt x="595" y="522"/>
                  </a:lnTo>
                  <a:lnTo>
                    <a:pt x="690" y="556"/>
                  </a:lnTo>
                  <a:lnTo>
                    <a:pt x="833" y="575"/>
                  </a:lnTo>
                  <a:lnTo>
                    <a:pt x="1188" y="655"/>
                  </a:lnTo>
                  <a:lnTo>
                    <a:pt x="1254" y="643"/>
                  </a:lnTo>
                  <a:lnTo>
                    <a:pt x="1416" y="710"/>
                  </a:lnTo>
                  <a:lnTo>
                    <a:pt x="1504" y="710"/>
                  </a:lnTo>
                  <a:lnTo>
                    <a:pt x="1514" y="643"/>
                  </a:lnTo>
                  <a:lnTo>
                    <a:pt x="314" y="69"/>
                  </a:lnTo>
                  <a:close/>
                </a:path>
              </a:pathLst>
            </a:custGeom>
            <a:solidFill>
              <a:srgbClr val="FFE600"/>
            </a:solidFill>
            <a:ln w="9525">
              <a:noFill/>
              <a:round/>
              <a:headEnd/>
              <a:tailEnd/>
            </a:ln>
          </p:spPr>
          <p:txBody>
            <a:bodyPr/>
            <a:lstStyle/>
            <a:p>
              <a:endParaRPr lang="en-US">
                <a:latin typeface="Calibri" pitchFamily="34" charset="0"/>
              </a:endParaRPr>
            </a:p>
          </p:txBody>
        </p:sp>
        <p:sp>
          <p:nvSpPr>
            <p:cNvPr id="23613" name="Freeform 296"/>
            <p:cNvSpPr>
              <a:spLocks/>
            </p:cNvSpPr>
            <p:nvPr/>
          </p:nvSpPr>
          <p:spPr bwMode="auto">
            <a:xfrm>
              <a:off x="721" y="1984"/>
              <a:ext cx="1254" cy="615"/>
            </a:xfrm>
            <a:custGeom>
              <a:avLst/>
              <a:gdLst>
                <a:gd name="T0" fmla="*/ 93 w 1254"/>
                <a:gd name="T1" fmla="*/ 0 h 615"/>
                <a:gd name="T2" fmla="*/ 0 w 1254"/>
                <a:gd name="T3" fmla="*/ 17 h 615"/>
                <a:gd name="T4" fmla="*/ 914 w 1254"/>
                <a:gd name="T5" fmla="*/ 501 h 615"/>
                <a:gd name="T6" fmla="*/ 1085 w 1254"/>
                <a:gd name="T7" fmla="*/ 567 h 615"/>
                <a:gd name="T8" fmla="*/ 1214 w 1254"/>
                <a:gd name="T9" fmla="*/ 615 h 615"/>
                <a:gd name="T10" fmla="*/ 1254 w 1254"/>
                <a:gd name="T11" fmla="*/ 562 h 615"/>
                <a:gd name="T12" fmla="*/ 1173 w 1254"/>
                <a:gd name="T13" fmla="*/ 501 h 615"/>
                <a:gd name="T14" fmla="*/ 1005 w 1254"/>
                <a:gd name="T15" fmla="*/ 463 h 615"/>
                <a:gd name="T16" fmla="*/ 985 w 1254"/>
                <a:gd name="T17" fmla="*/ 425 h 615"/>
                <a:gd name="T18" fmla="*/ 869 w 1254"/>
                <a:gd name="T19" fmla="*/ 358 h 615"/>
                <a:gd name="T20" fmla="*/ 781 w 1254"/>
                <a:gd name="T21" fmla="*/ 311 h 615"/>
                <a:gd name="T22" fmla="*/ 702 w 1254"/>
                <a:gd name="T23" fmla="*/ 308 h 615"/>
                <a:gd name="T24" fmla="*/ 650 w 1254"/>
                <a:gd name="T25" fmla="*/ 263 h 615"/>
                <a:gd name="T26" fmla="*/ 93 w 1254"/>
                <a:gd name="T27" fmla="*/ 0 h 615"/>
                <a:gd name="T28" fmla="*/ 93 w 1254"/>
                <a:gd name="T29" fmla="*/ 0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615"/>
                <a:gd name="T47" fmla="*/ 1254 w 1254"/>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615">
                  <a:moveTo>
                    <a:pt x="93" y="0"/>
                  </a:moveTo>
                  <a:lnTo>
                    <a:pt x="0" y="17"/>
                  </a:lnTo>
                  <a:lnTo>
                    <a:pt x="914" y="501"/>
                  </a:lnTo>
                  <a:lnTo>
                    <a:pt x="1085" y="567"/>
                  </a:lnTo>
                  <a:lnTo>
                    <a:pt x="1214" y="615"/>
                  </a:lnTo>
                  <a:lnTo>
                    <a:pt x="1254" y="562"/>
                  </a:lnTo>
                  <a:lnTo>
                    <a:pt x="1173" y="501"/>
                  </a:lnTo>
                  <a:lnTo>
                    <a:pt x="1005" y="463"/>
                  </a:lnTo>
                  <a:lnTo>
                    <a:pt x="985" y="425"/>
                  </a:lnTo>
                  <a:lnTo>
                    <a:pt x="869" y="358"/>
                  </a:lnTo>
                  <a:lnTo>
                    <a:pt x="781" y="311"/>
                  </a:lnTo>
                  <a:lnTo>
                    <a:pt x="702" y="308"/>
                  </a:lnTo>
                  <a:lnTo>
                    <a:pt x="650" y="263"/>
                  </a:lnTo>
                  <a:lnTo>
                    <a:pt x="93" y="0"/>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4" name="Freeform 297"/>
            <p:cNvSpPr>
              <a:spLocks/>
            </p:cNvSpPr>
            <p:nvPr/>
          </p:nvSpPr>
          <p:spPr bwMode="auto">
            <a:xfrm>
              <a:off x="843" y="1732"/>
              <a:ext cx="1389" cy="347"/>
            </a:xfrm>
            <a:custGeom>
              <a:avLst/>
              <a:gdLst>
                <a:gd name="T0" fmla="*/ 0 w 1389"/>
                <a:gd name="T1" fmla="*/ 48 h 347"/>
                <a:gd name="T2" fmla="*/ 133 w 1389"/>
                <a:gd name="T3" fmla="*/ 15 h 347"/>
                <a:gd name="T4" fmla="*/ 761 w 1389"/>
                <a:gd name="T5" fmla="*/ 10 h 347"/>
                <a:gd name="T6" fmla="*/ 930 w 1389"/>
                <a:gd name="T7" fmla="*/ 0 h 347"/>
                <a:gd name="T8" fmla="*/ 1013 w 1389"/>
                <a:gd name="T9" fmla="*/ 60 h 347"/>
                <a:gd name="T10" fmla="*/ 1292 w 1389"/>
                <a:gd name="T11" fmla="*/ 280 h 347"/>
                <a:gd name="T12" fmla="*/ 1389 w 1389"/>
                <a:gd name="T13" fmla="*/ 344 h 347"/>
                <a:gd name="T14" fmla="*/ 1366 w 1389"/>
                <a:gd name="T15" fmla="*/ 347 h 347"/>
                <a:gd name="T16" fmla="*/ 1316 w 1389"/>
                <a:gd name="T17" fmla="*/ 344 h 347"/>
                <a:gd name="T18" fmla="*/ 1161 w 1389"/>
                <a:gd name="T19" fmla="*/ 285 h 347"/>
                <a:gd name="T20" fmla="*/ 1075 w 1389"/>
                <a:gd name="T21" fmla="*/ 271 h 347"/>
                <a:gd name="T22" fmla="*/ 854 w 1389"/>
                <a:gd name="T23" fmla="*/ 259 h 347"/>
                <a:gd name="T24" fmla="*/ 802 w 1389"/>
                <a:gd name="T25" fmla="*/ 280 h 347"/>
                <a:gd name="T26" fmla="*/ 744 w 1389"/>
                <a:gd name="T27" fmla="*/ 259 h 347"/>
                <a:gd name="T28" fmla="*/ 642 w 1389"/>
                <a:gd name="T29" fmla="*/ 216 h 347"/>
                <a:gd name="T30" fmla="*/ 573 w 1389"/>
                <a:gd name="T31" fmla="*/ 181 h 347"/>
                <a:gd name="T32" fmla="*/ 521 w 1389"/>
                <a:gd name="T33" fmla="*/ 188 h 347"/>
                <a:gd name="T34" fmla="*/ 492 w 1389"/>
                <a:gd name="T35" fmla="*/ 207 h 347"/>
                <a:gd name="T36" fmla="*/ 464 w 1389"/>
                <a:gd name="T37" fmla="*/ 212 h 347"/>
                <a:gd name="T38" fmla="*/ 390 w 1389"/>
                <a:gd name="T39" fmla="*/ 259 h 347"/>
                <a:gd name="T40" fmla="*/ 192 w 1389"/>
                <a:gd name="T41" fmla="*/ 157 h 347"/>
                <a:gd name="T42" fmla="*/ 61 w 1389"/>
                <a:gd name="T43" fmla="*/ 91 h 347"/>
                <a:gd name="T44" fmla="*/ 0 w 1389"/>
                <a:gd name="T45" fmla="*/ 48 h 347"/>
                <a:gd name="T46" fmla="*/ 0 w 1389"/>
                <a:gd name="T47" fmla="*/ 48 h 3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9"/>
                <a:gd name="T73" fmla="*/ 0 h 347"/>
                <a:gd name="T74" fmla="*/ 1389 w 1389"/>
                <a:gd name="T75" fmla="*/ 347 h 3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9" h="347">
                  <a:moveTo>
                    <a:pt x="0" y="48"/>
                  </a:moveTo>
                  <a:lnTo>
                    <a:pt x="133" y="15"/>
                  </a:lnTo>
                  <a:lnTo>
                    <a:pt x="761" y="10"/>
                  </a:lnTo>
                  <a:lnTo>
                    <a:pt x="930" y="0"/>
                  </a:lnTo>
                  <a:lnTo>
                    <a:pt x="1013" y="60"/>
                  </a:lnTo>
                  <a:lnTo>
                    <a:pt x="1292" y="280"/>
                  </a:lnTo>
                  <a:lnTo>
                    <a:pt x="1389" y="344"/>
                  </a:lnTo>
                  <a:lnTo>
                    <a:pt x="1366" y="347"/>
                  </a:lnTo>
                  <a:lnTo>
                    <a:pt x="1316" y="344"/>
                  </a:lnTo>
                  <a:lnTo>
                    <a:pt x="1161" y="285"/>
                  </a:lnTo>
                  <a:lnTo>
                    <a:pt x="1075" y="271"/>
                  </a:lnTo>
                  <a:lnTo>
                    <a:pt x="854" y="259"/>
                  </a:lnTo>
                  <a:lnTo>
                    <a:pt x="802" y="280"/>
                  </a:lnTo>
                  <a:lnTo>
                    <a:pt x="744" y="259"/>
                  </a:lnTo>
                  <a:lnTo>
                    <a:pt x="642" y="216"/>
                  </a:lnTo>
                  <a:lnTo>
                    <a:pt x="573" y="181"/>
                  </a:lnTo>
                  <a:lnTo>
                    <a:pt x="521" y="188"/>
                  </a:lnTo>
                  <a:lnTo>
                    <a:pt x="492" y="207"/>
                  </a:lnTo>
                  <a:lnTo>
                    <a:pt x="464" y="212"/>
                  </a:lnTo>
                  <a:lnTo>
                    <a:pt x="390" y="259"/>
                  </a:lnTo>
                  <a:lnTo>
                    <a:pt x="192" y="157"/>
                  </a:lnTo>
                  <a:lnTo>
                    <a:pt x="61" y="91"/>
                  </a:lnTo>
                  <a:lnTo>
                    <a:pt x="0" y="48"/>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5" name="Freeform 298"/>
            <p:cNvSpPr>
              <a:spLocks/>
            </p:cNvSpPr>
            <p:nvPr/>
          </p:nvSpPr>
          <p:spPr bwMode="auto">
            <a:xfrm>
              <a:off x="1495" y="1718"/>
              <a:ext cx="142" cy="242"/>
            </a:xfrm>
            <a:custGeom>
              <a:avLst/>
              <a:gdLst>
                <a:gd name="T0" fmla="*/ 21 w 142"/>
                <a:gd name="T1" fmla="*/ 0 h 242"/>
                <a:gd name="T2" fmla="*/ 76 w 142"/>
                <a:gd name="T3" fmla="*/ 5 h 242"/>
                <a:gd name="T4" fmla="*/ 114 w 142"/>
                <a:gd name="T5" fmla="*/ 31 h 242"/>
                <a:gd name="T6" fmla="*/ 133 w 142"/>
                <a:gd name="T7" fmla="*/ 62 h 242"/>
                <a:gd name="T8" fmla="*/ 142 w 142"/>
                <a:gd name="T9" fmla="*/ 116 h 242"/>
                <a:gd name="T10" fmla="*/ 142 w 142"/>
                <a:gd name="T11" fmla="*/ 145 h 242"/>
                <a:gd name="T12" fmla="*/ 119 w 142"/>
                <a:gd name="T13" fmla="*/ 195 h 242"/>
                <a:gd name="T14" fmla="*/ 95 w 142"/>
                <a:gd name="T15" fmla="*/ 226 h 242"/>
                <a:gd name="T16" fmla="*/ 64 w 142"/>
                <a:gd name="T17" fmla="*/ 242 h 242"/>
                <a:gd name="T18" fmla="*/ 4 w 142"/>
                <a:gd name="T19" fmla="*/ 240 h 242"/>
                <a:gd name="T20" fmla="*/ 0 w 142"/>
                <a:gd name="T21" fmla="*/ 204 h 242"/>
                <a:gd name="T22" fmla="*/ 35 w 142"/>
                <a:gd name="T23" fmla="*/ 211 h 242"/>
                <a:gd name="T24" fmla="*/ 64 w 142"/>
                <a:gd name="T25" fmla="*/ 209 h 242"/>
                <a:gd name="T26" fmla="*/ 88 w 142"/>
                <a:gd name="T27" fmla="*/ 192 h 242"/>
                <a:gd name="T28" fmla="*/ 104 w 142"/>
                <a:gd name="T29" fmla="*/ 176 h 242"/>
                <a:gd name="T30" fmla="*/ 114 w 142"/>
                <a:gd name="T31" fmla="*/ 133 h 242"/>
                <a:gd name="T32" fmla="*/ 109 w 142"/>
                <a:gd name="T33" fmla="*/ 86 h 242"/>
                <a:gd name="T34" fmla="*/ 83 w 142"/>
                <a:gd name="T35" fmla="*/ 50 h 242"/>
                <a:gd name="T36" fmla="*/ 42 w 142"/>
                <a:gd name="T37" fmla="*/ 36 h 242"/>
                <a:gd name="T38" fmla="*/ 31 w 142"/>
                <a:gd name="T39" fmla="*/ 40 h 242"/>
                <a:gd name="T40" fmla="*/ 2 w 142"/>
                <a:gd name="T41" fmla="*/ 59 h 242"/>
                <a:gd name="T42" fmla="*/ 2 w 142"/>
                <a:gd name="T43" fmla="*/ 5 h 242"/>
                <a:gd name="T44" fmla="*/ 21 w 142"/>
                <a:gd name="T45" fmla="*/ 0 h 242"/>
                <a:gd name="T46" fmla="*/ 21 w 142"/>
                <a:gd name="T47" fmla="*/ 0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242"/>
                <a:gd name="T74" fmla="*/ 142 w 142"/>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242">
                  <a:moveTo>
                    <a:pt x="21" y="0"/>
                  </a:moveTo>
                  <a:lnTo>
                    <a:pt x="76" y="5"/>
                  </a:lnTo>
                  <a:lnTo>
                    <a:pt x="114" y="31"/>
                  </a:lnTo>
                  <a:lnTo>
                    <a:pt x="133" y="62"/>
                  </a:lnTo>
                  <a:lnTo>
                    <a:pt x="142" y="116"/>
                  </a:lnTo>
                  <a:lnTo>
                    <a:pt x="142" y="145"/>
                  </a:lnTo>
                  <a:lnTo>
                    <a:pt x="119" y="195"/>
                  </a:lnTo>
                  <a:lnTo>
                    <a:pt x="95" y="226"/>
                  </a:lnTo>
                  <a:lnTo>
                    <a:pt x="64" y="242"/>
                  </a:lnTo>
                  <a:lnTo>
                    <a:pt x="4" y="240"/>
                  </a:lnTo>
                  <a:lnTo>
                    <a:pt x="0" y="204"/>
                  </a:lnTo>
                  <a:lnTo>
                    <a:pt x="35" y="211"/>
                  </a:lnTo>
                  <a:lnTo>
                    <a:pt x="64" y="209"/>
                  </a:lnTo>
                  <a:lnTo>
                    <a:pt x="88" y="192"/>
                  </a:lnTo>
                  <a:lnTo>
                    <a:pt x="104" y="176"/>
                  </a:lnTo>
                  <a:lnTo>
                    <a:pt x="114" y="133"/>
                  </a:lnTo>
                  <a:lnTo>
                    <a:pt x="109" y="86"/>
                  </a:lnTo>
                  <a:lnTo>
                    <a:pt x="83" y="50"/>
                  </a:lnTo>
                  <a:lnTo>
                    <a:pt x="42" y="36"/>
                  </a:lnTo>
                  <a:lnTo>
                    <a:pt x="31" y="40"/>
                  </a:lnTo>
                  <a:lnTo>
                    <a:pt x="2" y="59"/>
                  </a:lnTo>
                  <a:lnTo>
                    <a:pt x="2" y="5"/>
                  </a:lnTo>
                  <a:lnTo>
                    <a:pt x="21" y="0"/>
                  </a:lnTo>
                  <a:close/>
                </a:path>
              </a:pathLst>
            </a:custGeom>
            <a:solidFill>
              <a:srgbClr val="2E4F61"/>
            </a:solidFill>
            <a:ln w="9525">
              <a:noFill/>
              <a:round/>
              <a:headEnd/>
              <a:tailEnd/>
            </a:ln>
          </p:spPr>
          <p:txBody>
            <a:bodyPr/>
            <a:lstStyle/>
            <a:p>
              <a:endParaRPr lang="en-US">
                <a:latin typeface="Calibri" pitchFamily="34" charset="0"/>
              </a:endParaRPr>
            </a:p>
          </p:txBody>
        </p:sp>
        <p:sp>
          <p:nvSpPr>
            <p:cNvPr id="23616" name="Freeform 299"/>
            <p:cNvSpPr>
              <a:spLocks/>
            </p:cNvSpPr>
            <p:nvPr/>
          </p:nvSpPr>
          <p:spPr bwMode="auto">
            <a:xfrm>
              <a:off x="1795" y="1054"/>
              <a:ext cx="104" cy="128"/>
            </a:xfrm>
            <a:custGeom>
              <a:avLst/>
              <a:gdLst>
                <a:gd name="T0" fmla="*/ 78 w 104"/>
                <a:gd name="T1" fmla="*/ 14 h 128"/>
                <a:gd name="T2" fmla="*/ 16 w 104"/>
                <a:gd name="T3" fmla="*/ 59 h 128"/>
                <a:gd name="T4" fmla="*/ 0 w 104"/>
                <a:gd name="T5" fmla="*/ 128 h 128"/>
                <a:gd name="T6" fmla="*/ 88 w 104"/>
                <a:gd name="T7" fmla="*/ 128 h 128"/>
                <a:gd name="T8" fmla="*/ 104 w 104"/>
                <a:gd name="T9" fmla="*/ 0 h 128"/>
                <a:gd name="T10" fmla="*/ 78 w 104"/>
                <a:gd name="T11" fmla="*/ 14 h 128"/>
                <a:gd name="T12" fmla="*/ 78 w 104"/>
                <a:gd name="T13" fmla="*/ 14 h 128"/>
                <a:gd name="T14" fmla="*/ 0 60000 65536"/>
                <a:gd name="T15" fmla="*/ 0 60000 65536"/>
                <a:gd name="T16" fmla="*/ 0 60000 65536"/>
                <a:gd name="T17" fmla="*/ 0 60000 65536"/>
                <a:gd name="T18" fmla="*/ 0 60000 65536"/>
                <a:gd name="T19" fmla="*/ 0 60000 65536"/>
                <a:gd name="T20" fmla="*/ 0 60000 65536"/>
                <a:gd name="T21" fmla="*/ 0 w 104"/>
                <a:gd name="T22" fmla="*/ 0 h 128"/>
                <a:gd name="T23" fmla="*/ 104 w 10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28">
                  <a:moveTo>
                    <a:pt x="78" y="14"/>
                  </a:moveTo>
                  <a:lnTo>
                    <a:pt x="16" y="59"/>
                  </a:lnTo>
                  <a:lnTo>
                    <a:pt x="0" y="128"/>
                  </a:lnTo>
                  <a:lnTo>
                    <a:pt x="88" y="128"/>
                  </a:lnTo>
                  <a:lnTo>
                    <a:pt x="104" y="0"/>
                  </a:lnTo>
                  <a:lnTo>
                    <a:pt x="78" y="14"/>
                  </a:lnTo>
                  <a:close/>
                </a:path>
              </a:pathLst>
            </a:custGeom>
            <a:solidFill>
              <a:srgbClr val="E6E6E6"/>
            </a:solidFill>
            <a:ln w="9525">
              <a:noFill/>
              <a:round/>
              <a:headEnd/>
              <a:tailEnd/>
            </a:ln>
          </p:spPr>
          <p:txBody>
            <a:bodyPr/>
            <a:lstStyle/>
            <a:p>
              <a:endParaRPr lang="en-US">
                <a:latin typeface="Calibri" pitchFamily="34" charset="0"/>
              </a:endParaRPr>
            </a:p>
          </p:txBody>
        </p:sp>
        <p:sp>
          <p:nvSpPr>
            <p:cNvPr id="23617" name="Freeform 300"/>
            <p:cNvSpPr>
              <a:spLocks/>
            </p:cNvSpPr>
            <p:nvPr/>
          </p:nvSpPr>
          <p:spPr bwMode="auto">
            <a:xfrm>
              <a:off x="643" y="707"/>
              <a:ext cx="468" cy="722"/>
            </a:xfrm>
            <a:custGeom>
              <a:avLst/>
              <a:gdLst>
                <a:gd name="T0" fmla="*/ 71 w 468"/>
                <a:gd name="T1" fmla="*/ 64 h 722"/>
                <a:gd name="T2" fmla="*/ 35 w 468"/>
                <a:gd name="T3" fmla="*/ 342 h 722"/>
                <a:gd name="T4" fmla="*/ 23 w 468"/>
                <a:gd name="T5" fmla="*/ 553 h 722"/>
                <a:gd name="T6" fmla="*/ 0 w 468"/>
                <a:gd name="T7" fmla="*/ 698 h 722"/>
                <a:gd name="T8" fmla="*/ 31 w 468"/>
                <a:gd name="T9" fmla="*/ 707 h 722"/>
                <a:gd name="T10" fmla="*/ 83 w 468"/>
                <a:gd name="T11" fmla="*/ 717 h 722"/>
                <a:gd name="T12" fmla="*/ 190 w 468"/>
                <a:gd name="T13" fmla="*/ 722 h 722"/>
                <a:gd name="T14" fmla="*/ 240 w 468"/>
                <a:gd name="T15" fmla="*/ 700 h 722"/>
                <a:gd name="T16" fmla="*/ 285 w 468"/>
                <a:gd name="T17" fmla="*/ 660 h 722"/>
                <a:gd name="T18" fmla="*/ 361 w 468"/>
                <a:gd name="T19" fmla="*/ 722 h 722"/>
                <a:gd name="T20" fmla="*/ 435 w 468"/>
                <a:gd name="T21" fmla="*/ 304 h 722"/>
                <a:gd name="T22" fmla="*/ 468 w 468"/>
                <a:gd name="T23" fmla="*/ 131 h 722"/>
                <a:gd name="T24" fmla="*/ 452 w 468"/>
                <a:gd name="T25" fmla="*/ 31 h 722"/>
                <a:gd name="T26" fmla="*/ 440 w 468"/>
                <a:gd name="T27" fmla="*/ 5 h 722"/>
                <a:gd name="T28" fmla="*/ 423 w 468"/>
                <a:gd name="T29" fmla="*/ 0 h 722"/>
                <a:gd name="T30" fmla="*/ 235 w 468"/>
                <a:gd name="T31" fmla="*/ 29 h 722"/>
                <a:gd name="T32" fmla="*/ 71 w 468"/>
                <a:gd name="T33" fmla="*/ 64 h 722"/>
                <a:gd name="T34" fmla="*/ 71 w 468"/>
                <a:gd name="T35" fmla="*/ 64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8"/>
                <a:gd name="T55" fmla="*/ 0 h 722"/>
                <a:gd name="T56" fmla="*/ 468 w 468"/>
                <a:gd name="T57" fmla="*/ 722 h 7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8" h="722">
                  <a:moveTo>
                    <a:pt x="71" y="64"/>
                  </a:moveTo>
                  <a:lnTo>
                    <a:pt x="35" y="342"/>
                  </a:lnTo>
                  <a:lnTo>
                    <a:pt x="23" y="553"/>
                  </a:lnTo>
                  <a:lnTo>
                    <a:pt x="0" y="698"/>
                  </a:lnTo>
                  <a:lnTo>
                    <a:pt x="31" y="707"/>
                  </a:lnTo>
                  <a:lnTo>
                    <a:pt x="83" y="717"/>
                  </a:lnTo>
                  <a:lnTo>
                    <a:pt x="190" y="722"/>
                  </a:lnTo>
                  <a:lnTo>
                    <a:pt x="240" y="700"/>
                  </a:lnTo>
                  <a:lnTo>
                    <a:pt x="285" y="660"/>
                  </a:lnTo>
                  <a:lnTo>
                    <a:pt x="361" y="722"/>
                  </a:lnTo>
                  <a:lnTo>
                    <a:pt x="435" y="304"/>
                  </a:lnTo>
                  <a:lnTo>
                    <a:pt x="468" y="131"/>
                  </a:lnTo>
                  <a:lnTo>
                    <a:pt x="452" y="31"/>
                  </a:lnTo>
                  <a:lnTo>
                    <a:pt x="440" y="5"/>
                  </a:lnTo>
                  <a:lnTo>
                    <a:pt x="423" y="0"/>
                  </a:lnTo>
                  <a:lnTo>
                    <a:pt x="235" y="29"/>
                  </a:lnTo>
                  <a:lnTo>
                    <a:pt x="71" y="64"/>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18" name="Freeform 301"/>
            <p:cNvSpPr>
              <a:spLocks/>
            </p:cNvSpPr>
            <p:nvPr/>
          </p:nvSpPr>
          <p:spPr bwMode="auto">
            <a:xfrm>
              <a:off x="324" y="1336"/>
              <a:ext cx="740" cy="422"/>
            </a:xfrm>
            <a:custGeom>
              <a:avLst/>
              <a:gdLst>
                <a:gd name="T0" fmla="*/ 47 w 740"/>
                <a:gd name="T1" fmla="*/ 0 h 422"/>
                <a:gd name="T2" fmla="*/ 238 w 740"/>
                <a:gd name="T3" fmla="*/ 59 h 422"/>
                <a:gd name="T4" fmla="*/ 350 w 740"/>
                <a:gd name="T5" fmla="*/ 76 h 422"/>
                <a:gd name="T6" fmla="*/ 435 w 740"/>
                <a:gd name="T7" fmla="*/ 88 h 422"/>
                <a:gd name="T8" fmla="*/ 490 w 740"/>
                <a:gd name="T9" fmla="*/ 90 h 422"/>
                <a:gd name="T10" fmla="*/ 526 w 740"/>
                <a:gd name="T11" fmla="*/ 90 h 422"/>
                <a:gd name="T12" fmla="*/ 552 w 740"/>
                <a:gd name="T13" fmla="*/ 78 h 422"/>
                <a:gd name="T14" fmla="*/ 602 w 740"/>
                <a:gd name="T15" fmla="*/ 38 h 422"/>
                <a:gd name="T16" fmla="*/ 635 w 740"/>
                <a:gd name="T17" fmla="*/ 140 h 422"/>
                <a:gd name="T18" fmla="*/ 647 w 740"/>
                <a:gd name="T19" fmla="*/ 218 h 422"/>
                <a:gd name="T20" fmla="*/ 740 w 740"/>
                <a:gd name="T21" fmla="*/ 418 h 422"/>
                <a:gd name="T22" fmla="*/ 614 w 740"/>
                <a:gd name="T23" fmla="*/ 418 h 422"/>
                <a:gd name="T24" fmla="*/ 526 w 740"/>
                <a:gd name="T25" fmla="*/ 422 h 422"/>
                <a:gd name="T26" fmla="*/ 178 w 740"/>
                <a:gd name="T27" fmla="*/ 401 h 422"/>
                <a:gd name="T28" fmla="*/ 171 w 740"/>
                <a:gd name="T29" fmla="*/ 337 h 422"/>
                <a:gd name="T30" fmla="*/ 162 w 740"/>
                <a:gd name="T31" fmla="*/ 304 h 422"/>
                <a:gd name="T32" fmla="*/ 147 w 740"/>
                <a:gd name="T33" fmla="*/ 273 h 422"/>
                <a:gd name="T34" fmla="*/ 131 w 740"/>
                <a:gd name="T35" fmla="*/ 266 h 422"/>
                <a:gd name="T36" fmla="*/ 135 w 740"/>
                <a:gd name="T37" fmla="*/ 204 h 422"/>
                <a:gd name="T38" fmla="*/ 54 w 740"/>
                <a:gd name="T39" fmla="*/ 195 h 422"/>
                <a:gd name="T40" fmla="*/ 0 w 740"/>
                <a:gd name="T41" fmla="*/ 7 h 422"/>
                <a:gd name="T42" fmla="*/ 47 w 740"/>
                <a:gd name="T43" fmla="*/ 0 h 422"/>
                <a:gd name="T44" fmla="*/ 47 w 740"/>
                <a:gd name="T45" fmla="*/ 0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422"/>
                <a:gd name="T71" fmla="*/ 740 w 740"/>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422">
                  <a:moveTo>
                    <a:pt x="47" y="0"/>
                  </a:moveTo>
                  <a:lnTo>
                    <a:pt x="238" y="59"/>
                  </a:lnTo>
                  <a:lnTo>
                    <a:pt x="350" y="76"/>
                  </a:lnTo>
                  <a:lnTo>
                    <a:pt x="435" y="88"/>
                  </a:lnTo>
                  <a:lnTo>
                    <a:pt x="490" y="90"/>
                  </a:lnTo>
                  <a:lnTo>
                    <a:pt x="526" y="90"/>
                  </a:lnTo>
                  <a:lnTo>
                    <a:pt x="552" y="78"/>
                  </a:lnTo>
                  <a:lnTo>
                    <a:pt x="602" y="38"/>
                  </a:lnTo>
                  <a:lnTo>
                    <a:pt x="635" y="140"/>
                  </a:lnTo>
                  <a:lnTo>
                    <a:pt x="647" y="218"/>
                  </a:lnTo>
                  <a:lnTo>
                    <a:pt x="740" y="418"/>
                  </a:lnTo>
                  <a:lnTo>
                    <a:pt x="614" y="418"/>
                  </a:lnTo>
                  <a:lnTo>
                    <a:pt x="526" y="422"/>
                  </a:lnTo>
                  <a:lnTo>
                    <a:pt x="178" y="401"/>
                  </a:lnTo>
                  <a:lnTo>
                    <a:pt x="171" y="337"/>
                  </a:lnTo>
                  <a:lnTo>
                    <a:pt x="162" y="304"/>
                  </a:lnTo>
                  <a:lnTo>
                    <a:pt x="147" y="273"/>
                  </a:lnTo>
                  <a:lnTo>
                    <a:pt x="131" y="266"/>
                  </a:lnTo>
                  <a:lnTo>
                    <a:pt x="135" y="204"/>
                  </a:lnTo>
                  <a:lnTo>
                    <a:pt x="54" y="195"/>
                  </a:lnTo>
                  <a:lnTo>
                    <a:pt x="0" y="7"/>
                  </a:lnTo>
                  <a:lnTo>
                    <a:pt x="47" y="0"/>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19" name="Freeform 302"/>
            <p:cNvSpPr>
              <a:spLocks/>
            </p:cNvSpPr>
            <p:nvPr/>
          </p:nvSpPr>
          <p:spPr bwMode="auto">
            <a:xfrm>
              <a:off x="790" y="956"/>
              <a:ext cx="188" cy="544"/>
            </a:xfrm>
            <a:custGeom>
              <a:avLst/>
              <a:gdLst>
                <a:gd name="T0" fmla="*/ 169 w 188"/>
                <a:gd name="T1" fmla="*/ 17 h 544"/>
                <a:gd name="T2" fmla="*/ 136 w 188"/>
                <a:gd name="T3" fmla="*/ 95 h 544"/>
                <a:gd name="T4" fmla="*/ 169 w 188"/>
                <a:gd name="T5" fmla="*/ 314 h 544"/>
                <a:gd name="T6" fmla="*/ 188 w 188"/>
                <a:gd name="T7" fmla="*/ 451 h 544"/>
                <a:gd name="T8" fmla="*/ 188 w 188"/>
                <a:gd name="T9" fmla="*/ 511 h 544"/>
                <a:gd name="T10" fmla="*/ 176 w 188"/>
                <a:gd name="T11" fmla="*/ 544 h 544"/>
                <a:gd name="T12" fmla="*/ 131 w 188"/>
                <a:gd name="T13" fmla="*/ 420 h 544"/>
                <a:gd name="T14" fmla="*/ 119 w 188"/>
                <a:gd name="T15" fmla="*/ 430 h 544"/>
                <a:gd name="T16" fmla="*/ 93 w 188"/>
                <a:gd name="T17" fmla="*/ 456 h 544"/>
                <a:gd name="T18" fmla="*/ 62 w 188"/>
                <a:gd name="T19" fmla="*/ 470 h 544"/>
                <a:gd name="T20" fmla="*/ 26 w 188"/>
                <a:gd name="T21" fmla="*/ 473 h 544"/>
                <a:gd name="T22" fmla="*/ 3 w 188"/>
                <a:gd name="T23" fmla="*/ 468 h 544"/>
                <a:gd name="T24" fmla="*/ 0 w 188"/>
                <a:gd name="T25" fmla="*/ 430 h 544"/>
                <a:gd name="T26" fmla="*/ 12 w 188"/>
                <a:gd name="T27" fmla="*/ 333 h 544"/>
                <a:gd name="T28" fmla="*/ 98 w 188"/>
                <a:gd name="T29" fmla="*/ 155 h 544"/>
                <a:gd name="T30" fmla="*/ 107 w 188"/>
                <a:gd name="T31" fmla="*/ 107 h 544"/>
                <a:gd name="T32" fmla="*/ 100 w 188"/>
                <a:gd name="T33" fmla="*/ 81 h 544"/>
                <a:gd name="T34" fmla="*/ 53 w 188"/>
                <a:gd name="T35" fmla="*/ 3 h 544"/>
                <a:gd name="T36" fmla="*/ 107 w 188"/>
                <a:gd name="T37" fmla="*/ 0 h 544"/>
                <a:gd name="T38" fmla="*/ 148 w 188"/>
                <a:gd name="T39" fmla="*/ 0 h 544"/>
                <a:gd name="T40" fmla="*/ 169 w 188"/>
                <a:gd name="T41" fmla="*/ 17 h 544"/>
                <a:gd name="T42" fmla="*/ 169 w 188"/>
                <a:gd name="T43" fmla="*/ 17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544"/>
                <a:gd name="T68" fmla="*/ 188 w 188"/>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544">
                  <a:moveTo>
                    <a:pt x="169" y="17"/>
                  </a:moveTo>
                  <a:lnTo>
                    <a:pt x="136" y="95"/>
                  </a:lnTo>
                  <a:lnTo>
                    <a:pt x="169" y="314"/>
                  </a:lnTo>
                  <a:lnTo>
                    <a:pt x="188" y="451"/>
                  </a:lnTo>
                  <a:lnTo>
                    <a:pt x="188" y="511"/>
                  </a:lnTo>
                  <a:lnTo>
                    <a:pt x="176" y="544"/>
                  </a:lnTo>
                  <a:lnTo>
                    <a:pt x="131" y="420"/>
                  </a:lnTo>
                  <a:lnTo>
                    <a:pt x="119" y="430"/>
                  </a:lnTo>
                  <a:lnTo>
                    <a:pt x="93" y="456"/>
                  </a:lnTo>
                  <a:lnTo>
                    <a:pt x="62" y="470"/>
                  </a:lnTo>
                  <a:lnTo>
                    <a:pt x="26" y="473"/>
                  </a:lnTo>
                  <a:lnTo>
                    <a:pt x="3" y="468"/>
                  </a:lnTo>
                  <a:lnTo>
                    <a:pt x="0" y="430"/>
                  </a:lnTo>
                  <a:lnTo>
                    <a:pt x="12" y="333"/>
                  </a:lnTo>
                  <a:lnTo>
                    <a:pt x="98" y="155"/>
                  </a:lnTo>
                  <a:lnTo>
                    <a:pt x="107" y="107"/>
                  </a:lnTo>
                  <a:lnTo>
                    <a:pt x="100" y="81"/>
                  </a:lnTo>
                  <a:lnTo>
                    <a:pt x="53" y="3"/>
                  </a:lnTo>
                  <a:lnTo>
                    <a:pt x="107" y="0"/>
                  </a:lnTo>
                  <a:lnTo>
                    <a:pt x="148" y="0"/>
                  </a:lnTo>
                  <a:lnTo>
                    <a:pt x="169" y="17"/>
                  </a:lnTo>
                  <a:close/>
                </a:path>
              </a:pathLst>
            </a:custGeom>
            <a:solidFill>
              <a:srgbClr val="733057"/>
            </a:solidFill>
            <a:ln w="9525">
              <a:noFill/>
              <a:round/>
              <a:headEnd/>
              <a:tailEnd/>
            </a:ln>
          </p:spPr>
          <p:txBody>
            <a:bodyPr/>
            <a:lstStyle/>
            <a:p>
              <a:endParaRPr lang="en-US">
                <a:latin typeface="Calibri" pitchFamily="34" charset="0"/>
              </a:endParaRPr>
            </a:p>
          </p:txBody>
        </p:sp>
        <p:sp>
          <p:nvSpPr>
            <p:cNvPr id="23620" name="Freeform 303"/>
            <p:cNvSpPr>
              <a:spLocks/>
            </p:cNvSpPr>
            <p:nvPr/>
          </p:nvSpPr>
          <p:spPr bwMode="auto">
            <a:xfrm>
              <a:off x="2392" y="909"/>
              <a:ext cx="176" cy="555"/>
            </a:xfrm>
            <a:custGeom>
              <a:avLst/>
              <a:gdLst>
                <a:gd name="T0" fmla="*/ 174 w 176"/>
                <a:gd name="T1" fmla="*/ 126 h 555"/>
                <a:gd name="T2" fmla="*/ 121 w 176"/>
                <a:gd name="T3" fmla="*/ 254 h 555"/>
                <a:gd name="T4" fmla="*/ 48 w 176"/>
                <a:gd name="T5" fmla="*/ 460 h 555"/>
                <a:gd name="T6" fmla="*/ 12 w 176"/>
                <a:gd name="T7" fmla="*/ 555 h 555"/>
                <a:gd name="T8" fmla="*/ 9 w 176"/>
                <a:gd name="T9" fmla="*/ 406 h 555"/>
                <a:gd name="T10" fmla="*/ 12 w 176"/>
                <a:gd name="T11" fmla="*/ 183 h 555"/>
                <a:gd name="T12" fmla="*/ 21 w 176"/>
                <a:gd name="T13" fmla="*/ 114 h 555"/>
                <a:gd name="T14" fmla="*/ 0 w 176"/>
                <a:gd name="T15" fmla="*/ 59 h 555"/>
                <a:gd name="T16" fmla="*/ 0 w 176"/>
                <a:gd name="T17" fmla="*/ 36 h 555"/>
                <a:gd name="T18" fmla="*/ 33 w 176"/>
                <a:gd name="T19" fmla="*/ 28 h 555"/>
                <a:gd name="T20" fmla="*/ 64 w 176"/>
                <a:gd name="T21" fmla="*/ 81 h 555"/>
                <a:gd name="T22" fmla="*/ 143 w 176"/>
                <a:gd name="T23" fmla="*/ 0 h 555"/>
                <a:gd name="T24" fmla="*/ 176 w 176"/>
                <a:gd name="T25" fmla="*/ 7 h 555"/>
                <a:gd name="T26" fmla="*/ 157 w 176"/>
                <a:gd name="T27" fmla="*/ 31 h 555"/>
                <a:gd name="T28" fmla="*/ 159 w 176"/>
                <a:gd name="T29" fmla="*/ 54 h 555"/>
                <a:gd name="T30" fmla="*/ 176 w 176"/>
                <a:gd name="T31" fmla="*/ 81 h 555"/>
                <a:gd name="T32" fmla="*/ 174 w 176"/>
                <a:gd name="T33" fmla="*/ 126 h 555"/>
                <a:gd name="T34" fmla="*/ 174 w 176"/>
                <a:gd name="T35" fmla="*/ 126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555"/>
                <a:gd name="T56" fmla="*/ 176 w 176"/>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555">
                  <a:moveTo>
                    <a:pt x="174" y="126"/>
                  </a:moveTo>
                  <a:lnTo>
                    <a:pt x="121" y="254"/>
                  </a:lnTo>
                  <a:lnTo>
                    <a:pt x="48" y="460"/>
                  </a:lnTo>
                  <a:lnTo>
                    <a:pt x="12" y="555"/>
                  </a:lnTo>
                  <a:lnTo>
                    <a:pt x="9" y="406"/>
                  </a:lnTo>
                  <a:lnTo>
                    <a:pt x="12" y="183"/>
                  </a:lnTo>
                  <a:lnTo>
                    <a:pt x="21" y="114"/>
                  </a:lnTo>
                  <a:lnTo>
                    <a:pt x="0" y="59"/>
                  </a:lnTo>
                  <a:lnTo>
                    <a:pt x="0" y="36"/>
                  </a:lnTo>
                  <a:lnTo>
                    <a:pt x="33" y="28"/>
                  </a:lnTo>
                  <a:lnTo>
                    <a:pt x="64" y="81"/>
                  </a:lnTo>
                  <a:lnTo>
                    <a:pt x="143" y="0"/>
                  </a:lnTo>
                  <a:lnTo>
                    <a:pt x="176" y="7"/>
                  </a:lnTo>
                  <a:lnTo>
                    <a:pt x="157" y="31"/>
                  </a:lnTo>
                  <a:lnTo>
                    <a:pt x="159" y="54"/>
                  </a:lnTo>
                  <a:lnTo>
                    <a:pt x="176" y="81"/>
                  </a:lnTo>
                  <a:lnTo>
                    <a:pt x="174" y="126"/>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21" name="Freeform 304"/>
            <p:cNvSpPr>
              <a:spLocks/>
            </p:cNvSpPr>
            <p:nvPr/>
          </p:nvSpPr>
          <p:spPr bwMode="auto">
            <a:xfrm>
              <a:off x="2749" y="1125"/>
              <a:ext cx="202" cy="377"/>
            </a:xfrm>
            <a:custGeom>
              <a:avLst/>
              <a:gdLst>
                <a:gd name="T0" fmla="*/ 31 w 202"/>
                <a:gd name="T1" fmla="*/ 69 h 377"/>
                <a:gd name="T2" fmla="*/ 0 w 202"/>
                <a:gd name="T3" fmla="*/ 147 h 377"/>
                <a:gd name="T4" fmla="*/ 19 w 202"/>
                <a:gd name="T5" fmla="*/ 356 h 377"/>
                <a:gd name="T6" fmla="*/ 28 w 202"/>
                <a:gd name="T7" fmla="*/ 377 h 377"/>
                <a:gd name="T8" fmla="*/ 62 w 202"/>
                <a:gd name="T9" fmla="*/ 370 h 377"/>
                <a:gd name="T10" fmla="*/ 202 w 202"/>
                <a:gd name="T11" fmla="*/ 211 h 377"/>
                <a:gd name="T12" fmla="*/ 200 w 202"/>
                <a:gd name="T13" fmla="*/ 147 h 377"/>
                <a:gd name="T14" fmla="*/ 183 w 202"/>
                <a:gd name="T15" fmla="*/ 97 h 377"/>
                <a:gd name="T16" fmla="*/ 128 w 202"/>
                <a:gd name="T17" fmla="*/ 73 h 377"/>
                <a:gd name="T18" fmla="*/ 126 w 202"/>
                <a:gd name="T19" fmla="*/ 57 h 377"/>
                <a:gd name="T20" fmla="*/ 157 w 202"/>
                <a:gd name="T21" fmla="*/ 19 h 377"/>
                <a:gd name="T22" fmla="*/ 167 w 202"/>
                <a:gd name="T23" fmla="*/ 0 h 377"/>
                <a:gd name="T24" fmla="*/ 143 w 202"/>
                <a:gd name="T25" fmla="*/ 0 h 377"/>
                <a:gd name="T26" fmla="*/ 74 w 202"/>
                <a:gd name="T27" fmla="*/ 64 h 377"/>
                <a:gd name="T28" fmla="*/ 50 w 202"/>
                <a:gd name="T29" fmla="*/ 69 h 377"/>
                <a:gd name="T30" fmla="*/ 31 w 202"/>
                <a:gd name="T31" fmla="*/ 69 h 377"/>
                <a:gd name="T32" fmla="*/ 31 w 202"/>
                <a:gd name="T33" fmla="*/ 69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377"/>
                <a:gd name="T53" fmla="*/ 202 w 202"/>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377">
                  <a:moveTo>
                    <a:pt x="31" y="69"/>
                  </a:moveTo>
                  <a:lnTo>
                    <a:pt x="0" y="147"/>
                  </a:lnTo>
                  <a:lnTo>
                    <a:pt x="19" y="356"/>
                  </a:lnTo>
                  <a:lnTo>
                    <a:pt x="28" y="377"/>
                  </a:lnTo>
                  <a:lnTo>
                    <a:pt x="62" y="370"/>
                  </a:lnTo>
                  <a:lnTo>
                    <a:pt x="202" y="211"/>
                  </a:lnTo>
                  <a:lnTo>
                    <a:pt x="200" y="147"/>
                  </a:lnTo>
                  <a:lnTo>
                    <a:pt x="183" y="97"/>
                  </a:lnTo>
                  <a:lnTo>
                    <a:pt x="128" y="73"/>
                  </a:lnTo>
                  <a:lnTo>
                    <a:pt x="126" y="57"/>
                  </a:lnTo>
                  <a:lnTo>
                    <a:pt x="157" y="19"/>
                  </a:lnTo>
                  <a:lnTo>
                    <a:pt x="167" y="0"/>
                  </a:lnTo>
                  <a:lnTo>
                    <a:pt x="143" y="0"/>
                  </a:lnTo>
                  <a:lnTo>
                    <a:pt x="74" y="64"/>
                  </a:lnTo>
                  <a:lnTo>
                    <a:pt x="50" y="69"/>
                  </a:lnTo>
                  <a:lnTo>
                    <a:pt x="31" y="6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22" name="Freeform 305"/>
            <p:cNvSpPr>
              <a:spLocks/>
            </p:cNvSpPr>
            <p:nvPr/>
          </p:nvSpPr>
          <p:spPr bwMode="auto">
            <a:xfrm>
              <a:off x="2332" y="3598"/>
              <a:ext cx="1709" cy="318"/>
            </a:xfrm>
            <a:custGeom>
              <a:avLst/>
              <a:gdLst>
                <a:gd name="T0" fmla="*/ 1590 w 1709"/>
                <a:gd name="T1" fmla="*/ 192 h 318"/>
                <a:gd name="T2" fmla="*/ 448 w 1709"/>
                <a:gd name="T3" fmla="*/ 0 h 318"/>
                <a:gd name="T4" fmla="*/ 303 w 1709"/>
                <a:gd name="T5" fmla="*/ 0 h 318"/>
                <a:gd name="T6" fmla="*/ 153 w 1709"/>
                <a:gd name="T7" fmla="*/ 57 h 318"/>
                <a:gd name="T8" fmla="*/ 81 w 1709"/>
                <a:gd name="T9" fmla="*/ 163 h 318"/>
                <a:gd name="T10" fmla="*/ 0 w 1709"/>
                <a:gd name="T11" fmla="*/ 299 h 318"/>
                <a:gd name="T12" fmla="*/ 1709 w 1709"/>
                <a:gd name="T13" fmla="*/ 318 h 318"/>
                <a:gd name="T14" fmla="*/ 1590 w 1709"/>
                <a:gd name="T15" fmla="*/ 192 h 318"/>
                <a:gd name="T16" fmla="*/ 1590 w 1709"/>
                <a:gd name="T17" fmla="*/ 192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318"/>
                <a:gd name="T29" fmla="*/ 1709 w 1709"/>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318">
                  <a:moveTo>
                    <a:pt x="1590" y="192"/>
                  </a:moveTo>
                  <a:lnTo>
                    <a:pt x="448" y="0"/>
                  </a:lnTo>
                  <a:lnTo>
                    <a:pt x="303" y="0"/>
                  </a:lnTo>
                  <a:lnTo>
                    <a:pt x="153" y="57"/>
                  </a:lnTo>
                  <a:lnTo>
                    <a:pt x="81" y="163"/>
                  </a:lnTo>
                  <a:lnTo>
                    <a:pt x="0" y="299"/>
                  </a:lnTo>
                  <a:lnTo>
                    <a:pt x="1709" y="318"/>
                  </a:lnTo>
                  <a:lnTo>
                    <a:pt x="1590" y="192"/>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3" name="Freeform 306"/>
            <p:cNvSpPr>
              <a:spLocks/>
            </p:cNvSpPr>
            <p:nvPr/>
          </p:nvSpPr>
          <p:spPr bwMode="auto">
            <a:xfrm>
              <a:off x="1164" y="3479"/>
              <a:ext cx="692" cy="418"/>
            </a:xfrm>
            <a:custGeom>
              <a:avLst/>
              <a:gdLst>
                <a:gd name="T0" fmla="*/ 490 w 692"/>
                <a:gd name="T1" fmla="*/ 36 h 418"/>
                <a:gd name="T2" fmla="*/ 319 w 692"/>
                <a:gd name="T3" fmla="*/ 55 h 418"/>
                <a:gd name="T4" fmla="*/ 114 w 692"/>
                <a:gd name="T5" fmla="*/ 123 h 418"/>
                <a:gd name="T6" fmla="*/ 43 w 692"/>
                <a:gd name="T7" fmla="*/ 216 h 418"/>
                <a:gd name="T8" fmla="*/ 0 w 692"/>
                <a:gd name="T9" fmla="*/ 337 h 418"/>
                <a:gd name="T10" fmla="*/ 59 w 692"/>
                <a:gd name="T11" fmla="*/ 413 h 418"/>
                <a:gd name="T12" fmla="*/ 692 w 692"/>
                <a:gd name="T13" fmla="*/ 418 h 418"/>
                <a:gd name="T14" fmla="*/ 562 w 692"/>
                <a:gd name="T15" fmla="*/ 0 h 418"/>
                <a:gd name="T16" fmla="*/ 490 w 692"/>
                <a:gd name="T17" fmla="*/ 36 h 418"/>
                <a:gd name="T18" fmla="*/ 490 w 692"/>
                <a:gd name="T19" fmla="*/ 3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418"/>
                <a:gd name="T32" fmla="*/ 692 w 692"/>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418">
                  <a:moveTo>
                    <a:pt x="490" y="36"/>
                  </a:moveTo>
                  <a:lnTo>
                    <a:pt x="319" y="55"/>
                  </a:lnTo>
                  <a:lnTo>
                    <a:pt x="114" y="123"/>
                  </a:lnTo>
                  <a:lnTo>
                    <a:pt x="43" y="216"/>
                  </a:lnTo>
                  <a:lnTo>
                    <a:pt x="0" y="337"/>
                  </a:lnTo>
                  <a:lnTo>
                    <a:pt x="59" y="413"/>
                  </a:lnTo>
                  <a:lnTo>
                    <a:pt x="692" y="418"/>
                  </a:lnTo>
                  <a:lnTo>
                    <a:pt x="562" y="0"/>
                  </a:lnTo>
                  <a:lnTo>
                    <a:pt x="490" y="36"/>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24" name="Freeform 307"/>
            <p:cNvSpPr>
              <a:spLocks/>
            </p:cNvSpPr>
            <p:nvPr/>
          </p:nvSpPr>
          <p:spPr bwMode="auto">
            <a:xfrm>
              <a:off x="1573" y="1429"/>
              <a:ext cx="2590" cy="2487"/>
            </a:xfrm>
            <a:custGeom>
              <a:avLst/>
              <a:gdLst>
                <a:gd name="T0" fmla="*/ 2264 w 2590"/>
                <a:gd name="T1" fmla="*/ 0 h 2487"/>
                <a:gd name="T2" fmla="*/ 2299 w 2590"/>
                <a:gd name="T3" fmla="*/ 128 h 2487"/>
                <a:gd name="T4" fmla="*/ 2399 w 2590"/>
                <a:gd name="T5" fmla="*/ 220 h 2487"/>
                <a:gd name="T6" fmla="*/ 2547 w 2590"/>
                <a:gd name="T7" fmla="*/ 515 h 2487"/>
                <a:gd name="T8" fmla="*/ 2580 w 2590"/>
                <a:gd name="T9" fmla="*/ 825 h 2487"/>
                <a:gd name="T10" fmla="*/ 2590 w 2590"/>
                <a:gd name="T11" fmla="*/ 1077 h 2487"/>
                <a:gd name="T12" fmla="*/ 2428 w 2590"/>
                <a:gd name="T13" fmla="*/ 1504 h 2487"/>
                <a:gd name="T14" fmla="*/ 2504 w 2590"/>
                <a:gd name="T15" fmla="*/ 2235 h 2487"/>
                <a:gd name="T16" fmla="*/ 2440 w 2590"/>
                <a:gd name="T17" fmla="*/ 2283 h 2487"/>
                <a:gd name="T18" fmla="*/ 2185 w 2590"/>
                <a:gd name="T19" fmla="*/ 2209 h 2487"/>
                <a:gd name="T20" fmla="*/ 1062 w 2590"/>
                <a:gd name="T21" fmla="*/ 2067 h 2487"/>
                <a:gd name="T22" fmla="*/ 893 w 2590"/>
                <a:gd name="T23" fmla="*/ 2083 h 2487"/>
                <a:gd name="T24" fmla="*/ 774 w 2590"/>
                <a:gd name="T25" fmla="*/ 2195 h 2487"/>
                <a:gd name="T26" fmla="*/ 731 w 2590"/>
                <a:gd name="T27" fmla="*/ 2411 h 2487"/>
                <a:gd name="T28" fmla="*/ 721 w 2590"/>
                <a:gd name="T29" fmla="*/ 2487 h 2487"/>
                <a:gd name="T30" fmla="*/ 241 w 2590"/>
                <a:gd name="T31" fmla="*/ 2475 h 2487"/>
                <a:gd name="T32" fmla="*/ 157 w 2590"/>
                <a:gd name="T33" fmla="*/ 2060 h 2487"/>
                <a:gd name="T34" fmla="*/ 376 w 2590"/>
                <a:gd name="T35" fmla="*/ 1839 h 2487"/>
                <a:gd name="T36" fmla="*/ 1183 w 2590"/>
                <a:gd name="T37" fmla="*/ 1756 h 2487"/>
                <a:gd name="T38" fmla="*/ 457 w 2590"/>
                <a:gd name="T39" fmla="*/ 1613 h 2487"/>
                <a:gd name="T40" fmla="*/ 19 w 2590"/>
                <a:gd name="T41" fmla="*/ 1450 h 2487"/>
                <a:gd name="T42" fmla="*/ 0 w 2590"/>
                <a:gd name="T43" fmla="*/ 1355 h 2487"/>
                <a:gd name="T44" fmla="*/ 22 w 2590"/>
                <a:gd name="T45" fmla="*/ 1253 h 2487"/>
                <a:gd name="T46" fmla="*/ 36 w 2590"/>
                <a:gd name="T47" fmla="*/ 1198 h 2487"/>
                <a:gd name="T48" fmla="*/ 76 w 2590"/>
                <a:gd name="T49" fmla="*/ 1141 h 2487"/>
                <a:gd name="T50" fmla="*/ 141 w 2590"/>
                <a:gd name="T51" fmla="*/ 1141 h 2487"/>
                <a:gd name="T52" fmla="*/ 274 w 2590"/>
                <a:gd name="T53" fmla="*/ 1193 h 2487"/>
                <a:gd name="T54" fmla="*/ 314 w 2590"/>
                <a:gd name="T55" fmla="*/ 1210 h 2487"/>
                <a:gd name="T56" fmla="*/ 443 w 2590"/>
                <a:gd name="T57" fmla="*/ 1215 h 2487"/>
                <a:gd name="T58" fmla="*/ 543 w 2590"/>
                <a:gd name="T59" fmla="*/ 1200 h 2487"/>
                <a:gd name="T60" fmla="*/ 424 w 2590"/>
                <a:gd name="T61" fmla="*/ 1158 h 2487"/>
                <a:gd name="T62" fmla="*/ 407 w 2590"/>
                <a:gd name="T63" fmla="*/ 1110 h 2487"/>
                <a:gd name="T64" fmla="*/ 443 w 2590"/>
                <a:gd name="T65" fmla="*/ 1103 h 2487"/>
                <a:gd name="T66" fmla="*/ 469 w 2590"/>
                <a:gd name="T67" fmla="*/ 1030 h 2487"/>
                <a:gd name="T68" fmla="*/ 448 w 2590"/>
                <a:gd name="T69" fmla="*/ 958 h 2487"/>
                <a:gd name="T70" fmla="*/ 419 w 2590"/>
                <a:gd name="T71" fmla="*/ 899 h 2487"/>
                <a:gd name="T72" fmla="*/ 391 w 2590"/>
                <a:gd name="T73" fmla="*/ 859 h 2487"/>
                <a:gd name="T74" fmla="*/ 419 w 2590"/>
                <a:gd name="T75" fmla="*/ 847 h 2487"/>
                <a:gd name="T76" fmla="*/ 524 w 2590"/>
                <a:gd name="T77" fmla="*/ 852 h 2487"/>
                <a:gd name="T78" fmla="*/ 588 w 2590"/>
                <a:gd name="T79" fmla="*/ 849 h 2487"/>
                <a:gd name="T80" fmla="*/ 695 w 2590"/>
                <a:gd name="T81" fmla="*/ 840 h 2487"/>
                <a:gd name="T82" fmla="*/ 769 w 2590"/>
                <a:gd name="T83" fmla="*/ 842 h 2487"/>
                <a:gd name="T84" fmla="*/ 847 w 2590"/>
                <a:gd name="T85" fmla="*/ 856 h 2487"/>
                <a:gd name="T86" fmla="*/ 893 w 2590"/>
                <a:gd name="T87" fmla="*/ 849 h 2487"/>
                <a:gd name="T88" fmla="*/ 928 w 2590"/>
                <a:gd name="T89" fmla="*/ 835 h 2487"/>
                <a:gd name="T90" fmla="*/ 974 w 2590"/>
                <a:gd name="T91" fmla="*/ 856 h 2487"/>
                <a:gd name="T92" fmla="*/ 1052 w 2590"/>
                <a:gd name="T93" fmla="*/ 833 h 2487"/>
                <a:gd name="T94" fmla="*/ 1221 w 2590"/>
                <a:gd name="T95" fmla="*/ 759 h 2487"/>
                <a:gd name="T96" fmla="*/ 1404 w 2590"/>
                <a:gd name="T97" fmla="*/ 669 h 2487"/>
                <a:gd name="T98" fmla="*/ 1519 w 2590"/>
                <a:gd name="T99" fmla="*/ 593 h 2487"/>
                <a:gd name="T100" fmla="*/ 1623 w 2590"/>
                <a:gd name="T101" fmla="*/ 405 h 2487"/>
                <a:gd name="T102" fmla="*/ 1704 w 2590"/>
                <a:gd name="T103" fmla="*/ 303 h 2487"/>
                <a:gd name="T104" fmla="*/ 1735 w 2590"/>
                <a:gd name="T105" fmla="*/ 311 h 2487"/>
                <a:gd name="T106" fmla="*/ 1847 w 2590"/>
                <a:gd name="T107" fmla="*/ 213 h 2487"/>
                <a:gd name="T108" fmla="*/ 2073 w 2590"/>
                <a:gd name="T109" fmla="*/ 61 h 2487"/>
                <a:gd name="T110" fmla="*/ 2152 w 2590"/>
                <a:gd name="T111" fmla="*/ 16 h 2487"/>
                <a:gd name="T112" fmla="*/ 2264 w 2590"/>
                <a:gd name="T113" fmla="*/ 0 h 2487"/>
                <a:gd name="T114" fmla="*/ 2264 w 2590"/>
                <a:gd name="T115" fmla="*/ 0 h 2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0"/>
                <a:gd name="T175" fmla="*/ 0 h 2487"/>
                <a:gd name="T176" fmla="*/ 2590 w 2590"/>
                <a:gd name="T177" fmla="*/ 2487 h 2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0" h="2487">
                  <a:moveTo>
                    <a:pt x="2264" y="0"/>
                  </a:moveTo>
                  <a:lnTo>
                    <a:pt x="2299" y="128"/>
                  </a:lnTo>
                  <a:lnTo>
                    <a:pt x="2399" y="220"/>
                  </a:lnTo>
                  <a:lnTo>
                    <a:pt x="2547" y="515"/>
                  </a:lnTo>
                  <a:lnTo>
                    <a:pt x="2580" y="825"/>
                  </a:lnTo>
                  <a:lnTo>
                    <a:pt x="2590" y="1077"/>
                  </a:lnTo>
                  <a:lnTo>
                    <a:pt x="2428" y="1504"/>
                  </a:lnTo>
                  <a:lnTo>
                    <a:pt x="2504" y="2235"/>
                  </a:lnTo>
                  <a:lnTo>
                    <a:pt x="2440" y="2283"/>
                  </a:lnTo>
                  <a:lnTo>
                    <a:pt x="2185" y="2209"/>
                  </a:lnTo>
                  <a:lnTo>
                    <a:pt x="1062" y="2067"/>
                  </a:lnTo>
                  <a:lnTo>
                    <a:pt x="893" y="2083"/>
                  </a:lnTo>
                  <a:lnTo>
                    <a:pt x="774" y="2195"/>
                  </a:lnTo>
                  <a:lnTo>
                    <a:pt x="731" y="2411"/>
                  </a:lnTo>
                  <a:lnTo>
                    <a:pt x="721" y="2487"/>
                  </a:lnTo>
                  <a:lnTo>
                    <a:pt x="241" y="2475"/>
                  </a:lnTo>
                  <a:lnTo>
                    <a:pt x="157" y="2060"/>
                  </a:lnTo>
                  <a:lnTo>
                    <a:pt x="376" y="1839"/>
                  </a:lnTo>
                  <a:lnTo>
                    <a:pt x="1183" y="1756"/>
                  </a:lnTo>
                  <a:lnTo>
                    <a:pt x="457" y="1613"/>
                  </a:lnTo>
                  <a:lnTo>
                    <a:pt x="19" y="1450"/>
                  </a:lnTo>
                  <a:lnTo>
                    <a:pt x="0" y="1355"/>
                  </a:lnTo>
                  <a:lnTo>
                    <a:pt x="22" y="1253"/>
                  </a:lnTo>
                  <a:lnTo>
                    <a:pt x="36" y="1198"/>
                  </a:lnTo>
                  <a:lnTo>
                    <a:pt x="76" y="1141"/>
                  </a:lnTo>
                  <a:lnTo>
                    <a:pt x="141" y="1141"/>
                  </a:lnTo>
                  <a:lnTo>
                    <a:pt x="274" y="1193"/>
                  </a:lnTo>
                  <a:lnTo>
                    <a:pt x="314" y="1210"/>
                  </a:lnTo>
                  <a:lnTo>
                    <a:pt x="443" y="1215"/>
                  </a:lnTo>
                  <a:lnTo>
                    <a:pt x="543" y="1200"/>
                  </a:lnTo>
                  <a:lnTo>
                    <a:pt x="424" y="1158"/>
                  </a:lnTo>
                  <a:lnTo>
                    <a:pt x="407" y="1110"/>
                  </a:lnTo>
                  <a:lnTo>
                    <a:pt x="443" y="1103"/>
                  </a:lnTo>
                  <a:lnTo>
                    <a:pt x="469" y="1030"/>
                  </a:lnTo>
                  <a:lnTo>
                    <a:pt x="448" y="958"/>
                  </a:lnTo>
                  <a:lnTo>
                    <a:pt x="419" y="899"/>
                  </a:lnTo>
                  <a:lnTo>
                    <a:pt x="391" y="859"/>
                  </a:lnTo>
                  <a:lnTo>
                    <a:pt x="419" y="847"/>
                  </a:lnTo>
                  <a:lnTo>
                    <a:pt x="524" y="852"/>
                  </a:lnTo>
                  <a:lnTo>
                    <a:pt x="588" y="849"/>
                  </a:lnTo>
                  <a:lnTo>
                    <a:pt x="695" y="840"/>
                  </a:lnTo>
                  <a:lnTo>
                    <a:pt x="769" y="842"/>
                  </a:lnTo>
                  <a:lnTo>
                    <a:pt x="847" y="856"/>
                  </a:lnTo>
                  <a:lnTo>
                    <a:pt x="893" y="849"/>
                  </a:lnTo>
                  <a:lnTo>
                    <a:pt x="928" y="835"/>
                  </a:lnTo>
                  <a:lnTo>
                    <a:pt x="974" y="856"/>
                  </a:lnTo>
                  <a:lnTo>
                    <a:pt x="1052" y="833"/>
                  </a:lnTo>
                  <a:lnTo>
                    <a:pt x="1221" y="759"/>
                  </a:lnTo>
                  <a:lnTo>
                    <a:pt x="1404" y="669"/>
                  </a:lnTo>
                  <a:lnTo>
                    <a:pt x="1519" y="593"/>
                  </a:lnTo>
                  <a:lnTo>
                    <a:pt x="1623" y="405"/>
                  </a:lnTo>
                  <a:lnTo>
                    <a:pt x="1704" y="303"/>
                  </a:lnTo>
                  <a:lnTo>
                    <a:pt x="1735" y="311"/>
                  </a:lnTo>
                  <a:lnTo>
                    <a:pt x="1847" y="213"/>
                  </a:lnTo>
                  <a:lnTo>
                    <a:pt x="2073" y="61"/>
                  </a:lnTo>
                  <a:lnTo>
                    <a:pt x="2152" y="16"/>
                  </a:lnTo>
                  <a:lnTo>
                    <a:pt x="2264" y="0"/>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5" name="Freeform 308"/>
            <p:cNvSpPr>
              <a:spLocks/>
            </p:cNvSpPr>
            <p:nvPr/>
          </p:nvSpPr>
          <p:spPr bwMode="auto">
            <a:xfrm>
              <a:off x="1209" y="1647"/>
              <a:ext cx="298" cy="387"/>
            </a:xfrm>
            <a:custGeom>
              <a:avLst/>
              <a:gdLst>
                <a:gd name="T0" fmla="*/ 298 w 298"/>
                <a:gd name="T1" fmla="*/ 24 h 387"/>
                <a:gd name="T2" fmla="*/ 290 w 298"/>
                <a:gd name="T3" fmla="*/ 116 h 387"/>
                <a:gd name="T4" fmla="*/ 290 w 298"/>
                <a:gd name="T5" fmla="*/ 311 h 387"/>
                <a:gd name="T6" fmla="*/ 233 w 298"/>
                <a:gd name="T7" fmla="*/ 266 h 387"/>
                <a:gd name="T8" fmla="*/ 219 w 298"/>
                <a:gd name="T9" fmla="*/ 261 h 387"/>
                <a:gd name="T10" fmla="*/ 179 w 298"/>
                <a:gd name="T11" fmla="*/ 263 h 387"/>
                <a:gd name="T12" fmla="*/ 143 w 298"/>
                <a:gd name="T13" fmla="*/ 282 h 387"/>
                <a:gd name="T14" fmla="*/ 102 w 298"/>
                <a:gd name="T15" fmla="*/ 289 h 387"/>
                <a:gd name="T16" fmla="*/ 81 w 298"/>
                <a:gd name="T17" fmla="*/ 311 h 387"/>
                <a:gd name="T18" fmla="*/ 24 w 298"/>
                <a:gd name="T19" fmla="*/ 387 h 387"/>
                <a:gd name="T20" fmla="*/ 17 w 298"/>
                <a:gd name="T21" fmla="*/ 335 h 387"/>
                <a:gd name="T22" fmla="*/ 14 w 298"/>
                <a:gd name="T23" fmla="*/ 74 h 387"/>
                <a:gd name="T24" fmla="*/ 10 w 298"/>
                <a:gd name="T25" fmla="*/ 47 h 387"/>
                <a:gd name="T26" fmla="*/ 0 w 298"/>
                <a:gd name="T27" fmla="*/ 19 h 387"/>
                <a:gd name="T28" fmla="*/ 71 w 298"/>
                <a:gd name="T29" fmla="*/ 0 h 387"/>
                <a:gd name="T30" fmla="*/ 217 w 298"/>
                <a:gd name="T31" fmla="*/ 0 h 387"/>
                <a:gd name="T32" fmla="*/ 276 w 298"/>
                <a:gd name="T33" fmla="*/ 2 h 387"/>
                <a:gd name="T34" fmla="*/ 298 w 298"/>
                <a:gd name="T35" fmla="*/ 24 h 387"/>
                <a:gd name="T36" fmla="*/ 298 w 298"/>
                <a:gd name="T37" fmla="*/ 2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387"/>
                <a:gd name="T59" fmla="*/ 298 w 298"/>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387">
                  <a:moveTo>
                    <a:pt x="298" y="24"/>
                  </a:moveTo>
                  <a:lnTo>
                    <a:pt x="290" y="116"/>
                  </a:lnTo>
                  <a:lnTo>
                    <a:pt x="290" y="311"/>
                  </a:lnTo>
                  <a:lnTo>
                    <a:pt x="233" y="266"/>
                  </a:lnTo>
                  <a:lnTo>
                    <a:pt x="219" y="261"/>
                  </a:lnTo>
                  <a:lnTo>
                    <a:pt x="179" y="263"/>
                  </a:lnTo>
                  <a:lnTo>
                    <a:pt x="143" y="282"/>
                  </a:lnTo>
                  <a:lnTo>
                    <a:pt x="102" y="289"/>
                  </a:lnTo>
                  <a:lnTo>
                    <a:pt x="81" y="311"/>
                  </a:lnTo>
                  <a:lnTo>
                    <a:pt x="24" y="387"/>
                  </a:lnTo>
                  <a:lnTo>
                    <a:pt x="17" y="335"/>
                  </a:lnTo>
                  <a:lnTo>
                    <a:pt x="14" y="74"/>
                  </a:lnTo>
                  <a:lnTo>
                    <a:pt x="10" y="47"/>
                  </a:lnTo>
                  <a:lnTo>
                    <a:pt x="0" y="19"/>
                  </a:lnTo>
                  <a:lnTo>
                    <a:pt x="71" y="0"/>
                  </a:lnTo>
                  <a:lnTo>
                    <a:pt x="217" y="0"/>
                  </a:lnTo>
                  <a:lnTo>
                    <a:pt x="276" y="2"/>
                  </a:lnTo>
                  <a:lnTo>
                    <a:pt x="298" y="24"/>
                  </a:lnTo>
                  <a:close/>
                </a:path>
              </a:pathLst>
            </a:custGeom>
            <a:solidFill>
              <a:srgbClr val="1C404F"/>
            </a:solidFill>
            <a:ln w="9525">
              <a:noFill/>
              <a:round/>
              <a:headEnd/>
              <a:tailEnd/>
            </a:ln>
          </p:spPr>
          <p:txBody>
            <a:bodyPr/>
            <a:lstStyle/>
            <a:p>
              <a:endParaRPr lang="en-US">
                <a:latin typeface="Calibri" pitchFamily="34" charset="0"/>
              </a:endParaRPr>
            </a:p>
          </p:txBody>
        </p:sp>
        <p:sp>
          <p:nvSpPr>
            <p:cNvPr id="23626" name="Freeform 309"/>
            <p:cNvSpPr>
              <a:spLocks/>
            </p:cNvSpPr>
            <p:nvPr/>
          </p:nvSpPr>
          <p:spPr bwMode="auto">
            <a:xfrm>
              <a:off x="1319" y="1656"/>
              <a:ext cx="121" cy="22"/>
            </a:xfrm>
            <a:custGeom>
              <a:avLst/>
              <a:gdLst>
                <a:gd name="T0" fmla="*/ 2 w 121"/>
                <a:gd name="T1" fmla="*/ 0 h 22"/>
                <a:gd name="T2" fmla="*/ 76 w 121"/>
                <a:gd name="T3" fmla="*/ 0 h 22"/>
                <a:gd name="T4" fmla="*/ 116 w 121"/>
                <a:gd name="T5" fmla="*/ 0 h 22"/>
                <a:gd name="T6" fmla="*/ 121 w 121"/>
                <a:gd name="T7" fmla="*/ 17 h 22"/>
                <a:gd name="T8" fmla="*/ 66 w 121"/>
                <a:gd name="T9" fmla="*/ 19 h 22"/>
                <a:gd name="T10" fmla="*/ 0 w 121"/>
                <a:gd name="T11" fmla="*/ 22 h 22"/>
                <a:gd name="T12" fmla="*/ 2 w 121"/>
                <a:gd name="T13" fmla="*/ 0 h 22"/>
                <a:gd name="T14" fmla="*/ 2 w 12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2"/>
                <a:gd name="T26" fmla="*/ 121 w 12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2">
                  <a:moveTo>
                    <a:pt x="2" y="0"/>
                  </a:moveTo>
                  <a:lnTo>
                    <a:pt x="76" y="0"/>
                  </a:lnTo>
                  <a:lnTo>
                    <a:pt x="116" y="0"/>
                  </a:lnTo>
                  <a:lnTo>
                    <a:pt x="121" y="17"/>
                  </a:lnTo>
                  <a:lnTo>
                    <a:pt x="66" y="19"/>
                  </a:lnTo>
                  <a:lnTo>
                    <a:pt x="0" y="22"/>
                  </a:lnTo>
                  <a:lnTo>
                    <a:pt x="2" y="0"/>
                  </a:lnTo>
                  <a:close/>
                </a:path>
              </a:pathLst>
            </a:custGeom>
            <a:solidFill>
              <a:srgbClr val="8A8AA8"/>
            </a:solidFill>
            <a:ln w="9525">
              <a:noFill/>
              <a:round/>
              <a:headEnd/>
              <a:tailEnd/>
            </a:ln>
          </p:spPr>
          <p:txBody>
            <a:bodyPr/>
            <a:lstStyle/>
            <a:p>
              <a:endParaRPr lang="en-US">
                <a:latin typeface="Calibri" pitchFamily="34" charset="0"/>
              </a:endParaRPr>
            </a:p>
          </p:txBody>
        </p:sp>
        <p:sp>
          <p:nvSpPr>
            <p:cNvPr id="23627" name="Freeform 310"/>
            <p:cNvSpPr>
              <a:spLocks/>
            </p:cNvSpPr>
            <p:nvPr/>
          </p:nvSpPr>
          <p:spPr bwMode="auto">
            <a:xfrm>
              <a:off x="1568" y="1338"/>
              <a:ext cx="1709" cy="966"/>
            </a:xfrm>
            <a:custGeom>
              <a:avLst/>
              <a:gdLst>
                <a:gd name="T0" fmla="*/ 1381 w 1709"/>
                <a:gd name="T1" fmla="*/ 0 h 966"/>
                <a:gd name="T2" fmla="*/ 1345 w 1709"/>
                <a:gd name="T3" fmla="*/ 36 h 966"/>
                <a:gd name="T4" fmla="*/ 1240 w 1709"/>
                <a:gd name="T5" fmla="*/ 152 h 966"/>
                <a:gd name="T6" fmla="*/ 1164 w 1709"/>
                <a:gd name="T7" fmla="*/ 200 h 966"/>
                <a:gd name="T8" fmla="*/ 1105 w 1709"/>
                <a:gd name="T9" fmla="*/ 266 h 966"/>
                <a:gd name="T10" fmla="*/ 1079 w 1709"/>
                <a:gd name="T11" fmla="*/ 328 h 966"/>
                <a:gd name="T12" fmla="*/ 1048 w 1709"/>
                <a:gd name="T13" fmla="*/ 442 h 966"/>
                <a:gd name="T14" fmla="*/ 1045 w 1709"/>
                <a:gd name="T15" fmla="*/ 499 h 966"/>
                <a:gd name="T16" fmla="*/ 1040 w 1709"/>
                <a:gd name="T17" fmla="*/ 582 h 966"/>
                <a:gd name="T18" fmla="*/ 998 w 1709"/>
                <a:gd name="T19" fmla="*/ 629 h 966"/>
                <a:gd name="T20" fmla="*/ 998 w 1709"/>
                <a:gd name="T21" fmla="*/ 670 h 966"/>
                <a:gd name="T22" fmla="*/ 967 w 1709"/>
                <a:gd name="T23" fmla="*/ 679 h 966"/>
                <a:gd name="T24" fmla="*/ 945 w 1709"/>
                <a:gd name="T25" fmla="*/ 708 h 966"/>
                <a:gd name="T26" fmla="*/ 864 w 1709"/>
                <a:gd name="T27" fmla="*/ 705 h 966"/>
                <a:gd name="T28" fmla="*/ 807 w 1709"/>
                <a:gd name="T29" fmla="*/ 698 h 966"/>
                <a:gd name="T30" fmla="*/ 762 w 1709"/>
                <a:gd name="T31" fmla="*/ 708 h 966"/>
                <a:gd name="T32" fmla="*/ 712 w 1709"/>
                <a:gd name="T33" fmla="*/ 717 h 966"/>
                <a:gd name="T34" fmla="*/ 662 w 1709"/>
                <a:gd name="T35" fmla="*/ 746 h 966"/>
                <a:gd name="T36" fmla="*/ 600 w 1709"/>
                <a:gd name="T37" fmla="*/ 743 h 966"/>
                <a:gd name="T38" fmla="*/ 415 w 1709"/>
                <a:gd name="T39" fmla="*/ 674 h 966"/>
                <a:gd name="T40" fmla="*/ 350 w 1709"/>
                <a:gd name="T41" fmla="*/ 660 h 966"/>
                <a:gd name="T42" fmla="*/ 122 w 1709"/>
                <a:gd name="T43" fmla="*/ 646 h 966"/>
                <a:gd name="T44" fmla="*/ 58 w 1709"/>
                <a:gd name="T45" fmla="*/ 698 h 966"/>
                <a:gd name="T46" fmla="*/ 34 w 1709"/>
                <a:gd name="T47" fmla="*/ 717 h 966"/>
                <a:gd name="T48" fmla="*/ 0 w 1709"/>
                <a:gd name="T49" fmla="*/ 805 h 966"/>
                <a:gd name="T50" fmla="*/ 0 w 1709"/>
                <a:gd name="T51" fmla="*/ 838 h 966"/>
                <a:gd name="T52" fmla="*/ 22 w 1709"/>
                <a:gd name="T53" fmla="*/ 881 h 966"/>
                <a:gd name="T54" fmla="*/ 117 w 1709"/>
                <a:gd name="T55" fmla="*/ 893 h 966"/>
                <a:gd name="T56" fmla="*/ 191 w 1709"/>
                <a:gd name="T57" fmla="*/ 919 h 966"/>
                <a:gd name="T58" fmla="*/ 255 w 1709"/>
                <a:gd name="T59" fmla="*/ 957 h 966"/>
                <a:gd name="T60" fmla="*/ 391 w 1709"/>
                <a:gd name="T61" fmla="*/ 966 h 966"/>
                <a:gd name="T62" fmla="*/ 412 w 1709"/>
                <a:gd name="T63" fmla="*/ 950 h 966"/>
                <a:gd name="T64" fmla="*/ 443 w 1709"/>
                <a:gd name="T65" fmla="*/ 938 h 966"/>
                <a:gd name="T66" fmla="*/ 572 w 1709"/>
                <a:gd name="T67" fmla="*/ 950 h 966"/>
                <a:gd name="T68" fmla="*/ 693 w 1709"/>
                <a:gd name="T69" fmla="*/ 926 h 966"/>
                <a:gd name="T70" fmla="*/ 822 w 1709"/>
                <a:gd name="T71" fmla="*/ 943 h 966"/>
                <a:gd name="T72" fmla="*/ 869 w 1709"/>
                <a:gd name="T73" fmla="*/ 959 h 966"/>
                <a:gd name="T74" fmla="*/ 888 w 1709"/>
                <a:gd name="T75" fmla="*/ 959 h 966"/>
                <a:gd name="T76" fmla="*/ 943 w 1709"/>
                <a:gd name="T77" fmla="*/ 938 h 966"/>
                <a:gd name="T78" fmla="*/ 976 w 1709"/>
                <a:gd name="T79" fmla="*/ 954 h 966"/>
                <a:gd name="T80" fmla="*/ 998 w 1709"/>
                <a:gd name="T81" fmla="*/ 954 h 966"/>
                <a:gd name="T82" fmla="*/ 1036 w 1709"/>
                <a:gd name="T83" fmla="*/ 933 h 966"/>
                <a:gd name="T84" fmla="*/ 1098 w 1709"/>
                <a:gd name="T85" fmla="*/ 933 h 966"/>
                <a:gd name="T86" fmla="*/ 1145 w 1709"/>
                <a:gd name="T87" fmla="*/ 909 h 966"/>
                <a:gd name="T88" fmla="*/ 1243 w 1709"/>
                <a:gd name="T89" fmla="*/ 850 h 966"/>
                <a:gd name="T90" fmla="*/ 1409 w 1709"/>
                <a:gd name="T91" fmla="*/ 765 h 966"/>
                <a:gd name="T92" fmla="*/ 1533 w 1709"/>
                <a:gd name="T93" fmla="*/ 689 h 966"/>
                <a:gd name="T94" fmla="*/ 1657 w 1709"/>
                <a:gd name="T95" fmla="*/ 466 h 966"/>
                <a:gd name="T96" fmla="*/ 1709 w 1709"/>
                <a:gd name="T97" fmla="*/ 394 h 966"/>
                <a:gd name="T98" fmla="*/ 1676 w 1709"/>
                <a:gd name="T99" fmla="*/ 311 h 966"/>
                <a:gd name="T100" fmla="*/ 1631 w 1709"/>
                <a:gd name="T101" fmla="*/ 238 h 966"/>
                <a:gd name="T102" fmla="*/ 1476 w 1709"/>
                <a:gd name="T103" fmla="*/ 209 h 966"/>
                <a:gd name="T104" fmla="*/ 1386 w 1709"/>
                <a:gd name="T105" fmla="*/ 164 h 966"/>
                <a:gd name="T106" fmla="*/ 1376 w 1709"/>
                <a:gd name="T107" fmla="*/ 133 h 966"/>
                <a:gd name="T108" fmla="*/ 1381 w 1709"/>
                <a:gd name="T109" fmla="*/ 0 h 966"/>
                <a:gd name="T110" fmla="*/ 1381 w 1709"/>
                <a:gd name="T111" fmla="*/ 0 h 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966"/>
                <a:gd name="T170" fmla="*/ 1709 w 1709"/>
                <a:gd name="T171" fmla="*/ 966 h 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966">
                  <a:moveTo>
                    <a:pt x="1381" y="0"/>
                  </a:moveTo>
                  <a:lnTo>
                    <a:pt x="1345" y="36"/>
                  </a:lnTo>
                  <a:lnTo>
                    <a:pt x="1240" y="152"/>
                  </a:lnTo>
                  <a:lnTo>
                    <a:pt x="1164" y="200"/>
                  </a:lnTo>
                  <a:lnTo>
                    <a:pt x="1105" y="266"/>
                  </a:lnTo>
                  <a:lnTo>
                    <a:pt x="1079" y="328"/>
                  </a:lnTo>
                  <a:lnTo>
                    <a:pt x="1048" y="442"/>
                  </a:lnTo>
                  <a:lnTo>
                    <a:pt x="1045" y="499"/>
                  </a:lnTo>
                  <a:lnTo>
                    <a:pt x="1040" y="582"/>
                  </a:lnTo>
                  <a:lnTo>
                    <a:pt x="998" y="629"/>
                  </a:lnTo>
                  <a:lnTo>
                    <a:pt x="998" y="670"/>
                  </a:lnTo>
                  <a:lnTo>
                    <a:pt x="967" y="679"/>
                  </a:lnTo>
                  <a:lnTo>
                    <a:pt x="945" y="708"/>
                  </a:lnTo>
                  <a:lnTo>
                    <a:pt x="864" y="705"/>
                  </a:lnTo>
                  <a:lnTo>
                    <a:pt x="807" y="698"/>
                  </a:lnTo>
                  <a:lnTo>
                    <a:pt x="762" y="708"/>
                  </a:lnTo>
                  <a:lnTo>
                    <a:pt x="712" y="717"/>
                  </a:lnTo>
                  <a:lnTo>
                    <a:pt x="662" y="746"/>
                  </a:lnTo>
                  <a:lnTo>
                    <a:pt x="600" y="743"/>
                  </a:lnTo>
                  <a:lnTo>
                    <a:pt x="415" y="674"/>
                  </a:lnTo>
                  <a:lnTo>
                    <a:pt x="350" y="660"/>
                  </a:lnTo>
                  <a:lnTo>
                    <a:pt x="122" y="646"/>
                  </a:lnTo>
                  <a:lnTo>
                    <a:pt x="58" y="698"/>
                  </a:lnTo>
                  <a:lnTo>
                    <a:pt x="34" y="717"/>
                  </a:lnTo>
                  <a:lnTo>
                    <a:pt x="0" y="805"/>
                  </a:lnTo>
                  <a:lnTo>
                    <a:pt x="0" y="838"/>
                  </a:lnTo>
                  <a:lnTo>
                    <a:pt x="22" y="881"/>
                  </a:lnTo>
                  <a:lnTo>
                    <a:pt x="117" y="893"/>
                  </a:lnTo>
                  <a:lnTo>
                    <a:pt x="191" y="919"/>
                  </a:lnTo>
                  <a:lnTo>
                    <a:pt x="255" y="957"/>
                  </a:lnTo>
                  <a:lnTo>
                    <a:pt x="391" y="966"/>
                  </a:lnTo>
                  <a:lnTo>
                    <a:pt x="412" y="950"/>
                  </a:lnTo>
                  <a:lnTo>
                    <a:pt x="443" y="938"/>
                  </a:lnTo>
                  <a:lnTo>
                    <a:pt x="572" y="950"/>
                  </a:lnTo>
                  <a:lnTo>
                    <a:pt x="693" y="926"/>
                  </a:lnTo>
                  <a:lnTo>
                    <a:pt x="822" y="943"/>
                  </a:lnTo>
                  <a:lnTo>
                    <a:pt x="869" y="959"/>
                  </a:lnTo>
                  <a:lnTo>
                    <a:pt x="888" y="959"/>
                  </a:lnTo>
                  <a:lnTo>
                    <a:pt x="943" y="938"/>
                  </a:lnTo>
                  <a:lnTo>
                    <a:pt x="976" y="954"/>
                  </a:lnTo>
                  <a:lnTo>
                    <a:pt x="998" y="954"/>
                  </a:lnTo>
                  <a:lnTo>
                    <a:pt x="1036" y="933"/>
                  </a:lnTo>
                  <a:lnTo>
                    <a:pt x="1098" y="933"/>
                  </a:lnTo>
                  <a:lnTo>
                    <a:pt x="1145" y="909"/>
                  </a:lnTo>
                  <a:lnTo>
                    <a:pt x="1243" y="850"/>
                  </a:lnTo>
                  <a:lnTo>
                    <a:pt x="1409" y="765"/>
                  </a:lnTo>
                  <a:lnTo>
                    <a:pt x="1533" y="689"/>
                  </a:lnTo>
                  <a:lnTo>
                    <a:pt x="1657" y="466"/>
                  </a:lnTo>
                  <a:lnTo>
                    <a:pt x="1709" y="394"/>
                  </a:lnTo>
                  <a:lnTo>
                    <a:pt x="1676" y="311"/>
                  </a:lnTo>
                  <a:lnTo>
                    <a:pt x="1631" y="238"/>
                  </a:lnTo>
                  <a:lnTo>
                    <a:pt x="1476" y="209"/>
                  </a:lnTo>
                  <a:lnTo>
                    <a:pt x="1386" y="164"/>
                  </a:lnTo>
                  <a:lnTo>
                    <a:pt x="1376" y="133"/>
                  </a:lnTo>
                  <a:lnTo>
                    <a:pt x="1381" y="0"/>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28" name="Freeform 311"/>
            <p:cNvSpPr>
              <a:spLocks/>
            </p:cNvSpPr>
            <p:nvPr/>
          </p:nvSpPr>
          <p:spPr bwMode="auto">
            <a:xfrm>
              <a:off x="1292" y="1728"/>
              <a:ext cx="100" cy="199"/>
            </a:xfrm>
            <a:custGeom>
              <a:avLst/>
              <a:gdLst>
                <a:gd name="T0" fmla="*/ 46 w 100"/>
                <a:gd name="T1" fmla="*/ 9 h 199"/>
                <a:gd name="T2" fmla="*/ 12 w 100"/>
                <a:gd name="T3" fmla="*/ 111 h 199"/>
                <a:gd name="T4" fmla="*/ 0 w 100"/>
                <a:gd name="T5" fmla="*/ 156 h 199"/>
                <a:gd name="T6" fmla="*/ 24 w 100"/>
                <a:gd name="T7" fmla="*/ 171 h 199"/>
                <a:gd name="T8" fmla="*/ 17 w 100"/>
                <a:gd name="T9" fmla="*/ 199 h 199"/>
                <a:gd name="T10" fmla="*/ 100 w 100"/>
                <a:gd name="T11" fmla="*/ 185 h 199"/>
                <a:gd name="T12" fmla="*/ 77 w 100"/>
                <a:gd name="T13" fmla="*/ 137 h 199"/>
                <a:gd name="T14" fmla="*/ 67 w 100"/>
                <a:gd name="T15" fmla="*/ 78 h 199"/>
                <a:gd name="T16" fmla="*/ 69 w 100"/>
                <a:gd name="T17" fmla="*/ 0 h 199"/>
                <a:gd name="T18" fmla="*/ 46 w 100"/>
                <a:gd name="T19" fmla="*/ 9 h 199"/>
                <a:gd name="T20" fmla="*/ 46 w 100"/>
                <a:gd name="T21" fmla="*/ 9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99"/>
                <a:gd name="T35" fmla="*/ 100 w 100"/>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99">
                  <a:moveTo>
                    <a:pt x="46" y="9"/>
                  </a:moveTo>
                  <a:lnTo>
                    <a:pt x="12" y="111"/>
                  </a:lnTo>
                  <a:lnTo>
                    <a:pt x="0" y="156"/>
                  </a:lnTo>
                  <a:lnTo>
                    <a:pt x="24" y="171"/>
                  </a:lnTo>
                  <a:lnTo>
                    <a:pt x="17" y="199"/>
                  </a:lnTo>
                  <a:lnTo>
                    <a:pt x="100" y="185"/>
                  </a:lnTo>
                  <a:lnTo>
                    <a:pt x="77" y="137"/>
                  </a:lnTo>
                  <a:lnTo>
                    <a:pt x="67" y="78"/>
                  </a:lnTo>
                  <a:lnTo>
                    <a:pt x="69" y="0"/>
                  </a:lnTo>
                  <a:lnTo>
                    <a:pt x="46" y="9"/>
                  </a:lnTo>
                  <a:close/>
                </a:path>
              </a:pathLst>
            </a:custGeom>
            <a:solidFill>
              <a:srgbClr val="4A697A"/>
            </a:solidFill>
            <a:ln w="9525">
              <a:noFill/>
              <a:round/>
              <a:headEnd/>
              <a:tailEnd/>
            </a:ln>
          </p:spPr>
          <p:txBody>
            <a:bodyPr/>
            <a:lstStyle/>
            <a:p>
              <a:endParaRPr lang="en-US">
                <a:latin typeface="Calibri" pitchFamily="34" charset="0"/>
              </a:endParaRPr>
            </a:p>
          </p:txBody>
        </p:sp>
        <p:sp>
          <p:nvSpPr>
            <p:cNvPr id="23629" name="Freeform 312"/>
            <p:cNvSpPr>
              <a:spLocks/>
            </p:cNvSpPr>
            <p:nvPr/>
          </p:nvSpPr>
          <p:spPr bwMode="auto">
            <a:xfrm>
              <a:off x="2568" y="2043"/>
              <a:ext cx="278" cy="233"/>
            </a:xfrm>
            <a:custGeom>
              <a:avLst/>
              <a:gdLst>
                <a:gd name="T0" fmla="*/ 155 w 278"/>
                <a:gd name="T1" fmla="*/ 26 h 233"/>
                <a:gd name="T2" fmla="*/ 171 w 278"/>
                <a:gd name="T3" fmla="*/ 114 h 233"/>
                <a:gd name="T4" fmla="*/ 121 w 278"/>
                <a:gd name="T5" fmla="*/ 190 h 233"/>
                <a:gd name="T6" fmla="*/ 24 w 278"/>
                <a:gd name="T7" fmla="*/ 114 h 233"/>
                <a:gd name="T8" fmla="*/ 0 w 278"/>
                <a:gd name="T9" fmla="*/ 181 h 233"/>
                <a:gd name="T10" fmla="*/ 10 w 278"/>
                <a:gd name="T11" fmla="*/ 233 h 233"/>
                <a:gd name="T12" fmla="*/ 98 w 278"/>
                <a:gd name="T13" fmla="*/ 233 h 233"/>
                <a:gd name="T14" fmla="*/ 145 w 278"/>
                <a:gd name="T15" fmla="*/ 200 h 233"/>
                <a:gd name="T16" fmla="*/ 186 w 278"/>
                <a:gd name="T17" fmla="*/ 190 h 233"/>
                <a:gd name="T18" fmla="*/ 278 w 278"/>
                <a:gd name="T19" fmla="*/ 114 h 233"/>
                <a:gd name="T20" fmla="*/ 233 w 278"/>
                <a:gd name="T21" fmla="*/ 55 h 233"/>
                <a:gd name="T22" fmla="*/ 195 w 278"/>
                <a:gd name="T23" fmla="*/ 31 h 233"/>
                <a:gd name="T24" fmla="*/ 140 w 278"/>
                <a:gd name="T25" fmla="*/ 0 h 233"/>
                <a:gd name="T26" fmla="*/ 155 w 278"/>
                <a:gd name="T27" fmla="*/ 26 h 233"/>
                <a:gd name="T28" fmla="*/ 155 w 278"/>
                <a:gd name="T29" fmla="*/ 2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233"/>
                <a:gd name="T47" fmla="*/ 278 w 278"/>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233">
                  <a:moveTo>
                    <a:pt x="155" y="26"/>
                  </a:moveTo>
                  <a:lnTo>
                    <a:pt x="171" y="114"/>
                  </a:lnTo>
                  <a:lnTo>
                    <a:pt x="121" y="190"/>
                  </a:lnTo>
                  <a:lnTo>
                    <a:pt x="24" y="114"/>
                  </a:lnTo>
                  <a:lnTo>
                    <a:pt x="0" y="181"/>
                  </a:lnTo>
                  <a:lnTo>
                    <a:pt x="10" y="233"/>
                  </a:lnTo>
                  <a:lnTo>
                    <a:pt x="98" y="233"/>
                  </a:lnTo>
                  <a:lnTo>
                    <a:pt x="145" y="200"/>
                  </a:lnTo>
                  <a:lnTo>
                    <a:pt x="186" y="190"/>
                  </a:lnTo>
                  <a:lnTo>
                    <a:pt x="278" y="114"/>
                  </a:lnTo>
                  <a:lnTo>
                    <a:pt x="233" y="55"/>
                  </a:lnTo>
                  <a:lnTo>
                    <a:pt x="195" y="31"/>
                  </a:lnTo>
                  <a:lnTo>
                    <a:pt x="140" y="0"/>
                  </a:lnTo>
                  <a:lnTo>
                    <a:pt x="155" y="26"/>
                  </a:lnTo>
                  <a:close/>
                </a:path>
              </a:pathLst>
            </a:custGeom>
            <a:solidFill>
              <a:srgbClr val="6B594A"/>
            </a:solidFill>
            <a:ln w="9525">
              <a:noFill/>
              <a:round/>
              <a:headEnd/>
              <a:tailEnd/>
            </a:ln>
          </p:spPr>
          <p:txBody>
            <a:bodyPr/>
            <a:lstStyle/>
            <a:p>
              <a:endParaRPr lang="en-US">
                <a:latin typeface="Calibri" pitchFamily="34" charset="0"/>
              </a:endParaRPr>
            </a:p>
          </p:txBody>
        </p:sp>
        <p:sp>
          <p:nvSpPr>
            <p:cNvPr id="23630" name="Freeform 313"/>
            <p:cNvSpPr>
              <a:spLocks/>
            </p:cNvSpPr>
            <p:nvPr/>
          </p:nvSpPr>
          <p:spPr bwMode="auto">
            <a:xfrm>
              <a:off x="1614" y="2003"/>
              <a:ext cx="671" cy="237"/>
            </a:xfrm>
            <a:custGeom>
              <a:avLst/>
              <a:gdLst>
                <a:gd name="T0" fmla="*/ 62 w 671"/>
                <a:gd name="T1" fmla="*/ 0 h 237"/>
                <a:gd name="T2" fmla="*/ 366 w 671"/>
                <a:gd name="T3" fmla="*/ 12 h 237"/>
                <a:gd name="T4" fmla="*/ 578 w 671"/>
                <a:gd name="T5" fmla="*/ 90 h 237"/>
                <a:gd name="T6" fmla="*/ 671 w 671"/>
                <a:gd name="T7" fmla="*/ 85 h 237"/>
                <a:gd name="T8" fmla="*/ 542 w 671"/>
                <a:gd name="T9" fmla="*/ 119 h 237"/>
                <a:gd name="T10" fmla="*/ 514 w 671"/>
                <a:gd name="T11" fmla="*/ 154 h 237"/>
                <a:gd name="T12" fmla="*/ 383 w 671"/>
                <a:gd name="T13" fmla="*/ 50 h 237"/>
                <a:gd name="T14" fmla="*/ 376 w 671"/>
                <a:gd name="T15" fmla="*/ 114 h 237"/>
                <a:gd name="T16" fmla="*/ 466 w 671"/>
                <a:gd name="T17" fmla="*/ 237 h 237"/>
                <a:gd name="T18" fmla="*/ 285 w 671"/>
                <a:gd name="T19" fmla="*/ 119 h 237"/>
                <a:gd name="T20" fmla="*/ 0 w 671"/>
                <a:gd name="T21" fmla="*/ 78 h 237"/>
                <a:gd name="T22" fmla="*/ 28 w 671"/>
                <a:gd name="T23" fmla="*/ 14 h 237"/>
                <a:gd name="T24" fmla="*/ 62 w 671"/>
                <a:gd name="T25" fmla="*/ 0 h 237"/>
                <a:gd name="T26" fmla="*/ 62 w 671"/>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237"/>
                <a:gd name="T44" fmla="*/ 671 w 671"/>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237">
                  <a:moveTo>
                    <a:pt x="62" y="0"/>
                  </a:moveTo>
                  <a:lnTo>
                    <a:pt x="366" y="12"/>
                  </a:lnTo>
                  <a:lnTo>
                    <a:pt x="578" y="90"/>
                  </a:lnTo>
                  <a:lnTo>
                    <a:pt x="671" y="85"/>
                  </a:lnTo>
                  <a:lnTo>
                    <a:pt x="542" y="119"/>
                  </a:lnTo>
                  <a:lnTo>
                    <a:pt x="514" y="154"/>
                  </a:lnTo>
                  <a:lnTo>
                    <a:pt x="383" y="50"/>
                  </a:lnTo>
                  <a:lnTo>
                    <a:pt x="376" y="114"/>
                  </a:lnTo>
                  <a:lnTo>
                    <a:pt x="466" y="237"/>
                  </a:lnTo>
                  <a:lnTo>
                    <a:pt x="285" y="119"/>
                  </a:lnTo>
                  <a:lnTo>
                    <a:pt x="0" y="78"/>
                  </a:lnTo>
                  <a:lnTo>
                    <a:pt x="28" y="14"/>
                  </a:lnTo>
                  <a:lnTo>
                    <a:pt x="62" y="0"/>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1" name="Freeform 314"/>
            <p:cNvSpPr>
              <a:spLocks/>
            </p:cNvSpPr>
            <p:nvPr/>
          </p:nvSpPr>
          <p:spPr bwMode="auto">
            <a:xfrm>
              <a:off x="2411" y="1887"/>
              <a:ext cx="769" cy="313"/>
            </a:xfrm>
            <a:custGeom>
              <a:avLst/>
              <a:gdLst>
                <a:gd name="T0" fmla="*/ 697 w 769"/>
                <a:gd name="T1" fmla="*/ 12 h 313"/>
                <a:gd name="T2" fmla="*/ 616 w 769"/>
                <a:gd name="T3" fmla="*/ 73 h 313"/>
                <a:gd name="T4" fmla="*/ 421 w 769"/>
                <a:gd name="T5" fmla="*/ 137 h 313"/>
                <a:gd name="T6" fmla="*/ 350 w 769"/>
                <a:gd name="T7" fmla="*/ 137 h 313"/>
                <a:gd name="T8" fmla="*/ 202 w 769"/>
                <a:gd name="T9" fmla="*/ 64 h 313"/>
                <a:gd name="T10" fmla="*/ 174 w 769"/>
                <a:gd name="T11" fmla="*/ 73 h 313"/>
                <a:gd name="T12" fmla="*/ 162 w 769"/>
                <a:gd name="T13" fmla="*/ 123 h 313"/>
                <a:gd name="T14" fmla="*/ 174 w 769"/>
                <a:gd name="T15" fmla="*/ 230 h 313"/>
                <a:gd name="T16" fmla="*/ 164 w 769"/>
                <a:gd name="T17" fmla="*/ 280 h 313"/>
                <a:gd name="T18" fmla="*/ 131 w 769"/>
                <a:gd name="T19" fmla="*/ 270 h 313"/>
                <a:gd name="T20" fmla="*/ 95 w 769"/>
                <a:gd name="T21" fmla="*/ 168 h 313"/>
                <a:gd name="T22" fmla="*/ 55 w 769"/>
                <a:gd name="T23" fmla="*/ 168 h 313"/>
                <a:gd name="T24" fmla="*/ 33 w 769"/>
                <a:gd name="T25" fmla="*/ 277 h 313"/>
                <a:gd name="T26" fmla="*/ 0 w 769"/>
                <a:gd name="T27" fmla="*/ 303 h 313"/>
                <a:gd name="T28" fmla="*/ 31 w 769"/>
                <a:gd name="T29" fmla="*/ 311 h 313"/>
                <a:gd name="T30" fmla="*/ 83 w 769"/>
                <a:gd name="T31" fmla="*/ 230 h 313"/>
                <a:gd name="T32" fmla="*/ 114 w 769"/>
                <a:gd name="T33" fmla="*/ 313 h 313"/>
                <a:gd name="T34" fmla="*/ 164 w 769"/>
                <a:gd name="T35" fmla="*/ 313 h 313"/>
                <a:gd name="T36" fmla="*/ 212 w 769"/>
                <a:gd name="T37" fmla="*/ 254 h 313"/>
                <a:gd name="T38" fmla="*/ 205 w 769"/>
                <a:gd name="T39" fmla="*/ 114 h 313"/>
                <a:gd name="T40" fmla="*/ 238 w 769"/>
                <a:gd name="T41" fmla="*/ 114 h 313"/>
                <a:gd name="T42" fmla="*/ 314 w 769"/>
                <a:gd name="T43" fmla="*/ 161 h 313"/>
                <a:gd name="T44" fmla="*/ 435 w 769"/>
                <a:gd name="T45" fmla="*/ 182 h 313"/>
                <a:gd name="T46" fmla="*/ 683 w 769"/>
                <a:gd name="T47" fmla="*/ 130 h 313"/>
                <a:gd name="T48" fmla="*/ 769 w 769"/>
                <a:gd name="T49" fmla="*/ 0 h 313"/>
                <a:gd name="T50" fmla="*/ 697 w 769"/>
                <a:gd name="T51" fmla="*/ 12 h 313"/>
                <a:gd name="T52" fmla="*/ 697 w 769"/>
                <a:gd name="T53" fmla="*/ 12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9"/>
                <a:gd name="T82" fmla="*/ 0 h 313"/>
                <a:gd name="T83" fmla="*/ 769 w 769"/>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9" h="313">
                  <a:moveTo>
                    <a:pt x="697" y="12"/>
                  </a:moveTo>
                  <a:lnTo>
                    <a:pt x="616" y="73"/>
                  </a:lnTo>
                  <a:lnTo>
                    <a:pt x="421" y="137"/>
                  </a:lnTo>
                  <a:lnTo>
                    <a:pt x="350" y="137"/>
                  </a:lnTo>
                  <a:lnTo>
                    <a:pt x="202" y="64"/>
                  </a:lnTo>
                  <a:lnTo>
                    <a:pt x="174" y="73"/>
                  </a:lnTo>
                  <a:lnTo>
                    <a:pt x="162" y="123"/>
                  </a:lnTo>
                  <a:lnTo>
                    <a:pt x="174" y="230"/>
                  </a:lnTo>
                  <a:lnTo>
                    <a:pt x="164" y="280"/>
                  </a:lnTo>
                  <a:lnTo>
                    <a:pt x="131" y="270"/>
                  </a:lnTo>
                  <a:lnTo>
                    <a:pt x="95" y="168"/>
                  </a:lnTo>
                  <a:lnTo>
                    <a:pt x="55" y="168"/>
                  </a:lnTo>
                  <a:lnTo>
                    <a:pt x="33" y="277"/>
                  </a:lnTo>
                  <a:lnTo>
                    <a:pt x="0" y="303"/>
                  </a:lnTo>
                  <a:lnTo>
                    <a:pt x="31" y="311"/>
                  </a:lnTo>
                  <a:lnTo>
                    <a:pt x="83" y="230"/>
                  </a:lnTo>
                  <a:lnTo>
                    <a:pt x="114" y="313"/>
                  </a:lnTo>
                  <a:lnTo>
                    <a:pt x="164" y="313"/>
                  </a:lnTo>
                  <a:lnTo>
                    <a:pt x="212" y="254"/>
                  </a:lnTo>
                  <a:lnTo>
                    <a:pt x="205" y="114"/>
                  </a:lnTo>
                  <a:lnTo>
                    <a:pt x="238" y="114"/>
                  </a:lnTo>
                  <a:lnTo>
                    <a:pt x="314" y="161"/>
                  </a:lnTo>
                  <a:lnTo>
                    <a:pt x="435" y="182"/>
                  </a:lnTo>
                  <a:lnTo>
                    <a:pt x="683" y="130"/>
                  </a:lnTo>
                  <a:lnTo>
                    <a:pt x="769" y="0"/>
                  </a:lnTo>
                  <a:lnTo>
                    <a:pt x="697" y="12"/>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2" name="Freeform 315"/>
            <p:cNvSpPr>
              <a:spLocks/>
            </p:cNvSpPr>
            <p:nvPr/>
          </p:nvSpPr>
          <p:spPr bwMode="auto">
            <a:xfrm>
              <a:off x="2963" y="3640"/>
              <a:ext cx="957" cy="283"/>
            </a:xfrm>
            <a:custGeom>
              <a:avLst/>
              <a:gdLst>
                <a:gd name="T0" fmla="*/ 0 w 957"/>
                <a:gd name="T1" fmla="*/ 36 h 283"/>
                <a:gd name="T2" fmla="*/ 174 w 957"/>
                <a:gd name="T3" fmla="*/ 238 h 283"/>
                <a:gd name="T4" fmla="*/ 236 w 957"/>
                <a:gd name="T5" fmla="*/ 252 h 283"/>
                <a:gd name="T6" fmla="*/ 498 w 957"/>
                <a:gd name="T7" fmla="*/ 271 h 283"/>
                <a:gd name="T8" fmla="*/ 274 w 957"/>
                <a:gd name="T9" fmla="*/ 88 h 283"/>
                <a:gd name="T10" fmla="*/ 455 w 957"/>
                <a:gd name="T11" fmla="*/ 88 h 283"/>
                <a:gd name="T12" fmla="*/ 552 w 957"/>
                <a:gd name="T13" fmla="*/ 157 h 283"/>
                <a:gd name="T14" fmla="*/ 633 w 957"/>
                <a:gd name="T15" fmla="*/ 283 h 283"/>
                <a:gd name="T16" fmla="*/ 957 w 957"/>
                <a:gd name="T17" fmla="*/ 283 h 283"/>
                <a:gd name="T18" fmla="*/ 943 w 957"/>
                <a:gd name="T19" fmla="*/ 148 h 283"/>
                <a:gd name="T20" fmla="*/ 183 w 957"/>
                <a:gd name="T21" fmla="*/ 0 h 283"/>
                <a:gd name="T22" fmla="*/ 0 w 957"/>
                <a:gd name="T23" fmla="*/ 36 h 283"/>
                <a:gd name="T24" fmla="*/ 0 w 957"/>
                <a:gd name="T25" fmla="*/ 3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7"/>
                <a:gd name="T40" fmla="*/ 0 h 283"/>
                <a:gd name="T41" fmla="*/ 957 w 95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7" h="283">
                  <a:moveTo>
                    <a:pt x="0" y="36"/>
                  </a:moveTo>
                  <a:lnTo>
                    <a:pt x="174" y="238"/>
                  </a:lnTo>
                  <a:lnTo>
                    <a:pt x="236" y="252"/>
                  </a:lnTo>
                  <a:lnTo>
                    <a:pt x="498" y="271"/>
                  </a:lnTo>
                  <a:lnTo>
                    <a:pt x="274" y="88"/>
                  </a:lnTo>
                  <a:lnTo>
                    <a:pt x="455" y="88"/>
                  </a:lnTo>
                  <a:lnTo>
                    <a:pt x="552" y="157"/>
                  </a:lnTo>
                  <a:lnTo>
                    <a:pt x="633" y="283"/>
                  </a:lnTo>
                  <a:lnTo>
                    <a:pt x="957" y="283"/>
                  </a:lnTo>
                  <a:lnTo>
                    <a:pt x="943" y="148"/>
                  </a:lnTo>
                  <a:lnTo>
                    <a:pt x="183" y="0"/>
                  </a:lnTo>
                  <a:lnTo>
                    <a:pt x="0" y="3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3" name="Freeform 316"/>
            <p:cNvSpPr>
              <a:spLocks/>
            </p:cNvSpPr>
            <p:nvPr/>
          </p:nvSpPr>
          <p:spPr bwMode="auto">
            <a:xfrm>
              <a:off x="3106" y="3292"/>
              <a:ext cx="469" cy="325"/>
            </a:xfrm>
            <a:custGeom>
              <a:avLst/>
              <a:gdLst>
                <a:gd name="T0" fmla="*/ 155 w 469"/>
                <a:gd name="T1" fmla="*/ 54 h 325"/>
                <a:gd name="T2" fmla="*/ 374 w 469"/>
                <a:gd name="T3" fmla="*/ 204 h 325"/>
                <a:gd name="T4" fmla="*/ 469 w 469"/>
                <a:gd name="T5" fmla="*/ 301 h 325"/>
                <a:gd name="T6" fmla="*/ 409 w 469"/>
                <a:gd name="T7" fmla="*/ 325 h 325"/>
                <a:gd name="T8" fmla="*/ 281 w 469"/>
                <a:gd name="T9" fmla="*/ 166 h 325"/>
                <a:gd name="T10" fmla="*/ 0 w 469"/>
                <a:gd name="T11" fmla="*/ 151 h 325"/>
                <a:gd name="T12" fmla="*/ 95 w 469"/>
                <a:gd name="T13" fmla="*/ 68 h 325"/>
                <a:gd name="T14" fmla="*/ 86 w 469"/>
                <a:gd name="T15" fmla="*/ 0 h 325"/>
                <a:gd name="T16" fmla="*/ 145 w 469"/>
                <a:gd name="T17" fmla="*/ 38 h 325"/>
                <a:gd name="T18" fmla="*/ 155 w 469"/>
                <a:gd name="T19" fmla="*/ 54 h 325"/>
                <a:gd name="T20" fmla="*/ 155 w 469"/>
                <a:gd name="T21" fmla="*/ 54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325"/>
                <a:gd name="T35" fmla="*/ 469 w 46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325">
                  <a:moveTo>
                    <a:pt x="155" y="54"/>
                  </a:moveTo>
                  <a:lnTo>
                    <a:pt x="374" y="204"/>
                  </a:lnTo>
                  <a:lnTo>
                    <a:pt x="469" y="301"/>
                  </a:lnTo>
                  <a:lnTo>
                    <a:pt x="409" y="325"/>
                  </a:lnTo>
                  <a:lnTo>
                    <a:pt x="281" y="166"/>
                  </a:lnTo>
                  <a:lnTo>
                    <a:pt x="0" y="151"/>
                  </a:lnTo>
                  <a:lnTo>
                    <a:pt x="95" y="68"/>
                  </a:lnTo>
                  <a:lnTo>
                    <a:pt x="86" y="0"/>
                  </a:lnTo>
                  <a:lnTo>
                    <a:pt x="145" y="38"/>
                  </a:lnTo>
                  <a:lnTo>
                    <a:pt x="155" y="54"/>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4" name="Freeform 317"/>
            <p:cNvSpPr>
              <a:spLocks/>
            </p:cNvSpPr>
            <p:nvPr/>
          </p:nvSpPr>
          <p:spPr bwMode="auto">
            <a:xfrm>
              <a:off x="3491" y="2817"/>
              <a:ext cx="543" cy="776"/>
            </a:xfrm>
            <a:custGeom>
              <a:avLst/>
              <a:gdLst>
                <a:gd name="T0" fmla="*/ 0 w 543"/>
                <a:gd name="T1" fmla="*/ 71 h 776"/>
                <a:gd name="T2" fmla="*/ 115 w 543"/>
                <a:gd name="T3" fmla="*/ 147 h 776"/>
                <a:gd name="T4" fmla="*/ 65 w 543"/>
                <a:gd name="T5" fmla="*/ 166 h 776"/>
                <a:gd name="T6" fmla="*/ 131 w 543"/>
                <a:gd name="T7" fmla="*/ 209 h 776"/>
                <a:gd name="T8" fmla="*/ 81 w 543"/>
                <a:gd name="T9" fmla="*/ 249 h 776"/>
                <a:gd name="T10" fmla="*/ 0 w 543"/>
                <a:gd name="T11" fmla="*/ 270 h 776"/>
                <a:gd name="T12" fmla="*/ 117 w 543"/>
                <a:gd name="T13" fmla="*/ 354 h 776"/>
                <a:gd name="T14" fmla="*/ 115 w 543"/>
                <a:gd name="T15" fmla="*/ 486 h 776"/>
                <a:gd name="T16" fmla="*/ 0 w 543"/>
                <a:gd name="T17" fmla="*/ 567 h 776"/>
                <a:gd name="T18" fmla="*/ 248 w 543"/>
                <a:gd name="T19" fmla="*/ 674 h 776"/>
                <a:gd name="T20" fmla="*/ 381 w 543"/>
                <a:gd name="T21" fmla="*/ 776 h 776"/>
                <a:gd name="T22" fmla="*/ 460 w 543"/>
                <a:gd name="T23" fmla="*/ 776 h 776"/>
                <a:gd name="T24" fmla="*/ 538 w 543"/>
                <a:gd name="T25" fmla="*/ 752 h 776"/>
                <a:gd name="T26" fmla="*/ 543 w 543"/>
                <a:gd name="T27" fmla="*/ 562 h 776"/>
                <a:gd name="T28" fmla="*/ 315 w 543"/>
                <a:gd name="T29" fmla="*/ 0 h 776"/>
                <a:gd name="T30" fmla="*/ 0 w 543"/>
                <a:gd name="T31" fmla="*/ 71 h 776"/>
                <a:gd name="T32" fmla="*/ 0 w 543"/>
                <a:gd name="T33" fmla="*/ 71 h 7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76"/>
                <a:gd name="T53" fmla="*/ 543 w 543"/>
                <a:gd name="T54" fmla="*/ 776 h 7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76">
                  <a:moveTo>
                    <a:pt x="0" y="71"/>
                  </a:moveTo>
                  <a:lnTo>
                    <a:pt x="115" y="147"/>
                  </a:lnTo>
                  <a:lnTo>
                    <a:pt x="65" y="166"/>
                  </a:lnTo>
                  <a:lnTo>
                    <a:pt x="131" y="209"/>
                  </a:lnTo>
                  <a:lnTo>
                    <a:pt x="81" y="249"/>
                  </a:lnTo>
                  <a:lnTo>
                    <a:pt x="0" y="270"/>
                  </a:lnTo>
                  <a:lnTo>
                    <a:pt x="117" y="354"/>
                  </a:lnTo>
                  <a:lnTo>
                    <a:pt x="115" y="486"/>
                  </a:lnTo>
                  <a:lnTo>
                    <a:pt x="0" y="567"/>
                  </a:lnTo>
                  <a:lnTo>
                    <a:pt x="248" y="674"/>
                  </a:lnTo>
                  <a:lnTo>
                    <a:pt x="381" y="776"/>
                  </a:lnTo>
                  <a:lnTo>
                    <a:pt x="460" y="776"/>
                  </a:lnTo>
                  <a:lnTo>
                    <a:pt x="538" y="752"/>
                  </a:lnTo>
                  <a:lnTo>
                    <a:pt x="543" y="562"/>
                  </a:lnTo>
                  <a:lnTo>
                    <a:pt x="315" y="0"/>
                  </a:lnTo>
                  <a:lnTo>
                    <a:pt x="0" y="71"/>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5" name="Freeform 318"/>
            <p:cNvSpPr>
              <a:spLocks/>
            </p:cNvSpPr>
            <p:nvPr/>
          </p:nvSpPr>
          <p:spPr bwMode="auto">
            <a:xfrm>
              <a:off x="1568" y="2677"/>
              <a:ext cx="1388" cy="396"/>
            </a:xfrm>
            <a:custGeom>
              <a:avLst/>
              <a:gdLst>
                <a:gd name="T0" fmla="*/ 27 w 1388"/>
                <a:gd name="T1" fmla="*/ 26 h 396"/>
                <a:gd name="T2" fmla="*/ 158 w 1388"/>
                <a:gd name="T3" fmla="*/ 64 h 396"/>
                <a:gd name="T4" fmla="*/ 343 w 1388"/>
                <a:gd name="T5" fmla="*/ 206 h 396"/>
                <a:gd name="T6" fmla="*/ 288 w 1388"/>
                <a:gd name="T7" fmla="*/ 38 h 396"/>
                <a:gd name="T8" fmla="*/ 469 w 1388"/>
                <a:gd name="T9" fmla="*/ 149 h 396"/>
                <a:gd name="T10" fmla="*/ 612 w 1388"/>
                <a:gd name="T11" fmla="*/ 237 h 396"/>
                <a:gd name="T12" fmla="*/ 595 w 1388"/>
                <a:gd name="T13" fmla="*/ 140 h 396"/>
                <a:gd name="T14" fmla="*/ 743 w 1388"/>
                <a:gd name="T15" fmla="*/ 149 h 396"/>
                <a:gd name="T16" fmla="*/ 707 w 1388"/>
                <a:gd name="T17" fmla="*/ 14 h 396"/>
                <a:gd name="T18" fmla="*/ 852 w 1388"/>
                <a:gd name="T19" fmla="*/ 190 h 396"/>
                <a:gd name="T20" fmla="*/ 1000 w 1388"/>
                <a:gd name="T21" fmla="*/ 299 h 396"/>
                <a:gd name="T22" fmla="*/ 1155 w 1388"/>
                <a:gd name="T23" fmla="*/ 299 h 396"/>
                <a:gd name="T24" fmla="*/ 1200 w 1388"/>
                <a:gd name="T25" fmla="*/ 166 h 396"/>
                <a:gd name="T26" fmla="*/ 1140 w 1388"/>
                <a:gd name="T27" fmla="*/ 26 h 396"/>
                <a:gd name="T28" fmla="*/ 1112 w 1388"/>
                <a:gd name="T29" fmla="*/ 0 h 396"/>
                <a:gd name="T30" fmla="*/ 1179 w 1388"/>
                <a:gd name="T31" fmla="*/ 14 h 396"/>
                <a:gd name="T32" fmla="*/ 1226 w 1388"/>
                <a:gd name="T33" fmla="*/ 140 h 396"/>
                <a:gd name="T34" fmla="*/ 1281 w 1388"/>
                <a:gd name="T35" fmla="*/ 192 h 396"/>
                <a:gd name="T36" fmla="*/ 1388 w 1388"/>
                <a:gd name="T37" fmla="*/ 164 h 396"/>
                <a:gd name="T38" fmla="*/ 1362 w 1388"/>
                <a:gd name="T39" fmla="*/ 363 h 396"/>
                <a:gd name="T40" fmla="*/ 1233 w 1388"/>
                <a:gd name="T41" fmla="*/ 396 h 396"/>
                <a:gd name="T42" fmla="*/ 1014 w 1388"/>
                <a:gd name="T43" fmla="*/ 396 h 396"/>
                <a:gd name="T44" fmla="*/ 622 w 1388"/>
                <a:gd name="T45" fmla="*/ 344 h 396"/>
                <a:gd name="T46" fmla="*/ 174 w 1388"/>
                <a:gd name="T47" fmla="*/ 263 h 396"/>
                <a:gd name="T48" fmla="*/ 22 w 1388"/>
                <a:gd name="T49" fmla="*/ 197 h 396"/>
                <a:gd name="T50" fmla="*/ 5 w 1388"/>
                <a:gd name="T51" fmla="*/ 119 h 396"/>
                <a:gd name="T52" fmla="*/ 0 w 1388"/>
                <a:gd name="T53" fmla="*/ 64 h 396"/>
                <a:gd name="T54" fmla="*/ 27 w 1388"/>
                <a:gd name="T55" fmla="*/ 26 h 396"/>
                <a:gd name="T56" fmla="*/ 27 w 1388"/>
                <a:gd name="T57" fmla="*/ 26 h 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8"/>
                <a:gd name="T88" fmla="*/ 0 h 396"/>
                <a:gd name="T89" fmla="*/ 1388 w 1388"/>
                <a:gd name="T90" fmla="*/ 396 h 3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8" h="396">
                  <a:moveTo>
                    <a:pt x="27" y="26"/>
                  </a:moveTo>
                  <a:lnTo>
                    <a:pt x="158" y="64"/>
                  </a:lnTo>
                  <a:lnTo>
                    <a:pt x="343" y="206"/>
                  </a:lnTo>
                  <a:lnTo>
                    <a:pt x="288" y="38"/>
                  </a:lnTo>
                  <a:lnTo>
                    <a:pt x="469" y="149"/>
                  </a:lnTo>
                  <a:lnTo>
                    <a:pt x="612" y="237"/>
                  </a:lnTo>
                  <a:lnTo>
                    <a:pt x="595" y="140"/>
                  </a:lnTo>
                  <a:lnTo>
                    <a:pt x="743" y="149"/>
                  </a:lnTo>
                  <a:lnTo>
                    <a:pt x="707" y="14"/>
                  </a:lnTo>
                  <a:lnTo>
                    <a:pt x="852" y="190"/>
                  </a:lnTo>
                  <a:lnTo>
                    <a:pt x="1000" y="299"/>
                  </a:lnTo>
                  <a:lnTo>
                    <a:pt x="1155" y="299"/>
                  </a:lnTo>
                  <a:lnTo>
                    <a:pt x="1200" y="166"/>
                  </a:lnTo>
                  <a:lnTo>
                    <a:pt x="1140" y="26"/>
                  </a:lnTo>
                  <a:lnTo>
                    <a:pt x="1112" y="0"/>
                  </a:lnTo>
                  <a:lnTo>
                    <a:pt x="1179" y="14"/>
                  </a:lnTo>
                  <a:lnTo>
                    <a:pt x="1226" y="140"/>
                  </a:lnTo>
                  <a:lnTo>
                    <a:pt x="1281" y="192"/>
                  </a:lnTo>
                  <a:lnTo>
                    <a:pt x="1388" y="164"/>
                  </a:lnTo>
                  <a:lnTo>
                    <a:pt x="1362" y="363"/>
                  </a:lnTo>
                  <a:lnTo>
                    <a:pt x="1233" y="396"/>
                  </a:lnTo>
                  <a:lnTo>
                    <a:pt x="1014" y="396"/>
                  </a:lnTo>
                  <a:lnTo>
                    <a:pt x="622" y="344"/>
                  </a:lnTo>
                  <a:lnTo>
                    <a:pt x="174" y="263"/>
                  </a:lnTo>
                  <a:lnTo>
                    <a:pt x="22" y="197"/>
                  </a:lnTo>
                  <a:lnTo>
                    <a:pt x="5" y="119"/>
                  </a:lnTo>
                  <a:lnTo>
                    <a:pt x="0" y="64"/>
                  </a:lnTo>
                  <a:lnTo>
                    <a:pt x="27" y="2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6" name="Freeform 319"/>
            <p:cNvSpPr>
              <a:spLocks/>
            </p:cNvSpPr>
            <p:nvPr/>
          </p:nvSpPr>
          <p:spPr bwMode="auto">
            <a:xfrm>
              <a:off x="3013" y="2164"/>
              <a:ext cx="797" cy="1049"/>
            </a:xfrm>
            <a:custGeom>
              <a:avLst/>
              <a:gdLst>
                <a:gd name="T0" fmla="*/ 493 w 797"/>
                <a:gd name="T1" fmla="*/ 0 h 1049"/>
                <a:gd name="T2" fmla="*/ 493 w 797"/>
                <a:gd name="T3" fmla="*/ 90 h 1049"/>
                <a:gd name="T4" fmla="*/ 348 w 797"/>
                <a:gd name="T5" fmla="*/ 354 h 1049"/>
                <a:gd name="T6" fmla="*/ 205 w 797"/>
                <a:gd name="T7" fmla="*/ 482 h 1049"/>
                <a:gd name="T8" fmla="*/ 0 w 797"/>
                <a:gd name="T9" fmla="*/ 489 h 1049"/>
                <a:gd name="T10" fmla="*/ 60 w 797"/>
                <a:gd name="T11" fmla="*/ 537 h 1049"/>
                <a:gd name="T12" fmla="*/ 179 w 797"/>
                <a:gd name="T13" fmla="*/ 539 h 1049"/>
                <a:gd name="T14" fmla="*/ 155 w 797"/>
                <a:gd name="T15" fmla="*/ 610 h 1049"/>
                <a:gd name="T16" fmla="*/ 307 w 797"/>
                <a:gd name="T17" fmla="*/ 473 h 1049"/>
                <a:gd name="T18" fmla="*/ 569 w 797"/>
                <a:gd name="T19" fmla="*/ 347 h 1049"/>
                <a:gd name="T20" fmla="*/ 700 w 797"/>
                <a:gd name="T21" fmla="*/ 361 h 1049"/>
                <a:gd name="T22" fmla="*/ 617 w 797"/>
                <a:gd name="T23" fmla="*/ 520 h 1049"/>
                <a:gd name="T24" fmla="*/ 214 w 797"/>
                <a:gd name="T25" fmla="*/ 726 h 1049"/>
                <a:gd name="T26" fmla="*/ 105 w 797"/>
                <a:gd name="T27" fmla="*/ 760 h 1049"/>
                <a:gd name="T28" fmla="*/ 26 w 797"/>
                <a:gd name="T29" fmla="*/ 869 h 1049"/>
                <a:gd name="T30" fmla="*/ 79 w 797"/>
                <a:gd name="T31" fmla="*/ 997 h 1049"/>
                <a:gd name="T32" fmla="*/ 207 w 797"/>
                <a:gd name="T33" fmla="*/ 1049 h 1049"/>
                <a:gd name="T34" fmla="*/ 190 w 797"/>
                <a:gd name="T35" fmla="*/ 923 h 1049"/>
                <a:gd name="T36" fmla="*/ 305 w 797"/>
                <a:gd name="T37" fmla="*/ 909 h 1049"/>
                <a:gd name="T38" fmla="*/ 569 w 797"/>
                <a:gd name="T39" fmla="*/ 973 h 1049"/>
                <a:gd name="T40" fmla="*/ 576 w 797"/>
                <a:gd name="T41" fmla="*/ 916 h 1049"/>
                <a:gd name="T42" fmla="*/ 262 w 797"/>
                <a:gd name="T43" fmla="*/ 869 h 1049"/>
                <a:gd name="T44" fmla="*/ 164 w 797"/>
                <a:gd name="T45" fmla="*/ 807 h 1049"/>
                <a:gd name="T46" fmla="*/ 312 w 797"/>
                <a:gd name="T47" fmla="*/ 750 h 1049"/>
                <a:gd name="T48" fmla="*/ 664 w 797"/>
                <a:gd name="T49" fmla="*/ 551 h 1049"/>
                <a:gd name="T50" fmla="*/ 797 w 797"/>
                <a:gd name="T51" fmla="*/ 404 h 1049"/>
                <a:gd name="T52" fmla="*/ 743 w 797"/>
                <a:gd name="T53" fmla="*/ 340 h 1049"/>
                <a:gd name="T54" fmla="*/ 731 w 797"/>
                <a:gd name="T55" fmla="*/ 100 h 1049"/>
                <a:gd name="T56" fmla="*/ 567 w 797"/>
                <a:gd name="T57" fmla="*/ 3 h 1049"/>
                <a:gd name="T58" fmla="*/ 493 w 797"/>
                <a:gd name="T59" fmla="*/ 0 h 1049"/>
                <a:gd name="T60" fmla="*/ 493 w 797"/>
                <a:gd name="T61" fmla="*/ 0 h 1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7"/>
                <a:gd name="T94" fmla="*/ 0 h 1049"/>
                <a:gd name="T95" fmla="*/ 797 w 797"/>
                <a:gd name="T96" fmla="*/ 1049 h 1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7" h="1049">
                  <a:moveTo>
                    <a:pt x="493" y="0"/>
                  </a:moveTo>
                  <a:lnTo>
                    <a:pt x="493" y="90"/>
                  </a:lnTo>
                  <a:lnTo>
                    <a:pt x="348" y="354"/>
                  </a:lnTo>
                  <a:lnTo>
                    <a:pt x="205" y="482"/>
                  </a:lnTo>
                  <a:lnTo>
                    <a:pt x="0" y="489"/>
                  </a:lnTo>
                  <a:lnTo>
                    <a:pt x="60" y="537"/>
                  </a:lnTo>
                  <a:lnTo>
                    <a:pt x="179" y="539"/>
                  </a:lnTo>
                  <a:lnTo>
                    <a:pt x="155" y="610"/>
                  </a:lnTo>
                  <a:lnTo>
                    <a:pt x="307" y="473"/>
                  </a:lnTo>
                  <a:lnTo>
                    <a:pt x="569" y="347"/>
                  </a:lnTo>
                  <a:lnTo>
                    <a:pt x="700" y="361"/>
                  </a:lnTo>
                  <a:lnTo>
                    <a:pt x="617" y="520"/>
                  </a:lnTo>
                  <a:lnTo>
                    <a:pt x="214" y="726"/>
                  </a:lnTo>
                  <a:lnTo>
                    <a:pt x="105" y="760"/>
                  </a:lnTo>
                  <a:lnTo>
                    <a:pt x="26" y="869"/>
                  </a:lnTo>
                  <a:lnTo>
                    <a:pt x="79" y="997"/>
                  </a:lnTo>
                  <a:lnTo>
                    <a:pt x="207" y="1049"/>
                  </a:lnTo>
                  <a:lnTo>
                    <a:pt x="190" y="923"/>
                  </a:lnTo>
                  <a:lnTo>
                    <a:pt x="305" y="909"/>
                  </a:lnTo>
                  <a:lnTo>
                    <a:pt x="569" y="973"/>
                  </a:lnTo>
                  <a:lnTo>
                    <a:pt x="576" y="916"/>
                  </a:lnTo>
                  <a:lnTo>
                    <a:pt x="262" y="869"/>
                  </a:lnTo>
                  <a:lnTo>
                    <a:pt x="164" y="807"/>
                  </a:lnTo>
                  <a:lnTo>
                    <a:pt x="312" y="750"/>
                  </a:lnTo>
                  <a:lnTo>
                    <a:pt x="664" y="551"/>
                  </a:lnTo>
                  <a:lnTo>
                    <a:pt x="797" y="404"/>
                  </a:lnTo>
                  <a:lnTo>
                    <a:pt x="743" y="340"/>
                  </a:lnTo>
                  <a:lnTo>
                    <a:pt x="731" y="100"/>
                  </a:lnTo>
                  <a:lnTo>
                    <a:pt x="567" y="3"/>
                  </a:lnTo>
                  <a:lnTo>
                    <a:pt x="493" y="0"/>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7" name="Freeform 320"/>
            <p:cNvSpPr>
              <a:spLocks/>
            </p:cNvSpPr>
            <p:nvPr/>
          </p:nvSpPr>
          <p:spPr bwMode="auto">
            <a:xfrm>
              <a:off x="2382" y="2254"/>
              <a:ext cx="557" cy="364"/>
            </a:xfrm>
            <a:custGeom>
              <a:avLst/>
              <a:gdLst>
                <a:gd name="T0" fmla="*/ 557 w 557"/>
                <a:gd name="T1" fmla="*/ 119 h 364"/>
                <a:gd name="T2" fmla="*/ 455 w 557"/>
                <a:gd name="T3" fmla="*/ 0 h 364"/>
                <a:gd name="T4" fmla="*/ 453 w 557"/>
                <a:gd name="T5" fmla="*/ 50 h 364"/>
                <a:gd name="T6" fmla="*/ 531 w 557"/>
                <a:gd name="T7" fmla="*/ 133 h 364"/>
                <a:gd name="T8" fmla="*/ 481 w 557"/>
                <a:gd name="T9" fmla="*/ 126 h 364"/>
                <a:gd name="T10" fmla="*/ 445 w 557"/>
                <a:gd name="T11" fmla="*/ 91 h 364"/>
                <a:gd name="T12" fmla="*/ 343 w 557"/>
                <a:gd name="T13" fmla="*/ 41 h 364"/>
                <a:gd name="T14" fmla="*/ 326 w 557"/>
                <a:gd name="T15" fmla="*/ 27 h 364"/>
                <a:gd name="T16" fmla="*/ 305 w 557"/>
                <a:gd name="T17" fmla="*/ 43 h 364"/>
                <a:gd name="T18" fmla="*/ 350 w 557"/>
                <a:gd name="T19" fmla="*/ 133 h 364"/>
                <a:gd name="T20" fmla="*/ 445 w 557"/>
                <a:gd name="T21" fmla="*/ 219 h 364"/>
                <a:gd name="T22" fmla="*/ 407 w 557"/>
                <a:gd name="T23" fmla="*/ 250 h 364"/>
                <a:gd name="T24" fmla="*/ 307 w 557"/>
                <a:gd name="T25" fmla="*/ 119 h 364"/>
                <a:gd name="T26" fmla="*/ 334 w 557"/>
                <a:gd name="T27" fmla="*/ 266 h 364"/>
                <a:gd name="T28" fmla="*/ 324 w 557"/>
                <a:gd name="T29" fmla="*/ 314 h 364"/>
                <a:gd name="T30" fmla="*/ 217 w 557"/>
                <a:gd name="T31" fmla="*/ 278 h 364"/>
                <a:gd name="T32" fmla="*/ 119 w 557"/>
                <a:gd name="T33" fmla="*/ 133 h 364"/>
                <a:gd name="T34" fmla="*/ 29 w 557"/>
                <a:gd name="T35" fmla="*/ 74 h 364"/>
                <a:gd name="T36" fmla="*/ 0 w 557"/>
                <a:gd name="T37" fmla="*/ 74 h 364"/>
                <a:gd name="T38" fmla="*/ 96 w 557"/>
                <a:gd name="T39" fmla="*/ 164 h 364"/>
                <a:gd name="T40" fmla="*/ 184 w 557"/>
                <a:gd name="T41" fmla="*/ 309 h 364"/>
                <a:gd name="T42" fmla="*/ 257 w 557"/>
                <a:gd name="T43" fmla="*/ 359 h 364"/>
                <a:gd name="T44" fmla="*/ 334 w 557"/>
                <a:gd name="T45" fmla="*/ 364 h 364"/>
                <a:gd name="T46" fmla="*/ 357 w 557"/>
                <a:gd name="T47" fmla="*/ 330 h 364"/>
                <a:gd name="T48" fmla="*/ 417 w 557"/>
                <a:gd name="T49" fmla="*/ 337 h 364"/>
                <a:gd name="T50" fmla="*/ 434 w 557"/>
                <a:gd name="T51" fmla="*/ 316 h 364"/>
                <a:gd name="T52" fmla="*/ 453 w 557"/>
                <a:gd name="T53" fmla="*/ 266 h 364"/>
                <a:gd name="T54" fmla="*/ 507 w 557"/>
                <a:gd name="T55" fmla="*/ 252 h 364"/>
                <a:gd name="T56" fmla="*/ 548 w 557"/>
                <a:gd name="T57" fmla="*/ 186 h 364"/>
                <a:gd name="T58" fmla="*/ 557 w 557"/>
                <a:gd name="T59" fmla="*/ 119 h 364"/>
                <a:gd name="T60" fmla="*/ 557 w 557"/>
                <a:gd name="T61" fmla="*/ 119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364"/>
                <a:gd name="T95" fmla="*/ 557 w 557"/>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364">
                  <a:moveTo>
                    <a:pt x="557" y="119"/>
                  </a:moveTo>
                  <a:lnTo>
                    <a:pt x="455" y="0"/>
                  </a:lnTo>
                  <a:lnTo>
                    <a:pt x="453" y="50"/>
                  </a:lnTo>
                  <a:lnTo>
                    <a:pt x="531" y="133"/>
                  </a:lnTo>
                  <a:lnTo>
                    <a:pt x="481" y="126"/>
                  </a:lnTo>
                  <a:lnTo>
                    <a:pt x="445" y="91"/>
                  </a:lnTo>
                  <a:lnTo>
                    <a:pt x="343" y="41"/>
                  </a:lnTo>
                  <a:lnTo>
                    <a:pt x="326" y="27"/>
                  </a:lnTo>
                  <a:lnTo>
                    <a:pt x="305" y="43"/>
                  </a:lnTo>
                  <a:lnTo>
                    <a:pt x="350" y="133"/>
                  </a:lnTo>
                  <a:lnTo>
                    <a:pt x="445" y="219"/>
                  </a:lnTo>
                  <a:lnTo>
                    <a:pt x="407" y="250"/>
                  </a:lnTo>
                  <a:lnTo>
                    <a:pt x="307" y="119"/>
                  </a:lnTo>
                  <a:lnTo>
                    <a:pt x="334" y="266"/>
                  </a:lnTo>
                  <a:lnTo>
                    <a:pt x="324" y="314"/>
                  </a:lnTo>
                  <a:lnTo>
                    <a:pt x="217" y="278"/>
                  </a:lnTo>
                  <a:lnTo>
                    <a:pt x="119" y="133"/>
                  </a:lnTo>
                  <a:lnTo>
                    <a:pt x="29" y="74"/>
                  </a:lnTo>
                  <a:lnTo>
                    <a:pt x="0" y="74"/>
                  </a:lnTo>
                  <a:lnTo>
                    <a:pt x="96" y="164"/>
                  </a:lnTo>
                  <a:lnTo>
                    <a:pt x="184" y="309"/>
                  </a:lnTo>
                  <a:lnTo>
                    <a:pt x="257" y="359"/>
                  </a:lnTo>
                  <a:lnTo>
                    <a:pt x="334" y="364"/>
                  </a:lnTo>
                  <a:lnTo>
                    <a:pt x="357" y="330"/>
                  </a:lnTo>
                  <a:lnTo>
                    <a:pt x="417" y="337"/>
                  </a:lnTo>
                  <a:lnTo>
                    <a:pt x="434" y="316"/>
                  </a:lnTo>
                  <a:lnTo>
                    <a:pt x="453" y="266"/>
                  </a:lnTo>
                  <a:lnTo>
                    <a:pt x="507" y="252"/>
                  </a:lnTo>
                  <a:lnTo>
                    <a:pt x="548" y="186"/>
                  </a:lnTo>
                  <a:lnTo>
                    <a:pt x="557" y="119"/>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8" name="Freeform 321"/>
            <p:cNvSpPr>
              <a:spLocks/>
            </p:cNvSpPr>
            <p:nvPr/>
          </p:nvSpPr>
          <p:spPr bwMode="auto">
            <a:xfrm>
              <a:off x="1937" y="3761"/>
              <a:ext cx="250" cy="159"/>
            </a:xfrm>
            <a:custGeom>
              <a:avLst/>
              <a:gdLst>
                <a:gd name="T0" fmla="*/ 29 w 250"/>
                <a:gd name="T1" fmla="*/ 0 h 159"/>
                <a:gd name="T2" fmla="*/ 124 w 250"/>
                <a:gd name="T3" fmla="*/ 19 h 159"/>
                <a:gd name="T4" fmla="*/ 250 w 250"/>
                <a:gd name="T5" fmla="*/ 159 h 159"/>
                <a:gd name="T6" fmla="*/ 167 w 250"/>
                <a:gd name="T7" fmla="*/ 159 h 159"/>
                <a:gd name="T8" fmla="*/ 76 w 250"/>
                <a:gd name="T9" fmla="*/ 55 h 159"/>
                <a:gd name="T10" fmla="*/ 0 w 250"/>
                <a:gd name="T11" fmla="*/ 15 h 159"/>
                <a:gd name="T12" fmla="*/ 29 w 250"/>
                <a:gd name="T13" fmla="*/ 0 h 159"/>
                <a:gd name="T14" fmla="*/ 29 w 25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50"/>
                <a:gd name="T25" fmla="*/ 0 h 159"/>
                <a:gd name="T26" fmla="*/ 250 w 25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 h="159">
                  <a:moveTo>
                    <a:pt x="29" y="0"/>
                  </a:moveTo>
                  <a:lnTo>
                    <a:pt x="124" y="19"/>
                  </a:lnTo>
                  <a:lnTo>
                    <a:pt x="250" y="159"/>
                  </a:lnTo>
                  <a:lnTo>
                    <a:pt x="167" y="159"/>
                  </a:lnTo>
                  <a:lnTo>
                    <a:pt x="76" y="55"/>
                  </a:lnTo>
                  <a:lnTo>
                    <a:pt x="0" y="15"/>
                  </a:lnTo>
                  <a:lnTo>
                    <a:pt x="29"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39" name="Freeform 322"/>
            <p:cNvSpPr>
              <a:spLocks/>
            </p:cNvSpPr>
            <p:nvPr/>
          </p:nvSpPr>
          <p:spPr bwMode="auto">
            <a:xfrm>
              <a:off x="1740" y="3465"/>
              <a:ext cx="323" cy="463"/>
            </a:xfrm>
            <a:custGeom>
              <a:avLst/>
              <a:gdLst>
                <a:gd name="T0" fmla="*/ 126 w 323"/>
                <a:gd name="T1" fmla="*/ 38 h 463"/>
                <a:gd name="T2" fmla="*/ 116 w 323"/>
                <a:gd name="T3" fmla="*/ 261 h 463"/>
                <a:gd name="T4" fmla="*/ 145 w 323"/>
                <a:gd name="T5" fmla="*/ 346 h 463"/>
                <a:gd name="T6" fmla="*/ 264 w 323"/>
                <a:gd name="T7" fmla="*/ 463 h 463"/>
                <a:gd name="T8" fmla="*/ 97 w 323"/>
                <a:gd name="T9" fmla="*/ 446 h 463"/>
                <a:gd name="T10" fmla="*/ 38 w 323"/>
                <a:gd name="T11" fmla="*/ 249 h 463"/>
                <a:gd name="T12" fmla="*/ 0 w 323"/>
                <a:gd name="T13" fmla="*/ 12 h 463"/>
                <a:gd name="T14" fmla="*/ 119 w 323"/>
                <a:gd name="T15" fmla="*/ 0 h 463"/>
                <a:gd name="T16" fmla="*/ 209 w 323"/>
                <a:gd name="T17" fmla="*/ 12 h 463"/>
                <a:gd name="T18" fmla="*/ 323 w 323"/>
                <a:gd name="T19" fmla="*/ 12 h 463"/>
                <a:gd name="T20" fmla="*/ 271 w 323"/>
                <a:gd name="T21" fmla="*/ 38 h 463"/>
                <a:gd name="T22" fmla="*/ 126 w 323"/>
                <a:gd name="T23" fmla="*/ 38 h 463"/>
                <a:gd name="T24" fmla="*/ 126 w 323"/>
                <a:gd name="T25" fmla="*/ 38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63"/>
                <a:gd name="T41" fmla="*/ 323 w 323"/>
                <a:gd name="T42" fmla="*/ 463 h 4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63">
                  <a:moveTo>
                    <a:pt x="126" y="38"/>
                  </a:moveTo>
                  <a:lnTo>
                    <a:pt x="116" y="261"/>
                  </a:lnTo>
                  <a:lnTo>
                    <a:pt x="145" y="346"/>
                  </a:lnTo>
                  <a:lnTo>
                    <a:pt x="264" y="463"/>
                  </a:lnTo>
                  <a:lnTo>
                    <a:pt x="97" y="446"/>
                  </a:lnTo>
                  <a:lnTo>
                    <a:pt x="38" y="249"/>
                  </a:lnTo>
                  <a:lnTo>
                    <a:pt x="0" y="12"/>
                  </a:lnTo>
                  <a:lnTo>
                    <a:pt x="119" y="0"/>
                  </a:lnTo>
                  <a:lnTo>
                    <a:pt x="209" y="12"/>
                  </a:lnTo>
                  <a:lnTo>
                    <a:pt x="323" y="12"/>
                  </a:lnTo>
                  <a:lnTo>
                    <a:pt x="271" y="38"/>
                  </a:lnTo>
                  <a:lnTo>
                    <a:pt x="126" y="38"/>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0" name="Freeform 323"/>
            <p:cNvSpPr>
              <a:spLocks/>
            </p:cNvSpPr>
            <p:nvPr/>
          </p:nvSpPr>
          <p:spPr bwMode="auto">
            <a:xfrm>
              <a:off x="2799" y="1837"/>
              <a:ext cx="1368" cy="1751"/>
            </a:xfrm>
            <a:custGeom>
              <a:avLst/>
              <a:gdLst>
                <a:gd name="T0" fmla="*/ 359 w 1368"/>
                <a:gd name="T1" fmla="*/ 185 h 1751"/>
                <a:gd name="T2" fmla="*/ 607 w 1368"/>
                <a:gd name="T3" fmla="*/ 12 h 1751"/>
                <a:gd name="T4" fmla="*/ 785 w 1368"/>
                <a:gd name="T5" fmla="*/ 0 h 1751"/>
                <a:gd name="T6" fmla="*/ 878 w 1368"/>
                <a:gd name="T7" fmla="*/ 62 h 1751"/>
                <a:gd name="T8" fmla="*/ 1007 w 1368"/>
                <a:gd name="T9" fmla="*/ 204 h 1751"/>
                <a:gd name="T10" fmla="*/ 1147 w 1368"/>
                <a:gd name="T11" fmla="*/ 247 h 1751"/>
                <a:gd name="T12" fmla="*/ 1135 w 1368"/>
                <a:gd name="T13" fmla="*/ 339 h 1751"/>
                <a:gd name="T14" fmla="*/ 1049 w 1368"/>
                <a:gd name="T15" fmla="*/ 353 h 1751"/>
                <a:gd name="T16" fmla="*/ 1042 w 1368"/>
                <a:gd name="T17" fmla="*/ 439 h 1751"/>
                <a:gd name="T18" fmla="*/ 1114 w 1368"/>
                <a:gd name="T19" fmla="*/ 439 h 1751"/>
                <a:gd name="T20" fmla="*/ 1064 w 1368"/>
                <a:gd name="T21" fmla="*/ 531 h 1751"/>
                <a:gd name="T22" fmla="*/ 971 w 1368"/>
                <a:gd name="T23" fmla="*/ 707 h 1751"/>
                <a:gd name="T24" fmla="*/ 1042 w 1368"/>
                <a:gd name="T25" fmla="*/ 714 h 1751"/>
                <a:gd name="T26" fmla="*/ 1226 w 1368"/>
                <a:gd name="T27" fmla="*/ 638 h 1751"/>
                <a:gd name="T28" fmla="*/ 1368 w 1368"/>
                <a:gd name="T29" fmla="*/ 657 h 1751"/>
                <a:gd name="T30" fmla="*/ 1354 w 1368"/>
                <a:gd name="T31" fmla="*/ 759 h 1751"/>
                <a:gd name="T32" fmla="*/ 1340 w 1368"/>
                <a:gd name="T33" fmla="*/ 899 h 1751"/>
                <a:gd name="T34" fmla="*/ 1311 w 1368"/>
                <a:gd name="T35" fmla="*/ 999 h 1751"/>
                <a:gd name="T36" fmla="*/ 1347 w 1368"/>
                <a:gd name="T37" fmla="*/ 1070 h 1751"/>
                <a:gd name="T38" fmla="*/ 1240 w 1368"/>
                <a:gd name="T39" fmla="*/ 1360 h 1751"/>
                <a:gd name="T40" fmla="*/ 1283 w 1368"/>
                <a:gd name="T41" fmla="*/ 1666 h 1751"/>
                <a:gd name="T42" fmla="*/ 1178 w 1368"/>
                <a:gd name="T43" fmla="*/ 1744 h 1751"/>
                <a:gd name="T44" fmla="*/ 1054 w 1368"/>
                <a:gd name="T45" fmla="*/ 1751 h 1751"/>
                <a:gd name="T46" fmla="*/ 1178 w 1368"/>
                <a:gd name="T47" fmla="*/ 1692 h 1751"/>
                <a:gd name="T48" fmla="*/ 1135 w 1368"/>
                <a:gd name="T49" fmla="*/ 1516 h 1751"/>
                <a:gd name="T50" fmla="*/ 857 w 1368"/>
                <a:gd name="T51" fmla="*/ 1431 h 1751"/>
                <a:gd name="T52" fmla="*/ 914 w 1368"/>
                <a:gd name="T53" fmla="*/ 1220 h 1751"/>
                <a:gd name="T54" fmla="*/ 857 w 1368"/>
                <a:gd name="T55" fmla="*/ 1091 h 1751"/>
                <a:gd name="T56" fmla="*/ 602 w 1368"/>
                <a:gd name="T57" fmla="*/ 1077 h 1751"/>
                <a:gd name="T58" fmla="*/ 424 w 1368"/>
                <a:gd name="T59" fmla="*/ 1053 h 1751"/>
                <a:gd name="T60" fmla="*/ 266 w 1368"/>
                <a:gd name="T61" fmla="*/ 1127 h 1751"/>
                <a:gd name="T62" fmla="*/ 162 w 1368"/>
                <a:gd name="T63" fmla="*/ 1189 h 1751"/>
                <a:gd name="T64" fmla="*/ 76 w 1368"/>
                <a:gd name="T65" fmla="*/ 1234 h 1751"/>
                <a:gd name="T66" fmla="*/ 0 w 1368"/>
                <a:gd name="T67" fmla="*/ 1234 h 1751"/>
                <a:gd name="T68" fmla="*/ 67 w 1368"/>
                <a:gd name="T69" fmla="*/ 1170 h 1751"/>
                <a:gd name="T70" fmla="*/ 140 w 1368"/>
                <a:gd name="T71" fmla="*/ 1053 h 1751"/>
                <a:gd name="T72" fmla="*/ 140 w 1368"/>
                <a:gd name="T73" fmla="*/ 961 h 1751"/>
                <a:gd name="T74" fmla="*/ 119 w 1368"/>
                <a:gd name="T75" fmla="*/ 849 h 1751"/>
                <a:gd name="T76" fmla="*/ 190 w 1368"/>
                <a:gd name="T77" fmla="*/ 899 h 1751"/>
                <a:gd name="T78" fmla="*/ 283 w 1368"/>
                <a:gd name="T79" fmla="*/ 961 h 1751"/>
                <a:gd name="T80" fmla="*/ 412 w 1368"/>
                <a:gd name="T81" fmla="*/ 830 h 1751"/>
                <a:gd name="T82" fmla="*/ 383 w 1368"/>
                <a:gd name="T83" fmla="*/ 949 h 1751"/>
                <a:gd name="T84" fmla="*/ 907 w 1368"/>
                <a:gd name="T85" fmla="*/ 714 h 1751"/>
                <a:gd name="T86" fmla="*/ 914 w 1368"/>
                <a:gd name="T87" fmla="*/ 567 h 1751"/>
                <a:gd name="T88" fmla="*/ 759 w 1368"/>
                <a:gd name="T89" fmla="*/ 332 h 1751"/>
                <a:gd name="T90" fmla="*/ 538 w 1368"/>
                <a:gd name="T91" fmla="*/ 232 h 1751"/>
                <a:gd name="T92" fmla="*/ 795 w 1368"/>
                <a:gd name="T93" fmla="*/ 256 h 1751"/>
                <a:gd name="T94" fmla="*/ 907 w 1368"/>
                <a:gd name="T95" fmla="*/ 289 h 1751"/>
                <a:gd name="T96" fmla="*/ 957 w 1368"/>
                <a:gd name="T97" fmla="*/ 261 h 1751"/>
                <a:gd name="T98" fmla="*/ 828 w 1368"/>
                <a:gd name="T99" fmla="*/ 204 h 1751"/>
                <a:gd name="T100" fmla="*/ 771 w 1368"/>
                <a:gd name="T101" fmla="*/ 185 h 1751"/>
                <a:gd name="T102" fmla="*/ 688 w 1368"/>
                <a:gd name="T103" fmla="*/ 135 h 1751"/>
                <a:gd name="T104" fmla="*/ 566 w 1368"/>
                <a:gd name="T105" fmla="*/ 126 h 1751"/>
                <a:gd name="T106" fmla="*/ 495 w 1368"/>
                <a:gd name="T107" fmla="*/ 164 h 1751"/>
                <a:gd name="T108" fmla="*/ 359 w 1368"/>
                <a:gd name="T109" fmla="*/ 228 h 1751"/>
                <a:gd name="T110" fmla="*/ 359 w 1368"/>
                <a:gd name="T111" fmla="*/ 185 h 1751"/>
                <a:gd name="T112" fmla="*/ 359 w 1368"/>
                <a:gd name="T113" fmla="*/ 185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8"/>
                <a:gd name="T172" fmla="*/ 0 h 1751"/>
                <a:gd name="T173" fmla="*/ 1368 w 1368"/>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8" h="1751">
                  <a:moveTo>
                    <a:pt x="359" y="185"/>
                  </a:moveTo>
                  <a:lnTo>
                    <a:pt x="607" y="12"/>
                  </a:lnTo>
                  <a:lnTo>
                    <a:pt x="785" y="0"/>
                  </a:lnTo>
                  <a:lnTo>
                    <a:pt x="878" y="62"/>
                  </a:lnTo>
                  <a:lnTo>
                    <a:pt x="1007" y="204"/>
                  </a:lnTo>
                  <a:lnTo>
                    <a:pt x="1147" y="247"/>
                  </a:lnTo>
                  <a:lnTo>
                    <a:pt x="1135" y="339"/>
                  </a:lnTo>
                  <a:lnTo>
                    <a:pt x="1049" y="353"/>
                  </a:lnTo>
                  <a:lnTo>
                    <a:pt x="1042" y="439"/>
                  </a:lnTo>
                  <a:lnTo>
                    <a:pt x="1114" y="439"/>
                  </a:lnTo>
                  <a:lnTo>
                    <a:pt x="1064" y="531"/>
                  </a:lnTo>
                  <a:lnTo>
                    <a:pt x="971" y="707"/>
                  </a:lnTo>
                  <a:lnTo>
                    <a:pt x="1042" y="714"/>
                  </a:lnTo>
                  <a:lnTo>
                    <a:pt x="1226" y="638"/>
                  </a:lnTo>
                  <a:lnTo>
                    <a:pt x="1368" y="657"/>
                  </a:lnTo>
                  <a:lnTo>
                    <a:pt x="1354" y="759"/>
                  </a:lnTo>
                  <a:lnTo>
                    <a:pt x="1340" y="899"/>
                  </a:lnTo>
                  <a:lnTo>
                    <a:pt x="1311" y="999"/>
                  </a:lnTo>
                  <a:lnTo>
                    <a:pt x="1347" y="1070"/>
                  </a:lnTo>
                  <a:lnTo>
                    <a:pt x="1240" y="1360"/>
                  </a:lnTo>
                  <a:lnTo>
                    <a:pt x="1283" y="1666"/>
                  </a:lnTo>
                  <a:lnTo>
                    <a:pt x="1178" y="1744"/>
                  </a:lnTo>
                  <a:lnTo>
                    <a:pt x="1054" y="1751"/>
                  </a:lnTo>
                  <a:lnTo>
                    <a:pt x="1178" y="1692"/>
                  </a:lnTo>
                  <a:lnTo>
                    <a:pt x="1135" y="1516"/>
                  </a:lnTo>
                  <a:lnTo>
                    <a:pt x="857" y="1431"/>
                  </a:lnTo>
                  <a:lnTo>
                    <a:pt x="914" y="1220"/>
                  </a:lnTo>
                  <a:lnTo>
                    <a:pt x="857" y="1091"/>
                  </a:lnTo>
                  <a:lnTo>
                    <a:pt x="602" y="1077"/>
                  </a:lnTo>
                  <a:lnTo>
                    <a:pt x="424" y="1053"/>
                  </a:lnTo>
                  <a:lnTo>
                    <a:pt x="266" y="1127"/>
                  </a:lnTo>
                  <a:lnTo>
                    <a:pt x="162" y="1189"/>
                  </a:lnTo>
                  <a:lnTo>
                    <a:pt x="76" y="1234"/>
                  </a:lnTo>
                  <a:lnTo>
                    <a:pt x="0" y="1234"/>
                  </a:lnTo>
                  <a:lnTo>
                    <a:pt x="67" y="1170"/>
                  </a:lnTo>
                  <a:lnTo>
                    <a:pt x="140" y="1053"/>
                  </a:lnTo>
                  <a:lnTo>
                    <a:pt x="140" y="961"/>
                  </a:lnTo>
                  <a:lnTo>
                    <a:pt x="119" y="849"/>
                  </a:lnTo>
                  <a:lnTo>
                    <a:pt x="190" y="899"/>
                  </a:lnTo>
                  <a:lnTo>
                    <a:pt x="283" y="961"/>
                  </a:lnTo>
                  <a:lnTo>
                    <a:pt x="412" y="830"/>
                  </a:lnTo>
                  <a:lnTo>
                    <a:pt x="383" y="949"/>
                  </a:lnTo>
                  <a:lnTo>
                    <a:pt x="907" y="714"/>
                  </a:lnTo>
                  <a:lnTo>
                    <a:pt x="914" y="567"/>
                  </a:lnTo>
                  <a:lnTo>
                    <a:pt x="759" y="332"/>
                  </a:lnTo>
                  <a:lnTo>
                    <a:pt x="538" y="232"/>
                  </a:lnTo>
                  <a:lnTo>
                    <a:pt x="795" y="256"/>
                  </a:lnTo>
                  <a:lnTo>
                    <a:pt x="907" y="289"/>
                  </a:lnTo>
                  <a:lnTo>
                    <a:pt x="957" y="261"/>
                  </a:lnTo>
                  <a:lnTo>
                    <a:pt x="828" y="204"/>
                  </a:lnTo>
                  <a:lnTo>
                    <a:pt x="771" y="185"/>
                  </a:lnTo>
                  <a:lnTo>
                    <a:pt x="688" y="135"/>
                  </a:lnTo>
                  <a:lnTo>
                    <a:pt x="566" y="126"/>
                  </a:lnTo>
                  <a:lnTo>
                    <a:pt x="495" y="164"/>
                  </a:lnTo>
                  <a:lnTo>
                    <a:pt x="359" y="228"/>
                  </a:lnTo>
                  <a:lnTo>
                    <a:pt x="359" y="185"/>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1" name="Freeform 324"/>
            <p:cNvSpPr>
              <a:spLocks/>
            </p:cNvSpPr>
            <p:nvPr/>
          </p:nvSpPr>
          <p:spPr bwMode="auto">
            <a:xfrm>
              <a:off x="3670" y="1426"/>
              <a:ext cx="300" cy="247"/>
            </a:xfrm>
            <a:custGeom>
              <a:avLst/>
              <a:gdLst>
                <a:gd name="T0" fmla="*/ 164 w 300"/>
                <a:gd name="T1" fmla="*/ 0 h 247"/>
                <a:gd name="T2" fmla="*/ 207 w 300"/>
                <a:gd name="T3" fmla="*/ 155 h 247"/>
                <a:gd name="T4" fmla="*/ 300 w 300"/>
                <a:gd name="T5" fmla="*/ 247 h 247"/>
                <a:gd name="T6" fmla="*/ 128 w 300"/>
                <a:gd name="T7" fmla="*/ 190 h 247"/>
                <a:gd name="T8" fmla="*/ 0 w 300"/>
                <a:gd name="T9" fmla="*/ 219 h 247"/>
                <a:gd name="T10" fmla="*/ 64 w 300"/>
                <a:gd name="T11" fmla="*/ 162 h 247"/>
                <a:gd name="T12" fmla="*/ 14 w 300"/>
                <a:gd name="T13" fmla="*/ 41 h 247"/>
                <a:gd name="T14" fmla="*/ 90 w 300"/>
                <a:gd name="T15" fmla="*/ 12 h 247"/>
                <a:gd name="T16" fmla="*/ 164 w 300"/>
                <a:gd name="T17" fmla="*/ 0 h 247"/>
                <a:gd name="T18" fmla="*/ 164 w 300"/>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247"/>
                <a:gd name="T32" fmla="*/ 300 w 30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247">
                  <a:moveTo>
                    <a:pt x="164" y="0"/>
                  </a:moveTo>
                  <a:lnTo>
                    <a:pt x="207" y="155"/>
                  </a:lnTo>
                  <a:lnTo>
                    <a:pt x="300" y="247"/>
                  </a:lnTo>
                  <a:lnTo>
                    <a:pt x="128" y="190"/>
                  </a:lnTo>
                  <a:lnTo>
                    <a:pt x="0" y="219"/>
                  </a:lnTo>
                  <a:lnTo>
                    <a:pt x="64" y="162"/>
                  </a:lnTo>
                  <a:lnTo>
                    <a:pt x="14" y="41"/>
                  </a:lnTo>
                  <a:lnTo>
                    <a:pt x="90" y="12"/>
                  </a:lnTo>
                  <a:lnTo>
                    <a:pt x="164"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2" name="Freeform 325"/>
            <p:cNvSpPr>
              <a:spLocks/>
            </p:cNvSpPr>
            <p:nvPr/>
          </p:nvSpPr>
          <p:spPr bwMode="auto">
            <a:xfrm>
              <a:off x="2266" y="1035"/>
              <a:ext cx="550" cy="1023"/>
            </a:xfrm>
            <a:custGeom>
              <a:avLst/>
              <a:gdLst>
                <a:gd name="T0" fmla="*/ 295 w 550"/>
                <a:gd name="T1" fmla="*/ 0 h 1023"/>
                <a:gd name="T2" fmla="*/ 262 w 550"/>
                <a:gd name="T3" fmla="*/ 59 h 1023"/>
                <a:gd name="T4" fmla="*/ 212 w 550"/>
                <a:gd name="T5" fmla="*/ 225 h 1023"/>
                <a:gd name="T6" fmla="*/ 174 w 550"/>
                <a:gd name="T7" fmla="*/ 332 h 1023"/>
                <a:gd name="T8" fmla="*/ 140 w 550"/>
                <a:gd name="T9" fmla="*/ 408 h 1023"/>
                <a:gd name="T10" fmla="*/ 116 w 550"/>
                <a:gd name="T11" fmla="*/ 455 h 1023"/>
                <a:gd name="T12" fmla="*/ 76 w 550"/>
                <a:gd name="T13" fmla="*/ 588 h 1023"/>
                <a:gd name="T14" fmla="*/ 19 w 550"/>
                <a:gd name="T15" fmla="*/ 764 h 1023"/>
                <a:gd name="T16" fmla="*/ 19 w 550"/>
                <a:gd name="T17" fmla="*/ 783 h 1023"/>
                <a:gd name="T18" fmla="*/ 31 w 550"/>
                <a:gd name="T19" fmla="*/ 797 h 1023"/>
                <a:gd name="T20" fmla="*/ 33 w 550"/>
                <a:gd name="T21" fmla="*/ 906 h 1023"/>
                <a:gd name="T22" fmla="*/ 28 w 550"/>
                <a:gd name="T23" fmla="*/ 982 h 1023"/>
                <a:gd name="T24" fmla="*/ 0 w 550"/>
                <a:gd name="T25" fmla="*/ 1023 h 1023"/>
                <a:gd name="T26" fmla="*/ 59 w 550"/>
                <a:gd name="T27" fmla="*/ 1006 h 1023"/>
                <a:gd name="T28" fmla="*/ 124 w 550"/>
                <a:gd name="T29" fmla="*/ 1001 h 1023"/>
                <a:gd name="T30" fmla="*/ 174 w 550"/>
                <a:gd name="T31" fmla="*/ 1008 h 1023"/>
                <a:gd name="T32" fmla="*/ 245 w 550"/>
                <a:gd name="T33" fmla="*/ 1013 h 1023"/>
                <a:gd name="T34" fmla="*/ 273 w 550"/>
                <a:gd name="T35" fmla="*/ 977 h 1023"/>
                <a:gd name="T36" fmla="*/ 300 w 550"/>
                <a:gd name="T37" fmla="*/ 963 h 1023"/>
                <a:gd name="T38" fmla="*/ 300 w 550"/>
                <a:gd name="T39" fmla="*/ 923 h 1023"/>
                <a:gd name="T40" fmla="*/ 347 w 550"/>
                <a:gd name="T41" fmla="*/ 871 h 1023"/>
                <a:gd name="T42" fmla="*/ 347 w 550"/>
                <a:gd name="T43" fmla="*/ 783 h 1023"/>
                <a:gd name="T44" fmla="*/ 354 w 550"/>
                <a:gd name="T45" fmla="*/ 728 h 1023"/>
                <a:gd name="T46" fmla="*/ 400 w 550"/>
                <a:gd name="T47" fmla="*/ 588 h 1023"/>
                <a:gd name="T48" fmla="*/ 419 w 550"/>
                <a:gd name="T49" fmla="*/ 550 h 1023"/>
                <a:gd name="T50" fmla="*/ 466 w 550"/>
                <a:gd name="T51" fmla="*/ 467 h 1023"/>
                <a:gd name="T52" fmla="*/ 550 w 550"/>
                <a:gd name="T53" fmla="*/ 339 h 1023"/>
                <a:gd name="T54" fmla="*/ 519 w 550"/>
                <a:gd name="T55" fmla="*/ 275 h 1023"/>
                <a:gd name="T56" fmla="*/ 514 w 550"/>
                <a:gd name="T57" fmla="*/ 209 h 1023"/>
                <a:gd name="T58" fmla="*/ 526 w 550"/>
                <a:gd name="T59" fmla="*/ 161 h 1023"/>
                <a:gd name="T60" fmla="*/ 497 w 550"/>
                <a:gd name="T61" fmla="*/ 102 h 1023"/>
                <a:gd name="T62" fmla="*/ 457 w 550"/>
                <a:gd name="T63" fmla="*/ 83 h 1023"/>
                <a:gd name="T64" fmla="*/ 409 w 550"/>
                <a:gd name="T65" fmla="*/ 71 h 1023"/>
                <a:gd name="T66" fmla="*/ 314 w 550"/>
                <a:gd name="T67" fmla="*/ 66 h 1023"/>
                <a:gd name="T68" fmla="*/ 295 w 550"/>
                <a:gd name="T69" fmla="*/ 50 h 1023"/>
                <a:gd name="T70" fmla="*/ 293 w 550"/>
                <a:gd name="T71" fmla="*/ 23 h 1023"/>
                <a:gd name="T72" fmla="*/ 295 w 550"/>
                <a:gd name="T73" fmla="*/ 0 h 1023"/>
                <a:gd name="T74" fmla="*/ 295 w 550"/>
                <a:gd name="T75" fmla="*/ 0 h 10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1023"/>
                <a:gd name="T116" fmla="*/ 550 w 550"/>
                <a:gd name="T117" fmla="*/ 1023 h 10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1023">
                  <a:moveTo>
                    <a:pt x="295" y="0"/>
                  </a:moveTo>
                  <a:lnTo>
                    <a:pt x="262" y="59"/>
                  </a:lnTo>
                  <a:lnTo>
                    <a:pt x="212" y="225"/>
                  </a:lnTo>
                  <a:lnTo>
                    <a:pt x="174" y="332"/>
                  </a:lnTo>
                  <a:lnTo>
                    <a:pt x="140" y="408"/>
                  </a:lnTo>
                  <a:lnTo>
                    <a:pt x="116" y="455"/>
                  </a:lnTo>
                  <a:lnTo>
                    <a:pt x="76" y="588"/>
                  </a:lnTo>
                  <a:lnTo>
                    <a:pt x="19" y="764"/>
                  </a:lnTo>
                  <a:lnTo>
                    <a:pt x="19" y="783"/>
                  </a:lnTo>
                  <a:lnTo>
                    <a:pt x="31" y="797"/>
                  </a:lnTo>
                  <a:lnTo>
                    <a:pt x="33" y="906"/>
                  </a:lnTo>
                  <a:lnTo>
                    <a:pt x="28" y="982"/>
                  </a:lnTo>
                  <a:lnTo>
                    <a:pt x="0" y="1023"/>
                  </a:lnTo>
                  <a:lnTo>
                    <a:pt x="59" y="1006"/>
                  </a:lnTo>
                  <a:lnTo>
                    <a:pt x="124" y="1001"/>
                  </a:lnTo>
                  <a:lnTo>
                    <a:pt x="174" y="1008"/>
                  </a:lnTo>
                  <a:lnTo>
                    <a:pt x="245" y="1013"/>
                  </a:lnTo>
                  <a:lnTo>
                    <a:pt x="273" y="977"/>
                  </a:lnTo>
                  <a:lnTo>
                    <a:pt x="300" y="963"/>
                  </a:lnTo>
                  <a:lnTo>
                    <a:pt x="300" y="923"/>
                  </a:lnTo>
                  <a:lnTo>
                    <a:pt x="347" y="871"/>
                  </a:lnTo>
                  <a:lnTo>
                    <a:pt x="347" y="783"/>
                  </a:lnTo>
                  <a:lnTo>
                    <a:pt x="354" y="728"/>
                  </a:lnTo>
                  <a:lnTo>
                    <a:pt x="400" y="588"/>
                  </a:lnTo>
                  <a:lnTo>
                    <a:pt x="419" y="550"/>
                  </a:lnTo>
                  <a:lnTo>
                    <a:pt x="466" y="467"/>
                  </a:lnTo>
                  <a:lnTo>
                    <a:pt x="550" y="339"/>
                  </a:lnTo>
                  <a:lnTo>
                    <a:pt x="519" y="275"/>
                  </a:lnTo>
                  <a:lnTo>
                    <a:pt x="514" y="209"/>
                  </a:lnTo>
                  <a:lnTo>
                    <a:pt x="526" y="161"/>
                  </a:lnTo>
                  <a:lnTo>
                    <a:pt x="497" y="102"/>
                  </a:lnTo>
                  <a:lnTo>
                    <a:pt x="457" y="83"/>
                  </a:lnTo>
                  <a:lnTo>
                    <a:pt x="409" y="71"/>
                  </a:lnTo>
                  <a:lnTo>
                    <a:pt x="314" y="66"/>
                  </a:lnTo>
                  <a:lnTo>
                    <a:pt x="295" y="50"/>
                  </a:lnTo>
                  <a:lnTo>
                    <a:pt x="293" y="23"/>
                  </a:lnTo>
                  <a:lnTo>
                    <a:pt x="295"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3" name="Freeform 326"/>
            <p:cNvSpPr>
              <a:spLocks/>
            </p:cNvSpPr>
            <p:nvPr/>
          </p:nvSpPr>
          <p:spPr bwMode="auto">
            <a:xfrm>
              <a:off x="2278" y="1063"/>
              <a:ext cx="204" cy="710"/>
            </a:xfrm>
            <a:custGeom>
              <a:avLst/>
              <a:gdLst>
                <a:gd name="T0" fmla="*/ 162 w 204"/>
                <a:gd name="T1" fmla="*/ 0 h 710"/>
                <a:gd name="T2" fmla="*/ 173 w 204"/>
                <a:gd name="T3" fmla="*/ 29 h 710"/>
                <a:gd name="T4" fmla="*/ 204 w 204"/>
                <a:gd name="T5" fmla="*/ 74 h 710"/>
                <a:gd name="T6" fmla="*/ 188 w 204"/>
                <a:gd name="T7" fmla="*/ 135 h 710"/>
                <a:gd name="T8" fmla="*/ 159 w 204"/>
                <a:gd name="T9" fmla="*/ 228 h 710"/>
                <a:gd name="T10" fmla="*/ 138 w 204"/>
                <a:gd name="T11" fmla="*/ 285 h 710"/>
                <a:gd name="T12" fmla="*/ 133 w 204"/>
                <a:gd name="T13" fmla="*/ 342 h 710"/>
                <a:gd name="T14" fmla="*/ 121 w 204"/>
                <a:gd name="T15" fmla="*/ 396 h 710"/>
                <a:gd name="T16" fmla="*/ 107 w 204"/>
                <a:gd name="T17" fmla="*/ 442 h 710"/>
                <a:gd name="T18" fmla="*/ 81 w 204"/>
                <a:gd name="T19" fmla="*/ 501 h 710"/>
                <a:gd name="T20" fmla="*/ 52 w 204"/>
                <a:gd name="T21" fmla="*/ 593 h 710"/>
                <a:gd name="T22" fmla="*/ 14 w 204"/>
                <a:gd name="T23" fmla="*/ 710 h 710"/>
                <a:gd name="T24" fmla="*/ 0 w 204"/>
                <a:gd name="T25" fmla="*/ 679 h 710"/>
                <a:gd name="T26" fmla="*/ 2 w 204"/>
                <a:gd name="T27" fmla="*/ 634 h 710"/>
                <a:gd name="T28" fmla="*/ 38 w 204"/>
                <a:gd name="T29" fmla="*/ 501 h 710"/>
                <a:gd name="T30" fmla="*/ 66 w 204"/>
                <a:gd name="T31" fmla="*/ 415 h 710"/>
                <a:gd name="T32" fmla="*/ 97 w 204"/>
                <a:gd name="T33" fmla="*/ 285 h 710"/>
                <a:gd name="T34" fmla="*/ 100 w 204"/>
                <a:gd name="T35" fmla="*/ 211 h 710"/>
                <a:gd name="T36" fmla="*/ 100 w 204"/>
                <a:gd name="T37" fmla="*/ 114 h 710"/>
                <a:gd name="T38" fmla="*/ 131 w 204"/>
                <a:gd name="T39" fmla="*/ 14 h 710"/>
                <a:gd name="T40" fmla="*/ 162 w 204"/>
                <a:gd name="T41" fmla="*/ 0 h 710"/>
                <a:gd name="T42" fmla="*/ 162 w 204"/>
                <a:gd name="T43" fmla="*/ 0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710"/>
                <a:gd name="T68" fmla="*/ 204 w 204"/>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710">
                  <a:moveTo>
                    <a:pt x="162" y="0"/>
                  </a:moveTo>
                  <a:lnTo>
                    <a:pt x="173" y="29"/>
                  </a:lnTo>
                  <a:lnTo>
                    <a:pt x="204" y="74"/>
                  </a:lnTo>
                  <a:lnTo>
                    <a:pt x="188" y="135"/>
                  </a:lnTo>
                  <a:lnTo>
                    <a:pt x="159" y="228"/>
                  </a:lnTo>
                  <a:lnTo>
                    <a:pt x="138" y="285"/>
                  </a:lnTo>
                  <a:lnTo>
                    <a:pt x="133" y="342"/>
                  </a:lnTo>
                  <a:lnTo>
                    <a:pt x="121" y="396"/>
                  </a:lnTo>
                  <a:lnTo>
                    <a:pt x="107" y="442"/>
                  </a:lnTo>
                  <a:lnTo>
                    <a:pt x="81" y="501"/>
                  </a:lnTo>
                  <a:lnTo>
                    <a:pt x="52" y="593"/>
                  </a:lnTo>
                  <a:lnTo>
                    <a:pt x="14" y="710"/>
                  </a:lnTo>
                  <a:lnTo>
                    <a:pt x="0" y="679"/>
                  </a:lnTo>
                  <a:lnTo>
                    <a:pt x="2" y="634"/>
                  </a:lnTo>
                  <a:lnTo>
                    <a:pt x="38" y="501"/>
                  </a:lnTo>
                  <a:lnTo>
                    <a:pt x="66" y="415"/>
                  </a:lnTo>
                  <a:lnTo>
                    <a:pt x="97" y="285"/>
                  </a:lnTo>
                  <a:lnTo>
                    <a:pt x="100" y="211"/>
                  </a:lnTo>
                  <a:lnTo>
                    <a:pt x="100" y="114"/>
                  </a:lnTo>
                  <a:lnTo>
                    <a:pt x="131" y="14"/>
                  </a:lnTo>
                  <a:lnTo>
                    <a:pt x="162" y="0"/>
                  </a:lnTo>
                  <a:close/>
                </a:path>
              </a:pathLst>
            </a:custGeom>
            <a:solidFill>
              <a:srgbClr val="F79191"/>
            </a:solidFill>
            <a:ln w="9525">
              <a:noFill/>
              <a:round/>
              <a:headEnd/>
              <a:tailEnd/>
            </a:ln>
          </p:spPr>
          <p:txBody>
            <a:bodyPr/>
            <a:lstStyle/>
            <a:p>
              <a:endParaRPr lang="en-US">
                <a:latin typeface="Calibri" pitchFamily="34" charset="0"/>
              </a:endParaRPr>
            </a:p>
          </p:txBody>
        </p:sp>
        <p:sp>
          <p:nvSpPr>
            <p:cNvPr id="23644" name="Freeform 327"/>
            <p:cNvSpPr>
              <a:spLocks/>
            </p:cNvSpPr>
            <p:nvPr/>
          </p:nvSpPr>
          <p:spPr bwMode="auto">
            <a:xfrm>
              <a:off x="1714" y="959"/>
              <a:ext cx="702" cy="854"/>
            </a:xfrm>
            <a:custGeom>
              <a:avLst/>
              <a:gdLst>
                <a:gd name="T0" fmla="*/ 57 w 702"/>
                <a:gd name="T1" fmla="*/ 178 h 854"/>
                <a:gd name="T2" fmla="*/ 50 w 702"/>
                <a:gd name="T3" fmla="*/ 218 h 854"/>
                <a:gd name="T4" fmla="*/ 50 w 702"/>
                <a:gd name="T5" fmla="*/ 382 h 854"/>
                <a:gd name="T6" fmla="*/ 45 w 702"/>
                <a:gd name="T7" fmla="*/ 408 h 854"/>
                <a:gd name="T8" fmla="*/ 9 w 702"/>
                <a:gd name="T9" fmla="*/ 508 h 854"/>
                <a:gd name="T10" fmla="*/ 2 w 702"/>
                <a:gd name="T11" fmla="*/ 531 h 854"/>
                <a:gd name="T12" fmla="*/ 0 w 702"/>
                <a:gd name="T13" fmla="*/ 667 h 854"/>
                <a:gd name="T14" fmla="*/ 28 w 702"/>
                <a:gd name="T15" fmla="*/ 750 h 854"/>
                <a:gd name="T16" fmla="*/ 47 w 702"/>
                <a:gd name="T17" fmla="*/ 771 h 854"/>
                <a:gd name="T18" fmla="*/ 111 w 702"/>
                <a:gd name="T19" fmla="*/ 799 h 854"/>
                <a:gd name="T20" fmla="*/ 161 w 702"/>
                <a:gd name="T21" fmla="*/ 804 h 854"/>
                <a:gd name="T22" fmla="*/ 204 w 702"/>
                <a:gd name="T23" fmla="*/ 804 h 854"/>
                <a:gd name="T24" fmla="*/ 309 w 702"/>
                <a:gd name="T25" fmla="*/ 799 h 854"/>
                <a:gd name="T26" fmla="*/ 404 w 702"/>
                <a:gd name="T27" fmla="*/ 804 h 854"/>
                <a:gd name="T28" fmla="*/ 426 w 702"/>
                <a:gd name="T29" fmla="*/ 847 h 854"/>
                <a:gd name="T30" fmla="*/ 516 w 702"/>
                <a:gd name="T31" fmla="*/ 854 h 854"/>
                <a:gd name="T32" fmla="*/ 564 w 702"/>
                <a:gd name="T33" fmla="*/ 693 h 854"/>
                <a:gd name="T34" fmla="*/ 626 w 702"/>
                <a:gd name="T35" fmla="*/ 531 h 854"/>
                <a:gd name="T36" fmla="*/ 652 w 702"/>
                <a:gd name="T37" fmla="*/ 434 h 854"/>
                <a:gd name="T38" fmla="*/ 661 w 702"/>
                <a:gd name="T39" fmla="*/ 370 h 854"/>
                <a:gd name="T40" fmla="*/ 666 w 702"/>
                <a:gd name="T41" fmla="*/ 306 h 854"/>
                <a:gd name="T42" fmla="*/ 664 w 702"/>
                <a:gd name="T43" fmla="*/ 220 h 854"/>
                <a:gd name="T44" fmla="*/ 683 w 702"/>
                <a:gd name="T45" fmla="*/ 149 h 854"/>
                <a:gd name="T46" fmla="*/ 697 w 702"/>
                <a:gd name="T47" fmla="*/ 111 h 854"/>
                <a:gd name="T48" fmla="*/ 702 w 702"/>
                <a:gd name="T49" fmla="*/ 64 h 854"/>
                <a:gd name="T50" fmla="*/ 690 w 702"/>
                <a:gd name="T51" fmla="*/ 19 h 854"/>
                <a:gd name="T52" fmla="*/ 690 w 702"/>
                <a:gd name="T53" fmla="*/ 0 h 854"/>
                <a:gd name="T54" fmla="*/ 661 w 702"/>
                <a:gd name="T55" fmla="*/ 12 h 854"/>
                <a:gd name="T56" fmla="*/ 647 w 702"/>
                <a:gd name="T57" fmla="*/ 47 h 854"/>
                <a:gd name="T58" fmla="*/ 597 w 702"/>
                <a:gd name="T59" fmla="*/ 50 h 854"/>
                <a:gd name="T60" fmla="*/ 535 w 702"/>
                <a:gd name="T61" fmla="*/ 69 h 854"/>
                <a:gd name="T62" fmla="*/ 509 w 702"/>
                <a:gd name="T63" fmla="*/ 83 h 854"/>
                <a:gd name="T64" fmla="*/ 464 w 702"/>
                <a:gd name="T65" fmla="*/ 102 h 854"/>
                <a:gd name="T66" fmla="*/ 407 w 702"/>
                <a:gd name="T67" fmla="*/ 104 h 854"/>
                <a:gd name="T68" fmla="*/ 388 w 702"/>
                <a:gd name="T69" fmla="*/ 135 h 854"/>
                <a:gd name="T70" fmla="*/ 383 w 702"/>
                <a:gd name="T71" fmla="*/ 242 h 854"/>
                <a:gd name="T72" fmla="*/ 380 w 702"/>
                <a:gd name="T73" fmla="*/ 341 h 854"/>
                <a:gd name="T74" fmla="*/ 340 w 702"/>
                <a:gd name="T75" fmla="*/ 346 h 854"/>
                <a:gd name="T76" fmla="*/ 359 w 702"/>
                <a:gd name="T77" fmla="*/ 166 h 854"/>
                <a:gd name="T78" fmla="*/ 328 w 702"/>
                <a:gd name="T79" fmla="*/ 166 h 854"/>
                <a:gd name="T80" fmla="*/ 273 w 702"/>
                <a:gd name="T81" fmla="*/ 190 h 854"/>
                <a:gd name="T82" fmla="*/ 190 w 702"/>
                <a:gd name="T83" fmla="*/ 209 h 854"/>
                <a:gd name="T84" fmla="*/ 157 w 702"/>
                <a:gd name="T85" fmla="*/ 211 h 854"/>
                <a:gd name="T86" fmla="*/ 128 w 702"/>
                <a:gd name="T87" fmla="*/ 213 h 854"/>
                <a:gd name="T88" fmla="*/ 100 w 702"/>
                <a:gd name="T89" fmla="*/ 211 h 854"/>
                <a:gd name="T90" fmla="*/ 107 w 702"/>
                <a:gd name="T91" fmla="*/ 173 h 854"/>
                <a:gd name="T92" fmla="*/ 133 w 702"/>
                <a:gd name="T93" fmla="*/ 135 h 854"/>
                <a:gd name="T94" fmla="*/ 57 w 702"/>
                <a:gd name="T95" fmla="*/ 178 h 854"/>
                <a:gd name="T96" fmla="*/ 57 w 702"/>
                <a:gd name="T97" fmla="*/ 178 h 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854"/>
                <a:gd name="T149" fmla="*/ 702 w 702"/>
                <a:gd name="T150" fmla="*/ 854 h 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854">
                  <a:moveTo>
                    <a:pt x="57" y="178"/>
                  </a:moveTo>
                  <a:lnTo>
                    <a:pt x="50" y="218"/>
                  </a:lnTo>
                  <a:lnTo>
                    <a:pt x="50" y="382"/>
                  </a:lnTo>
                  <a:lnTo>
                    <a:pt x="45" y="408"/>
                  </a:lnTo>
                  <a:lnTo>
                    <a:pt x="9" y="508"/>
                  </a:lnTo>
                  <a:lnTo>
                    <a:pt x="2" y="531"/>
                  </a:lnTo>
                  <a:lnTo>
                    <a:pt x="0" y="667"/>
                  </a:lnTo>
                  <a:lnTo>
                    <a:pt x="28" y="750"/>
                  </a:lnTo>
                  <a:lnTo>
                    <a:pt x="47" y="771"/>
                  </a:lnTo>
                  <a:lnTo>
                    <a:pt x="111" y="799"/>
                  </a:lnTo>
                  <a:lnTo>
                    <a:pt x="161" y="804"/>
                  </a:lnTo>
                  <a:lnTo>
                    <a:pt x="204" y="804"/>
                  </a:lnTo>
                  <a:lnTo>
                    <a:pt x="309" y="799"/>
                  </a:lnTo>
                  <a:lnTo>
                    <a:pt x="404" y="804"/>
                  </a:lnTo>
                  <a:lnTo>
                    <a:pt x="426" y="847"/>
                  </a:lnTo>
                  <a:lnTo>
                    <a:pt x="516" y="854"/>
                  </a:lnTo>
                  <a:lnTo>
                    <a:pt x="564" y="693"/>
                  </a:lnTo>
                  <a:lnTo>
                    <a:pt x="626" y="531"/>
                  </a:lnTo>
                  <a:lnTo>
                    <a:pt x="652" y="434"/>
                  </a:lnTo>
                  <a:lnTo>
                    <a:pt x="661" y="370"/>
                  </a:lnTo>
                  <a:lnTo>
                    <a:pt x="666" y="306"/>
                  </a:lnTo>
                  <a:lnTo>
                    <a:pt x="664" y="220"/>
                  </a:lnTo>
                  <a:lnTo>
                    <a:pt x="683" y="149"/>
                  </a:lnTo>
                  <a:lnTo>
                    <a:pt x="697" y="111"/>
                  </a:lnTo>
                  <a:lnTo>
                    <a:pt x="702" y="64"/>
                  </a:lnTo>
                  <a:lnTo>
                    <a:pt x="690" y="19"/>
                  </a:lnTo>
                  <a:lnTo>
                    <a:pt x="690" y="0"/>
                  </a:lnTo>
                  <a:lnTo>
                    <a:pt x="661" y="12"/>
                  </a:lnTo>
                  <a:lnTo>
                    <a:pt x="647" y="47"/>
                  </a:lnTo>
                  <a:lnTo>
                    <a:pt x="597" y="50"/>
                  </a:lnTo>
                  <a:lnTo>
                    <a:pt x="535" y="69"/>
                  </a:lnTo>
                  <a:lnTo>
                    <a:pt x="509" y="83"/>
                  </a:lnTo>
                  <a:lnTo>
                    <a:pt x="464" y="102"/>
                  </a:lnTo>
                  <a:lnTo>
                    <a:pt x="407" y="104"/>
                  </a:lnTo>
                  <a:lnTo>
                    <a:pt x="388" y="135"/>
                  </a:lnTo>
                  <a:lnTo>
                    <a:pt x="383" y="242"/>
                  </a:lnTo>
                  <a:lnTo>
                    <a:pt x="380" y="341"/>
                  </a:lnTo>
                  <a:lnTo>
                    <a:pt x="340" y="346"/>
                  </a:lnTo>
                  <a:lnTo>
                    <a:pt x="359" y="166"/>
                  </a:lnTo>
                  <a:lnTo>
                    <a:pt x="328" y="166"/>
                  </a:lnTo>
                  <a:lnTo>
                    <a:pt x="273" y="190"/>
                  </a:lnTo>
                  <a:lnTo>
                    <a:pt x="190" y="209"/>
                  </a:lnTo>
                  <a:lnTo>
                    <a:pt x="157" y="211"/>
                  </a:lnTo>
                  <a:lnTo>
                    <a:pt x="128" y="213"/>
                  </a:lnTo>
                  <a:lnTo>
                    <a:pt x="100" y="211"/>
                  </a:lnTo>
                  <a:lnTo>
                    <a:pt x="107" y="173"/>
                  </a:lnTo>
                  <a:lnTo>
                    <a:pt x="133" y="135"/>
                  </a:lnTo>
                  <a:lnTo>
                    <a:pt x="57" y="178"/>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5" name="Freeform 328"/>
            <p:cNvSpPr>
              <a:spLocks/>
            </p:cNvSpPr>
            <p:nvPr/>
          </p:nvSpPr>
          <p:spPr bwMode="auto">
            <a:xfrm>
              <a:off x="1818" y="1208"/>
              <a:ext cx="288" cy="439"/>
            </a:xfrm>
            <a:custGeom>
              <a:avLst/>
              <a:gdLst>
                <a:gd name="T0" fmla="*/ 234 w 288"/>
                <a:gd name="T1" fmla="*/ 62 h 439"/>
                <a:gd name="T2" fmla="*/ 198 w 288"/>
                <a:gd name="T3" fmla="*/ 133 h 439"/>
                <a:gd name="T4" fmla="*/ 169 w 288"/>
                <a:gd name="T5" fmla="*/ 185 h 439"/>
                <a:gd name="T6" fmla="*/ 143 w 288"/>
                <a:gd name="T7" fmla="*/ 249 h 439"/>
                <a:gd name="T8" fmla="*/ 48 w 288"/>
                <a:gd name="T9" fmla="*/ 354 h 439"/>
                <a:gd name="T10" fmla="*/ 10 w 288"/>
                <a:gd name="T11" fmla="*/ 410 h 439"/>
                <a:gd name="T12" fmla="*/ 0 w 288"/>
                <a:gd name="T13" fmla="*/ 439 h 439"/>
                <a:gd name="T14" fmla="*/ 150 w 288"/>
                <a:gd name="T15" fmla="*/ 297 h 439"/>
                <a:gd name="T16" fmla="*/ 203 w 288"/>
                <a:gd name="T17" fmla="*/ 268 h 439"/>
                <a:gd name="T18" fmla="*/ 243 w 288"/>
                <a:gd name="T19" fmla="*/ 301 h 439"/>
                <a:gd name="T20" fmla="*/ 255 w 288"/>
                <a:gd name="T21" fmla="*/ 384 h 439"/>
                <a:gd name="T22" fmla="*/ 279 w 288"/>
                <a:gd name="T23" fmla="*/ 370 h 439"/>
                <a:gd name="T24" fmla="*/ 288 w 288"/>
                <a:gd name="T25" fmla="*/ 176 h 439"/>
                <a:gd name="T26" fmla="*/ 286 w 288"/>
                <a:gd name="T27" fmla="*/ 0 h 439"/>
                <a:gd name="T28" fmla="*/ 234 w 288"/>
                <a:gd name="T29" fmla="*/ 62 h 439"/>
                <a:gd name="T30" fmla="*/ 234 w 288"/>
                <a:gd name="T31" fmla="*/ 62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
                <a:gd name="T49" fmla="*/ 0 h 439"/>
                <a:gd name="T50" fmla="*/ 288 w 288"/>
                <a:gd name="T51" fmla="*/ 439 h 4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 h="439">
                  <a:moveTo>
                    <a:pt x="234" y="62"/>
                  </a:moveTo>
                  <a:lnTo>
                    <a:pt x="198" y="133"/>
                  </a:lnTo>
                  <a:lnTo>
                    <a:pt x="169" y="185"/>
                  </a:lnTo>
                  <a:lnTo>
                    <a:pt x="143" y="249"/>
                  </a:lnTo>
                  <a:lnTo>
                    <a:pt x="48" y="354"/>
                  </a:lnTo>
                  <a:lnTo>
                    <a:pt x="10" y="410"/>
                  </a:lnTo>
                  <a:lnTo>
                    <a:pt x="0" y="439"/>
                  </a:lnTo>
                  <a:lnTo>
                    <a:pt x="150" y="297"/>
                  </a:lnTo>
                  <a:lnTo>
                    <a:pt x="203" y="268"/>
                  </a:lnTo>
                  <a:lnTo>
                    <a:pt x="243" y="301"/>
                  </a:lnTo>
                  <a:lnTo>
                    <a:pt x="255" y="384"/>
                  </a:lnTo>
                  <a:lnTo>
                    <a:pt x="279" y="370"/>
                  </a:lnTo>
                  <a:lnTo>
                    <a:pt x="288" y="176"/>
                  </a:lnTo>
                  <a:lnTo>
                    <a:pt x="286" y="0"/>
                  </a:lnTo>
                  <a:lnTo>
                    <a:pt x="234" y="62"/>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6" name="Freeform 329"/>
            <p:cNvSpPr>
              <a:spLocks/>
            </p:cNvSpPr>
            <p:nvPr/>
          </p:nvSpPr>
          <p:spPr bwMode="auto">
            <a:xfrm>
              <a:off x="2054" y="1122"/>
              <a:ext cx="226" cy="496"/>
            </a:xfrm>
            <a:custGeom>
              <a:avLst/>
              <a:gdLst>
                <a:gd name="T0" fmla="*/ 169 w 226"/>
                <a:gd name="T1" fmla="*/ 0 h 496"/>
                <a:gd name="T2" fmla="*/ 207 w 226"/>
                <a:gd name="T3" fmla="*/ 114 h 496"/>
                <a:gd name="T4" fmla="*/ 226 w 226"/>
                <a:gd name="T5" fmla="*/ 231 h 496"/>
                <a:gd name="T6" fmla="*/ 169 w 226"/>
                <a:gd name="T7" fmla="*/ 195 h 496"/>
                <a:gd name="T8" fmla="*/ 114 w 226"/>
                <a:gd name="T9" fmla="*/ 233 h 496"/>
                <a:gd name="T10" fmla="*/ 86 w 226"/>
                <a:gd name="T11" fmla="*/ 247 h 496"/>
                <a:gd name="T12" fmla="*/ 57 w 226"/>
                <a:gd name="T13" fmla="*/ 304 h 496"/>
                <a:gd name="T14" fmla="*/ 50 w 226"/>
                <a:gd name="T15" fmla="*/ 423 h 496"/>
                <a:gd name="T16" fmla="*/ 43 w 226"/>
                <a:gd name="T17" fmla="*/ 496 h 496"/>
                <a:gd name="T18" fmla="*/ 14 w 226"/>
                <a:gd name="T19" fmla="*/ 423 h 496"/>
                <a:gd name="T20" fmla="*/ 26 w 226"/>
                <a:gd name="T21" fmla="*/ 383 h 496"/>
                <a:gd name="T22" fmla="*/ 0 w 226"/>
                <a:gd name="T23" fmla="*/ 366 h 496"/>
                <a:gd name="T24" fmla="*/ 5 w 226"/>
                <a:gd name="T25" fmla="*/ 314 h 496"/>
                <a:gd name="T26" fmla="*/ 7 w 226"/>
                <a:gd name="T27" fmla="*/ 214 h 496"/>
                <a:gd name="T28" fmla="*/ 40 w 226"/>
                <a:gd name="T29" fmla="*/ 126 h 496"/>
                <a:gd name="T30" fmla="*/ 57 w 226"/>
                <a:gd name="T31" fmla="*/ 74 h 496"/>
                <a:gd name="T32" fmla="*/ 128 w 226"/>
                <a:gd name="T33" fmla="*/ 0 h 496"/>
                <a:gd name="T34" fmla="*/ 169 w 226"/>
                <a:gd name="T35" fmla="*/ 0 h 496"/>
                <a:gd name="T36" fmla="*/ 169 w 226"/>
                <a:gd name="T37" fmla="*/ 0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496"/>
                <a:gd name="T59" fmla="*/ 226 w 226"/>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496">
                  <a:moveTo>
                    <a:pt x="169" y="0"/>
                  </a:moveTo>
                  <a:lnTo>
                    <a:pt x="207" y="114"/>
                  </a:lnTo>
                  <a:lnTo>
                    <a:pt x="226" y="231"/>
                  </a:lnTo>
                  <a:lnTo>
                    <a:pt x="169" y="195"/>
                  </a:lnTo>
                  <a:lnTo>
                    <a:pt x="114" y="233"/>
                  </a:lnTo>
                  <a:lnTo>
                    <a:pt x="86" y="247"/>
                  </a:lnTo>
                  <a:lnTo>
                    <a:pt x="57" y="304"/>
                  </a:lnTo>
                  <a:lnTo>
                    <a:pt x="50" y="423"/>
                  </a:lnTo>
                  <a:lnTo>
                    <a:pt x="43" y="496"/>
                  </a:lnTo>
                  <a:lnTo>
                    <a:pt x="14" y="423"/>
                  </a:lnTo>
                  <a:lnTo>
                    <a:pt x="26" y="383"/>
                  </a:lnTo>
                  <a:lnTo>
                    <a:pt x="0" y="366"/>
                  </a:lnTo>
                  <a:lnTo>
                    <a:pt x="5" y="314"/>
                  </a:lnTo>
                  <a:lnTo>
                    <a:pt x="7" y="214"/>
                  </a:lnTo>
                  <a:lnTo>
                    <a:pt x="40" y="126"/>
                  </a:lnTo>
                  <a:lnTo>
                    <a:pt x="57" y="74"/>
                  </a:lnTo>
                  <a:lnTo>
                    <a:pt x="128" y="0"/>
                  </a:lnTo>
                  <a:lnTo>
                    <a:pt x="169" y="0"/>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7" name="Freeform 330"/>
            <p:cNvSpPr>
              <a:spLocks/>
            </p:cNvSpPr>
            <p:nvPr/>
          </p:nvSpPr>
          <p:spPr bwMode="auto">
            <a:xfrm>
              <a:off x="2359" y="1137"/>
              <a:ext cx="368" cy="697"/>
            </a:xfrm>
            <a:custGeom>
              <a:avLst/>
              <a:gdLst>
                <a:gd name="T0" fmla="*/ 31 w 368"/>
                <a:gd name="T1" fmla="*/ 434 h 697"/>
                <a:gd name="T2" fmla="*/ 97 w 368"/>
                <a:gd name="T3" fmla="*/ 567 h 697"/>
                <a:gd name="T4" fmla="*/ 97 w 368"/>
                <a:gd name="T5" fmla="*/ 631 h 697"/>
                <a:gd name="T6" fmla="*/ 0 w 368"/>
                <a:gd name="T7" fmla="*/ 519 h 697"/>
                <a:gd name="T8" fmla="*/ 78 w 368"/>
                <a:gd name="T9" fmla="*/ 697 h 697"/>
                <a:gd name="T10" fmla="*/ 111 w 368"/>
                <a:gd name="T11" fmla="*/ 697 h 697"/>
                <a:gd name="T12" fmla="*/ 119 w 368"/>
                <a:gd name="T13" fmla="*/ 614 h 697"/>
                <a:gd name="T14" fmla="*/ 142 w 368"/>
                <a:gd name="T15" fmla="*/ 510 h 697"/>
                <a:gd name="T16" fmla="*/ 166 w 368"/>
                <a:gd name="T17" fmla="*/ 368 h 697"/>
                <a:gd name="T18" fmla="*/ 252 w 368"/>
                <a:gd name="T19" fmla="*/ 211 h 697"/>
                <a:gd name="T20" fmla="*/ 307 w 368"/>
                <a:gd name="T21" fmla="*/ 111 h 697"/>
                <a:gd name="T22" fmla="*/ 368 w 368"/>
                <a:gd name="T23" fmla="*/ 0 h 697"/>
                <a:gd name="T24" fmla="*/ 273 w 368"/>
                <a:gd name="T25" fmla="*/ 80 h 697"/>
                <a:gd name="T26" fmla="*/ 123 w 368"/>
                <a:gd name="T27" fmla="*/ 313 h 697"/>
                <a:gd name="T28" fmla="*/ 31 w 368"/>
                <a:gd name="T29" fmla="*/ 434 h 697"/>
                <a:gd name="T30" fmla="*/ 31 w 368"/>
                <a:gd name="T31" fmla="*/ 434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697"/>
                <a:gd name="T50" fmla="*/ 368 w 368"/>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697">
                  <a:moveTo>
                    <a:pt x="31" y="434"/>
                  </a:moveTo>
                  <a:lnTo>
                    <a:pt x="97" y="567"/>
                  </a:lnTo>
                  <a:lnTo>
                    <a:pt x="97" y="631"/>
                  </a:lnTo>
                  <a:lnTo>
                    <a:pt x="0" y="519"/>
                  </a:lnTo>
                  <a:lnTo>
                    <a:pt x="78" y="697"/>
                  </a:lnTo>
                  <a:lnTo>
                    <a:pt x="111" y="697"/>
                  </a:lnTo>
                  <a:lnTo>
                    <a:pt x="119" y="614"/>
                  </a:lnTo>
                  <a:lnTo>
                    <a:pt x="142" y="510"/>
                  </a:lnTo>
                  <a:lnTo>
                    <a:pt x="166" y="368"/>
                  </a:lnTo>
                  <a:lnTo>
                    <a:pt x="252" y="211"/>
                  </a:lnTo>
                  <a:lnTo>
                    <a:pt x="307" y="111"/>
                  </a:lnTo>
                  <a:lnTo>
                    <a:pt x="368" y="0"/>
                  </a:lnTo>
                  <a:lnTo>
                    <a:pt x="273" y="80"/>
                  </a:lnTo>
                  <a:lnTo>
                    <a:pt x="123" y="313"/>
                  </a:lnTo>
                  <a:lnTo>
                    <a:pt x="31" y="434"/>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8" name="Freeform 331"/>
            <p:cNvSpPr>
              <a:spLocks/>
            </p:cNvSpPr>
            <p:nvPr/>
          </p:nvSpPr>
          <p:spPr bwMode="auto">
            <a:xfrm>
              <a:off x="3113" y="494"/>
              <a:ext cx="628" cy="296"/>
            </a:xfrm>
            <a:custGeom>
              <a:avLst/>
              <a:gdLst>
                <a:gd name="T0" fmla="*/ 490 w 628"/>
                <a:gd name="T1" fmla="*/ 21 h 296"/>
                <a:gd name="T2" fmla="*/ 538 w 628"/>
                <a:gd name="T3" fmla="*/ 35 h 296"/>
                <a:gd name="T4" fmla="*/ 583 w 628"/>
                <a:gd name="T5" fmla="*/ 57 h 296"/>
                <a:gd name="T6" fmla="*/ 628 w 628"/>
                <a:gd name="T7" fmla="*/ 104 h 296"/>
                <a:gd name="T8" fmla="*/ 555 w 628"/>
                <a:gd name="T9" fmla="*/ 187 h 296"/>
                <a:gd name="T10" fmla="*/ 393 w 628"/>
                <a:gd name="T11" fmla="*/ 296 h 296"/>
                <a:gd name="T12" fmla="*/ 209 w 628"/>
                <a:gd name="T13" fmla="*/ 296 h 296"/>
                <a:gd name="T14" fmla="*/ 45 w 628"/>
                <a:gd name="T15" fmla="*/ 284 h 296"/>
                <a:gd name="T16" fmla="*/ 19 w 628"/>
                <a:gd name="T17" fmla="*/ 244 h 296"/>
                <a:gd name="T18" fmla="*/ 0 w 628"/>
                <a:gd name="T19" fmla="*/ 208 h 296"/>
                <a:gd name="T20" fmla="*/ 2 w 628"/>
                <a:gd name="T21" fmla="*/ 142 h 296"/>
                <a:gd name="T22" fmla="*/ 38 w 628"/>
                <a:gd name="T23" fmla="*/ 116 h 296"/>
                <a:gd name="T24" fmla="*/ 224 w 628"/>
                <a:gd name="T25" fmla="*/ 9 h 296"/>
                <a:gd name="T26" fmla="*/ 405 w 628"/>
                <a:gd name="T27" fmla="*/ 0 h 296"/>
                <a:gd name="T28" fmla="*/ 490 w 628"/>
                <a:gd name="T29" fmla="*/ 21 h 296"/>
                <a:gd name="T30" fmla="*/ 490 w 628"/>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296"/>
                <a:gd name="T50" fmla="*/ 628 w 628"/>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296">
                  <a:moveTo>
                    <a:pt x="490" y="21"/>
                  </a:moveTo>
                  <a:lnTo>
                    <a:pt x="538" y="35"/>
                  </a:lnTo>
                  <a:lnTo>
                    <a:pt x="583" y="57"/>
                  </a:lnTo>
                  <a:lnTo>
                    <a:pt x="628" y="104"/>
                  </a:lnTo>
                  <a:lnTo>
                    <a:pt x="555" y="187"/>
                  </a:lnTo>
                  <a:lnTo>
                    <a:pt x="393" y="296"/>
                  </a:lnTo>
                  <a:lnTo>
                    <a:pt x="209" y="296"/>
                  </a:lnTo>
                  <a:lnTo>
                    <a:pt x="45" y="284"/>
                  </a:lnTo>
                  <a:lnTo>
                    <a:pt x="19" y="244"/>
                  </a:lnTo>
                  <a:lnTo>
                    <a:pt x="0" y="208"/>
                  </a:lnTo>
                  <a:lnTo>
                    <a:pt x="2" y="142"/>
                  </a:lnTo>
                  <a:lnTo>
                    <a:pt x="38" y="116"/>
                  </a:lnTo>
                  <a:lnTo>
                    <a:pt x="224" y="9"/>
                  </a:lnTo>
                  <a:lnTo>
                    <a:pt x="405" y="0"/>
                  </a:lnTo>
                  <a:lnTo>
                    <a:pt x="490" y="21"/>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49" name="Freeform 332"/>
            <p:cNvSpPr>
              <a:spLocks/>
            </p:cNvSpPr>
            <p:nvPr/>
          </p:nvSpPr>
          <p:spPr bwMode="auto">
            <a:xfrm>
              <a:off x="2873" y="629"/>
              <a:ext cx="854" cy="1103"/>
            </a:xfrm>
            <a:custGeom>
              <a:avLst/>
              <a:gdLst>
                <a:gd name="T0" fmla="*/ 242 w 854"/>
                <a:gd name="T1" fmla="*/ 0 h 1103"/>
                <a:gd name="T2" fmla="*/ 202 w 854"/>
                <a:gd name="T3" fmla="*/ 24 h 1103"/>
                <a:gd name="T4" fmla="*/ 147 w 854"/>
                <a:gd name="T5" fmla="*/ 71 h 1103"/>
                <a:gd name="T6" fmla="*/ 116 w 854"/>
                <a:gd name="T7" fmla="*/ 107 h 1103"/>
                <a:gd name="T8" fmla="*/ 97 w 854"/>
                <a:gd name="T9" fmla="*/ 142 h 1103"/>
                <a:gd name="T10" fmla="*/ 81 w 854"/>
                <a:gd name="T11" fmla="*/ 211 h 1103"/>
                <a:gd name="T12" fmla="*/ 73 w 854"/>
                <a:gd name="T13" fmla="*/ 244 h 1103"/>
                <a:gd name="T14" fmla="*/ 85 w 854"/>
                <a:gd name="T15" fmla="*/ 304 h 1103"/>
                <a:gd name="T16" fmla="*/ 66 w 854"/>
                <a:gd name="T17" fmla="*/ 342 h 1103"/>
                <a:gd name="T18" fmla="*/ 64 w 854"/>
                <a:gd name="T19" fmla="*/ 377 h 1103"/>
                <a:gd name="T20" fmla="*/ 64 w 854"/>
                <a:gd name="T21" fmla="*/ 465 h 1103"/>
                <a:gd name="T22" fmla="*/ 38 w 854"/>
                <a:gd name="T23" fmla="*/ 505 h 1103"/>
                <a:gd name="T24" fmla="*/ 0 w 854"/>
                <a:gd name="T25" fmla="*/ 546 h 1103"/>
                <a:gd name="T26" fmla="*/ 2 w 854"/>
                <a:gd name="T27" fmla="*/ 567 h 1103"/>
                <a:gd name="T28" fmla="*/ 52 w 854"/>
                <a:gd name="T29" fmla="*/ 593 h 1103"/>
                <a:gd name="T30" fmla="*/ 78 w 854"/>
                <a:gd name="T31" fmla="*/ 705 h 1103"/>
                <a:gd name="T32" fmla="*/ 73 w 854"/>
                <a:gd name="T33" fmla="*/ 747 h 1103"/>
                <a:gd name="T34" fmla="*/ 64 w 854"/>
                <a:gd name="T35" fmla="*/ 835 h 1103"/>
                <a:gd name="T36" fmla="*/ 66 w 854"/>
                <a:gd name="T37" fmla="*/ 854 h 1103"/>
                <a:gd name="T38" fmla="*/ 88 w 854"/>
                <a:gd name="T39" fmla="*/ 880 h 1103"/>
                <a:gd name="T40" fmla="*/ 147 w 854"/>
                <a:gd name="T41" fmla="*/ 911 h 1103"/>
                <a:gd name="T42" fmla="*/ 204 w 854"/>
                <a:gd name="T43" fmla="*/ 923 h 1103"/>
                <a:gd name="T44" fmla="*/ 316 w 854"/>
                <a:gd name="T45" fmla="*/ 947 h 1103"/>
                <a:gd name="T46" fmla="*/ 383 w 854"/>
                <a:gd name="T47" fmla="*/ 1027 h 1103"/>
                <a:gd name="T48" fmla="*/ 411 w 854"/>
                <a:gd name="T49" fmla="*/ 1103 h 1103"/>
                <a:gd name="T50" fmla="*/ 452 w 854"/>
                <a:gd name="T51" fmla="*/ 1089 h 1103"/>
                <a:gd name="T52" fmla="*/ 561 w 854"/>
                <a:gd name="T53" fmla="*/ 1008 h 1103"/>
                <a:gd name="T54" fmla="*/ 690 w 854"/>
                <a:gd name="T55" fmla="*/ 918 h 1103"/>
                <a:gd name="T56" fmla="*/ 854 w 854"/>
                <a:gd name="T57" fmla="*/ 816 h 1103"/>
                <a:gd name="T58" fmla="*/ 530 w 854"/>
                <a:gd name="T59" fmla="*/ 420 h 1103"/>
                <a:gd name="T60" fmla="*/ 273 w 854"/>
                <a:gd name="T61" fmla="*/ 130 h 1103"/>
                <a:gd name="T62" fmla="*/ 242 w 854"/>
                <a:gd name="T63" fmla="*/ 64 h 1103"/>
                <a:gd name="T64" fmla="*/ 242 w 854"/>
                <a:gd name="T65" fmla="*/ 0 h 1103"/>
                <a:gd name="T66" fmla="*/ 242 w 854"/>
                <a:gd name="T67" fmla="*/ 0 h 1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1103"/>
                <a:gd name="T104" fmla="*/ 854 w 854"/>
                <a:gd name="T105" fmla="*/ 1103 h 1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1103">
                  <a:moveTo>
                    <a:pt x="242" y="0"/>
                  </a:moveTo>
                  <a:lnTo>
                    <a:pt x="202" y="24"/>
                  </a:lnTo>
                  <a:lnTo>
                    <a:pt x="147" y="71"/>
                  </a:lnTo>
                  <a:lnTo>
                    <a:pt x="116" y="107"/>
                  </a:lnTo>
                  <a:lnTo>
                    <a:pt x="97" y="142"/>
                  </a:lnTo>
                  <a:lnTo>
                    <a:pt x="81" y="211"/>
                  </a:lnTo>
                  <a:lnTo>
                    <a:pt x="73" y="244"/>
                  </a:lnTo>
                  <a:lnTo>
                    <a:pt x="85" y="304"/>
                  </a:lnTo>
                  <a:lnTo>
                    <a:pt x="66" y="342"/>
                  </a:lnTo>
                  <a:lnTo>
                    <a:pt x="64" y="377"/>
                  </a:lnTo>
                  <a:lnTo>
                    <a:pt x="64" y="465"/>
                  </a:lnTo>
                  <a:lnTo>
                    <a:pt x="38" y="505"/>
                  </a:lnTo>
                  <a:lnTo>
                    <a:pt x="0" y="546"/>
                  </a:lnTo>
                  <a:lnTo>
                    <a:pt x="2" y="567"/>
                  </a:lnTo>
                  <a:lnTo>
                    <a:pt x="52" y="593"/>
                  </a:lnTo>
                  <a:lnTo>
                    <a:pt x="78" y="705"/>
                  </a:lnTo>
                  <a:lnTo>
                    <a:pt x="73" y="747"/>
                  </a:lnTo>
                  <a:lnTo>
                    <a:pt x="64" y="835"/>
                  </a:lnTo>
                  <a:lnTo>
                    <a:pt x="66" y="854"/>
                  </a:lnTo>
                  <a:lnTo>
                    <a:pt x="88" y="880"/>
                  </a:lnTo>
                  <a:lnTo>
                    <a:pt x="147" y="911"/>
                  </a:lnTo>
                  <a:lnTo>
                    <a:pt x="204" y="923"/>
                  </a:lnTo>
                  <a:lnTo>
                    <a:pt x="316" y="947"/>
                  </a:lnTo>
                  <a:lnTo>
                    <a:pt x="383" y="1027"/>
                  </a:lnTo>
                  <a:lnTo>
                    <a:pt x="411" y="1103"/>
                  </a:lnTo>
                  <a:lnTo>
                    <a:pt x="452" y="1089"/>
                  </a:lnTo>
                  <a:lnTo>
                    <a:pt x="561" y="1008"/>
                  </a:lnTo>
                  <a:lnTo>
                    <a:pt x="690" y="918"/>
                  </a:lnTo>
                  <a:lnTo>
                    <a:pt x="854" y="816"/>
                  </a:lnTo>
                  <a:lnTo>
                    <a:pt x="530" y="420"/>
                  </a:lnTo>
                  <a:lnTo>
                    <a:pt x="273" y="130"/>
                  </a:lnTo>
                  <a:lnTo>
                    <a:pt x="242" y="64"/>
                  </a:lnTo>
                  <a:lnTo>
                    <a:pt x="242"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0" name="Freeform 333"/>
            <p:cNvSpPr>
              <a:spLocks/>
            </p:cNvSpPr>
            <p:nvPr/>
          </p:nvSpPr>
          <p:spPr bwMode="auto">
            <a:xfrm>
              <a:off x="2970" y="1405"/>
              <a:ext cx="357" cy="159"/>
            </a:xfrm>
            <a:custGeom>
              <a:avLst/>
              <a:gdLst>
                <a:gd name="T0" fmla="*/ 22 w 357"/>
                <a:gd name="T1" fmla="*/ 119 h 159"/>
                <a:gd name="T2" fmla="*/ 60 w 357"/>
                <a:gd name="T3" fmla="*/ 140 h 159"/>
                <a:gd name="T4" fmla="*/ 162 w 357"/>
                <a:gd name="T5" fmla="*/ 159 h 159"/>
                <a:gd name="T6" fmla="*/ 222 w 357"/>
                <a:gd name="T7" fmla="*/ 157 h 159"/>
                <a:gd name="T8" fmla="*/ 274 w 357"/>
                <a:gd name="T9" fmla="*/ 128 h 159"/>
                <a:gd name="T10" fmla="*/ 357 w 357"/>
                <a:gd name="T11" fmla="*/ 28 h 159"/>
                <a:gd name="T12" fmla="*/ 355 w 357"/>
                <a:gd name="T13" fmla="*/ 0 h 159"/>
                <a:gd name="T14" fmla="*/ 288 w 357"/>
                <a:gd name="T15" fmla="*/ 59 h 159"/>
                <a:gd name="T16" fmla="*/ 231 w 357"/>
                <a:gd name="T17" fmla="*/ 90 h 159"/>
                <a:gd name="T18" fmla="*/ 184 w 357"/>
                <a:gd name="T19" fmla="*/ 119 h 159"/>
                <a:gd name="T20" fmla="*/ 117 w 357"/>
                <a:gd name="T21" fmla="*/ 126 h 159"/>
                <a:gd name="T22" fmla="*/ 57 w 357"/>
                <a:gd name="T23" fmla="*/ 119 h 159"/>
                <a:gd name="T24" fmla="*/ 0 w 357"/>
                <a:gd name="T25" fmla="*/ 107 h 159"/>
                <a:gd name="T26" fmla="*/ 22 w 357"/>
                <a:gd name="T27" fmla="*/ 119 h 159"/>
                <a:gd name="T28" fmla="*/ 22 w 357"/>
                <a:gd name="T29" fmla="*/ 1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59"/>
                <a:gd name="T47" fmla="*/ 357 w 35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59">
                  <a:moveTo>
                    <a:pt x="22" y="119"/>
                  </a:moveTo>
                  <a:lnTo>
                    <a:pt x="60" y="140"/>
                  </a:lnTo>
                  <a:lnTo>
                    <a:pt x="162" y="159"/>
                  </a:lnTo>
                  <a:lnTo>
                    <a:pt x="222" y="157"/>
                  </a:lnTo>
                  <a:lnTo>
                    <a:pt x="274" y="128"/>
                  </a:lnTo>
                  <a:lnTo>
                    <a:pt x="357" y="28"/>
                  </a:lnTo>
                  <a:lnTo>
                    <a:pt x="355" y="0"/>
                  </a:lnTo>
                  <a:lnTo>
                    <a:pt x="288" y="59"/>
                  </a:lnTo>
                  <a:lnTo>
                    <a:pt x="231" y="90"/>
                  </a:lnTo>
                  <a:lnTo>
                    <a:pt x="184" y="119"/>
                  </a:lnTo>
                  <a:lnTo>
                    <a:pt x="117" y="126"/>
                  </a:lnTo>
                  <a:lnTo>
                    <a:pt x="57" y="119"/>
                  </a:lnTo>
                  <a:lnTo>
                    <a:pt x="0" y="107"/>
                  </a:lnTo>
                  <a:lnTo>
                    <a:pt x="22" y="11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1" name="Freeform 334"/>
            <p:cNvSpPr>
              <a:spLocks/>
            </p:cNvSpPr>
            <p:nvPr/>
          </p:nvSpPr>
          <p:spPr bwMode="auto">
            <a:xfrm>
              <a:off x="2456" y="337"/>
              <a:ext cx="574" cy="869"/>
            </a:xfrm>
            <a:custGeom>
              <a:avLst/>
              <a:gdLst>
                <a:gd name="T0" fmla="*/ 160 w 574"/>
                <a:gd name="T1" fmla="*/ 74 h 869"/>
                <a:gd name="T2" fmla="*/ 143 w 574"/>
                <a:gd name="T3" fmla="*/ 109 h 869"/>
                <a:gd name="T4" fmla="*/ 114 w 574"/>
                <a:gd name="T5" fmla="*/ 161 h 869"/>
                <a:gd name="T6" fmla="*/ 95 w 574"/>
                <a:gd name="T7" fmla="*/ 211 h 869"/>
                <a:gd name="T8" fmla="*/ 95 w 574"/>
                <a:gd name="T9" fmla="*/ 235 h 869"/>
                <a:gd name="T10" fmla="*/ 117 w 574"/>
                <a:gd name="T11" fmla="*/ 254 h 869"/>
                <a:gd name="T12" fmla="*/ 117 w 574"/>
                <a:gd name="T13" fmla="*/ 285 h 869"/>
                <a:gd name="T14" fmla="*/ 103 w 574"/>
                <a:gd name="T15" fmla="*/ 304 h 869"/>
                <a:gd name="T16" fmla="*/ 91 w 574"/>
                <a:gd name="T17" fmla="*/ 318 h 869"/>
                <a:gd name="T18" fmla="*/ 74 w 574"/>
                <a:gd name="T19" fmla="*/ 337 h 869"/>
                <a:gd name="T20" fmla="*/ 53 w 574"/>
                <a:gd name="T21" fmla="*/ 375 h 869"/>
                <a:gd name="T22" fmla="*/ 38 w 574"/>
                <a:gd name="T23" fmla="*/ 401 h 869"/>
                <a:gd name="T24" fmla="*/ 3 w 574"/>
                <a:gd name="T25" fmla="*/ 432 h 869"/>
                <a:gd name="T26" fmla="*/ 0 w 574"/>
                <a:gd name="T27" fmla="*/ 467 h 869"/>
                <a:gd name="T28" fmla="*/ 7 w 574"/>
                <a:gd name="T29" fmla="*/ 486 h 869"/>
                <a:gd name="T30" fmla="*/ 64 w 574"/>
                <a:gd name="T31" fmla="*/ 491 h 869"/>
                <a:gd name="T32" fmla="*/ 72 w 574"/>
                <a:gd name="T33" fmla="*/ 501 h 869"/>
                <a:gd name="T34" fmla="*/ 72 w 574"/>
                <a:gd name="T35" fmla="*/ 567 h 869"/>
                <a:gd name="T36" fmla="*/ 103 w 574"/>
                <a:gd name="T37" fmla="*/ 586 h 869"/>
                <a:gd name="T38" fmla="*/ 93 w 574"/>
                <a:gd name="T39" fmla="*/ 598 h 869"/>
                <a:gd name="T40" fmla="*/ 93 w 574"/>
                <a:gd name="T41" fmla="*/ 612 h 869"/>
                <a:gd name="T42" fmla="*/ 114 w 574"/>
                <a:gd name="T43" fmla="*/ 650 h 869"/>
                <a:gd name="T44" fmla="*/ 110 w 574"/>
                <a:gd name="T45" fmla="*/ 676 h 869"/>
                <a:gd name="T46" fmla="*/ 98 w 574"/>
                <a:gd name="T47" fmla="*/ 714 h 869"/>
                <a:gd name="T48" fmla="*/ 103 w 574"/>
                <a:gd name="T49" fmla="*/ 748 h 869"/>
                <a:gd name="T50" fmla="*/ 114 w 574"/>
                <a:gd name="T51" fmla="*/ 757 h 869"/>
                <a:gd name="T52" fmla="*/ 138 w 574"/>
                <a:gd name="T53" fmla="*/ 767 h 869"/>
                <a:gd name="T54" fmla="*/ 191 w 574"/>
                <a:gd name="T55" fmla="*/ 769 h 869"/>
                <a:gd name="T56" fmla="*/ 238 w 574"/>
                <a:gd name="T57" fmla="*/ 774 h 869"/>
                <a:gd name="T58" fmla="*/ 298 w 574"/>
                <a:gd name="T59" fmla="*/ 793 h 869"/>
                <a:gd name="T60" fmla="*/ 348 w 574"/>
                <a:gd name="T61" fmla="*/ 869 h 869"/>
                <a:gd name="T62" fmla="*/ 424 w 574"/>
                <a:gd name="T63" fmla="*/ 804 h 869"/>
                <a:gd name="T64" fmla="*/ 476 w 574"/>
                <a:gd name="T65" fmla="*/ 762 h 869"/>
                <a:gd name="T66" fmla="*/ 474 w 574"/>
                <a:gd name="T67" fmla="*/ 695 h 869"/>
                <a:gd name="T68" fmla="*/ 483 w 574"/>
                <a:gd name="T69" fmla="*/ 641 h 869"/>
                <a:gd name="T70" fmla="*/ 498 w 574"/>
                <a:gd name="T71" fmla="*/ 596 h 869"/>
                <a:gd name="T72" fmla="*/ 495 w 574"/>
                <a:gd name="T73" fmla="*/ 527 h 869"/>
                <a:gd name="T74" fmla="*/ 514 w 574"/>
                <a:gd name="T75" fmla="*/ 439 h 869"/>
                <a:gd name="T76" fmla="*/ 540 w 574"/>
                <a:gd name="T77" fmla="*/ 396 h 869"/>
                <a:gd name="T78" fmla="*/ 574 w 574"/>
                <a:gd name="T79" fmla="*/ 346 h 869"/>
                <a:gd name="T80" fmla="*/ 557 w 574"/>
                <a:gd name="T81" fmla="*/ 261 h 869"/>
                <a:gd name="T82" fmla="*/ 469 w 574"/>
                <a:gd name="T83" fmla="*/ 254 h 869"/>
                <a:gd name="T84" fmla="*/ 321 w 574"/>
                <a:gd name="T85" fmla="*/ 216 h 869"/>
                <a:gd name="T86" fmla="*/ 264 w 574"/>
                <a:gd name="T87" fmla="*/ 202 h 869"/>
                <a:gd name="T88" fmla="*/ 238 w 574"/>
                <a:gd name="T89" fmla="*/ 149 h 869"/>
                <a:gd name="T90" fmla="*/ 238 w 574"/>
                <a:gd name="T91" fmla="*/ 121 h 869"/>
                <a:gd name="T92" fmla="*/ 257 w 574"/>
                <a:gd name="T93" fmla="*/ 78 h 869"/>
                <a:gd name="T94" fmla="*/ 257 w 574"/>
                <a:gd name="T95" fmla="*/ 36 h 869"/>
                <a:gd name="T96" fmla="*/ 248 w 574"/>
                <a:gd name="T97" fmla="*/ 0 h 869"/>
                <a:gd name="T98" fmla="*/ 226 w 574"/>
                <a:gd name="T99" fmla="*/ 21 h 869"/>
                <a:gd name="T100" fmla="*/ 160 w 574"/>
                <a:gd name="T101" fmla="*/ 74 h 869"/>
                <a:gd name="T102" fmla="*/ 160 w 574"/>
                <a:gd name="T103" fmla="*/ 74 h 8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869"/>
                <a:gd name="T158" fmla="*/ 574 w 574"/>
                <a:gd name="T159" fmla="*/ 869 h 8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869">
                  <a:moveTo>
                    <a:pt x="160" y="74"/>
                  </a:moveTo>
                  <a:lnTo>
                    <a:pt x="143" y="109"/>
                  </a:lnTo>
                  <a:lnTo>
                    <a:pt x="114" y="161"/>
                  </a:lnTo>
                  <a:lnTo>
                    <a:pt x="95" y="211"/>
                  </a:lnTo>
                  <a:lnTo>
                    <a:pt x="95" y="235"/>
                  </a:lnTo>
                  <a:lnTo>
                    <a:pt x="117" y="254"/>
                  </a:lnTo>
                  <a:lnTo>
                    <a:pt x="117" y="285"/>
                  </a:lnTo>
                  <a:lnTo>
                    <a:pt x="103" y="304"/>
                  </a:lnTo>
                  <a:lnTo>
                    <a:pt x="91" y="318"/>
                  </a:lnTo>
                  <a:lnTo>
                    <a:pt x="74" y="337"/>
                  </a:lnTo>
                  <a:lnTo>
                    <a:pt x="53" y="375"/>
                  </a:lnTo>
                  <a:lnTo>
                    <a:pt x="38" y="401"/>
                  </a:lnTo>
                  <a:lnTo>
                    <a:pt x="3" y="432"/>
                  </a:lnTo>
                  <a:lnTo>
                    <a:pt x="0" y="467"/>
                  </a:lnTo>
                  <a:lnTo>
                    <a:pt x="7" y="486"/>
                  </a:lnTo>
                  <a:lnTo>
                    <a:pt x="64" y="491"/>
                  </a:lnTo>
                  <a:lnTo>
                    <a:pt x="72" y="501"/>
                  </a:lnTo>
                  <a:lnTo>
                    <a:pt x="72" y="567"/>
                  </a:lnTo>
                  <a:lnTo>
                    <a:pt x="103" y="586"/>
                  </a:lnTo>
                  <a:lnTo>
                    <a:pt x="93" y="598"/>
                  </a:lnTo>
                  <a:lnTo>
                    <a:pt x="93" y="612"/>
                  </a:lnTo>
                  <a:lnTo>
                    <a:pt x="114" y="650"/>
                  </a:lnTo>
                  <a:lnTo>
                    <a:pt x="110" y="676"/>
                  </a:lnTo>
                  <a:lnTo>
                    <a:pt x="98" y="714"/>
                  </a:lnTo>
                  <a:lnTo>
                    <a:pt x="103" y="748"/>
                  </a:lnTo>
                  <a:lnTo>
                    <a:pt x="114" y="757"/>
                  </a:lnTo>
                  <a:lnTo>
                    <a:pt x="138" y="767"/>
                  </a:lnTo>
                  <a:lnTo>
                    <a:pt x="191" y="769"/>
                  </a:lnTo>
                  <a:lnTo>
                    <a:pt x="238" y="774"/>
                  </a:lnTo>
                  <a:lnTo>
                    <a:pt x="298" y="793"/>
                  </a:lnTo>
                  <a:lnTo>
                    <a:pt x="348" y="869"/>
                  </a:lnTo>
                  <a:lnTo>
                    <a:pt x="424" y="804"/>
                  </a:lnTo>
                  <a:lnTo>
                    <a:pt x="476" y="762"/>
                  </a:lnTo>
                  <a:lnTo>
                    <a:pt x="474" y="695"/>
                  </a:lnTo>
                  <a:lnTo>
                    <a:pt x="483" y="641"/>
                  </a:lnTo>
                  <a:lnTo>
                    <a:pt x="498" y="596"/>
                  </a:lnTo>
                  <a:lnTo>
                    <a:pt x="495" y="527"/>
                  </a:lnTo>
                  <a:lnTo>
                    <a:pt x="514" y="439"/>
                  </a:lnTo>
                  <a:lnTo>
                    <a:pt x="540" y="396"/>
                  </a:lnTo>
                  <a:lnTo>
                    <a:pt x="574" y="346"/>
                  </a:lnTo>
                  <a:lnTo>
                    <a:pt x="557" y="261"/>
                  </a:lnTo>
                  <a:lnTo>
                    <a:pt x="469" y="254"/>
                  </a:lnTo>
                  <a:lnTo>
                    <a:pt x="321" y="216"/>
                  </a:lnTo>
                  <a:lnTo>
                    <a:pt x="264" y="202"/>
                  </a:lnTo>
                  <a:lnTo>
                    <a:pt x="238" y="149"/>
                  </a:lnTo>
                  <a:lnTo>
                    <a:pt x="238" y="121"/>
                  </a:lnTo>
                  <a:lnTo>
                    <a:pt x="257" y="78"/>
                  </a:lnTo>
                  <a:lnTo>
                    <a:pt x="257" y="36"/>
                  </a:lnTo>
                  <a:lnTo>
                    <a:pt x="248" y="0"/>
                  </a:lnTo>
                  <a:lnTo>
                    <a:pt x="226" y="21"/>
                  </a:lnTo>
                  <a:lnTo>
                    <a:pt x="160" y="7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2" name="Freeform 335"/>
            <p:cNvSpPr>
              <a:spLocks/>
            </p:cNvSpPr>
            <p:nvPr/>
          </p:nvSpPr>
          <p:spPr bwMode="auto">
            <a:xfrm>
              <a:off x="2725" y="804"/>
              <a:ext cx="233" cy="397"/>
            </a:xfrm>
            <a:custGeom>
              <a:avLst/>
              <a:gdLst>
                <a:gd name="T0" fmla="*/ 0 w 233"/>
                <a:gd name="T1" fmla="*/ 309 h 397"/>
                <a:gd name="T2" fmla="*/ 45 w 233"/>
                <a:gd name="T3" fmla="*/ 340 h 397"/>
                <a:gd name="T4" fmla="*/ 76 w 233"/>
                <a:gd name="T5" fmla="*/ 397 h 397"/>
                <a:gd name="T6" fmla="*/ 183 w 233"/>
                <a:gd name="T7" fmla="*/ 314 h 397"/>
                <a:gd name="T8" fmla="*/ 214 w 233"/>
                <a:gd name="T9" fmla="*/ 186 h 397"/>
                <a:gd name="T10" fmla="*/ 229 w 233"/>
                <a:gd name="T11" fmla="*/ 122 h 397"/>
                <a:gd name="T12" fmla="*/ 224 w 233"/>
                <a:gd name="T13" fmla="*/ 79 h 397"/>
                <a:gd name="T14" fmla="*/ 233 w 233"/>
                <a:gd name="T15" fmla="*/ 0 h 397"/>
                <a:gd name="T16" fmla="*/ 183 w 233"/>
                <a:gd name="T17" fmla="*/ 57 h 397"/>
                <a:gd name="T18" fmla="*/ 112 w 233"/>
                <a:gd name="T19" fmla="*/ 133 h 397"/>
                <a:gd name="T20" fmla="*/ 0 w 233"/>
                <a:gd name="T21" fmla="*/ 309 h 397"/>
                <a:gd name="T22" fmla="*/ 0 w 233"/>
                <a:gd name="T23" fmla="*/ 309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97"/>
                <a:gd name="T38" fmla="*/ 233 w 233"/>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97">
                  <a:moveTo>
                    <a:pt x="0" y="309"/>
                  </a:moveTo>
                  <a:lnTo>
                    <a:pt x="45" y="340"/>
                  </a:lnTo>
                  <a:lnTo>
                    <a:pt x="76" y="397"/>
                  </a:lnTo>
                  <a:lnTo>
                    <a:pt x="183" y="314"/>
                  </a:lnTo>
                  <a:lnTo>
                    <a:pt x="214" y="186"/>
                  </a:lnTo>
                  <a:lnTo>
                    <a:pt x="229" y="122"/>
                  </a:lnTo>
                  <a:lnTo>
                    <a:pt x="224" y="79"/>
                  </a:lnTo>
                  <a:lnTo>
                    <a:pt x="233" y="0"/>
                  </a:lnTo>
                  <a:lnTo>
                    <a:pt x="183" y="57"/>
                  </a:lnTo>
                  <a:lnTo>
                    <a:pt x="112" y="133"/>
                  </a:lnTo>
                  <a:lnTo>
                    <a:pt x="0" y="30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3" name="Freeform 336"/>
            <p:cNvSpPr>
              <a:spLocks/>
            </p:cNvSpPr>
            <p:nvPr/>
          </p:nvSpPr>
          <p:spPr bwMode="auto">
            <a:xfrm>
              <a:off x="1000" y="2333"/>
              <a:ext cx="659" cy="534"/>
            </a:xfrm>
            <a:custGeom>
              <a:avLst/>
              <a:gdLst>
                <a:gd name="T0" fmla="*/ 545 w 659"/>
                <a:gd name="T1" fmla="*/ 14 h 534"/>
                <a:gd name="T2" fmla="*/ 552 w 659"/>
                <a:gd name="T3" fmla="*/ 54 h 534"/>
                <a:gd name="T4" fmla="*/ 573 w 659"/>
                <a:gd name="T5" fmla="*/ 114 h 534"/>
                <a:gd name="T6" fmla="*/ 618 w 659"/>
                <a:gd name="T7" fmla="*/ 149 h 534"/>
                <a:gd name="T8" fmla="*/ 642 w 659"/>
                <a:gd name="T9" fmla="*/ 185 h 534"/>
                <a:gd name="T10" fmla="*/ 654 w 659"/>
                <a:gd name="T11" fmla="*/ 213 h 534"/>
                <a:gd name="T12" fmla="*/ 659 w 659"/>
                <a:gd name="T13" fmla="*/ 232 h 534"/>
                <a:gd name="T14" fmla="*/ 635 w 659"/>
                <a:gd name="T15" fmla="*/ 254 h 534"/>
                <a:gd name="T16" fmla="*/ 602 w 659"/>
                <a:gd name="T17" fmla="*/ 296 h 534"/>
                <a:gd name="T18" fmla="*/ 580 w 659"/>
                <a:gd name="T19" fmla="*/ 406 h 534"/>
                <a:gd name="T20" fmla="*/ 573 w 659"/>
                <a:gd name="T21" fmla="*/ 453 h 534"/>
                <a:gd name="T22" fmla="*/ 583 w 659"/>
                <a:gd name="T23" fmla="*/ 527 h 534"/>
                <a:gd name="T24" fmla="*/ 476 w 659"/>
                <a:gd name="T25" fmla="*/ 534 h 534"/>
                <a:gd name="T26" fmla="*/ 254 w 659"/>
                <a:gd name="T27" fmla="*/ 477 h 534"/>
                <a:gd name="T28" fmla="*/ 195 w 659"/>
                <a:gd name="T29" fmla="*/ 434 h 534"/>
                <a:gd name="T30" fmla="*/ 200 w 659"/>
                <a:gd name="T31" fmla="*/ 389 h 534"/>
                <a:gd name="T32" fmla="*/ 211 w 659"/>
                <a:gd name="T33" fmla="*/ 344 h 534"/>
                <a:gd name="T34" fmla="*/ 214 w 659"/>
                <a:gd name="T35" fmla="*/ 289 h 534"/>
                <a:gd name="T36" fmla="*/ 211 w 659"/>
                <a:gd name="T37" fmla="*/ 270 h 534"/>
                <a:gd name="T38" fmla="*/ 128 w 659"/>
                <a:gd name="T39" fmla="*/ 247 h 534"/>
                <a:gd name="T40" fmla="*/ 45 w 659"/>
                <a:gd name="T41" fmla="*/ 213 h 534"/>
                <a:gd name="T42" fmla="*/ 4 w 659"/>
                <a:gd name="T43" fmla="*/ 166 h 534"/>
                <a:gd name="T44" fmla="*/ 0 w 659"/>
                <a:gd name="T45" fmla="*/ 99 h 534"/>
                <a:gd name="T46" fmla="*/ 116 w 659"/>
                <a:gd name="T47" fmla="*/ 142 h 534"/>
                <a:gd name="T48" fmla="*/ 202 w 659"/>
                <a:gd name="T49" fmla="*/ 159 h 534"/>
                <a:gd name="T50" fmla="*/ 297 w 659"/>
                <a:gd name="T51" fmla="*/ 159 h 534"/>
                <a:gd name="T52" fmla="*/ 371 w 659"/>
                <a:gd name="T53" fmla="*/ 154 h 534"/>
                <a:gd name="T54" fmla="*/ 445 w 659"/>
                <a:gd name="T55" fmla="*/ 130 h 534"/>
                <a:gd name="T56" fmla="*/ 459 w 659"/>
                <a:gd name="T57" fmla="*/ 114 h 534"/>
                <a:gd name="T58" fmla="*/ 459 w 659"/>
                <a:gd name="T59" fmla="*/ 78 h 534"/>
                <a:gd name="T60" fmla="*/ 423 w 659"/>
                <a:gd name="T61" fmla="*/ 45 h 534"/>
                <a:gd name="T62" fmla="*/ 423 w 659"/>
                <a:gd name="T63" fmla="*/ 16 h 534"/>
                <a:gd name="T64" fmla="*/ 454 w 659"/>
                <a:gd name="T65" fmla="*/ 12 h 534"/>
                <a:gd name="T66" fmla="*/ 492 w 659"/>
                <a:gd name="T67" fmla="*/ 0 h 534"/>
                <a:gd name="T68" fmla="*/ 523 w 659"/>
                <a:gd name="T69" fmla="*/ 5 h 534"/>
                <a:gd name="T70" fmla="*/ 545 w 659"/>
                <a:gd name="T71" fmla="*/ 14 h 534"/>
                <a:gd name="T72" fmla="*/ 545 w 659"/>
                <a:gd name="T73" fmla="*/ 14 h 5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534"/>
                <a:gd name="T113" fmla="*/ 659 w 659"/>
                <a:gd name="T114" fmla="*/ 534 h 5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534">
                  <a:moveTo>
                    <a:pt x="545" y="14"/>
                  </a:moveTo>
                  <a:lnTo>
                    <a:pt x="552" y="54"/>
                  </a:lnTo>
                  <a:lnTo>
                    <a:pt x="573" y="114"/>
                  </a:lnTo>
                  <a:lnTo>
                    <a:pt x="618" y="149"/>
                  </a:lnTo>
                  <a:lnTo>
                    <a:pt x="642" y="185"/>
                  </a:lnTo>
                  <a:lnTo>
                    <a:pt x="654" y="213"/>
                  </a:lnTo>
                  <a:lnTo>
                    <a:pt x="659" y="232"/>
                  </a:lnTo>
                  <a:lnTo>
                    <a:pt x="635" y="254"/>
                  </a:lnTo>
                  <a:lnTo>
                    <a:pt x="602" y="296"/>
                  </a:lnTo>
                  <a:lnTo>
                    <a:pt x="580" y="406"/>
                  </a:lnTo>
                  <a:lnTo>
                    <a:pt x="573" y="453"/>
                  </a:lnTo>
                  <a:lnTo>
                    <a:pt x="583" y="527"/>
                  </a:lnTo>
                  <a:lnTo>
                    <a:pt x="476" y="534"/>
                  </a:lnTo>
                  <a:lnTo>
                    <a:pt x="254" y="477"/>
                  </a:lnTo>
                  <a:lnTo>
                    <a:pt x="195" y="434"/>
                  </a:lnTo>
                  <a:lnTo>
                    <a:pt x="200" y="389"/>
                  </a:lnTo>
                  <a:lnTo>
                    <a:pt x="211" y="344"/>
                  </a:lnTo>
                  <a:lnTo>
                    <a:pt x="214" y="289"/>
                  </a:lnTo>
                  <a:lnTo>
                    <a:pt x="211" y="270"/>
                  </a:lnTo>
                  <a:lnTo>
                    <a:pt x="128" y="247"/>
                  </a:lnTo>
                  <a:lnTo>
                    <a:pt x="45" y="213"/>
                  </a:lnTo>
                  <a:lnTo>
                    <a:pt x="4" y="166"/>
                  </a:lnTo>
                  <a:lnTo>
                    <a:pt x="0" y="99"/>
                  </a:lnTo>
                  <a:lnTo>
                    <a:pt x="116" y="142"/>
                  </a:lnTo>
                  <a:lnTo>
                    <a:pt x="202" y="159"/>
                  </a:lnTo>
                  <a:lnTo>
                    <a:pt x="297" y="159"/>
                  </a:lnTo>
                  <a:lnTo>
                    <a:pt x="371" y="154"/>
                  </a:lnTo>
                  <a:lnTo>
                    <a:pt x="445" y="130"/>
                  </a:lnTo>
                  <a:lnTo>
                    <a:pt x="459" y="114"/>
                  </a:lnTo>
                  <a:lnTo>
                    <a:pt x="459" y="78"/>
                  </a:lnTo>
                  <a:lnTo>
                    <a:pt x="423" y="45"/>
                  </a:lnTo>
                  <a:lnTo>
                    <a:pt x="423" y="16"/>
                  </a:lnTo>
                  <a:lnTo>
                    <a:pt x="454" y="12"/>
                  </a:lnTo>
                  <a:lnTo>
                    <a:pt x="492" y="0"/>
                  </a:lnTo>
                  <a:lnTo>
                    <a:pt x="523" y="5"/>
                  </a:lnTo>
                  <a:lnTo>
                    <a:pt x="545" y="1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4" name="Freeform 337"/>
            <p:cNvSpPr>
              <a:spLocks/>
            </p:cNvSpPr>
            <p:nvPr/>
          </p:nvSpPr>
          <p:spPr bwMode="auto">
            <a:xfrm>
              <a:off x="1088" y="2532"/>
              <a:ext cx="490" cy="316"/>
            </a:xfrm>
            <a:custGeom>
              <a:avLst/>
              <a:gdLst>
                <a:gd name="T0" fmla="*/ 145 w 490"/>
                <a:gd name="T1" fmla="*/ 162 h 316"/>
                <a:gd name="T2" fmla="*/ 207 w 490"/>
                <a:gd name="T3" fmla="*/ 159 h 316"/>
                <a:gd name="T4" fmla="*/ 209 w 490"/>
                <a:gd name="T5" fmla="*/ 116 h 316"/>
                <a:gd name="T6" fmla="*/ 138 w 490"/>
                <a:gd name="T7" fmla="*/ 102 h 316"/>
                <a:gd name="T8" fmla="*/ 123 w 490"/>
                <a:gd name="T9" fmla="*/ 74 h 316"/>
                <a:gd name="T10" fmla="*/ 50 w 490"/>
                <a:gd name="T11" fmla="*/ 50 h 316"/>
                <a:gd name="T12" fmla="*/ 0 w 490"/>
                <a:gd name="T13" fmla="*/ 26 h 316"/>
                <a:gd name="T14" fmla="*/ 0 w 490"/>
                <a:gd name="T15" fmla="*/ 0 h 316"/>
                <a:gd name="T16" fmla="*/ 114 w 490"/>
                <a:gd name="T17" fmla="*/ 40 h 316"/>
                <a:gd name="T18" fmla="*/ 190 w 490"/>
                <a:gd name="T19" fmla="*/ 55 h 316"/>
                <a:gd name="T20" fmla="*/ 283 w 490"/>
                <a:gd name="T21" fmla="*/ 112 h 316"/>
                <a:gd name="T22" fmla="*/ 371 w 490"/>
                <a:gd name="T23" fmla="*/ 159 h 316"/>
                <a:gd name="T24" fmla="*/ 385 w 490"/>
                <a:gd name="T25" fmla="*/ 190 h 316"/>
                <a:gd name="T26" fmla="*/ 485 w 490"/>
                <a:gd name="T27" fmla="*/ 242 h 316"/>
                <a:gd name="T28" fmla="*/ 490 w 490"/>
                <a:gd name="T29" fmla="*/ 306 h 316"/>
                <a:gd name="T30" fmla="*/ 459 w 490"/>
                <a:gd name="T31" fmla="*/ 316 h 316"/>
                <a:gd name="T32" fmla="*/ 233 w 490"/>
                <a:gd name="T33" fmla="*/ 266 h 316"/>
                <a:gd name="T34" fmla="*/ 162 w 490"/>
                <a:gd name="T35" fmla="*/ 192 h 316"/>
                <a:gd name="T36" fmla="*/ 145 w 490"/>
                <a:gd name="T37" fmla="*/ 162 h 316"/>
                <a:gd name="T38" fmla="*/ 145 w 490"/>
                <a:gd name="T39" fmla="*/ 162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316"/>
                <a:gd name="T62" fmla="*/ 490 w 490"/>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316">
                  <a:moveTo>
                    <a:pt x="145" y="162"/>
                  </a:moveTo>
                  <a:lnTo>
                    <a:pt x="207" y="159"/>
                  </a:lnTo>
                  <a:lnTo>
                    <a:pt x="209" y="116"/>
                  </a:lnTo>
                  <a:lnTo>
                    <a:pt x="138" y="102"/>
                  </a:lnTo>
                  <a:lnTo>
                    <a:pt x="123" y="74"/>
                  </a:lnTo>
                  <a:lnTo>
                    <a:pt x="50" y="50"/>
                  </a:lnTo>
                  <a:lnTo>
                    <a:pt x="0" y="26"/>
                  </a:lnTo>
                  <a:lnTo>
                    <a:pt x="0" y="0"/>
                  </a:lnTo>
                  <a:lnTo>
                    <a:pt x="114" y="40"/>
                  </a:lnTo>
                  <a:lnTo>
                    <a:pt x="190" y="55"/>
                  </a:lnTo>
                  <a:lnTo>
                    <a:pt x="283" y="112"/>
                  </a:lnTo>
                  <a:lnTo>
                    <a:pt x="371" y="159"/>
                  </a:lnTo>
                  <a:lnTo>
                    <a:pt x="385" y="190"/>
                  </a:lnTo>
                  <a:lnTo>
                    <a:pt x="485" y="242"/>
                  </a:lnTo>
                  <a:lnTo>
                    <a:pt x="490" y="306"/>
                  </a:lnTo>
                  <a:lnTo>
                    <a:pt x="459" y="316"/>
                  </a:lnTo>
                  <a:lnTo>
                    <a:pt x="233" y="266"/>
                  </a:lnTo>
                  <a:lnTo>
                    <a:pt x="162" y="192"/>
                  </a:lnTo>
                  <a:lnTo>
                    <a:pt x="145" y="162"/>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5" name="Freeform 338"/>
            <p:cNvSpPr>
              <a:spLocks/>
            </p:cNvSpPr>
            <p:nvPr/>
          </p:nvSpPr>
          <p:spPr bwMode="auto">
            <a:xfrm>
              <a:off x="1000" y="2430"/>
              <a:ext cx="81" cy="71"/>
            </a:xfrm>
            <a:custGeom>
              <a:avLst/>
              <a:gdLst>
                <a:gd name="T0" fmla="*/ 81 w 81"/>
                <a:gd name="T1" fmla="*/ 33 h 71"/>
                <a:gd name="T2" fmla="*/ 45 w 81"/>
                <a:gd name="T3" fmla="*/ 38 h 71"/>
                <a:gd name="T4" fmla="*/ 12 w 81"/>
                <a:gd name="T5" fmla="*/ 71 h 71"/>
                <a:gd name="T6" fmla="*/ 2 w 81"/>
                <a:gd name="T7" fmla="*/ 45 h 71"/>
                <a:gd name="T8" fmla="*/ 0 w 81"/>
                <a:gd name="T9" fmla="*/ 0 h 71"/>
                <a:gd name="T10" fmla="*/ 81 w 81"/>
                <a:gd name="T11" fmla="*/ 33 h 71"/>
                <a:gd name="T12" fmla="*/ 81 w 81"/>
                <a:gd name="T13" fmla="*/ 33 h 71"/>
                <a:gd name="T14" fmla="*/ 0 60000 65536"/>
                <a:gd name="T15" fmla="*/ 0 60000 65536"/>
                <a:gd name="T16" fmla="*/ 0 60000 65536"/>
                <a:gd name="T17" fmla="*/ 0 60000 65536"/>
                <a:gd name="T18" fmla="*/ 0 60000 65536"/>
                <a:gd name="T19" fmla="*/ 0 60000 65536"/>
                <a:gd name="T20" fmla="*/ 0 60000 65536"/>
                <a:gd name="T21" fmla="*/ 0 w 81"/>
                <a:gd name="T22" fmla="*/ 0 h 71"/>
                <a:gd name="T23" fmla="*/ 81 w 8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1">
                  <a:moveTo>
                    <a:pt x="81" y="33"/>
                  </a:moveTo>
                  <a:lnTo>
                    <a:pt x="45" y="38"/>
                  </a:lnTo>
                  <a:lnTo>
                    <a:pt x="12" y="71"/>
                  </a:lnTo>
                  <a:lnTo>
                    <a:pt x="2" y="45"/>
                  </a:lnTo>
                  <a:lnTo>
                    <a:pt x="0" y="0"/>
                  </a:lnTo>
                  <a:lnTo>
                    <a:pt x="81" y="33"/>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6" name="Freeform 339"/>
            <p:cNvSpPr>
              <a:spLocks/>
            </p:cNvSpPr>
            <p:nvPr/>
          </p:nvSpPr>
          <p:spPr bwMode="auto">
            <a:xfrm>
              <a:off x="1247" y="2722"/>
              <a:ext cx="357" cy="147"/>
            </a:xfrm>
            <a:custGeom>
              <a:avLst/>
              <a:gdLst>
                <a:gd name="T0" fmla="*/ 0 w 357"/>
                <a:gd name="T1" fmla="*/ 0 h 147"/>
                <a:gd name="T2" fmla="*/ 69 w 357"/>
                <a:gd name="T3" fmla="*/ 85 h 147"/>
                <a:gd name="T4" fmla="*/ 193 w 357"/>
                <a:gd name="T5" fmla="*/ 131 h 147"/>
                <a:gd name="T6" fmla="*/ 357 w 357"/>
                <a:gd name="T7" fmla="*/ 147 h 147"/>
                <a:gd name="T8" fmla="*/ 326 w 357"/>
                <a:gd name="T9" fmla="*/ 119 h 147"/>
                <a:gd name="T10" fmla="*/ 174 w 357"/>
                <a:gd name="T11" fmla="*/ 83 h 147"/>
                <a:gd name="T12" fmla="*/ 74 w 357"/>
                <a:gd name="T13" fmla="*/ 21 h 147"/>
                <a:gd name="T14" fmla="*/ 26 w 357"/>
                <a:gd name="T15" fmla="*/ 2 h 147"/>
                <a:gd name="T16" fmla="*/ 0 w 357"/>
                <a:gd name="T17" fmla="*/ 0 h 147"/>
                <a:gd name="T18" fmla="*/ 0 w 35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47"/>
                <a:gd name="T32" fmla="*/ 357 w 357"/>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47">
                  <a:moveTo>
                    <a:pt x="0" y="0"/>
                  </a:moveTo>
                  <a:lnTo>
                    <a:pt x="69" y="85"/>
                  </a:lnTo>
                  <a:lnTo>
                    <a:pt x="193" y="131"/>
                  </a:lnTo>
                  <a:lnTo>
                    <a:pt x="357" y="147"/>
                  </a:lnTo>
                  <a:lnTo>
                    <a:pt x="326" y="119"/>
                  </a:lnTo>
                  <a:lnTo>
                    <a:pt x="174" y="83"/>
                  </a:lnTo>
                  <a:lnTo>
                    <a:pt x="74" y="21"/>
                  </a:lnTo>
                  <a:lnTo>
                    <a:pt x="26" y="2"/>
                  </a:lnTo>
                  <a:lnTo>
                    <a:pt x="0"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7" name="Freeform 340"/>
            <p:cNvSpPr>
              <a:spLocks/>
            </p:cNvSpPr>
            <p:nvPr/>
          </p:nvSpPr>
          <p:spPr bwMode="auto">
            <a:xfrm>
              <a:off x="1081" y="2482"/>
              <a:ext cx="371" cy="98"/>
            </a:xfrm>
            <a:custGeom>
              <a:avLst/>
              <a:gdLst>
                <a:gd name="T0" fmla="*/ 14 w 371"/>
                <a:gd name="T1" fmla="*/ 0 h 98"/>
                <a:gd name="T2" fmla="*/ 0 w 371"/>
                <a:gd name="T3" fmla="*/ 17 h 98"/>
                <a:gd name="T4" fmla="*/ 21 w 371"/>
                <a:gd name="T5" fmla="*/ 38 h 98"/>
                <a:gd name="T6" fmla="*/ 169 w 371"/>
                <a:gd name="T7" fmla="*/ 67 h 98"/>
                <a:gd name="T8" fmla="*/ 240 w 371"/>
                <a:gd name="T9" fmla="*/ 90 h 98"/>
                <a:gd name="T10" fmla="*/ 361 w 371"/>
                <a:gd name="T11" fmla="*/ 98 h 98"/>
                <a:gd name="T12" fmla="*/ 371 w 371"/>
                <a:gd name="T13" fmla="*/ 74 h 98"/>
                <a:gd name="T14" fmla="*/ 371 w 371"/>
                <a:gd name="T15" fmla="*/ 17 h 98"/>
                <a:gd name="T16" fmla="*/ 318 w 371"/>
                <a:gd name="T17" fmla="*/ 10 h 98"/>
                <a:gd name="T18" fmla="*/ 126 w 371"/>
                <a:gd name="T19" fmla="*/ 17 h 98"/>
                <a:gd name="T20" fmla="*/ 14 w 371"/>
                <a:gd name="T21" fmla="*/ 0 h 98"/>
                <a:gd name="T22" fmla="*/ 14 w 371"/>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98"/>
                <a:gd name="T38" fmla="*/ 371 w 37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98">
                  <a:moveTo>
                    <a:pt x="14" y="0"/>
                  </a:moveTo>
                  <a:lnTo>
                    <a:pt x="0" y="17"/>
                  </a:lnTo>
                  <a:lnTo>
                    <a:pt x="21" y="38"/>
                  </a:lnTo>
                  <a:lnTo>
                    <a:pt x="169" y="67"/>
                  </a:lnTo>
                  <a:lnTo>
                    <a:pt x="240" y="90"/>
                  </a:lnTo>
                  <a:lnTo>
                    <a:pt x="361" y="98"/>
                  </a:lnTo>
                  <a:lnTo>
                    <a:pt x="371" y="74"/>
                  </a:lnTo>
                  <a:lnTo>
                    <a:pt x="371" y="17"/>
                  </a:lnTo>
                  <a:lnTo>
                    <a:pt x="318" y="10"/>
                  </a:lnTo>
                  <a:lnTo>
                    <a:pt x="126" y="17"/>
                  </a:lnTo>
                  <a:lnTo>
                    <a:pt x="1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8" name="Freeform 341"/>
            <p:cNvSpPr>
              <a:spLocks/>
            </p:cNvSpPr>
            <p:nvPr/>
          </p:nvSpPr>
          <p:spPr bwMode="auto">
            <a:xfrm>
              <a:off x="1459" y="2335"/>
              <a:ext cx="155" cy="240"/>
            </a:xfrm>
            <a:custGeom>
              <a:avLst/>
              <a:gdLst>
                <a:gd name="T0" fmla="*/ 38 w 155"/>
                <a:gd name="T1" fmla="*/ 0 h 240"/>
                <a:gd name="T2" fmla="*/ 74 w 155"/>
                <a:gd name="T3" fmla="*/ 7 h 240"/>
                <a:gd name="T4" fmla="*/ 105 w 155"/>
                <a:gd name="T5" fmla="*/ 124 h 240"/>
                <a:gd name="T6" fmla="*/ 155 w 155"/>
                <a:gd name="T7" fmla="*/ 197 h 240"/>
                <a:gd name="T8" fmla="*/ 155 w 155"/>
                <a:gd name="T9" fmla="*/ 240 h 240"/>
                <a:gd name="T10" fmla="*/ 24 w 155"/>
                <a:gd name="T11" fmla="*/ 240 h 240"/>
                <a:gd name="T12" fmla="*/ 0 w 155"/>
                <a:gd name="T13" fmla="*/ 188 h 240"/>
                <a:gd name="T14" fmla="*/ 33 w 155"/>
                <a:gd name="T15" fmla="*/ 107 h 240"/>
                <a:gd name="T16" fmla="*/ 5 w 155"/>
                <a:gd name="T17" fmla="*/ 48 h 240"/>
                <a:gd name="T18" fmla="*/ 5 w 155"/>
                <a:gd name="T19" fmla="*/ 22 h 240"/>
                <a:gd name="T20" fmla="*/ 38 w 155"/>
                <a:gd name="T21" fmla="*/ 0 h 240"/>
                <a:gd name="T22" fmla="*/ 38 w 155"/>
                <a:gd name="T23" fmla="*/ 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240"/>
                <a:gd name="T38" fmla="*/ 155 w 155"/>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240">
                  <a:moveTo>
                    <a:pt x="38" y="0"/>
                  </a:moveTo>
                  <a:lnTo>
                    <a:pt x="74" y="7"/>
                  </a:lnTo>
                  <a:lnTo>
                    <a:pt x="105" y="124"/>
                  </a:lnTo>
                  <a:lnTo>
                    <a:pt x="155" y="197"/>
                  </a:lnTo>
                  <a:lnTo>
                    <a:pt x="155" y="240"/>
                  </a:lnTo>
                  <a:lnTo>
                    <a:pt x="24" y="240"/>
                  </a:lnTo>
                  <a:lnTo>
                    <a:pt x="0" y="188"/>
                  </a:lnTo>
                  <a:lnTo>
                    <a:pt x="33" y="107"/>
                  </a:lnTo>
                  <a:lnTo>
                    <a:pt x="5" y="48"/>
                  </a:lnTo>
                  <a:lnTo>
                    <a:pt x="5" y="22"/>
                  </a:lnTo>
                  <a:lnTo>
                    <a:pt x="3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9" name="Freeform 342"/>
            <p:cNvSpPr>
              <a:spLocks/>
            </p:cNvSpPr>
            <p:nvPr/>
          </p:nvSpPr>
          <p:spPr bwMode="auto">
            <a:xfrm>
              <a:off x="1378" y="2212"/>
              <a:ext cx="664" cy="323"/>
            </a:xfrm>
            <a:custGeom>
              <a:avLst/>
              <a:gdLst>
                <a:gd name="T0" fmla="*/ 286 w 664"/>
                <a:gd name="T1" fmla="*/ 9 h 323"/>
                <a:gd name="T2" fmla="*/ 345 w 664"/>
                <a:gd name="T3" fmla="*/ 26 h 323"/>
                <a:gd name="T4" fmla="*/ 433 w 664"/>
                <a:gd name="T5" fmla="*/ 66 h 323"/>
                <a:gd name="T6" fmla="*/ 457 w 664"/>
                <a:gd name="T7" fmla="*/ 83 h 323"/>
                <a:gd name="T8" fmla="*/ 478 w 664"/>
                <a:gd name="T9" fmla="*/ 90 h 323"/>
                <a:gd name="T10" fmla="*/ 593 w 664"/>
                <a:gd name="T11" fmla="*/ 90 h 323"/>
                <a:gd name="T12" fmla="*/ 624 w 664"/>
                <a:gd name="T13" fmla="*/ 121 h 323"/>
                <a:gd name="T14" fmla="*/ 655 w 664"/>
                <a:gd name="T15" fmla="*/ 187 h 323"/>
                <a:gd name="T16" fmla="*/ 664 w 664"/>
                <a:gd name="T17" fmla="*/ 263 h 323"/>
                <a:gd name="T18" fmla="*/ 650 w 664"/>
                <a:gd name="T19" fmla="*/ 308 h 323"/>
                <a:gd name="T20" fmla="*/ 633 w 664"/>
                <a:gd name="T21" fmla="*/ 323 h 323"/>
                <a:gd name="T22" fmla="*/ 578 w 664"/>
                <a:gd name="T23" fmla="*/ 320 h 323"/>
                <a:gd name="T24" fmla="*/ 516 w 664"/>
                <a:gd name="T25" fmla="*/ 280 h 323"/>
                <a:gd name="T26" fmla="*/ 357 w 664"/>
                <a:gd name="T27" fmla="*/ 237 h 323"/>
                <a:gd name="T28" fmla="*/ 300 w 664"/>
                <a:gd name="T29" fmla="*/ 187 h 323"/>
                <a:gd name="T30" fmla="*/ 214 w 664"/>
                <a:gd name="T31" fmla="*/ 130 h 323"/>
                <a:gd name="T32" fmla="*/ 171 w 664"/>
                <a:gd name="T33" fmla="*/ 102 h 323"/>
                <a:gd name="T34" fmla="*/ 83 w 664"/>
                <a:gd name="T35" fmla="*/ 85 h 323"/>
                <a:gd name="T36" fmla="*/ 36 w 664"/>
                <a:gd name="T37" fmla="*/ 73 h 323"/>
                <a:gd name="T38" fmla="*/ 0 w 664"/>
                <a:gd name="T39" fmla="*/ 50 h 323"/>
                <a:gd name="T40" fmla="*/ 0 w 664"/>
                <a:gd name="T41" fmla="*/ 28 h 323"/>
                <a:gd name="T42" fmla="*/ 7 w 664"/>
                <a:gd name="T43" fmla="*/ 7 h 323"/>
                <a:gd name="T44" fmla="*/ 48 w 664"/>
                <a:gd name="T45" fmla="*/ 12 h 323"/>
                <a:gd name="T46" fmla="*/ 129 w 664"/>
                <a:gd name="T47" fmla="*/ 12 h 323"/>
                <a:gd name="T48" fmla="*/ 190 w 664"/>
                <a:gd name="T49" fmla="*/ 0 h 323"/>
                <a:gd name="T50" fmla="*/ 250 w 664"/>
                <a:gd name="T51" fmla="*/ 7 h 323"/>
                <a:gd name="T52" fmla="*/ 286 w 664"/>
                <a:gd name="T53" fmla="*/ 9 h 323"/>
                <a:gd name="T54" fmla="*/ 286 w 664"/>
                <a:gd name="T55" fmla="*/ 9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4"/>
                <a:gd name="T85" fmla="*/ 0 h 323"/>
                <a:gd name="T86" fmla="*/ 664 w 664"/>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4" h="323">
                  <a:moveTo>
                    <a:pt x="286" y="9"/>
                  </a:moveTo>
                  <a:lnTo>
                    <a:pt x="345" y="26"/>
                  </a:lnTo>
                  <a:lnTo>
                    <a:pt x="433" y="66"/>
                  </a:lnTo>
                  <a:lnTo>
                    <a:pt x="457" y="83"/>
                  </a:lnTo>
                  <a:lnTo>
                    <a:pt x="478" y="90"/>
                  </a:lnTo>
                  <a:lnTo>
                    <a:pt x="593" y="90"/>
                  </a:lnTo>
                  <a:lnTo>
                    <a:pt x="624" y="121"/>
                  </a:lnTo>
                  <a:lnTo>
                    <a:pt x="655" y="187"/>
                  </a:lnTo>
                  <a:lnTo>
                    <a:pt x="664" y="263"/>
                  </a:lnTo>
                  <a:lnTo>
                    <a:pt x="650" y="308"/>
                  </a:lnTo>
                  <a:lnTo>
                    <a:pt x="633" y="323"/>
                  </a:lnTo>
                  <a:lnTo>
                    <a:pt x="578" y="320"/>
                  </a:lnTo>
                  <a:lnTo>
                    <a:pt x="516" y="280"/>
                  </a:lnTo>
                  <a:lnTo>
                    <a:pt x="357" y="237"/>
                  </a:lnTo>
                  <a:lnTo>
                    <a:pt x="300" y="187"/>
                  </a:lnTo>
                  <a:lnTo>
                    <a:pt x="214" y="130"/>
                  </a:lnTo>
                  <a:lnTo>
                    <a:pt x="171" y="102"/>
                  </a:lnTo>
                  <a:lnTo>
                    <a:pt x="83" y="85"/>
                  </a:lnTo>
                  <a:lnTo>
                    <a:pt x="36" y="73"/>
                  </a:lnTo>
                  <a:lnTo>
                    <a:pt x="0" y="50"/>
                  </a:lnTo>
                  <a:lnTo>
                    <a:pt x="0" y="28"/>
                  </a:lnTo>
                  <a:lnTo>
                    <a:pt x="7" y="7"/>
                  </a:lnTo>
                  <a:lnTo>
                    <a:pt x="48" y="12"/>
                  </a:lnTo>
                  <a:lnTo>
                    <a:pt x="129" y="12"/>
                  </a:lnTo>
                  <a:lnTo>
                    <a:pt x="190" y="0"/>
                  </a:lnTo>
                  <a:lnTo>
                    <a:pt x="250" y="7"/>
                  </a:lnTo>
                  <a:lnTo>
                    <a:pt x="286" y="9"/>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0" name="Freeform 343"/>
            <p:cNvSpPr>
              <a:spLocks/>
            </p:cNvSpPr>
            <p:nvPr/>
          </p:nvSpPr>
          <p:spPr bwMode="auto">
            <a:xfrm>
              <a:off x="1223" y="1908"/>
              <a:ext cx="400" cy="316"/>
            </a:xfrm>
            <a:custGeom>
              <a:avLst/>
              <a:gdLst>
                <a:gd name="T0" fmla="*/ 400 w 400"/>
                <a:gd name="T1" fmla="*/ 93 h 316"/>
                <a:gd name="T2" fmla="*/ 348 w 400"/>
                <a:gd name="T3" fmla="*/ 66 h 316"/>
                <a:gd name="T4" fmla="*/ 286 w 400"/>
                <a:gd name="T5" fmla="*/ 52 h 316"/>
                <a:gd name="T6" fmla="*/ 219 w 400"/>
                <a:gd name="T7" fmla="*/ 0 h 316"/>
                <a:gd name="T8" fmla="*/ 167 w 400"/>
                <a:gd name="T9" fmla="*/ 0 h 316"/>
                <a:gd name="T10" fmla="*/ 146 w 400"/>
                <a:gd name="T11" fmla="*/ 7 h 316"/>
                <a:gd name="T12" fmla="*/ 117 w 400"/>
                <a:gd name="T13" fmla="*/ 26 h 316"/>
                <a:gd name="T14" fmla="*/ 76 w 400"/>
                <a:gd name="T15" fmla="*/ 28 h 316"/>
                <a:gd name="T16" fmla="*/ 50 w 400"/>
                <a:gd name="T17" fmla="*/ 69 h 316"/>
                <a:gd name="T18" fmla="*/ 19 w 400"/>
                <a:gd name="T19" fmla="*/ 109 h 316"/>
                <a:gd name="T20" fmla="*/ 3 w 400"/>
                <a:gd name="T21" fmla="*/ 138 h 316"/>
                <a:gd name="T22" fmla="*/ 0 w 400"/>
                <a:gd name="T23" fmla="*/ 166 h 316"/>
                <a:gd name="T24" fmla="*/ 24 w 400"/>
                <a:gd name="T25" fmla="*/ 195 h 316"/>
                <a:gd name="T26" fmla="*/ 31 w 400"/>
                <a:gd name="T27" fmla="*/ 235 h 316"/>
                <a:gd name="T28" fmla="*/ 41 w 400"/>
                <a:gd name="T29" fmla="*/ 261 h 316"/>
                <a:gd name="T30" fmla="*/ 62 w 400"/>
                <a:gd name="T31" fmla="*/ 275 h 316"/>
                <a:gd name="T32" fmla="*/ 91 w 400"/>
                <a:gd name="T33" fmla="*/ 290 h 316"/>
                <a:gd name="T34" fmla="*/ 150 w 400"/>
                <a:gd name="T35" fmla="*/ 297 h 316"/>
                <a:gd name="T36" fmla="*/ 207 w 400"/>
                <a:gd name="T37" fmla="*/ 316 h 316"/>
                <a:gd name="T38" fmla="*/ 276 w 400"/>
                <a:gd name="T39" fmla="*/ 316 h 316"/>
                <a:gd name="T40" fmla="*/ 326 w 400"/>
                <a:gd name="T41" fmla="*/ 309 h 316"/>
                <a:gd name="T42" fmla="*/ 310 w 400"/>
                <a:gd name="T43" fmla="*/ 240 h 316"/>
                <a:gd name="T44" fmla="*/ 322 w 400"/>
                <a:gd name="T45" fmla="*/ 187 h 316"/>
                <a:gd name="T46" fmla="*/ 345 w 400"/>
                <a:gd name="T47" fmla="*/ 157 h 316"/>
                <a:gd name="T48" fmla="*/ 374 w 400"/>
                <a:gd name="T49" fmla="*/ 114 h 316"/>
                <a:gd name="T50" fmla="*/ 386 w 400"/>
                <a:gd name="T51" fmla="*/ 102 h 316"/>
                <a:gd name="T52" fmla="*/ 400 w 400"/>
                <a:gd name="T53" fmla="*/ 93 h 316"/>
                <a:gd name="T54" fmla="*/ 400 w 400"/>
                <a:gd name="T55" fmla="*/ 93 h 3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316"/>
                <a:gd name="T86" fmla="*/ 400 w 400"/>
                <a:gd name="T87" fmla="*/ 316 h 3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316">
                  <a:moveTo>
                    <a:pt x="400" y="93"/>
                  </a:moveTo>
                  <a:lnTo>
                    <a:pt x="348" y="66"/>
                  </a:lnTo>
                  <a:lnTo>
                    <a:pt x="286" y="52"/>
                  </a:lnTo>
                  <a:lnTo>
                    <a:pt x="219" y="0"/>
                  </a:lnTo>
                  <a:lnTo>
                    <a:pt x="167" y="0"/>
                  </a:lnTo>
                  <a:lnTo>
                    <a:pt x="146" y="7"/>
                  </a:lnTo>
                  <a:lnTo>
                    <a:pt x="117" y="26"/>
                  </a:lnTo>
                  <a:lnTo>
                    <a:pt x="76" y="28"/>
                  </a:lnTo>
                  <a:lnTo>
                    <a:pt x="50" y="69"/>
                  </a:lnTo>
                  <a:lnTo>
                    <a:pt x="19" y="109"/>
                  </a:lnTo>
                  <a:lnTo>
                    <a:pt x="3" y="138"/>
                  </a:lnTo>
                  <a:lnTo>
                    <a:pt x="0" y="166"/>
                  </a:lnTo>
                  <a:lnTo>
                    <a:pt x="24" y="195"/>
                  </a:lnTo>
                  <a:lnTo>
                    <a:pt x="31" y="235"/>
                  </a:lnTo>
                  <a:lnTo>
                    <a:pt x="41" y="261"/>
                  </a:lnTo>
                  <a:lnTo>
                    <a:pt x="62" y="275"/>
                  </a:lnTo>
                  <a:lnTo>
                    <a:pt x="91" y="290"/>
                  </a:lnTo>
                  <a:lnTo>
                    <a:pt x="150" y="297"/>
                  </a:lnTo>
                  <a:lnTo>
                    <a:pt x="207" y="316"/>
                  </a:lnTo>
                  <a:lnTo>
                    <a:pt x="276" y="316"/>
                  </a:lnTo>
                  <a:lnTo>
                    <a:pt x="326" y="309"/>
                  </a:lnTo>
                  <a:lnTo>
                    <a:pt x="310" y="240"/>
                  </a:lnTo>
                  <a:lnTo>
                    <a:pt x="322" y="187"/>
                  </a:lnTo>
                  <a:lnTo>
                    <a:pt x="345" y="157"/>
                  </a:lnTo>
                  <a:lnTo>
                    <a:pt x="374" y="114"/>
                  </a:lnTo>
                  <a:lnTo>
                    <a:pt x="386" y="102"/>
                  </a:lnTo>
                  <a:lnTo>
                    <a:pt x="400" y="93"/>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1" name="Freeform 344"/>
            <p:cNvSpPr>
              <a:spLocks/>
            </p:cNvSpPr>
            <p:nvPr/>
          </p:nvSpPr>
          <p:spPr bwMode="auto">
            <a:xfrm>
              <a:off x="1380" y="2257"/>
              <a:ext cx="655" cy="263"/>
            </a:xfrm>
            <a:custGeom>
              <a:avLst/>
              <a:gdLst>
                <a:gd name="T0" fmla="*/ 0 w 655"/>
                <a:gd name="T1" fmla="*/ 0 h 263"/>
                <a:gd name="T2" fmla="*/ 43 w 655"/>
                <a:gd name="T3" fmla="*/ 12 h 263"/>
                <a:gd name="T4" fmla="*/ 141 w 655"/>
                <a:gd name="T5" fmla="*/ 19 h 263"/>
                <a:gd name="T6" fmla="*/ 234 w 655"/>
                <a:gd name="T7" fmla="*/ 50 h 263"/>
                <a:gd name="T8" fmla="*/ 274 w 655"/>
                <a:gd name="T9" fmla="*/ 78 h 263"/>
                <a:gd name="T10" fmla="*/ 360 w 655"/>
                <a:gd name="T11" fmla="*/ 92 h 263"/>
                <a:gd name="T12" fmla="*/ 438 w 655"/>
                <a:gd name="T13" fmla="*/ 78 h 263"/>
                <a:gd name="T14" fmla="*/ 426 w 655"/>
                <a:gd name="T15" fmla="*/ 133 h 263"/>
                <a:gd name="T16" fmla="*/ 455 w 655"/>
                <a:gd name="T17" fmla="*/ 164 h 263"/>
                <a:gd name="T18" fmla="*/ 569 w 655"/>
                <a:gd name="T19" fmla="*/ 175 h 263"/>
                <a:gd name="T20" fmla="*/ 610 w 655"/>
                <a:gd name="T21" fmla="*/ 171 h 263"/>
                <a:gd name="T22" fmla="*/ 626 w 655"/>
                <a:gd name="T23" fmla="*/ 102 h 263"/>
                <a:gd name="T24" fmla="*/ 655 w 655"/>
                <a:gd name="T25" fmla="*/ 192 h 263"/>
                <a:gd name="T26" fmla="*/ 631 w 655"/>
                <a:gd name="T27" fmla="*/ 216 h 263"/>
                <a:gd name="T28" fmla="*/ 548 w 655"/>
                <a:gd name="T29" fmla="*/ 218 h 263"/>
                <a:gd name="T30" fmla="*/ 569 w 655"/>
                <a:gd name="T31" fmla="*/ 263 h 263"/>
                <a:gd name="T32" fmla="*/ 512 w 655"/>
                <a:gd name="T33" fmla="*/ 237 h 263"/>
                <a:gd name="T34" fmla="*/ 462 w 655"/>
                <a:gd name="T35" fmla="*/ 211 h 263"/>
                <a:gd name="T36" fmla="*/ 424 w 655"/>
                <a:gd name="T37" fmla="*/ 164 h 263"/>
                <a:gd name="T38" fmla="*/ 369 w 655"/>
                <a:gd name="T39" fmla="*/ 161 h 263"/>
                <a:gd name="T40" fmla="*/ 322 w 655"/>
                <a:gd name="T41" fmla="*/ 152 h 263"/>
                <a:gd name="T42" fmla="*/ 234 w 655"/>
                <a:gd name="T43" fmla="*/ 107 h 263"/>
                <a:gd name="T44" fmla="*/ 172 w 655"/>
                <a:gd name="T45" fmla="*/ 69 h 263"/>
                <a:gd name="T46" fmla="*/ 105 w 655"/>
                <a:gd name="T47" fmla="*/ 47 h 263"/>
                <a:gd name="T48" fmla="*/ 55 w 655"/>
                <a:gd name="T49" fmla="*/ 40 h 263"/>
                <a:gd name="T50" fmla="*/ 31 w 655"/>
                <a:gd name="T51" fmla="*/ 31 h 263"/>
                <a:gd name="T52" fmla="*/ 8 w 655"/>
                <a:gd name="T53" fmla="*/ 19 h 263"/>
                <a:gd name="T54" fmla="*/ 0 w 655"/>
                <a:gd name="T55" fmla="*/ 0 h 263"/>
                <a:gd name="T56" fmla="*/ 0 w 655"/>
                <a:gd name="T57" fmla="*/ 0 h 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5"/>
                <a:gd name="T88" fmla="*/ 0 h 263"/>
                <a:gd name="T89" fmla="*/ 655 w 655"/>
                <a:gd name="T90" fmla="*/ 263 h 2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5" h="263">
                  <a:moveTo>
                    <a:pt x="0" y="0"/>
                  </a:moveTo>
                  <a:lnTo>
                    <a:pt x="43" y="12"/>
                  </a:lnTo>
                  <a:lnTo>
                    <a:pt x="141" y="19"/>
                  </a:lnTo>
                  <a:lnTo>
                    <a:pt x="234" y="50"/>
                  </a:lnTo>
                  <a:lnTo>
                    <a:pt x="274" y="78"/>
                  </a:lnTo>
                  <a:lnTo>
                    <a:pt x="360" y="92"/>
                  </a:lnTo>
                  <a:lnTo>
                    <a:pt x="438" y="78"/>
                  </a:lnTo>
                  <a:lnTo>
                    <a:pt x="426" y="133"/>
                  </a:lnTo>
                  <a:lnTo>
                    <a:pt x="455" y="164"/>
                  </a:lnTo>
                  <a:lnTo>
                    <a:pt x="569" y="175"/>
                  </a:lnTo>
                  <a:lnTo>
                    <a:pt x="610" y="171"/>
                  </a:lnTo>
                  <a:lnTo>
                    <a:pt x="626" y="102"/>
                  </a:lnTo>
                  <a:lnTo>
                    <a:pt x="655" y="192"/>
                  </a:lnTo>
                  <a:lnTo>
                    <a:pt x="631" y="216"/>
                  </a:lnTo>
                  <a:lnTo>
                    <a:pt x="548" y="218"/>
                  </a:lnTo>
                  <a:lnTo>
                    <a:pt x="569" y="263"/>
                  </a:lnTo>
                  <a:lnTo>
                    <a:pt x="512" y="237"/>
                  </a:lnTo>
                  <a:lnTo>
                    <a:pt x="462" y="211"/>
                  </a:lnTo>
                  <a:lnTo>
                    <a:pt x="424" y="164"/>
                  </a:lnTo>
                  <a:lnTo>
                    <a:pt x="369" y="161"/>
                  </a:lnTo>
                  <a:lnTo>
                    <a:pt x="322" y="152"/>
                  </a:lnTo>
                  <a:lnTo>
                    <a:pt x="234" y="107"/>
                  </a:lnTo>
                  <a:lnTo>
                    <a:pt x="172" y="69"/>
                  </a:lnTo>
                  <a:lnTo>
                    <a:pt x="105" y="47"/>
                  </a:lnTo>
                  <a:lnTo>
                    <a:pt x="55" y="40"/>
                  </a:lnTo>
                  <a:lnTo>
                    <a:pt x="31" y="31"/>
                  </a:lnTo>
                  <a:lnTo>
                    <a:pt x="8" y="19"/>
                  </a:lnTo>
                  <a:lnTo>
                    <a:pt x="0"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62" name="Freeform 345"/>
            <p:cNvSpPr>
              <a:spLocks/>
            </p:cNvSpPr>
            <p:nvPr/>
          </p:nvSpPr>
          <p:spPr bwMode="auto">
            <a:xfrm>
              <a:off x="1818" y="2311"/>
              <a:ext cx="169" cy="81"/>
            </a:xfrm>
            <a:custGeom>
              <a:avLst/>
              <a:gdLst>
                <a:gd name="T0" fmla="*/ 27 w 169"/>
                <a:gd name="T1" fmla="*/ 0 h 81"/>
                <a:gd name="T2" fmla="*/ 143 w 169"/>
                <a:gd name="T3" fmla="*/ 3 h 81"/>
                <a:gd name="T4" fmla="*/ 169 w 169"/>
                <a:gd name="T5" fmla="*/ 76 h 81"/>
                <a:gd name="T6" fmla="*/ 84 w 169"/>
                <a:gd name="T7" fmla="*/ 81 h 81"/>
                <a:gd name="T8" fmla="*/ 0 w 169"/>
                <a:gd name="T9" fmla="*/ 60 h 81"/>
                <a:gd name="T10" fmla="*/ 7 w 169"/>
                <a:gd name="T11" fmla="*/ 15 h 81"/>
                <a:gd name="T12" fmla="*/ 27 w 169"/>
                <a:gd name="T13" fmla="*/ 0 h 81"/>
                <a:gd name="T14" fmla="*/ 27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27" y="0"/>
                  </a:moveTo>
                  <a:lnTo>
                    <a:pt x="143" y="3"/>
                  </a:lnTo>
                  <a:lnTo>
                    <a:pt x="169" y="76"/>
                  </a:lnTo>
                  <a:lnTo>
                    <a:pt x="84" y="81"/>
                  </a:lnTo>
                  <a:lnTo>
                    <a:pt x="0" y="60"/>
                  </a:lnTo>
                  <a:lnTo>
                    <a:pt x="7" y="15"/>
                  </a:lnTo>
                  <a:lnTo>
                    <a:pt x="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3" name="Freeform 346"/>
            <p:cNvSpPr>
              <a:spLocks/>
            </p:cNvSpPr>
            <p:nvPr/>
          </p:nvSpPr>
          <p:spPr bwMode="auto">
            <a:xfrm>
              <a:off x="1385" y="2231"/>
              <a:ext cx="138" cy="33"/>
            </a:xfrm>
            <a:custGeom>
              <a:avLst/>
              <a:gdLst>
                <a:gd name="T0" fmla="*/ 57 w 138"/>
                <a:gd name="T1" fmla="*/ 7 h 33"/>
                <a:gd name="T2" fmla="*/ 0 w 138"/>
                <a:gd name="T3" fmla="*/ 0 h 33"/>
                <a:gd name="T4" fmla="*/ 3 w 138"/>
                <a:gd name="T5" fmla="*/ 23 h 33"/>
                <a:gd name="T6" fmla="*/ 50 w 138"/>
                <a:gd name="T7" fmla="*/ 33 h 33"/>
                <a:gd name="T8" fmla="*/ 60 w 138"/>
                <a:gd name="T9" fmla="*/ 23 h 33"/>
                <a:gd name="T10" fmla="*/ 72 w 138"/>
                <a:gd name="T11" fmla="*/ 26 h 33"/>
                <a:gd name="T12" fmla="*/ 124 w 138"/>
                <a:gd name="T13" fmla="*/ 26 h 33"/>
                <a:gd name="T14" fmla="*/ 138 w 138"/>
                <a:gd name="T15" fmla="*/ 14 h 33"/>
                <a:gd name="T16" fmla="*/ 57 w 138"/>
                <a:gd name="T17" fmla="*/ 7 h 33"/>
                <a:gd name="T18" fmla="*/ 57 w 138"/>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33"/>
                <a:gd name="T32" fmla="*/ 138 w 1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33">
                  <a:moveTo>
                    <a:pt x="57" y="7"/>
                  </a:moveTo>
                  <a:lnTo>
                    <a:pt x="0" y="0"/>
                  </a:lnTo>
                  <a:lnTo>
                    <a:pt x="3" y="23"/>
                  </a:lnTo>
                  <a:lnTo>
                    <a:pt x="50" y="33"/>
                  </a:lnTo>
                  <a:lnTo>
                    <a:pt x="60" y="23"/>
                  </a:lnTo>
                  <a:lnTo>
                    <a:pt x="72" y="26"/>
                  </a:lnTo>
                  <a:lnTo>
                    <a:pt x="124" y="26"/>
                  </a:lnTo>
                  <a:lnTo>
                    <a:pt x="138" y="14"/>
                  </a:lnTo>
                  <a:lnTo>
                    <a:pt x="57"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4" name="Freeform 347"/>
            <p:cNvSpPr>
              <a:spLocks/>
            </p:cNvSpPr>
            <p:nvPr/>
          </p:nvSpPr>
          <p:spPr bwMode="auto">
            <a:xfrm>
              <a:off x="1521" y="2231"/>
              <a:ext cx="121" cy="47"/>
            </a:xfrm>
            <a:custGeom>
              <a:avLst/>
              <a:gdLst>
                <a:gd name="T0" fmla="*/ 74 w 121"/>
                <a:gd name="T1" fmla="*/ 7 h 47"/>
                <a:gd name="T2" fmla="*/ 36 w 121"/>
                <a:gd name="T3" fmla="*/ 0 h 47"/>
                <a:gd name="T4" fmla="*/ 0 w 121"/>
                <a:gd name="T5" fmla="*/ 7 h 47"/>
                <a:gd name="T6" fmla="*/ 5 w 121"/>
                <a:gd name="T7" fmla="*/ 33 h 47"/>
                <a:gd name="T8" fmla="*/ 57 w 121"/>
                <a:gd name="T9" fmla="*/ 40 h 47"/>
                <a:gd name="T10" fmla="*/ 107 w 121"/>
                <a:gd name="T11" fmla="*/ 47 h 47"/>
                <a:gd name="T12" fmla="*/ 121 w 121"/>
                <a:gd name="T13" fmla="*/ 31 h 47"/>
                <a:gd name="T14" fmla="*/ 107 w 121"/>
                <a:gd name="T15" fmla="*/ 14 h 47"/>
                <a:gd name="T16" fmla="*/ 74 w 121"/>
                <a:gd name="T17" fmla="*/ 7 h 47"/>
                <a:gd name="T18" fmla="*/ 74 w 121"/>
                <a:gd name="T19" fmla="*/ 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7"/>
                <a:gd name="T32" fmla="*/ 121 w 12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7">
                  <a:moveTo>
                    <a:pt x="74" y="7"/>
                  </a:moveTo>
                  <a:lnTo>
                    <a:pt x="36" y="0"/>
                  </a:lnTo>
                  <a:lnTo>
                    <a:pt x="0" y="7"/>
                  </a:lnTo>
                  <a:lnTo>
                    <a:pt x="5" y="33"/>
                  </a:lnTo>
                  <a:lnTo>
                    <a:pt x="57" y="40"/>
                  </a:lnTo>
                  <a:lnTo>
                    <a:pt x="107" y="47"/>
                  </a:lnTo>
                  <a:lnTo>
                    <a:pt x="121" y="31"/>
                  </a:lnTo>
                  <a:lnTo>
                    <a:pt x="107" y="14"/>
                  </a:lnTo>
                  <a:lnTo>
                    <a:pt x="74"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5" name="Freeform 348"/>
            <p:cNvSpPr>
              <a:spLocks/>
            </p:cNvSpPr>
            <p:nvPr/>
          </p:nvSpPr>
          <p:spPr bwMode="auto">
            <a:xfrm>
              <a:off x="1626" y="2264"/>
              <a:ext cx="133" cy="62"/>
            </a:xfrm>
            <a:custGeom>
              <a:avLst/>
              <a:gdLst>
                <a:gd name="T0" fmla="*/ 133 w 133"/>
                <a:gd name="T1" fmla="*/ 38 h 62"/>
                <a:gd name="T2" fmla="*/ 102 w 133"/>
                <a:gd name="T3" fmla="*/ 62 h 62"/>
                <a:gd name="T4" fmla="*/ 0 w 133"/>
                <a:gd name="T5" fmla="*/ 21 h 62"/>
                <a:gd name="T6" fmla="*/ 19 w 133"/>
                <a:gd name="T7" fmla="*/ 0 h 62"/>
                <a:gd name="T8" fmla="*/ 73 w 133"/>
                <a:gd name="T9" fmla="*/ 14 h 62"/>
                <a:gd name="T10" fmla="*/ 133 w 133"/>
                <a:gd name="T11" fmla="*/ 38 h 62"/>
                <a:gd name="T12" fmla="*/ 133 w 133"/>
                <a:gd name="T13" fmla="*/ 38 h 62"/>
                <a:gd name="T14" fmla="*/ 0 60000 65536"/>
                <a:gd name="T15" fmla="*/ 0 60000 65536"/>
                <a:gd name="T16" fmla="*/ 0 60000 65536"/>
                <a:gd name="T17" fmla="*/ 0 60000 65536"/>
                <a:gd name="T18" fmla="*/ 0 60000 65536"/>
                <a:gd name="T19" fmla="*/ 0 60000 65536"/>
                <a:gd name="T20" fmla="*/ 0 60000 65536"/>
                <a:gd name="T21" fmla="*/ 0 w 133"/>
                <a:gd name="T22" fmla="*/ 0 h 62"/>
                <a:gd name="T23" fmla="*/ 133 w 1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62">
                  <a:moveTo>
                    <a:pt x="133" y="38"/>
                  </a:moveTo>
                  <a:lnTo>
                    <a:pt x="102" y="62"/>
                  </a:lnTo>
                  <a:lnTo>
                    <a:pt x="0" y="21"/>
                  </a:lnTo>
                  <a:lnTo>
                    <a:pt x="19" y="0"/>
                  </a:lnTo>
                  <a:lnTo>
                    <a:pt x="73" y="14"/>
                  </a:lnTo>
                  <a:lnTo>
                    <a:pt x="133" y="38"/>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6" name="Freeform 349"/>
            <p:cNvSpPr>
              <a:spLocks/>
            </p:cNvSpPr>
            <p:nvPr/>
          </p:nvSpPr>
          <p:spPr bwMode="auto">
            <a:xfrm>
              <a:off x="1349" y="1656"/>
              <a:ext cx="29" cy="24"/>
            </a:xfrm>
            <a:custGeom>
              <a:avLst/>
              <a:gdLst>
                <a:gd name="T0" fmla="*/ 0 w 29"/>
                <a:gd name="T1" fmla="*/ 0 h 24"/>
                <a:gd name="T2" fmla="*/ 29 w 29"/>
                <a:gd name="T3" fmla="*/ 0 h 24"/>
                <a:gd name="T4" fmla="*/ 29 w 29"/>
                <a:gd name="T5" fmla="*/ 24 h 24"/>
                <a:gd name="T6" fmla="*/ 10 w 29"/>
                <a:gd name="T7" fmla="*/ 24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29" y="0"/>
                  </a:lnTo>
                  <a:lnTo>
                    <a:pt x="29" y="24"/>
                  </a:lnTo>
                  <a:lnTo>
                    <a:pt x="10" y="24"/>
                  </a:lnTo>
                  <a:lnTo>
                    <a:pt x="0" y="0"/>
                  </a:lnTo>
                  <a:close/>
                </a:path>
              </a:pathLst>
            </a:custGeom>
            <a:solidFill>
              <a:srgbClr val="BDC9D4"/>
            </a:solidFill>
            <a:ln w="9525">
              <a:noFill/>
              <a:round/>
              <a:headEnd/>
              <a:tailEnd/>
            </a:ln>
          </p:spPr>
          <p:txBody>
            <a:bodyPr/>
            <a:lstStyle/>
            <a:p>
              <a:endParaRPr lang="en-US">
                <a:latin typeface="Calibri" pitchFamily="34" charset="0"/>
              </a:endParaRPr>
            </a:p>
          </p:txBody>
        </p:sp>
        <p:sp>
          <p:nvSpPr>
            <p:cNvPr id="23667" name="Freeform 350"/>
            <p:cNvSpPr>
              <a:spLocks/>
            </p:cNvSpPr>
            <p:nvPr/>
          </p:nvSpPr>
          <p:spPr bwMode="auto">
            <a:xfrm>
              <a:off x="1533" y="2003"/>
              <a:ext cx="121" cy="214"/>
            </a:xfrm>
            <a:custGeom>
              <a:avLst/>
              <a:gdLst>
                <a:gd name="T0" fmla="*/ 121 w 121"/>
                <a:gd name="T1" fmla="*/ 9 h 214"/>
                <a:gd name="T2" fmla="*/ 90 w 121"/>
                <a:gd name="T3" fmla="*/ 0 h 214"/>
                <a:gd name="T4" fmla="*/ 64 w 121"/>
                <a:gd name="T5" fmla="*/ 19 h 214"/>
                <a:gd name="T6" fmla="*/ 28 w 121"/>
                <a:gd name="T7" fmla="*/ 62 h 214"/>
                <a:gd name="T8" fmla="*/ 7 w 121"/>
                <a:gd name="T9" fmla="*/ 104 h 214"/>
                <a:gd name="T10" fmla="*/ 0 w 121"/>
                <a:gd name="T11" fmla="*/ 140 h 214"/>
                <a:gd name="T12" fmla="*/ 4 w 121"/>
                <a:gd name="T13" fmla="*/ 171 h 214"/>
                <a:gd name="T14" fmla="*/ 14 w 121"/>
                <a:gd name="T15" fmla="*/ 214 h 214"/>
                <a:gd name="T16" fmla="*/ 40 w 121"/>
                <a:gd name="T17" fmla="*/ 214 h 214"/>
                <a:gd name="T18" fmla="*/ 57 w 121"/>
                <a:gd name="T19" fmla="*/ 214 h 214"/>
                <a:gd name="T20" fmla="*/ 35 w 121"/>
                <a:gd name="T21" fmla="*/ 168 h 214"/>
                <a:gd name="T22" fmla="*/ 40 w 121"/>
                <a:gd name="T23" fmla="*/ 130 h 214"/>
                <a:gd name="T24" fmla="*/ 76 w 121"/>
                <a:gd name="T25" fmla="*/ 50 h 214"/>
                <a:gd name="T26" fmla="*/ 121 w 121"/>
                <a:gd name="T27" fmla="*/ 9 h 214"/>
                <a:gd name="T28" fmla="*/ 121 w 121"/>
                <a:gd name="T29" fmla="*/ 9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4"/>
                <a:gd name="T47" fmla="*/ 121 w 12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4">
                  <a:moveTo>
                    <a:pt x="121" y="9"/>
                  </a:moveTo>
                  <a:lnTo>
                    <a:pt x="90" y="0"/>
                  </a:lnTo>
                  <a:lnTo>
                    <a:pt x="64" y="19"/>
                  </a:lnTo>
                  <a:lnTo>
                    <a:pt x="28" y="62"/>
                  </a:lnTo>
                  <a:lnTo>
                    <a:pt x="7" y="104"/>
                  </a:lnTo>
                  <a:lnTo>
                    <a:pt x="0" y="140"/>
                  </a:lnTo>
                  <a:lnTo>
                    <a:pt x="4" y="171"/>
                  </a:lnTo>
                  <a:lnTo>
                    <a:pt x="14" y="214"/>
                  </a:lnTo>
                  <a:lnTo>
                    <a:pt x="40" y="214"/>
                  </a:lnTo>
                  <a:lnTo>
                    <a:pt x="57" y="214"/>
                  </a:lnTo>
                  <a:lnTo>
                    <a:pt x="35" y="168"/>
                  </a:lnTo>
                  <a:lnTo>
                    <a:pt x="40" y="130"/>
                  </a:lnTo>
                  <a:lnTo>
                    <a:pt x="76" y="50"/>
                  </a:lnTo>
                  <a:lnTo>
                    <a:pt x="121" y="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68" name="Freeform 351"/>
            <p:cNvSpPr>
              <a:spLocks/>
            </p:cNvSpPr>
            <p:nvPr/>
          </p:nvSpPr>
          <p:spPr bwMode="auto">
            <a:xfrm>
              <a:off x="1335" y="2157"/>
              <a:ext cx="110" cy="45"/>
            </a:xfrm>
            <a:custGeom>
              <a:avLst/>
              <a:gdLst>
                <a:gd name="T0" fmla="*/ 0 w 110"/>
                <a:gd name="T1" fmla="*/ 14 h 45"/>
                <a:gd name="T2" fmla="*/ 22 w 110"/>
                <a:gd name="T3" fmla="*/ 0 h 45"/>
                <a:gd name="T4" fmla="*/ 64 w 110"/>
                <a:gd name="T5" fmla="*/ 0 h 45"/>
                <a:gd name="T6" fmla="*/ 110 w 110"/>
                <a:gd name="T7" fmla="*/ 14 h 45"/>
                <a:gd name="T8" fmla="*/ 110 w 110"/>
                <a:gd name="T9" fmla="*/ 43 h 45"/>
                <a:gd name="T10" fmla="*/ 69 w 110"/>
                <a:gd name="T11" fmla="*/ 45 h 45"/>
                <a:gd name="T12" fmla="*/ 0 w 110"/>
                <a:gd name="T13" fmla="*/ 22 h 45"/>
                <a:gd name="T14" fmla="*/ 0 w 110"/>
                <a:gd name="T15" fmla="*/ 14 h 45"/>
                <a:gd name="T16" fmla="*/ 0 w 110"/>
                <a:gd name="T17" fmla="*/ 1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5"/>
                <a:gd name="T29" fmla="*/ 110 w 11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5">
                  <a:moveTo>
                    <a:pt x="0" y="14"/>
                  </a:moveTo>
                  <a:lnTo>
                    <a:pt x="22" y="0"/>
                  </a:lnTo>
                  <a:lnTo>
                    <a:pt x="64" y="0"/>
                  </a:lnTo>
                  <a:lnTo>
                    <a:pt x="110" y="14"/>
                  </a:lnTo>
                  <a:lnTo>
                    <a:pt x="110" y="43"/>
                  </a:lnTo>
                  <a:lnTo>
                    <a:pt x="69" y="45"/>
                  </a:lnTo>
                  <a:lnTo>
                    <a:pt x="0" y="22"/>
                  </a:lnTo>
                  <a:lnTo>
                    <a:pt x="0" y="1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9" name="Freeform 352"/>
            <p:cNvSpPr>
              <a:spLocks/>
            </p:cNvSpPr>
            <p:nvPr/>
          </p:nvSpPr>
          <p:spPr bwMode="auto">
            <a:xfrm>
              <a:off x="1264" y="2095"/>
              <a:ext cx="35" cy="86"/>
            </a:xfrm>
            <a:custGeom>
              <a:avLst/>
              <a:gdLst>
                <a:gd name="T0" fmla="*/ 9 w 35"/>
                <a:gd name="T1" fmla="*/ 3 h 86"/>
                <a:gd name="T2" fmla="*/ 0 w 35"/>
                <a:gd name="T3" fmla="*/ 43 h 86"/>
                <a:gd name="T4" fmla="*/ 2 w 35"/>
                <a:gd name="T5" fmla="*/ 69 h 86"/>
                <a:gd name="T6" fmla="*/ 19 w 35"/>
                <a:gd name="T7" fmla="*/ 86 h 86"/>
                <a:gd name="T8" fmla="*/ 35 w 35"/>
                <a:gd name="T9" fmla="*/ 48 h 86"/>
                <a:gd name="T10" fmla="*/ 24 w 35"/>
                <a:gd name="T11" fmla="*/ 34 h 86"/>
                <a:gd name="T12" fmla="*/ 24 w 35"/>
                <a:gd name="T13" fmla="*/ 0 h 86"/>
                <a:gd name="T14" fmla="*/ 9 w 35"/>
                <a:gd name="T15" fmla="*/ 3 h 86"/>
                <a:gd name="T16" fmla="*/ 9 w 35"/>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6"/>
                <a:gd name="T29" fmla="*/ 35 w 3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6">
                  <a:moveTo>
                    <a:pt x="9" y="3"/>
                  </a:moveTo>
                  <a:lnTo>
                    <a:pt x="0" y="43"/>
                  </a:lnTo>
                  <a:lnTo>
                    <a:pt x="2" y="69"/>
                  </a:lnTo>
                  <a:lnTo>
                    <a:pt x="19" y="86"/>
                  </a:lnTo>
                  <a:lnTo>
                    <a:pt x="35" y="48"/>
                  </a:lnTo>
                  <a:lnTo>
                    <a:pt x="24" y="34"/>
                  </a:lnTo>
                  <a:lnTo>
                    <a:pt x="24" y="0"/>
                  </a:lnTo>
                  <a:lnTo>
                    <a:pt x="9" y="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0" name="Freeform 353"/>
            <p:cNvSpPr>
              <a:spLocks/>
            </p:cNvSpPr>
            <p:nvPr/>
          </p:nvSpPr>
          <p:spPr bwMode="auto">
            <a:xfrm>
              <a:off x="1233" y="1998"/>
              <a:ext cx="59" cy="90"/>
            </a:xfrm>
            <a:custGeom>
              <a:avLst/>
              <a:gdLst>
                <a:gd name="T0" fmla="*/ 50 w 59"/>
                <a:gd name="T1" fmla="*/ 0 h 90"/>
                <a:gd name="T2" fmla="*/ 0 w 59"/>
                <a:gd name="T3" fmla="*/ 55 h 90"/>
                <a:gd name="T4" fmla="*/ 14 w 59"/>
                <a:gd name="T5" fmla="*/ 90 h 90"/>
                <a:gd name="T6" fmla="*/ 47 w 59"/>
                <a:gd name="T7" fmla="*/ 43 h 90"/>
                <a:gd name="T8" fmla="*/ 59 w 59"/>
                <a:gd name="T9" fmla="*/ 5 h 90"/>
                <a:gd name="T10" fmla="*/ 50 w 59"/>
                <a:gd name="T11" fmla="*/ 0 h 90"/>
                <a:gd name="T12" fmla="*/ 50 w 59"/>
                <a:gd name="T13" fmla="*/ 0 h 90"/>
                <a:gd name="T14" fmla="*/ 0 60000 65536"/>
                <a:gd name="T15" fmla="*/ 0 60000 65536"/>
                <a:gd name="T16" fmla="*/ 0 60000 65536"/>
                <a:gd name="T17" fmla="*/ 0 60000 65536"/>
                <a:gd name="T18" fmla="*/ 0 60000 65536"/>
                <a:gd name="T19" fmla="*/ 0 60000 65536"/>
                <a:gd name="T20" fmla="*/ 0 60000 65536"/>
                <a:gd name="T21" fmla="*/ 0 w 59"/>
                <a:gd name="T22" fmla="*/ 0 h 90"/>
                <a:gd name="T23" fmla="*/ 59 w 59"/>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0">
                  <a:moveTo>
                    <a:pt x="50" y="0"/>
                  </a:moveTo>
                  <a:lnTo>
                    <a:pt x="0" y="55"/>
                  </a:lnTo>
                  <a:lnTo>
                    <a:pt x="14" y="90"/>
                  </a:lnTo>
                  <a:lnTo>
                    <a:pt x="47" y="43"/>
                  </a:lnTo>
                  <a:lnTo>
                    <a:pt x="59" y="5"/>
                  </a:lnTo>
                  <a:lnTo>
                    <a:pt x="5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1" name="Freeform 354"/>
            <p:cNvSpPr>
              <a:spLocks/>
            </p:cNvSpPr>
            <p:nvPr/>
          </p:nvSpPr>
          <p:spPr bwMode="auto">
            <a:xfrm>
              <a:off x="1704" y="1775"/>
              <a:ext cx="559" cy="237"/>
            </a:xfrm>
            <a:custGeom>
              <a:avLst/>
              <a:gdLst>
                <a:gd name="T0" fmla="*/ 269 w 559"/>
                <a:gd name="T1" fmla="*/ 161 h 237"/>
                <a:gd name="T2" fmla="*/ 309 w 559"/>
                <a:gd name="T3" fmla="*/ 183 h 237"/>
                <a:gd name="T4" fmla="*/ 367 w 559"/>
                <a:gd name="T5" fmla="*/ 209 h 237"/>
                <a:gd name="T6" fmla="*/ 433 w 559"/>
                <a:gd name="T7" fmla="*/ 237 h 237"/>
                <a:gd name="T8" fmla="*/ 536 w 559"/>
                <a:gd name="T9" fmla="*/ 235 h 237"/>
                <a:gd name="T10" fmla="*/ 559 w 559"/>
                <a:gd name="T11" fmla="*/ 230 h 237"/>
                <a:gd name="T12" fmla="*/ 557 w 559"/>
                <a:gd name="T13" fmla="*/ 216 h 237"/>
                <a:gd name="T14" fmla="*/ 550 w 559"/>
                <a:gd name="T15" fmla="*/ 128 h 237"/>
                <a:gd name="T16" fmla="*/ 550 w 559"/>
                <a:gd name="T17" fmla="*/ 43 h 237"/>
                <a:gd name="T18" fmla="*/ 431 w 559"/>
                <a:gd name="T19" fmla="*/ 33 h 237"/>
                <a:gd name="T20" fmla="*/ 381 w 559"/>
                <a:gd name="T21" fmla="*/ 26 h 237"/>
                <a:gd name="T22" fmla="*/ 336 w 559"/>
                <a:gd name="T23" fmla="*/ 0 h 237"/>
                <a:gd name="T24" fmla="*/ 286 w 559"/>
                <a:gd name="T25" fmla="*/ 0 h 237"/>
                <a:gd name="T26" fmla="*/ 243 w 559"/>
                <a:gd name="T27" fmla="*/ 7 h 237"/>
                <a:gd name="T28" fmla="*/ 205 w 559"/>
                <a:gd name="T29" fmla="*/ 7 h 237"/>
                <a:gd name="T30" fmla="*/ 179 w 559"/>
                <a:gd name="T31" fmla="*/ 12 h 237"/>
                <a:gd name="T32" fmla="*/ 129 w 559"/>
                <a:gd name="T33" fmla="*/ 31 h 237"/>
                <a:gd name="T34" fmla="*/ 43 w 559"/>
                <a:gd name="T35" fmla="*/ 62 h 237"/>
                <a:gd name="T36" fmla="*/ 14 w 559"/>
                <a:gd name="T37" fmla="*/ 74 h 237"/>
                <a:gd name="T38" fmla="*/ 0 w 559"/>
                <a:gd name="T39" fmla="*/ 93 h 237"/>
                <a:gd name="T40" fmla="*/ 10 w 559"/>
                <a:gd name="T41" fmla="*/ 109 h 237"/>
                <a:gd name="T42" fmla="*/ 19 w 559"/>
                <a:gd name="T43" fmla="*/ 109 h 237"/>
                <a:gd name="T44" fmla="*/ 38 w 559"/>
                <a:gd name="T45" fmla="*/ 109 h 237"/>
                <a:gd name="T46" fmla="*/ 57 w 559"/>
                <a:gd name="T47" fmla="*/ 131 h 237"/>
                <a:gd name="T48" fmla="*/ 138 w 559"/>
                <a:gd name="T49" fmla="*/ 133 h 237"/>
                <a:gd name="T50" fmla="*/ 150 w 559"/>
                <a:gd name="T51" fmla="*/ 145 h 237"/>
                <a:gd name="T52" fmla="*/ 212 w 559"/>
                <a:gd name="T53" fmla="*/ 152 h 237"/>
                <a:gd name="T54" fmla="*/ 269 w 559"/>
                <a:gd name="T55" fmla="*/ 161 h 237"/>
                <a:gd name="T56" fmla="*/ 269 w 559"/>
                <a:gd name="T57" fmla="*/ 161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237"/>
                <a:gd name="T89" fmla="*/ 559 w 559"/>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237">
                  <a:moveTo>
                    <a:pt x="269" y="161"/>
                  </a:moveTo>
                  <a:lnTo>
                    <a:pt x="309" y="183"/>
                  </a:lnTo>
                  <a:lnTo>
                    <a:pt x="367" y="209"/>
                  </a:lnTo>
                  <a:lnTo>
                    <a:pt x="433" y="237"/>
                  </a:lnTo>
                  <a:lnTo>
                    <a:pt x="536" y="235"/>
                  </a:lnTo>
                  <a:lnTo>
                    <a:pt x="559" y="230"/>
                  </a:lnTo>
                  <a:lnTo>
                    <a:pt x="557" y="216"/>
                  </a:lnTo>
                  <a:lnTo>
                    <a:pt x="550" y="128"/>
                  </a:lnTo>
                  <a:lnTo>
                    <a:pt x="550" y="43"/>
                  </a:lnTo>
                  <a:lnTo>
                    <a:pt x="431" y="33"/>
                  </a:lnTo>
                  <a:lnTo>
                    <a:pt x="381" y="26"/>
                  </a:lnTo>
                  <a:lnTo>
                    <a:pt x="336" y="0"/>
                  </a:lnTo>
                  <a:lnTo>
                    <a:pt x="286" y="0"/>
                  </a:lnTo>
                  <a:lnTo>
                    <a:pt x="243" y="7"/>
                  </a:lnTo>
                  <a:lnTo>
                    <a:pt x="205" y="7"/>
                  </a:lnTo>
                  <a:lnTo>
                    <a:pt x="179" y="12"/>
                  </a:lnTo>
                  <a:lnTo>
                    <a:pt x="129" y="31"/>
                  </a:lnTo>
                  <a:lnTo>
                    <a:pt x="43" y="62"/>
                  </a:lnTo>
                  <a:lnTo>
                    <a:pt x="14" y="74"/>
                  </a:lnTo>
                  <a:lnTo>
                    <a:pt x="0" y="93"/>
                  </a:lnTo>
                  <a:lnTo>
                    <a:pt x="10" y="109"/>
                  </a:lnTo>
                  <a:lnTo>
                    <a:pt x="19" y="109"/>
                  </a:lnTo>
                  <a:lnTo>
                    <a:pt x="38" y="109"/>
                  </a:lnTo>
                  <a:lnTo>
                    <a:pt x="57" y="131"/>
                  </a:lnTo>
                  <a:lnTo>
                    <a:pt x="138" y="133"/>
                  </a:lnTo>
                  <a:lnTo>
                    <a:pt x="150" y="145"/>
                  </a:lnTo>
                  <a:lnTo>
                    <a:pt x="212" y="152"/>
                  </a:lnTo>
                  <a:lnTo>
                    <a:pt x="269" y="161"/>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72" name="Freeform 355"/>
            <p:cNvSpPr>
              <a:spLocks/>
            </p:cNvSpPr>
            <p:nvPr/>
          </p:nvSpPr>
          <p:spPr bwMode="auto">
            <a:xfrm>
              <a:off x="1959" y="1863"/>
              <a:ext cx="116" cy="21"/>
            </a:xfrm>
            <a:custGeom>
              <a:avLst/>
              <a:gdLst>
                <a:gd name="T0" fmla="*/ 35 w 116"/>
                <a:gd name="T1" fmla="*/ 12 h 21"/>
                <a:gd name="T2" fmla="*/ 71 w 116"/>
                <a:gd name="T3" fmla="*/ 17 h 21"/>
                <a:gd name="T4" fmla="*/ 116 w 116"/>
                <a:gd name="T5" fmla="*/ 21 h 21"/>
                <a:gd name="T6" fmla="*/ 102 w 116"/>
                <a:gd name="T7" fmla="*/ 7 h 21"/>
                <a:gd name="T8" fmla="*/ 69 w 116"/>
                <a:gd name="T9" fmla="*/ 0 h 21"/>
                <a:gd name="T10" fmla="*/ 0 w 116"/>
                <a:gd name="T11" fmla="*/ 2 h 21"/>
                <a:gd name="T12" fmla="*/ 35 w 116"/>
                <a:gd name="T13" fmla="*/ 12 h 21"/>
                <a:gd name="T14" fmla="*/ 35 w 116"/>
                <a:gd name="T15" fmla="*/ 12 h 2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1"/>
                <a:gd name="T26" fmla="*/ 116 w 11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1">
                  <a:moveTo>
                    <a:pt x="35" y="12"/>
                  </a:moveTo>
                  <a:lnTo>
                    <a:pt x="71" y="17"/>
                  </a:lnTo>
                  <a:lnTo>
                    <a:pt x="116" y="21"/>
                  </a:lnTo>
                  <a:lnTo>
                    <a:pt x="102" y="7"/>
                  </a:lnTo>
                  <a:lnTo>
                    <a:pt x="69" y="0"/>
                  </a:lnTo>
                  <a:lnTo>
                    <a:pt x="0" y="2"/>
                  </a:lnTo>
                  <a:lnTo>
                    <a:pt x="35" y="1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3" name="Freeform 356"/>
            <p:cNvSpPr>
              <a:spLocks/>
            </p:cNvSpPr>
            <p:nvPr/>
          </p:nvSpPr>
          <p:spPr bwMode="auto">
            <a:xfrm>
              <a:off x="1704" y="1799"/>
              <a:ext cx="190" cy="76"/>
            </a:xfrm>
            <a:custGeom>
              <a:avLst/>
              <a:gdLst>
                <a:gd name="T0" fmla="*/ 169 w 190"/>
                <a:gd name="T1" fmla="*/ 0 h 76"/>
                <a:gd name="T2" fmla="*/ 52 w 190"/>
                <a:gd name="T3" fmla="*/ 38 h 76"/>
                <a:gd name="T4" fmla="*/ 14 w 190"/>
                <a:gd name="T5" fmla="*/ 50 h 76"/>
                <a:gd name="T6" fmla="*/ 0 w 190"/>
                <a:gd name="T7" fmla="*/ 66 h 76"/>
                <a:gd name="T8" fmla="*/ 14 w 190"/>
                <a:gd name="T9" fmla="*/ 76 h 76"/>
                <a:gd name="T10" fmla="*/ 52 w 190"/>
                <a:gd name="T11" fmla="*/ 52 h 76"/>
                <a:gd name="T12" fmla="*/ 93 w 190"/>
                <a:gd name="T13" fmla="*/ 47 h 76"/>
                <a:gd name="T14" fmla="*/ 160 w 190"/>
                <a:gd name="T15" fmla="*/ 24 h 76"/>
                <a:gd name="T16" fmla="*/ 190 w 190"/>
                <a:gd name="T17" fmla="*/ 7 h 76"/>
                <a:gd name="T18" fmla="*/ 169 w 190"/>
                <a:gd name="T19" fmla="*/ 0 h 76"/>
                <a:gd name="T20" fmla="*/ 169 w 19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76"/>
                <a:gd name="T35" fmla="*/ 190 w 19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76">
                  <a:moveTo>
                    <a:pt x="169" y="0"/>
                  </a:moveTo>
                  <a:lnTo>
                    <a:pt x="52" y="38"/>
                  </a:lnTo>
                  <a:lnTo>
                    <a:pt x="14" y="50"/>
                  </a:lnTo>
                  <a:lnTo>
                    <a:pt x="0" y="66"/>
                  </a:lnTo>
                  <a:lnTo>
                    <a:pt x="14" y="76"/>
                  </a:lnTo>
                  <a:lnTo>
                    <a:pt x="52" y="52"/>
                  </a:lnTo>
                  <a:lnTo>
                    <a:pt x="93" y="47"/>
                  </a:lnTo>
                  <a:lnTo>
                    <a:pt x="160" y="24"/>
                  </a:lnTo>
                  <a:lnTo>
                    <a:pt x="190" y="7"/>
                  </a:lnTo>
                  <a:lnTo>
                    <a:pt x="16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4" name="Freeform 357"/>
            <p:cNvSpPr>
              <a:spLocks/>
            </p:cNvSpPr>
            <p:nvPr/>
          </p:nvSpPr>
          <p:spPr bwMode="auto">
            <a:xfrm>
              <a:off x="1759" y="1865"/>
              <a:ext cx="55" cy="24"/>
            </a:xfrm>
            <a:custGeom>
              <a:avLst/>
              <a:gdLst>
                <a:gd name="T0" fmla="*/ 0 w 55"/>
                <a:gd name="T1" fmla="*/ 10 h 24"/>
                <a:gd name="T2" fmla="*/ 36 w 55"/>
                <a:gd name="T3" fmla="*/ 0 h 24"/>
                <a:gd name="T4" fmla="*/ 55 w 55"/>
                <a:gd name="T5" fmla="*/ 7 h 24"/>
                <a:gd name="T6" fmla="*/ 43 w 55"/>
                <a:gd name="T7" fmla="*/ 24 h 24"/>
                <a:gd name="T8" fmla="*/ 2 w 55"/>
                <a:gd name="T9" fmla="*/ 24 h 24"/>
                <a:gd name="T10" fmla="*/ 0 w 55"/>
                <a:gd name="T11" fmla="*/ 10 h 24"/>
                <a:gd name="T12" fmla="*/ 0 w 55"/>
                <a:gd name="T13" fmla="*/ 10 h 24"/>
                <a:gd name="T14" fmla="*/ 0 60000 65536"/>
                <a:gd name="T15" fmla="*/ 0 60000 65536"/>
                <a:gd name="T16" fmla="*/ 0 60000 65536"/>
                <a:gd name="T17" fmla="*/ 0 60000 65536"/>
                <a:gd name="T18" fmla="*/ 0 60000 65536"/>
                <a:gd name="T19" fmla="*/ 0 60000 65536"/>
                <a:gd name="T20" fmla="*/ 0 60000 65536"/>
                <a:gd name="T21" fmla="*/ 0 w 55"/>
                <a:gd name="T22" fmla="*/ 0 h 24"/>
                <a:gd name="T23" fmla="*/ 55 w 5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4">
                  <a:moveTo>
                    <a:pt x="0" y="10"/>
                  </a:moveTo>
                  <a:lnTo>
                    <a:pt x="36" y="0"/>
                  </a:lnTo>
                  <a:lnTo>
                    <a:pt x="55" y="7"/>
                  </a:lnTo>
                  <a:lnTo>
                    <a:pt x="43" y="24"/>
                  </a:lnTo>
                  <a:lnTo>
                    <a:pt x="2" y="24"/>
                  </a:lnTo>
                  <a:lnTo>
                    <a:pt x="0" y="1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5" name="Freeform 358"/>
            <p:cNvSpPr>
              <a:spLocks/>
            </p:cNvSpPr>
            <p:nvPr/>
          </p:nvSpPr>
          <p:spPr bwMode="auto">
            <a:xfrm>
              <a:off x="1830" y="1823"/>
              <a:ext cx="98" cy="57"/>
            </a:xfrm>
            <a:custGeom>
              <a:avLst/>
              <a:gdLst>
                <a:gd name="T0" fmla="*/ 79 w 98"/>
                <a:gd name="T1" fmla="*/ 0 h 57"/>
                <a:gd name="T2" fmla="*/ 98 w 98"/>
                <a:gd name="T3" fmla="*/ 14 h 57"/>
                <a:gd name="T4" fmla="*/ 88 w 98"/>
                <a:gd name="T5" fmla="*/ 35 h 57"/>
                <a:gd name="T6" fmla="*/ 69 w 98"/>
                <a:gd name="T7" fmla="*/ 45 h 57"/>
                <a:gd name="T8" fmla="*/ 12 w 98"/>
                <a:gd name="T9" fmla="*/ 57 h 57"/>
                <a:gd name="T10" fmla="*/ 0 w 98"/>
                <a:gd name="T11" fmla="*/ 30 h 57"/>
                <a:gd name="T12" fmla="*/ 38 w 98"/>
                <a:gd name="T13" fmla="*/ 19 h 57"/>
                <a:gd name="T14" fmla="*/ 79 w 98"/>
                <a:gd name="T15" fmla="*/ 0 h 57"/>
                <a:gd name="T16" fmla="*/ 79 w 9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7"/>
                <a:gd name="T29" fmla="*/ 98 w 9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7">
                  <a:moveTo>
                    <a:pt x="79" y="0"/>
                  </a:moveTo>
                  <a:lnTo>
                    <a:pt x="98" y="14"/>
                  </a:lnTo>
                  <a:lnTo>
                    <a:pt x="88" y="35"/>
                  </a:lnTo>
                  <a:lnTo>
                    <a:pt x="69" y="45"/>
                  </a:lnTo>
                  <a:lnTo>
                    <a:pt x="12" y="57"/>
                  </a:lnTo>
                  <a:lnTo>
                    <a:pt x="0" y="30"/>
                  </a:lnTo>
                  <a:lnTo>
                    <a:pt x="38" y="19"/>
                  </a:lnTo>
                  <a:lnTo>
                    <a:pt x="7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6" name="Freeform 359"/>
            <p:cNvSpPr>
              <a:spLocks/>
            </p:cNvSpPr>
            <p:nvPr/>
          </p:nvSpPr>
          <p:spPr bwMode="auto">
            <a:xfrm>
              <a:off x="1845" y="1887"/>
              <a:ext cx="42" cy="21"/>
            </a:xfrm>
            <a:custGeom>
              <a:avLst/>
              <a:gdLst>
                <a:gd name="T0" fmla="*/ 2 w 42"/>
                <a:gd name="T1" fmla="*/ 2 h 21"/>
                <a:gd name="T2" fmla="*/ 33 w 42"/>
                <a:gd name="T3" fmla="*/ 0 h 21"/>
                <a:gd name="T4" fmla="*/ 42 w 42"/>
                <a:gd name="T5" fmla="*/ 19 h 21"/>
                <a:gd name="T6" fmla="*/ 23 w 42"/>
                <a:gd name="T7" fmla="*/ 21 h 21"/>
                <a:gd name="T8" fmla="*/ 0 w 42"/>
                <a:gd name="T9" fmla="*/ 21 h 21"/>
                <a:gd name="T10" fmla="*/ 2 w 42"/>
                <a:gd name="T11" fmla="*/ 2 h 21"/>
                <a:gd name="T12" fmla="*/ 2 w 42"/>
                <a:gd name="T13" fmla="*/ 2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2" y="2"/>
                  </a:moveTo>
                  <a:lnTo>
                    <a:pt x="33" y="0"/>
                  </a:lnTo>
                  <a:lnTo>
                    <a:pt x="42" y="19"/>
                  </a:lnTo>
                  <a:lnTo>
                    <a:pt x="23" y="21"/>
                  </a:lnTo>
                  <a:lnTo>
                    <a:pt x="0" y="21"/>
                  </a:lnTo>
                  <a:lnTo>
                    <a:pt x="2"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7" name="Freeform 360"/>
            <p:cNvSpPr>
              <a:spLocks/>
            </p:cNvSpPr>
            <p:nvPr/>
          </p:nvSpPr>
          <p:spPr bwMode="auto">
            <a:xfrm>
              <a:off x="1887" y="1875"/>
              <a:ext cx="96" cy="47"/>
            </a:xfrm>
            <a:custGeom>
              <a:avLst/>
              <a:gdLst>
                <a:gd name="T0" fmla="*/ 81 w 96"/>
                <a:gd name="T1" fmla="*/ 0 h 47"/>
                <a:gd name="T2" fmla="*/ 96 w 96"/>
                <a:gd name="T3" fmla="*/ 14 h 47"/>
                <a:gd name="T4" fmla="*/ 86 w 96"/>
                <a:gd name="T5" fmla="*/ 47 h 47"/>
                <a:gd name="T6" fmla="*/ 0 w 96"/>
                <a:gd name="T7" fmla="*/ 40 h 47"/>
                <a:gd name="T8" fmla="*/ 5 w 96"/>
                <a:gd name="T9" fmla="*/ 14 h 47"/>
                <a:gd name="T10" fmla="*/ 22 w 96"/>
                <a:gd name="T11" fmla="*/ 12 h 47"/>
                <a:gd name="T12" fmla="*/ 48 w 96"/>
                <a:gd name="T13" fmla="*/ 7 h 47"/>
                <a:gd name="T14" fmla="*/ 81 w 96"/>
                <a:gd name="T15" fmla="*/ 0 h 47"/>
                <a:gd name="T16" fmla="*/ 81 w 9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47"/>
                <a:gd name="T29" fmla="*/ 96 w 9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47">
                  <a:moveTo>
                    <a:pt x="81" y="0"/>
                  </a:moveTo>
                  <a:lnTo>
                    <a:pt x="96" y="14"/>
                  </a:lnTo>
                  <a:lnTo>
                    <a:pt x="86" y="47"/>
                  </a:lnTo>
                  <a:lnTo>
                    <a:pt x="0" y="40"/>
                  </a:lnTo>
                  <a:lnTo>
                    <a:pt x="5" y="14"/>
                  </a:lnTo>
                  <a:lnTo>
                    <a:pt x="22" y="12"/>
                  </a:lnTo>
                  <a:lnTo>
                    <a:pt x="48" y="7"/>
                  </a:lnTo>
                  <a:lnTo>
                    <a:pt x="8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8" name="Freeform 361"/>
            <p:cNvSpPr>
              <a:spLocks/>
            </p:cNvSpPr>
            <p:nvPr/>
          </p:nvSpPr>
          <p:spPr bwMode="auto">
            <a:xfrm>
              <a:off x="3422" y="1222"/>
              <a:ext cx="293" cy="302"/>
            </a:xfrm>
            <a:custGeom>
              <a:avLst/>
              <a:gdLst>
                <a:gd name="T0" fmla="*/ 0 w 293"/>
                <a:gd name="T1" fmla="*/ 38 h 302"/>
                <a:gd name="T2" fmla="*/ 69 w 293"/>
                <a:gd name="T3" fmla="*/ 140 h 302"/>
                <a:gd name="T4" fmla="*/ 158 w 293"/>
                <a:gd name="T5" fmla="*/ 237 h 302"/>
                <a:gd name="T6" fmla="*/ 181 w 293"/>
                <a:gd name="T7" fmla="*/ 302 h 302"/>
                <a:gd name="T8" fmla="*/ 293 w 293"/>
                <a:gd name="T9" fmla="*/ 228 h 302"/>
                <a:gd name="T10" fmla="*/ 217 w 293"/>
                <a:gd name="T11" fmla="*/ 121 h 302"/>
                <a:gd name="T12" fmla="*/ 81 w 293"/>
                <a:gd name="T13" fmla="*/ 14 h 302"/>
                <a:gd name="T14" fmla="*/ 31 w 293"/>
                <a:gd name="T15" fmla="*/ 0 h 302"/>
                <a:gd name="T16" fmla="*/ 0 w 293"/>
                <a:gd name="T17" fmla="*/ 38 h 302"/>
                <a:gd name="T18" fmla="*/ 0 w 293"/>
                <a:gd name="T19" fmla="*/ 38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02"/>
                <a:gd name="T32" fmla="*/ 293 w 293"/>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02">
                  <a:moveTo>
                    <a:pt x="0" y="38"/>
                  </a:moveTo>
                  <a:lnTo>
                    <a:pt x="69" y="140"/>
                  </a:lnTo>
                  <a:lnTo>
                    <a:pt x="158" y="237"/>
                  </a:lnTo>
                  <a:lnTo>
                    <a:pt x="181" y="302"/>
                  </a:lnTo>
                  <a:lnTo>
                    <a:pt x="293" y="228"/>
                  </a:lnTo>
                  <a:lnTo>
                    <a:pt x="217" y="121"/>
                  </a:lnTo>
                  <a:lnTo>
                    <a:pt x="81" y="14"/>
                  </a:lnTo>
                  <a:lnTo>
                    <a:pt x="31" y="0"/>
                  </a:lnTo>
                  <a:lnTo>
                    <a:pt x="0"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79" name="Freeform 362"/>
            <p:cNvSpPr>
              <a:spLocks/>
            </p:cNvSpPr>
            <p:nvPr/>
          </p:nvSpPr>
          <p:spPr bwMode="auto">
            <a:xfrm>
              <a:off x="3327" y="1419"/>
              <a:ext cx="117" cy="264"/>
            </a:xfrm>
            <a:custGeom>
              <a:avLst/>
              <a:gdLst>
                <a:gd name="T0" fmla="*/ 0 w 117"/>
                <a:gd name="T1" fmla="*/ 223 h 264"/>
                <a:gd name="T2" fmla="*/ 22 w 117"/>
                <a:gd name="T3" fmla="*/ 81 h 264"/>
                <a:gd name="T4" fmla="*/ 45 w 117"/>
                <a:gd name="T5" fmla="*/ 0 h 264"/>
                <a:gd name="T6" fmla="*/ 69 w 117"/>
                <a:gd name="T7" fmla="*/ 59 h 264"/>
                <a:gd name="T8" fmla="*/ 117 w 117"/>
                <a:gd name="T9" fmla="*/ 152 h 264"/>
                <a:gd name="T10" fmla="*/ 100 w 117"/>
                <a:gd name="T11" fmla="*/ 188 h 264"/>
                <a:gd name="T12" fmla="*/ 62 w 117"/>
                <a:gd name="T13" fmla="*/ 226 h 264"/>
                <a:gd name="T14" fmla="*/ 3 w 117"/>
                <a:gd name="T15" fmla="*/ 264 h 264"/>
                <a:gd name="T16" fmla="*/ 0 w 117"/>
                <a:gd name="T17" fmla="*/ 223 h 264"/>
                <a:gd name="T18" fmla="*/ 0 w 117"/>
                <a:gd name="T19" fmla="*/ 22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64"/>
                <a:gd name="T32" fmla="*/ 117 w 11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64">
                  <a:moveTo>
                    <a:pt x="0" y="223"/>
                  </a:moveTo>
                  <a:lnTo>
                    <a:pt x="22" y="81"/>
                  </a:lnTo>
                  <a:lnTo>
                    <a:pt x="45" y="0"/>
                  </a:lnTo>
                  <a:lnTo>
                    <a:pt x="69" y="59"/>
                  </a:lnTo>
                  <a:lnTo>
                    <a:pt x="117" y="152"/>
                  </a:lnTo>
                  <a:lnTo>
                    <a:pt x="100" y="188"/>
                  </a:lnTo>
                  <a:lnTo>
                    <a:pt x="62" y="226"/>
                  </a:lnTo>
                  <a:lnTo>
                    <a:pt x="3" y="264"/>
                  </a:lnTo>
                  <a:lnTo>
                    <a:pt x="0" y="22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0" name="Freeform 363"/>
            <p:cNvSpPr>
              <a:spLocks/>
            </p:cNvSpPr>
            <p:nvPr/>
          </p:nvSpPr>
          <p:spPr bwMode="auto">
            <a:xfrm>
              <a:off x="3244" y="1274"/>
              <a:ext cx="128" cy="72"/>
            </a:xfrm>
            <a:custGeom>
              <a:avLst/>
              <a:gdLst>
                <a:gd name="T0" fmla="*/ 31 w 128"/>
                <a:gd name="T1" fmla="*/ 34 h 72"/>
                <a:gd name="T2" fmla="*/ 0 w 128"/>
                <a:gd name="T3" fmla="*/ 50 h 72"/>
                <a:gd name="T4" fmla="*/ 14 w 128"/>
                <a:gd name="T5" fmla="*/ 64 h 72"/>
                <a:gd name="T6" fmla="*/ 48 w 128"/>
                <a:gd name="T7" fmla="*/ 72 h 72"/>
                <a:gd name="T8" fmla="*/ 86 w 128"/>
                <a:gd name="T9" fmla="*/ 41 h 72"/>
                <a:gd name="T10" fmla="*/ 124 w 128"/>
                <a:gd name="T11" fmla="*/ 10 h 72"/>
                <a:gd name="T12" fmla="*/ 128 w 128"/>
                <a:gd name="T13" fmla="*/ 0 h 72"/>
                <a:gd name="T14" fmla="*/ 83 w 128"/>
                <a:gd name="T15" fmla="*/ 31 h 72"/>
                <a:gd name="T16" fmla="*/ 48 w 128"/>
                <a:gd name="T17" fmla="*/ 48 h 72"/>
                <a:gd name="T18" fmla="*/ 31 w 128"/>
                <a:gd name="T19" fmla="*/ 34 h 72"/>
                <a:gd name="T20" fmla="*/ 31 w 128"/>
                <a:gd name="T21" fmla="*/ 3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2"/>
                <a:gd name="T35" fmla="*/ 128 w 12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2">
                  <a:moveTo>
                    <a:pt x="31" y="34"/>
                  </a:moveTo>
                  <a:lnTo>
                    <a:pt x="0" y="50"/>
                  </a:lnTo>
                  <a:lnTo>
                    <a:pt x="14" y="64"/>
                  </a:lnTo>
                  <a:lnTo>
                    <a:pt x="48" y="72"/>
                  </a:lnTo>
                  <a:lnTo>
                    <a:pt x="86" y="41"/>
                  </a:lnTo>
                  <a:lnTo>
                    <a:pt x="124" y="10"/>
                  </a:lnTo>
                  <a:lnTo>
                    <a:pt x="128" y="0"/>
                  </a:lnTo>
                  <a:lnTo>
                    <a:pt x="83" y="31"/>
                  </a:lnTo>
                  <a:lnTo>
                    <a:pt x="48" y="48"/>
                  </a:lnTo>
                  <a:lnTo>
                    <a:pt x="31" y="3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1" name="Freeform 364"/>
            <p:cNvSpPr>
              <a:spLocks/>
            </p:cNvSpPr>
            <p:nvPr/>
          </p:nvSpPr>
          <p:spPr bwMode="auto">
            <a:xfrm>
              <a:off x="3275" y="1270"/>
              <a:ext cx="40" cy="40"/>
            </a:xfrm>
            <a:custGeom>
              <a:avLst/>
              <a:gdLst>
                <a:gd name="T0" fmla="*/ 31 w 40"/>
                <a:gd name="T1" fmla="*/ 2 h 40"/>
                <a:gd name="T2" fmla="*/ 2 w 40"/>
                <a:gd name="T3" fmla="*/ 0 h 40"/>
                <a:gd name="T4" fmla="*/ 0 w 40"/>
                <a:gd name="T5" fmla="*/ 21 h 40"/>
                <a:gd name="T6" fmla="*/ 24 w 40"/>
                <a:gd name="T7" fmla="*/ 40 h 40"/>
                <a:gd name="T8" fmla="*/ 40 w 40"/>
                <a:gd name="T9" fmla="*/ 35 h 40"/>
                <a:gd name="T10" fmla="*/ 31 w 40"/>
                <a:gd name="T11" fmla="*/ 2 h 40"/>
                <a:gd name="T12" fmla="*/ 31 w 40"/>
                <a:gd name="T13" fmla="*/ 2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1" y="2"/>
                  </a:moveTo>
                  <a:lnTo>
                    <a:pt x="2" y="0"/>
                  </a:lnTo>
                  <a:lnTo>
                    <a:pt x="0" y="21"/>
                  </a:lnTo>
                  <a:lnTo>
                    <a:pt x="24" y="40"/>
                  </a:lnTo>
                  <a:lnTo>
                    <a:pt x="40" y="35"/>
                  </a:lnTo>
                  <a:lnTo>
                    <a:pt x="31"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2" name="Freeform 365"/>
            <p:cNvSpPr>
              <a:spLocks/>
            </p:cNvSpPr>
            <p:nvPr/>
          </p:nvSpPr>
          <p:spPr bwMode="auto">
            <a:xfrm>
              <a:off x="2951" y="1080"/>
              <a:ext cx="100" cy="88"/>
            </a:xfrm>
            <a:custGeom>
              <a:avLst/>
              <a:gdLst>
                <a:gd name="T0" fmla="*/ 72 w 100"/>
                <a:gd name="T1" fmla="*/ 0 h 88"/>
                <a:gd name="T2" fmla="*/ 36 w 100"/>
                <a:gd name="T3" fmla="*/ 5 h 88"/>
                <a:gd name="T4" fmla="*/ 5 w 100"/>
                <a:gd name="T5" fmla="*/ 38 h 88"/>
                <a:gd name="T6" fmla="*/ 0 w 100"/>
                <a:gd name="T7" fmla="*/ 88 h 88"/>
                <a:gd name="T8" fmla="*/ 41 w 100"/>
                <a:gd name="T9" fmla="*/ 76 h 88"/>
                <a:gd name="T10" fmla="*/ 81 w 100"/>
                <a:gd name="T11" fmla="*/ 42 h 88"/>
                <a:gd name="T12" fmla="*/ 100 w 100"/>
                <a:gd name="T13" fmla="*/ 0 h 88"/>
                <a:gd name="T14" fmla="*/ 72 w 100"/>
                <a:gd name="T15" fmla="*/ 0 h 88"/>
                <a:gd name="T16" fmla="*/ 72 w 100"/>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8"/>
                <a:gd name="T29" fmla="*/ 100 w 1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8">
                  <a:moveTo>
                    <a:pt x="72" y="0"/>
                  </a:moveTo>
                  <a:lnTo>
                    <a:pt x="36" y="5"/>
                  </a:lnTo>
                  <a:lnTo>
                    <a:pt x="5" y="38"/>
                  </a:lnTo>
                  <a:lnTo>
                    <a:pt x="0" y="88"/>
                  </a:lnTo>
                  <a:lnTo>
                    <a:pt x="41" y="76"/>
                  </a:lnTo>
                  <a:lnTo>
                    <a:pt x="81" y="42"/>
                  </a:lnTo>
                  <a:lnTo>
                    <a:pt x="100" y="0"/>
                  </a:lnTo>
                  <a:lnTo>
                    <a:pt x="7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3" name="Freeform 366"/>
            <p:cNvSpPr>
              <a:spLocks/>
            </p:cNvSpPr>
            <p:nvPr/>
          </p:nvSpPr>
          <p:spPr bwMode="auto">
            <a:xfrm>
              <a:off x="2937" y="1336"/>
              <a:ext cx="64" cy="173"/>
            </a:xfrm>
            <a:custGeom>
              <a:avLst/>
              <a:gdLst>
                <a:gd name="T0" fmla="*/ 28 w 64"/>
                <a:gd name="T1" fmla="*/ 0 h 173"/>
                <a:gd name="T2" fmla="*/ 9 w 64"/>
                <a:gd name="T3" fmla="*/ 93 h 173"/>
                <a:gd name="T4" fmla="*/ 0 w 64"/>
                <a:gd name="T5" fmla="*/ 133 h 173"/>
                <a:gd name="T6" fmla="*/ 26 w 64"/>
                <a:gd name="T7" fmla="*/ 173 h 173"/>
                <a:gd name="T8" fmla="*/ 40 w 64"/>
                <a:gd name="T9" fmla="*/ 154 h 173"/>
                <a:gd name="T10" fmla="*/ 64 w 64"/>
                <a:gd name="T11" fmla="*/ 83 h 173"/>
                <a:gd name="T12" fmla="*/ 64 w 64"/>
                <a:gd name="T13" fmla="*/ 38 h 173"/>
                <a:gd name="T14" fmla="*/ 28 w 64"/>
                <a:gd name="T15" fmla="*/ 0 h 173"/>
                <a:gd name="T16" fmla="*/ 28 w 6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73"/>
                <a:gd name="T29" fmla="*/ 64 w 6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73">
                  <a:moveTo>
                    <a:pt x="28" y="0"/>
                  </a:moveTo>
                  <a:lnTo>
                    <a:pt x="9" y="93"/>
                  </a:lnTo>
                  <a:lnTo>
                    <a:pt x="0" y="133"/>
                  </a:lnTo>
                  <a:lnTo>
                    <a:pt x="26" y="173"/>
                  </a:lnTo>
                  <a:lnTo>
                    <a:pt x="40" y="154"/>
                  </a:lnTo>
                  <a:lnTo>
                    <a:pt x="64" y="83"/>
                  </a:lnTo>
                  <a:lnTo>
                    <a:pt x="64" y="38"/>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4" name="Freeform 367"/>
            <p:cNvSpPr>
              <a:spLocks/>
            </p:cNvSpPr>
            <p:nvPr/>
          </p:nvSpPr>
          <p:spPr bwMode="auto">
            <a:xfrm>
              <a:off x="2854" y="956"/>
              <a:ext cx="414" cy="178"/>
            </a:xfrm>
            <a:custGeom>
              <a:avLst/>
              <a:gdLst>
                <a:gd name="T0" fmla="*/ 85 w 414"/>
                <a:gd name="T1" fmla="*/ 83 h 178"/>
                <a:gd name="T2" fmla="*/ 85 w 414"/>
                <a:gd name="T3" fmla="*/ 145 h 178"/>
                <a:gd name="T4" fmla="*/ 45 w 414"/>
                <a:gd name="T5" fmla="*/ 178 h 178"/>
                <a:gd name="T6" fmla="*/ 21 w 414"/>
                <a:gd name="T7" fmla="*/ 162 h 178"/>
                <a:gd name="T8" fmla="*/ 4 w 414"/>
                <a:gd name="T9" fmla="*/ 138 h 178"/>
                <a:gd name="T10" fmla="*/ 0 w 414"/>
                <a:gd name="T11" fmla="*/ 112 h 178"/>
                <a:gd name="T12" fmla="*/ 2 w 414"/>
                <a:gd name="T13" fmla="*/ 24 h 178"/>
                <a:gd name="T14" fmla="*/ 23 w 414"/>
                <a:gd name="T15" fmla="*/ 0 h 178"/>
                <a:gd name="T16" fmla="*/ 59 w 414"/>
                <a:gd name="T17" fmla="*/ 0 h 178"/>
                <a:gd name="T18" fmla="*/ 73 w 414"/>
                <a:gd name="T19" fmla="*/ 19 h 178"/>
                <a:gd name="T20" fmla="*/ 85 w 414"/>
                <a:gd name="T21" fmla="*/ 45 h 178"/>
                <a:gd name="T22" fmla="*/ 188 w 414"/>
                <a:gd name="T23" fmla="*/ 53 h 178"/>
                <a:gd name="T24" fmla="*/ 326 w 414"/>
                <a:gd name="T25" fmla="*/ 86 h 178"/>
                <a:gd name="T26" fmla="*/ 407 w 414"/>
                <a:gd name="T27" fmla="*/ 107 h 178"/>
                <a:gd name="T28" fmla="*/ 414 w 414"/>
                <a:gd name="T29" fmla="*/ 133 h 178"/>
                <a:gd name="T30" fmla="*/ 342 w 414"/>
                <a:gd name="T31" fmla="*/ 119 h 178"/>
                <a:gd name="T32" fmla="*/ 185 w 414"/>
                <a:gd name="T33" fmla="*/ 86 h 178"/>
                <a:gd name="T34" fmla="*/ 85 w 414"/>
                <a:gd name="T35" fmla="*/ 83 h 178"/>
                <a:gd name="T36" fmla="*/ 85 w 414"/>
                <a:gd name="T37" fmla="*/ 83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8"/>
                <a:gd name="T59" fmla="*/ 414 w 41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8">
                  <a:moveTo>
                    <a:pt x="85" y="83"/>
                  </a:moveTo>
                  <a:lnTo>
                    <a:pt x="85" y="145"/>
                  </a:lnTo>
                  <a:lnTo>
                    <a:pt x="45" y="178"/>
                  </a:lnTo>
                  <a:lnTo>
                    <a:pt x="21" y="162"/>
                  </a:lnTo>
                  <a:lnTo>
                    <a:pt x="4" y="138"/>
                  </a:lnTo>
                  <a:lnTo>
                    <a:pt x="0" y="112"/>
                  </a:lnTo>
                  <a:lnTo>
                    <a:pt x="2" y="24"/>
                  </a:lnTo>
                  <a:lnTo>
                    <a:pt x="23" y="0"/>
                  </a:lnTo>
                  <a:lnTo>
                    <a:pt x="59" y="0"/>
                  </a:lnTo>
                  <a:lnTo>
                    <a:pt x="73" y="19"/>
                  </a:lnTo>
                  <a:lnTo>
                    <a:pt x="85" y="45"/>
                  </a:lnTo>
                  <a:lnTo>
                    <a:pt x="188" y="53"/>
                  </a:lnTo>
                  <a:lnTo>
                    <a:pt x="326" y="86"/>
                  </a:lnTo>
                  <a:lnTo>
                    <a:pt x="407" y="107"/>
                  </a:lnTo>
                  <a:lnTo>
                    <a:pt x="414" y="133"/>
                  </a:lnTo>
                  <a:lnTo>
                    <a:pt x="342" y="119"/>
                  </a:lnTo>
                  <a:lnTo>
                    <a:pt x="185" y="86"/>
                  </a:lnTo>
                  <a:lnTo>
                    <a:pt x="85" y="83"/>
                  </a:lnTo>
                  <a:close/>
                </a:path>
              </a:pathLst>
            </a:custGeom>
            <a:solidFill>
              <a:srgbClr val="C9A17A"/>
            </a:solidFill>
            <a:ln w="9525">
              <a:noFill/>
              <a:round/>
              <a:headEnd/>
              <a:tailEnd/>
            </a:ln>
          </p:spPr>
          <p:txBody>
            <a:bodyPr/>
            <a:lstStyle/>
            <a:p>
              <a:endParaRPr lang="en-US">
                <a:latin typeface="Calibri" pitchFamily="34" charset="0"/>
              </a:endParaRPr>
            </a:p>
          </p:txBody>
        </p:sp>
        <p:sp>
          <p:nvSpPr>
            <p:cNvPr id="23685" name="Freeform 368"/>
            <p:cNvSpPr>
              <a:spLocks/>
            </p:cNvSpPr>
            <p:nvPr/>
          </p:nvSpPr>
          <p:spPr bwMode="auto">
            <a:xfrm>
              <a:off x="2951" y="672"/>
              <a:ext cx="124" cy="261"/>
            </a:xfrm>
            <a:custGeom>
              <a:avLst/>
              <a:gdLst>
                <a:gd name="T0" fmla="*/ 124 w 124"/>
                <a:gd name="T1" fmla="*/ 0 h 261"/>
                <a:gd name="T2" fmla="*/ 91 w 124"/>
                <a:gd name="T3" fmla="*/ 66 h 261"/>
                <a:gd name="T4" fmla="*/ 60 w 124"/>
                <a:gd name="T5" fmla="*/ 149 h 261"/>
                <a:gd name="T6" fmla="*/ 60 w 124"/>
                <a:gd name="T7" fmla="*/ 211 h 261"/>
                <a:gd name="T8" fmla="*/ 50 w 124"/>
                <a:gd name="T9" fmla="*/ 261 h 261"/>
                <a:gd name="T10" fmla="*/ 10 w 124"/>
                <a:gd name="T11" fmla="*/ 246 h 261"/>
                <a:gd name="T12" fmla="*/ 0 w 124"/>
                <a:gd name="T13" fmla="*/ 182 h 261"/>
                <a:gd name="T14" fmla="*/ 29 w 124"/>
                <a:gd name="T15" fmla="*/ 106 h 261"/>
                <a:gd name="T16" fmla="*/ 53 w 124"/>
                <a:gd name="T17" fmla="*/ 47 h 261"/>
                <a:gd name="T18" fmla="*/ 76 w 124"/>
                <a:gd name="T19" fmla="*/ 28 h 261"/>
                <a:gd name="T20" fmla="*/ 124 w 124"/>
                <a:gd name="T21" fmla="*/ 0 h 261"/>
                <a:gd name="T22" fmla="*/ 124 w 124"/>
                <a:gd name="T23" fmla="*/ 0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261"/>
                <a:gd name="T38" fmla="*/ 124 w 124"/>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261">
                  <a:moveTo>
                    <a:pt x="124" y="0"/>
                  </a:moveTo>
                  <a:lnTo>
                    <a:pt x="91" y="66"/>
                  </a:lnTo>
                  <a:lnTo>
                    <a:pt x="60" y="149"/>
                  </a:lnTo>
                  <a:lnTo>
                    <a:pt x="60" y="211"/>
                  </a:lnTo>
                  <a:lnTo>
                    <a:pt x="50" y="261"/>
                  </a:lnTo>
                  <a:lnTo>
                    <a:pt x="10" y="246"/>
                  </a:lnTo>
                  <a:lnTo>
                    <a:pt x="0" y="182"/>
                  </a:lnTo>
                  <a:lnTo>
                    <a:pt x="29" y="106"/>
                  </a:lnTo>
                  <a:lnTo>
                    <a:pt x="53" y="47"/>
                  </a:lnTo>
                  <a:lnTo>
                    <a:pt x="76" y="28"/>
                  </a:lnTo>
                  <a:lnTo>
                    <a:pt x="12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6" name="Freeform 369"/>
            <p:cNvSpPr>
              <a:spLocks/>
            </p:cNvSpPr>
            <p:nvPr/>
          </p:nvSpPr>
          <p:spPr bwMode="auto">
            <a:xfrm>
              <a:off x="2882" y="1032"/>
              <a:ext cx="57" cy="100"/>
            </a:xfrm>
            <a:custGeom>
              <a:avLst/>
              <a:gdLst>
                <a:gd name="T0" fmla="*/ 57 w 57"/>
                <a:gd name="T1" fmla="*/ 17 h 100"/>
                <a:gd name="T2" fmla="*/ 57 w 57"/>
                <a:gd name="T3" fmla="*/ 48 h 100"/>
                <a:gd name="T4" fmla="*/ 45 w 57"/>
                <a:gd name="T5" fmla="*/ 79 h 100"/>
                <a:gd name="T6" fmla="*/ 24 w 57"/>
                <a:gd name="T7" fmla="*/ 100 h 100"/>
                <a:gd name="T8" fmla="*/ 3 w 57"/>
                <a:gd name="T9" fmla="*/ 83 h 100"/>
                <a:gd name="T10" fmla="*/ 0 w 57"/>
                <a:gd name="T11" fmla="*/ 50 h 100"/>
                <a:gd name="T12" fmla="*/ 3 w 57"/>
                <a:gd name="T13" fmla="*/ 5 h 100"/>
                <a:gd name="T14" fmla="*/ 29 w 57"/>
                <a:gd name="T15" fmla="*/ 0 h 100"/>
                <a:gd name="T16" fmla="*/ 57 w 57"/>
                <a:gd name="T17" fmla="*/ 17 h 100"/>
                <a:gd name="T18" fmla="*/ 57 w 57"/>
                <a:gd name="T19" fmla="*/ 1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0"/>
                <a:gd name="T32" fmla="*/ 57 w 5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0">
                  <a:moveTo>
                    <a:pt x="57" y="17"/>
                  </a:moveTo>
                  <a:lnTo>
                    <a:pt x="57" y="48"/>
                  </a:lnTo>
                  <a:lnTo>
                    <a:pt x="45" y="79"/>
                  </a:lnTo>
                  <a:lnTo>
                    <a:pt x="24" y="100"/>
                  </a:lnTo>
                  <a:lnTo>
                    <a:pt x="3" y="83"/>
                  </a:lnTo>
                  <a:lnTo>
                    <a:pt x="0" y="50"/>
                  </a:lnTo>
                  <a:lnTo>
                    <a:pt x="3" y="5"/>
                  </a:lnTo>
                  <a:lnTo>
                    <a:pt x="29" y="0"/>
                  </a:lnTo>
                  <a:lnTo>
                    <a:pt x="57" y="17"/>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7" name="Freeform 370"/>
            <p:cNvSpPr>
              <a:spLocks/>
            </p:cNvSpPr>
            <p:nvPr/>
          </p:nvSpPr>
          <p:spPr bwMode="auto">
            <a:xfrm>
              <a:off x="2863" y="963"/>
              <a:ext cx="26" cy="57"/>
            </a:xfrm>
            <a:custGeom>
              <a:avLst/>
              <a:gdLst>
                <a:gd name="T0" fmla="*/ 26 w 26"/>
                <a:gd name="T1" fmla="*/ 0 h 57"/>
                <a:gd name="T2" fmla="*/ 0 w 26"/>
                <a:gd name="T3" fmla="*/ 36 h 57"/>
                <a:gd name="T4" fmla="*/ 3 w 26"/>
                <a:gd name="T5" fmla="*/ 57 h 57"/>
                <a:gd name="T6" fmla="*/ 14 w 26"/>
                <a:gd name="T7" fmla="*/ 43 h 57"/>
                <a:gd name="T8" fmla="*/ 26 w 26"/>
                <a:gd name="T9" fmla="*/ 17 h 57"/>
                <a:gd name="T10" fmla="*/ 26 w 26"/>
                <a:gd name="T11" fmla="*/ 0 h 57"/>
                <a:gd name="T12" fmla="*/ 26 w 26"/>
                <a:gd name="T13" fmla="*/ 0 h 57"/>
                <a:gd name="T14" fmla="*/ 0 60000 65536"/>
                <a:gd name="T15" fmla="*/ 0 60000 65536"/>
                <a:gd name="T16" fmla="*/ 0 60000 65536"/>
                <a:gd name="T17" fmla="*/ 0 60000 65536"/>
                <a:gd name="T18" fmla="*/ 0 60000 65536"/>
                <a:gd name="T19" fmla="*/ 0 60000 65536"/>
                <a:gd name="T20" fmla="*/ 0 60000 65536"/>
                <a:gd name="T21" fmla="*/ 0 w 26"/>
                <a:gd name="T22" fmla="*/ 0 h 57"/>
                <a:gd name="T23" fmla="*/ 26 w 2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7">
                  <a:moveTo>
                    <a:pt x="26" y="0"/>
                  </a:moveTo>
                  <a:lnTo>
                    <a:pt x="0" y="36"/>
                  </a:lnTo>
                  <a:lnTo>
                    <a:pt x="3" y="57"/>
                  </a:lnTo>
                  <a:lnTo>
                    <a:pt x="14" y="43"/>
                  </a:lnTo>
                  <a:lnTo>
                    <a:pt x="26" y="17"/>
                  </a:lnTo>
                  <a:lnTo>
                    <a:pt x="26" y="0"/>
                  </a:lnTo>
                  <a:close/>
                </a:path>
              </a:pathLst>
            </a:custGeom>
            <a:solidFill>
              <a:srgbClr val="FFF2CC"/>
            </a:solidFill>
            <a:ln w="9525">
              <a:noFill/>
              <a:round/>
              <a:headEnd/>
              <a:tailEnd/>
            </a:ln>
          </p:spPr>
          <p:txBody>
            <a:bodyPr/>
            <a:lstStyle/>
            <a:p>
              <a:endParaRPr lang="en-US">
                <a:latin typeface="Calibri" pitchFamily="34" charset="0"/>
              </a:endParaRPr>
            </a:p>
          </p:txBody>
        </p:sp>
        <p:sp>
          <p:nvSpPr>
            <p:cNvPr id="23688" name="Freeform 371"/>
            <p:cNvSpPr>
              <a:spLocks/>
            </p:cNvSpPr>
            <p:nvPr/>
          </p:nvSpPr>
          <p:spPr bwMode="auto">
            <a:xfrm>
              <a:off x="2535" y="187"/>
              <a:ext cx="799" cy="499"/>
            </a:xfrm>
            <a:custGeom>
              <a:avLst/>
              <a:gdLst>
                <a:gd name="T0" fmla="*/ 114 w 799"/>
                <a:gd name="T1" fmla="*/ 214 h 499"/>
                <a:gd name="T2" fmla="*/ 66 w 799"/>
                <a:gd name="T3" fmla="*/ 214 h 499"/>
                <a:gd name="T4" fmla="*/ 45 w 799"/>
                <a:gd name="T5" fmla="*/ 212 h 499"/>
                <a:gd name="T6" fmla="*/ 2 w 799"/>
                <a:gd name="T7" fmla="*/ 138 h 499"/>
                <a:gd name="T8" fmla="*/ 0 w 799"/>
                <a:gd name="T9" fmla="*/ 119 h 499"/>
                <a:gd name="T10" fmla="*/ 4 w 799"/>
                <a:gd name="T11" fmla="*/ 100 h 499"/>
                <a:gd name="T12" fmla="*/ 16 w 799"/>
                <a:gd name="T13" fmla="*/ 88 h 499"/>
                <a:gd name="T14" fmla="*/ 35 w 799"/>
                <a:gd name="T15" fmla="*/ 95 h 499"/>
                <a:gd name="T16" fmla="*/ 66 w 799"/>
                <a:gd name="T17" fmla="*/ 81 h 499"/>
                <a:gd name="T18" fmla="*/ 97 w 799"/>
                <a:gd name="T19" fmla="*/ 79 h 499"/>
                <a:gd name="T20" fmla="*/ 138 w 799"/>
                <a:gd name="T21" fmla="*/ 86 h 499"/>
                <a:gd name="T22" fmla="*/ 202 w 799"/>
                <a:gd name="T23" fmla="*/ 43 h 499"/>
                <a:gd name="T24" fmla="*/ 264 w 799"/>
                <a:gd name="T25" fmla="*/ 22 h 499"/>
                <a:gd name="T26" fmla="*/ 300 w 799"/>
                <a:gd name="T27" fmla="*/ 22 h 499"/>
                <a:gd name="T28" fmla="*/ 378 w 799"/>
                <a:gd name="T29" fmla="*/ 0 h 499"/>
                <a:gd name="T30" fmla="*/ 428 w 799"/>
                <a:gd name="T31" fmla="*/ 17 h 499"/>
                <a:gd name="T32" fmla="*/ 528 w 799"/>
                <a:gd name="T33" fmla="*/ 48 h 499"/>
                <a:gd name="T34" fmla="*/ 619 w 799"/>
                <a:gd name="T35" fmla="*/ 50 h 499"/>
                <a:gd name="T36" fmla="*/ 647 w 799"/>
                <a:gd name="T37" fmla="*/ 69 h 499"/>
                <a:gd name="T38" fmla="*/ 709 w 799"/>
                <a:gd name="T39" fmla="*/ 126 h 499"/>
                <a:gd name="T40" fmla="*/ 776 w 799"/>
                <a:gd name="T41" fmla="*/ 219 h 499"/>
                <a:gd name="T42" fmla="*/ 795 w 799"/>
                <a:gd name="T43" fmla="*/ 266 h 499"/>
                <a:gd name="T44" fmla="*/ 799 w 799"/>
                <a:gd name="T45" fmla="*/ 309 h 499"/>
                <a:gd name="T46" fmla="*/ 709 w 799"/>
                <a:gd name="T47" fmla="*/ 397 h 499"/>
                <a:gd name="T48" fmla="*/ 607 w 799"/>
                <a:gd name="T49" fmla="*/ 435 h 499"/>
                <a:gd name="T50" fmla="*/ 578 w 799"/>
                <a:gd name="T51" fmla="*/ 456 h 499"/>
                <a:gd name="T52" fmla="*/ 516 w 799"/>
                <a:gd name="T53" fmla="*/ 489 h 499"/>
                <a:gd name="T54" fmla="*/ 497 w 799"/>
                <a:gd name="T55" fmla="*/ 499 h 499"/>
                <a:gd name="T56" fmla="*/ 473 w 799"/>
                <a:gd name="T57" fmla="*/ 435 h 499"/>
                <a:gd name="T58" fmla="*/ 385 w 799"/>
                <a:gd name="T59" fmla="*/ 373 h 499"/>
                <a:gd name="T60" fmla="*/ 195 w 799"/>
                <a:gd name="T61" fmla="*/ 361 h 499"/>
                <a:gd name="T62" fmla="*/ 162 w 799"/>
                <a:gd name="T63" fmla="*/ 311 h 499"/>
                <a:gd name="T64" fmla="*/ 162 w 799"/>
                <a:gd name="T65" fmla="*/ 281 h 499"/>
                <a:gd name="T66" fmla="*/ 178 w 799"/>
                <a:gd name="T67" fmla="*/ 216 h 499"/>
                <a:gd name="T68" fmla="*/ 178 w 799"/>
                <a:gd name="T69" fmla="*/ 197 h 499"/>
                <a:gd name="T70" fmla="*/ 162 w 799"/>
                <a:gd name="T71" fmla="*/ 162 h 499"/>
                <a:gd name="T72" fmla="*/ 114 w 799"/>
                <a:gd name="T73" fmla="*/ 214 h 499"/>
                <a:gd name="T74" fmla="*/ 114 w 799"/>
                <a:gd name="T75" fmla="*/ 214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499"/>
                <a:gd name="T116" fmla="*/ 799 w 799"/>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499">
                  <a:moveTo>
                    <a:pt x="114" y="214"/>
                  </a:moveTo>
                  <a:lnTo>
                    <a:pt x="66" y="214"/>
                  </a:lnTo>
                  <a:lnTo>
                    <a:pt x="45" y="212"/>
                  </a:lnTo>
                  <a:lnTo>
                    <a:pt x="2" y="138"/>
                  </a:lnTo>
                  <a:lnTo>
                    <a:pt x="0" y="119"/>
                  </a:lnTo>
                  <a:lnTo>
                    <a:pt x="4" y="100"/>
                  </a:lnTo>
                  <a:lnTo>
                    <a:pt x="16" y="88"/>
                  </a:lnTo>
                  <a:lnTo>
                    <a:pt x="35" y="95"/>
                  </a:lnTo>
                  <a:lnTo>
                    <a:pt x="66" y="81"/>
                  </a:lnTo>
                  <a:lnTo>
                    <a:pt x="97" y="79"/>
                  </a:lnTo>
                  <a:lnTo>
                    <a:pt x="138" y="86"/>
                  </a:lnTo>
                  <a:lnTo>
                    <a:pt x="202" y="43"/>
                  </a:lnTo>
                  <a:lnTo>
                    <a:pt x="264" y="22"/>
                  </a:lnTo>
                  <a:lnTo>
                    <a:pt x="300" y="22"/>
                  </a:lnTo>
                  <a:lnTo>
                    <a:pt x="378" y="0"/>
                  </a:lnTo>
                  <a:lnTo>
                    <a:pt x="428" y="17"/>
                  </a:lnTo>
                  <a:lnTo>
                    <a:pt x="528" y="48"/>
                  </a:lnTo>
                  <a:lnTo>
                    <a:pt x="619" y="50"/>
                  </a:lnTo>
                  <a:lnTo>
                    <a:pt x="647" y="69"/>
                  </a:lnTo>
                  <a:lnTo>
                    <a:pt x="709" y="126"/>
                  </a:lnTo>
                  <a:lnTo>
                    <a:pt x="776" y="219"/>
                  </a:lnTo>
                  <a:lnTo>
                    <a:pt x="795" y="266"/>
                  </a:lnTo>
                  <a:lnTo>
                    <a:pt x="799" y="309"/>
                  </a:lnTo>
                  <a:lnTo>
                    <a:pt x="709" y="397"/>
                  </a:lnTo>
                  <a:lnTo>
                    <a:pt x="607" y="435"/>
                  </a:lnTo>
                  <a:lnTo>
                    <a:pt x="578" y="456"/>
                  </a:lnTo>
                  <a:lnTo>
                    <a:pt x="516" y="489"/>
                  </a:lnTo>
                  <a:lnTo>
                    <a:pt x="497" y="499"/>
                  </a:lnTo>
                  <a:lnTo>
                    <a:pt x="473" y="435"/>
                  </a:lnTo>
                  <a:lnTo>
                    <a:pt x="385" y="373"/>
                  </a:lnTo>
                  <a:lnTo>
                    <a:pt x="195" y="361"/>
                  </a:lnTo>
                  <a:lnTo>
                    <a:pt x="162" y="311"/>
                  </a:lnTo>
                  <a:lnTo>
                    <a:pt x="162" y="281"/>
                  </a:lnTo>
                  <a:lnTo>
                    <a:pt x="178" y="216"/>
                  </a:lnTo>
                  <a:lnTo>
                    <a:pt x="178" y="197"/>
                  </a:lnTo>
                  <a:lnTo>
                    <a:pt x="162" y="162"/>
                  </a:lnTo>
                  <a:lnTo>
                    <a:pt x="114" y="214"/>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9" name="Freeform 372"/>
            <p:cNvSpPr>
              <a:spLocks/>
            </p:cNvSpPr>
            <p:nvPr/>
          </p:nvSpPr>
          <p:spPr bwMode="auto">
            <a:xfrm>
              <a:off x="2954" y="225"/>
              <a:ext cx="211" cy="205"/>
            </a:xfrm>
            <a:custGeom>
              <a:avLst/>
              <a:gdLst>
                <a:gd name="T0" fmla="*/ 0 w 211"/>
                <a:gd name="T1" fmla="*/ 19 h 205"/>
                <a:gd name="T2" fmla="*/ 97 w 211"/>
                <a:gd name="T3" fmla="*/ 100 h 205"/>
                <a:gd name="T4" fmla="*/ 119 w 211"/>
                <a:gd name="T5" fmla="*/ 155 h 205"/>
                <a:gd name="T6" fmla="*/ 147 w 211"/>
                <a:gd name="T7" fmla="*/ 110 h 205"/>
                <a:gd name="T8" fmla="*/ 211 w 211"/>
                <a:gd name="T9" fmla="*/ 205 h 205"/>
                <a:gd name="T10" fmla="*/ 188 w 211"/>
                <a:gd name="T11" fmla="*/ 110 h 205"/>
                <a:gd name="T12" fmla="*/ 159 w 211"/>
                <a:gd name="T13" fmla="*/ 72 h 205"/>
                <a:gd name="T14" fmla="*/ 164 w 211"/>
                <a:gd name="T15" fmla="*/ 38 h 205"/>
                <a:gd name="T16" fmla="*/ 207 w 211"/>
                <a:gd name="T17" fmla="*/ 69 h 205"/>
                <a:gd name="T18" fmla="*/ 145 w 211"/>
                <a:gd name="T19" fmla="*/ 12 h 205"/>
                <a:gd name="T20" fmla="*/ 16 w 211"/>
                <a:gd name="T21" fmla="*/ 0 h 205"/>
                <a:gd name="T22" fmla="*/ 0 w 211"/>
                <a:gd name="T23" fmla="*/ 19 h 205"/>
                <a:gd name="T24" fmla="*/ 0 w 211"/>
                <a:gd name="T25" fmla="*/ 1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05"/>
                <a:gd name="T41" fmla="*/ 211 w 211"/>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05">
                  <a:moveTo>
                    <a:pt x="0" y="19"/>
                  </a:moveTo>
                  <a:lnTo>
                    <a:pt x="97" y="100"/>
                  </a:lnTo>
                  <a:lnTo>
                    <a:pt x="119" y="155"/>
                  </a:lnTo>
                  <a:lnTo>
                    <a:pt x="147" y="110"/>
                  </a:lnTo>
                  <a:lnTo>
                    <a:pt x="211" y="205"/>
                  </a:lnTo>
                  <a:lnTo>
                    <a:pt x="188" y="110"/>
                  </a:lnTo>
                  <a:lnTo>
                    <a:pt x="159" y="72"/>
                  </a:lnTo>
                  <a:lnTo>
                    <a:pt x="164" y="38"/>
                  </a:lnTo>
                  <a:lnTo>
                    <a:pt x="207" y="69"/>
                  </a:lnTo>
                  <a:lnTo>
                    <a:pt x="145" y="12"/>
                  </a:lnTo>
                  <a:lnTo>
                    <a:pt x="16" y="0"/>
                  </a:lnTo>
                  <a:lnTo>
                    <a:pt x="0" y="1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0" name="Freeform 373"/>
            <p:cNvSpPr>
              <a:spLocks/>
            </p:cNvSpPr>
            <p:nvPr/>
          </p:nvSpPr>
          <p:spPr bwMode="auto">
            <a:xfrm>
              <a:off x="2639" y="235"/>
              <a:ext cx="272" cy="64"/>
            </a:xfrm>
            <a:custGeom>
              <a:avLst/>
              <a:gdLst>
                <a:gd name="T0" fmla="*/ 234 w 272"/>
                <a:gd name="T1" fmla="*/ 43 h 64"/>
                <a:gd name="T2" fmla="*/ 136 w 272"/>
                <a:gd name="T3" fmla="*/ 43 h 64"/>
                <a:gd name="T4" fmla="*/ 67 w 272"/>
                <a:gd name="T5" fmla="*/ 55 h 64"/>
                <a:gd name="T6" fmla="*/ 0 w 272"/>
                <a:gd name="T7" fmla="*/ 64 h 64"/>
                <a:gd name="T8" fmla="*/ 110 w 272"/>
                <a:gd name="T9" fmla="*/ 9 h 64"/>
                <a:gd name="T10" fmla="*/ 172 w 272"/>
                <a:gd name="T11" fmla="*/ 0 h 64"/>
                <a:gd name="T12" fmla="*/ 212 w 272"/>
                <a:gd name="T13" fmla="*/ 28 h 64"/>
                <a:gd name="T14" fmla="*/ 272 w 272"/>
                <a:gd name="T15" fmla="*/ 19 h 64"/>
                <a:gd name="T16" fmla="*/ 234 w 272"/>
                <a:gd name="T17" fmla="*/ 43 h 64"/>
                <a:gd name="T18" fmla="*/ 234 w 272"/>
                <a:gd name="T19" fmla="*/ 4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64"/>
                <a:gd name="T32" fmla="*/ 272 w 27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64">
                  <a:moveTo>
                    <a:pt x="234" y="43"/>
                  </a:moveTo>
                  <a:lnTo>
                    <a:pt x="136" y="43"/>
                  </a:lnTo>
                  <a:lnTo>
                    <a:pt x="67" y="55"/>
                  </a:lnTo>
                  <a:lnTo>
                    <a:pt x="0" y="64"/>
                  </a:lnTo>
                  <a:lnTo>
                    <a:pt x="110" y="9"/>
                  </a:lnTo>
                  <a:lnTo>
                    <a:pt x="172" y="0"/>
                  </a:lnTo>
                  <a:lnTo>
                    <a:pt x="212" y="28"/>
                  </a:lnTo>
                  <a:lnTo>
                    <a:pt x="272" y="19"/>
                  </a:lnTo>
                  <a:lnTo>
                    <a:pt x="234" y="43"/>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1" name="Freeform 374"/>
            <p:cNvSpPr>
              <a:spLocks/>
            </p:cNvSpPr>
            <p:nvPr/>
          </p:nvSpPr>
          <p:spPr bwMode="auto">
            <a:xfrm>
              <a:off x="3165" y="382"/>
              <a:ext cx="110" cy="178"/>
            </a:xfrm>
            <a:custGeom>
              <a:avLst/>
              <a:gdLst>
                <a:gd name="T0" fmla="*/ 0 w 110"/>
                <a:gd name="T1" fmla="*/ 57 h 178"/>
                <a:gd name="T2" fmla="*/ 17 w 110"/>
                <a:gd name="T3" fmla="*/ 114 h 178"/>
                <a:gd name="T4" fmla="*/ 17 w 110"/>
                <a:gd name="T5" fmla="*/ 178 h 178"/>
                <a:gd name="T6" fmla="*/ 65 w 110"/>
                <a:gd name="T7" fmla="*/ 128 h 178"/>
                <a:gd name="T8" fmla="*/ 110 w 110"/>
                <a:gd name="T9" fmla="*/ 116 h 178"/>
                <a:gd name="T10" fmla="*/ 96 w 110"/>
                <a:gd name="T11" fmla="*/ 48 h 178"/>
                <a:gd name="T12" fmla="*/ 15 w 110"/>
                <a:gd name="T13" fmla="*/ 0 h 178"/>
                <a:gd name="T14" fmla="*/ 36 w 110"/>
                <a:gd name="T15" fmla="*/ 67 h 178"/>
                <a:gd name="T16" fmla="*/ 0 w 110"/>
                <a:gd name="T17" fmla="*/ 57 h 178"/>
                <a:gd name="T18" fmla="*/ 0 w 110"/>
                <a:gd name="T19" fmla="*/ 5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78"/>
                <a:gd name="T32" fmla="*/ 110 w 110"/>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78">
                  <a:moveTo>
                    <a:pt x="0" y="57"/>
                  </a:moveTo>
                  <a:lnTo>
                    <a:pt x="17" y="114"/>
                  </a:lnTo>
                  <a:lnTo>
                    <a:pt x="17" y="178"/>
                  </a:lnTo>
                  <a:lnTo>
                    <a:pt x="65" y="128"/>
                  </a:lnTo>
                  <a:lnTo>
                    <a:pt x="110" y="116"/>
                  </a:lnTo>
                  <a:lnTo>
                    <a:pt x="96" y="48"/>
                  </a:lnTo>
                  <a:lnTo>
                    <a:pt x="15" y="0"/>
                  </a:lnTo>
                  <a:lnTo>
                    <a:pt x="36" y="67"/>
                  </a:lnTo>
                  <a:lnTo>
                    <a:pt x="0" y="57"/>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2" name="Freeform 375"/>
            <p:cNvSpPr>
              <a:spLocks/>
            </p:cNvSpPr>
            <p:nvPr/>
          </p:nvSpPr>
          <p:spPr bwMode="auto">
            <a:xfrm>
              <a:off x="2825" y="361"/>
              <a:ext cx="364" cy="244"/>
            </a:xfrm>
            <a:custGeom>
              <a:avLst/>
              <a:gdLst>
                <a:gd name="T0" fmla="*/ 17 w 364"/>
                <a:gd name="T1" fmla="*/ 109 h 244"/>
                <a:gd name="T2" fmla="*/ 50 w 364"/>
                <a:gd name="T3" fmla="*/ 166 h 244"/>
                <a:gd name="T4" fmla="*/ 152 w 364"/>
                <a:gd name="T5" fmla="*/ 220 h 244"/>
                <a:gd name="T6" fmla="*/ 231 w 364"/>
                <a:gd name="T7" fmla="*/ 228 h 244"/>
                <a:gd name="T8" fmla="*/ 167 w 364"/>
                <a:gd name="T9" fmla="*/ 190 h 244"/>
                <a:gd name="T10" fmla="*/ 71 w 364"/>
                <a:gd name="T11" fmla="*/ 144 h 244"/>
                <a:gd name="T12" fmla="*/ 167 w 364"/>
                <a:gd name="T13" fmla="*/ 175 h 244"/>
                <a:gd name="T14" fmla="*/ 250 w 364"/>
                <a:gd name="T15" fmla="*/ 187 h 244"/>
                <a:gd name="T16" fmla="*/ 290 w 364"/>
                <a:gd name="T17" fmla="*/ 211 h 244"/>
                <a:gd name="T18" fmla="*/ 271 w 364"/>
                <a:gd name="T19" fmla="*/ 239 h 244"/>
                <a:gd name="T20" fmla="*/ 321 w 364"/>
                <a:gd name="T21" fmla="*/ 244 h 244"/>
                <a:gd name="T22" fmla="*/ 336 w 364"/>
                <a:gd name="T23" fmla="*/ 216 h 244"/>
                <a:gd name="T24" fmla="*/ 300 w 364"/>
                <a:gd name="T25" fmla="*/ 192 h 244"/>
                <a:gd name="T26" fmla="*/ 250 w 364"/>
                <a:gd name="T27" fmla="*/ 171 h 244"/>
                <a:gd name="T28" fmla="*/ 252 w 364"/>
                <a:gd name="T29" fmla="*/ 147 h 244"/>
                <a:gd name="T30" fmla="*/ 331 w 364"/>
                <a:gd name="T31" fmla="*/ 168 h 244"/>
                <a:gd name="T32" fmla="*/ 364 w 364"/>
                <a:gd name="T33" fmla="*/ 185 h 244"/>
                <a:gd name="T34" fmla="*/ 305 w 364"/>
                <a:gd name="T35" fmla="*/ 76 h 244"/>
                <a:gd name="T36" fmla="*/ 274 w 364"/>
                <a:gd name="T37" fmla="*/ 7 h 244"/>
                <a:gd name="T38" fmla="*/ 250 w 364"/>
                <a:gd name="T39" fmla="*/ 47 h 244"/>
                <a:gd name="T40" fmla="*/ 281 w 364"/>
                <a:gd name="T41" fmla="*/ 88 h 244"/>
                <a:gd name="T42" fmla="*/ 312 w 364"/>
                <a:gd name="T43" fmla="*/ 142 h 244"/>
                <a:gd name="T44" fmla="*/ 250 w 364"/>
                <a:gd name="T45" fmla="*/ 114 h 244"/>
                <a:gd name="T46" fmla="*/ 193 w 364"/>
                <a:gd name="T47" fmla="*/ 71 h 244"/>
                <a:gd name="T48" fmla="*/ 176 w 364"/>
                <a:gd name="T49" fmla="*/ 33 h 244"/>
                <a:gd name="T50" fmla="*/ 179 w 364"/>
                <a:gd name="T51" fmla="*/ 64 h 244"/>
                <a:gd name="T52" fmla="*/ 136 w 364"/>
                <a:gd name="T53" fmla="*/ 73 h 244"/>
                <a:gd name="T54" fmla="*/ 219 w 364"/>
                <a:gd name="T55" fmla="*/ 123 h 244"/>
                <a:gd name="T56" fmla="*/ 229 w 364"/>
                <a:gd name="T57" fmla="*/ 147 h 244"/>
                <a:gd name="T58" fmla="*/ 133 w 364"/>
                <a:gd name="T59" fmla="*/ 140 h 244"/>
                <a:gd name="T60" fmla="*/ 79 w 364"/>
                <a:gd name="T61" fmla="*/ 116 h 244"/>
                <a:gd name="T62" fmla="*/ 124 w 364"/>
                <a:gd name="T63" fmla="*/ 97 h 244"/>
                <a:gd name="T64" fmla="*/ 86 w 364"/>
                <a:gd name="T65" fmla="*/ 33 h 244"/>
                <a:gd name="T66" fmla="*/ 12 w 364"/>
                <a:gd name="T67" fmla="*/ 0 h 244"/>
                <a:gd name="T68" fmla="*/ 60 w 364"/>
                <a:gd name="T69" fmla="*/ 45 h 244"/>
                <a:gd name="T70" fmla="*/ 81 w 364"/>
                <a:gd name="T71" fmla="*/ 85 h 244"/>
                <a:gd name="T72" fmla="*/ 50 w 364"/>
                <a:gd name="T73" fmla="*/ 102 h 244"/>
                <a:gd name="T74" fmla="*/ 0 w 364"/>
                <a:gd name="T75" fmla="*/ 92 h 244"/>
                <a:gd name="T76" fmla="*/ 17 w 364"/>
                <a:gd name="T77" fmla="*/ 109 h 244"/>
                <a:gd name="T78" fmla="*/ 17 w 364"/>
                <a:gd name="T79" fmla="*/ 109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244"/>
                <a:gd name="T122" fmla="*/ 364 w 36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244">
                  <a:moveTo>
                    <a:pt x="17" y="109"/>
                  </a:moveTo>
                  <a:lnTo>
                    <a:pt x="50" y="166"/>
                  </a:lnTo>
                  <a:lnTo>
                    <a:pt x="152" y="220"/>
                  </a:lnTo>
                  <a:lnTo>
                    <a:pt x="231" y="228"/>
                  </a:lnTo>
                  <a:lnTo>
                    <a:pt x="167" y="190"/>
                  </a:lnTo>
                  <a:lnTo>
                    <a:pt x="71" y="144"/>
                  </a:lnTo>
                  <a:lnTo>
                    <a:pt x="167" y="175"/>
                  </a:lnTo>
                  <a:lnTo>
                    <a:pt x="250" y="187"/>
                  </a:lnTo>
                  <a:lnTo>
                    <a:pt x="290" y="211"/>
                  </a:lnTo>
                  <a:lnTo>
                    <a:pt x="271" y="239"/>
                  </a:lnTo>
                  <a:lnTo>
                    <a:pt x="321" y="244"/>
                  </a:lnTo>
                  <a:lnTo>
                    <a:pt x="336" y="216"/>
                  </a:lnTo>
                  <a:lnTo>
                    <a:pt x="300" y="192"/>
                  </a:lnTo>
                  <a:lnTo>
                    <a:pt x="250" y="171"/>
                  </a:lnTo>
                  <a:lnTo>
                    <a:pt x="252" y="147"/>
                  </a:lnTo>
                  <a:lnTo>
                    <a:pt x="331" y="168"/>
                  </a:lnTo>
                  <a:lnTo>
                    <a:pt x="364" y="185"/>
                  </a:lnTo>
                  <a:lnTo>
                    <a:pt x="305" y="76"/>
                  </a:lnTo>
                  <a:lnTo>
                    <a:pt x="274" y="7"/>
                  </a:lnTo>
                  <a:lnTo>
                    <a:pt x="250" y="47"/>
                  </a:lnTo>
                  <a:lnTo>
                    <a:pt x="281" y="88"/>
                  </a:lnTo>
                  <a:lnTo>
                    <a:pt x="312" y="142"/>
                  </a:lnTo>
                  <a:lnTo>
                    <a:pt x="250" y="114"/>
                  </a:lnTo>
                  <a:lnTo>
                    <a:pt x="193" y="71"/>
                  </a:lnTo>
                  <a:lnTo>
                    <a:pt x="176" y="33"/>
                  </a:lnTo>
                  <a:lnTo>
                    <a:pt x="179" y="64"/>
                  </a:lnTo>
                  <a:lnTo>
                    <a:pt x="136" y="73"/>
                  </a:lnTo>
                  <a:lnTo>
                    <a:pt x="219" y="123"/>
                  </a:lnTo>
                  <a:lnTo>
                    <a:pt x="229" y="147"/>
                  </a:lnTo>
                  <a:lnTo>
                    <a:pt x="133" y="140"/>
                  </a:lnTo>
                  <a:lnTo>
                    <a:pt x="79" y="116"/>
                  </a:lnTo>
                  <a:lnTo>
                    <a:pt x="124" y="97"/>
                  </a:lnTo>
                  <a:lnTo>
                    <a:pt x="86" y="33"/>
                  </a:lnTo>
                  <a:lnTo>
                    <a:pt x="12" y="0"/>
                  </a:lnTo>
                  <a:lnTo>
                    <a:pt x="60" y="45"/>
                  </a:lnTo>
                  <a:lnTo>
                    <a:pt x="81" y="85"/>
                  </a:lnTo>
                  <a:lnTo>
                    <a:pt x="50" y="102"/>
                  </a:lnTo>
                  <a:lnTo>
                    <a:pt x="0" y="92"/>
                  </a:lnTo>
                  <a:lnTo>
                    <a:pt x="17" y="10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3" name="Freeform 376"/>
            <p:cNvSpPr>
              <a:spLocks/>
            </p:cNvSpPr>
            <p:nvPr/>
          </p:nvSpPr>
          <p:spPr bwMode="auto">
            <a:xfrm>
              <a:off x="2570" y="838"/>
              <a:ext cx="362" cy="284"/>
            </a:xfrm>
            <a:custGeom>
              <a:avLst/>
              <a:gdLst>
                <a:gd name="T0" fmla="*/ 362 w 362"/>
                <a:gd name="T1" fmla="*/ 0 h 284"/>
                <a:gd name="T2" fmla="*/ 338 w 362"/>
                <a:gd name="T3" fmla="*/ 92 h 284"/>
                <a:gd name="T4" fmla="*/ 293 w 362"/>
                <a:gd name="T5" fmla="*/ 142 h 284"/>
                <a:gd name="T6" fmla="*/ 286 w 362"/>
                <a:gd name="T7" fmla="*/ 180 h 284"/>
                <a:gd name="T8" fmla="*/ 279 w 362"/>
                <a:gd name="T9" fmla="*/ 237 h 284"/>
                <a:gd name="T10" fmla="*/ 215 w 362"/>
                <a:gd name="T11" fmla="*/ 275 h 284"/>
                <a:gd name="T12" fmla="*/ 150 w 362"/>
                <a:gd name="T13" fmla="*/ 284 h 284"/>
                <a:gd name="T14" fmla="*/ 86 w 362"/>
                <a:gd name="T15" fmla="*/ 261 h 284"/>
                <a:gd name="T16" fmla="*/ 50 w 362"/>
                <a:gd name="T17" fmla="*/ 268 h 284"/>
                <a:gd name="T18" fmla="*/ 17 w 362"/>
                <a:gd name="T19" fmla="*/ 268 h 284"/>
                <a:gd name="T20" fmla="*/ 0 w 362"/>
                <a:gd name="T21" fmla="*/ 256 h 284"/>
                <a:gd name="T22" fmla="*/ 84 w 362"/>
                <a:gd name="T23" fmla="*/ 232 h 284"/>
                <a:gd name="T24" fmla="*/ 200 w 362"/>
                <a:gd name="T25" fmla="*/ 135 h 284"/>
                <a:gd name="T26" fmla="*/ 276 w 362"/>
                <a:gd name="T27" fmla="*/ 71 h 284"/>
                <a:gd name="T28" fmla="*/ 284 w 362"/>
                <a:gd name="T29" fmla="*/ 16 h 284"/>
                <a:gd name="T30" fmla="*/ 326 w 362"/>
                <a:gd name="T31" fmla="*/ 23 h 284"/>
                <a:gd name="T32" fmla="*/ 362 w 362"/>
                <a:gd name="T33" fmla="*/ 0 h 284"/>
                <a:gd name="T34" fmla="*/ 362 w 362"/>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284"/>
                <a:gd name="T56" fmla="*/ 362 w 362"/>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284">
                  <a:moveTo>
                    <a:pt x="362" y="0"/>
                  </a:moveTo>
                  <a:lnTo>
                    <a:pt x="338" y="92"/>
                  </a:lnTo>
                  <a:lnTo>
                    <a:pt x="293" y="142"/>
                  </a:lnTo>
                  <a:lnTo>
                    <a:pt x="286" y="180"/>
                  </a:lnTo>
                  <a:lnTo>
                    <a:pt x="279" y="237"/>
                  </a:lnTo>
                  <a:lnTo>
                    <a:pt x="215" y="275"/>
                  </a:lnTo>
                  <a:lnTo>
                    <a:pt x="150" y="284"/>
                  </a:lnTo>
                  <a:lnTo>
                    <a:pt x="86" y="261"/>
                  </a:lnTo>
                  <a:lnTo>
                    <a:pt x="50" y="268"/>
                  </a:lnTo>
                  <a:lnTo>
                    <a:pt x="17" y="268"/>
                  </a:lnTo>
                  <a:lnTo>
                    <a:pt x="0" y="256"/>
                  </a:lnTo>
                  <a:lnTo>
                    <a:pt x="84" y="232"/>
                  </a:lnTo>
                  <a:lnTo>
                    <a:pt x="200" y="135"/>
                  </a:lnTo>
                  <a:lnTo>
                    <a:pt x="276" y="71"/>
                  </a:lnTo>
                  <a:lnTo>
                    <a:pt x="284" y="16"/>
                  </a:lnTo>
                  <a:lnTo>
                    <a:pt x="326" y="23"/>
                  </a:lnTo>
                  <a:lnTo>
                    <a:pt x="362"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94" name="Freeform 377"/>
            <p:cNvSpPr>
              <a:spLocks/>
            </p:cNvSpPr>
            <p:nvPr/>
          </p:nvSpPr>
          <p:spPr bwMode="auto">
            <a:xfrm>
              <a:off x="2846" y="705"/>
              <a:ext cx="93" cy="107"/>
            </a:xfrm>
            <a:custGeom>
              <a:avLst/>
              <a:gdLst>
                <a:gd name="T0" fmla="*/ 43 w 93"/>
                <a:gd name="T1" fmla="*/ 24 h 107"/>
                <a:gd name="T2" fmla="*/ 29 w 93"/>
                <a:gd name="T3" fmla="*/ 0 h 107"/>
                <a:gd name="T4" fmla="*/ 10 w 93"/>
                <a:gd name="T5" fmla="*/ 38 h 107"/>
                <a:gd name="T6" fmla="*/ 0 w 93"/>
                <a:gd name="T7" fmla="*/ 73 h 107"/>
                <a:gd name="T8" fmla="*/ 22 w 93"/>
                <a:gd name="T9" fmla="*/ 85 h 107"/>
                <a:gd name="T10" fmla="*/ 50 w 93"/>
                <a:gd name="T11" fmla="*/ 85 h 107"/>
                <a:gd name="T12" fmla="*/ 58 w 93"/>
                <a:gd name="T13" fmla="*/ 107 h 107"/>
                <a:gd name="T14" fmla="*/ 86 w 93"/>
                <a:gd name="T15" fmla="*/ 102 h 107"/>
                <a:gd name="T16" fmla="*/ 72 w 93"/>
                <a:gd name="T17" fmla="*/ 83 h 107"/>
                <a:gd name="T18" fmla="*/ 93 w 93"/>
                <a:gd name="T19" fmla="*/ 66 h 107"/>
                <a:gd name="T20" fmla="*/ 53 w 93"/>
                <a:gd name="T21" fmla="*/ 66 h 107"/>
                <a:gd name="T22" fmla="*/ 31 w 93"/>
                <a:gd name="T23" fmla="*/ 59 h 107"/>
                <a:gd name="T24" fmla="*/ 43 w 93"/>
                <a:gd name="T25" fmla="*/ 24 h 107"/>
                <a:gd name="T26" fmla="*/ 43 w 93"/>
                <a:gd name="T27" fmla="*/ 2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107"/>
                <a:gd name="T44" fmla="*/ 93 w 93"/>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107">
                  <a:moveTo>
                    <a:pt x="43" y="24"/>
                  </a:moveTo>
                  <a:lnTo>
                    <a:pt x="29" y="0"/>
                  </a:lnTo>
                  <a:lnTo>
                    <a:pt x="10" y="38"/>
                  </a:lnTo>
                  <a:lnTo>
                    <a:pt x="0" y="73"/>
                  </a:lnTo>
                  <a:lnTo>
                    <a:pt x="22" y="85"/>
                  </a:lnTo>
                  <a:lnTo>
                    <a:pt x="50" y="85"/>
                  </a:lnTo>
                  <a:lnTo>
                    <a:pt x="58" y="107"/>
                  </a:lnTo>
                  <a:lnTo>
                    <a:pt x="86" y="102"/>
                  </a:lnTo>
                  <a:lnTo>
                    <a:pt x="72" y="83"/>
                  </a:lnTo>
                  <a:lnTo>
                    <a:pt x="93" y="66"/>
                  </a:lnTo>
                  <a:lnTo>
                    <a:pt x="53" y="66"/>
                  </a:lnTo>
                  <a:lnTo>
                    <a:pt x="31" y="59"/>
                  </a:lnTo>
                  <a:lnTo>
                    <a:pt x="43" y="2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5" name="Freeform 378"/>
            <p:cNvSpPr>
              <a:spLocks/>
            </p:cNvSpPr>
            <p:nvPr/>
          </p:nvSpPr>
          <p:spPr bwMode="auto">
            <a:xfrm>
              <a:off x="2587" y="527"/>
              <a:ext cx="43" cy="64"/>
            </a:xfrm>
            <a:custGeom>
              <a:avLst/>
              <a:gdLst>
                <a:gd name="T0" fmla="*/ 12 w 43"/>
                <a:gd name="T1" fmla="*/ 64 h 64"/>
                <a:gd name="T2" fmla="*/ 43 w 43"/>
                <a:gd name="T3" fmla="*/ 52 h 64"/>
                <a:gd name="T4" fmla="*/ 33 w 43"/>
                <a:gd name="T5" fmla="*/ 0 h 64"/>
                <a:gd name="T6" fmla="*/ 0 w 43"/>
                <a:gd name="T7" fmla="*/ 7 h 64"/>
                <a:gd name="T8" fmla="*/ 12 w 43"/>
                <a:gd name="T9" fmla="*/ 64 h 64"/>
                <a:gd name="T10" fmla="*/ 12 w 43"/>
                <a:gd name="T11" fmla="*/ 64 h 64"/>
                <a:gd name="T12" fmla="*/ 0 60000 65536"/>
                <a:gd name="T13" fmla="*/ 0 60000 65536"/>
                <a:gd name="T14" fmla="*/ 0 60000 65536"/>
                <a:gd name="T15" fmla="*/ 0 60000 65536"/>
                <a:gd name="T16" fmla="*/ 0 60000 65536"/>
                <a:gd name="T17" fmla="*/ 0 60000 65536"/>
                <a:gd name="T18" fmla="*/ 0 w 43"/>
                <a:gd name="T19" fmla="*/ 0 h 64"/>
                <a:gd name="T20" fmla="*/ 43 w 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3" h="64">
                  <a:moveTo>
                    <a:pt x="12" y="64"/>
                  </a:moveTo>
                  <a:lnTo>
                    <a:pt x="43" y="52"/>
                  </a:lnTo>
                  <a:lnTo>
                    <a:pt x="33" y="0"/>
                  </a:lnTo>
                  <a:lnTo>
                    <a:pt x="0" y="7"/>
                  </a:lnTo>
                  <a:lnTo>
                    <a:pt x="12" y="6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6" name="Freeform 379"/>
            <p:cNvSpPr>
              <a:spLocks/>
            </p:cNvSpPr>
            <p:nvPr/>
          </p:nvSpPr>
          <p:spPr bwMode="auto">
            <a:xfrm>
              <a:off x="2570" y="819"/>
              <a:ext cx="55" cy="88"/>
            </a:xfrm>
            <a:custGeom>
              <a:avLst/>
              <a:gdLst>
                <a:gd name="T0" fmla="*/ 15 w 55"/>
                <a:gd name="T1" fmla="*/ 0 h 88"/>
                <a:gd name="T2" fmla="*/ 55 w 55"/>
                <a:gd name="T3" fmla="*/ 45 h 88"/>
                <a:gd name="T4" fmla="*/ 50 w 55"/>
                <a:gd name="T5" fmla="*/ 76 h 88"/>
                <a:gd name="T6" fmla="*/ 10 w 55"/>
                <a:gd name="T7" fmla="*/ 88 h 88"/>
                <a:gd name="T8" fmla="*/ 0 w 55"/>
                <a:gd name="T9" fmla="*/ 21 h 88"/>
                <a:gd name="T10" fmla="*/ 15 w 55"/>
                <a:gd name="T11" fmla="*/ 0 h 88"/>
                <a:gd name="T12" fmla="*/ 15 w 55"/>
                <a:gd name="T13" fmla="*/ 0 h 88"/>
                <a:gd name="T14" fmla="*/ 0 60000 65536"/>
                <a:gd name="T15" fmla="*/ 0 60000 65536"/>
                <a:gd name="T16" fmla="*/ 0 60000 65536"/>
                <a:gd name="T17" fmla="*/ 0 60000 65536"/>
                <a:gd name="T18" fmla="*/ 0 60000 65536"/>
                <a:gd name="T19" fmla="*/ 0 60000 65536"/>
                <a:gd name="T20" fmla="*/ 0 60000 65536"/>
                <a:gd name="T21" fmla="*/ 0 w 55"/>
                <a:gd name="T22" fmla="*/ 0 h 88"/>
                <a:gd name="T23" fmla="*/ 55 w 5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8">
                  <a:moveTo>
                    <a:pt x="15" y="0"/>
                  </a:moveTo>
                  <a:lnTo>
                    <a:pt x="55" y="45"/>
                  </a:lnTo>
                  <a:lnTo>
                    <a:pt x="50" y="76"/>
                  </a:lnTo>
                  <a:lnTo>
                    <a:pt x="10" y="88"/>
                  </a:lnTo>
                  <a:lnTo>
                    <a:pt x="0" y="21"/>
                  </a:lnTo>
                  <a:lnTo>
                    <a:pt x="1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7" name="Freeform 380"/>
            <p:cNvSpPr>
              <a:spLocks/>
            </p:cNvSpPr>
            <p:nvPr/>
          </p:nvSpPr>
          <p:spPr bwMode="auto">
            <a:xfrm>
              <a:off x="2478" y="769"/>
              <a:ext cx="40" cy="35"/>
            </a:xfrm>
            <a:custGeom>
              <a:avLst/>
              <a:gdLst>
                <a:gd name="T0" fmla="*/ 28 w 40"/>
                <a:gd name="T1" fmla="*/ 0 h 35"/>
                <a:gd name="T2" fmla="*/ 4 w 40"/>
                <a:gd name="T3" fmla="*/ 5 h 35"/>
                <a:gd name="T4" fmla="*/ 0 w 40"/>
                <a:gd name="T5" fmla="*/ 35 h 35"/>
                <a:gd name="T6" fmla="*/ 35 w 40"/>
                <a:gd name="T7" fmla="*/ 33 h 35"/>
                <a:gd name="T8" fmla="*/ 40 w 40"/>
                <a:gd name="T9" fmla="*/ 2 h 35"/>
                <a:gd name="T10" fmla="*/ 28 w 40"/>
                <a:gd name="T11" fmla="*/ 0 h 35"/>
                <a:gd name="T12" fmla="*/ 28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8" y="0"/>
                  </a:moveTo>
                  <a:lnTo>
                    <a:pt x="4" y="5"/>
                  </a:lnTo>
                  <a:lnTo>
                    <a:pt x="0" y="35"/>
                  </a:lnTo>
                  <a:lnTo>
                    <a:pt x="35" y="33"/>
                  </a:lnTo>
                  <a:lnTo>
                    <a:pt x="40" y="2"/>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8" name="Freeform 381"/>
            <p:cNvSpPr>
              <a:spLocks/>
            </p:cNvSpPr>
            <p:nvPr/>
          </p:nvSpPr>
          <p:spPr bwMode="auto">
            <a:xfrm>
              <a:off x="1875" y="173"/>
              <a:ext cx="729" cy="997"/>
            </a:xfrm>
            <a:custGeom>
              <a:avLst/>
              <a:gdLst>
                <a:gd name="T0" fmla="*/ 479 w 729"/>
                <a:gd name="T1" fmla="*/ 67 h 997"/>
                <a:gd name="T2" fmla="*/ 493 w 729"/>
                <a:gd name="T3" fmla="*/ 276 h 997"/>
                <a:gd name="T4" fmla="*/ 550 w 729"/>
                <a:gd name="T5" fmla="*/ 380 h 997"/>
                <a:gd name="T6" fmla="*/ 629 w 729"/>
                <a:gd name="T7" fmla="*/ 290 h 997"/>
                <a:gd name="T8" fmla="*/ 729 w 729"/>
                <a:gd name="T9" fmla="*/ 259 h 997"/>
                <a:gd name="T10" fmla="*/ 676 w 729"/>
                <a:gd name="T11" fmla="*/ 373 h 997"/>
                <a:gd name="T12" fmla="*/ 698 w 729"/>
                <a:gd name="T13" fmla="*/ 425 h 997"/>
                <a:gd name="T14" fmla="*/ 676 w 729"/>
                <a:gd name="T15" fmla="*/ 480 h 997"/>
                <a:gd name="T16" fmla="*/ 638 w 729"/>
                <a:gd name="T17" fmla="*/ 537 h 997"/>
                <a:gd name="T18" fmla="*/ 581 w 729"/>
                <a:gd name="T19" fmla="*/ 596 h 997"/>
                <a:gd name="T20" fmla="*/ 591 w 729"/>
                <a:gd name="T21" fmla="*/ 658 h 997"/>
                <a:gd name="T22" fmla="*/ 431 w 729"/>
                <a:gd name="T23" fmla="*/ 722 h 997"/>
                <a:gd name="T24" fmla="*/ 457 w 729"/>
                <a:gd name="T25" fmla="*/ 776 h 997"/>
                <a:gd name="T26" fmla="*/ 495 w 729"/>
                <a:gd name="T27" fmla="*/ 809 h 997"/>
                <a:gd name="T28" fmla="*/ 379 w 729"/>
                <a:gd name="T29" fmla="*/ 847 h 997"/>
                <a:gd name="T30" fmla="*/ 231 w 729"/>
                <a:gd name="T31" fmla="*/ 912 h 997"/>
                <a:gd name="T32" fmla="*/ 153 w 729"/>
                <a:gd name="T33" fmla="*/ 961 h 997"/>
                <a:gd name="T34" fmla="*/ 0 w 729"/>
                <a:gd name="T35" fmla="*/ 997 h 997"/>
                <a:gd name="T36" fmla="*/ 50 w 729"/>
                <a:gd name="T37" fmla="*/ 859 h 997"/>
                <a:gd name="T38" fmla="*/ 67 w 729"/>
                <a:gd name="T39" fmla="*/ 760 h 997"/>
                <a:gd name="T40" fmla="*/ 138 w 729"/>
                <a:gd name="T41" fmla="*/ 648 h 997"/>
                <a:gd name="T42" fmla="*/ 179 w 729"/>
                <a:gd name="T43" fmla="*/ 631 h 997"/>
                <a:gd name="T44" fmla="*/ 234 w 729"/>
                <a:gd name="T45" fmla="*/ 617 h 997"/>
                <a:gd name="T46" fmla="*/ 300 w 729"/>
                <a:gd name="T47" fmla="*/ 631 h 997"/>
                <a:gd name="T48" fmla="*/ 291 w 729"/>
                <a:gd name="T49" fmla="*/ 579 h 997"/>
                <a:gd name="T50" fmla="*/ 255 w 729"/>
                <a:gd name="T51" fmla="*/ 544 h 997"/>
                <a:gd name="T52" fmla="*/ 205 w 729"/>
                <a:gd name="T53" fmla="*/ 510 h 997"/>
                <a:gd name="T54" fmla="*/ 229 w 729"/>
                <a:gd name="T55" fmla="*/ 368 h 997"/>
                <a:gd name="T56" fmla="*/ 188 w 729"/>
                <a:gd name="T57" fmla="*/ 302 h 997"/>
                <a:gd name="T58" fmla="*/ 203 w 729"/>
                <a:gd name="T59" fmla="*/ 195 h 997"/>
                <a:gd name="T60" fmla="*/ 317 w 729"/>
                <a:gd name="T61" fmla="*/ 74 h 997"/>
                <a:gd name="T62" fmla="*/ 441 w 729"/>
                <a:gd name="T63" fmla="*/ 0 h 9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9"/>
                <a:gd name="T97" fmla="*/ 0 h 997"/>
                <a:gd name="T98" fmla="*/ 729 w 729"/>
                <a:gd name="T99" fmla="*/ 997 h 9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9" h="997">
                  <a:moveTo>
                    <a:pt x="441" y="0"/>
                  </a:moveTo>
                  <a:lnTo>
                    <a:pt x="479" y="67"/>
                  </a:lnTo>
                  <a:lnTo>
                    <a:pt x="491" y="157"/>
                  </a:lnTo>
                  <a:lnTo>
                    <a:pt x="493" y="276"/>
                  </a:lnTo>
                  <a:lnTo>
                    <a:pt x="538" y="351"/>
                  </a:lnTo>
                  <a:lnTo>
                    <a:pt x="550" y="380"/>
                  </a:lnTo>
                  <a:lnTo>
                    <a:pt x="595" y="380"/>
                  </a:lnTo>
                  <a:lnTo>
                    <a:pt x="629" y="290"/>
                  </a:lnTo>
                  <a:lnTo>
                    <a:pt x="669" y="261"/>
                  </a:lnTo>
                  <a:lnTo>
                    <a:pt x="729" y="259"/>
                  </a:lnTo>
                  <a:lnTo>
                    <a:pt x="703" y="309"/>
                  </a:lnTo>
                  <a:lnTo>
                    <a:pt x="676" y="373"/>
                  </a:lnTo>
                  <a:lnTo>
                    <a:pt x="676" y="394"/>
                  </a:lnTo>
                  <a:lnTo>
                    <a:pt x="698" y="425"/>
                  </a:lnTo>
                  <a:lnTo>
                    <a:pt x="693" y="456"/>
                  </a:lnTo>
                  <a:lnTo>
                    <a:pt x="676" y="480"/>
                  </a:lnTo>
                  <a:lnTo>
                    <a:pt x="662" y="496"/>
                  </a:lnTo>
                  <a:lnTo>
                    <a:pt x="638" y="537"/>
                  </a:lnTo>
                  <a:lnTo>
                    <a:pt x="619" y="567"/>
                  </a:lnTo>
                  <a:lnTo>
                    <a:pt x="581" y="596"/>
                  </a:lnTo>
                  <a:lnTo>
                    <a:pt x="581" y="634"/>
                  </a:lnTo>
                  <a:lnTo>
                    <a:pt x="591" y="658"/>
                  </a:lnTo>
                  <a:lnTo>
                    <a:pt x="531" y="707"/>
                  </a:lnTo>
                  <a:lnTo>
                    <a:pt x="431" y="722"/>
                  </a:lnTo>
                  <a:lnTo>
                    <a:pt x="431" y="769"/>
                  </a:lnTo>
                  <a:lnTo>
                    <a:pt x="457" y="776"/>
                  </a:lnTo>
                  <a:lnTo>
                    <a:pt x="495" y="783"/>
                  </a:lnTo>
                  <a:lnTo>
                    <a:pt x="495" y="809"/>
                  </a:lnTo>
                  <a:lnTo>
                    <a:pt x="486" y="833"/>
                  </a:lnTo>
                  <a:lnTo>
                    <a:pt x="379" y="847"/>
                  </a:lnTo>
                  <a:lnTo>
                    <a:pt x="324" y="885"/>
                  </a:lnTo>
                  <a:lnTo>
                    <a:pt x="231" y="912"/>
                  </a:lnTo>
                  <a:lnTo>
                    <a:pt x="186" y="931"/>
                  </a:lnTo>
                  <a:lnTo>
                    <a:pt x="153" y="961"/>
                  </a:lnTo>
                  <a:lnTo>
                    <a:pt x="50" y="990"/>
                  </a:lnTo>
                  <a:lnTo>
                    <a:pt x="0" y="997"/>
                  </a:lnTo>
                  <a:lnTo>
                    <a:pt x="17" y="909"/>
                  </a:lnTo>
                  <a:lnTo>
                    <a:pt x="50" y="859"/>
                  </a:lnTo>
                  <a:lnTo>
                    <a:pt x="60" y="800"/>
                  </a:lnTo>
                  <a:lnTo>
                    <a:pt x="67" y="760"/>
                  </a:lnTo>
                  <a:lnTo>
                    <a:pt x="117" y="658"/>
                  </a:lnTo>
                  <a:lnTo>
                    <a:pt x="138" y="648"/>
                  </a:lnTo>
                  <a:lnTo>
                    <a:pt x="162" y="648"/>
                  </a:lnTo>
                  <a:lnTo>
                    <a:pt x="179" y="631"/>
                  </a:lnTo>
                  <a:lnTo>
                    <a:pt x="212" y="629"/>
                  </a:lnTo>
                  <a:lnTo>
                    <a:pt x="234" y="617"/>
                  </a:lnTo>
                  <a:lnTo>
                    <a:pt x="267" y="617"/>
                  </a:lnTo>
                  <a:lnTo>
                    <a:pt x="300" y="631"/>
                  </a:lnTo>
                  <a:lnTo>
                    <a:pt x="303" y="608"/>
                  </a:lnTo>
                  <a:lnTo>
                    <a:pt x="291" y="579"/>
                  </a:lnTo>
                  <a:lnTo>
                    <a:pt x="293" y="539"/>
                  </a:lnTo>
                  <a:lnTo>
                    <a:pt x="255" y="544"/>
                  </a:lnTo>
                  <a:lnTo>
                    <a:pt x="217" y="541"/>
                  </a:lnTo>
                  <a:lnTo>
                    <a:pt x="205" y="510"/>
                  </a:lnTo>
                  <a:lnTo>
                    <a:pt x="236" y="397"/>
                  </a:lnTo>
                  <a:lnTo>
                    <a:pt x="229" y="368"/>
                  </a:lnTo>
                  <a:lnTo>
                    <a:pt x="198" y="328"/>
                  </a:lnTo>
                  <a:lnTo>
                    <a:pt x="188" y="302"/>
                  </a:lnTo>
                  <a:lnTo>
                    <a:pt x="203" y="221"/>
                  </a:lnTo>
                  <a:lnTo>
                    <a:pt x="203" y="195"/>
                  </a:lnTo>
                  <a:lnTo>
                    <a:pt x="224" y="138"/>
                  </a:lnTo>
                  <a:lnTo>
                    <a:pt x="317" y="74"/>
                  </a:lnTo>
                  <a:lnTo>
                    <a:pt x="422" y="14"/>
                  </a:lnTo>
                  <a:lnTo>
                    <a:pt x="441"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99" name="Freeform 382"/>
            <p:cNvSpPr>
              <a:spLocks/>
            </p:cNvSpPr>
            <p:nvPr/>
          </p:nvSpPr>
          <p:spPr bwMode="auto">
            <a:xfrm>
              <a:off x="2054" y="55"/>
              <a:ext cx="595" cy="515"/>
            </a:xfrm>
            <a:custGeom>
              <a:avLst/>
              <a:gdLst>
                <a:gd name="T0" fmla="*/ 488 w 595"/>
                <a:gd name="T1" fmla="*/ 47 h 515"/>
                <a:gd name="T2" fmla="*/ 550 w 595"/>
                <a:gd name="T3" fmla="*/ 109 h 515"/>
                <a:gd name="T4" fmla="*/ 590 w 595"/>
                <a:gd name="T5" fmla="*/ 175 h 515"/>
                <a:gd name="T6" fmla="*/ 595 w 595"/>
                <a:gd name="T7" fmla="*/ 213 h 515"/>
                <a:gd name="T8" fmla="*/ 557 w 595"/>
                <a:gd name="T9" fmla="*/ 208 h 515"/>
                <a:gd name="T10" fmla="*/ 535 w 595"/>
                <a:gd name="T11" fmla="*/ 218 h 515"/>
                <a:gd name="T12" fmla="*/ 521 w 595"/>
                <a:gd name="T13" fmla="*/ 232 h 515"/>
                <a:gd name="T14" fmla="*/ 505 w 595"/>
                <a:gd name="T15" fmla="*/ 218 h 515"/>
                <a:gd name="T16" fmla="*/ 488 w 595"/>
                <a:gd name="T17" fmla="*/ 227 h 515"/>
                <a:gd name="T18" fmla="*/ 476 w 595"/>
                <a:gd name="T19" fmla="*/ 249 h 515"/>
                <a:gd name="T20" fmla="*/ 521 w 595"/>
                <a:gd name="T21" fmla="*/ 327 h 515"/>
                <a:gd name="T22" fmla="*/ 557 w 595"/>
                <a:gd name="T23" fmla="*/ 339 h 515"/>
                <a:gd name="T24" fmla="*/ 571 w 595"/>
                <a:gd name="T25" fmla="*/ 339 h 515"/>
                <a:gd name="T26" fmla="*/ 550 w 595"/>
                <a:gd name="T27" fmla="*/ 377 h 515"/>
                <a:gd name="T28" fmla="*/ 497 w 595"/>
                <a:gd name="T29" fmla="*/ 382 h 515"/>
                <a:gd name="T30" fmla="*/ 457 w 595"/>
                <a:gd name="T31" fmla="*/ 398 h 515"/>
                <a:gd name="T32" fmla="*/ 443 w 595"/>
                <a:gd name="T33" fmla="*/ 479 h 515"/>
                <a:gd name="T34" fmla="*/ 426 w 595"/>
                <a:gd name="T35" fmla="*/ 510 h 515"/>
                <a:gd name="T36" fmla="*/ 366 w 595"/>
                <a:gd name="T37" fmla="*/ 515 h 515"/>
                <a:gd name="T38" fmla="*/ 355 w 595"/>
                <a:gd name="T39" fmla="*/ 446 h 515"/>
                <a:gd name="T40" fmla="*/ 305 w 595"/>
                <a:gd name="T41" fmla="*/ 398 h 515"/>
                <a:gd name="T42" fmla="*/ 297 w 595"/>
                <a:gd name="T43" fmla="*/ 310 h 515"/>
                <a:gd name="T44" fmla="*/ 305 w 595"/>
                <a:gd name="T45" fmla="*/ 249 h 515"/>
                <a:gd name="T46" fmla="*/ 305 w 595"/>
                <a:gd name="T47" fmla="*/ 204 h 515"/>
                <a:gd name="T48" fmla="*/ 290 w 595"/>
                <a:gd name="T49" fmla="*/ 180 h 515"/>
                <a:gd name="T50" fmla="*/ 283 w 595"/>
                <a:gd name="T51" fmla="*/ 168 h 515"/>
                <a:gd name="T52" fmla="*/ 278 w 595"/>
                <a:gd name="T53" fmla="*/ 132 h 515"/>
                <a:gd name="T54" fmla="*/ 245 w 595"/>
                <a:gd name="T55" fmla="*/ 137 h 515"/>
                <a:gd name="T56" fmla="*/ 169 w 595"/>
                <a:gd name="T57" fmla="*/ 168 h 515"/>
                <a:gd name="T58" fmla="*/ 86 w 595"/>
                <a:gd name="T59" fmla="*/ 235 h 515"/>
                <a:gd name="T60" fmla="*/ 7 w 595"/>
                <a:gd name="T61" fmla="*/ 246 h 515"/>
                <a:gd name="T62" fmla="*/ 0 w 595"/>
                <a:gd name="T63" fmla="*/ 213 h 515"/>
                <a:gd name="T64" fmla="*/ 12 w 595"/>
                <a:gd name="T65" fmla="*/ 185 h 515"/>
                <a:gd name="T66" fmla="*/ 62 w 595"/>
                <a:gd name="T67" fmla="*/ 111 h 515"/>
                <a:gd name="T68" fmla="*/ 190 w 595"/>
                <a:gd name="T69" fmla="*/ 28 h 515"/>
                <a:gd name="T70" fmla="*/ 312 w 595"/>
                <a:gd name="T71" fmla="*/ 2 h 515"/>
                <a:gd name="T72" fmla="*/ 383 w 595"/>
                <a:gd name="T73" fmla="*/ 0 h 515"/>
                <a:gd name="T74" fmla="*/ 397 w 595"/>
                <a:gd name="T75" fmla="*/ 35 h 515"/>
                <a:gd name="T76" fmla="*/ 443 w 595"/>
                <a:gd name="T77" fmla="*/ 4 h 515"/>
                <a:gd name="T78" fmla="*/ 485 w 595"/>
                <a:gd name="T79" fmla="*/ 4 h 515"/>
                <a:gd name="T80" fmla="*/ 488 w 595"/>
                <a:gd name="T81" fmla="*/ 47 h 515"/>
                <a:gd name="T82" fmla="*/ 488 w 595"/>
                <a:gd name="T83" fmla="*/ 47 h 5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5"/>
                <a:gd name="T127" fmla="*/ 0 h 515"/>
                <a:gd name="T128" fmla="*/ 595 w 595"/>
                <a:gd name="T129" fmla="*/ 515 h 5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5" h="515">
                  <a:moveTo>
                    <a:pt x="488" y="47"/>
                  </a:moveTo>
                  <a:lnTo>
                    <a:pt x="550" y="109"/>
                  </a:lnTo>
                  <a:lnTo>
                    <a:pt x="590" y="175"/>
                  </a:lnTo>
                  <a:lnTo>
                    <a:pt x="595" y="213"/>
                  </a:lnTo>
                  <a:lnTo>
                    <a:pt x="557" y="208"/>
                  </a:lnTo>
                  <a:lnTo>
                    <a:pt x="535" y="218"/>
                  </a:lnTo>
                  <a:lnTo>
                    <a:pt x="521" y="232"/>
                  </a:lnTo>
                  <a:lnTo>
                    <a:pt x="505" y="218"/>
                  </a:lnTo>
                  <a:lnTo>
                    <a:pt x="488" y="227"/>
                  </a:lnTo>
                  <a:lnTo>
                    <a:pt x="476" y="249"/>
                  </a:lnTo>
                  <a:lnTo>
                    <a:pt x="521" y="327"/>
                  </a:lnTo>
                  <a:lnTo>
                    <a:pt x="557" y="339"/>
                  </a:lnTo>
                  <a:lnTo>
                    <a:pt x="571" y="339"/>
                  </a:lnTo>
                  <a:lnTo>
                    <a:pt x="550" y="377"/>
                  </a:lnTo>
                  <a:lnTo>
                    <a:pt x="497" y="382"/>
                  </a:lnTo>
                  <a:lnTo>
                    <a:pt x="457" y="398"/>
                  </a:lnTo>
                  <a:lnTo>
                    <a:pt x="443" y="479"/>
                  </a:lnTo>
                  <a:lnTo>
                    <a:pt x="426" y="510"/>
                  </a:lnTo>
                  <a:lnTo>
                    <a:pt x="366" y="515"/>
                  </a:lnTo>
                  <a:lnTo>
                    <a:pt x="355" y="446"/>
                  </a:lnTo>
                  <a:lnTo>
                    <a:pt x="305" y="398"/>
                  </a:lnTo>
                  <a:lnTo>
                    <a:pt x="297" y="310"/>
                  </a:lnTo>
                  <a:lnTo>
                    <a:pt x="305" y="249"/>
                  </a:lnTo>
                  <a:lnTo>
                    <a:pt x="305" y="204"/>
                  </a:lnTo>
                  <a:lnTo>
                    <a:pt x="290" y="180"/>
                  </a:lnTo>
                  <a:lnTo>
                    <a:pt x="283" y="168"/>
                  </a:lnTo>
                  <a:lnTo>
                    <a:pt x="278" y="132"/>
                  </a:lnTo>
                  <a:lnTo>
                    <a:pt x="245" y="137"/>
                  </a:lnTo>
                  <a:lnTo>
                    <a:pt x="169" y="168"/>
                  </a:lnTo>
                  <a:lnTo>
                    <a:pt x="86" y="235"/>
                  </a:lnTo>
                  <a:lnTo>
                    <a:pt x="7" y="246"/>
                  </a:lnTo>
                  <a:lnTo>
                    <a:pt x="0" y="213"/>
                  </a:lnTo>
                  <a:lnTo>
                    <a:pt x="12" y="185"/>
                  </a:lnTo>
                  <a:lnTo>
                    <a:pt x="62" y="111"/>
                  </a:lnTo>
                  <a:lnTo>
                    <a:pt x="190" y="28"/>
                  </a:lnTo>
                  <a:lnTo>
                    <a:pt x="312" y="2"/>
                  </a:lnTo>
                  <a:lnTo>
                    <a:pt x="383" y="0"/>
                  </a:lnTo>
                  <a:lnTo>
                    <a:pt x="397" y="35"/>
                  </a:lnTo>
                  <a:lnTo>
                    <a:pt x="443" y="4"/>
                  </a:lnTo>
                  <a:lnTo>
                    <a:pt x="485" y="4"/>
                  </a:lnTo>
                  <a:lnTo>
                    <a:pt x="488" y="47"/>
                  </a:lnTo>
                  <a:close/>
                </a:path>
              </a:pathLst>
            </a:custGeom>
            <a:solidFill>
              <a:srgbClr val="756969"/>
            </a:solidFill>
            <a:ln w="9525">
              <a:noFill/>
              <a:round/>
              <a:headEnd/>
              <a:tailEnd/>
            </a:ln>
          </p:spPr>
          <p:txBody>
            <a:bodyPr/>
            <a:lstStyle/>
            <a:p>
              <a:endParaRPr lang="en-US">
                <a:latin typeface="Calibri" pitchFamily="34" charset="0"/>
              </a:endParaRPr>
            </a:p>
          </p:txBody>
        </p:sp>
        <p:sp>
          <p:nvSpPr>
            <p:cNvPr id="23700" name="Freeform 383"/>
            <p:cNvSpPr>
              <a:spLocks/>
            </p:cNvSpPr>
            <p:nvPr/>
          </p:nvSpPr>
          <p:spPr bwMode="auto">
            <a:xfrm>
              <a:off x="2321" y="97"/>
              <a:ext cx="292" cy="169"/>
            </a:xfrm>
            <a:custGeom>
              <a:avLst/>
              <a:gdLst>
                <a:gd name="T0" fmla="*/ 0 w 292"/>
                <a:gd name="T1" fmla="*/ 38 h 169"/>
                <a:gd name="T2" fmla="*/ 61 w 292"/>
                <a:gd name="T3" fmla="*/ 62 h 169"/>
                <a:gd name="T4" fmla="*/ 126 w 292"/>
                <a:gd name="T5" fmla="*/ 88 h 169"/>
                <a:gd name="T6" fmla="*/ 183 w 292"/>
                <a:gd name="T7" fmla="*/ 114 h 169"/>
                <a:gd name="T8" fmla="*/ 180 w 292"/>
                <a:gd name="T9" fmla="*/ 76 h 169"/>
                <a:gd name="T10" fmla="*/ 238 w 292"/>
                <a:gd name="T11" fmla="*/ 128 h 169"/>
                <a:gd name="T12" fmla="*/ 292 w 292"/>
                <a:gd name="T13" fmla="*/ 169 h 169"/>
                <a:gd name="T14" fmla="*/ 292 w 292"/>
                <a:gd name="T15" fmla="*/ 133 h 169"/>
                <a:gd name="T16" fmla="*/ 247 w 292"/>
                <a:gd name="T17" fmla="*/ 76 h 169"/>
                <a:gd name="T18" fmla="*/ 173 w 292"/>
                <a:gd name="T19" fmla="*/ 36 h 169"/>
                <a:gd name="T20" fmla="*/ 99 w 292"/>
                <a:gd name="T21" fmla="*/ 0 h 169"/>
                <a:gd name="T22" fmla="*/ 116 w 292"/>
                <a:gd name="T23" fmla="*/ 34 h 169"/>
                <a:gd name="T24" fmla="*/ 45 w 292"/>
                <a:gd name="T25" fmla="*/ 31 h 169"/>
                <a:gd name="T26" fmla="*/ 0 w 292"/>
                <a:gd name="T27" fmla="*/ 38 h 169"/>
                <a:gd name="T28" fmla="*/ 0 w 292"/>
                <a:gd name="T29" fmla="*/ 3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69"/>
                <a:gd name="T47" fmla="*/ 292 w 29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69">
                  <a:moveTo>
                    <a:pt x="0" y="38"/>
                  </a:moveTo>
                  <a:lnTo>
                    <a:pt x="61" y="62"/>
                  </a:lnTo>
                  <a:lnTo>
                    <a:pt x="126" y="88"/>
                  </a:lnTo>
                  <a:lnTo>
                    <a:pt x="183" y="114"/>
                  </a:lnTo>
                  <a:lnTo>
                    <a:pt x="180" y="76"/>
                  </a:lnTo>
                  <a:lnTo>
                    <a:pt x="238" y="128"/>
                  </a:lnTo>
                  <a:lnTo>
                    <a:pt x="292" y="169"/>
                  </a:lnTo>
                  <a:lnTo>
                    <a:pt x="292" y="133"/>
                  </a:lnTo>
                  <a:lnTo>
                    <a:pt x="247" y="76"/>
                  </a:lnTo>
                  <a:lnTo>
                    <a:pt x="173" y="36"/>
                  </a:lnTo>
                  <a:lnTo>
                    <a:pt x="99" y="0"/>
                  </a:lnTo>
                  <a:lnTo>
                    <a:pt x="116" y="34"/>
                  </a:lnTo>
                  <a:lnTo>
                    <a:pt x="45" y="31"/>
                  </a:lnTo>
                  <a:lnTo>
                    <a:pt x="0" y="38"/>
                  </a:lnTo>
                  <a:close/>
                </a:path>
              </a:pathLst>
            </a:custGeom>
            <a:solidFill>
              <a:srgbClr val="4D4D4D"/>
            </a:solidFill>
            <a:ln w="9525">
              <a:noFill/>
              <a:round/>
              <a:headEnd/>
              <a:tailEnd/>
            </a:ln>
          </p:spPr>
          <p:txBody>
            <a:bodyPr/>
            <a:lstStyle/>
            <a:p>
              <a:endParaRPr lang="en-US">
                <a:latin typeface="Calibri" pitchFamily="34" charset="0"/>
              </a:endParaRPr>
            </a:p>
          </p:txBody>
        </p:sp>
        <p:sp>
          <p:nvSpPr>
            <p:cNvPr id="23701" name="Freeform 384"/>
            <p:cNvSpPr>
              <a:spLocks/>
            </p:cNvSpPr>
            <p:nvPr/>
          </p:nvSpPr>
          <p:spPr bwMode="auto">
            <a:xfrm>
              <a:off x="2109" y="59"/>
              <a:ext cx="288" cy="136"/>
            </a:xfrm>
            <a:custGeom>
              <a:avLst/>
              <a:gdLst>
                <a:gd name="T0" fmla="*/ 235 w 288"/>
                <a:gd name="T1" fmla="*/ 0 h 136"/>
                <a:gd name="T2" fmla="*/ 131 w 288"/>
                <a:gd name="T3" fmla="*/ 31 h 136"/>
                <a:gd name="T4" fmla="*/ 35 w 288"/>
                <a:gd name="T5" fmla="*/ 88 h 136"/>
                <a:gd name="T6" fmla="*/ 0 w 288"/>
                <a:gd name="T7" fmla="*/ 117 h 136"/>
                <a:gd name="T8" fmla="*/ 33 w 288"/>
                <a:gd name="T9" fmla="*/ 136 h 136"/>
                <a:gd name="T10" fmla="*/ 43 w 288"/>
                <a:gd name="T11" fmla="*/ 107 h 136"/>
                <a:gd name="T12" fmla="*/ 95 w 288"/>
                <a:gd name="T13" fmla="*/ 114 h 136"/>
                <a:gd name="T14" fmla="*/ 135 w 288"/>
                <a:gd name="T15" fmla="*/ 93 h 136"/>
                <a:gd name="T16" fmla="*/ 147 w 288"/>
                <a:gd name="T17" fmla="*/ 60 h 136"/>
                <a:gd name="T18" fmla="*/ 176 w 288"/>
                <a:gd name="T19" fmla="*/ 67 h 136"/>
                <a:gd name="T20" fmla="*/ 219 w 288"/>
                <a:gd name="T21" fmla="*/ 24 h 136"/>
                <a:gd name="T22" fmla="*/ 288 w 288"/>
                <a:gd name="T23" fmla="*/ 15 h 136"/>
                <a:gd name="T24" fmla="*/ 235 w 288"/>
                <a:gd name="T25" fmla="*/ 0 h 136"/>
                <a:gd name="T26" fmla="*/ 235 w 288"/>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36"/>
                <a:gd name="T44" fmla="*/ 288 w 288"/>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36">
                  <a:moveTo>
                    <a:pt x="235" y="0"/>
                  </a:moveTo>
                  <a:lnTo>
                    <a:pt x="131" y="31"/>
                  </a:lnTo>
                  <a:lnTo>
                    <a:pt x="35" y="88"/>
                  </a:lnTo>
                  <a:lnTo>
                    <a:pt x="0" y="117"/>
                  </a:lnTo>
                  <a:lnTo>
                    <a:pt x="33" y="136"/>
                  </a:lnTo>
                  <a:lnTo>
                    <a:pt x="43" y="107"/>
                  </a:lnTo>
                  <a:lnTo>
                    <a:pt x="95" y="114"/>
                  </a:lnTo>
                  <a:lnTo>
                    <a:pt x="135" y="93"/>
                  </a:lnTo>
                  <a:lnTo>
                    <a:pt x="147" y="60"/>
                  </a:lnTo>
                  <a:lnTo>
                    <a:pt x="176" y="67"/>
                  </a:lnTo>
                  <a:lnTo>
                    <a:pt x="219" y="24"/>
                  </a:lnTo>
                  <a:lnTo>
                    <a:pt x="288" y="15"/>
                  </a:lnTo>
                  <a:lnTo>
                    <a:pt x="235"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2" name="Freeform 385"/>
            <p:cNvSpPr>
              <a:spLocks/>
            </p:cNvSpPr>
            <p:nvPr/>
          </p:nvSpPr>
          <p:spPr bwMode="auto">
            <a:xfrm>
              <a:off x="2359" y="271"/>
              <a:ext cx="211" cy="130"/>
            </a:xfrm>
            <a:custGeom>
              <a:avLst/>
              <a:gdLst>
                <a:gd name="T0" fmla="*/ 61 w 211"/>
                <a:gd name="T1" fmla="*/ 2 h 130"/>
                <a:gd name="T2" fmla="*/ 95 w 211"/>
                <a:gd name="T3" fmla="*/ 28 h 130"/>
                <a:gd name="T4" fmla="*/ 135 w 211"/>
                <a:gd name="T5" fmla="*/ 49 h 130"/>
                <a:gd name="T6" fmla="*/ 171 w 211"/>
                <a:gd name="T7" fmla="*/ 49 h 130"/>
                <a:gd name="T8" fmla="*/ 211 w 211"/>
                <a:gd name="T9" fmla="*/ 130 h 130"/>
                <a:gd name="T10" fmla="*/ 138 w 211"/>
                <a:gd name="T11" fmla="*/ 104 h 130"/>
                <a:gd name="T12" fmla="*/ 81 w 211"/>
                <a:gd name="T13" fmla="*/ 40 h 130"/>
                <a:gd name="T14" fmla="*/ 83 w 211"/>
                <a:gd name="T15" fmla="*/ 83 h 130"/>
                <a:gd name="T16" fmla="*/ 0 w 211"/>
                <a:gd name="T17" fmla="*/ 11 h 130"/>
                <a:gd name="T18" fmla="*/ 47 w 211"/>
                <a:gd name="T19" fmla="*/ 28 h 130"/>
                <a:gd name="T20" fmla="*/ 40 w 211"/>
                <a:gd name="T21" fmla="*/ 0 h 130"/>
                <a:gd name="T22" fmla="*/ 61 w 211"/>
                <a:gd name="T23" fmla="*/ 2 h 130"/>
                <a:gd name="T24" fmla="*/ 61 w 211"/>
                <a:gd name="T25" fmla="*/ 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30"/>
                <a:gd name="T41" fmla="*/ 211 w 21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30">
                  <a:moveTo>
                    <a:pt x="61" y="2"/>
                  </a:moveTo>
                  <a:lnTo>
                    <a:pt x="95" y="28"/>
                  </a:lnTo>
                  <a:lnTo>
                    <a:pt x="135" y="49"/>
                  </a:lnTo>
                  <a:lnTo>
                    <a:pt x="171" y="49"/>
                  </a:lnTo>
                  <a:lnTo>
                    <a:pt x="211" y="130"/>
                  </a:lnTo>
                  <a:lnTo>
                    <a:pt x="138" y="104"/>
                  </a:lnTo>
                  <a:lnTo>
                    <a:pt x="81" y="40"/>
                  </a:lnTo>
                  <a:lnTo>
                    <a:pt x="83" y="83"/>
                  </a:lnTo>
                  <a:lnTo>
                    <a:pt x="0" y="11"/>
                  </a:lnTo>
                  <a:lnTo>
                    <a:pt x="47" y="28"/>
                  </a:lnTo>
                  <a:lnTo>
                    <a:pt x="40" y="0"/>
                  </a:lnTo>
                  <a:lnTo>
                    <a:pt x="61" y="2"/>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3" name="Freeform 386"/>
            <p:cNvSpPr>
              <a:spLocks/>
            </p:cNvSpPr>
            <p:nvPr/>
          </p:nvSpPr>
          <p:spPr bwMode="auto">
            <a:xfrm>
              <a:off x="2378" y="342"/>
              <a:ext cx="204" cy="107"/>
            </a:xfrm>
            <a:custGeom>
              <a:avLst/>
              <a:gdLst>
                <a:gd name="T0" fmla="*/ 0 w 204"/>
                <a:gd name="T1" fmla="*/ 0 h 107"/>
                <a:gd name="T2" fmla="*/ 31 w 204"/>
                <a:gd name="T3" fmla="*/ 66 h 107"/>
                <a:gd name="T4" fmla="*/ 135 w 204"/>
                <a:gd name="T5" fmla="*/ 107 h 107"/>
                <a:gd name="T6" fmla="*/ 171 w 204"/>
                <a:gd name="T7" fmla="*/ 92 h 107"/>
                <a:gd name="T8" fmla="*/ 157 w 204"/>
                <a:gd name="T9" fmla="*/ 80 h 107"/>
                <a:gd name="T10" fmla="*/ 204 w 204"/>
                <a:gd name="T11" fmla="*/ 69 h 107"/>
                <a:gd name="T12" fmla="*/ 181 w 204"/>
                <a:gd name="T13" fmla="*/ 50 h 107"/>
                <a:gd name="T14" fmla="*/ 78 w 204"/>
                <a:gd name="T15" fmla="*/ 12 h 107"/>
                <a:gd name="T16" fmla="*/ 88 w 204"/>
                <a:gd name="T17" fmla="*/ 47 h 107"/>
                <a:gd name="T18" fmla="*/ 54 w 204"/>
                <a:gd name="T19" fmla="*/ 23 h 107"/>
                <a:gd name="T20" fmla="*/ 42 w 204"/>
                <a:gd name="T21" fmla="*/ 7 h 107"/>
                <a:gd name="T22" fmla="*/ 0 w 204"/>
                <a:gd name="T23" fmla="*/ 0 h 107"/>
                <a:gd name="T24" fmla="*/ 0 w 20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07"/>
                <a:gd name="T41" fmla="*/ 204 w 20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07">
                  <a:moveTo>
                    <a:pt x="0" y="0"/>
                  </a:moveTo>
                  <a:lnTo>
                    <a:pt x="31" y="66"/>
                  </a:lnTo>
                  <a:lnTo>
                    <a:pt x="135" y="107"/>
                  </a:lnTo>
                  <a:lnTo>
                    <a:pt x="171" y="92"/>
                  </a:lnTo>
                  <a:lnTo>
                    <a:pt x="157" y="80"/>
                  </a:lnTo>
                  <a:lnTo>
                    <a:pt x="204" y="69"/>
                  </a:lnTo>
                  <a:lnTo>
                    <a:pt x="181" y="50"/>
                  </a:lnTo>
                  <a:lnTo>
                    <a:pt x="78" y="12"/>
                  </a:lnTo>
                  <a:lnTo>
                    <a:pt x="88" y="47"/>
                  </a:lnTo>
                  <a:lnTo>
                    <a:pt x="54" y="23"/>
                  </a:lnTo>
                  <a:lnTo>
                    <a:pt x="42" y="7"/>
                  </a:lnTo>
                  <a:lnTo>
                    <a:pt x="0"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4" name="Freeform 387"/>
            <p:cNvSpPr>
              <a:spLocks/>
            </p:cNvSpPr>
            <p:nvPr/>
          </p:nvSpPr>
          <p:spPr bwMode="auto">
            <a:xfrm>
              <a:off x="2147" y="657"/>
              <a:ext cx="43" cy="36"/>
            </a:xfrm>
            <a:custGeom>
              <a:avLst/>
              <a:gdLst>
                <a:gd name="T0" fmla="*/ 43 w 43"/>
                <a:gd name="T1" fmla="*/ 0 h 36"/>
                <a:gd name="T2" fmla="*/ 12 w 43"/>
                <a:gd name="T3" fmla="*/ 15 h 36"/>
                <a:gd name="T4" fmla="*/ 0 w 43"/>
                <a:gd name="T5" fmla="*/ 36 h 36"/>
                <a:gd name="T6" fmla="*/ 35 w 43"/>
                <a:gd name="T7" fmla="*/ 26 h 36"/>
                <a:gd name="T8" fmla="*/ 43 w 43"/>
                <a:gd name="T9" fmla="*/ 0 h 36"/>
                <a:gd name="T10" fmla="*/ 43 w 43"/>
                <a:gd name="T11" fmla="*/ 0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43" y="0"/>
                  </a:moveTo>
                  <a:lnTo>
                    <a:pt x="12" y="15"/>
                  </a:lnTo>
                  <a:lnTo>
                    <a:pt x="0" y="36"/>
                  </a:lnTo>
                  <a:lnTo>
                    <a:pt x="35" y="26"/>
                  </a:lnTo>
                  <a:lnTo>
                    <a:pt x="43"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5" name="Freeform 388"/>
            <p:cNvSpPr>
              <a:spLocks/>
            </p:cNvSpPr>
            <p:nvPr/>
          </p:nvSpPr>
          <p:spPr bwMode="auto">
            <a:xfrm>
              <a:off x="2087" y="581"/>
              <a:ext cx="60" cy="121"/>
            </a:xfrm>
            <a:custGeom>
              <a:avLst/>
              <a:gdLst>
                <a:gd name="T0" fmla="*/ 31 w 60"/>
                <a:gd name="T1" fmla="*/ 0 h 121"/>
                <a:gd name="T2" fmla="*/ 0 w 60"/>
                <a:gd name="T3" fmla="*/ 102 h 121"/>
                <a:gd name="T4" fmla="*/ 19 w 60"/>
                <a:gd name="T5" fmla="*/ 121 h 121"/>
                <a:gd name="T6" fmla="*/ 43 w 60"/>
                <a:gd name="T7" fmla="*/ 117 h 121"/>
                <a:gd name="T8" fmla="*/ 60 w 60"/>
                <a:gd name="T9" fmla="*/ 74 h 121"/>
                <a:gd name="T10" fmla="*/ 45 w 60"/>
                <a:gd name="T11" fmla="*/ 62 h 121"/>
                <a:gd name="T12" fmla="*/ 38 w 60"/>
                <a:gd name="T13" fmla="*/ 34 h 121"/>
                <a:gd name="T14" fmla="*/ 50 w 60"/>
                <a:gd name="T15" fmla="*/ 10 h 121"/>
                <a:gd name="T16" fmla="*/ 31 w 60"/>
                <a:gd name="T17" fmla="*/ 0 h 121"/>
                <a:gd name="T18" fmla="*/ 31 w 60"/>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1"/>
                <a:gd name="T32" fmla="*/ 60 w 60"/>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1">
                  <a:moveTo>
                    <a:pt x="31" y="0"/>
                  </a:moveTo>
                  <a:lnTo>
                    <a:pt x="0" y="102"/>
                  </a:lnTo>
                  <a:lnTo>
                    <a:pt x="19" y="121"/>
                  </a:lnTo>
                  <a:lnTo>
                    <a:pt x="43" y="117"/>
                  </a:lnTo>
                  <a:lnTo>
                    <a:pt x="60" y="74"/>
                  </a:lnTo>
                  <a:lnTo>
                    <a:pt x="45" y="62"/>
                  </a:lnTo>
                  <a:lnTo>
                    <a:pt x="38" y="34"/>
                  </a:lnTo>
                  <a:lnTo>
                    <a:pt x="50" y="10"/>
                  </a:lnTo>
                  <a:lnTo>
                    <a:pt x="3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6" name="Freeform 389"/>
            <p:cNvSpPr>
              <a:spLocks/>
            </p:cNvSpPr>
            <p:nvPr/>
          </p:nvSpPr>
          <p:spPr bwMode="auto">
            <a:xfrm>
              <a:off x="2192" y="655"/>
              <a:ext cx="107" cy="95"/>
            </a:xfrm>
            <a:custGeom>
              <a:avLst/>
              <a:gdLst>
                <a:gd name="T0" fmla="*/ 5 w 107"/>
                <a:gd name="T1" fmla="*/ 0 h 95"/>
                <a:gd name="T2" fmla="*/ 33 w 107"/>
                <a:gd name="T3" fmla="*/ 19 h 95"/>
                <a:gd name="T4" fmla="*/ 74 w 107"/>
                <a:gd name="T5" fmla="*/ 57 h 95"/>
                <a:gd name="T6" fmla="*/ 107 w 107"/>
                <a:gd name="T7" fmla="*/ 95 h 95"/>
                <a:gd name="T8" fmla="*/ 43 w 107"/>
                <a:gd name="T9" fmla="*/ 55 h 95"/>
                <a:gd name="T10" fmla="*/ 0 w 107"/>
                <a:gd name="T11" fmla="*/ 52 h 95"/>
                <a:gd name="T12" fmla="*/ 14 w 107"/>
                <a:gd name="T13" fmla="*/ 31 h 95"/>
                <a:gd name="T14" fmla="*/ 5 w 107"/>
                <a:gd name="T15" fmla="*/ 0 h 95"/>
                <a:gd name="T16" fmla="*/ 5 w 10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95"/>
                <a:gd name="T29" fmla="*/ 107 w 10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95">
                  <a:moveTo>
                    <a:pt x="5" y="0"/>
                  </a:moveTo>
                  <a:lnTo>
                    <a:pt x="33" y="19"/>
                  </a:lnTo>
                  <a:lnTo>
                    <a:pt x="74" y="57"/>
                  </a:lnTo>
                  <a:lnTo>
                    <a:pt x="107" y="95"/>
                  </a:lnTo>
                  <a:lnTo>
                    <a:pt x="43" y="55"/>
                  </a:lnTo>
                  <a:lnTo>
                    <a:pt x="0" y="52"/>
                  </a:lnTo>
                  <a:lnTo>
                    <a:pt x="14" y="31"/>
                  </a:lnTo>
                  <a:lnTo>
                    <a:pt x="5"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707" name="Freeform 390"/>
            <p:cNvSpPr>
              <a:spLocks/>
            </p:cNvSpPr>
            <p:nvPr/>
          </p:nvSpPr>
          <p:spPr bwMode="auto">
            <a:xfrm>
              <a:off x="2254" y="733"/>
              <a:ext cx="274" cy="254"/>
            </a:xfrm>
            <a:custGeom>
              <a:avLst/>
              <a:gdLst>
                <a:gd name="T0" fmla="*/ 17 w 274"/>
                <a:gd name="T1" fmla="*/ 38 h 254"/>
                <a:gd name="T2" fmla="*/ 40 w 274"/>
                <a:gd name="T3" fmla="*/ 64 h 254"/>
                <a:gd name="T4" fmla="*/ 64 w 274"/>
                <a:gd name="T5" fmla="*/ 71 h 254"/>
                <a:gd name="T6" fmla="*/ 90 w 274"/>
                <a:gd name="T7" fmla="*/ 79 h 254"/>
                <a:gd name="T8" fmla="*/ 124 w 274"/>
                <a:gd name="T9" fmla="*/ 90 h 254"/>
                <a:gd name="T10" fmla="*/ 181 w 274"/>
                <a:gd name="T11" fmla="*/ 64 h 254"/>
                <a:gd name="T12" fmla="*/ 195 w 274"/>
                <a:gd name="T13" fmla="*/ 12 h 254"/>
                <a:gd name="T14" fmla="*/ 243 w 274"/>
                <a:gd name="T15" fmla="*/ 0 h 254"/>
                <a:gd name="T16" fmla="*/ 202 w 274"/>
                <a:gd name="T17" fmla="*/ 38 h 254"/>
                <a:gd name="T18" fmla="*/ 202 w 274"/>
                <a:gd name="T19" fmla="*/ 76 h 254"/>
                <a:gd name="T20" fmla="*/ 212 w 274"/>
                <a:gd name="T21" fmla="*/ 95 h 254"/>
                <a:gd name="T22" fmla="*/ 274 w 274"/>
                <a:gd name="T23" fmla="*/ 98 h 254"/>
                <a:gd name="T24" fmla="*/ 271 w 274"/>
                <a:gd name="T25" fmla="*/ 155 h 254"/>
                <a:gd name="T26" fmla="*/ 274 w 274"/>
                <a:gd name="T27" fmla="*/ 176 h 254"/>
                <a:gd name="T28" fmla="*/ 209 w 274"/>
                <a:gd name="T29" fmla="*/ 254 h 254"/>
                <a:gd name="T30" fmla="*/ 166 w 274"/>
                <a:gd name="T31" fmla="*/ 207 h 254"/>
                <a:gd name="T32" fmla="*/ 166 w 274"/>
                <a:gd name="T33" fmla="*/ 181 h 254"/>
                <a:gd name="T34" fmla="*/ 50 w 274"/>
                <a:gd name="T35" fmla="*/ 169 h 254"/>
                <a:gd name="T36" fmla="*/ 45 w 274"/>
                <a:gd name="T37" fmla="*/ 145 h 254"/>
                <a:gd name="T38" fmla="*/ 95 w 274"/>
                <a:gd name="T39" fmla="*/ 107 h 254"/>
                <a:gd name="T40" fmla="*/ 33 w 274"/>
                <a:gd name="T41" fmla="*/ 95 h 254"/>
                <a:gd name="T42" fmla="*/ 0 w 274"/>
                <a:gd name="T43" fmla="*/ 79 h 254"/>
                <a:gd name="T44" fmla="*/ 17 w 274"/>
                <a:gd name="T45" fmla="*/ 71 h 254"/>
                <a:gd name="T46" fmla="*/ 17 w 274"/>
                <a:gd name="T47" fmla="*/ 38 h 254"/>
                <a:gd name="T48" fmla="*/ 17 w 274"/>
                <a:gd name="T49" fmla="*/ 38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4"/>
                <a:gd name="T76" fmla="*/ 0 h 254"/>
                <a:gd name="T77" fmla="*/ 274 w 274"/>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4" h="254">
                  <a:moveTo>
                    <a:pt x="17" y="38"/>
                  </a:moveTo>
                  <a:lnTo>
                    <a:pt x="40" y="64"/>
                  </a:lnTo>
                  <a:lnTo>
                    <a:pt x="64" y="71"/>
                  </a:lnTo>
                  <a:lnTo>
                    <a:pt x="90" y="79"/>
                  </a:lnTo>
                  <a:lnTo>
                    <a:pt x="124" y="90"/>
                  </a:lnTo>
                  <a:lnTo>
                    <a:pt x="181" y="64"/>
                  </a:lnTo>
                  <a:lnTo>
                    <a:pt x="195" y="12"/>
                  </a:lnTo>
                  <a:lnTo>
                    <a:pt x="243" y="0"/>
                  </a:lnTo>
                  <a:lnTo>
                    <a:pt x="202" y="38"/>
                  </a:lnTo>
                  <a:lnTo>
                    <a:pt x="202" y="76"/>
                  </a:lnTo>
                  <a:lnTo>
                    <a:pt x="212" y="95"/>
                  </a:lnTo>
                  <a:lnTo>
                    <a:pt x="274" y="98"/>
                  </a:lnTo>
                  <a:lnTo>
                    <a:pt x="271" y="155"/>
                  </a:lnTo>
                  <a:lnTo>
                    <a:pt x="274" y="176"/>
                  </a:lnTo>
                  <a:lnTo>
                    <a:pt x="209" y="254"/>
                  </a:lnTo>
                  <a:lnTo>
                    <a:pt x="166" y="207"/>
                  </a:lnTo>
                  <a:lnTo>
                    <a:pt x="166" y="181"/>
                  </a:lnTo>
                  <a:lnTo>
                    <a:pt x="50" y="169"/>
                  </a:lnTo>
                  <a:lnTo>
                    <a:pt x="45" y="145"/>
                  </a:lnTo>
                  <a:lnTo>
                    <a:pt x="95" y="107"/>
                  </a:lnTo>
                  <a:lnTo>
                    <a:pt x="33" y="95"/>
                  </a:lnTo>
                  <a:lnTo>
                    <a:pt x="0" y="79"/>
                  </a:lnTo>
                  <a:lnTo>
                    <a:pt x="17" y="71"/>
                  </a:lnTo>
                  <a:lnTo>
                    <a:pt x="17"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08" name="Freeform 391"/>
            <p:cNvSpPr>
              <a:spLocks/>
            </p:cNvSpPr>
            <p:nvPr/>
          </p:nvSpPr>
          <p:spPr bwMode="auto">
            <a:xfrm>
              <a:off x="2511" y="579"/>
              <a:ext cx="38" cy="66"/>
            </a:xfrm>
            <a:custGeom>
              <a:avLst/>
              <a:gdLst>
                <a:gd name="T0" fmla="*/ 9 w 38"/>
                <a:gd name="T1" fmla="*/ 19 h 66"/>
                <a:gd name="T2" fmla="*/ 14 w 38"/>
                <a:gd name="T3" fmla="*/ 33 h 66"/>
                <a:gd name="T4" fmla="*/ 0 w 38"/>
                <a:gd name="T5" fmla="*/ 50 h 66"/>
                <a:gd name="T6" fmla="*/ 5 w 38"/>
                <a:gd name="T7" fmla="*/ 66 h 66"/>
                <a:gd name="T8" fmla="*/ 38 w 38"/>
                <a:gd name="T9" fmla="*/ 50 h 66"/>
                <a:gd name="T10" fmla="*/ 31 w 38"/>
                <a:gd name="T11" fmla="*/ 0 h 66"/>
                <a:gd name="T12" fmla="*/ 9 w 38"/>
                <a:gd name="T13" fmla="*/ 19 h 66"/>
                <a:gd name="T14" fmla="*/ 9 w 38"/>
                <a:gd name="T15" fmla="*/ 19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9" y="19"/>
                  </a:moveTo>
                  <a:lnTo>
                    <a:pt x="14" y="33"/>
                  </a:lnTo>
                  <a:lnTo>
                    <a:pt x="0" y="50"/>
                  </a:lnTo>
                  <a:lnTo>
                    <a:pt x="5" y="66"/>
                  </a:lnTo>
                  <a:lnTo>
                    <a:pt x="38" y="50"/>
                  </a:lnTo>
                  <a:lnTo>
                    <a:pt x="31" y="0"/>
                  </a:lnTo>
                  <a:lnTo>
                    <a:pt x="9" y="19"/>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9" name="Freeform 392"/>
            <p:cNvSpPr>
              <a:spLocks/>
            </p:cNvSpPr>
            <p:nvPr/>
          </p:nvSpPr>
          <p:spPr bwMode="auto">
            <a:xfrm>
              <a:off x="2109" y="501"/>
              <a:ext cx="183" cy="80"/>
            </a:xfrm>
            <a:custGeom>
              <a:avLst/>
              <a:gdLst>
                <a:gd name="T0" fmla="*/ 73 w 183"/>
                <a:gd name="T1" fmla="*/ 7 h 80"/>
                <a:gd name="T2" fmla="*/ 38 w 183"/>
                <a:gd name="T3" fmla="*/ 14 h 80"/>
                <a:gd name="T4" fmla="*/ 0 w 183"/>
                <a:gd name="T5" fmla="*/ 14 h 80"/>
                <a:gd name="T6" fmla="*/ 7 w 183"/>
                <a:gd name="T7" fmla="*/ 40 h 80"/>
                <a:gd name="T8" fmla="*/ 47 w 183"/>
                <a:gd name="T9" fmla="*/ 47 h 80"/>
                <a:gd name="T10" fmla="*/ 52 w 183"/>
                <a:gd name="T11" fmla="*/ 80 h 80"/>
                <a:gd name="T12" fmla="*/ 83 w 183"/>
                <a:gd name="T13" fmla="*/ 76 h 80"/>
                <a:gd name="T14" fmla="*/ 97 w 183"/>
                <a:gd name="T15" fmla="*/ 59 h 80"/>
                <a:gd name="T16" fmla="*/ 90 w 183"/>
                <a:gd name="T17" fmla="*/ 40 h 80"/>
                <a:gd name="T18" fmla="*/ 104 w 183"/>
                <a:gd name="T19" fmla="*/ 26 h 80"/>
                <a:gd name="T20" fmla="*/ 183 w 183"/>
                <a:gd name="T21" fmla="*/ 40 h 80"/>
                <a:gd name="T22" fmla="*/ 166 w 183"/>
                <a:gd name="T23" fmla="*/ 23 h 80"/>
                <a:gd name="T24" fmla="*/ 112 w 183"/>
                <a:gd name="T25" fmla="*/ 0 h 80"/>
                <a:gd name="T26" fmla="*/ 73 w 183"/>
                <a:gd name="T27" fmla="*/ 7 h 80"/>
                <a:gd name="T28" fmla="*/ 73 w 183"/>
                <a:gd name="T29" fmla="*/ 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80"/>
                <a:gd name="T47" fmla="*/ 183 w 18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80">
                  <a:moveTo>
                    <a:pt x="73" y="7"/>
                  </a:moveTo>
                  <a:lnTo>
                    <a:pt x="38" y="14"/>
                  </a:lnTo>
                  <a:lnTo>
                    <a:pt x="0" y="14"/>
                  </a:lnTo>
                  <a:lnTo>
                    <a:pt x="7" y="40"/>
                  </a:lnTo>
                  <a:lnTo>
                    <a:pt x="47" y="47"/>
                  </a:lnTo>
                  <a:lnTo>
                    <a:pt x="52" y="80"/>
                  </a:lnTo>
                  <a:lnTo>
                    <a:pt x="83" y="76"/>
                  </a:lnTo>
                  <a:lnTo>
                    <a:pt x="97" y="59"/>
                  </a:lnTo>
                  <a:lnTo>
                    <a:pt x="90" y="40"/>
                  </a:lnTo>
                  <a:lnTo>
                    <a:pt x="104" y="26"/>
                  </a:lnTo>
                  <a:lnTo>
                    <a:pt x="183" y="40"/>
                  </a:lnTo>
                  <a:lnTo>
                    <a:pt x="166" y="23"/>
                  </a:lnTo>
                  <a:lnTo>
                    <a:pt x="112" y="0"/>
                  </a:lnTo>
                  <a:lnTo>
                    <a:pt x="73"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0" name="Freeform 393"/>
            <p:cNvSpPr>
              <a:spLocks/>
            </p:cNvSpPr>
            <p:nvPr/>
          </p:nvSpPr>
          <p:spPr bwMode="auto">
            <a:xfrm>
              <a:off x="1975" y="926"/>
              <a:ext cx="398" cy="168"/>
            </a:xfrm>
            <a:custGeom>
              <a:avLst/>
              <a:gdLst>
                <a:gd name="T0" fmla="*/ 279 w 398"/>
                <a:gd name="T1" fmla="*/ 37 h 168"/>
                <a:gd name="T2" fmla="*/ 305 w 398"/>
                <a:gd name="T3" fmla="*/ 45 h 168"/>
                <a:gd name="T4" fmla="*/ 343 w 398"/>
                <a:gd name="T5" fmla="*/ 23 h 168"/>
                <a:gd name="T6" fmla="*/ 398 w 398"/>
                <a:gd name="T7" fmla="*/ 30 h 168"/>
                <a:gd name="T8" fmla="*/ 395 w 398"/>
                <a:gd name="T9" fmla="*/ 61 h 168"/>
                <a:gd name="T10" fmla="*/ 384 w 398"/>
                <a:gd name="T11" fmla="*/ 83 h 168"/>
                <a:gd name="T12" fmla="*/ 343 w 398"/>
                <a:gd name="T13" fmla="*/ 85 h 168"/>
                <a:gd name="T14" fmla="*/ 279 w 398"/>
                <a:gd name="T15" fmla="*/ 97 h 168"/>
                <a:gd name="T16" fmla="*/ 205 w 398"/>
                <a:gd name="T17" fmla="*/ 137 h 168"/>
                <a:gd name="T18" fmla="*/ 146 w 398"/>
                <a:gd name="T19" fmla="*/ 151 h 168"/>
                <a:gd name="T20" fmla="*/ 84 w 398"/>
                <a:gd name="T21" fmla="*/ 168 h 168"/>
                <a:gd name="T22" fmla="*/ 24 w 398"/>
                <a:gd name="T23" fmla="*/ 159 h 168"/>
                <a:gd name="T24" fmla="*/ 0 w 398"/>
                <a:gd name="T25" fmla="*/ 92 h 168"/>
                <a:gd name="T26" fmla="*/ 12 w 398"/>
                <a:gd name="T27" fmla="*/ 40 h 168"/>
                <a:gd name="T28" fmla="*/ 38 w 398"/>
                <a:gd name="T29" fmla="*/ 0 h 168"/>
                <a:gd name="T30" fmla="*/ 58 w 398"/>
                <a:gd name="T31" fmla="*/ 49 h 168"/>
                <a:gd name="T32" fmla="*/ 67 w 398"/>
                <a:gd name="T33" fmla="*/ 75 h 168"/>
                <a:gd name="T34" fmla="*/ 96 w 398"/>
                <a:gd name="T35" fmla="*/ 73 h 168"/>
                <a:gd name="T36" fmla="*/ 103 w 398"/>
                <a:gd name="T37" fmla="*/ 116 h 168"/>
                <a:gd name="T38" fmla="*/ 157 w 398"/>
                <a:gd name="T39" fmla="*/ 123 h 168"/>
                <a:gd name="T40" fmla="*/ 217 w 398"/>
                <a:gd name="T41" fmla="*/ 97 h 168"/>
                <a:gd name="T42" fmla="*/ 255 w 398"/>
                <a:gd name="T43" fmla="*/ 42 h 168"/>
                <a:gd name="T44" fmla="*/ 279 w 398"/>
                <a:gd name="T45" fmla="*/ 37 h 168"/>
                <a:gd name="T46" fmla="*/ 279 w 398"/>
                <a:gd name="T47" fmla="*/ 37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8"/>
                <a:gd name="T73" fmla="*/ 0 h 168"/>
                <a:gd name="T74" fmla="*/ 398 w 398"/>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8" h="168">
                  <a:moveTo>
                    <a:pt x="279" y="37"/>
                  </a:moveTo>
                  <a:lnTo>
                    <a:pt x="305" y="45"/>
                  </a:lnTo>
                  <a:lnTo>
                    <a:pt x="343" y="23"/>
                  </a:lnTo>
                  <a:lnTo>
                    <a:pt x="398" y="30"/>
                  </a:lnTo>
                  <a:lnTo>
                    <a:pt x="395" y="61"/>
                  </a:lnTo>
                  <a:lnTo>
                    <a:pt x="384" y="83"/>
                  </a:lnTo>
                  <a:lnTo>
                    <a:pt x="343" y="85"/>
                  </a:lnTo>
                  <a:lnTo>
                    <a:pt x="279" y="97"/>
                  </a:lnTo>
                  <a:lnTo>
                    <a:pt x="205" y="137"/>
                  </a:lnTo>
                  <a:lnTo>
                    <a:pt x="146" y="151"/>
                  </a:lnTo>
                  <a:lnTo>
                    <a:pt x="84" y="168"/>
                  </a:lnTo>
                  <a:lnTo>
                    <a:pt x="24" y="159"/>
                  </a:lnTo>
                  <a:lnTo>
                    <a:pt x="0" y="92"/>
                  </a:lnTo>
                  <a:lnTo>
                    <a:pt x="12" y="40"/>
                  </a:lnTo>
                  <a:lnTo>
                    <a:pt x="38" y="0"/>
                  </a:lnTo>
                  <a:lnTo>
                    <a:pt x="58" y="49"/>
                  </a:lnTo>
                  <a:lnTo>
                    <a:pt x="67" y="75"/>
                  </a:lnTo>
                  <a:lnTo>
                    <a:pt x="96" y="73"/>
                  </a:lnTo>
                  <a:lnTo>
                    <a:pt x="103" y="116"/>
                  </a:lnTo>
                  <a:lnTo>
                    <a:pt x="157" y="123"/>
                  </a:lnTo>
                  <a:lnTo>
                    <a:pt x="217" y="97"/>
                  </a:lnTo>
                  <a:lnTo>
                    <a:pt x="255" y="42"/>
                  </a:lnTo>
                  <a:lnTo>
                    <a:pt x="279" y="3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1" name="Freeform 394"/>
            <p:cNvSpPr>
              <a:spLocks/>
            </p:cNvSpPr>
            <p:nvPr/>
          </p:nvSpPr>
          <p:spPr bwMode="auto">
            <a:xfrm>
              <a:off x="2092" y="956"/>
              <a:ext cx="131" cy="74"/>
            </a:xfrm>
            <a:custGeom>
              <a:avLst/>
              <a:gdLst>
                <a:gd name="T0" fmla="*/ 131 w 131"/>
                <a:gd name="T1" fmla="*/ 24 h 74"/>
                <a:gd name="T2" fmla="*/ 100 w 131"/>
                <a:gd name="T3" fmla="*/ 31 h 74"/>
                <a:gd name="T4" fmla="*/ 71 w 131"/>
                <a:gd name="T5" fmla="*/ 24 h 74"/>
                <a:gd name="T6" fmla="*/ 48 w 131"/>
                <a:gd name="T7" fmla="*/ 0 h 74"/>
                <a:gd name="T8" fmla="*/ 26 w 131"/>
                <a:gd name="T9" fmla="*/ 38 h 74"/>
                <a:gd name="T10" fmla="*/ 2 w 131"/>
                <a:gd name="T11" fmla="*/ 7 h 74"/>
                <a:gd name="T12" fmla="*/ 0 w 131"/>
                <a:gd name="T13" fmla="*/ 41 h 74"/>
                <a:gd name="T14" fmla="*/ 10 w 131"/>
                <a:gd name="T15" fmla="*/ 67 h 74"/>
                <a:gd name="T16" fmla="*/ 29 w 131"/>
                <a:gd name="T17" fmla="*/ 74 h 74"/>
                <a:gd name="T18" fmla="*/ 50 w 131"/>
                <a:gd name="T19" fmla="*/ 62 h 74"/>
                <a:gd name="T20" fmla="*/ 69 w 131"/>
                <a:gd name="T21" fmla="*/ 43 h 74"/>
                <a:gd name="T22" fmla="*/ 76 w 131"/>
                <a:gd name="T23" fmla="*/ 67 h 74"/>
                <a:gd name="T24" fmla="*/ 100 w 131"/>
                <a:gd name="T25" fmla="*/ 62 h 74"/>
                <a:gd name="T26" fmla="*/ 112 w 131"/>
                <a:gd name="T27" fmla="*/ 48 h 74"/>
                <a:gd name="T28" fmla="*/ 131 w 131"/>
                <a:gd name="T29" fmla="*/ 24 h 74"/>
                <a:gd name="T30" fmla="*/ 131 w 131"/>
                <a:gd name="T31" fmla="*/ 2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74"/>
                <a:gd name="T50" fmla="*/ 131 w 13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74">
                  <a:moveTo>
                    <a:pt x="131" y="24"/>
                  </a:moveTo>
                  <a:lnTo>
                    <a:pt x="100" y="31"/>
                  </a:lnTo>
                  <a:lnTo>
                    <a:pt x="71" y="24"/>
                  </a:lnTo>
                  <a:lnTo>
                    <a:pt x="48" y="0"/>
                  </a:lnTo>
                  <a:lnTo>
                    <a:pt x="26" y="38"/>
                  </a:lnTo>
                  <a:lnTo>
                    <a:pt x="2" y="7"/>
                  </a:lnTo>
                  <a:lnTo>
                    <a:pt x="0" y="41"/>
                  </a:lnTo>
                  <a:lnTo>
                    <a:pt x="10" y="67"/>
                  </a:lnTo>
                  <a:lnTo>
                    <a:pt x="29" y="74"/>
                  </a:lnTo>
                  <a:lnTo>
                    <a:pt x="50" y="62"/>
                  </a:lnTo>
                  <a:lnTo>
                    <a:pt x="69" y="43"/>
                  </a:lnTo>
                  <a:lnTo>
                    <a:pt x="76" y="67"/>
                  </a:lnTo>
                  <a:lnTo>
                    <a:pt x="100" y="62"/>
                  </a:lnTo>
                  <a:lnTo>
                    <a:pt x="112" y="48"/>
                  </a:lnTo>
                  <a:lnTo>
                    <a:pt x="131" y="24"/>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2" name="Freeform 395"/>
            <p:cNvSpPr>
              <a:spLocks/>
            </p:cNvSpPr>
            <p:nvPr/>
          </p:nvSpPr>
          <p:spPr bwMode="auto">
            <a:xfrm>
              <a:off x="1994" y="790"/>
              <a:ext cx="219" cy="169"/>
            </a:xfrm>
            <a:custGeom>
              <a:avLst/>
              <a:gdLst>
                <a:gd name="T0" fmla="*/ 127 w 219"/>
                <a:gd name="T1" fmla="*/ 0 h 169"/>
                <a:gd name="T2" fmla="*/ 212 w 219"/>
                <a:gd name="T3" fmla="*/ 64 h 169"/>
                <a:gd name="T4" fmla="*/ 219 w 219"/>
                <a:gd name="T5" fmla="*/ 90 h 169"/>
                <a:gd name="T6" fmla="*/ 203 w 219"/>
                <a:gd name="T7" fmla="*/ 98 h 169"/>
                <a:gd name="T8" fmla="*/ 219 w 219"/>
                <a:gd name="T9" fmla="*/ 159 h 169"/>
                <a:gd name="T10" fmla="*/ 198 w 219"/>
                <a:gd name="T11" fmla="*/ 169 h 169"/>
                <a:gd name="T12" fmla="*/ 169 w 219"/>
                <a:gd name="T13" fmla="*/ 140 h 169"/>
                <a:gd name="T14" fmla="*/ 169 w 219"/>
                <a:gd name="T15" fmla="*/ 81 h 169"/>
                <a:gd name="T16" fmla="*/ 115 w 219"/>
                <a:gd name="T17" fmla="*/ 29 h 169"/>
                <a:gd name="T18" fmla="*/ 146 w 219"/>
                <a:gd name="T19" fmla="*/ 83 h 169"/>
                <a:gd name="T20" fmla="*/ 146 w 219"/>
                <a:gd name="T21" fmla="*/ 109 h 169"/>
                <a:gd name="T22" fmla="*/ 112 w 219"/>
                <a:gd name="T23" fmla="*/ 112 h 169"/>
                <a:gd name="T24" fmla="*/ 58 w 219"/>
                <a:gd name="T25" fmla="*/ 45 h 169"/>
                <a:gd name="T26" fmla="*/ 79 w 219"/>
                <a:gd name="T27" fmla="*/ 98 h 169"/>
                <a:gd name="T28" fmla="*/ 84 w 219"/>
                <a:gd name="T29" fmla="*/ 126 h 169"/>
                <a:gd name="T30" fmla="*/ 67 w 219"/>
                <a:gd name="T31" fmla="*/ 136 h 169"/>
                <a:gd name="T32" fmla="*/ 39 w 219"/>
                <a:gd name="T33" fmla="*/ 102 h 169"/>
                <a:gd name="T34" fmla="*/ 10 w 219"/>
                <a:gd name="T35" fmla="*/ 64 h 169"/>
                <a:gd name="T36" fmla="*/ 0 w 219"/>
                <a:gd name="T37" fmla="*/ 41 h 169"/>
                <a:gd name="T38" fmla="*/ 46 w 219"/>
                <a:gd name="T39" fmla="*/ 29 h 169"/>
                <a:gd name="T40" fmla="*/ 69 w 219"/>
                <a:gd name="T41" fmla="*/ 14 h 169"/>
                <a:gd name="T42" fmla="*/ 98 w 219"/>
                <a:gd name="T43" fmla="*/ 14 h 169"/>
                <a:gd name="T44" fmla="*/ 127 w 219"/>
                <a:gd name="T45" fmla="*/ 0 h 169"/>
                <a:gd name="T46" fmla="*/ 127 w 219"/>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69"/>
                <a:gd name="T74" fmla="*/ 219 w 21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69">
                  <a:moveTo>
                    <a:pt x="127" y="0"/>
                  </a:moveTo>
                  <a:lnTo>
                    <a:pt x="212" y="64"/>
                  </a:lnTo>
                  <a:lnTo>
                    <a:pt x="219" y="90"/>
                  </a:lnTo>
                  <a:lnTo>
                    <a:pt x="203" y="98"/>
                  </a:lnTo>
                  <a:lnTo>
                    <a:pt x="219" y="159"/>
                  </a:lnTo>
                  <a:lnTo>
                    <a:pt x="198" y="169"/>
                  </a:lnTo>
                  <a:lnTo>
                    <a:pt x="169" y="140"/>
                  </a:lnTo>
                  <a:lnTo>
                    <a:pt x="169" y="81"/>
                  </a:lnTo>
                  <a:lnTo>
                    <a:pt x="115" y="29"/>
                  </a:lnTo>
                  <a:lnTo>
                    <a:pt x="146" y="83"/>
                  </a:lnTo>
                  <a:lnTo>
                    <a:pt x="146" y="109"/>
                  </a:lnTo>
                  <a:lnTo>
                    <a:pt x="112" y="112"/>
                  </a:lnTo>
                  <a:lnTo>
                    <a:pt x="58" y="45"/>
                  </a:lnTo>
                  <a:lnTo>
                    <a:pt x="79" y="98"/>
                  </a:lnTo>
                  <a:lnTo>
                    <a:pt x="84" y="126"/>
                  </a:lnTo>
                  <a:lnTo>
                    <a:pt x="67" y="136"/>
                  </a:lnTo>
                  <a:lnTo>
                    <a:pt x="39" y="102"/>
                  </a:lnTo>
                  <a:lnTo>
                    <a:pt x="10" y="64"/>
                  </a:lnTo>
                  <a:lnTo>
                    <a:pt x="0" y="41"/>
                  </a:lnTo>
                  <a:lnTo>
                    <a:pt x="46" y="29"/>
                  </a:lnTo>
                  <a:lnTo>
                    <a:pt x="69" y="14"/>
                  </a:lnTo>
                  <a:lnTo>
                    <a:pt x="98" y="14"/>
                  </a:lnTo>
                  <a:lnTo>
                    <a:pt x="1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3" name="Freeform 396"/>
            <p:cNvSpPr>
              <a:spLocks/>
            </p:cNvSpPr>
            <p:nvPr/>
          </p:nvSpPr>
          <p:spPr bwMode="auto">
            <a:xfrm>
              <a:off x="2192" y="819"/>
              <a:ext cx="100" cy="140"/>
            </a:xfrm>
            <a:custGeom>
              <a:avLst/>
              <a:gdLst>
                <a:gd name="T0" fmla="*/ 0 w 100"/>
                <a:gd name="T1" fmla="*/ 0 h 140"/>
                <a:gd name="T2" fmla="*/ 45 w 100"/>
                <a:gd name="T3" fmla="*/ 9 h 140"/>
                <a:gd name="T4" fmla="*/ 81 w 100"/>
                <a:gd name="T5" fmla="*/ 21 h 140"/>
                <a:gd name="T6" fmla="*/ 88 w 100"/>
                <a:gd name="T7" fmla="*/ 85 h 140"/>
                <a:gd name="T8" fmla="*/ 69 w 100"/>
                <a:gd name="T9" fmla="*/ 95 h 140"/>
                <a:gd name="T10" fmla="*/ 83 w 100"/>
                <a:gd name="T11" fmla="*/ 107 h 140"/>
                <a:gd name="T12" fmla="*/ 100 w 100"/>
                <a:gd name="T13" fmla="*/ 126 h 140"/>
                <a:gd name="T14" fmla="*/ 86 w 100"/>
                <a:gd name="T15" fmla="*/ 140 h 140"/>
                <a:gd name="T16" fmla="*/ 57 w 100"/>
                <a:gd name="T17" fmla="*/ 133 h 140"/>
                <a:gd name="T18" fmla="*/ 43 w 100"/>
                <a:gd name="T19" fmla="*/ 57 h 140"/>
                <a:gd name="T20" fmla="*/ 38 w 100"/>
                <a:gd name="T21" fmla="*/ 21 h 140"/>
                <a:gd name="T22" fmla="*/ 0 w 100"/>
                <a:gd name="T23" fmla="*/ 0 h 140"/>
                <a:gd name="T24" fmla="*/ 0 w 10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40"/>
                <a:gd name="T41" fmla="*/ 100 w 10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40">
                  <a:moveTo>
                    <a:pt x="0" y="0"/>
                  </a:moveTo>
                  <a:lnTo>
                    <a:pt x="45" y="9"/>
                  </a:lnTo>
                  <a:lnTo>
                    <a:pt x="81" y="21"/>
                  </a:lnTo>
                  <a:lnTo>
                    <a:pt x="88" y="85"/>
                  </a:lnTo>
                  <a:lnTo>
                    <a:pt x="69" y="95"/>
                  </a:lnTo>
                  <a:lnTo>
                    <a:pt x="83" y="107"/>
                  </a:lnTo>
                  <a:lnTo>
                    <a:pt x="100" y="126"/>
                  </a:lnTo>
                  <a:lnTo>
                    <a:pt x="86" y="140"/>
                  </a:lnTo>
                  <a:lnTo>
                    <a:pt x="57" y="133"/>
                  </a:lnTo>
                  <a:lnTo>
                    <a:pt x="43" y="57"/>
                  </a:lnTo>
                  <a:lnTo>
                    <a:pt x="38" y="21"/>
                  </a:lnTo>
                  <a:lnTo>
                    <a:pt x="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4" name="Freeform 397"/>
            <p:cNvSpPr>
              <a:spLocks/>
            </p:cNvSpPr>
            <p:nvPr/>
          </p:nvSpPr>
          <p:spPr bwMode="auto">
            <a:xfrm>
              <a:off x="2223" y="278"/>
              <a:ext cx="117" cy="133"/>
            </a:xfrm>
            <a:custGeom>
              <a:avLst/>
              <a:gdLst>
                <a:gd name="T0" fmla="*/ 86 w 117"/>
                <a:gd name="T1" fmla="*/ 21 h 133"/>
                <a:gd name="T2" fmla="*/ 117 w 117"/>
                <a:gd name="T3" fmla="*/ 106 h 133"/>
                <a:gd name="T4" fmla="*/ 102 w 117"/>
                <a:gd name="T5" fmla="*/ 133 h 133"/>
                <a:gd name="T6" fmla="*/ 0 w 117"/>
                <a:gd name="T7" fmla="*/ 104 h 133"/>
                <a:gd name="T8" fmla="*/ 2 w 117"/>
                <a:gd name="T9" fmla="*/ 61 h 133"/>
                <a:gd name="T10" fmla="*/ 31 w 117"/>
                <a:gd name="T11" fmla="*/ 52 h 133"/>
                <a:gd name="T12" fmla="*/ 40 w 117"/>
                <a:gd name="T13" fmla="*/ 0 h 133"/>
                <a:gd name="T14" fmla="*/ 86 w 117"/>
                <a:gd name="T15" fmla="*/ 21 h 133"/>
                <a:gd name="T16" fmla="*/ 86 w 117"/>
                <a:gd name="T17" fmla="*/ 2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33"/>
                <a:gd name="T29" fmla="*/ 117 w 11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33">
                  <a:moveTo>
                    <a:pt x="86" y="21"/>
                  </a:moveTo>
                  <a:lnTo>
                    <a:pt x="117" y="106"/>
                  </a:lnTo>
                  <a:lnTo>
                    <a:pt x="102" y="133"/>
                  </a:lnTo>
                  <a:lnTo>
                    <a:pt x="0" y="104"/>
                  </a:lnTo>
                  <a:lnTo>
                    <a:pt x="2" y="61"/>
                  </a:lnTo>
                  <a:lnTo>
                    <a:pt x="31" y="52"/>
                  </a:lnTo>
                  <a:lnTo>
                    <a:pt x="40" y="0"/>
                  </a:lnTo>
                  <a:lnTo>
                    <a:pt x="86" y="21"/>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5" name="Freeform 398"/>
            <p:cNvSpPr>
              <a:spLocks/>
            </p:cNvSpPr>
            <p:nvPr/>
          </p:nvSpPr>
          <p:spPr bwMode="auto">
            <a:xfrm>
              <a:off x="657" y="384"/>
              <a:ext cx="495" cy="546"/>
            </a:xfrm>
            <a:custGeom>
              <a:avLst/>
              <a:gdLst>
                <a:gd name="T0" fmla="*/ 459 w 495"/>
                <a:gd name="T1" fmla="*/ 95 h 546"/>
                <a:gd name="T2" fmla="*/ 483 w 495"/>
                <a:gd name="T3" fmla="*/ 105 h 546"/>
                <a:gd name="T4" fmla="*/ 495 w 495"/>
                <a:gd name="T5" fmla="*/ 129 h 546"/>
                <a:gd name="T6" fmla="*/ 495 w 495"/>
                <a:gd name="T7" fmla="*/ 188 h 546"/>
                <a:gd name="T8" fmla="*/ 488 w 495"/>
                <a:gd name="T9" fmla="*/ 221 h 546"/>
                <a:gd name="T10" fmla="*/ 462 w 495"/>
                <a:gd name="T11" fmla="*/ 269 h 546"/>
                <a:gd name="T12" fmla="*/ 452 w 495"/>
                <a:gd name="T13" fmla="*/ 278 h 546"/>
                <a:gd name="T14" fmla="*/ 426 w 495"/>
                <a:gd name="T15" fmla="*/ 283 h 546"/>
                <a:gd name="T16" fmla="*/ 421 w 495"/>
                <a:gd name="T17" fmla="*/ 361 h 546"/>
                <a:gd name="T18" fmla="*/ 378 w 495"/>
                <a:gd name="T19" fmla="*/ 449 h 546"/>
                <a:gd name="T20" fmla="*/ 328 w 495"/>
                <a:gd name="T21" fmla="*/ 504 h 546"/>
                <a:gd name="T22" fmla="*/ 250 w 495"/>
                <a:gd name="T23" fmla="*/ 546 h 546"/>
                <a:gd name="T24" fmla="*/ 186 w 495"/>
                <a:gd name="T25" fmla="*/ 518 h 546"/>
                <a:gd name="T26" fmla="*/ 62 w 495"/>
                <a:gd name="T27" fmla="*/ 352 h 546"/>
                <a:gd name="T28" fmla="*/ 21 w 495"/>
                <a:gd name="T29" fmla="*/ 261 h 546"/>
                <a:gd name="T30" fmla="*/ 0 w 495"/>
                <a:gd name="T31" fmla="*/ 190 h 546"/>
                <a:gd name="T32" fmla="*/ 12 w 495"/>
                <a:gd name="T33" fmla="*/ 121 h 546"/>
                <a:gd name="T34" fmla="*/ 12 w 495"/>
                <a:gd name="T35" fmla="*/ 29 h 546"/>
                <a:gd name="T36" fmla="*/ 95 w 495"/>
                <a:gd name="T37" fmla="*/ 17 h 546"/>
                <a:gd name="T38" fmla="*/ 231 w 495"/>
                <a:gd name="T39" fmla="*/ 8 h 546"/>
                <a:gd name="T40" fmla="*/ 302 w 495"/>
                <a:gd name="T41" fmla="*/ 0 h 546"/>
                <a:gd name="T42" fmla="*/ 364 w 495"/>
                <a:gd name="T43" fmla="*/ 0 h 546"/>
                <a:gd name="T44" fmla="*/ 400 w 495"/>
                <a:gd name="T45" fmla="*/ 22 h 546"/>
                <a:gd name="T46" fmla="*/ 459 w 495"/>
                <a:gd name="T47" fmla="*/ 95 h 546"/>
                <a:gd name="T48" fmla="*/ 459 w 495"/>
                <a:gd name="T49" fmla="*/ 95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5"/>
                <a:gd name="T76" fmla="*/ 0 h 546"/>
                <a:gd name="T77" fmla="*/ 495 w 495"/>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5" h="546">
                  <a:moveTo>
                    <a:pt x="459" y="95"/>
                  </a:moveTo>
                  <a:lnTo>
                    <a:pt x="483" y="105"/>
                  </a:lnTo>
                  <a:lnTo>
                    <a:pt x="495" y="129"/>
                  </a:lnTo>
                  <a:lnTo>
                    <a:pt x="495" y="188"/>
                  </a:lnTo>
                  <a:lnTo>
                    <a:pt x="488" y="221"/>
                  </a:lnTo>
                  <a:lnTo>
                    <a:pt x="462" y="269"/>
                  </a:lnTo>
                  <a:lnTo>
                    <a:pt x="452" y="278"/>
                  </a:lnTo>
                  <a:lnTo>
                    <a:pt x="426" y="283"/>
                  </a:lnTo>
                  <a:lnTo>
                    <a:pt x="421" y="361"/>
                  </a:lnTo>
                  <a:lnTo>
                    <a:pt x="378" y="449"/>
                  </a:lnTo>
                  <a:lnTo>
                    <a:pt x="328" y="504"/>
                  </a:lnTo>
                  <a:lnTo>
                    <a:pt x="250" y="546"/>
                  </a:lnTo>
                  <a:lnTo>
                    <a:pt x="186" y="518"/>
                  </a:lnTo>
                  <a:lnTo>
                    <a:pt x="62" y="352"/>
                  </a:lnTo>
                  <a:lnTo>
                    <a:pt x="21" y="261"/>
                  </a:lnTo>
                  <a:lnTo>
                    <a:pt x="0" y="190"/>
                  </a:lnTo>
                  <a:lnTo>
                    <a:pt x="12" y="121"/>
                  </a:lnTo>
                  <a:lnTo>
                    <a:pt x="12" y="29"/>
                  </a:lnTo>
                  <a:lnTo>
                    <a:pt x="95" y="17"/>
                  </a:lnTo>
                  <a:lnTo>
                    <a:pt x="231" y="8"/>
                  </a:lnTo>
                  <a:lnTo>
                    <a:pt x="302" y="0"/>
                  </a:lnTo>
                  <a:lnTo>
                    <a:pt x="364" y="0"/>
                  </a:lnTo>
                  <a:lnTo>
                    <a:pt x="400" y="22"/>
                  </a:lnTo>
                  <a:lnTo>
                    <a:pt x="459" y="95"/>
                  </a:lnTo>
                  <a:close/>
                </a:path>
              </a:pathLst>
            </a:custGeom>
            <a:solidFill>
              <a:srgbClr val="FFC4B8"/>
            </a:solidFill>
            <a:ln w="9525">
              <a:noFill/>
              <a:round/>
              <a:headEnd/>
              <a:tailEnd/>
            </a:ln>
          </p:spPr>
          <p:txBody>
            <a:bodyPr/>
            <a:lstStyle/>
            <a:p>
              <a:endParaRPr lang="en-US">
                <a:latin typeface="Calibri" pitchFamily="34" charset="0"/>
              </a:endParaRPr>
            </a:p>
          </p:txBody>
        </p:sp>
        <p:sp>
          <p:nvSpPr>
            <p:cNvPr id="23716" name="Freeform 399"/>
            <p:cNvSpPr>
              <a:spLocks/>
            </p:cNvSpPr>
            <p:nvPr/>
          </p:nvSpPr>
          <p:spPr bwMode="auto">
            <a:xfrm>
              <a:off x="716" y="710"/>
              <a:ext cx="341" cy="208"/>
            </a:xfrm>
            <a:custGeom>
              <a:avLst/>
              <a:gdLst>
                <a:gd name="T0" fmla="*/ 105 w 341"/>
                <a:gd name="T1" fmla="*/ 16 h 208"/>
                <a:gd name="T2" fmla="*/ 65 w 341"/>
                <a:gd name="T3" fmla="*/ 71 h 208"/>
                <a:gd name="T4" fmla="*/ 91 w 341"/>
                <a:gd name="T5" fmla="*/ 99 h 208"/>
                <a:gd name="T6" fmla="*/ 110 w 341"/>
                <a:gd name="T7" fmla="*/ 97 h 208"/>
                <a:gd name="T8" fmla="*/ 115 w 341"/>
                <a:gd name="T9" fmla="*/ 147 h 208"/>
                <a:gd name="T10" fmla="*/ 150 w 341"/>
                <a:gd name="T11" fmla="*/ 151 h 208"/>
                <a:gd name="T12" fmla="*/ 136 w 341"/>
                <a:gd name="T13" fmla="*/ 173 h 208"/>
                <a:gd name="T14" fmla="*/ 198 w 341"/>
                <a:gd name="T15" fmla="*/ 185 h 208"/>
                <a:gd name="T16" fmla="*/ 212 w 341"/>
                <a:gd name="T17" fmla="*/ 163 h 208"/>
                <a:gd name="T18" fmla="*/ 188 w 341"/>
                <a:gd name="T19" fmla="*/ 147 h 208"/>
                <a:gd name="T20" fmla="*/ 205 w 341"/>
                <a:gd name="T21" fmla="*/ 135 h 208"/>
                <a:gd name="T22" fmla="*/ 243 w 341"/>
                <a:gd name="T23" fmla="*/ 128 h 208"/>
                <a:gd name="T24" fmla="*/ 231 w 341"/>
                <a:gd name="T25" fmla="*/ 80 h 208"/>
                <a:gd name="T26" fmla="*/ 291 w 341"/>
                <a:gd name="T27" fmla="*/ 85 h 208"/>
                <a:gd name="T28" fmla="*/ 341 w 341"/>
                <a:gd name="T29" fmla="*/ 49 h 208"/>
                <a:gd name="T30" fmla="*/ 331 w 341"/>
                <a:gd name="T31" fmla="*/ 94 h 208"/>
                <a:gd name="T32" fmla="*/ 288 w 341"/>
                <a:gd name="T33" fmla="*/ 159 h 208"/>
                <a:gd name="T34" fmla="*/ 246 w 341"/>
                <a:gd name="T35" fmla="*/ 197 h 208"/>
                <a:gd name="T36" fmla="*/ 193 w 341"/>
                <a:gd name="T37" fmla="*/ 208 h 208"/>
                <a:gd name="T38" fmla="*/ 148 w 341"/>
                <a:gd name="T39" fmla="*/ 204 h 208"/>
                <a:gd name="T40" fmla="*/ 115 w 341"/>
                <a:gd name="T41" fmla="*/ 189 h 208"/>
                <a:gd name="T42" fmla="*/ 69 w 341"/>
                <a:gd name="T43" fmla="*/ 140 h 208"/>
                <a:gd name="T44" fmla="*/ 34 w 341"/>
                <a:gd name="T45" fmla="*/ 92 h 208"/>
                <a:gd name="T46" fmla="*/ 3 w 341"/>
                <a:gd name="T47" fmla="*/ 30 h 208"/>
                <a:gd name="T48" fmla="*/ 0 w 341"/>
                <a:gd name="T49" fmla="*/ 0 h 208"/>
                <a:gd name="T50" fmla="*/ 31 w 341"/>
                <a:gd name="T51" fmla="*/ 30 h 208"/>
                <a:gd name="T52" fmla="*/ 60 w 341"/>
                <a:gd name="T53" fmla="*/ 33 h 208"/>
                <a:gd name="T54" fmla="*/ 105 w 341"/>
                <a:gd name="T55" fmla="*/ 16 h 208"/>
                <a:gd name="T56" fmla="*/ 105 w 341"/>
                <a:gd name="T57" fmla="*/ 16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1"/>
                <a:gd name="T88" fmla="*/ 0 h 208"/>
                <a:gd name="T89" fmla="*/ 341 w 34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1" h="208">
                  <a:moveTo>
                    <a:pt x="105" y="16"/>
                  </a:moveTo>
                  <a:lnTo>
                    <a:pt x="65" y="71"/>
                  </a:lnTo>
                  <a:lnTo>
                    <a:pt x="91" y="99"/>
                  </a:lnTo>
                  <a:lnTo>
                    <a:pt x="110" y="97"/>
                  </a:lnTo>
                  <a:lnTo>
                    <a:pt x="115" y="147"/>
                  </a:lnTo>
                  <a:lnTo>
                    <a:pt x="150" y="151"/>
                  </a:lnTo>
                  <a:lnTo>
                    <a:pt x="136" y="173"/>
                  </a:lnTo>
                  <a:lnTo>
                    <a:pt x="198" y="185"/>
                  </a:lnTo>
                  <a:lnTo>
                    <a:pt x="212" y="163"/>
                  </a:lnTo>
                  <a:lnTo>
                    <a:pt x="188" y="147"/>
                  </a:lnTo>
                  <a:lnTo>
                    <a:pt x="205" y="135"/>
                  </a:lnTo>
                  <a:lnTo>
                    <a:pt x="243" y="128"/>
                  </a:lnTo>
                  <a:lnTo>
                    <a:pt x="231" y="80"/>
                  </a:lnTo>
                  <a:lnTo>
                    <a:pt x="291" y="85"/>
                  </a:lnTo>
                  <a:lnTo>
                    <a:pt x="341" y="49"/>
                  </a:lnTo>
                  <a:lnTo>
                    <a:pt x="331" y="94"/>
                  </a:lnTo>
                  <a:lnTo>
                    <a:pt x="288" y="159"/>
                  </a:lnTo>
                  <a:lnTo>
                    <a:pt x="246" y="197"/>
                  </a:lnTo>
                  <a:lnTo>
                    <a:pt x="193" y="208"/>
                  </a:lnTo>
                  <a:lnTo>
                    <a:pt x="148" y="204"/>
                  </a:lnTo>
                  <a:lnTo>
                    <a:pt x="115" y="189"/>
                  </a:lnTo>
                  <a:lnTo>
                    <a:pt x="69" y="140"/>
                  </a:lnTo>
                  <a:lnTo>
                    <a:pt x="34" y="92"/>
                  </a:lnTo>
                  <a:lnTo>
                    <a:pt x="3" y="30"/>
                  </a:lnTo>
                  <a:lnTo>
                    <a:pt x="0" y="0"/>
                  </a:lnTo>
                  <a:lnTo>
                    <a:pt x="31" y="30"/>
                  </a:lnTo>
                  <a:lnTo>
                    <a:pt x="60" y="33"/>
                  </a:lnTo>
                  <a:lnTo>
                    <a:pt x="105" y="16"/>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7" name="Freeform 400"/>
            <p:cNvSpPr>
              <a:spLocks/>
            </p:cNvSpPr>
            <p:nvPr/>
          </p:nvSpPr>
          <p:spPr bwMode="auto">
            <a:xfrm>
              <a:off x="826" y="807"/>
              <a:ext cx="121" cy="45"/>
            </a:xfrm>
            <a:custGeom>
              <a:avLst/>
              <a:gdLst>
                <a:gd name="T0" fmla="*/ 0 w 121"/>
                <a:gd name="T1" fmla="*/ 5 h 45"/>
                <a:gd name="T2" fmla="*/ 24 w 121"/>
                <a:gd name="T3" fmla="*/ 31 h 45"/>
                <a:gd name="T4" fmla="*/ 62 w 121"/>
                <a:gd name="T5" fmla="*/ 45 h 45"/>
                <a:gd name="T6" fmla="*/ 90 w 121"/>
                <a:gd name="T7" fmla="*/ 33 h 45"/>
                <a:gd name="T8" fmla="*/ 121 w 121"/>
                <a:gd name="T9" fmla="*/ 0 h 45"/>
                <a:gd name="T10" fmla="*/ 78 w 121"/>
                <a:gd name="T11" fmla="*/ 5 h 45"/>
                <a:gd name="T12" fmla="*/ 31 w 121"/>
                <a:gd name="T13" fmla="*/ 5 h 45"/>
                <a:gd name="T14" fmla="*/ 0 w 121"/>
                <a:gd name="T15" fmla="*/ 5 h 45"/>
                <a:gd name="T16" fmla="*/ 0 w 121"/>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0" y="5"/>
                  </a:moveTo>
                  <a:lnTo>
                    <a:pt x="24" y="31"/>
                  </a:lnTo>
                  <a:lnTo>
                    <a:pt x="62" y="45"/>
                  </a:lnTo>
                  <a:lnTo>
                    <a:pt x="90" y="33"/>
                  </a:lnTo>
                  <a:lnTo>
                    <a:pt x="121" y="0"/>
                  </a:lnTo>
                  <a:lnTo>
                    <a:pt x="78" y="5"/>
                  </a:lnTo>
                  <a:lnTo>
                    <a:pt x="31" y="5"/>
                  </a:lnTo>
                  <a:lnTo>
                    <a:pt x="0" y="5"/>
                  </a:lnTo>
                  <a:close/>
                </a:path>
              </a:pathLst>
            </a:custGeom>
            <a:solidFill>
              <a:srgbClr val="EB8080"/>
            </a:solidFill>
            <a:ln w="9525">
              <a:noFill/>
              <a:round/>
              <a:headEnd/>
              <a:tailEnd/>
            </a:ln>
          </p:spPr>
          <p:txBody>
            <a:bodyPr/>
            <a:lstStyle/>
            <a:p>
              <a:endParaRPr lang="en-US">
                <a:latin typeface="Calibri" pitchFamily="34" charset="0"/>
              </a:endParaRPr>
            </a:p>
          </p:txBody>
        </p:sp>
        <p:sp>
          <p:nvSpPr>
            <p:cNvPr id="23718" name="Freeform 401"/>
            <p:cNvSpPr>
              <a:spLocks/>
            </p:cNvSpPr>
            <p:nvPr/>
          </p:nvSpPr>
          <p:spPr bwMode="auto">
            <a:xfrm>
              <a:off x="850" y="823"/>
              <a:ext cx="66" cy="17"/>
            </a:xfrm>
            <a:custGeom>
              <a:avLst/>
              <a:gdLst>
                <a:gd name="T0" fmla="*/ 57 w 66"/>
                <a:gd name="T1" fmla="*/ 5 h 17"/>
                <a:gd name="T2" fmla="*/ 0 w 66"/>
                <a:gd name="T3" fmla="*/ 0 h 17"/>
                <a:gd name="T4" fmla="*/ 16 w 66"/>
                <a:gd name="T5" fmla="*/ 17 h 17"/>
                <a:gd name="T6" fmla="*/ 66 w 66"/>
                <a:gd name="T7" fmla="*/ 15 h 17"/>
                <a:gd name="T8" fmla="*/ 57 w 66"/>
                <a:gd name="T9" fmla="*/ 5 h 17"/>
                <a:gd name="T10" fmla="*/ 57 w 66"/>
                <a:gd name="T11" fmla="*/ 5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57" y="5"/>
                  </a:moveTo>
                  <a:lnTo>
                    <a:pt x="0" y="0"/>
                  </a:lnTo>
                  <a:lnTo>
                    <a:pt x="16" y="17"/>
                  </a:lnTo>
                  <a:lnTo>
                    <a:pt x="66" y="15"/>
                  </a:lnTo>
                  <a:lnTo>
                    <a:pt x="57" y="5"/>
                  </a:lnTo>
                  <a:close/>
                </a:path>
              </a:pathLst>
            </a:custGeom>
            <a:solidFill>
              <a:srgbClr val="FAADAD"/>
            </a:solidFill>
            <a:ln w="9525">
              <a:noFill/>
              <a:round/>
              <a:headEnd/>
              <a:tailEnd/>
            </a:ln>
          </p:spPr>
          <p:txBody>
            <a:bodyPr/>
            <a:lstStyle/>
            <a:p>
              <a:endParaRPr lang="en-US">
                <a:latin typeface="Calibri" pitchFamily="34" charset="0"/>
              </a:endParaRPr>
            </a:p>
          </p:txBody>
        </p:sp>
        <p:sp>
          <p:nvSpPr>
            <p:cNvPr id="23719" name="Freeform 402"/>
            <p:cNvSpPr>
              <a:spLocks/>
            </p:cNvSpPr>
            <p:nvPr/>
          </p:nvSpPr>
          <p:spPr bwMode="auto">
            <a:xfrm>
              <a:off x="866" y="748"/>
              <a:ext cx="96" cy="56"/>
            </a:xfrm>
            <a:custGeom>
              <a:avLst/>
              <a:gdLst>
                <a:gd name="T0" fmla="*/ 65 w 96"/>
                <a:gd name="T1" fmla="*/ 0 h 56"/>
                <a:gd name="T2" fmla="*/ 86 w 96"/>
                <a:gd name="T3" fmla="*/ 23 h 56"/>
                <a:gd name="T4" fmla="*/ 96 w 96"/>
                <a:gd name="T5" fmla="*/ 47 h 56"/>
                <a:gd name="T6" fmla="*/ 53 w 96"/>
                <a:gd name="T7" fmla="*/ 26 h 56"/>
                <a:gd name="T8" fmla="*/ 74 w 96"/>
                <a:gd name="T9" fmla="*/ 56 h 56"/>
                <a:gd name="T10" fmla="*/ 38 w 96"/>
                <a:gd name="T11" fmla="*/ 56 h 56"/>
                <a:gd name="T12" fmla="*/ 0 w 96"/>
                <a:gd name="T13" fmla="*/ 56 h 56"/>
                <a:gd name="T14" fmla="*/ 19 w 96"/>
                <a:gd name="T15" fmla="*/ 33 h 56"/>
                <a:gd name="T16" fmla="*/ 48 w 96"/>
                <a:gd name="T17" fmla="*/ 11 h 56"/>
                <a:gd name="T18" fmla="*/ 65 w 96"/>
                <a:gd name="T19" fmla="*/ 0 h 56"/>
                <a:gd name="T20" fmla="*/ 65 w 9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6"/>
                <a:gd name="T35" fmla="*/ 96 w 9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6">
                  <a:moveTo>
                    <a:pt x="65" y="0"/>
                  </a:moveTo>
                  <a:lnTo>
                    <a:pt x="86" y="23"/>
                  </a:lnTo>
                  <a:lnTo>
                    <a:pt x="96" y="47"/>
                  </a:lnTo>
                  <a:lnTo>
                    <a:pt x="53" y="26"/>
                  </a:lnTo>
                  <a:lnTo>
                    <a:pt x="74" y="56"/>
                  </a:lnTo>
                  <a:lnTo>
                    <a:pt x="38" y="56"/>
                  </a:lnTo>
                  <a:lnTo>
                    <a:pt x="0" y="56"/>
                  </a:lnTo>
                  <a:lnTo>
                    <a:pt x="19" y="33"/>
                  </a:lnTo>
                  <a:lnTo>
                    <a:pt x="48" y="11"/>
                  </a:lnTo>
                  <a:lnTo>
                    <a:pt x="6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0" name="Freeform 403"/>
            <p:cNvSpPr>
              <a:spLocks/>
            </p:cNvSpPr>
            <p:nvPr/>
          </p:nvSpPr>
          <p:spPr bwMode="auto">
            <a:xfrm>
              <a:off x="697" y="577"/>
              <a:ext cx="141" cy="61"/>
            </a:xfrm>
            <a:custGeom>
              <a:avLst/>
              <a:gdLst>
                <a:gd name="T0" fmla="*/ 69 w 141"/>
                <a:gd name="T1" fmla="*/ 7 h 61"/>
                <a:gd name="T2" fmla="*/ 117 w 141"/>
                <a:gd name="T3" fmla="*/ 14 h 61"/>
                <a:gd name="T4" fmla="*/ 141 w 141"/>
                <a:gd name="T5" fmla="*/ 31 h 61"/>
                <a:gd name="T6" fmla="*/ 141 w 141"/>
                <a:gd name="T7" fmla="*/ 59 h 61"/>
                <a:gd name="T8" fmla="*/ 117 w 141"/>
                <a:gd name="T9" fmla="*/ 61 h 61"/>
                <a:gd name="T10" fmla="*/ 100 w 141"/>
                <a:gd name="T11" fmla="*/ 38 h 61"/>
                <a:gd name="T12" fmla="*/ 62 w 141"/>
                <a:gd name="T13" fmla="*/ 23 h 61"/>
                <a:gd name="T14" fmla="*/ 31 w 141"/>
                <a:gd name="T15" fmla="*/ 28 h 61"/>
                <a:gd name="T16" fmla="*/ 24 w 141"/>
                <a:gd name="T17" fmla="*/ 61 h 61"/>
                <a:gd name="T18" fmla="*/ 3 w 141"/>
                <a:gd name="T19" fmla="*/ 61 h 61"/>
                <a:gd name="T20" fmla="*/ 0 w 141"/>
                <a:gd name="T21" fmla="*/ 14 h 61"/>
                <a:gd name="T22" fmla="*/ 24 w 141"/>
                <a:gd name="T23" fmla="*/ 0 h 61"/>
                <a:gd name="T24" fmla="*/ 69 w 141"/>
                <a:gd name="T25" fmla="*/ 7 h 61"/>
                <a:gd name="T26" fmla="*/ 69 w 141"/>
                <a:gd name="T27" fmla="*/ 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61"/>
                <a:gd name="T44" fmla="*/ 141 w 14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61">
                  <a:moveTo>
                    <a:pt x="69" y="7"/>
                  </a:moveTo>
                  <a:lnTo>
                    <a:pt x="117" y="14"/>
                  </a:lnTo>
                  <a:lnTo>
                    <a:pt x="141" y="31"/>
                  </a:lnTo>
                  <a:lnTo>
                    <a:pt x="141" y="59"/>
                  </a:lnTo>
                  <a:lnTo>
                    <a:pt x="117" y="61"/>
                  </a:lnTo>
                  <a:lnTo>
                    <a:pt x="100" y="38"/>
                  </a:lnTo>
                  <a:lnTo>
                    <a:pt x="62" y="23"/>
                  </a:lnTo>
                  <a:lnTo>
                    <a:pt x="31" y="28"/>
                  </a:lnTo>
                  <a:lnTo>
                    <a:pt x="24" y="61"/>
                  </a:lnTo>
                  <a:lnTo>
                    <a:pt x="3" y="61"/>
                  </a:lnTo>
                  <a:lnTo>
                    <a:pt x="0" y="14"/>
                  </a:lnTo>
                  <a:lnTo>
                    <a:pt x="24" y="0"/>
                  </a:lnTo>
                  <a:lnTo>
                    <a:pt x="69"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1" name="Freeform 404"/>
            <p:cNvSpPr>
              <a:spLocks/>
            </p:cNvSpPr>
            <p:nvPr/>
          </p:nvSpPr>
          <p:spPr bwMode="auto">
            <a:xfrm>
              <a:off x="852" y="560"/>
              <a:ext cx="183" cy="93"/>
            </a:xfrm>
            <a:custGeom>
              <a:avLst/>
              <a:gdLst>
                <a:gd name="T0" fmla="*/ 0 w 183"/>
                <a:gd name="T1" fmla="*/ 50 h 93"/>
                <a:gd name="T2" fmla="*/ 21 w 183"/>
                <a:gd name="T3" fmla="*/ 59 h 93"/>
                <a:gd name="T4" fmla="*/ 38 w 183"/>
                <a:gd name="T5" fmla="*/ 74 h 93"/>
                <a:gd name="T6" fmla="*/ 74 w 183"/>
                <a:gd name="T7" fmla="*/ 93 h 93"/>
                <a:gd name="T8" fmla="*/ 114 w 183"/>
                <a:gd name="T9" fmla="*/ 74 h 93"/>
                <a:gd name="T10" fmla="*/ 140 w 183"/>
                <a:gd name="T11" fmla="*/ 62 h 93"/>
                <a:gd name="T12" fmla="*/ 64 w 183"/>
                <a:gd name="T13" fmla="*/ 64 h 93"/>
                <a:gd name="T14" fmla="*/ 52 w 183"/>
                <a:gd name="T15" fmla="*/ 33 h 93"/>
                <a:gd name="T16" fmla="*/ 90 w 183"/>
                <a:gd name="T17" fmla="*/ 24 h 93"/>
                <a:gd name="T18" fmla="*/ 126 w 183"/>
                <a:gd name="T19" fmla="*/ 31 h 93"/>
                <a:gd name="T20" fmla="*/ 162 w 183"/>
                <a:gd name="T21" fmla="*/ 40 h 93"/>
                <a:gd name="T22" fmla="*/ 183 w 183"/>
                <a:gd name="T23" fmla="*/ 24 h 93"/>
                <a:gd name="T24" fmla="*/ 140 w 183"/>
                <a:gd name="T25" fmla="*/ 0 h 93"/>
                <a:gd name="T26" fmla="*/ 110 w 183"/>
                <a:gd name="T27" fmla="*/ 0 h 93"/>
                <a:gd name="T28" fmla="*/ 64 w 183"/>
                <a:gd name="T29" fmla="*/ 17 h 93"/>
                <a:gd name="T30" fmla="*/ 31 w 183"/>
                <a:gd name="T31" fmla="*/ 29 h 93"/>
                <a:gd name="T32" fmla="*/ 0 w 183"/>
                <a:gd name="T33" fmla="*/ 31 h 93"/>
                <a:gd name="T34" fmla="*/ 0 w 183"/>
                <a:gd name="T35" fmla="*/ 50 h 93"/>
                <a:gd name="T36" fmla="*/ 0 w 183"/>
                <a:gd name="T37" fmla="*/ 5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93"/>
                <a:gd name="T59" fmla="*/ 183 w 183"/>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93">
                  <a:moveTo>
                    <a:pt x="0" y="50"/>
                  </a:moveTo>
                  <a:lnTo>
                    <a:pt x="21" y="59"/>
                  </a:lnTo>
                  <a:lnTo>
                    <a:pt x="38" y="74"/>
                  </a:lnTo>
                  <a:lnTo>
                    <a:pt x="74" y="93"/>
                  </a:lnTo>
                  <a:lnTo>
                    <a:pt x="114" y="74"/>
                  </a:lnTo>
                  <a:lnTo>
                    <a:pt x="140" y="62"/>
                  </a:lnTo>
                  <a:lnTo>
                    <a:pt x="64" y="64"/>
                  </a:lnTo>
                  <a:lnTo>
                    <a:pt x="52" y="33"/>
                  </a:lnTo>
                  <a:lnTo>
                    <a:pt x="90" y="24"/>
                  </a:lnTo>
                  <a:lnTo>
                    <a:pt x="126" y="31"/>
                  </a:lnTo>
                  <a:lnTo>
                    <a:pt x="162" y="40"/>
                  </a:lnTo>
                  <a:lnTo>
                    <a:pt x="183" y="24"/>
                  </a:lnTo>
                  <a:lnTo>
                    <a:pt x="140" y="0"/>
                  </a:lnTo>
                  <a:lnTo>
                    <a:pt x="110" y="0"/>
                  </a:lnTo>
                  <a:lnTo>
                    <a:pt x="64" y="17"/>
                  </a:lnTo>
                  <a:lnTo>
                    <a:pt x="31" y="29"/>
                  </a:lnTo>
                  <a:lnTo>
                    <a:pt x="0" y="31"/>
                  </a:lnTo>
                  <a:lnTo>
                    <a:pt x="0" y="5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2" name="Freeform 405"/>
            <p:cNvSpPr>
              <a:spLocks/>
            </p:cNvSpPr>
            <p:nvPr/>
          </p:nvSpPr>
          <p:spPr bwMode="auto">
            <a:xfrm>
              <a:off x="885" y="636"/>
              <a:ext cx="77" cy="52"/>
            </a:xfrm>
            <a:custGeom>
              <a:avLst/>
              <a:gdLst>
                <a:gd name="T0" fmla="*/ 0 w 77"/>
                <a:gd name="T1" fmla="*/ 26 h 52"/>
                <a:gd name="T2" fmla="*/ 57 w 77"/>
                <a:gd name="T3" fmla="*/ 52 h 52"/>
                <a:gd name="T4" fmla="*/ 77 w 77"/>
                <a:gd name="T5" fmla="*/ 38 h 52"/>
                <a:gd name="T6" fmla="*/ 27 w 77"/>
                <a:gd name="T7" fmla="*/ 0 h 52"/>
                <a:gd name="T8" fmla="*/ 5 w 77"/>
                <a:gd name="T9" fmla="*/ 0 h 52"/>
                <a:gd name="T10" fmla="*/ 0 w 77"/>
                <a:gd name="T11" fmla="*/ 26 h 52"/>
                <a:gd name="T12" fmla="*/ 0 w 77"/>
                <a:gd name="T13" fmla="*/ 26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6"/>
                  </a:moveTo>
                  <a:lnTo>
                    <a:pt x="57" y="52"/>
                  </a:lnTo>
                  <a:lnTo>
                    <a:pt x="77" y="38"/>
                  </a:lnTo>
                  <a:lnTo>
                    <a:pt x="27" y="0"/>
                  </a:lnTo>
                  <a:lnTo>
                    <a:pt x="5" y="0"/>
                  </a:lnTo>
                  <a:lnTo>
                    <a:pt x="0" y="26"/>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3" name="Freeform 406"/>
            <p:cNvSpPr>
              <a:spLocks/>
            </p:cNvSpPr>
            <p:nvPr/>
          </p:nvSpPr>
          <p:spPr bwMode="auto">
            <a:xfrm>
              <a:off x="850" y="695"/>
              <a:ext cx="31" cy="64"/>
            </a:xfrm>
            <a:custGeom>
              <a:avLst/>
              <a:gdLst>
                <a:gd name="T0" fmla="*/ 23 w 31"/>
                <a:gd name="T1" fmla="*/ 15 h 64"/>
                <a:gd name="T2" fmla="*/ 31 w 31"/>
                <a:gd name="T3" fmla="*/ 45 h 64"/>
                <a:gd name="T4" fmla="*/ 23 w 31"/>
                <a:gd name="T5" fmla="*/ 64 h 64"/>
                <a:gd name="T6" fmla="*/ 0 w 31"/>
                <a:gd name="T7" fmla="*/ 57 h 64"/>
                <a:gd name="T8" fmla="*/ 0 w 31"/>
                <a:gd name="T9" fmla="*/ 10 h 64"/>
                <a:gd name="T10" fmla="*/ 14 w 31"/>
                <a:gd name="T11" fmla="*/ 0 h 64"/>
                <a:gd name="T12" fmla="*/ 23 w 31"/>
                <a:gd name="T13" fmla="*/ 15 h 64"/>
                <a:gd name="T14" fmla="*/ 23 w 31"/>
                <a:gd name="T15" fmla="*/ 15 h 6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4"/>
                <a:gd name="T26" fmla="*/ 31 w 31"/>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4">
                  <a:moveTo>
                    <a:pt x="23" y="15"/>
                  </a:moveTo>
                  <a:lnTo>
                    <a:pt x="31" y="45"/>
                  </a:lnTo>
                  <a:lnTo>
                    <a:pt x="23" y="64"/>
                  </a:lnTo>
                  <a:lnTo>
                    <a:pt x="0" y="57"/>
                  </a:lnTo>
                  <a:lnTo>
                    <a:pt x="0" y="10"/>
                  </a:lnTo>
                  <a:lnTo>
                    <a:pt x="14" y="0"/>
                  </a:lnTo>
                  <a:lnTo>
                    <a:pt x="23" y="15"/>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4" name="Freeform 407"/>
            <p:cNvSpPr>
              <a:spLocks/>
            </p:cNvSpPr>
            <p:nvPr/>
          </p:nvSpPr>
          <p:spPr bwMode="auto">
            <a:xfrm>
              <a:off x="845" y="622"/>
              <a:ext cx="26" cy="66"/>
            </a:xfrm>
            <a:custGeom>
              <a:avLst/>
              <a:gdLst>
                <a:gd name="T0" fmla="*/ 12 w 26"/>
                <a:gd name="T1" fmla="*/ 0 h 66"/>
                <a:gd name="T2" fmla="*/ 0 w 26"/>
                <a:gd name="T3" fmla="*/ 14 h 66"/>
                <a:gd name="T4" fmla="*/ 0 w 26"/>
                <a:gd name="T5" fmla="*/ 59 h 66"/>
                <a:gd name="T6" fmla="*/ 12 w 26"/>
                <a:gd name="T7" fmla="*/ 66 h 66"/>
                <a:gd name="T8" fmla="*/ 26 w 26"/>
                <a:gd name="T9" fmla="*/ 16 h 66"/>
                <a:gd name="T10" fmla="*/ 12 w 26"/>
                <a:gd name="T11" fmla="*/ 0 h 66"/>
                <a:gd name="T12" fmla="*/ 12 w 26"/>
                <a:gd name="T13" fmla="*/ 0 h 66"/>
                <a:gd name="T14" fmla="*/ 0 60000 65536"/>
                <a:gd name="T15" fmla="*/ 0 60000 65536"/>
                <a:gd name="T16" fmla="*/ 0 60000 65536"/>
                <a:gd name="T17" fmla="*/ 0 60000 65536"/>
                <a:gd name="T18" fmla="*/ 0 60000 65536"/>
                <a:gd name="T19" fmla="*/ 0 60000 65536"/>
                <a:gd name="T20" fmla="*/ 0 60000 65536"/>
                <a:gd name="T21" fmla="*/ 0 w 26"/>
                <a:gd name="T22" fmla="*/ 0 h 66"/>
                <a:gd name="T23" fmla="*/ 26 w 2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6">
                  <a:moveTo>
                    <a:pt x="12" y="0"/>
                  </a:moveTo>
                  <a:lnTo>
                    <a:pt x="0" y="14"/>
                  </a:lnTo>
                  <a:lnTo>
                    <a:pt x="0" y="59"/>
                  </a:lnTo>
                  <a:lnTo>
                    <a:pt x="12" y="66"/>
                  </a:lnTo>
                  <a:lnTo>
                    <a:pt x="26" y="16"/>
                  </a:lnTo>
                  <a:lnTo>
                    <a:pt x="1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5" name="Freeform 408"/>
            <p:cNvSpPr>
              <a:spLocks/>
            </p:cNvSpPr>
            <p:nvPr/>
          </p:nvSpPr>
          <p:spPr bwMode="auto">
            <a:xfrm>
              <a:off x="812" y="418"/>
              <a:ext cx="123" cy="76"/>
            </a:xfrm>
            <a:custGeom>
              <a:avLst/>
              <a:gdLst>
                <a:gd name="T0" fmla="*/ 104 w 123"/>
                <a:gd name="T1" fmla="*/ 0 h 76"/>
                <a:gd name="T2" fmla="*/ 123 w 123"/>
                <a:gd name="T3" fmla="*/ 38 h 76"/>
                <a:gd name="T4" fmla="*/ 52 w 123"/>
                <a:gd name="T5" fmla="*/ 76 h 76"/>
                <a:gd name="T6" fmla="*/ 0 w 123"/>
                <a:gd name="T7" fmla="*/ 47 h 76"/>
                <a:gd name="T8" fmla="*/ 2 w 123"/>
                <a:gd name="T9" fmla="*/ 28 h 76"/>
                <a:gd name="T10" fmla="*/ 104 w 123"/>
                <a:gd name="T11" fmla="*/ 0 h 76"/>
                <a:gd name="T12" fmla="*/ 104 w 123"/>
                <a:gd name="T13" fmla="*/ 0 h 76"/>
                <a:gd name="T14" fmla="*/ 0 60000 65536"/>
                <a:gd name="T15" fmla="*/ 0 60000 65536"/>
                <a:gd name="T16" fmla="*/ 0 60000 65536"/>
                <a:gd name="T17" fmla="*/ 0 60000 65536"/>
                <a:gd name="T18" fmla="*/ 0 60000 65536"/>
                <a:gd name="T19" fmla="*/ 0 60000 65536"/>
                <a:gd name="T20" fmla="*/ 0 60000 65536"/>
                <a:gd name="T21" fmla="*/ 0 w 123"/>
                <a:gd name="T22" fmla="*/ 0 h 76"/>
                <a:gd name="T23" fmla="*/ 123 w 12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6">
                  <a:moveTo>
                    <a:pt x="104" y="0"/>
                  </a:moveTo>
                  <a:lnTo>
                    <a:pt x="123" y="38"/>
                  </a:lnTo>
                  <a:lnTo>
                    <a:pt x="52" y="76"/>
                  </a:lnTo>
                  <a:lnTo>
                    <a:pt x="0" y="47"/>
                  </a:lnTo>
                  <a:lnTo>
                    <a:pt x="2" y="28"/>
                  </a:lnTo>
                  <a:lnTo>
                    <a:pt x="10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6" name="Freeform 409"/>
            <p:cNvSpPr>
              <a:spLocks/>
            </p:cNvSpPr>
            <p:nvPr/>
          </p:nvSpPr>
          <p:spPr bwMode="auto">
            <a:xfrm>
              <a:off x="621" y="152"/>
              <a:ext cx="514" cy="1248"/>
            </a:xfrm>
            <a:custGeom>
              <a:avLst/>
              <a:gdLst>
                <a:gd name="T0" fmla="*/ 412 w 514"/>
                <a:gd name="T1" fmla="*/ 35 h 1248"/>
                <a:gd name="T2" fmla="*/ 488 w 514"/>
                <a:gd name="T3" fmla="*/ 142 h 1248"/>
                <a:gd name="T4" fmla="*/ 507 w 514"/>
                <a:gd name="T5" fmla="*/ 301 h 1248"/>
                <a:gd name="T6" fmla="*/ 474 w 514"/>
                <a:gd name="T7" fmla="*/ 356 h 1248"/>
                <a:gd name="T8" fmla="*/ 474 w 514"/>
                <a:gd name="T9" fmla="*/ 451 h 1248"/>
                <a:gd name="T10" fmla="*/ 445 w 514"/>
                <a:gd name="T11" fmla="*/ 387 h 1248"/>
                <a:gd name="T12" fmla="*/ 414 w 514"/>
                <a:gd name="T13" fmla="*/ 318 h 1248"/>
                <a:gd name="T14" fmla="*/ 393 w 514"/>
                <a:gd name="T15" fmla="*/ 254 h 1248"/>
                <a:gd name="T16" fmla="*/ 307 w 514"/>
                <a:gd name="T17" fmla="*/ 270 h 1248"/>
                <a:gd name="T18" fmla="*/ 186 w 514"/>
                <a:gd name="T19" fmla="*/ 280 h 1248"/>
                <a:gd name="T20" fmla="*/ 53 w 514"/>
                <a:gd name="T21" fmla="*/ 294 h 1248"/>
                <a:gd name="T22" fmla="*/ 50 w 514"/>
                <a:gd name="T23" fmla="*/ 425 h 1248"/>
                <a:gd name="T24" fmla="*/ 64 w 514"/>
                <a:gd name="T25" fmla="*/ 520 h 1248"/>
                <a:gd name="T26" fmla="*/ 138 w 514"/>
                <a:gd name="T27" fmla="*/ 643 h 1248"/>
                <a:gd name="T28" fmla="*/ 188 w 514"/>
                <a:gd name="T29" fmla="*/ 709 h 1248"/>
                <a:gd name="T30" fmla="*/ 276 w 514"/>
                <a:gd name="T31" fmla="*/ 759 h 1248"/>
                <a:gd name="T32" fmla="*/ 357 w 514"/>
                <a:gd name="T33" fmla="*/ 736 h 1248"/>
                <a:gd name="T34" fmla="*/ 429 w 514"/>
                <a:gd name="T35" fmla="*/ 636 h 1248"/>
                <a:gd name="T36" fmla="*/ 443 w 514"/>
                <a:gd name="T37" fmla="*/ 638 h 1248"/>
                <a:gd name="T38" fmla="*/ 357 w 514"/>
                <a:gd name="T39" fmla="*/ 755 h 1248"/>
                <a:gd name="T40" fmla="*/ 341 w 514"/>
                <a:gd name="T41" fmla="*/ 793 h 1248"/>
                <a:gd name="T42" fmla="*/ 431 w 514"/>
                <a:gd name="T43" fmla="*/ 842 h 1248"/>
                <a:gd name="T44" fmla="*/ 317 w 514"/>
                <a:gd name="T45" fmla="*/ 890 h 1248"/>
                <a:gd name="T46" fmla="*/ 362 w 514"/>
                <a:gd name="T47" fmla="*/ 1139 h 1248"/>
                <a:gd name="T48" fmla="*/ 321 w 514"/>
                <a:gd name="T49" fmla="*/ 1139 h 1248"/>
                <a:gd name="T50" fmla="*/ 288 w 514"/>
                <a:gd name="T51" fmla="*/ 947 h 1248"/>
                <a:gd name="T52" fmla="*/ 276 w 514"/>
                <a:gd name="T53" fmla="*/ 883 h 1248"/>
                <a:gd name="T54" fmla="*/ 317 w 514"/>
                <a:gd name="T55" fmla="*/ 819 h 1248"/>
                <a:gd name="T56" fmla="*/ 241 w 514"/>
                <a:gd name="T57" fmla="*/ 823 h 1248"/>
                <a:gd name="T58" fmla="*/ 245 w 514"/>
                <a:gd name="T59" fmla="*/ 866 h 1248"/>
                <a:gd name="T60" fmla="*/ 176 w 514"/>
                <a:gd name="T61" fmla="*/ 823 h 1248"/>
                <a:gd name="T62" fmla="*/ 195 w 514"/>
                <a:gd name="T63" fmla="*/ 800 h 1248"/>
                <a:gd name="T64" fmla="*/ 252 w 514"/>
                <a:gd name="T65" fmla="*/ 795 h 1248"/>
                <a:gd name="T66" fmla="*/ 202 w 514"/>
                <a:gd name="T67" fmla="*/ 750 h 1248"/>
                <a:gd name="T68" fmla="*/ 93 w 514"/>
                <a:gd name="T69" fmla="*/ 598 h 1248"/>
                <a:gd name="T70" fmla="*/ 43 w 514"/>
                <a:gd name="T71" fmla="*/ 467 h 1248"/>
                <a:gd name="T72" fmla="*/ 43 w 514"/>
                <a:gd name="T73" fmla="*/ 384 h 1248"/>
                <a:gd name="T74" fmla="*/ 0 w 514"/>
                <a:gd name="T75" fmla="*/ 285 h 1248"/>
                <a:gd name="T76" fmla="*/ 19 w 514"/>
                <a:gd name="T77" fmla="*/ 168 h 1248"/>
                <a:gd name="T78" fmla="*/ 124 w 514"/>
                <a:gd name="T79" fmla="*/ 71 h 1248"/>
                <a:gd name="T80" fmla="*/ 222 w 514"/>
                <a:gd name="T81" fmla="*/ 7 h 1248"/>
                <a:gd name="T82" fmla="*/ 350 w 514"/>
                <a:gd name="T83" fmla="*/ 14 h 1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1248"/>
                <a:gd name="T128" fmla="*/ 514 w 514"/>
                <a:gd name="T129" fmla="*/ 1248 h 1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1248">
                  <a:moveTo>
                    <a:pt x="350" y="14"/>
                  </a:moveTo>
                  <a:lnTo>
                    <a:pt x="412" y="35"/>
                  </a:lnTo>
                  <a:lnTo>
                    <a:pt x="474" y="88"/>
                  </a:lnTo>
                  <a:lnTo>
                    <a:pt x="488" y="142"/>
                  </a:lnTo>
                  <a:lnTo>
                    <a:pt x="514" y="223"/>
                  </a:lnTo>
                  <a:lnTo>
                    <a:pt x="507" y="301"/>
                  </a:lnTo>
                  <a:lnTo>
                    <a:pt x="507" y="332"/>
                  </a:lnTo>
                  <a:lnTo>
                    <a:pt x="474" y="356"/>
                  </a:lnTo>
                  <a:lnTo>
                    <a:pt x="474" y="389"/>
                  </a:lnTo>
                  <a:lnTo>
                    <a:pt x="474" y="451"/>
                  </a:lnTo>
                  <a:lnTo>
                    <a:pt x="460" y="406"/>
                  </a:lnTo>
                  <a:lnTo>
                    <a:pt x="445" y="387"/>
                  </a:lnTo>
                  <a:lnTo>
                    <a:pt x="445" y="353"/>
                  </a:lnTo>
                  <a:lnTo>
                    <a:pt x="414" y="318"/>
                  </a:lnTo>
                  <a:lnTo>
                    <a:pt x="412" y="278"/>
                  </a:lnTo>
                  <a:lnTo>
                    <a:pt x="393" y="254"/>
                  </a:lnTo>
                  <a:lnTo>
                    <a:pt x="329" y="266"/>
                  </a:lnTo>
                  <a:lnTo>
                    <a:pt x="307" y="270"/>
                  </a:lnTo>
                  <a:lnTo>
                    <a:pt x="269" y="254"/>
                  </a:lnTo>
                  <a:lnTo>
                    <a:pt x="186" y="280"/>
                  </a:lnTo>
                  <a:lnTo>
                    <a:pt x="79" y="273"/>
                  </a:lnTo>
                  <a:lnTo>
                    <a:pt x="53" y="294"/>
                  </a:lnTo>
                  <a:lnTo>
                    <a:pt x="53" y="334"/>
                  </a:lnTo>
                  <a:lnTo>
                    <a:pt x="50" y="425"/>
                  </a:lnTo>
                  <a:lnTo>
                    <a:pt x="60" y="489"/>
                  </a:lnTo>
                  <a:lnTo>
                    <a:pt x="64" y="520"/>
                  </a:lnTo>
                  <a:lnTo>
                    <a:pt x="107" y="596"/>
                  </a:lnTo>
                  <a:lnTo>
                    <a:pt x="138" y="643"/>
                  </a:lnTo>
                  <a:lnTo>
                    <a:pt x="157" y="676"/>
                  </a:lnTo>
                  <a:lnTo>
                    <a:pt x="188" y="709"/>
                  </a:lnTo>
                  <a:lnTo>
                    <a:pt x="231" y="750"/>
                  </a:lnTo>
                  <a:lnTo>
                    <a:pt x="276" y="759"/>
                  </a:lnTo>
                  <a:lnTo>
                    <a:pt x="314" y="755"/>
                  </a:lnTo>
                  <a:lnTo>
                    <a:pt x="357" y="736"/>
                  </a:lnTo>
                  <a:lnTo>
                    <a:pt x="410" y="676"/>
                  </a:lnTo>
                  <a:lnTo>
                    <a:pt x="429" y="636"/>
                  </a:lnTo>
                  <a:lnTo>
                    <a:pt x="457" y="579"/>
                  </a:lnTo>
                  <a:lnTo>
                    <a:pt x="443" y="638"/>
                  </a:lnTo>
                  <a:lnTo>
                    <a:pt x="412" y="690"/>
                  </a:lnTo>
                  <a:lnTo>
                    <a:pt x="357" y="755"/>
                  </a:lnTo>
                  <a:lnTo>
                    <a:pt x="317" y="788"/>
                  </a:lnTo>
                  <a:lnTo>
                    <a:pt x="341" y="793"/>
                  </a:lnTo>
                  <a:lnTo>
                    <a:pt x="395" y="807"/>
                  </a:lnTo>
                  <a:lnTo>
                    <a:pt x="431" y="842"/>
                  </a:lnTo>
                  <a:lnTo>
                    <a:pt x="362" y="823"/>
                  </a:lnTo>
                  <a:lnTo>
                    <a:pt x="317" y="890"/>
                  </a:lnTo>
                  <a:lnTo>
                    <a:pt x="329" y="961"/>
                  </a:lnTo>
                  <a:lnTo>
                    <a:pt x="362" y="1139"/>
                  </a:lnTo>
                  <a:lnTo>
                    <a:pt x="360" y="1248"/>
                  </a:lnTo>
                  <a:lnTo>
                    <a:pt x="321" y="1139"/>
                  </a:lnTo>
                  <a:lnTo>
                    <a:pt x="293" y="1106"/>
                  </a:lnTo>
                  <a:lnTo>
                    <a:pt x="288" y="947"/>
                  </a:lnTo>
                  <a:lnTo>
                    <a:pt x="274" y="930"/>
                  </a:lnTo>
                  <a:lnTo>
                    <a:pt x="276" y="883"/>
                  </a:lnTo>
                  <a:lnTo>
                    <a:pt x="295" y="876"/>
                  </a:lnTo>
                  <a:lnTo>
                    <a:pt x="317" y="819"/>
                  </a:lnTo>
                  <a:lnTo>
                    <a:pt x="262" y="811"/>
                  </a:lnTo>
                  <a:lnTo>
                    <a:pt x="241" y="823"/>
                  </a:lnTo>
                  <a:lnTo>
                    <a:pt x="262" y="861"/>
                  </a:lnTo>
                  <a:lnTo>
                    <a:pt x="245" y="866"/>
                  </a:lnTo>
                  <a:lnTo>
                    <a:pt x="212" y="819"/>
                  </a:lnTo>
                  <a:lnTo>
                    <a:pt x="176" y="823"/>
                  </a:lnTo>
                  <a:lnTo>
                    <a:pt x="114" y="830"/>
                  </a:lnTo>
                  <a:lnTo>
                    <a:pt x="195" y="800"/>
                  </a:lnTo>
                  <a:lnTo>
                    <a:pt x="224" y="785"/>
                  </a:lnTo>
                  <a:lnTo>
                    <a:pt x="252" y="795"/>
                  </a:lnTo>
                  <a:lnTo>
                    <a:pt x="276" y="795"/>
                  </a:lnTo>
                  <a:lnTo>
                    <a:pt x="202" y="750"/>
                  </a:lnTo>
                  <a:lnTo>
                    <a:pt x="138" y="667"/>
                  </a:lnTo>
                  <a:lnTo>
                    <a:pt x="93" y="598"/>
                  </a:lnTo>
                  <a:lnTo>
                    <a:pt x="50" y="520"/>
                  </a:lnTo>
                  <a:lnTo>
                    <a:pt x="43" y="467"/>
                  </a:lnTo>
                  <a:lnTo>
                    <a:pt x="34" y="427"/>
                  </a:lnTo>
                  <a:lnTo>
                    <a:pt x="43" y="384"/>
                  </a:lnTo>
                  <a:lnTo>
                    <a:pt x="3" y="327"/>
                  </a:lnTo>
                  <a:lnTo>
                    <a:pt x="0" y="285"/>
                  </a:lnTo>
                  <a:lnTo>
                    <a:pt x="7" y="192"/>
                  </a:lnTo>
                  <a:lnTo>
                    <a:pt x="19" y="168"/>
                  </a:lnTo>
                  <a:lnTo>
                    <a:pt x="76" y="90"/>
                  </a:lnTo>
                  <a:lnTo>
                    <a:pt x="124" y="71"/>
                  </a:lnTo>
                  <a:lnTo>
                    <a:pt x="138" y="43"/>
                  </a:lnTo>
                  <a:lnTo>
                    <a:pt x="222" y="7"/>
                  </a:lnTo>
                  <a:lnTo>
                    <a:pt x="293" y="0"/>
                  </a:lnTo>
                  <a:lnTo>
                    <a:pt x="350"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7" name="Freeform 410"/>
            <p:cNvSpPr>
              <a:spLocks/>
            </p:cNvSpPr>
            <p:nvPr/>
          </p:nvSpPr>
          <p:spPr bwMode="auto">
            <a:xfrm>
              <a:off x="1078" y="475"/>
              <a:ext cx="79" cy="254"/>
            </a:xfrm>
            <a:custGeom>
              <a:avLst/>
              <a:gdLst>
                <a:gd name="T0" fmla="*/ 41 w 79"/>
                <a:gd name="T1" fmla="*/ 9 h 254"/>
                <a:gd name="T2" fmla="*/ 62 w 79"/>
                <a:gd name="T3" fmla="*/ 26 h 254"/>
                <a:gd name="T4" fmla="*/ 62 w 79"/>
                <a:gd name="T5" fmla="*/ 73 h 254"/>
                <a:gd name="T6" fmla="*/ 62 w 79"/>
                <a:gd name="T7" fmla="*/ 123 h 254"/>
                <a:gd name="T8" fmla="*/ 48 w 79"/>
                <a:gd name="T9" fmla="*/ 147 h 254"/>
                <a:gd name="T10" fmla="*/ 33 w 79"/>
                <a:gd name="T11" fmla="*/ 180 h 254"/>
                <a:gd name="T12" fmla="*/ 19 w 79"/>
                <a:gd name="T13" fmla="*/ 182 h 254"/>
                <a:gd name="T14" fmla="*/ 0 w 79"/>
                <a:gd name="T15" fmla="*/ 187 h 254"/>
                <a:gd name="T16" fmla="*/ 0 w 79"/>
                <a:gd name="T17" fmla="*/ 220 h 254"/>
                <a:gd name="T18" fmla="*/ 0 w 79"/>
                <a:gd name="T19" fmla="*/ 254 h 254"/>
                <a:gd name="T20" fmla="*/ 10 w 79"/>
                <a:gd name="T21" fmla="*/ 199 h 254"/>
                <a:gd name="T22" fmla="*/ 31 w 79"/>
                <a:gd name="T23" fmla="*/ 192 h 254"/>
                <a:gd name="T24" fmla="*/ 45 w 79"/>
                <a:gd name="T25" fmla="*/ 178 h 254"/>
                <a:gd name="T26" fmla="*/ 62 w 79"/>
                <a:gd name="T27" fmla="*/ 144 h 254"/>
                <a:gd name="T28" fmla="*/ 76 w 79"/>
                <a:gd name="T29" fmla="*/ 118 h 254"/>
                <a:gd name="T30" fmla="*/ 79 w 79"/>
                <a:gd name="T31" fmla="*/ 61 h 254"/>
                <a:gd name="T32" fmla="*/ 76 w 79"/>
                <a:gd name="T33" fmla="*/ 26 h 254"/>
                <a:gd name="T34" fmla="*/ 62 w 79"/>
                <a:gd name="T35" fmla="*/ 7 h 254"/>
                <a:gd name="T36" fmla="*/ 45 w 79"/>
                <a:gd name="T37" fmla="*/ 0 h 254"/>
                <a:gd name="T38" fmla="*/ 41 w 79"/>
                <a:gd name="T39" fmla="*/ 9 h 254"/>
                <a:gd name="T40" fmla="*/ 41 w 79"/>
                <a:gd name="T41" fmla="*/ 9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254"/>
                <a:gd name="T65" fmla="*/ 79 w 79"/>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254">
                  <a:moveTo>
                    <a:pt x="41" y="9"/>
                  </a:moveTo>
                  <a:lnTo>
                    <a:pt x="62" y="26"/>
                  </a:lnTo>
                  <a:lnTo>
                    <a:pt x="62" y="73"/>
                  </a:lnTo>
                  <a:lnTo>
                    <a:pt x="62" y="123"/>
                  </a:lnTo>
                  <a:lnTo>
                    <a:pt x="48" y="147"/>
                  </a:lnTo>
                  <a:lnTo>
                    <a:pt x="33" y="180"/>
                  </a:lnTo>
                  <a:lnTo>
                    <a:pt x="19" y="182"/>
                  </a:lnTo>
                  <a:lnTo>
                    <a:pt x="0" y="187"/>
                  </a:lnTo>
                  <a:lnTo>
                    <a:pt x="0" y="220"/>
                  </a:lnTo>
                  <a:lnTo>
                    <a:pt x="0" y="254"/>
                  </a:lnTo>
                  <a:lnTo>
                    <a:pt x="10" y="199"/>
                  </a:lnTo>
                  <a:lnTo>
                    <a:pt x="31" y="192"/>
                  </a:lnTo>
                  <a:lnTo>
                    <a:pt x="45" y="178"/>
                  </a:lnTo>
                  <a:lnTo>
                    <a:pt x="62" y="144"/>
                  </a:lnTo>
                  <a:lnTo>
                    <a:pt x="76" y="118"/>
                  </a:lnTo>
                  <a:lnTo>
                    <a:pt x="79" y="61"/>
                  </a:lnTo>
                  <a:lnTo>
                    <a:pt x="76" y="26"/>
                  </a:lnTo>
                  <a:lnTo>
                    <a:pt x="62" y="7"/>
                  </a:lnTo>
                  <a:lnTo>
                    <a:pt x="45" y="0"/>
                  </a:lnTo>
                  <a:lnTo>
                    <a:pt x="41"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8" name="Freeform 411"/>
            <p:cNvSpPr>
              <a:spLocks/>
            </p:cNvSpPr>
            <p:nvPr/>
          </p:nvSpPr>
          <p:spPr bwMode="auto">
            <a:xfrm>
              <a:off x="1102" y="508"/>
              <a:ext cx="38" cy="83"/>
            </a:xfrm>
            <a:custGeom>
              <a:avLst/>
              <a:gdLst>
                <a:gd name="T0" fmla="*/ 38 w 38"/>
                <a:gd name="T1" fmla="*/ 0 h 83"/>
                <a:gd name="T2" fmla="*/ 9 w 38"/>
                <a:gd name="T3" fmla="*/ 19 h 83"/>
                <a:gd name="T4" fmla="*/ 5 w 38"/>
                <a:gd name="T5" fmla="*/ 38 h 83"/>
                <a:gd name="T6" fmla="*/ 0 w 38"/>
                <a:gd name="T7" fmla="*/ 57 h 83"/>
                <a:gd name="T8" fmla="*/ 12 w 38"/>
                <a:gd name="T9" fmla="*/ 64 h 83"/>
                <a:gd name="T10" fmla="*/ 21 w 38"/>
                <a:gd name="T11" fmla="*/ 83 h 83"/>
                <a:gd name="T12" fmla="*/ 17 w 38"/>
                <a:gd name="T13" fmla="*/ 40 h 83"/>
                <a:gd name="T14" fmla="*/ 26 w 38"/>
                <a:gd name="T15" fmla="*/ 21 h 83"/>
                <a:gd name="T16" fmla="*/ 38 w 38"/>
                <a:gd name="T17" fmla="*/ 31 h 83"/>
                <a:gd name="T18" fmla="*/ 38 w 38"/>
                <a:gd name="T19" fmla="*/ 0 h 83"/>
                <a:gd name="T20" fmla="*/ 38 w 3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3"/>
                <a:gd name="T35" fmla="*/ 38 w 3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3">
                  <a:moveTo>
                    <a:pt x="38" y="0"/>
                  </a:moveTo>
                  <a:lnTo>
                    <a:pt x="9" y="19"/>
                  </a:lnTo>
                  <a:lnTo>
                    <a:pt x="5" y="38"/>
                  </a:lnTo>
                  <a:lnTo>
                    <a:pt x="0" y="57"/>
                  </a:lnTo>
                  <a:lnTo>
                    <a:pt x="12" y="64"/>
                  </a:lnTo>
                  <a:lnTo>
                    <a:pt x="21" y="83"/>
                  </a:lnTo>
                  <a:lnTo>
                    <a:pt x="17" y="40"/>
                  </a:lnTo>
                  <a:lnTo>
                    <a:pt x="26" y="21"/>
                  </a:lnTo>
                  <a:lnTo>
                    <a:pt x="38" y="31"/>
                  </a:lnTo>
                  <a:lnTo>
                    <a:pt x="3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9" name="Freeform 412"/>
            <p:cNvSpPr>
              <a:spLocks/>
            </p:cNvSpPr>
            <p:nvPr/>
          </p:nvSpPr>
          <p:spPr bwMode="auto">
            <a:xfrm>
              <a:off x="1095" y="579"/>
              <a:ext cx="28" cy="52"/>
            </a:xfrm>
            <a:custGeom>
              <a:avLst/>
              <a:gdLst>
                <a:gd name="T0" fmla="*/ 7 w 28"/>
                <a:gd name="T1" fmla="*/ 0 h 52"/>
                <a:gd name="T2" fmla="*/ 16 w 28"/>
                <a:gd name="T3" fmla="*/ 14 h 52"/>
                <a:gd name="T4" fmla="*/ 0 w 28"/>
                <a:gd name="T5" fmla="*/ 40 h 52"/>
                <a:gd name="T6" fmla="*/ 14 w 28"/>
                <a:gd name="T7" fmla="*/ 52 h 52"/>
                <a:gd name="T8" fmla="*/ 28 w 28"/>
                <a:gd name="T9" fmla="*/ 26 h 52"/>
                <a:gd name="T10" fmla="*/ 28 w 28"/>
                <a:gd name="T11" fmla="*/ 12 h 52"/>
                <a:gd name="T12" fmla="*/ 7 w 28"/>
                <a:gd name="T13" fmla="*/ 0 h 52"/>
                <a:gd name="T14" fmla="*/ 7 w 2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2"/>
                <a:gd name="T26" fmla="*/ 28 w 2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2">
                  <a:moveTo>
                    <a:pt x="7" y="0"/>
                  </a:moveTo>
                  <a:lnTo>
                    <a:pt x="16" y="14"/>
                  </a:lnTo>
                  <a:lnTo>
                    <a:pt x="0" y="40"/>
                  </a:lnTo>
                  <a:lnTo>
                    <a:pt x="14" y="52"/>
                  </a:lnTo>
                  <a:lnTo>
                    <a:pt x="28" y="26"/>
                  </a:lnTo>
                  <a:lnTo>
                    <a:pt x="28" y="12"/>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0" name="Freeform 413"/>
            <p:cNvSpPr>
              <a:spLocks/>
            </p:cNvSpPr>
            <p:nvPr/>
          </p:nvSpPr>
          <p:spPr bwMode="auto">
            <a:xfrm>
              <a:off x="702" y="579"/>
              <a:ext cx="129" cy="69"/>
            </a:xfrm>
            <a:custGeom>
              <a:avLst/>
              <a:gdLst>
                <a:gd name="T0" fmla="*/ 0 w 129"/>
                <a:gd name="T1" fmla="*/ 21 h 69"/>
                <a:gd name="T2" fmla="*/ 26 w 129"/>
                <a:gd name="T3" fmla="*/ 12 h 69"/>
                <a:gd name="T4" fmla="*/ 57 w 129"/>
                <a:gd name="T5" fmla="*/ 14 h 69"/>
                <a:gd name="T6" fmla="*/ 91 w 129"/>
                <a:gd name="T7" fmla="*/ 26 h 69"/>
                <a:gd name="T8" fmla="*/ 95 w 129"/>
                <a:gd name="T9" fmla="*/ 45 h 69"/>
                <a:gd name="T10" fmla="*/ 57 w 129"/>
                <a:gd name="T11" fmla="*/ 50 h 69"/>
                <a:gd name="T12" fmla="*/ 19 w 129"/>
                <a:gd name="T13" fmla="*/ 55 h 69"/>
                <a:gd name="T14" fmla="*/ 45 w 129"/>
                <a:gd name="T15" fmla="*/ 62 h 69"/>
                <a:gd name="T16" fmla="*/ 64 w 129"/>
                <a:gd name="T17" fmla="*/ 69 h 69"/>
                <a:gd name="T18" fmla="*/ 100 w 129"/>
                <a:gd name="T19" fmla="*/ 62 h 69"/>
                <a:gd name="T20" fmla="*/ 114 w 129"/>
                <a:gd name="T21" fmla="*/ 52 h 69"/>
                <a:gd name="T22" fmla="*/ 129 w 129"/>
                <a:gd name="T23" fmla="*/ 52 h 69"/>
                <a:gd name="T24" fmla="*/ 129 w 129"/>
                <a:gd name="T25" fmla="*/ 40 h 69"/>
                <a:gd name="T26" fmla="*/ 112 w 129"/>
                <a:gd name="T27" fmla="*/ 19 h 69"/>
                <a:gd name="T28" fmla="*/ 69 w 129"/>
                <a:gd name="T29" fmla="*/ 2 h 69"/>
                <a:gd name="T30" fmla="*/ 5 w 129"/>
                <a:gd name="T31" fmla="*/ 0 h 69"/>
                <a:gd name="T32" fmla="*/ 0 w 129"/>
                <a:gd name="T33" fmla="*/ 21 h 69"/>
                <a:gd name="T34" fmla="*/ 0 w 129"/>
                <a:gd name="T35" fmla="*/ 2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9"/>
                <a:gd name="T56" fmla="*/ 129 w 129"/>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9">
                  <a:moveTo>
                    <a:pt x="0" y="21"/>
                  </a:moveTo>
                  <a:lnTo>
                    <a:pt x="26" y="12"/>
                  </a:lnTo>
                  <a:lnTo>
                    <a:pt x="57" y="14"/>
                  </a:lnTo>
                  <a:lnTo>
                    <a:pt x="91" y="26"/>
                  </a:lnTo>
                  <a:lnTo>
                    <a:pt x="95" y="45"/>
                  </a:lnTo>
                  <a:lnTo>
                    <a:pt x="57" y="50"/>
                  </a:lnTo>
                  <a:lnTo>
                    <a:pt x="19" y="55"/>
                  </a:lnTo>
                  <a:lnTo>
                    <a:pt x="45" y="62"/>
                  </a:lnTo>
                  <a:lnTo>
                    <a:pt x="64" y="69"/>
                  </a:lnTo>
                  <a:lnTo>
                    <a:pt x="100" y="62"/>
                  </a:lnTo>
                  <a:lnTo>
                    <a:pt x="114" y="52"/>
                  </a:lnTo>
                  <a:lnTo>
                    <a:pt x="129" y="52"/>
                  </a:lnTo>
                  <a:lnTo>
                    <a:pt x="129" y="40"/>
                  </a:lnTo>
                  <a:lnTo>
                    <a:pt x="112" y="19"/>
                  </a:lnTo>
                  <a:lnTo>
                    <a:pt x="69" y="2"/>
                  </a:lnTo>
                  <a:lnTo>
                    <a:pt x="5"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1" name="Freeform 414"/>
            <p:cNvSpPr>
              <a:spLocks/>
            </p:cNvSpPr>
            <p:nvPr/>
          </p:nvSpPr>
          <p:spPr bwMode="auto">
            <a:xfrm>
              <a:off x="883" y="553"/>
              <a:ext cx="119" cy="78"/>
            </a:xfrm>
            <a:custGeom>
              <a:avLst/>
              <a:gdLst>
                <a:gd name="T0" fmla="*/ 0 w 119"/>
                <a:gd name="T1" fmla="*/ 45 h 78"/>
                <a:gd name="T2" fmla="*/ 14 w 119"/>
                <a:gd name="T3" fmla="*/ 57 h 78"/>
                <a:gd name="T4" fmla="*/ 24 w 119"/>
                <a:gd name="T5" fmla="*/ 69 h 78"/>
                <a:gd name="T6" fmla="*/ 43 w 119"/>
                <a:gd name="T7" fmla="*/ 78 h 78"/>
                <a:gd name="T8" fmla="*/ 83 w 119"/>
                <a:gd name="T9" fmla="*/ 78 h 78"/>
                <a:gd name="T10" fmla="*/ 109 w 119"/>
                <a:gd name="T11" fmla="*/ 71 h 78"/>
                <a:gd name="T12" fmla="*/ 119 w 119"/>
                <a:gd name="T13" fmla="*/ 59 h 78"/>
                <a:gd name="T14" fmla="*/ 100 w 119"/>
                <a:gd name="T15" fmla="*/ 55 h 78"/>
                <a:gd name="T16" fmla="*/ 98 w 119"/>
                <a:gd name="T17" fmla="*/ 66 h 78"/>
                <a:gd name="T18" fmla="*/ 67 w 119"/>
                <a:gd name="T19" fmla="*/ 62 h 78"/>
                <a:gd name="T20" fmla="*/ 43 w 119"/>
                <a:gd name="T21" fmla="*/ 66 h 78"/>
                <a:gd name="T22" fmla="*/ 33 w 119"/>
                <a:gd name="T23" fmla="*/ 47 h 78"/>
                <a:gd name="T24" fmla="*/ 43 w 119"/>
                <a:gd name="T25" fmla="*/ 26 h 78"/>
                <a:gd name="T26" fmla="*/ 83 w 119"/>
                <a:gd name="T27" fmla="*/ 12 h 78"/>
                <a:gd name="T28" fmla="*/ 109 w 119"/>
                <a:gd name="T29" fmla="*/ 7 h 78"/>
                <a:gd name="T30" fmla="*/ 88 w 119"/>
                <a:gd name="T31" fmla="*/ 0 h 78"/>
                <a:gd name="T32" fmla="*/ 45 w 119"/>
                <a:gd name="T33" fmla="*/ 12 h 78"/>
                <a:gd name="T34" fmla="*/ 14 w 119"/>
                <a:gd name="T35" fmla="*/ 24 h 78"/>
                <a:gd name="T36" fmla="*/ 2 w 119"/>
                <a:gd name="T37" fmla="*/ 36 h 78"/>
                <a:gd name="T38" fmla="*/ 0 w 119"/>
                <a:gd name="T39" fmla="*/ 45 h 78"/>
                <a:gd name="T40" fmla="*/ 0 w 119"/>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78"/>
                <a:gd name="T65" fmla="*/ 119 w 11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78">
                  <a:moveTo>
                    <a:pt x="0" y="45"/>
                  </a:moveTo>
                  <a:lnTo>
                    <a:pt x="14" y="57"/>
                  </a:lnTo>
                  <a:lnTo>
                    <a:pt x="24" y="69"/>
                  </a:lnTo>
                  <a:lnTo>
                    <a:pt x="43" y="78"/>
                  </a:lnTo>
                  <a:lnTo>
                    <a:pt x="83" y="78"/>
                  </a:lnTo>
                  <a:lnTo>
                    <a:pt x="109" y="71"/>
                  </a:lnTo>
                  <a:lnTo>
                    <a:pt x="119" y="59"/>
                  </a:lnTo>
                  <a:lnTo>
                    <a:pt x="100" y="55"/>
                  </a:lnTo>
                  <a:lnTo>
                    <a:pt x="98" y="66"/>
                  </a:lnTo>
                  <a:lnTo>
                    <a:pt x="67" y="62"/>
                  </a:lnTo>
                  <a:lnTo>
                    <a:pt x="43" y="66"/>
                  </a:lnTo>
                  <a:lnTo>
                    <a:pt x="33" y="47"/>
                  </a:lnTo>
                  <a:lnTo>
                    <a:pt x="43" y="26"/>
                  </a:lnTo>
                  <a:lnTo>
                    <a:pt x="83" y="12"/>
                  </a:lnTo>
                  <a:lnTo>
                    <a:pt x="109" y="7"/>
                  </a:lnTo>
                  <a:lnTo>
                    <a:pt x="88" y="0"/>
                  </a:lnTo>
                  <a:lnTo>
                    <a:pt x="45" y="12"/>
                  </a:lnTo>
                  <a:lnTo>
                    <a:pt x="14" y="24"/>
                  </a:lnTo>
                  <a:lnTo>
                    <a:pt x="2" y="36"/>
                  </a:lnTo>
                  <a:lnTo>
                    <a:pt x="0"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2" name="Freeform 415"/>
            <p:cNvSpPr>
              <a:spLocks/>
            </p:cNvSpPr>
            <p:nvPr/>
          </p:nvSpPr>
          <p:spPr bwMode="auto">
            <a:xfrm>
              <a:off x="821" y="752"/>
              <a:ext cx="93" cy="31"/>
            </a:xfrm>
            <a:custGeom>
              <a:avLst/>
              <a:gdLst>
                <a:gd name="T0" fmla="*/ 0 w 93"/>
                <a:gd name="T1" fmla="*/ 0 h 31"/>
                <a:gd name="T2" fmla="*/ 19 w 93"/>
                <a:gd name="T3" fmla="*/ 7 h 31"/>
                <a:gd name="T4" fmla="*/ 45 w 93"/>
                <a:gd name="T5" fmla="*/ 15 h 31"/>
                <a:gd name="T6" fmla="*/ 69 w 93"/>
                <a:gd name="T7" fmla="*/ 0 h 31"/>
                <a:gd name="T8" fmla="*/ 93 w 93"/>
                <a:gd name="T9" fmla="*/ 0 h 31"/>
                <a:gd name="T10" fmla="*/ 86 w 93"/>
                <a:gd name="T11" fmla="*/ 15 h 31"/>
                <a:gd name="T12" fmla="*/ 62 w 93"/>
                <a:gd name="T13" fmla="*/ 22 h 31"/>
                <a:gd name="T14" fmla="*/ 45 w 93"/>
                <a:gd name="T15" fmla="*/ 31 h 31"/>
                <a:gd name="T16" fmla="*/ 24 w 93"/>
                <a:gd name="T17" fmla="*/ 24 h 31"/>
                <a:gd name="T18" fmla="*/ 0 w 93"/>
                <a:gd name="T19" fmla="*/ 0 h 31"/>
                <a:gd name="T20" fmla="*/ 0 w 9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1"/>
                <a:gd name="T35" fmla="*/ 93 w 9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1">
                  <a:moveTo>
                    <a:pt x="0" y="0"/>
                  </a:moveTo>
                  <a:lnTo>
                    <a:pt x="19" y="7"/>
                  </a:lnTo>
                  <a:lnTo>
                    <a:pt x="45" y="15"/>
                  </a:lnTo>
                  <a:lnTo>
                    <a:pt x="69" y="0"/>
                  </a:lnTo>
                  <a:lnTo>
                    <a:pt x="93" y="0"/>
                  </a:lnTo>
                  <a:lnTo>
                    <a:pt x="86" y="15"/>
                  </a:lnTo>
                  <a:lnTo>
                    <a:pt x="62" y="22"/>
                  </a:lnTo>
                  <a:lnTo>
                    <a:pt x="45" y="31"/>
                  </a:lnTo>
                  <a:lnTo>
                    <a:pt x="24" y="24"/>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3" name="Freeform 416"/>
            <p:cNvSpPr>
              <a:spLocks/>
            </p:cNvSpPr>
            <p:nvPr/>
          </p:nvSpPr>
          <p:spPr bwMode="auto">
            <a:xfrm>
              <a:off x="790" y="712"/>
              <a:ext cx="43" cy="45"/>
            </a:xfrm>
            <a:custGeom>
              <a:avLst/>
              <a:gdLst>
                <a:gd name="T0" fmla="*/ 43 w 43"/>
                <a:gd name="T1" fmla="*/ 0 h 45"/>
                <a:gd name="T2" fmla="*/ 24 w 43"/>
                <a:gd name="T3" fmla="*/ 28 h 45"/>
                <a:gd name="T4" fmla="*/ 0 w 43"/>
                <a:gd name="T5" fmla="*/ 45 h 45"/>
                <a:gd name="T6" fmla="*/ 14 w 43"/>
                <a:gd name="T7" fmla="*/ 19 h 45"/>
                <a:gd name="T8" fmla="*/ 43 w 43"/>
                <a:gd name="T9" fmla="*/ 0 h 45"/>
                <a:gd name="T10" fmla="*/ 43 w 43"/>
                <a:gd name="T11" fmla="*/ 0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43" y="0"/>
                  </a:moveTo>
                  <a:lnTo>
                    <a:pt x="24" y="28"/>
                  </a:lnTo>
                  <a:lnTo>
                    <a:pt x="0" y="45"/>
                  </a:lnTo>
                  <a:lnTo>
                    <a:pt x="14" y="19"/>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4" name="Freeform 417"/>
            <p:cNvSpPr>
              <a:spLocks/>
            </p:cNvSpPr>
            <p:nvPr/>
          </p:nvSpPr>
          <p:spPr bwMode="auto">
            <a:xfrm>
              <a:off x="895" y="710"/>
              <a:ext cx="64" cy="57"/>
            </a:xfrm>
            <a:custGeom>
              <a:avLst/>
              <a:gdLst>
                <a:gd name="T0" fmla="*/ 0 w 64"/>
                <a:gd name="T1" fmla="*/ 7 h 57"/>
                <a:gd name="T2" fmla="*/ 19 w 64"/>
                <a:gd name="T3" fmla="*/ 16 h 57"/>
                <a:gd name="T4" fmla="*/ 36 w 64"/>
                <a:gd name="T5" fmla="*/ 28 h 57"/>
                <a:gd name="T6" fmla="*/ 64 w 64"/>
                <a:gd name="T7" fmla="*/ 57 h 57"/>
                <a:gd name="T8" fmla="*/ 43 w 64"/>
                <a:gd name="T9" fmla="*/ 9 h 57"/>
                <a:gd name="T10" fmla="*/ 24 w 64"/>
                <a:gd name="T11" fmla="*/ 0 h 57"/>
                <a:gd name="T12" fmla="*/ 0 w 64"/>
                <a:gd name="T13" fmla="*/ 7 h 57"/>
                <a:gd name="T14" fmla="*/ 0 w 64"/>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7"/>
                <a:gd name="T26" fmla="*/ 64 w 6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7">
                  <a:moveTo>
                    <a:pt x="0" y="7"/>
                  </a:moveTo>
                  <a:lnTo>
                    <a:pt x="19" y="16"/>
                  </a:lnTo>
                  <a:lnTo>
                    <a:pt x="36" y="28"/>
                  </a:lnTo>
                  <a:lnTo>
                    <a:pt x="64" y="57"/>
                  </a:lnTo>
                  <a:lnTo>
                    <a:pt x="43" y="9"/>
                  </a:lnTo>
                  <a:lnTo>
                    <a:pt x="24" y="0"/>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5" name="Freeform 418"/>
            <p:cNvSpPr>
              <a:spLocks/>
            </p:cNvSpPr>
            <p:nvPr/>
          </p:nvSpPr>
          <p:spPr bwMode="auto">
            <a:xfrm>
              <a:off x="873" y="619"/>
              <a:ext cx="167" cy="110"/>
            </a:xfrm>
            <a:custGeom>
              <a:avLst/>
              <a:gdLst>
                <a:gd name="T0" fmla="*/ 0 w 167"/>
                <a:gd name="T1" fmla="*/ 26 h 110"/>
                <a:gd name="T2" fmla="*/ 0 w 167"/>
                <a:gd name="T3" fmla="*/ 76 h 110"/>
                <a:gd name="T4" fmla="*/ 43 w 167"/>
                <a:gd name="T5" fmla="*/ 100 h 110"/>
                <a:gd name="T6" fmla="*/ 96 w 167"/>
                <a:gd name="T7" fmla="*/ 110 h 110"/>
                <a:gd name="T8" fmla="*/ 141 w 167"/>
                <a:gd name="T9" fmla="*/ 95 h 110"/>
                <a:gd name="T10" fmla="*/ 160 w 167"/>
                <a:gd name="T11" fmla="*/ 50 h 110"/>
                <a:gd name="T12" fmla="*/ 167 w 167"/>
                <a:gd name="T13" fmla="*/ 0 h 110"/>
                <a:gd name="T14" fmla="*/ 160 w 167"/>
                <a:gd name="T15" fmla="*/ 3 h 110"/>
                <a:gd name="T16" fmla="*/ 143 w 167"/>
                <a:gd name="T17" fmla="*/ 62 h 110"/>
                <a:gd name="T18" fmla="*/ 127 w 167"/>
                <a:gd name="T19" fmla="*/ 91 h 110"/>
                <a:gd name="T20" fmla="*/ 93 w 167"/>
                <a:gd name="T21" fmla="*/ 100 h 110"/>
                <a:gd name="T22" fmla="*/ 55 w 167"/>
                <a:gd name="T23" fmla="*/ 95 h 110"/>
                <a:gd name="T24" fmla="*/ 41 w 167"/>
                <a:gd name="T25" fmla="*/ 88 h 110"/>
                <a:gd name="T26" fmla="*/ 15 w 167"/>
                <a:gd name="T27" fmla="*/ 74 h 110"/>
                <a:gd name="T28" fmla="*/ 12 w 167"/>
                <a:gd name="T29" fmla="*/ 55 h 110"/>
                <a:gd name="T30" fmla="*/ 15 w 167"/>
                <a:gd name="T31" fmla="*/ 12 h 110"/>
                <a:gd name="T32" fmla="*/ 5 w 167"/>
                <a:gd name="T33" fmla="*/ 10 h 110"/>
                <a:gd name="T34" fmla="*/ 0 w 167"/>
                <a:gd name="T35" fmla="*/ 26 h 110"/>
                <a:gd name="T36" fmla="*/ 0 w 167"/>
                <a:gd name="T37" fmla="*/ 26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10"/>
                <a:gd name="T59" fmla="*/ 167 w 16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10">
                  <a:moveTo>
                    <a:pt x="0" y="26"/>
                  </a:moveTo>
                  <a:lnTo>
                    <a:pt x="0" y="76"/>
                  </a:lnTo>
                  <a:lnTo>
                    <a:pt x="43" y="100"/>
                  </a:lnTo>
                  <a:lnTo>
                    <a:pt x="96" y="110"/>
                  </a:lnTo>
                  <a:lnTo>
                    <a:pt x="141" y="95"/>
                  </a:lnTo>
                  <a:lnTo>
                    <a:pt x="160" y="50"/>
                  </a:lnTo>
                  <a:lnTo>
                    <a:pt x="167" y="0"/>
                  </a:lnTo>
                  <a:lnTo>
                    <a:pt x="160" y="3"/>
                  </a:lnTo>
                  <a:lnTo>
                    <a:pt x="143" y="62"/>
                  </a:lnTo>
                  <a:lnTo>
                    <a:pt x="127" y="91"/>
                  </a:lnTo>
                  <a:lnTo>
                    <a:pt x="93" y="100"/>
                  </a:lnTo>
                  <a:lnTo>
                    <a:pt x="55" y="95"/>
                  </a:lnTo>
                  <a:lnTo>
                    <a:pt x="41" y="88"/>
                  </a:lnTo>
                  <a:lnTo>
                    <a:pt x="15" y="74"/>
                  </a:lnTo>
                  <a:lnTo>
                    <a:pt x="12" y="55"/>
                  </a:lnTo>
                  <a:lnTo>
                    <a:pt x="15" y="12"/>
                  </a:lnTo>
                  <a:lnTo>
                    <a:pt x="5" y="10"/>
                  </a:lnTo>
                  <a:lnTo>
                    <a:pt x="0"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6" name="Freeform 419"/>
            <p:cNvSpPr>
              <a:spLocks/>
            </p:cNvSpPr>
            <p:nvPr/>
          </p:nvSpPr>
          <p:spPr bwMode="auto">
            <a:xfrm>
              <a:off x="878" y="619"/>
              <a:ext cx="157" cy="15"/>
            </a:xfrm>
            <a:custGeom>
              <a:avLst/>
              <a:gdLst>
                <a:gd name="T0" fmla="*/ 0 w 157"/>
                <a:gd name="T1" fmla="*/ 15 h 15"/>
                <a:gd name="T2" fmla="*/ 72 w 157"/>
                <a:gd name="T3" fmla="*/ 12 h 15"/>
                <a:gd name="T4" fmla="*/ 157 w 157"/>
                <a:gd name="T5" fmla="*/ 12 h 15"/>
                <a:gd name="T6" fmla="*/ 155 w 157"/>
                <a:gd name="T7" fmla="*/ 0 h 15"/>
                <a:gd name="T8" fmla="*/ 12 w 157"/>
                <a:gd name="T9" fmla="*/ 3 h 15"/>
                <a:gd name="T10" fmla="*/ 3 w 157"/>
                <a:gd name="T11" fmla="*/ 10 h 15"/>
                <a:gd name="T12" fmla="*/ 0 w 157"/>
                <a:gd name="T13" fmla="*/ 15 h 15"/>
                <a:gd name="T14" fmla="*/ 0 w 15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5"/>
                <a:gd name="T26" fmla="*/ 157 w 15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5">
                  <a:moveTo>
                    <a:pt x="0" y="15"/>
                  </a:moveTo>
                  <a:lnTo>
                    <a:pt x="72" y="12"/>
                  </a:lnTo>
                  <a:lnTo>
                    <a:pt x="157" y="12"/>
                  </a:lnTo>
                  <a:lnTo>
                    <a:pt x="155" y="0"/>
                  </a:lnTo>
                  <a:lnTo>
                    <a:pt x="12" y="3"/>
                  </a:lnTo>
                  <a:lnTo>
                    <a:pt x="3" y="10"/>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7" name="Freeform 420"/>
            <p:cNvSpPr>
              <a:spLocks/>
            </p:cNvSpPr>
            <p:nvPr/>
          </p:nvSpPr>
          <p:spPr bwMode="auto">
            <a:xfrm>
              <a:off x="1023" y="539"/>
              <a:ext cx="58" cy="102"/>
            </a:xfrm>
            <a:custGeom>
              <a:avLst/>
              <a:gdLst>
                <a:gd name="T0" fmla="*/ 53 w 58"/>
                <a:gd name="T1" fmla="*/ 0 h 102"/>
                <a:gd name="T2" fmla="*/ 0 w 58"/>
                <a:gd name="T3" fmla="*/ 83 h 102"/>
                <a:gd name="T4" fmla="*/ 12 w 58"/>
                <a:gd name="T5" fmla="*/ 102 h 102"/>
                <a:gd name="T6" fmla="*/ 58 w 58"/>
                <a:gd name="T7" fmla="*/ 14 h 102"/>
                <a:gd name="T8" fmla="*/ 53 w 58"/>
                <a:gd name="T9" fmla="*/ 0 h 102"/>
                <a:gd name="T10" fmla="*/ 53 w 58"/>
                <a:gd name="T11" fmla="*/ 0 h 102"/>
                <a:gd name="T12" fmla="*/ 0 60000 65536"/>
                <a:gd name="T13" fmla="*/ 0 60000 65536"/>
                <a:gd name="T14" fmla="*/ 0 60000 65536"/>
                <a:gd name="T15" fmla="*/ 0 60000 65536"/>
                <a:gd name="T16" fmla="*/ 0 60000 65536"/>
                <a:gd name="T17" fmla="*/ 0 60000 65536"/>
                <a:gd name="T18" fmla="*/ 0 w 58"/>
                <a:gd name="T19" fmla="*/ 0 h 102"/>
                <a:gd name="T20" fmla="*/ 58 w 5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8" h="102">
                  <a:moveTo>
                    <a:pt x="53" y="0"/>
                  </a:moveTo>
                  <a:lnTo>
                    <a:pt x="0" y="83"/>
                  </a:lnTo>
                  <a:lnTo>
                    <a:pt x="12" y="102"/>
                  </a:lnTo>
                  <a:lnTo>
                    <a:pt x="58" y="14"/>
                  </a:lnTo>
                  <a:lnTo>
                    <a:pt x="5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8" name="Freeform 421"/>
            <p:cNvSpPr>
              <a:spLocks/>
            </p:cNvSpPr>
            <p:nvPr/>
          </p:nvSpPr>
          <p:spPr bwMode="auto">
            <a:xfrm>
              <a:off x="826" y="624"/>
              <a:ext cx="57" cy="29"/>
            </a:xfrm>
            <a:custGeom>
              <a:avLst/>
              <a:gdLst>
                <a:gd name="T0" fmla="*/ 52 w 57"/>
                <a:gd name="T1" fmla="*/ 21 h 29"/>
                <a:gd name="T2" fmla="*/ 40 w 57"/>
                <a:gd name="T3" fmla="*/ 17 h 29"/>
                <a:gd name="T4" fmla="*/ 21 w 57"/>
                <a:gd name="T5" fmla="*/ 17 h 29"/>
                <a:gd name="T6" fmla="*/ 5 w 57"/>
                <a:gd name="T7" fmla="*/ 29 h 29"/>
                <a:gd name="T8" fmla="*/ 0 w 57"/>
                <a:gd name="T9" fmla="*/ 17 h 29"/>
                <a:gd name="T10" fmla="*/ 36 w 57"/>
                <a:gd name="T11" fmla="*/ 0 h 29"/>
                <a:gd name="T12" fmla="*/ 57 w 57"/>
                <a:gd name="T13" fmla="*/ 7 h 29"/>
                <a:gd name="T14" fmla="*/ 52 w 57"/>
                <a:gd name="T15" fmla="*/ 21 h 29"/>
                <a:gd name="T16" fmla="*/ 52 w 57"/>
                <a:gd name="T17" fmla="*/ 2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9"/>
                <a:gd name="T29" fmla="*/ 57 w 5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9">
                  <a:moveTo>
                    <a:pt x="52" y="21"/>
                  </a:moveTo>
                  <a:lnTo>
                    <a:pt x="40" y="17"/>
                  </a:lnTo>
                  <a:lnTo>
                    <a:pt x="21" y="17"/>
                  </a:lnTo>
                  <a:lnTo>
                    <a:pt x="5" y="29"/>
                  </a:lnTo>
                  <a:lnTo>
                    <a:pt x="0" y="17"/>
                  </a:lnTo>
                  <a:lnTo>
                    <a:pt x="36" y="0"/>
                  </a:lnTo>
                  <a:lnTo>
                    <a:pt x="57" y="7"/>
                  </a:lnTo>
                  <a:lnTo>
                    <a:pt x="5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9" name="Freeform 422"/>
            <p:cNvSpPr>
              <a:spLocks/>
            </p:cNvSpPr>
            <p:nvPr/>
          </p:nvSpPr>
          <p:spPr bwMode="auto">
            <a:xfrm>
              <a:off x="674" y="634"/>
              <a:ext cx="157" cy="99"/>
            </a:xfrm>
            <a:custGeom>
              <a:avLst/>
              <a:gdLst>
                <a:gd name="T0" fmla="*/ 157 w 157"/>
                <a:gd name="T1" fmla="*/ 14 h 99"/>
                <a:gd name="T2" fmla="*/ 157 w 157"/>
                <a:gd name="T3" fmla="*/ 71 h 99"/>
                <a:gd name="T4" fmla="*/ 133 w 157"/>
                <a:gd name="T5" fmla="*/ 95 h 99"/>
                <a:gd name="T6" fmla="*/ 76 w 157"/>
                <a:gd name="T7" fmla="*/ 99 h 99"/>
                <a:gd name="T8" fmla="*/ 38 w 157"/>
                <a:gd name="T9" fmla="*/ 95 h 99"/>
                <a:gd name="T10" fmla="*/ 28 w 157"/>
                <a:gd name="T11" fmla="*/ 80 h 99"/>
                <a:gd name="T12" fmla="*/ 100 w 157"/>
                <a:gd name="T13" fmla="*/ 83 h 99"/>
                <a:gd name="T14" fmla="*/ 133 w 157"/>
                <a:gd name="T15" fmla="*/ 76 h 99"/>
                <a:gd name="T16" fmla="*/ 142 w 157"/>
                <a:gd name="T17" fmla="*/ 49 h 99"/>
                <a:gd name="T18" fmla="*/ 142 w 157"/>
                <a:gd name="T19" fmla="*/ 19 h 99"/>
                <a:gd name="T20" fmla="*/ 123 w 157"/>
                <a:gd name="T21" fmla="*/ 9 h 99"/>
                <a:gd name="T22" fmla="*/ 54 w 157"/>
                <a:gd name="T23" fmla="*/ 11 h 99"/>
                <a:gd name="T24" fmla="*/ 4 w 157"/>
                <a:gd name="T25" fmla="*/ 19 h 99"/>
                <a:gd name="T26" fmla="*/ 0 w 157"/>
                <a:gd name="T27" fmla="*/ 7 h 99"/>
                <a:gd name="T28" fmla="*/ 100 w 157"/>
                <a:gd name="T29" fmla="*/ 0 h 99"/>
                <a:gd name="T30" fmla="*/ 138 w 157"/>
                <a:gd name="T31" fmla="*/ 0 h 99"/>
                <a:gd name="T32" fmla="*/ 149 w 157"/>
                <a:gd name="T33" fmla="*/ 4 h 99"/>
                <a:gd name="T34" fmla="*/ 157 w 157"/>
                <a:gd name="T35" fmla="*/ 14 h 99"/>
                <a:gd name="T36" fmla="*/ 157 w 157"/>
                <a:gd name="T37" fmla="*/ 14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99"/>
                <a:gd name="T59" fmla="*/ 157 w 157"/>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99">
                  <a:moveTo>
                    <a:pt x="157" y="14"/>
                  </a:moveTo>
                  <a:lnTo>
                    <a:pt x="157" y="71"/>
                  </a:lnTo>
                  <a:lnTo>
                    <a:pt x="133" y="95"/>
                  </a:lnTo>
                  <a:lnTo>
                    <a:pt x="76" y="99"/>
                  </a:lnTo>
                  <a:lnTo>
                    <a:pt x="38" y="95"/>
                  </a:lnTo>
                  <a:lnTo>
                    <a:pt x="28" y="80"/>
                  </a:lnTo>
                  <a:lnTo>
                    <a:pt x="100" y="83"/>
                  </a:lnTo>
                  <a:lnTo>
                    <a:pt x="133" y="76"/>
                  </a:lnTo>
                  <a:lnTo>
                    <a:pt x="142" y="49"/>
                  </a:lnTo>
                  <a:lnTo>
                    <a:pt x="142" y="19"/>
                  </a:lnTo>
                  <a:lnTo>
                    <a:pt x="123" y="9"/>
                  </a:lnTo>
                  <a:lnTo>
                    <a:pt x="54" y="11"/>
                  </a:lnTo>
                  <a:lnTo>
                    <a:pt x="4" y="19"/>
                  </a:lnTo>
                  <a:lnTo>
                    <a:pt x="0" y="7"/>
                  </a:lnTo>
                  <a:lnTo>
                    <a:pt x="100" y="0"/>
                  </a:lnTo>
                  <a:lnTo>
                    <a:pt x="138" y="0"/>
                  </a:lnTo>
                  <a:lnTo>
                    <a:pt x="149" y="4"/>
                  </a:lnTo>
                  <a:lnTo>
                    <a:pt x="157"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0" name="Freeform 423"/>
            <p:cNvSpPr>
              <a:spLocks/>
            </p:cNvSpPr>
            <p:nvPr/>
          </p:nvSpPr>
          <p:spPr bwMode="auto">
            <a:xfrm>
              <a:off x="797" y="790"/>
              <a:ext cx="174" cy="38"/>
            </a:xfrm>
            <a:custGeom>
              <a:avLst/>
              <a:gdLst>
                <a:gd name="T0" fmla="*/ 172 w 174"/>
                <a:gd name="T1" fmla="*/ 33 h 38"/>
                <a:gd name="T2" fmla="*/ 150 w 174"/>
                <a:gd name="T3" fmla="*/ 22 h 38"/>
                <a:gd name="T4" fmla="*/ 124 w 174"/>
                <a:gd name="T5" fmla="*/ 24 h 38"/>
                <a:gd name="T6" fmla="*/ 88 w 174"/>
                <a:gd name="T7" fmla="*/ 29 h 38"/>
                <a:gd name="T8" fmla="*/ 55 w 174"/>
                <a:gd name="T9" fmla="*/ 29 h 38"/>
                <a:gd name="T10" fmla="*/ 24 w 174"/>
                <a:gd name="T11" fmla="*/ 22 h 38"/>
                <a:gd name="T12" fmla="*/ 10 w 174"/>
                <a:gd name="T13" fmla="*/ 38 h 38"/>
                <a:gd name="T14" fmla="*/ 0 w 174"/>
                <a:gd name="T15" fmla="*/ 22 h 38"/>
                <a:gd name="T16" fmla="*/ 10 w 174"/>
                <a:gd name="T17" fmla="*/ 0 h 38"/>
                <a:gd name="T18" fmla="*/ 24 w 174"/>
                <a:gd name="T19" fmla="*/ 14 h 38"/>
                <a:gd name="T20" fmla="*/ 57 w 174"/>
                <a:gd name="T21" fmla="*/ 7 h 38"/>
                <a:gd name="T22" fmla="*/ 76 w 174"/>
                <a:gd name="T23" fmla="*/ 14 h 38"/>
                <a:gd name="T24" fmla="*/ 93 w 174"/>
                <a:gd name="T25" fmla="*/ 7 h 38"/>
                <a:gd name="T26" fmla="*/ 131 w 174"/>
                <a:gd name="T27" fmla="*/ 14 h 38"/>
                <a:gd name="T28" fmla="*/ 148 w 174"/>
                <a:gd name="T29" fmla="*/ 5 h 38"/>
                <a:gd name="T30" fmla="*/ 174 w 174"/>
                <a:gd name="T31" fmla="*/ 22 h 38"/>
                <a:gd name="T32" fmla="*/ 172 w 174"/>
                <a:gd name="T33" fmla="*/ 33 h 38"/>
                <a:gd name="T34" fmla="*/ 172 w 174"/>
                <a:gd name="T35" fmla="*/ 3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38"/>
                <a:gd name="T56" fmla="*/ 174 w 17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38">
                  <a:moveTo>
                    <a:pt x="172" y="33"/>
                  </a:moveTo>
                  <a:lnTo>
                    <a:pt x="150" y="22"/>
                  </a:lnTo>
                  <a:lnTo>
                    <a:pt x="124" y="24"/>
                  </a:lnTo>
                  <a:lnTo>
                    <a:pt x="88" y="29"/>
                  </a:lnTo>
                  <a:lnTo>
                    <a:pt x="55" y="29"/>
                  </a:lnTo>
                  <a:lnTo>
                    <a:pt x="24" y="22"/>
                  </a:lnTo>
                  <a:lnTo>
                    <a:pt x="10" y="38"/>
                  </a:lnTo>
                  <a:lnTo>
                    <a:pt x="0" y="22"/>
                  </a:lnTo>
                  <a:lnTo>
                    <a:pt x="10" y="0"/>
                  </a:lnTo>
                  <a:lnTo>
                    <a:pt x="24" y="14"/>
                  </a:lnTo>
                  <a:lnTo>
                    <a:pt x="57" y="7"/>
                  </a:lnTo>
                  <a:lnTo>
                    <a:pt x="76" y="14"/>
                  </a:lnTo>
                  <a:lnTo>
                    <a:pt x="93" y="7"/>
                  </a:lnTo>
                  <a:lnTo>
                    <a:pt x="131" y="14"/>
                  </a:lnTo>
                  <a:lnTo>
                    <a:pt x="148" y="5"/>
                  </a:lnTo>
                  <a:lnTo>
                    <a:pt x="174" y="22"/>
                  </a:lnTo>
                  <a:lnTo>
                    <a:pt x="172"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1" name="Freeform 424"/>
            <p:cNvSpPr>
              <a:spLocks/>
            </p:cNvSpPr>
            <p:nvPr/>
          </p:nvSpPr>
          <p:spPr bwMode="auto">
            <a:xfrm>
              <a:off x="843" y="835"/>
              <a:ext cx="85" cy="36"/>
            </a:xfrm>
            <a:custGeom>
              <a:avLst/>
              <a:gdLst>
                <a:gd name="T0" fmla="*/ 14 w 85"/>
                <a:gd name="T1" fmla="*/ 5 h 36"/>
                <a:gd name="T2" fmla="*/ 64 w 85"/>
                <a:gd name="T3" fmla="*/ 7 h 36"/>
                <a:gd name="T4" fmla="*/ 85 w 85"/>
                <a:gd name="T5" fmla="*/ 3 h 36"/>
                <a:gd name="T6" fmla="*/ 71 w 85"/>
                <a:gd name="T7" fmla="*/ 29 h 36"/>
                <a:gd name="T8" fmla="*/ 45 w 85"/>
                <a:gd name="T9" fmla="*/ 36 h 36"/>
                <a:gd name="T10" fmla="*/ 9 w 85"/>
                <a:gd name="T11" fmla="*/ 29 h 36"/>
                <a:gd name="T12" fmla="*/ 0 w 85"/>
                <a:gd name="T13" fmla="*/ 0 h 36"/>
                <a:gd name="T14" fmla="*/ 14 w 85"/>
                <a:gd name="T15" fmla="*/ 5 h 36"/>
                <a:gd name="T16" fmla="*/ 14 w 85"/>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6"/>
                <a:gd name="T29" fmla="*/ 85 w 8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6">
                  <a:moveTo>
                    <a:pt x="14" y="5"/>
                  </a:moveTo>
                  <a:lnTo>
                    <a:pt x="64" y="7"/>
                  </a:lnTo>
                  <a:lnTo>
                    <a:pt x="85" y="3"/>
                  </a:lnTo>
                  <a:lnTo>
                    <a:pt x="71" y="29"/>
                  </a:lnTo>
                  <a:lnTo>
                    <a:pt x="45" y="36"/>
                  </a:lnTo>
                  <a:lnTo>
                    <a:pt x="9" y="29"/>
                  </a:lnTo>
                  <a:lnTo>
                    <a:pt x="0" y="0"/>
                  </a:lnTo>
                  <a:lnTo>
                    <a:pt x="1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2" name="Freeform 425"/>
            <p:cNvSpPr>
              <a:spLocks/>
            </p:cNvSpPr>
            <p:nvPr/>
          </p:nvSpPr>
          <p:spPr bwMode="auto">
            <a:xfrm>
              <a:off x="150" y="759"/>
              <a:ext cx="585" cy="774"/>
            </a:xfrm>
            <a:custGeom>
              <a:avLst/>
              <a:gdLst>
                <a:gd name="T0" fmla="*/ 583 w 585"/>
                <a:gd name="T1" fmla="*/ 15 h 774"/>
                <a:gd name="T2" fmla="*/ 585 w 585"/>
                <a:gd name="T3" fmla="*/ 200 h 774"/>
                <a:gd name="T4" fmla="*/ 559 w 585"/>
                <a:gd name="T5" fmla="*/ 416 h 774"/>
                <a:gd name="T6" fmla="*/ 514 w 585"/>
                <a:gd name="T7" fmla="*/ 665 h 774"/>
                <a:gd name="T8" fmla="*/ 381 w 585"/>
                <a:gd name="T9" fmla="*/ 646 h 774"/>
                <a:gd name="T10" fmla="*/ 238 w 585"/>
                <a:gd name="T11" fmla="*/ 596 h 774"/>
                <a:gd name="T12" fmla="*/ 188 w 585"/>
                <a:gd name="T13" fmla="*/ 594 h 774"/>
                <a:gd name="T14" fmla="*/ 243 w 585"/>
                <a:gd name="T15" fmla="*/ 774 h 774"/>
                <a:gd name="T16" fmla="*/ 159 w 585"/>
                <a:gd name="T17" fmla="*/ 774 h 774"/>
                <a:gd name="T18" fmla="*/ 112 w 585"/>
                <a:gd name="T19" fmla="*/ 774 h 774"/>
                <a:gd name="T20" fmla="*/ 93 w 585"/>
                <a:gd name="T21" fmla="*/ 750 h 774"/>
                <a:gd name="T22" fmla="*/ 52 w 585"/>
                <a:gd name="T23" fmla="*/ 731 h 774"/>
                <a:gd name="T24" fmla="*/ 0 w 585"/>
                <a:gd name="T25" fmla="*/ 729 h 774"/>
                <a:gd name="T26" fmla="*/ 12 w 585"/>
                <a:gd name="T27" fmla="*/ 622 h 774"/>
                <a:gd name="T28" fmla="*/ 31 w 585"/>
                <a:gd name="T29" fmla="*/ 570 h 774"/>
                <a:gd name="T30" fmla="*/ 40 w 585"/>
                <a:gd name="T31" fmla="*/ 513 h 774"/>
                <a:gd name="T32" fmla="*/ 55 w 585"/>
                <a:gd name="T33" fmla="*/ 485 h 774"/>
                <a:gd name="T34" fmla="*/ 64 w 585"/>
                <a:gd name="T35" fmla="*/ 470 h 774"/>
                <a:gd name="T36" fmla="*/ 64 w 585"/>
                <a:gd name="T37" fmla="*/ 373 h 774"/>
                <a:gd name="T38" fmla="*/ 102 w 585"/>
                <a:gd name="T39" fmla="*/ 295 h 774"/>
                <a:gd name="T40" fmla="*/ 119 w 585"/>
                <a:gd name="T41" fmla="*/ 178 h 774"/>
                <a:gd name="T42" fmla="*/ 159 w 585"/>
                <a:gd name="T43" fmla="*/ 148 h 774"/>
                <a:gd name="T44" fmla="*/ 321 w 585"/>
                <a:gd name="T45" fmla="*/ 88 h 774"/>
                <a:gd name="T46" fmla="*/ 485 w 585"/>
                <a:gd name="T47" fmla="*/ 53 h 774"/>
                <a:gd name="T48" fmla="*/ 569 w 585"/>
                <a:gd name="T49" fmla="*/ 0 h 774"/>
                <a:gd name="T50" fmla="*/ 583 w 585"/>
                <a:gd name="T51" fmla="*/ 15 h 774"/>
                <a:gd name="T52" fmla="*/ 583 w 585"/>
                <a:gd name="T53" fmla="*/ 15 h 7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774"/>
                <a:gd name="T83" fmla="*/ 585 w 585"/>
                <a:gd name="T84" fmla="*/ 774 h 7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774">
                  <a:moveTo>
                    <a:pt x="583" y="15"/>
                  </a:moveTo>
                  <a:lnTo>
                    <a:pt x="585" y="200"/>
                  </a:lnTo>
                  <a:lnTo>
                    <a:pt x="559" y="416"/>
                  </a:lnTo>
                  <a:lnTo>
                    <a:pt x="514" y="665"/>
                  </a:lnTo>
                  <a:lnTo>
                    <a:pt x="381" y="646"/>
                  </a:lnTo>
                  <a:lnTo>
                    <a:pt x="238" y="596"/>
                  </a:lnTo>
                  <a:lnTo>
                    <a:pt x="188" y="594"/>
                  </a:lnTo>
                  <a:lnTo>
                    <a:pt x="243" y="774"/>
                  </a:lnTo>
                  <a:lnTo>
                    <a:pt x="159" y="774"/>
                  </a:lnTo>
                  <a:lnTo>
                    <a:pt x="112" y="774"/>
                  </a:lnTo>
                  <a:lnTo>
                    <a:pt x="93" y="750"/>
                  </a:lnTo>
                  <a:lnTo>
                    <a:pt x="52" y="731"/>
                  </a:lnTo>
                  <a:lnTo>
                    <a:pt x="0" y="729"/>
                  </a:lnTo>
                  <a:lnTo>
                    <a:pt x="12" y="622"/>
                  </a:lnTo>
                  <a:lnTo>
                    <a:pt x="31" y="570"/>
                  </a:lnTo>
                  <a:lnTo>
                    <a:pt x="40" y="513"/>
                  </a:lnTo>
                  <a:lnTo>
                    <a:pt x="55" y="485"/>
                  </a:lnTo>
                  <a:lnTo>
                    <a:pt x="64" y="470"/>
                  </a:lnTo>
                  <a:lnTo>
                    <a:pt x="64" y="373"/>
                  </a:lnTo>
                  <a:lnTo>
                    <a:pt x="102" y="295"/>
                  </a:lnTo>
                  <a:lnTo>
                    <a:pt x="119" y="178"/>
                  </a:lnTo>
                  <a:lnTo>
                    <a:pt x="159" y="148"/>
                  </a:lnTo>
                  <a:lnTo>
                    <a:pt x="321" y="88"/>
                  </a:lnTo>
                  <a:lnTo>
                    <a:pt x="485" y="53"/>
                  </a:lnTo>
                  <a:lnTo>
                    <a:pt x="569" y="0"/>
                  </a:lnTo>
                  <a:lnTo>
                    <a:pt x="583"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3" name="Freeform 426"/>
            <p:cNvSpPr>
              <a:spLocks/>
            </p:cNvSpPr>
            <p:nvPr/>
          </p:nvSpPr>
          <p:spPr bwMode="auto">
            <a:xfrm>
              <a:off x="783" y="982"/>
              <a:ext cx="129" cy="447"/>
            </a:xfrm>
            <a:custGeom>
              <a:avLst/>
              <a:gdLst>
                <a:gd name="T0" fmla="*/ 79 w 129"/>
                <a:gd name="T1" fmla="*/ 0 h 447"/>
                <a:gd name="T2" fmla="*/ 129 w 129"/>
                <a:gd name="T3" fmla="*/ 55 h 447"/>
                <a:gd name="T4" fmla="*/ 119 w 129"/>
                <a:gd name="T5" fmla="*/ 133 h 447"/>
                <a:gd name="T6" fmla="*/ 62 w 129"/>
                <a:gd name="T7" fmla="*/ 259 h 447"/>
                <a:gd name="T8" fmla="*/ 29 w 129"/>
                <a:gd name="T9" fmla="*/ 321 h 447"/>
                <a:gd name="T10" fmla="*/ 17 w 129"/>
                <a:gd name="T11" fmla="*/ 406 h 447"/>
                <a:gd name="T12" fmla="*/ 21 w 129"/>
                <a:gd name="T13" fmla="*/ 447 h 447"/>
                <a:gd name="T14" fmla="*/ 0 w 129"/>
                <a:gd name="T15" fmla="*/ 430 h 447"/>
                <a:gd name="T16" fmla="*/ 7 w 129"/>
                <a:gd name="T17" fmla="*/ 330 h 447"/>
                <a:gd name="T18" fmla="*/ 17 w 129"/>
                <a:gd name="T19" fmla="*/ 266 h 447"/>
                <a:gd name="T20" fmla="*/ 100 w 129"/>
                <a:gd name="T21" fmla="*/ 126 h 447"/>
                <a:gd name="T22" fmla="*/ 102 w 129"/>
                <a:gd name="T23" fmla="*/ 65 h 447"/>
                <a:gd name="T24" fmla="*/ 74 w 129"/>
                <a:gd name="T25" fmla="*/ 24 h 447"/>
                <a:gd name="T26" fmla="*/ 79 w 129"/>
                <a:gd name="T27" fmla="*/ 0 h 447"/>
                <a:gd name="T28" fmla="*/ 79 w 129"/>
                <a:gd name="T29" fmla="*/ 0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47"/>
                <a:gd name="T47" fmla="*/ 129 w 129"/>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47">
                  <a:moveTo>
                    <a:pt x="79" y="0"/>
                  </a:moveTo>
                  <a:lnTo>
                    <a:pt x="129" y="55"/>
                  </a:lnTo>
                  <a:lnTo>
                    <a:pt x="119" y="133"/>
                  </a:lnTo>
                  <a:lnTo>
                    <a:pt x="62" y="259"/>
                  </a:lnTo>
                  <a:lnTo>
                    <a:pt x="29" y="321"/>
                  </a:lnTo>
                  <a:lnTo>
                    <a:pt x="17" y="406"/>
                  </a:lnTo>
                  <a:lnTo>
                    <a:pt x="21" y="447"/>
                  </a:lnTo>
                  <a:lnTo>
                    <a:pt x="0" y="430"/>
                  </a:lnTo>
                  <a:lnTo>
                    <a:pt x="7" y="330"/>
                  </a:lnTo>
                  <a:lnTo>
                    <a:pt x="17" y="266"/>
                  </a:lnTo>
                  <a:lnTo>
                    <a:pt x="100" y="126"/>
                  </a:lnTo>
                  <a:lnTo>
                    <a:pt x="102" y="65"/>
                  </a:lnTo>
                  <a:lnTo>
                    <a:pt x="74" y="24"/>
                  </a:lnTo>
                  <a:lnTo>
                    <a:pt x="79"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4" name="Freeform 427"/>
            <p:cNvSpPr>
              <a:spLocks/>
            </p:cNvSpPr>
            <p:nvPr/>
          </p:nvSpPr>
          <p:spPr bwMode="auto">
            <a:xfrm>
              <a:off x="952" y="719"/>
              <a:ext cx="647" cy="1039"/>
            </a:xfrm>
            <a:custGeom>
              <a:avLst/>
              <a:gdLst>
                <a:gd name="T0" fmla="*/ 133 w 647"/>
                <a:gd name="T1" fmla="*/ 0 h 1039"/>
                <a:gd name="T2" fmla="*/ 133 w 647"/>
                <a:gd name="T3" fmla="*/ 133 h 1039"/>
                <a:gd name="T4" fmla="*/ 62 w 647"/>
                <a:gd name="T5" fmla="*/ 470 h 1039"/>
                <a:gd name="T6" fmla="*/ 7 w 647"/>
                <a:gd name="T7" fmla="*/ 769 h 1039"/>
                <a:gd name="T8" fmla="*/ 0 w 647"/>
                <a:gd name="T9" fmla="*/ 819 h 1039"/>
                <a:gd name="T10" fmla="*/ 88 w 647"/>
                <a:gd name="T11" fmla="*/ 1039 h 1039"/>
                <a:gd name="T12" fmla="*/ 271 w 647"/>
                <a:gd name="T13" fmla="*/ 1032 h 1039"/>
                <a:gd name="T14" fmla="*/ 267 w 647"/>
                <a:gd name="T15" fmla="*/ 952 h 1039"/>
                <a:gd name="T16" fmla="*/ 383 w 647"/>
                <a:gd name="T17" fmla="*/ 930 h 1039"/>
                <a:gd name="T18" fmla="*/ 483 w 647"/>
                <a:gd name="T19" fmla="*/ 933 h 1039"/>
                <a:gd name="T20" fmla="*/ 547 w 647"/>
                <a:gd name="T21" fmla="*/ 947 h 1039"/>
                <a:gd name="T22" fmla="*/ 555 w 647"/>
                <a:gd name="T23" fmla="*/ 1013 h 1039"/>
                <a:gd name="T24" fmla="*/ 595 w 647"/>
                <a:gd name="T25" fmla="*/ 1011 h 1039"/>
                <a:gd name="T26" fmla="*/ 621 w 647"/>
                <a:gd name="T27" fmla="*/ 1018 h 1039"/>
                <a:gd name="T28" fmla="*/ 647 w 647"/>
                <a:gd name="T29" fmla="*/ 1018 h 1039"/>
                <a:gd name="T30" fmla="*/ 647 w 647"/>
                <a:gd name="T31" fmla="*/ 975 h 1039"/>
                <a:gd name="T32" fmla="*/ 635 w 647"/>
                <a:gd name="T33" fmla="*/ 964 h 1039"/>
                <a:gd name="T34" fmla="*/ 635 w 647"/>
                <a:gd name="T35" fmla="*/ 854 h 1039"/>
                <a:gd name="T36" fmla="*/ 616 w 647"/>
                <a:gd name="T37" fmla="*/ 802 h 1039"/>
                <a:gd name="T38" fmla="*/ 626 w 647"/>
                <a:gd name="T39" fmla="*/ 681 h 1039"/>
                <a:gd name="T40" fmla="*/ 605 w 647"/>
                <a:gd name="T41" fmla="*/ 662 h 1039"/>
                <a:gd name="T42" fmla="*/ 609 w 647"/>
                <a:gd name="T43" fmla="*/ 643 h 1039"/>
                <a:gd name="T44" fmla="*/ 633 w 647"/>
                <a:gd name="T45" fmla="*/ 622 h 1039"/>
                <a:gd name="T46" fmla="*/ 607 w 647"/>
                <a:gd name="T47" fmla="*/ 522 h 1039"/>
                <a:gd name="T48" fmla="*/ 597 w 647"/>
                <a:gd name="T49" fmla="*/ 444 h 1039"/>
                <a:gd name="T50" fmla="*/ 595 w 647"/>
                <a:gd name="T51" fmla="*/ 292 h 1039"/>
                <a:gd name="T52" fmla="*/ 500 w 647"/>
                <a:gd name="T53" fmla="*/ 211 h 1039"/>
                <a:gd name="T54" fmla="*/ 386 w 647"/>
                <a:gd name="T55" fmla="*/ 154 h 1039"/>
                <a:gd name="T56" fmla="*/ 243 w 647"/>
                <a:gd name="T57" fmla="*/ 95 h 1039"/>
                <a:gd name="T58" fmla="*/ 209 w 647"/>
                <a:gd name="T59" fmla="*/ 83 h 1039"/>
                <a:gd name="T60" fmla="*/ 133 w 647"/>
                <a:gd name="T61" fmla="*/ 0 h 1039"/>
                <a:gd name="T62" fmla="*/ 133 w 647"/>
                <a:gd name="T63" fmla="*/ 0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7"/>
                <a:gd name="T97" fmla="*/ 0 h 1039"/>
                <a:gd name="T98" fmla="*/ 647 w 64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7" h="1039">
                  <a:moveTo>
                    <a:pt x="133" y="0"/>
                  </a:moveTo>
                  <a:lnTo>
                    <a:pt x="133" y="133"/>
                  </a:lnTo>
                  <a:lnTo>
                    <a:pt x="62" y="470"/>
                  </a:lnTo>
                  <a:lnTo>
                    <a:pt x="7" y="769"/>
                  </a:lnTo>
                  <a:lnTo>
                    <a:pt x="0" y="819"/>
                  </a:lnTo>
                  <a:lnTo>
                    <a:pt x="88" y="1039"/>
                  </a:lnTo>
                  <a:lnTo>
                    <a:pt x="271" y="1032"/>
                  </a:lnTo>
                  <a:lnTo>
                    <a:pt x="267" y="952"/>
                  </a:lnTo>
                  <a:lnTo>
                    <a:pt x="383" y="930"/>
                  </a:lnTo>
                  <a:lnTo>
                    <a:pt x="483" y="933"/>
                  </a:lnTo>
                  <a:lnTo>
                    <a:pt x="547" y="947"/>
                  </a:lnTo>
                  <a:lnTo>
                    <a:pt x="555" y="1013"/>
                  </a:lnTo>
                  <a:lnTo>
                    <a:pt x="595" y="1011"/>
                  </a:lnTo>
                  <a:lnTo>
                    <a:pt x="621" y="1018"/>
                  </a:lnTo>
                  <a:lnTo>
                    <a:pt x="647" y="1018"/>
                  </a:lnTo>
                  <a:lnTo>
                    <a:pt x="647" y="975"/>
                  </a:lnTo>
                  <a:lnTo>
                    <a:pt x="635" y="964"/>
                  </a:lnTo>
                  <a:lnTo>
                    <a:pt x="635" y="854"/>
                  </a:lnTo>
                  <a:lnTo>
                    <a:pt x="616" y="802"/>
                  </a:lnTo>
                  <a:lnTo>
                    <a:pt x="626" y="681"/>
                  </a:lnTo>
                  <a:lnTo>
                    <a:pt x="605" y="662"/>
                  </a:lnTo>
                  <a:lnTo>
                    <a:pt x="609" y="643"/>
                  </a:lnTo>
                  <a:lnTo>
                    <a:pt x="633" y="622"/>
                  </a:lnTo>
                  <a:lnTo>
                    <a:pt x="607" y="522"/>
                  </a:lnTo>
                  <a:lnTo>
                    <a:pt x="597" y="444"/>
                  </a:lnTo>
                  <a:lnTo>
                    <a:pt x="595" y="292"/>
                  </a:lnTo>
                  <a:lnTo>
                    <a:pt x="500" y="211"/>
                  </a:lnTo>
                  <a:lnTo>
                    <a:pt x="386" y="154"/>
                  </a:lnTo>
                  <a:lnTo>
                    <a:pt x="243" y="95"/>
                  </a:lnTo>
                  <a:lnTo>
                    <a:pt x="209" y="83"/>
                  </a:lnTo>
                  <a:lnTo>
                    <a:pt x="13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5" name="Freeform 428"/>
            <p:cNvSpPr>
              <a:spLocks/>
            </p:cNvSpPr>
            <p:nvPr/>
          </p:nvSpPr>
          <p:spPr bwMode="auto">
            <a:xfrm>
              <a:off x="0" y="1467"/>
              <a:ext cx="190" cy="21"/>
            </a:xfrm>
            <a:custGeom>
              <a:avLst/>
              <a:gdLst>
                <a:gd name="T0" fmla="*/ 162 w 190"/>
                <a:gd name="T1" fmla="*/ 21 h 21"/>
                <a:gd name="T2" fmla="*/ 90 w 190"/>
                <a:gd name="T3" fmla="*/ 11 h 21"/>
                <a:gd name="T4" fmla="*/ 0 w 190"/>
                <a:gd name="T5" fmla="*/ 21 h 21"/>
                <a:gd name="T6" fmla="*/ 19 w 190"/>
                <a:gd name="T7" fmla="*/ 7 h 21"/>
                <a:gd name="T8" fmla="*/ 88 w 190"/>
                <a:gd name="T9" fmla="*/ 0 h 21"/>
                <a:gd name="T10" fmla="*/ 124 w 190"/>
                <a:gd name="T11" fmla="*/ 0 h 21"/>
                <a:gd name="T12" fmla="*/ 190 w 190"/>
                <a:gd name="T13" fmla="*/ 14 h 21"/>
                <a:gd name="T14" fmla="*/ 162 w 190"/>
                <a:gd name="T15" fmla="*/ 21 h 21"/>
                <a:gd name="T16" fmla="*/ 162 w 19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1"/>
                <a:gd name="T29" fmla="*/ 190 w 19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1">
                  <a:moveTo>
                    <a:pt x="162" y="21"/>
                  </a:moveTo>
                  <a:lnTo>
                    <a:pt x="90" y="11"/>
                  </a:lnTo>
                  <a:lnTo>
                    <a:pt x="0" y="21"/>
                  </a:lnTo>
                  <a:lnTo>
                    <a:pt x="19" y="7"/>
                  </a:lnTo>
                  <a:lnTo>
                    <a:pt x="88" y="0"/>
                  </a:lnTo>
                  <a:lnTo>
                    <a:pt x="124" y="0"/>
                  </a:lnTo>
                  <a:lnTo>
                    <a:pt x="190" y="14"/>
                  </a:lnTo>
                  <a:lnTo>
                    <a:pt x="16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6" name="Freeform 429"/>
            <p:cNvSpPr>
              <a:spLocks/>
            </p:cNvSpPr>
            <p:nvPr/>
          </p:nvSpPr>
          <p:spPr bwMode="auto">
            <a:xfrm>
              <a:off x="2059" y="325"/>
              <a:ext cx="233" cy="472"/>
            </a:xfrm>
            <a:custGeom>
              <a:avLst/>
              <a:gdLst>
                <a:gd name="T0" fmla="*/ 43 w 233"/>
                <a:gd name="T1" fmla="*/ 0 h 472"/>
                <a:gd name="T2" fmla="*/ 26 w 233"/>
                <a:gd name="T3" fmla="*/ 48 h 472"/>
                <a:gd name="T4" fmla="*/ 19 w 233"/>
                <a:gd name="T5" fmla="*/ 128 h 472"/>
                <a:gd name="T6" fmla="*/ 14 w 233"/>
                <a:gd name="T7" fmla="*/ 161 h 472"/>
                <a:gd name="T8" fmla="*/ 45 w 233"/>
                <a:gd name="T9" fmla="*/ 195 h 472"/>
                <a:gd name="T10" fmla="*/ 62 w 233"/>
                <a:gd name="T11" fmla="*/ 226 h 472"/>
                <a:gd name="T12" fmla="*/ 47 w 233"/>
                <a:gd name="T13" fmla="*/ 306 h 472"/>
                <a:gd name="T14" fmla="*/ 38 w 233"/>
                <a:gd name="T15" fmla="*/ 337 h 472"/>
                <a:gd name="T16" fmla="*/ 28 w 233"/>
                <a:gd name="T17" fmla="*/ 354 h 472"/>
                <a:gd name="T18" fmla="*/ 45 w 233"/>
                <a:gd name="T19" fmla="*/ 385 h 472"/>
                <a:gd name="T20" fmla="*/ 83 w 233"/>
                <a:gd name="T21" fmla="*/ 385 h 472"/>
                <a:gd name="T22" fmla="*/ 102 w 233"/>
                <a:gd name="T23" fmla="*/ 375 h 472"/>
                <a:gd name="T24" fmla="*/ 138 w 233"/>
                <a:gd name="T25" fmla="*/ 373 h 472"/>
                <a:gd name="T26" fmla="*/ 145 w 233"/>
                <a:gd name="T27" fmla="*/ 354 h 472"/>
                <a:gd name="T28" fmla="*/ 133 w 233"/>
                <a:gd name="T29" fmla="*/ 328 h 472"/>
                <a:gd name="T30" fmla="*/ 154 w 233"/>
                <a:gd name="T31" fmla="*/ 342 h 472"/>
                <a:gd name="T32" fmla="*/ 157 w 233"/>
                <a:gd name="T33" fmla="*/ 373 h 472"/>
                <a:gd name="T34" fmla="*/ 145 w 233"/>
                <a:gd name="T35" fmla="*/ 387 h 472"/>
                <a:gd name="T36" fmla="*/ 119 w 233"/>
                <a:gd name="T37" fmla="*/ 399 h 472"/>
                <a:gd name="T38" fmla="*/ 116 w 233"/>
                <a:gd name="T39" fmla="*/ 420 h 472"/>
                <a:gd name="T40" fmla="*/ 121 w 233"/>
                <a:gd name="T41" fmla="*/ 444 h 472"/>
                <a:gd name="T42" fmla="*/ 147 w 233"/>
                <a:gd name="T43" fmla="*/ 442 h 472"/>
                <a:gd name="T44" fmla="*/ 212 w 233"/>
                <a:gd name="T45" fmla="*/ 451 h 472"/>
                <a:gd name="T46" fmla="*/ 233 w 233"/>
                <a:gd name="T47" fmla="*/ 472 h 472"/>
                <a:gd name="T48" fmla="*/ 195 w 233"/>
                <a:gd name="T49" fmla="*/ 458 h 472"/>
                <a:gd name="T50" fmla="*/ 109 w 233"/>
                <a:gd name="T51" fmla="*/ 465 h 472"/>
                <a:gd name="T52" fmla="*/ 102 w 233"/>
                <a:gd name="T53" fmla="*/ 449 h 472"/>
                <a:gd name="T54" fmla="*/ 97 w 233"/>
                <a:gd name="T55" fmla="*/ 399 h 472"/>
                <a:gd name="T56" fmla="*/ 33 w 233"/>
                <a:gd name="T57" fmla="*/ 399 h 472"/>
                <a:gd name="T58" fmla="*/ 12 w 233"/>
                <a:gd name="T59" fmla="*/ 358 h 472"/>
                <a:gd name="T60" fmla="*/ 26 w 233"/>
                <a:gd name="T61" fmla="*/ 309 h 472"/>
                <a:gd name="T62" fmla="*/ 45 w 233"/>
                <a:gd name="T63" fmla="*/ 249 h 472"/>
                <a:gd name="T64" fmla="*/ 19 w 233"/>
                <a:gd name="T65" fmla="*/ 195 h 472"/>
                <a:gd name="T66" fmla="*/ 0 w 233"/>
                <a:gd name="T67" fmla="*/ 154 h 472"/>
                <a:gd name="T68" fmla="*/ 7 w 233"/>
                <a:gd name="T69" fmla="*/ 100 h 472"/>
                <a:gd name="T70" fmla="*/ 14 w 233"/>
                <a:gd name="T71" fmla="*/ 38 h 472"/>
                <a:gd name="T72" fmla="*/ 43 w 233"/>
                <a:gd name="T73" fmla="*/ 0 h 472"/>
                <a:gd name="T74" fmla="*/ 43 w 233"/>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472"/>
                <a:gd name="T116" fmla="*/ 233 w 233"/>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472">
                  <a:moveTo>
                    <a:pt x="43" y="0"/>
                  </a:moveTo>
                  <a:lnTo>
                    <a:pt x="26" y="48"/>
                  </a:lnTo>
                  <a:lnTo>
                    <a:pt x="19" y="128"/>
                  </a:lnTo>
                  <a:lnTo>
                    <a:pt x="14" y="161"/>
                  </a:lnTo>
                  <a:lnTo>
                    <a:pt x="45" y="195"/>
                  </a:lnTo>
                  <a:lnTo>
                    <a:pt x="62" y="226"/>
                  </a:lnTo>
                  <a:lnTo>
                    <a:pt x="47" y="306"/>
                  </a:lnTo>
                  <a:lnTo>
                    <a:pt x="38" y="337"/>
                  </a:lnTo>
                  <a:lnTo>
                    <a:pt x="28" y="354"/>
                  </a:lnTo>
                  <a:lnTo>
                    <a:pt x="45" y="385"/>
                  </a:lnTo>
                  <a:lnTo>
                    <a:pt x="83" y="385"/>
                  </a:lnTo>
                  <a:lnTo>
                    <a:pt x="102" y="375"/>
                  </a:lnTo>
                  <a:lnTo>
                    <a:pt x="138" y="373"/>
                  </a:lnTo>
                  <a:lnTo>
                    <a:pt x="145" y="354"/>
                  </a:lnTo>
                  <a:lnTo>
                    <a:pt x="133" y="328"/>
                  </a:lnTo>
                  <a:lnTo>
                    <a:pt x="154" y="342"/>
                  </a:lnTo>
                  <a:lnTo>
                    <a:pt x="157" y="373"/>
                  </a:lnTo>
                  <a:lnTo>
                    <a:pt x="145" y="387"/>
                  </a:lnTo>
                  <a:lnTo>
                    <a:pt x="119" y="399"/>
                  </a:lnTo>
                  <a:lnTo>
                    <a:pt x="116" y="420"/>
                  </a:lnTo>
                  <a:lnTo>
                    <a:pt x="121" y="444"/>
                  </a:lnTo>
                  <a:lnTo>
                    <a:pt x="147" y="442"/>
                  </a:lnTo>
                  <a:lnTo>
                    <a:pt x="212" y="451"/>
                  </a:lnTo>
                  <a:lnTo>
                    <a:pt x="233" y="472"/>
                  </a:lnTo>
                  <a:lnTo>
                    <a:pt x="195" y="458"/>
                  </a:lnTo>
                  <a:lnTo>
                    <a:pt x="109" y="465"/>
                  </a:lnTo>
                  <a:lnTo>
                    <a:pt x="102" y="449"/>
                  </a:lnTo>
                  <a:lnTo>
                    <a:pt x="97" y="399"/>
                  </a:lnTo>
                  <a:lnTo>
                    <a:pt x="33" y="399"/>
                  </a:lnTo>
                  <a:lnTo>
                    <a:pt x="12" y="358"/>
                  </a:lnTo>
                  <a:lnTo>
                    <a:pt x="26" y="309"/>
                  </a:lnTo>
                  <a:lnTo>
                    <a:pt x="45" y="249"/>
                  </a:lnTo>
                  <a:lnTo>
                    <a:pt x="19" y="195"/>
                  </a:lnTo>
                  <a:lnTo>
                    <a:pt x="0" y="154"/>
                  </a:lnTo>
                  <a:lnTo>
                    <a:pt x="7" y="100"/>
                  </a:lnTo>
                  <a:lnTo>
                    <a:pt x="14" y="38"/>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7" name="Freeform 430"/>
            <p:cNvSpPr>
              <a:spLocks/>
            </p:cNvSpPr>
            <p:nvPr/>
          </p:nvSpPr>
          <p:spPr bwMode="auto">
            <a:xfrm>
              <a:off x="2078" y="548"/>
              <a:ext cx="21" cy="29"/>
            </a:xfrm>
            <a:custGeom>
              <a:avLst/>
              <a:gdLst>
                <a:gd name="T0" fmla="*/ 21 w 21"/>
                <a:gd name="T1" fmla="*/ 26 h 29"/>
                <a:gd name="T2" fmla="*/ 0 w 21"/>
                <a:gd name="T3" fmla="*/ 29 h 29"/>
                <a:gd name="T4" fmla="*/ 16 w 21"/>
                <a:gd name="T5" fmla="*/ 0 h 29"/>
                <a:gd name="T6" fmla="*/ 21 w 21"/>
                <a:gd name="T7" fmla="*/ 26 h 29"/>
                <a:gd name="T8" fmla="*/ 21 w 21"/>
                <a:gd name="T9" fmla="*/ 26 h 29"/>
                <a:gd name="T10" fmla="*/ 0 60000 65536"/>
                <a:gd name="T11" fmla="*/ 0 60000 65536"/>
                <a:gd name="T12" fmla="*/ 0 60000 65536"/>
                <a:gd name="T13" fmla="*/ 0 60000 65536"/>
                <a:gd name="T14" fmla="*/ 0 60000 65536"/>
                <a:gd name="T15" fmla="*/ 0 w 21"/>
                <a:gd name="T16" fmla="*/ 0 h 29"/>
                <a:gd name="T17" fmla="*/ 21 w 21"/>
                <a:gd name="T18" fmla="*/ 29 h 29"/>
              </a:gdLst>
              <a:ahLst/>
              <a:cxnLst>
                <a:cxn ang="T10">
                  <a:pos x="T0" y="T1"/>
                </a:cxn>
                <a:cxn ang="T11">
                  <a:pos x="T2" y="T3"/>
                </a:cxn>
                <a:cxn ang="T12">
                  <a:pos x="T4" y="T5"/>
                </a:cxn>
                <a:cxn ang="T13">
                  <a:pos x="T6" y="T7"/>
                </a:cxn>
                <a:cxn ang="T14">
                  <a:pos x="T8" y="T9"/>
                </a:cxn>
              </a:cxnLst>
              <a:rect l="T15" t="T16" r="T17" b="T18"/>
              <a:pathLst>
                <a:path w="21" h="29">
                  <a:moveTo>
                    <a:pt x="21" y="26"/>
                  </a:moveTo>
                  <a:lnTo>
                    <a:pt x="0" y="29"/>
                  </a:lnTo>
                  <a:lnTo>
                    <a:pt x="16" y="0"/>
                  </a:lnTo>
                  <a:lnTo>
                    <a:pt x="21"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8" name="Freeform 431"/>
            <p:cNvSpPr>
              <a:spLocks/>
            </p:cNvSpPr>
            <p:nvPr/>
          </p:nvSpPr>
          <p:spPr bwMode="auto">
            <a:xfrm>
              <a:off x="2163" y="783"/>
              <a:ext cx="74" cy="24"/>
            </a:xfrm>
            <a:custGeom>
              <a:avLst/>
              <a:gdLst>
                <a:gd name="T0" fmla="*/ 24 w 74"/>
                <a:gd name="T1" fmla="*/ 0 h 24"/>
                <a:gd name="T2" fmla="*/ 19 w 74"/>
                <a:gd name="T3" fmla="*/ 17 h 24"/>
                <a:gd name="T4" fmla="*/ 74 w 74"/>
                <a:gd name="T5" fmla="*/ 24 h 24"/>
                <a:gd name="T6" fmla="*/ 19 w 74"/>
                <a:gd name="T7" fmla="*/ 24 h 24"/>
                <a:gd name="T8" fmla="*/ 0 w 74"/>
                <a:gd name="T9" fmla="*/ 21 h 24"/>
                <a:gd name="T10" fmla="*/ 10 w 74"/>
                <a:gd name="T11" fmla="*/ 7 h 24"/>
                <a:gd name="T12" fmla="*/ 24 w 74"/>
                <a:gd name="T13" fmla="*/ 0 h 24"/>
                <a:gd name="T14" fmla="*/ 24 w 7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4"/>
                <a:gd name="T26" fmla="*/ 74 w 7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4">
                  <a:moveTo>
                    <a:pt x="24" y="0"/>
                  </a:moveTo>
                  <a:lnTo>
                    <a:pt x="19" y="17"/>
                  </a:lnTo>
                  <a:lnTo>
                    <a:pt x="74" y="24"/>
                  </a:lnTo>
                  <a:lnTo>
                    <a:pt x="19" y="24"/>
                  </a:lnTo>
                  <a:lnTo>
                    <a:pt x="0" y="21"/>
                  </a:lnTo>
                  <a:lnTo>
                    <a:pt x="10" y="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9" name="Freeform 432"/>
            <p:cNvSpPr>
              <a:spLocks/>
            </p:cNvSpPr>
            <p:nvPr/>
          </p:nvSpPr>
          <p:spPr bwMode="auto">
            <a:xfrm>
              <a:off x="1992" y="804"/>
              <a:ext cx="324" cy="233"/>
            </a:xfrm>
            <a:custGeom>
              <a:avLst/>
              <a:gdLst>
                <a:gd name="T0" fmla="*/ 271 w 324"/>
                <a:gd name="T1" fmla="*/ 19 h 233"/>
                <a:gd name="T2" fmla="*/ 307 w 324"/>
                <a:gd name="T3" fmla="*/ 114 h 233"/>
                <a:gd name="T4" fmla="*/ 279 w 324"/>
                <a:gd name="T5" fmla="*/ 162 h 233"/>
                <a:gd name="T6" fmla="*/ 252 w 324"/>
                <a:gd name="T7" fmla="*/ 133 h 233"/>
                <a:gd name="T8" fmla="*/ 231 w 324"/>
                <a:gd name="T9" fmla="*/ 34 h 233"/>
                <a:gd name="T10" fmla="*/ 221 w 324"/>
                <a:gd name="T11" fmla="*/ 43 h 233"/>
                <a:gd name="T12" fmla="*/ 231 w 324"/>
                <a:gd name="T13" fmla="*/ 136 h 233"/>
                <a:gd name="T14" fmla="*/ 221 w 324"/>
                <a:gd name="T15" fmla="*/ 183 h 233"/>
                <a:gd name="T16" fmla="*/ 179 w 324"/>
                <a:gd name="T17" fmla="*/ 214 h 233"/>
                <a:gd name="T18" fmla="*/ 176 w 324"/>
                <a:gd name="T19" fmla="*/ 145 h 233"/>
                <a:gd name="T20" fmla="*/ 124 w 324"/>
                <a:gd name="T21" fmla="*/ 19 h 233"/>
                <a:gd name="T22" fmla="*/ 160 w 324"/>
                <a:gd name="T23" fmla="*/ 74 h 233"/>
                <a:gd name="T24" fmla="*/ 155 w 324"/>
                <a:gd name="T25" fmla="*/ 197 h 233"/>
                <a:gd name="T26" fmla="*/ 117 w 324"/>
                <a:gd name="T27" fmla="*/ 216 h 233"/>
                <a:gd name="T28" fmla="*/ 112 w 324"/>
                <a:gd name="T29" fmla="*/ 159 h 233"/>
                <a:gd name="T30" fmla="*/ 62 w 324"/>
                <a:gd name="T31" fmla="*/ 38 h 233"/>
                <a:gd name="T32" fmla="*/ 93 w 324"/>
                <a:gd name="T33" fmla="*/ 100 h 233"/>
                <a:gd name="T34" fmla="*/ 81 w 324"/>
                <a:gd name="T35" fmla="*/ 190 h 233"/>
                <a:gd name="T36" fmla="*/ 48 w 324"/>
                <a:gd name="T37" fmla="*/ 159 h 233"/>
                <a:gd name="T38" fmla="*/ 12 w 324"/>
                <a:gd name="T39" fmla="*/ 112 h 233"/>
                <a:gd name="T40" fmla="*/ 24 w 324"/>
                <a:gd name="T41" fmla="*/ 138 h 233"/>
                <a:gd name="T42" fmla="*/ 36 w 324"/>
                <a:gd name="T43" fmla="*/ 226 h 233"/>
                <a:gd name="T44" fmla="*/ 69 w 324"/>
                <a:gd name="T45" fmla="*/ 209 h 233"/>
                <a:gd name="T46" fmla="*/ 112 w 324"/>
                <a:gd name="T47" fmla="*/ 224 h 233"/>
                <a:gd name="T48" fmla="*/ 152 w 324"/>
                <a:gd name="T49" fmla="*/ 226 h 233"/>
                <a:gd name="T50" fmla="*/ 176 w 324"/>
                <a:gd name="T51" fmla="*/ 226 h 233"/>
                <a:gd name="T52" fmla="*/ 214 w 324"/>
                <a:gd name="T53" fmla="*/ 209 h 233"/>
                <a:gd name="T54" fmla="*/ 274 w 324"/>
                <a:gd name="T55" fmla="*/ 174 h 233"/>
                <a:gd name="T56" fmla="*/ 324 w 324"/>
                <a:gd name="T57" fmla="*/ 159 h 233"/>
                <a:gd name="T58" fmla="*/ 286 w 324"/>
                <a:gd name="T59" fmla="*/ 19 h 233"/>
                <a:gd name="T60" fmla="*/ 238 w 324"/>
                <a:gd name="T61" fmla="*/ 0 h 233"/>
                <a:gd name="T62" fmla="*/ 221 w 324"/>
                <a:gd name="T63" fmla="*/ 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33"/>
                <a:gd name="T98" fmla="*/ 324 w 324"/>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33">
                  <a:moveTo>
                    <a:pt x="221" y="3"/>
                  </a:moveTo>
                  <a:lnTo>
                    <a:pt x="271" y="19"/>
                  </a:lnTo>
                  <a:lnTo>
                    <a:pt x="295" y="50"/>
                  </a:lnTo>
                  <a:lnTo>
                    <a:pt x="307" y="114"/>
                  </a:lnTo>
                  <a:lnTo>
                    <a:pt x="302" y="155"/>
                  </a:lnTo>
                  <a:lnTo>
                    <a:pt x="279" y="162"/>
                  </a:lnTo>
                  <a:lnTo>
                    <a:pt x="257" y="159"/>
                  </a:lnTo>
                  <a:lnTo>
                    <a:pt x="252" y="133"/>
                  </a:lnTo>
                  <a:lnTo>
                    <a:pt x="243" y="84"/>
                  </a:lnTo>
                  <a:lnTo>
                    <a:pt x="231" y="34"/>
                  </a:lnTo>
                  <a:lnTo>
                    <a:pt x="188" y="15"/>
                  </a:lnTo>
                  <a:lnTo>
                    <a:pt x="221" y="43"/>
                  </a:lnTo>
                  <a:lnTo>
                    <a:pt x="231" y="91"/>
                  </a:lnTo>
                  <a:lnTo>
                    <a:pt x="231" y="136"/>
                  </a:lnTo>
                  <a:lnTo>
                    <a:pt x="231" y="162"/>
                  </a:lnTo>
                  <a:lnTo>
                    <a:pt x="221" y="183"/>
                  </a:lnTo>
                  <a:lnTo>
                    <a:pt x="200" y="209"/>
                  </a:lnTo>
                  <a:lnTo>
                    <a:pt x="179" y="214"/>
                  </a:lnTo>
                  <a:lnTo>
                    <a:pt x="176" y="200"/>
                  </a:lnTo>
                  <a:lnTo>
                    <a:pt x="176" y="145"/>
                  </a:lnTo>
                  <a:lnTo>
                    <a:pt x="171" y="65"/>
                  </a:lnTo>
                  <a:lnTo>
                    <a:pt x="124" y="19"/>
                  </a:lnTo>
                  <a:lnTo>
                    <a:pt x="110" y="17"/>
                  </a:lnTo>
                  <a:lnTo>
                    <a:pt x="160" y="74"/>
                  </a:lnTo>
                  <a:lnTo>
                    <a:pt x="167" y="143"/>
                  </a:lnTo>
                  <a:lnTo>
                    <a:pt x="155" y="197"/>
                  </a:lnTo>
                  <a:lnTo>
                    <a:pt x="136" y="224"/>
                  </a:lnTo>
                  <a:lnTo>
                    <a:pt x="117" y="216"/>
                  </a:lnTo>
                  <a:lnTo>
                    <a:pt x="110" y="197"/>
                  </a:lnTo>
                  <a:lnTo>
                    <a:pt x="112" y="159"/>
                  </a:lnTo>
                  <a:lnTo>
                    <a:pt x="105" y="91"/>
                  </a:lnTo>
                  <a:lnTo>
                    <a:pt x="62" y="38"/>
                  </a:lnTo>
                  <a:lnTo>
                    <a:pt x="52" y="43"/>
                  </a:lnTo>
                  <a:lnTo>
                    <a:pt x="93" y="100"/>
                  </a:lnTo>
                  <a:lnTo>
                    <a:pt x="95" y="171"/>
                  </a:lnTo>
                  <a:lnTo>
                    <a:pt x="81" y="190"/>
                  </a:lnTo>
                  <a:lnTo>
                    <a:pt x="55" y="186"/>
                  </a:lnTo>
                  <a:lnTo>
                    <a:pt x="48" y="159"/>
                  </a:lnTo>
                  <a:lnTo>
                    <a:pt x="36" y="122"/>
                  </a:lnTo>
                  <a:lnTo>
                    <a:pt x="12" y="112"/>
                  </a:lnTo>
                  <a:lnTo>
                    <a:pt x="0" y="122"/>
                  </a:lnTo>
                  <a:lnTo>
                    <a:pt x="24" y="138"/>
                  </a:lnTo>
                  <a:lnTo>
                    <a:pt x="36" y="174"/>
                  </a:lnTo>
                  <a:lnTo>
                    <a:pt x="36" y="226"/>
                  </a:lnTo>
                  <a:lnTo>
                    <a:pt x="60" y="233"/>
                  </a:lnTo>
                  <a:lnTo>
                    <a:pt x="69" y="209"/>
                  </a:lnTo>
                  <a:lnTo>
                    <a:pt x="93" y="202"/>
                  </a:lnTo>
                  <a:lnTo>
                    <a:pt x="112" y="224"/>
                  </a:lnTo>
                  <a:lnTo>
                    <a:pt x="136" y="233"/>
                  </a:lnTo>
                  <a:lnTo>
                    <a:pt x="152" y="226"/>
                  </a:lnTo>
                  <a:lnTo>
                    <a:pt x="164" y="214"/>
                  </a:lnTo>
                  <a:lnTo>
                    <a:pt x="176" y="226"/>
                  </a:lnTo>
                  <a:lnTo>
                    <a:pt x="200" y="224"/>
                  </a:lnTo>
                  <a:lnTo>
                    <a:pt x="214" y="209"/>
                  </a:lnTo>
                  <a:lnTo>
                    <a:pt x="248" y="171"/>
                  </a:lnTo>
                  <a:lnTo>
                    <a:pt x="274" y="174"/>
                  </a:lnTo>
                  <a:lnTo>
                    <a:pt x="302" y="171"/>
                  </a:lnTo>
                  <a:lnTo>
                    <a:pt x="324" y="159"/>
                  </a:lnTo>
                  <a:lnTo>
                    <a:pt x="312" y="46"/>
                  </a:lnTo>
                  <a:lnTo>
                    <a:pt x="286" y="19"/>
                  </a:lnTo>
                  <a:lnTo>
                    <a:pt x="262" y="5"/>
                  </a:lnTo>
                  <a:lnTo>
                    <a:pt x="238" y="0"/>
                  </a:lnTo>
                  <a:lnTo>
                    <a:pt x="22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0" name="Freeform 433"/>
            <p:cNvSpPr>
              <a:spLocks/>
            </p:cNvSpPr>
            <p:nvPr/>
          </p:nvSpPr>
          <p:spPr bwMode="auto">
            <a:xfrm>
              <a:off x="1780" y="781"/>
              <a:ext cx="600" cy="408"/>
            </a:xfrm>
            <a:custGeom>
              <a:avLst/>
              <a:gdLst>
                <a:gd name="T0" fmla="*/ 393 w 600"/>
                <a:gd name="T1" fmla="*/ 26 h 408"/>
                <a:gd name="T2" fmla="*/ 352 w 600"/>
                <a:gd name="T3" fmla="*/ 16 h 408"/>
                <a:gd name="T4" fmla="*/ 331 w 600"/>
                <a:gd name="T5" fmla="*/ 16 h 408"/>
                <a:gd name="T6" fmla="*/ 317 w 600"/>
                <a:gd name="T7" fmla="*/ 31 h 408"/>
                <a:gd name="T8" fmla="*/ 283 w 600"/>
                <a:gd name="T9" fmla="*/ 26 h 408"/>
                <a:gd name="T10" fmla="*/ 260 w 600"/>
                <a:gd name="T11" fmla="*/ 42 h 408"/>
                <a:gd name="T12" fmla="*/ 224 w 600"/>
                <a:gd name="T13" fmla="*/ 52 h 408"/>
                <a:gd name="T14" fmla="*/ 172 w 600"/>
                <a:gd name="T15" fmla="*/ 135 h 408"/>
                <a:gd name="T16" fmla="*/ 162 w 600"/>
                <a:gd name="T17" fmla="*/ 185 h 408"/>
                <a:gd name="T18" fmla="*/ 153 w 600"/>
                <a:gd name="T19" fmla="*/ 232 h 408"/>
                <a:gd name="T20" fmla="*/ 155 w 600"/>
                <a:gd name="T21" fmla="*/ 256 h 408"/>
                <a:gd name="T22" fmla="*/ 222 w 600"/>
                <a:gd name="T23" fmla="*/ 296 h 408"/>
                <a:gd name="T24" fmla="*/ 281 w 600"/>
                <a:gd name="T25" fmla="*/ 301 h 408"/>
                <a:gd name="T26" fmla="*/ 288 w 600"/>
                <a:gd name="T27" fmla="*/ 282 h 408"/>
                <a:gd name="T28" fmla="*/ 367 w 600"/>
                <a:gd name="T29" fmla="*/ 289 h 408"/>
                <a:gd name="T30" fmla="*/ 419 w 600"/>
                <a:gd name="T31" fmla="*/ 270 h 408"/>
                <a:gd name="T32" fmla="*/ 464 w 600"/>
                <a:gd name="T33" fmla="*/ 239 h 408"/>
                <a:gd name="T34" fmla="*/ 519 w 600"/>
                <a:gd name="T35" fmla="*/ 228 h 408"/>
                <a:gd name="T36" fmla="*/ 579 w 600"/>
                <a:gd name="T37" fmla="*/ 220 h 408"/>
                <a:gd name="T38" fmla="*/ 586 w 600"/>
                <a:gd name="T39" fmla="*/ 201 h 408"/>
                <a:gd name="T40" fmla="*/ 588 w 600"/>
                <a:gd name="T41" fmla="*/ 185 h 408"/>
                <a:gd name="T42" fmla="*/ 531 w 600"/>
                <a:gd name="T43" fmla="*/ 175 h 408"/>
                <a:gd name="T44" fmla="*/ 526 w 600"/>
                <a:gd name="T45" fmla="*/ 166 h 408"/>
                <a:gd name="T46" fmla="*/ 571 w 600"/>
                <a:gd name="T47" fmla="*/ 168 h 408"/>
                <a:gd name="T48" fmla="*/ 593 w 600"/>
                <a:gd name="T49" fmla="*/ 175 h 408"/>
                <a:gd name="T50" fmla="*/ 600 w 600"/>
                <a:gd name="T51" fmla="*/ 190 h 408"/>
                <a:gd name="T52" fmla="*/ 600 w 600"/>
                <a:gd name="T53" fmla="*/ 206 h 408"/>
                <a:gd name="T54" fmla="*/ 588 w 600"/>
                <a:gd name="T55" fmla="*/ 230 h 408"/>
                <a:gd name="T56" fmla="*/ 538 w 600"/>
                <a:gd name="T57" fmla="*/ 237 h 408"/>
                <a:gd name="T58" fmla="*/ 474 w 600"/>
                <a:gd name="T59" fmla="*/ 249 h 408"/>
                <a:gd name="T60" fmla="*/ 422 w 600"/>
                <a:gd name="T61" fmla="*/ 282 h 408"/>
                <a:gd name="T62" fmla="*/ 381 w 600"/>
                <a:gd name="T63" fmla="*/ 296 h 408"/>
                <a:gd name="T64" fmla="*/ 331 w 600"/>
                <a:gd name="T65" fmla="*/ 308 h 408"/>
                <a:gd name="T66" fmla="*/ 322 w 600"/>
                <a:gd name="T67" fmla="*/ 356 h 408"/>
                <a:gd name="T68" fmla="*/ 293 w 600"/>
                <a:gd name="T69" fmla="*/ 408 h 408"/>
                <a:gd name="T70" fmla="*/ 274 w 600"/>
                <a:gd name="T71" fmla="*/ 382 h 408"/>
                <a:gd name="T72" fmla="*/ 224 w 600"/>
                <a:gd name="T73" fmla="*/ 341 h 408"/>
                <a:gd name="T74" fmla="*/ 148 w 600"/>
                <a:gd name="T75" fmla="*/ 308 h 408"/>
                <a:gd name="T76" fmla="*/ 129 w 600"/>
                <a:gd name="T77" fmla="*/ 296 h 408"/>
                <a:gd name="T78" fmla="*/ 117 w 600"/>
                <a:gd name="T79" fmla="*/ 368 h 408"/>
                <a:gd name="T80" fmla="*/ 112 w 600"/>
                <a:gd name="T81" fmla="*/ 387 h 408"/>
                <a:gd name="T82" fmla="*/ 93 w 600"/>
                <a:gd name="T83" fmla="*/ 387 h 408"/>
                <a:gd name="T84" fmla="*/ 103 w 600"/>
                <a:gd name="T85" fmla="*/ 323 h 408"/>
                <a:gd name="T86" fmla="*/ 50 w 600"/>
                <a:gd name="T87" fmla="*/ 349 h 408"/>
                <a:gd name="T88" fmla="*/ 38 w 600"/>
                <a:gd name="T89" fmla="*/ 375 h 408"/>
                <a:gd name="T90" fmla="*/ 38 w 600"/>
                <a:gd name="T91" fmla="*/ 341 h 408"/>
                <a:gd name="T92" fmla="*/ 0 w 600"/>
                <a:gd name="T93" fmla="*/ 356 h 408"/>
                <a:gd name="T94" fmla="*/ 17 w 600"/>
                <a:gd name="T95" fmla="*/ 320 h 408"/>
                <a:gd name="T96" fmla="*/ 138 w 600"/>
                <a:gd name="T97" fmla="*/ 237 h 408"/>
                <a:gd name="T98" fmla="*/ 157 w 600"/>
                <a:gd name="T99" fmla="*/ 145 h 408"/>
                <a:gd name="T100" fmla="*/ 191 w 600"/>
                <a:gd name="T101" fmla="*/ 80 h 408"/>
                <a:gd name="T102" fmla="*/ 210 w 600"/>
                <a:gd name="T103" fmla="*/ 38 h 408"/>
                <a:gd name="T104" fmla="*/ 257 w 600"/>
                <a:gd name="T105" fmla="*/ 33 h 408"/>
                <a:gd name="T106" fmla="*/ 272 w 600"/>
                <a:gd name="T107" fmla="*/ 19 h 408"/>
                <a:gd name="T108" fmla="*/ 291 w 600"/>
                <a:gd name="T109" fmla="*/ 16 h 408"/>
                <a:gd name="T110" fmla="*/ 307 w 600"/>
                <a:gd name="T111" fmla="*/ 16 h 408"/>
                <a:gd name="T112" fmla="*/ 324 w 600"/>
                <a:gd name="T113" fmla="*/ 2 h 408"/>
                <a:gd name="T114" fmla="*/ 341 w 600"/>
                <a:gd name="T115" fmla="*/ 0 h 408"/>
                <a:gd name="T116" fmla="*/ 372 w 600"/>
                <a:gd name="T117" fmla="*/ 9 h 408"/>
                <a:gd name="T118" fmla="*/ 391 w 600"/>
                <a:gd name="T119" fmla="*/ 19 h 408"/>
                <a:gd name="T120" fmla="*/ 393 w 600"/>
                <a:gd name="T121" fmla="*/ 26 h 408"/>
                <a:gd name="T122" fmla="*/ 393 w 600"/>
                <a:gd name="T123" fmla="*/ 26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408"/>
                <a:gd name="T188" fmla="*/ 600 w 60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408">
                  <a:moveTo>
                    <a:pt x="393" y="26"/>
                  </a:moveTo>
                  <a:lnTo>
                    <a:pt x="352" y="16"/>
                  </a:lnTo>
                  <a:lnTo>
                    <a:pt x="331" y="16"/>
                  </a:lnTo>
                  <a:lnTo>
                    <a:pt x="317" y="31"/>
                  </a:lnTo>
                  <a:lnTo>
                    <a:pt x="283" y="26"/>
                  </a:lnTo>
                  <a:lnTo>
                    <a:pt x="260" y="42"/>
                  </a:lnTo>
                  <a:lnTo>
                    <a:pt x="224" y="52"/>
                  </a:lnTo>
                  <a:lnTo>
                    <a:pt x="172" y="135"/>
                  </a:lnTo>
                  <a:lnTo>
                    <a:pt x="162" y="185"/>
                  </a:lnTo>
                  <a:lnTo>
                    <a:pt x="153" y="232"/>
                  </a:lnTo>
                  <a:lnTo>
                    <a:pt x="155" y="256"/>
                  </a:lnTo>
                  <a:lnTo>
                    <a:pt x="222" y="296"/>
                  </a:lnTo>
                  <a:lnTo>
                    <a:pt x="281" y="301"/>
                  </a:lnTo>
                  <a:lnTo>
                    <a:pt x="288" y="282"/>
                  </a:lnTo>
                  <a:lnTo>
                    <a:pt x="367" y="289"/>
                  </a:lnTo>
                  <a:lnTo>
                    <a:pt x="419" y="270"/>
                  </a:lnTo>
                  <a:lnTo>
                    <a:pt x="464" y="239"/>
                  </a:lnTo>
                  <a:lnTo>
                    <a:pt x="519" y="228"/>
                  </a:lnTo>
                  <a:lnTo>
                    <a:pt x="579" y="220"/>
                  </a:lnTo>
                  <a:lnTo>
                    <a:pt x="586" y="201"/>
                  </a:lnTo>
                  <a:lnTo>
                    <a:pt x="588" y="185"/>
                  </a:lnTo>
                  <a:lnTo>
                    <a:pt x="531" y="175"/>
                  </a:lnTo>
                  <a:lnTo>
                    <a:pt x="526" y="166"/>
                  </a:lnTo>
                  <a:lnTo>
                    <a:pt x="571" y="168"/>
                  </a:lnTo>
                  <a:lnTo>
                    <a:pt x="593" y="175"/>
                  </a:lnTo>
                  <a:lnTo>
                    <a:pt x="600" y="190"/>
                  </a:lnTo>
                  <a:lnTo>
                    <a:pt x="600" y="206"/>
                  </a:lnTo>
                  <a:lnTo>
                    <a:pt x="588" y="230"/>
                  </a:lnTo>
                  <a:lnTo>
                    <a:pt x="538" y="237"/>
                  </a:lnTo>
                  <a:lnTo>
                    <a:pt x="474" y="249"/>
                  </a:lnTo>
                  <a:lnTo>
                    <a:pt x="422" y="282"/>
                  </a:lnTo>
                  <a:lnTo>
                    <a:pt x="381" y="296"/>
                  </a:lnTo>
                  <a:lnTo>
                    <a:pt x="331" y="308"/>
                  </a:lnTo>
                  <a:lnTo>
                    <a:pt x="322" y="356"/>
                  </a:lnTo>
                  <a:lnTo>
                    <a:pt x="293" y="408"/>
                  </a:lnTo>
                  <a:lnTo>
                    <a:pt x="274" y="382"/>
                  </a:lnTo>
                  <a:lnTo>
                    <a:pt x="224" y="341"/>
                  </a:lnTo>
                  <a:lnTo>
                    <a:pt x="148" y="308"/>
                  </a:lnTo>
                  <a:lnTo>
                    <a:pt x="129" y="296"/>
                  </a:lnTo>
                  <a:lnTo>
                    <a:pt x="117" y="368"/>
                  </a:lnTo>
                  <a:lnTo>
                    <a:pt x="112" y="387"/>
                  </a:lnTo>
                  <a:lnTo>
                    <a:pt x="93" y="387"/>
                  </a:lnTo>
                  <a:lnTo>
                    <a:pt x="103" y="323"/>
                  </a:lnTo>
                  <a:lnTo>
                    <a:pt x="50" y="349"/>
                  </a:lnTo>
                  <a:lnTo>
                    <a:pt x="38" y="375"/>
                  </a:lnTo>
                  <a:lnTo>
                    <a:pt x="38" y="341"/>
                  </a:lnTo>
                  <a:lnTo>
                    <a:pt x="0" y="356"/>
                  </a:lnTo>
                  <a:lnTo>
                    <a:pt x="17" y="320"/>
                  </a:lnTo>
                  <a:lnTo>
                    <a:pt x="138" y="237"/>
                  </a:lnTo>
                  <a:lnTo>
                    <a:pt x="157" y="145"/>
                  </a:lnTo>
                  <a:lnTo>
                    <a:pt x="191" y="80"/>
                  </a:lnTo>
                  <a:lnTo>
                    <a:pt x="210" y="38"/>
                  </a:lnTo>
                  <a:lnTo>
                    <a:pt x="257" y="33"/>
                  </a:lnTo>
                  <a:lnTo>
                    <a:pt x="272" y="19"/>
                  </a:lnTo>
                  <a:lnTo>
                    <a:pt x="291" y="16"/>
                  </a:lnTo>
                  <a:lnTo>
                    <a:pt x="307" y="16"/>
                  </a:lnTo>
                  <a:lnTo>
                    <a:pt x="324" y="2"/>
                  </a:lnTo>
                  <a:lnTo>
                    <a:pt x="341" y="0"/>
                  </a:lnTo>
                  <a:lnTo>
                    <a:pt x="372" y="9"/>
                  </a:lnTo>
                  <a:lnTo>
                    <a:pt x="391" y="19"/>
                  </a:lnTo>
                  <a:lnTo>
                    <a:pt x="393"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1" name="Freeform 434"/>
            <p:cNvSpPr>
              <a:spLocks/>
            </p:cNvSpPr>
            <p:nvPr/>
          </p:nvSpPr>
          <p:spPr bwMode="auto">
            <a:xfrm>
              <a:off x="1704" y="1139"/>
              <a:ext cx="452" cy="674"/>
            </a:xfrm>
            <a:custGeom>
              <a:avLst/>
              <a:gdLst>
                <a:gd name="T0" fmla="*/ 64 w 452"/>
                <a:gd name="T1" fmla="*/ 5 h 674"/>
                <a:gd name="T2" fmla="*/ 69 w 452"/>
                <a:gd name="T3" fmla="*/ 218 h 674"/>
                <a:gd name="T4" fmla="*/ 74 w 452"/>
                <a:gd name="T5" fmla="*/ 498 h 674"/>
                <a:gd name="T6" fmla="*/ 74 w 452"/>
                <a:gd name="T7" fmla="*/ 529 h 674"/>
                <a:gd name="T8" fmla="*/ 55 w 452"/>
                <a:gd name="T9" fmla="*/ 373 h 674"/>
                <a:gd name="T10" fmla="*/ 52 w 452"/>
                <a:gd name="T11" fmla="*/ 254 h 674"/>
                <a:gd name="T12" fmla="*/ 22 w 452"/>
                <a:gd name="T13" fmla="*/ 351 h 674"/>
                <a:gd name="T14" fmla="*/ 22 w 452"/>
                <a:gd name="T15" fmla="*/ 496 h 674"/>
                <a:gd name="T16" fmla="*/ 55 w 452"/>
                <a:gd name="T17" fmla="*/ 584 h 674"/>
                <a:gd name="T18" fmla="*/ 102 w 452"/>
                <a:gd name="T19" fmla="*/ 582 h 674"/>
                <a:gd name="T20" fmla="*/ 224 w 452"/>
                <a:gd name="T21" fmla="*/ 498 h 674"/>
                <a:gd name="T22" fmla="*/ 290 w 452"/>
                <a:gd name="T23" fmla="*/ 404 h 674"/>
                <a:gd name="T24" fmla="*/ 324 w 452"/>
                <a:gd name="T25" fmla="*/ 358 h 674"/>
                <a:gd name="T26" fmla="*/ 367 w 452"/>
                <a:gd name="T27" fmla="*/ 349 h 674"/>
                <a:gd name="T28" fmla="*/ 364 w 452"/>
                <a:gd name="T29" fmla="*/ 368 h 674"/>
                <a:gd name="T30" fmla="*/ 348 w 452"/>
                <a:gd name="T31" fmla="*/ 380 h 674"/>
                <a:gd name="T32" fmla="*/ 290 w 452"/>
                <a:gd name="T33" fmla="*/ 439 h 674"/>
                <a:gd name="T34" fmla="*/ 245 w 452"/>
                <a:gd name="T35" fmla="*/ 508 h 674"/>
                <a:gd name="T36" fmla="*/ 157 w 452"/>
                <a:gd name="T37" fmla="*/ 570 h 674"/>
                <a:gd name="T38" fmla="*/ 98 w 452"/>
                <a:gd name="T39" fmla="*/ 605 h 674"/>
                <a:gd name="T40" fmla="*/ 160 w 452"/>
                <a:gd name="T41" fmla="*/ 593 h 674"/>
                <a:gd name="T42" fmla="*/ 245 w 452"/>
                <a:gd name="T43" fmla="*/ 541 h 674"/>
                <a:gd name="T44" fmla="*/ 293 w 452"/>
                <a:gd name="T45" fmla="*/ 496 h 674"/>
                <a:gd name="T46" fmla="*/ 336 w 452"/>
                <a:gd name="T47" fmla="*/ 425 h 674"/>
                <a:gd name="T48" fmla="*/ 324 w 452"/>
                <a:gd name="T49" fmla="*/ 487 h 674"/>
                <a:gd name="T50" fmla="*/ 271 w 452"/>
                <a:gd name="T51" fmla="*/ 555 h 674"/>
                <a:gd name="T52" fmla="*/ 155 w 452"/>
                <a:gd name="T53" fmla="*/ 615 h 674"/>
                <a:gd name="T54" fmla="*/ 214 w 452"/>
                <a:gd name="T55" fmla="*/ 615 h 674"/>
                <a:gd name="T56" fmla="*/ 293 w 452"/>
                <a:gd name="T57" fmla="*/ 567 h 674"/>
                <a:gd name="T58" fmla="*/ 407 w 452"/>
                <a:gd name="T59" fmla="*/ 570 h 674"/>
                <a:gd name="T60" fmla="*/ 383 w 452"/>
                <a:gd name="T61" fmla="*/ 442 h 674"/>
                <a:gd name="T62" fmla="*/ 390 w 452"/>
                <a:gd name="T63" fmla="*/ 301 h 674"/>
                <a:gd name="T64" fmla="*/ 343 w 452"/>
                <a:gd name="T65" fmla="*/ 207 h 674"/>
                <a:gd name="T66" fmla="*/ 331 w 452"/>
                <a:gd name="T67" fmla="*/ 204 h 674"/>
                <a:gd name="T68" fmla="*/ 286 w 452"/>
                <a:gd name="T69" fmla="*/ 261 h 674"/>
                <a:gd name="T70" fmla="*/ 336 w 452"/>
                <a:gd name="T71" fmla="*/ 166 h 674"/>
                <a:gd name="T72" fmla="*/ 348 w 452"/>
                <a:gd name="T73" fmla="*/ 0 h 674"/>
                <a:gd name="T74" fmla="*/ 367 w 452"/>
                <a:gd name="T75" fmla="*/ 12 h 674"/>
                <a:gd name="T76" fmla="*/ 364 w 452"/>
                <a:gd name="T77" fmla="*/ 102 h 674"/>
                <a:gd name="T78" fmla="*/ 393 w 452"/>
                <a:gd name="T79" fmla="*/ 76 h 674"/>
                <a:gd name="T80" fmla="*/ 421 w 452"/>
                <a:gd name="T81" fmla="*/ 161 h 674"/>
                <a:gd name="T82" fmla="*/ 412 w 452"/>
                <a:gd name="T83" fmla="*/ 328 h 674"/>
                <a:gd name="T84" fmla="*/ 402 w 452"/>
                <a:gd name="T85" fmla="*/ 456 h 674"/>
                <a:gd name="T86" fmla="*/ 412 w 452"/>
                <a:gd name="T87" fmla="*/ 525 h 674"/>
                <a:gd name="T88" fmla="*/ 440 w 452"/>
                <a:gd name="T89" fmla="*/ 570 h 674"/>
                <a:gd name="T90" fmla="*/ 445 w 452"/>
                <a:gd name="T91" fmla="*/ 653 h 674"/>
                <a:gd name="T92" fmla="*/ 452 w 452"/>
                <a:gd name="T93" fmla="*/ 674 h 674"/>
                <a:gd name="T94" fmla="*/ 417 w 452"/>
                <a:gd name="T95" fmla="*/ 669 h 674"/>
                <a:gd name="T96" fmla="*/ 407 w 452"/>
                <a:gd name="T97" fmla="*/ 624 h 674"/>
                <a:gd name="T98" fmla="*/ 233 w 452"/>
                <a:gd name="T99" fmla="*/ 629 h 674"/>
                <a:gd name="T100" fmla="*/ 179 w 452"/>
                <a:gd name="T101" fmla="*/ 631 h 674"/>
                <a:gd name="T102" fmla="*/ 114 w 452"/>
                <a:gd name="T103" fmla="*/ 624 h 674"/>
                <a:gd name="T104" fmla="*/ 36 w 452"/>
                <a:gd name="T105" fmla="*/ 577 h 674"/>
                <a:gd name="T106" fmla="*/ 0 w 452"/>
                <a:gd name="T107" fmla="*/ 487 h 674"/>
                <a:gd name="T108" fmla="*/ 5 w 452"/>
                <a:gd name="T109" fmla="*/ 349 h 674"/>
                <a:gd name="T110" fmla="*/ 50 w 452"/>
                <a:gd name="T111" fmla="*/ 209 h 674"/>
                <a:gd name="T112" fmla="*/ 55 w 452"/>
                <a:gd name="T113" fmla="*/ 40 h 674"/>
                <a:gd name="T114" fmla="*/ 64 w 452"/>
                <a:gd name="T115" fmla="*/ 5 h 674"/>
                <a:gd name="T116" fmla="*/ 64 w 452"/>
                <a:gd name="T117" fmla="*/ 5 h 6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674"/>
                <a:gd name="T179" fmla="*/ 452 w 452"/>
                <a:gd name="T180" fmla="*/ 674 h 6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674">
                  <a:moveTo>
                    <a:pt x="64" y="5"/>
                  </a:moveTo>
                  <a:lnTo>
                    <a:pt x="69" y="218"/>
                  </a:lnTo>
                  <a:lnTo>
                    <a:pt x="74" y="498"/>
                  </a:lnTo>
                  <a:lnTo>
                    <a:pt x="74" y="529"/>
                  </a:lnTo>
                  <a:lnTo>
                    <a:pt x="55" y="373"/>
                  </a:lnTo>
                  <a:lnTo>
                    <a:pt x="52" y="254"/>
                  </a:lnTo>
                  <a:lnTo>
                    <a:pt x="22" y="351"/>
                  </a:lnTo>
                  <a:lnTo>
                    <a:pt x="22" y="496"/>
                  </a:lnTo>
                  <a:lnTo>
                    <a:pt x="55" y="584"/>
                  </a:lnTo>
                  <a:lnTo>
                    <a:pt x="102" y="582"/>
                  </a:lnTo>
                  <a:lnTo>
                    <a:pt x="224" y="498"/>
                  </a:lnTo>
                  <a:lnTo>
                    <a:pt x="290" y="404"/>
                  </a:lnTo>
                  <a:lnTo>
                    <a:pt x="324" y="358"/>
                  </a:lnTo>
                  <a:lnTo>
                    <a:pt x="367" y="349"/>
                  </a:lnTo>
                  <a:lnTo>
                    <a:pt x="364" y="368"/>
                  </a:lnTo>
                  <a:lnTo>
                    <a:pt x="348" y="380"/>
                  </a:lnTo>
                  <a:lnTo>
                    <a:pt x="290" y="439"/>
                  </a:lnTo>
                  <a:lnTo>
                    <a:pt x="245" y="508"/>
                  </a:lnTo>
                  <a:lnTo>
                    <a:pt x="157" y="570"/>
                  </a:lnTo>
                  <a:lnTo>
                    <a:pt x="98" y="605"/>
                  </a:lnTo>
                  <a:lnTo>
                    <a:pt x="160" y="593"/>
                  </a:lnTo>
                  <a:lnTo>
                    <a:pt x="245" y="541"/>
                  </a:lnTo>
                  <a:lnTo>
                    <a:pt x="293" y="496"/>
                  </a:lnTo>
                  <a:lnTo>
                    <a:pt x="336" y="425"/>
                  </a:lnTo>
                  <a:lnTo>
                    <a:pt x="324" y="487"/>
                  </a:lnTo>
                  <a:lnTo>
                    <a:pt x="271" y="555"/>
                  </a:lnTo>
                  <a:lnTo>
                    <a:pt x="155" y="615"/>
                  </a:lnTo>
                  <a:lnTo>
                    <a:pt x="214" y="615"/>
                  </a:lnTo>
                  <a:lnTo>
                    <a:pt x="293" y="567"/>
                  </a:lnTo>
                  <a:lnTo>
                    <a:pt x="407" y="570"/>
                  </a:lnTo>
                  <a:lnTo>
                    <a:pt x="383" y="442"/>
                  </a:lnTo>
                  <a:lnTo>
                    <a:pt x="390" y="301"/>
                  </a:lnTo>
                  <a:lnTo>
                    <a:pt x="343" y="207"/>
                  </a:lnTo>
                  <a:lnTo>
                    <a:pt x="331" y="204"/>
                  </a:lnTo>
                  <a:lnTo>
                    <a:pt x="286" y="261"/>
                  </a:lnTo>
                  <a:lnTo>
                    <a:pt x="336" y="166"/>
                  </a:lnTo>
                  <a:lnTo>
                    <a:pt x="348" y="0"/>
                  </a:lnTo>
                  <a:lnTo>
                    <a:pt x="367" y="12"/>
                  </a:lnTo>
                  <a:lnTo>
                    <a:pt x="364" y="102"/>
                  </a:lnTo>
                  <a:lnTo>
                    <a:pt x="393" y="76"/>
                  </a:lnTo>
                  <a:lnTo>
                    <a:pt x="421" y="161"/>
                  </a:lnTo>
                  <a:lnTo>
                    <a:pt x="412" y="328"/>
                  </a:lnTo>
                  <a:lnTo>
                    <a:pt x="402" y="456"/>
                  </a:lnTo>
                  <a:lnTo>
                    <a:pt x="412" y="525"/>
                  </a:lnTo>
                  <a:lnTo>
                    <a:pt x="440" y="570"/>
                  </a:lnTo>
                  <a:lnTo>
                    <a:pt x="445" y="653"/>
                  </a:lnTo>
                  <a:lnTo>
                    <a:pt x="452" y="674"/>
                  </a:lnTo>
                  <a:lnTo>
                    <a:pt x="417" y="669"/>
                  </a:lnTo>
                  <a:lnTo>
                    <a:pt x="407" y="624"/>
                  </a:lnTo>
                  <a:lnTo>
                    <a:pt x="233" y="629"/>
                  </a:lnTo>
                  <a:lnTo>
                    <a:pt x="179" y="631"/>
                  </a:lnTo>
                  <a:lnTo>
                    <a:pt x="114" y="624"/>
                  </a:lnTo>
                  <a:lnTo>
                    <a:pt x="36" y="577"/>
                  </a:lnTo>
                  <a:lnTo>
                    <a:pt x="0" y="487"/>
                  </a:lnTo>
                  <a:lnTo>
                    <a:pt x="5" y="349"/>
                  </a:lnTo>
                  <a:lnTo>
                    <a:pt x="50" y="209"/>
                  </a:lnTo>
                  <a:lnTo>
                    <a:pt x="55" y="40"/>
                  </a:lnTo>
                  <a:lnTo>
                    <a:pt x="6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2" name="Freeform 435"/>
            <p:cNvSpPr>
              <a:spLocks/>
            </p:cNvSpPr>
            <p:nvPr/>
          </p:nvSpPr>
          <p:spPr bwMode="auto">
            <a:xfrm>
              <a:off x="1783" y="1122"/>
              <a:ext cx="271" cy="60"/>
            </a:xfrm>
            <a:custGeom>
              <a:avLst/>
              <a:gdLst>
                <a:gd name="T0" fmla="*/ 0 w 271"/>
                <a:gd name="T1" fmla="*/ 19 h 60"/>
                <a:gd name="T2" fmla="*/ 0 w 271"/>
                <a:gd name="T3" fmla="*/ 50 h 60"/>
                <a:gd name="T4" fmla="*/ 40 w 271"/>
                <a:gd name="T5" fmla="*/ 60 h 60"/>
                <a:gd name="T6" fmla="*/ 128 w 271"/>
                <a:gd name="T7" fmla="*/ 50 h 60"/>
                <a:gd name="T8" fmla="*/ 271 w 271"/>
                <a:gd name="T9" fmla="*/ 12 h 60"/>
                <a:gd name="T10" fmla="*/ 245 w 271"/>
                <a:gd name="T11" fmla="*/ 10 h 60"/>
                <a:gd name="T12" fmla="*/ 150 w 271"/>
                <a:gd name="T13" fmla="*/ 34 h 60"/>
                <a:gd name="T14" fmla="*/ 64 w 271"/>
                <a:gd name="T15" fmla="*/ 50 h 60"/>
                <a:gd name="T16" fmla="*/ 19 w 271"/>
                <a:gd name="T17" fmla="*/ 46 h 60"/>
                <a:gd name="T18" fmla="*/ 14 w 271"/>
                <a:gd name="T19" fmla="*/ 31 h 60"/>
                <a:gd name="T20" fmla="*/ 12 w 271"/>
                <a:gd name="T21" fmla="*/ 0 h 60"/>
                <a:gd name="T22" fmla="*/ 0 w 271"/>
                <a:gd name="T23" fmla="*/ 19 h 60"/>
                <a:gd name="T24" fmla="*/ 0 w 271"/>
                <a:gd name="T25" fmla="*/ 1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60"/>
                <a:gd name="T41" fmla="*/ 271 w 27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60">
                  <a:moveTo>
                    <a:pt x="0" y="19"/>
                  </a:moveTo>
                  <a:lnTo>
                    <a:pt x="0" y="50"/>
                  </a:lnTo>
                  <a:lnTo>
                    <a:pt x="40" y="60"/>
                  </a:lnTo>
                  <a:lnTo>
                    <a:pt x="128" y="50"/>
                  </a:lnTo>
                  <a:lnTo>
                    <a:pt x="271" y="12"/>
                  </a:lnTo>
                  <a:lnTo>
                    <a:pt x="245" y="10"/>
                  </a:lnTo>
                  <a:lnTo>
                    <a:pt x="150" y="34"/>
                  </a:lnTo>
                  <a:lnTo>
                    <a:pt x="64" y="50"/>
                  </a:lnTo>
                  <a:lnTo>
                    <a:pt x="19" y="46"/>
                  </a:lnTo>
                  <a:lnTo>
                    <a:pt x="14" y="31"/>
                  </a:lnTo>
                  <a:lnTo>
                    <a:pt x="12" y="0"/>
                  </a:lnTo>
                  <a:lnTo>
                    <a:pt x="0"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3" name="Freeform 436"/>
            <p:cNvSpPr>
              <a:spLocks/>
            </p:cNvSpPr>
            <p:nvPr/>
          </p:nvSpPr>
          <p:spPr bwMode="auto">
            <a:xfrm>
              <a:off x="2301" y="838"/>
              <a:ext cx="172" cy="166"/>
            </a:xfrm>
            <a:custGeom>
              <a:avLst/>
              <a:gdLst>
                <a:gd name="T0" fmla="*/ 0 w 172"/>
                <a:gd name="T1" fmla="*/ 54 h 166"/>
                <a:gd name="T2" fmla="*/ 34 w 172"/>
                <a:gd name="T3" fmla="*/ 42 h 166"/>
                <a:gd name="T4" fmla="*/ 105 w 172"/>
                <a:gd name="T5" fmla="*/ 0 h 166"/>
                <a:gd name="T6" fmla="*/ 48 w 172"/>
                <a:gd name="T7" fmla="*/ 57 h 166"/>
                <a:gd name="T8" fmla="*/ 110 w 172"/>
                <a:gd name="T9" fmla="*/ 61 h 166"/>
                <a:gd name="T10" fmla="*/ 141 w 172"/>
                <a:gd name="T11" fmla="*/ 66 h 166"/>
                <a:gd name="T12" fmla="*/ 139 w 172"/>
                <a:gd name="T13" fmla="*/ 102 h 166"/>
                <a:gd name="T14" fmla="*/ 172 w 172"/>
                <a:gd name="T15" fmla="*/ 152 h 166"/>
                <a:gd name="T16" fmla="*/ 153 w 172"/>
                <a:gd name="T17" fmla="*/ 166 h 166"/>
                <a:gd name="T18" fmla="*/ 112 w 172"/>
                <a:gd name="T19" fmla="*/ 109 h 166"/>
                <a:gd name="T20" fmla="*/ 108 w 172"/>
                <a:gd name="T21" fmla="*/ 142 h 166"/>
                <a:gd name="T22" fmla="*/ 67 w 172"/>
                <a:gd name="T23" fmla="*/ 152 h 166"/>
                <a:gd name="T24" fmla="*/ 72 w 172"/>
                <a:gd name="T25" fmla="*/ 118 h 166"/>
                <a:gd name="T26" fmla="*/ 3 w 172"/>
                <a:gd name="T27" fmla="*/ 111 h 166"/>
                <a:gd name="T28" fmla="*/ 8 w 172"/>
                <a:gd name="T29" fmla="*/ 99 h 166"/>
                <a:gd name="T30" fmla="*/ 108 w 172"/>
                <a:gd name="T31" fmla="*/ 97 h 166"/>
                <a:gd name="T32" fmla="*/ 108 w 172"/>
                <a:gd name="T33" fmla="*/ 78 h 166"/>
                <a:gd name="T34" fmla="*/ 29 w 172"/>
                <a:gd name="T35" fmla="*/ 73 h 166"/>
                <a:gd name="T36" fmla="*/ 3 w 172"/>
                <a:gd name="T37" fmla="*/ 76 h 166"/>
                <a:gd name="T38" fmla="*/ 0 w 172"/>
                <a:gd name="T39" fmla="*/ 54 h 166"/>
                <a:gd name="T40" fmla="*/ 0 w 172"/>
                <a:gd name="T41" fmla="*/ 54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66"/>
                <a:gd name="T65" fmla="*/ 172 w 17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66">
                  <a:moveTo>
                    <a:pt x="0" y="54"/>
                  </a:moveTo>
                  <a:lnTo>
                    <a:pt x="34" y="42"/>
                  </a:lnTo>
                  <a:lnTo>
                    <a:pt x="105" y="0"/>
                  </a:lnTo>
                  <a:lnTo>
                    <a:pt x="48" y="57"/>
                  </a:lnTo>
                  <a:lnTo>
                    <a:pt x="110" y="61"/>
                  </a:lnTo>
                  <a:lnTo>
                    <a:pt x="141" y="66"/>
                  </a:lnTo>
                  <a:lnTo>
                    <a:pt x="139" y="102"/>
                  </a:lnTo>
                  <a:lnTo>
                    <a:pt x="172" y="152"/>
                  </a:lnTo>
                  <a:lnTo>
                    <a:pt x="153" y="166"/>
                  </a:lnTo>
                  <a:lnTo>
                    <a:pt x="112" y="109"/>
                  </a:lnTo>
                  <a:lnTo>
                    <a:pt x="108" y="142"/>
                  </a:lnTo>
                  <a:lnTo>
                    <a:pt x="67" y="152"/>
                  </a:lnTo>
                  <a:lnTo>
                    <a:pt x="72" y="118"/>
                  </a:lnTo>
                  <a:lnTo>
                    <a:pt x="3" y="111"/>
                  </a:lnTo>
                  <a:lnTo>
                    <a:pt x="8" y="99"/>
                  </a:lnTo>
                  <a:lnTo>
                    <a:pt x="108" y="97"/>
                  </a:lnTo>
                  <a:lnTo>
                    <a:pt x="108" y="78"/>
                  </a:lnTo>
                  <a:lnTo>
                    <a:pt x="29" y="73"/>
                  </a:lnTo>
                  <a:lnTo>
                    <a:pt x="3" y="76"/>
                  </a:lnTo>
                  <a:lnTo>
                    <a:pt x="0"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4" name="Freeform 437"/>
            <p:cNvSpPr>
              <a:spLocks/>
            </p:cNvSpPr>
            <p:nvPr/>
          </p:nvSpPr>
          <p:spPr bwMode="auto">
            <a:xfrm>
              <a:off x="2444" y="904"/>
              <a:ext cx="86" cy="126"/>
            </a:xfrm>
            <a:custGeom>
              <a:avLst/>
              <a:gdLst>
                <a:gd name="T0" fmla="*/ 86 w 86"/>
                <a:gd name="T1" fmla="*/ 14 h 126"/>
                <a:gd name="T2" fmla="*/ 26 w 86"/>
                <a:gd name="T3" fmla="*/ 83 h 126"/>
                <a:gd name="T4" fmla="*/ 0 w 86"/>
                <a:gd name="T5" fmla="*/ 126 h 126"/>
                <a:gd name="T6" fmla="*/ 10 w 86"/>
                <a:gd name="T7" fmla="*/ 86 h 126"/>
                <a:gd name="T8" fmla="*/ 84 w 86"/>
                <a:gd name="T9" fmla="*/ 0 h 126"/>
                <a:gd name="T10" fmla="*/ 86 w 86"/>
                <a:gd name="T11" fmla="*/ 14 h 126"/>
                <a:gd name="T12" fmla="*/ 86 w 86"/>
                <a:gd name="T13" fmla="*/ 14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6" y="14"/>
                  </a:moveTo>
                  <a:lnTo>
                    <a:pt x="26" y="83"/>
                  </a:lnTo>
                  <a:lnTo>
                    <a:pt x="0" y="126"/>
                  </a:lnTo>
                  <a:lnTo>
                    <a:pt x="10" y="86"/>
                  </a:lnTo>
                  <a:lnTo>
                    <a:pt x="84" y="0"/>
                  </a:lnTo>
                  <a:lnTo>
                    <a:pt x="86"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5" name="Freeform 438"/>
            <p:cNvSpPr>
              <a:spLocks/>
            </p:cNvSpPr>
            <p:nvPr/>
          </p:nvSpPr>
          <p:spPr bwMode="auto">
            <a:xfrm>
              <a:off x="2397" y="963"/>
              <a:ext cx="23" cy="122"/>
            </a:xfrm>
            <a:custGeom>
              <a:avLst/>
              <a:gdLst>
                <a:gd name="T0" fmla="*/ 7 w 23"/>
                <a:gd name="T1" fmla="*/ 0 h 122"/>
                <a:gd name="T2" fmla="*/ 23 w 23"/>
                <a:gd name="T3" fmla="*/ 50 h 122"/>
                <a:gd name="T4" fmla="*/ 16 w 23"/>
                <a:gd name="T5" fmla="*/ 122 h 122"/>
                <a:gd name="T6" fmla="*/ 0 w 23"/>
                <a:gd name="T7" fmla="*/ 10 h 122"/>
                <a:gd name="T8" fmla="*/ 7 w 23"/>
                <a:gd name="T9" fmla="*/ 0 h 122"/>
                <a:gd name="T10" fmla="*/ 7 w 23"/>
                <a:gd name="T11" fmla="*/ 0 h 122"/>
                <a:gd name="T12" fmla="*/ 0 60000 65536"/>
                <a:gd name="T13" fmla="*/ 0 60000 65536"/>
                <a:gd name="T14" fmla="*/ 0 60000 65536"/>
                <a:gd name="T15" fmla="*/ 0 60000 65536"/>
                <a:gd name="T16" fmla="*/ 0 60000 65536"/>
                <a:gd name="T17" fmla="*/ 0 60000 65536"/>
                <a:gd name="T18" fmla="*/ 0 w 23"/>
                <a:gd name="T19" fmla="*/ 0 h 122"/>
                <a:gd name="T20" fmla="*/ 23 w 2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 h="122">
                  <a:moveTo>
                    <a:pt x="7" y="0"/>
                  </a:moveTo>
                  <a:lnTo>
                    <a:pt x="23" y="50"/>
                  </a:lnTo>
                  <a:lnTo>
                    <a:pt x="16" y="122"/>
                  </a:lnTo>
                  <a:lnTo>
                    <a:pt x="0" y="10"/>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6" name="Freeform 439"/>
            <p:cNvSpPr>
              <a:spLocks/>
            </p:cNvSpPr>
            <p:nvPr/>
          </p:nvSpPr>
          <p:spPr bwMode="auto">
            <a:xfrm>
              <a:off x="2420" y="1051"/>
              <a:ext cx="89" cy="152"/>
            </a:xfrm>
            <a:custGeom>
              <a:avLst/>
              <a:gdLst>
                <a:gd name="T0" fmla="*/ 24 w 89"/>
                <a:gd name="T1" fmla="*/ 0 h 152"/>
                <a:gd name="T2" fmla="*/ 31 w 89"/>
                <a:gd name="T3" fmla="*/ 29 h 152"/>
                <a:gd name="T4" fmla="*/ 89 w 89"/>
                <a:gd name="T5" fmla="*/ 93 h 152"/>
                <a:gd name="T6" fmla="*/ 65 w 89"/>
                <a:gd name="T7" fmla="*/ 98 h 152"/>
                <a:gd name="T8" fmla="*/ 53 w 89"/>
                <a:gd name="T9" fmla="*/ 152 h 152"/>
                <a:gd name="T10" fmla="*/ 46 w 89"/>
                <a:gd name="T11" fmla="*/ 74 h 152"/>
                <a:gd name="T12" fmla="*/ 17 w 89"/>
                <a:gd name="T13" fmla="*/ 24 h 152"/>
                <a:gd name="T14" fmla="*/ 0 w 89"/>
                <a:gd name="T15" fmla="*/ 34 h 152"/>
                <a:gd name="T16" fmla="*/ 0 w 89"/>
                <a:gd name="T17" fmla="*/ 17 h 152"/>
                <a:gd name="T18" fmla="*/ 24 w 89"/>
                <a:gd name="T19" fmla="*/ 0 h 152"/>
                <a:gd name="T20" fmla="*/ 24 w 89"/>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52"/>
                <a:gd name="T35" fmla="*/ 89 w 8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52">
                  <a:moveTo>
                    <a:pt x="24" y="0"/>
                  </a:moveTo>
                  <a:lnTo>
                    <a:pt x="31" y="29"/>
                  </a:lnTo>
                  <a:lnTo>
                    <a:pt x="89" y="93"/>
                  </a:lnTo>
                  <a:lnTo>
                    <a:pt x="65" y="98"/>
                  </a:lnTo>
                  <a:lnTo>
                    <a:pt x="53" y="152"/>
                  </a:lnTo>
                  <a:lnTo>
                    <a:pt x="46" y="74"/>
                  </a:lnTo>
                  <a:lnTo>
                    <a:pt x="17" y="24"/>
                  </a:lnTo>
                  <a:lnTo>
                    <a:pt x="0" y="34"/>
                  </a:lnTo>
                  <a:lnTo>
                    <a:pt x="0" y="1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7" name="Freeform 440"/>
            <p:cNvSpPr>
              <a:spLocks/>
            </p:cNvSpPr>
            <p:nvPr/>
          </p:nvSpPr>
          <p:spPr bwMode="auto">
            <a:xfrm>
              <a:off x="2411" y="1028"/>
              <a:ext cx="143" cy="410"/>
            </a:xfrm>
            <a:custGeom>
              <a:avLst/>
              <a:gdLst>
                <a:gd name="T0" fmla="*/ 138 w 143"/>
                <a:gd name="T1" fmla="*/ 33 h 410"/>
                <a:gd name="T2" fmla="*/ 59 w 143"/>
                <a:gd name="T3" fmla="*/ 272 h 410"/>
                <a:gd name="T4" fmla="*/ 0 w 143"/>
                <a:gd name="T5" fmla="*/ 410 h 410"/>
                <a:gd name="T6" fmla="*/ 109 w 143"/>
                <a:gd name="T7" fmla="*/ 66 h 410"/>
                <a:gd name="T8" fmla="*/ 143 w 143"/>
                <a:gd name="T9" fmla="*/ 0 h 410"/>
                <a:gd name="T10" fmla="*/ 138 w 143"/>
                <a:gd name="T11" fmla="*/ 33 h 410"/>
                <a:gd name="T12" fmla="*/ 138 w 143"/>
                <a:gd name="T13" fmla="*/ 33 h 410"/>
                <a:gd name="T14" fmla="*/ 0 60000 65536"/>
                <a:gd name="T15" fmla="*/ 0 60000 65536"/>
                <a:gd name="T16" fmla="*/ 0 60000 65536"/>
                <a:gd name="T17" fmla="*/ 0 60000 65536"/>
                <a:gd name="T18" fmla="*/ 0 60000 65536"/>
                <a:gd name="T19" fmla="*/ 0 60000 65536"/>
                <a:gd name="T20" fmla="*/ 0 60000 65536"/>
                <a:gd name="T21" fmla="*/ 0 w 143"/>
                <a:gd name="T22" fmla="*/ 0 h 410"/>
                <a:gd name="T23" fmla="*/ 143 w 143"/>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10">
                  <a:moveTo>
                    <a:pt x="138" y="33"/>
                  </a:moveTo>
                  <a:lnTo>
                    <a:pt x="59" y="272"/>
                  </a:lnTo>
                  <a:lnTo>
                    <a:pt x="0" y="410"/>
                  </a:lnTo>
                  <a:lnTo>
                    <a:pt x="109" y="66"/>
                  </a:lnTo>
                  <a:lnTo>
                    <a:pt x="143" y="0"/>
                  </a:lnTo>
                  <a:lnTo>
                    <a:pt x="138"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8" name="Freeform 441"/>
            <p:cNvSpPr>
              <a:spLocks/>
            </p:cNvSpPr>
            <p:nvPr/>
          </p:nvSpPr>
          <p:spPr bwMode="auto">
            <a:xfrm>
              <a:off x="2121" y="1144"/>
              <a:ext cx="352" cy="690"/>
            </a:xfrm>
            <a:custGeom>
              <a:avLst/>
              <a:gdLst>
                <a:gd name="T0" fmla="*/ 352 w 352"/>
                <a:gd name="T1" fmla="*/ 35 h 690"/>
                <a:gd name="T2" fmla="*/ 330 w 352"/>
                <a:gd name="T3" fmla="*/ 123 h 690"/>
                <a:gd name="T4" fmla="*/ 304 w 352"/>
                <a:gd name="T5" fmla="*/ 194 h 690"/>
                <a:gd name="T6" fmla="*/ 292 w 352"/>
                <a:gd name="T7" fmla="*/ 313 h 690"/>
                <a:gd name="T8" fmla="*/ 261 w 352"/>
                <a:gd name="T9" fmla="*/ 394 h 690"/>
                <a:gd name="T10" fmla="*/ 238 w 352"/>
                <a:gd name="T11" fmla="*/ 451 h 690"/>
                <a:gd name="T12" fmla="*/ 221 w 352"/>
                <a:gd name="T13" fmla="*/ 522 h 690"/>
                <a:gd name="T14" fmla="*/ 200 w 352"/>
                <a:gd name="T15" fmla="*/ 588 h 690"/>
                <a:gd name="T16" fmla="*/ 178 w 352"/>
                <a:gd name="T17" fmla="*/ 655 h 690"/>
                <a:gd name="T18" fmla="*/ 178 w 352"/>
                <a:gd name="T19" fmla="*/ 690 h 690"/>
                <a:gd name="T20" fmla="*/ 71 w 352"/>
                <a:gd name="T21" fmla="*/ 679 h 690"/>
                <a:gd name="T22" fmla="*/ 0 w 352"/>
                <a:gd name="T23" fmla="*/ 669 h 690"/>
                <a:gd name="T24" fmla="*/ 7 w 352"/>
                <a:gd name="T25" fmla="*/ 657 h 690"/>
                <a:gd name="T26" fmla="*/ 57 w 352"/>
                <a:gd name="T27" fmla="*/ 662 h 690"/>
                <a:gd name="T28" fmla="*/ 159 w 352"/>
                <a:gd name="T29" fmla="*/ 482 h 690"/>
                <a:gd name="T30" fmla="*/ 214 w 352"/>
                <a:gd name="T31" fmla="*/ 346 h 690"/>
                <a:gd name="T32" fmla="*/ 238 w 352"/>
                <a:gd name="T33" fmla="*/ 292 h 690"/>
                <a:gd name="T34" fmla="*/ 209 w 352"/>
                <a:gd name="T35" fmla="*/ 394 h 690"/>
                <a:gd name="T36" fmla="*/ 164 w 352"/>
                <a:gd name="T37" fmla="*/ 558 h 690"/>
                <a:gd name="T38" fmla="*/ 171 w 352"/>
                <a:gd name="T39" fmla="*/ 610 h 690"/>
                <a:gd name="T40" fmla="*/ 221 w 352"/>
                <a:gd name="T41" fmla="*/ 420 h 690"/>
                <a:gd name="T42" fmla="*/ 264 w 352"/>
                <a:gd name="T43" fmla="*/ 344 h 690"/>
                <a:gd name="T44" fmla="*/ 290 w 352"/>
                <a:gd name="T45" fmla="*/ 199 h 690"/>
                <a:gd name="T46" fmla="*/ 328 w 352"/>
                <a:gd name="T47" fmla="*/ 73 h 690"/>
                <a:gd name="T48" fmla="*/ 349 w 352"/>
                <a:gd name="T49" fmla="*/ 0 h 690"/>
                <a:gd name="T50" fmla="*/ 352 w 352"/>
                <a:gd name="T51" fmla="*/ 35 h 690"/>
                <a:gd name="T52" fmla="*/ 352 w 352"/>
                <a:gd name="T53" fmla="*/ 3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
                <a:gd name="T82" fmla="*/ 0 h 690"/>
                <a:gd name="T83" fmla="*/ 352 w 352"/>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 h="690">
                  <a:moveTo>
                    <a:pt x="352" y="35"/>
                  </a:moveTo>
                  <a:lnTo>
                    <a:pt x="330" y="123"/>
                  </a:lnTo>
                  <a:lnTo>
                    <a:pt x="304" y="194"/>
                  </a:lnTo>
                  <a:lnTo>
                    <a:pt x="292" y="313"/>
                  </a:lnTo>
                  <a:lnTo>
                    <a:pt x="261" y="394"/>
                  </a:lnTo>
                  <a:lnTo>
                    <a:pt x="238" y="451"/>
                  </a:lnTo>
                  <a:lnTo>
                    <a:pt x="221" y="522"/>
                  </a:lnTo>
                  <a:lnTo>
                    <a:pt x="200" y="588"/>
                  </a:lnTo>
                  <a:lnTo>
                    <a:pt x="178" y="655"/>
                  </a:lnTo>
                  <a:lnTo>
                    <a:pt x="178" y="690"/>
                  </a:lnTo>
                  <a:lnTo>
                    <a:pt x="71" y="679"/>
                  </a:lnTo>
                  <a:lnTo>
                    <a:pt x="0" y="669"/>
                  </a:lnTo>
                  <a:lnTo>
                    <a:pt x="7" y="657"/>
                  </a:lnTo>
                  <a:lnTo>
                    <a:pt x="57" y="662"/>
                  </a:lnTo>
                  <a:lnTo>
                    <a:pt x="159" y="482"/>
                  </a:lnTo>
                  <a:lnTo>
                    <a:pt x="214" y="346"/>
                  </a:lnTo>
                  <a:lnTo>
                    <a:pt x="238" y="292"/>
                  </a:lnTo>
                  <a:lnTo>
                    <a:pt x="209" y="394"/>
                  </a:lnTo>
                  <a:lnTo>
                    <a:pt x="164" y="558"/>
                  </a:lnTo>
                  <a:lnTo>
                    <a:pt x="171" y="610"/>
                  </a:lnTo>
                  <a:lnTo>
                    <a:pt x="221" y="420"/>
                  </a:lnTo>
                  <a:lnTo>
                    <a:pt x="264" y="344"/>
                  </a:lnTo>
                  <a:lnTo>
                    <a:pt x="290" y="199"/>
                  </a:lnTo>
                  <a:lnTo>
                    <a:pt x="328" y="73"/>
                  </a:lnTo>
                  <a:lnTo>
                    <a:pt x="349" y="0"/>
                  </a:lnTo>
                  <a:lnTo>
                    <a:pt x="352"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9" name="Freeform 442"/>
            <p:cNvSpPr>
              <a:spLocks/>
            </p:cNvSpPr>
            <p:nvPr/>
          </p:nvSpPr>
          <p:spPr bwMode="auto">
            <a:xfrm>
              <a:off x="2344" y="1042"/>
              <a:ext cx="69" cy="427"/>
            </a:xfrm>
            <a:custGeom>
              <a:avLst/>
              <a:gdLst>
                <a:gd name="T0" fmla="*/ 69 w 69"/>
                <a:gd name="T1" fmla="*/ 35 h 427"/>
                <a:gd name="T2" fmla="*/ 38 w 69"/>
                <a:gd name="T3" fmla="*/ 145 h 427"/>
                <a:gd name="T4" fmla="*/ 38 w 69"/>
                <a:gd name="T5" fmla="*/ 294 h 427"/>
                <a:gd name="T6" fmla="*/ 0 w 69"/>
                <a:gd name="T7" fmla="*/ 427 h 427"/>
                <a:gd name="T8" fmla="*/ 26 w 69"/>
                <a:gd name="T9" fmla="*/ 268 h 427"/>
                <a:gd name="T10" fmla="*/ 24 w 69"/>
                <a:gd name="T11" fmla="*/ 140 h 427"/>
                <a:gd name="T12" fmla="*/ 69 w 69"/>
                <a:gd name="T13" fmla="*/ 0 h 427"/>
                <a:gd name="T14" fmla="*/ 69 w 69"/>
                <a:gd name="T15" fmla="*/ 35 h 427"/>
                <a:gd name="T16" fmla="*/ 69 w 69"/>
                <a:gd name="T17" fmla="*/ 35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27"/>
                <a:gd name="T29" fmla="*/ 69 w 69"/>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27">
                  <a:moveTo>
                    <a:pt x="69" y="35"/>
                  </a:moveTo>
                  <a:lnTo>
                    <a:pt x="38" y="145"/>
                  </a:lnTo>
                  <a:lnTo>
                    <a:pt x="38" y="294"/>
                  </a:lnTo>
                  <a:lnTo>
                    <a:pt x="0" y="427"/>
                  </a:lnTo>
                  <a:lnTo>
                    <a:pt x="26" y="268"/>
                  </a:lnTo>
                  <a:lnTo>
                    <a:pt x="24" y="140"/>
                  </a:lnTo>
                  <a:lnTo>
                    <a:pt x="69" y="0"/>
                  </a:lnTo>
                  <a:lnTo>
                    <a:pt x="69"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0" name="Freeform 443"/>
            <p:cNvSpPr>
              <a:spLocks/>
            </p:cNvSpPr>
            <p:nvPr/>
          </p:nvSpPr>
          <p:spPr bwMode="auto">
            <a:xfrm>
              <a:off x="2147" y="1068"/>
              <a:ext cx="131" cy="650"/>
            </a:xfrm>
            <a:custGeom>
              <a:avLst/>
              <a:gdLst>
                <a:gd name="T0" fmla="*/ 126 w 131"/>
                <a:gd name="T1" fmla="*/ 0 h 650"/>
                <a:gd name="T2" fmla="*/ 74 w 131"/>
                <a:gd name="T3" fmla="*/ 62 h 650"/>
                <a:gd name="T4" fmla="*/ 131 w 131"/>
                <a:gd name="T5" fmla="*/ 135 h 650"/>
                <a:gd name="T6" fmla="*/ 124 w 131"/>
                <a:gd name="T7" fmla="*/ 147 h 650"/>
                <a:gd name="T8" fmla="*/ 40 w 131"/>
                <a:gd name="T9" fmla="*/ 73 h 650"/>
                <a:gd name="T10" fmla="*/ 24 w 131"/>
                <a:gd name="T11" fmla="*/ 83 h 650"/>
                <a:gd name="T12" fmla="*/ 78 w 131"/>
                <a:gd name="T13" fmla="*/ 142 h 650"/>
                <a:gd name="T14" fmla="*/ 100 w 131"/>
                <a:gd name="T15" fmla="*/ 242 h 650"/>
                <a:gd name="T16" fmla="*/ 45 w 131"/>
                <a:gd name="T17" fmla="*/ 199 h 650"/>
                <a:gd name="T18" fmla="*/ 31 w 131"/>
                <a:gd name="T19" fmla="*/ 313 h 650"/>
                <a:gd name="T20" fmla="*/ 28 w 131"/>
                <a:gd name="T21" fmla="*/ 505 h 650"/>
                <a:gd name="T22" fmla="*/ 40 w 131"/>
                <a:gd name="T23" fmla="*/ 650 h 650"/>
                <a:gd name="T24" fmla="*/ 9 w 131"/>
                <a:gd name="T25" fmla="*/ 475 h 650"/>
                <a:gd name="T26" fmla="*/ 14 w 131"/>
                <a:gd name="T27" fmla="*/ 289 h 650"/>
                <a:gd name="T28" fmla="*/ 5 w 131"/>
                <a:gd name="T29" fmla="*/ 168 h 650"/>
                <a:gd name="T30" fmla="*/ 0 w 131"/>
                <a:gd name="T31" fmla="*/ 81 h 650"/>
                <a:gd name="T32" fmla="*/ 45 w 131"/>
                <a:gd name="T33" fmla="*/ 54 h 650"/>
                <a:gd name="T34" fmla="*/ 93 w 131"/>
                <a:gd name="T35" fmla="*/ 7 h 650"/>
                <a:gd name="T36" fmla="*/ 126 w 131"/>
                <a:gd name="T37" fmla="*/ 0 h 650"/>
                <a:gd name="T38" fmla="*/ 126 w 131"/>
                <a:gd name="T39" fmla="*/ 0 h 6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650"/>
                <a:gd name="T62" fmla="*/ 131 w 131"/>
                <a:gd name="T63" fmla="*/ 650 h 6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650">
                  <a:moveTo>
                    <a:pt x="126" y="0"/>
                  </a:moveTo>
                  <a:lnTo>
                    <a:pt x="74" y="62"/>
                  </a:lnTo>
                  <a:lnTo>
                    <a:pt x="131" y="135"/>
                  </a:lnTo>
                  <a:lnTo>
                    <a:pt x="124" y="147"/>
                  </a:lnTo>
                  <a:lnTo>
                    <a:pt x="40" y="73"/>
                  </a:lnTo>
                  <a:lnTo>
                    <a:pt x="24" y="83"/>
                  </a:lnTo>
                  <a:lnTo>
                    <a:pt x="78" y="142"/>
                  </a:lnTo>
                  <a:lnTo>
                    <a:pt x="100" y="242"/>
                  </a:lnTo>
                  <a:lnTo>
                    <a:pt x="45" y="199"/>
                  </a:lnTo>
                  <a:lnTo>
                    <a:pt x="31" y="313"/>
                  </a:lnTo>
                  <a:lnTo>
                    <a:pt x="28" y="505"/>
                  </a:lnTo>
                  <a:lnTo>
                    <a:pt x="40" y="650"/>
                  </a:lnTo>
                  <a:lnTo>
                    <a:pt x="9" y="475"/>
                  </a:lnTo>
                  <a:lnTo>
                    <a:pt x="14" y="289"/>
                  </a:lnTo>
                  <a:lnTo>
                    <a:pt x="5" y="168"/>
                  </a:lnTo>
                  <a:lnTo>
                    <a:pt x="0" y="81"/>
                  </a:lnTo>
                  <a:lnTo>
                    <a:pt x="45" y="54"/>
                  </a:lnTo>
                  <a:lnTo>
                    <a:pt x="93" y="7"/>
                  </a:lnTo>
                  <a:lnTo>
                    <a:pt x="1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1" name="Freeform 444"/>
            <p:cNvSpPr>
              <a:spLocks/>
            </p:cNvSpPr>
            <p:nvPr/>
          </p:nvSpPr>
          <p:spPr bwMode="auto">
            <a:xfrm>
              <a:off x="2456" y="1132"/>
              <a:ext cx="283" cy="712"/>
            </a:xfrm>
            <a:custGeom>
              <a:avLst/>
              <a:gdLst>
                <a:gd name="T0" fmla="*/ 267 w 283"/>
                <a:gd name="T1" fmla="*/ 0 h 712"/>
                <a:gd name="T2" fmla="*/ 214 w 283"/>
                <a:gd name="T3" fmla="*/ 102 h 712"/>
                <a:gd name="T4" fmla="*/ 105 w 283"/>
                <a:gd name="T5" fmla="*/ 278 h 712"/>
                <a:gd name="T6" fmla="*/ 48 w 283"/>
                <a:gd name="T7" fmla="*/ 392 h 712"/>
                <a:gd name="T8" fmla="*/ 41 w 283"/>
                <a:gd name="T9" fmla="*/ 467 h 712"/>
                <a:gd name="T10" fmla="*/ 17 w 283"/>
                <a:gd name="T11" fmla="*/ 600 h 712"/>
                <a:gd name="T12" fmla="*/ 10 w 283"/>
                <a:gd name="T13" fmla="*/ 660 h 712"/>
                <a:gd name="T14" fmla="*/ 0 w 283"/>
                <a:gd name="T15" fmla="*/ 712 h 712"/>
                <a:gd name="T16" fmla="*/ 31 w 283"/>
                <a:gd name="T17" fmla="*/ 707 h 712"/>
                <a:gd name="T18" fmla="*/ 38 w 283"/>
                <a:gd name="T19" fmla="*/ 622 h 712"/>
                <a:gd name="T20" fmla="*/ 53 w 283"/>
                <a:gd name="T21" fmla="*/ 494 h 712"/>
                <a:gd name="T22" fmla="*/ 93 w 283"/>
                <a:gd name="T23" fmla="*/ 524 h 712"/>
                <a:gd name="T24" fmla="*/ 110 w 283"/>
                <a:gd name="T25" fmla="*/ 565 h 712"/>
                <a:gd name="T26" fmla="*/ 93 w 283"/>
                <a:gd name="T27" fmla="*/ 600 h 712"/>
                <a:gd name="T28" fmla="*/ 105 w 283"/>
                <a:gd name="T29" fmla="*/ 631 h 712"/>
                <a:gd name="T30" fmla="*/ 145 w 283"/>
                <a:gd name="T31" fmla="*/ 643 h 712"/>
                <a:gd name="T32" fmla="*/ 167 w 283"/>
                <a:gd name="T33" fmla="*/ 643 h 712"/>
                <a:gd name="T34" fmla="*/ 164 w 283"/>
                <a:gd name="T35" fmla="*/ 596 h 712"/>
                <a:gd name="T36" fmla="*/ 148 w 283"/>
                <a:gd name="T37" fmla="*/ 577 h 712"/>
                <a:gd name="T38" fmla="*/ 122 w 283"/>
                <a:gd name="T39" fmla="*/ 453 h 712"/>
                <a:gd name="T40" fmla="*/ 86 w 283"/>
                <a:gd name="T41" fmla="*/ 382 h 712"/>
                <a:gd name="T42" fmla="*/ 129 w 283"/>
                <a:gd name="T43" fmla="*/ 316 h 712"/>
                <a:gd name="T44" fmla="*/ 191 w 283"/>
                <a:gd name="T45" fmla="*/ 171 h 712"/>
                <a:gd name="T46" fmla="*/ 260 w 283"/>
                <a:gd name="T47" fmla="*/ 50 h 712"/>
                <a:gd name="T48" fmla="*/ 283 w 283"/>
                <a:gd name="T49" fmla="*/ 2 h 712"/>
                <a:gd name="T50" fmla="*/ 267 w 283"/>
                <a:gd name="T51" fmla="*/ 0 h 712"/>
                <a:gd name="T52" fmla="*/ 267 w 283"/>
                <a:gd name="T53" fmla="*/ 0 h 7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712"/>
                <a:gd name="T83" fmla="*/ 283 w 283"/>
                <a:gd name="T84" fmla="*/ 712 h 7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712">
                  <a:moveTo>
                    <a:pt x="267" y="0"/>
                  </a:moveTo>
                  <a:lnTo>
                    <a:pt x="214" y="102"/>
                  </a:lnTo>
                  <a:lnTo>
                    <a:pt x="105" y="278"/>
                  </a:lnTo>
                  <a:lnTo>
                    <a:pt x="48" y="392"/>
                  </a:lnTo>
                  <a:lnTo>
                    <a:pt x="41" y="467"/>
                  </a:lnTo>
                  <a:lnTo>
                    <a:pt x="17" y="600"/>
                  </a:lnTo>
                  <a:lnTo>
                    <a:pt x="10" y="660"/>
                  </a:lnTo>
                  <a:lnTo>
                    <a:pt x="0" y="712"/>
                  </a:lnTo>
                  <a:lnTo>
                    <a:pt x="31" y="707"/>
                  </a:lnTo>
                  <a:lnTo>
                    <a:pt x="38" y="622"/>
                  </a:lnTo>
                  <a:lnTo>
                    <a:pt x="53" y="494"/>
                  </a:lnTo>
                  <a:lnTo>
                    <a:pt x="93" y="524"/>
                  </a:lnTo>
                  <a:lnTo>
                    <a:pt x="110" y="565"/>
                  </a:lnTo>
                  <a:lnTo>
                    <a:pt x="93" y="600"/>
                  </a:lnTo>
                  <a:lnTo>
                    <a:pt x="105" y="631"/>
                  </a:lnTo>
                  <a:lnTo>
                    <a:pt x="145" y="643"/>
                  </a:lnTo>
                  <a:lnTo>
                    <a:pt x="167" y="643"/>
                  </a:lnTo>
                  <a:lnTo>
                    <a:pt x="164" y="596"/>
                  </a:lnTo>
                  <a:lnTo>
                    <a:pt x="148" y="577"/>
                  </a:lnTo>
                  <a:lnTo>
                    <a:pt x="122" y="453"/>
                  </a:lnTo>
                  <a:lnTo>
                    <a:pt x="86" y="382"/>
                  </a:lnTo>
                  <a:lnTo>
                    <a:pt x="129" y="316"/>
                  </a:lnTo>
                  <a:lnTo>
                    <a:pt x="191" y="171"/>
                  </a:lnTo>
                  <a:lnTo>
                    <a:pt x="260" y="50"/>
                  </a:lnTo>
                  <a:lnTo>
                    <a:pt x="283" y="2"/>
                  </a:lnTo>
                  <a:lnTo>
                    <a:pt x="26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2" name="Freeform 445"/>
            <p:cNvSpPr>
              <a:spLocks/>
            </p:cNvSpPr>
            <p:nvPr/>
          </p:nvSpPr>
          <p:spPr bwMode="auto">
            <a:xfrm>
              <a:off x="2135" y="484"/>
              <a:ext cx="105" cy="76"/>
            </a:xfrm>
            <a:custGeom>
              <a:avLst/>
              <a:gdLst>
                <a:gd name="T0" fmla="*/ 0 w 105"/>
                <a:gd name="T1" fmla="*/ 40 h 76"/>
                <a:gd name="T2" fmla="*/ 24 w 105"/>
                <a:gd name="T3" fmla="*/ 26 h 76"/>
                <a:gd name="T4" fmla="*/ 74 w 105"/>
                <a:gd name="T5" fmla="*/ 0 h 76"/>
                <a:gd name="T6" fmla="*/ 105 w 105"/>
                <a:gd name="T7" fmla="*/ 19 h 76"/>
                <a:gd name="T8" fmla="*/ 76 w 105"/>
                <a:gd name="T9" fmla="*/ 31 h 76"/>
                <a:gd name="T10" fmla="*/ 57 w 105"/>
                <a:gd name="T11" fmla="*/ 45 h 76"/>
                <a:gd name="T12" fmla="*/ 55 w 105"/>
                <a:gd name="T13" fmla="*/ 76 h 76"/>
                <a:gd name="T14" fmla="*/ 36 w 105"/>
                <a:gd name="T15" fmla="*/ 52 h 76"/>
                <a:gd name="T16" fmla="*/ 2 w 105"/>
                <a:gd name="T17" fmla="*/ 52 h 76"/>
                <a:gd name="T18" fmla="*/ 0 w 105"/>
                <a:gd name="T19" fmla="*/ 40 h 76"/>
                <a:gd name="T20" fmla="*/ 0 w 105"/>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76"/>
                <a:gd name="T35" fmla="*/ 105 w 10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76">
                  <a:moveTo>
                    <a:pt x="0" y="40"/>
                  </a:moveTo>
                  <a:lnTo>
                    <a:pt x="24" y="26"/>
                  </a:lnTo>
                  <a:lnTo>
                    <a:pt x="74" y="0"/>
                  </a:lnTo>
                  <a:lnTo>
                    <a:pt x="105" y="19"/>
                  </a:lnTo>
                  <a:lnTo>
                    <a:pt x="76" y="31"/>
                  </a:lnTo>
                  <a:lnTo>
                    <a:pt x="57" y="45"/>
                  </a:lnTo>
                  <a:lnTo>
                    <a:pt x="55" y="76"/>
                  </a:lnTo>
                  <a:lnTo>
                    <a:pt x="36" y="52"/>
                  </a:lnTo>
                  <a:lnTo>
                    <a:pt x="2" y="52"/>
                  </a:lnTo>
                  <a:lnTo>
                    <a:pt x="0"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3" name="Freeform 446"/>
            <p:cNvSpPr>
              <a:spLocks/>
            </p:cNvSpPr>
            <p:nvPr/>
          </p:nvSpPr>
          <p:spPr bwMode="auto">
            <a:xfrm>
              <a:off x="2180" y="541"/>
              <a:ext cx="91" cy="64"/>
            </a:xfrm>
            <a:custGeom>
              <a:avLst/>
              <a:gdLst>
                <a:gd name="T0" fmla="*/ 22 w 91"/>
                <a:gd name="T1" fmla="*/ 31 h 64"/>
                <a:gd name="T2" fmla="*/ 50 w 91"/>
                <a:gd name="T3" fmla="*/ 31 h 64"/>
                <a:gd name="T4" fmla="*/ 60 w 91"/>
                <a:gd name="T5" fmla="*/ 24 h 64"/>
                <a:gd name="T6" fmla="*/ 91 w 91"/>
                <a:gd name="T7" fmla="*/ 26 h 64"/>
                <a:gd name="T8" fmla="*/ 86 w 91"/>
                <a:gd name="T9" fmla="*/ 38 h 64"/>
                <a:gd name="T10" fmla="*/ 67 w 91"/>
                <a:gd name="T11" fmla="*/ 48 h 64"/>
                <a:gd name="T12" fmla="*/ 62 w 91"/>
                <a:gd name="T13" fmla="*/ 64 h 64"/>
                <a:gd name="T14" fmla="*/ 45 w 91"/>
                <a:gd name="T15" fmla="*/ 64 h 64"/>
                <a:gd name="T16" fmla="*/ 31 w 91"/>
                <a:gd name="T17" fmla="*/ 50 h 64"/>
                <a:gd name="T18" fmla="*/ 2 w 91"/>
                <a:gd name="T19" fmla="*/ 52 h 64"/>
                <a:gd name="T20" fmla="*/ 10 w 91"/>
                <a:gd name="T21" fmla="*/ 36 h 64"/>
                <a:gd name="T22" fmla="*/ 0 w 91"/>
                <a:gd name="T23" fmla="*/ 0 h 64"/>
                <a:gd name="T24" fmla="*/ 22 w 91"/>
                <a:gd name="T25" fmla="*/ 31 h 64"/>
                <a:gd name="T26" fmla="*/ 22 w 91"/>
                <a:gd name="T27" fmla="*/ 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64"/>
                <a:gd name="T44" fmla="*/ 91 w 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64">
                  <a:moveTo>
                    <a:pt x="22" y="31"/>
                  </a:moveTo>
                  <a:lnTo>
                    <a:pt x="50" y="31"/>
                  </a:lnTo>
                  <a:lnTo>
                    <a:pt x="60" y="24"/>
                  </a:lnTo>
                  <a:lnTo>
                    <a:pt x="91" y="26"/>
                  </a:lnTo>
                  <a:lnTo>
                    <a:pt x="86" y="38"/>
                  </a:lnTo>
                  <a:lnTo>
                    <a:pt x="67" y="48"/>
                  </a:lnTo>
                  <a:lnTo>
                    <a:pt x="62" y="64"/>
                  </a:lnTo>
                  <a:lnTo>
                    <a:pt x="45" y="64"/>
                  </a:lnTo>
                  <a:lnTo>
                    <a:pt x="31" y="50"/>
                  </a:lnTo>
                  <a:lnTo>
                    <a:pt x="2" y="52"/>
                  </a:lnTo>
                  <a:lnTo>
                    <a:pt x="10" y="36"/>
                  </a:lnTo>
                  <a:lnTo>
                    <a:pt x="0" y="0"/>
                  </a:lnTo>
                  <a:lnTo>
                    <a:pt x="22"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4" name="Freeform 447"/>
            <p:cNvSpPr>
              <a:spLocks/>
            </p:cNvSpPr>
            <p:nvPr/>
          </p:nvSpPr>
          <p:spPr bwMode="auto">
            <a:xfrm>
              <a:off x="2242" y="527"/>
              <a:ext cx="64" cy="38"/>
            </a:xfrm>
            <a:custGeom>
              <a:avLst/>
              <a:gdLst>
                <a:gd name="T0" fmla="*/ 24 w 64"/>
                <a:gd name="T1" fmla="*/ 12 h 38"/>
                <a:gd name="T2" fmla="*/ 43 w 64"/>
                <a:gd name="T3" fmla="*/ 21 h 38"/>
                <a:gd name="T4" fmla="*/ 31 w 64"/>
                <a:gd name="T5" fmla="*/ 38 h 38"/>
                <a:gd name="T6" fmla="*/ 55 w 64"/>
                <a:gd name="T7" fmla="*/ 33 h 38"/>
                <a:gd name="T8" fmla="*/ 64 w 64"/>
                <a:gd name="T9" fmla="*/ 12 h 38"/>
                <a:gd name="T10" fmla="*/ 31 w 64"/>
                <a:gd name="T11" fmla="*/ 0 h 38"/>
                <a:gd name="T12" fmla="*/ 0 w 64"/>
                <a:gd name="T13" fmla="*/ 0 h 38"/>
                <a:gd name="T14" fmla="*/ 24 w 64"/>
                <a:gd name="T15" fmla="*/ 12 h 38"/>
                <a:gd name="T16" fmla="*/ 24 w 64"/>
                <a:gd name="T17" fmla="*/ 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8"/>
                <a:gd name="T29" fmla="*/ 64 w 6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8">
                  <a:moveTo>
                    <a:pt x="24" y="12"/>
                  </a:moveTo>
                  <a:lnTo>
                    <a:pt x="43" y="21"/>
                  </a:lnTo>
                  <a:lnTo>
                    <a:pt x="31" y="38"/>
                  </a:lnTo>
                  <a:lnTo>
                    <a:pt x="55" y="33"/>
                  </a:lnTo>
                  <a:lnTo>
                    <a:pt x="64" y="12"/>
                  </a:lnTo>
                  <a:lnTo>
                    <a:pt x="31" y="0"/>
                  </a:lnTo>
                  <a:lnTo>
                    <a:pt x="0" y="0"/>
                  </a:lnTo>
                  <a:lnTo>
                    <a:pt x="2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5" name="Freeform 448"/>
            <p:cNvSpPr>
              <a:spLocks/>
            </p:cNvSpPr>
            <p:nvPr/>
          </p:nvSpPr>
          <p:spPr bwMode="auto">
            <a:xfrm>
              <a:off x="2023" y="47"/>
              <a:ext cx="426" cy="295"/>
            </a:xfrm>
            <a:custGeom>
              <a:avLst/>
              <a:gdLst>
                <a:gd name="T0" fmla="*/ 283 w 426"/>
                <a:gd name="T1" fmla="*/ 155 h 295"/>
                <a:gd name="T2" fmla="*/ 224 w 426"/>
                <a:gd name="T3" fmla="*/ 178 h 295"/>
                <a:gd name="T4" fmla="*/ 167 w 426"/>
                <a:gd name="T5" fmla="*/ 224 h 295"/>
                <a:gd name="T6" fmla="*/ 126 w 426"/>
                <a:gd name="T7" fmla="*/ 259 h 295"/>
                <a:gd name="T8" fmla="*/ 83 w 426"/>
                <a:gd name="T9" fmla="*/ 271 h 295"/>
                <a:gd name="T10" fmla="*/ 64 w 426"/>
                <a:gd name="T11" fmla="*/ 295 h 295"/>
                <a:gd name="T12" fmla="*/ 62 w 426"/>
                <a:gd name="T13" fmla="*/ 271 h 295"/>
                <a:gd name="T14" fmla="*/ 29 w 426"/>
                <a:gd name="T15" fmla="*/ 266 h 295"/>
                <a:gd name="T16" fmla="*/ 0 w 426"/>
                <a:gd name="T17" fmla="*/ 252 h 295"/>
                <a:gd name="T18" fmla="*/ 29 w 426"/>
                <a:gd name="T19" fmla="*/ 195 h 295"/>
                <a:gd name="T20" fmla="*/ 86 w 426"/>
                <a:gd name="T21" fmla="*/ 114 h 295"/>
                <a:gd name="T22" fmla="*/ 214 w 426"/>
                <a:gd name="T23" fmla="*/ 31 h 295"/>
                <a:gd name="T24" fmla="*/ 355 w 426"/>
                <a:gd name="T25" fmla="*/ 0 h 295"/>
                <a:gd name="T26" fmla="*/ 424 w 426"/>
                <a:gd name="T27" fmla="*/ 8 h 295"/>
                <a:gd name="T28" fmla="*/ 426 w 426"/>
                <a:gd name="T29" fmla="*/ 48 h 295"/>
                <a:gd name="T30" fmla="*/ 412 w 426"/>
                <a:gd name="T31" fmla="*/ 12 h 295"/>
                <a:gd name="T32" fmla="*/ 326 w 426"/>
                <a:gd name="T33" fmla="*/ 17 h 295"/>
                <a:gd name="T34" fmla="*/ 202 w 426"/>
                <a:gd name="T35" fmla="*/ 53 h 295"/>
                <a:gd name="T36" fmla="*/ 76 w 426"/>
                <a:gd name="T37" fmla="*/ 148 h 295"/>
                <a:gd name="T38" fmla="*/ 43 w 426"/>
                <a:gd name="T39" fmla="*/ 209 h 295"/>
                <a:gd name="T40" fmla="*/ 88 w 426"/>
                <a:gd name="T41" fmla="*/ 240 h 295"/>
                <a:gd name="T42" fmla="*/ 164 w 426"/>
                <a:gd name="T43" fmla="*/ 197 h 295"/>
                <a:gd name="T44" fmla="*/ 181 w 426"/>
                <a:gd name="T45" fmla="*/ 155 h 295"/>
                <a:gd name="T46" fmla="*/ 238 w 426"/>
                <a:gd name="T47" fmla="*/ 145 h 295"/>
                <a:gd name="T48" fmla="*/ 281 w 426"/>
                <a:gd name="T49" fmla="*/ 107 h 295"/>
                <a:gd name="T50" fmla="*/ 305 w 426"/>
                <a:gd name="T51" fmla="*/ 121 h 295"/>
                <a:gd name="T52" fmla="*/ 347 w 426"/>
                <a:gd name="T53" fmla="*/ 155 h 295"/>
                <a:gd name="T54" fmla="*/ 309 w 426"/>
                <a:gd name="T55" fmla="*/ 155 h 295"/>
                <a:gd name="T56" fmla="*/ 283 w 426"/>
                <a:gd name="T57" fmla="*/ 155 h 295"/>
                <a:gd name="T58" fmla="*/ 283 w 426"/>
                <a:gd name="T59" fmla="*/ 155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
                <a:gd name="T91" fmla="*/ 0 h 295"/>
                <a:gd name="T92" fmla="*/ 426 w 4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 h="295">
                  <a:moveTo>
                    <a:pt x="283" y="155"/>
                  </a:moveTo>
                  <a:lnTo>
                    <a:pt x="224" y="178"/>
                  </a:lnTo>
                  <a:lnTo>
                    <a:pt x="167" y="224"/>
                  </a:lnTo>
                  <a:lnTo>
                    <a:pt x="126" y="259"/>
                  </a:lnTo>
                  <a:lnTo>
                    <a:pt x="83" y="271"/>
                  </a:lnTo>
                  <a:lnTo>
                    <a:pt x="64" y="295"/>
                  </a:lnTo>
                  <a:lnTo>
                    <a:pt x="62" y="271"/>
                  </a:lnTo>
                  <a:lnTo>
                    <a:pt x="29" y="266"/>
                  </a:lnTo>
                  <a:lnTo>
                    <a:pt x="0" y="252"/>
                  </a:lnTo>
                  <a:lnTo>
                    <a:pt x="29" y="195"/>
                  </a:lnTo>
                  <a:lnTo>
                    <a:pt x="86" y="114"/>
                  </a:lnTo>
                  <a:lnTo>
                    <a:pt x="214" y="31"/>
                  </a:lnTo>
                  <a:lnTo>
                    <a:pt x="355" y="0"/>
                  </a:lnTo>
                  <a:lnTo>
                    <a:pt x="424" y="8"/>
                  </a:lnTo>
                  <a:lnTo>
                    <a:pt x="426" y="48"/>
                  </a:lnTo>
                  <a:lnTo>
                    <a:pt x="412" y="12"/>
                  </a:lnTo>
                  <a:lnTo>
                    <a:pt x="326" y="17"/>
                  </a:lnTo>
                  <a:lnTo>
                    <a:pt x="202" y="53"/>
                  </a:lnTo>
                  <a:lnTo>
                    <a:pt x="76" y="148"/>
                  </a:lnTo>
                  <a:lnTo>
                    <a:pt x="43" y="209"/>
                  </a:lnTo>
                  <a:lnTo>
                    <a:pt x="88" y="240"/>
                  </a:lnTo>
                  <a:lnTo>
                    <a:pt x="164" y="197"/>
                  </a:lnTo>
                  <a:lnTo>
                    <a:pt x="181" y="155"/>
                  </a:lnTo>
                  <a:lnTo>
                    <a:pt x="238" y="145"/>
                  </a:lnTo>
                  <a:lnTo>
                    <a:pt x="281" y="107"/>
                  </a:lnTo>
                  <a:lnTo>
                    <a:pt x="305" y="121"/>
                  </a:lnTo>
                  <a:lnTo>
                    <a:pt x="347" y="155"/>
                  </a:lnTo>
                  <a:lnTo>
                    <a:pt x="309" y="155"/>
                  </a:lnTo>
                  <a:lnTo>
                    <a:pt x="283" y="15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6" name="Freeform 449"/>
            <p:cNvSpPr>
              <a:spLocks/>
            </p:cNvSpPr>
            <p:nvPr/>
          </p:nvSpPr>
          <p:spPr bwMode="auto">
            <a:xfrm>
              <a:off x="2325" y="199"/>
              <a:ext cx="162" cy="378"/>
            </a:xfrm>
            <a:custGeom>
              <a:avLst/>
              <a:gdLst>
                <a:gd name="T0" fmla="*/ 19 w 162"/>
                <a:gd name="T1" fmla="*/ 3 h 378"/>
                <a:gd name="T2" fmla="*/ 17 w 162"/>
                <a:gd name="T3" fmla="*/ 17 h 378"/>
                <a:gd name="T4" fmla="*/ 53 w 162"/>
                <a:gd name="T5" fmla="*/ 31 h 378"/>
                <a:gd name="T6" fmla="*/ 43 w 162"/>
                <a:gd name="T7" fmla="*/ 43 h 378"/>
                <a:gd name="T8" fmla="*/ 91 w 162"/>
                <a:gd name="T9" fmla="*/ 60 h 378"/>
                <a:gd name="T10" fmla="*/ 41 w 162"/>
                <a:gd name="T11" fmla="*/ 76 h 378"/>
                <a:gd name="T12" fmla="*/ 41 w 162"/>
                <a:gd name="T13" fmla="*/ 98 h 378"/>
                <a:gd name="T14" fmla="*/ 81 w 162"/>
                <a:gd name="T15" fmla="*/ 140 h 378"/>
                <a:gd name="T16" fmla="*/ 41 w 162"/>
                <a:gd name="T17" fmla="*/ 119 h 378"/>
                <a:gd name="T18" fmla="*/ 34 w 162"/>
                <a:gd name="T19" fmla="*/ 171 h 378"/>
                <a:gd name="T20" fmla="*/ 43 w 162"/>
                <a:gd name="T21" fmla="*/ 250 h 378"/>
                <a:gd name="T22" fmla="*/ 88 w 162"/>
                <a:gd name="T23" fmla="*/ 299 h 378"/>
                <a:gd name="T24" fmla="*/ 95 w 162"/>
                <a:gd name="T25" fmla="*/ 361 h 378"/>
                <a:gd name="T26" fmla="*/ 162 w 162"/>
                <a:gd name="T27" fmla="*/ 359 h 378"/>
                <a:gd name="T28" fmla="*/ 160 w 162"/>
                <a:gd name="T29" fmla="*/ 373 h 378"/>
                <a:gd name="T30" fmla="*/ 88 w 162"/>
                <a:gd name="T31" fmla="*/ 378 h 378"/>
                <a:gd name="T32" fmla="*/ 79 w 162"/>
                <a:gd name="T33" fmla="*/ 306 h 378"/>
                <a:gd name="T34" fmla="*/ 29 w 162"/>
                <a:gd name="T35" fmla="*/ 254 h 378"/>
                <a:gd name="T36" fmla="*/ 24 w 162"/>
                <a:gd name="T37" fmla="*/ 143 h 378"/>
                <a:gd name="T38" fmla="*/ 29 w 162"/>
                <a:gd name="T39" fmla="*/ 72 h 378"/>
                <a:gd name="T40" fmla="*/ 29 w 162"/>
                <a:gd name="T41" fmla="*/ 60 h 378"/>
                <a:gd name="T42" fmla="*/ 12 w 162"/>
                <a:gd name="T43" fmla="*/ 36 h 378"/>
                <a:gd name="T44" fmla="*/ 0 w 162"/>
                <a:gd name="T45" fmla="*/ 0 h 378"/>
                <a:gd name="T46" fmla="*/ 19 w 162"/>
                <a:gd name="T47" fmla="*/ 3 h 378"/>
                <a:gd name="T48" fmla="*/ 19 w 162"/>
                <a:gd name="T49" fmla="*/ 3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78"/>
                <a:gd name="T77" fmla="*/ 162 w 16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78">
                  <a:moveTo>
                    <a:pt x="19" y="3"/>
                  </a:moveTo>
                  <a:lnTo>
                    <a:pt x="17" y="17"/>
                  </a:lnTo>
                  <a:lnTo>
                    <a:pt x="53" y="31"/>
                  </a:lnTo>
                  <a:lnTo>
                    <a:pt x="43" y="43"/>
                  </a:lnTo>
                  <a:lnTo>
                    <a:pt x="91" y="60"/>
                  </a:lnTo>
                  <a:lnTo>
                    <a:pt x="41" y="76"/>
                  </a:lnTo>
                  <a:lnTo>
                    <a:pt x="41" y="98"/>
                  </a:lnTo>
                  <a:lnTo>
                    <a:pt x="81" y="140"/>
                  </a:lnTo>
                  <a:lnTo>
                    <a:pt x="41" y="119"/>
                  </a:lnTo>
                  <a:lnTo>
                    <a:pt x="34" y="171"/>
                  </a:lnTo>
                  <a:lnTo>
                    <a:pt x="43" y="250"/>
                  </a:lnTo>
                  <a:lnTo>
                    <a:pt x="88" y="299"/>
                  </a:lnTo>
                  <a:lnTo>
                    <a:pt x="95" y="361"/>
                  </a:lnTo>
                  <a:lnTo>
                    <a:pt x="162" y="359"/>
                  </a:lnTo>
                  <a:lnTo>
                    <a:pt x="160" y="373"/>
                  </a:lnTo>
                  <a:lnTo>
                    <a:pt x="88" y="378"/>
                  </a:lnTo>
                  <a:lnTo>
                    <a:pt x="79" y="306"/>
                  </a:lnTo>
                  <a:lnTo>
                    <a:pt x="29" y="254"/>
                  </a:lnTo>
                  <a:lnTo>
                    <a:pt x="24" y="143"/>
                  </a:lnTo>
                  <a:lnTo>
                    <a:pt x="29" y="72"/>
                  </a:lnTo>
                  <a:lnTo>
                    <a:pt x="29" y="60"/>
                  </a:lnTo>
                  <a:lnTo>
                    <a:pt x="12" y="36"/>
                  </a:lnTo>
                  <a:lnTo>
                    <a:pt x="0" y="0"/>
                  </a:lnTo>
                  <a:lnTo>
                    <a:pt x="19"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7" name="Freeform 450"/>
            <p:cNvSpPr>
              <a:spLocks/>
            </p:cNvSpPr>
            <p:nvPr/>
          </p:nvSpPr>
          <p:spPr bwMode="auto">
            <a:xfrm>
              <a:off x="2528" y="463"/>
              <a:ext cx="57" cy="52"/>
            </a:xfrm>
            <a:custGeom>
              <a:avLst/>
              <a:gdLst>
                <a:gd name="T0" fmla="*/ 2 w 57"/>
                <a:gd name="T1" fmla="*/ 23 h 52"/>
                <a:gd name="T2" fmla="*/ 21 w 57"/>
                <a:gd name="T3" fmla="*/ 5 h 52"/>
                <a:gd name="T4" fmla="*/ 45 w 57"/>
                <a:gd name="T5" fmla="*/ 0 h 52"/>
                <a:gd name="T6" fmla="*/ 57 w 57"/>
                <a:gd name="T7" fmla="*/ 5 h 52"/>
                <a:gd name="T8" fmla="*/ 52 w 57"/>
                <a:gd name="T9" fmla="*/ 31 h 52"/>
                <a:gd name="T10" fmla="*/ 31 w 57"/>
                <a:gd name="T11" fmla="*/ 33 h 52"/>
                <a:gd name="T12" fmla="*/ 19 w 57"/>
                <a:gd name="T13" fmla="*/ 33 h 52"/>
                <a:gd name="T14" fmla="*/ 0 w 57"/>
                <a:gd name="T15" fmla="*/ 52 h 52"/>
                <a:gd name="T16" fmla="*/ 2 w 57"/>
                <a:gd name="T17" fmla="*/ 23 h 52"/>
                <a:gd name="T18" fmla="*/ 2 w 57"/>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2"/>
                <a:gd name="T32" fmla="*/ 57 w 5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2">
                  <a:moveTo>
                    <a:pt x="2" y="23"/>
                  </a:moveTo>
                  <a:lnTo>
                    <a:pt x="21" y="5"/>
                  </a:lnTo>
                  <a:lnTo>
                    <a:pt x="45" y="0"/>
                  </a:lnTo>
                  <a:lnTo>
                    <a:pt x="57" y="5"/>
                  </a:lnTo>
                  <a:lnTo>
                    <a:pt x="52" y="31"/>
                  </a:lnTo>
                  <a:lnTo>
                    <a:pt x="31" y="33"/>
                  </a:lnTo>
                  <a:lnTo>
                    <a:pt x="19" y="33"/>
                  </a:lnTo>
                  <a:lnTo>
                    <a:pt x="0" y="52"/>
                  </a:lnTo>
                  <a:lnTo>
                    <a:pt x="2" y="2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8" name="Freeform 451"/>
            <p:cNvSpPr>
              <a:spLocks/>
            </p:cNvSpPr>
            <p:nvPr/>
          </p:nvSpPr>
          <p:spPr bwMode="auto">
            <a:xfrm>
              <a:off x="2544" y="399"/>
              <a:ext cx="79" cy="235"/>
            </a:xfrm>
            <a:custGeom>
              <a:avLst/>
              <a:gdLst>
                <a:gd name="T0" fmla="*/ 79 w 79"/>
                <a:gd name="T1" fmla="*/ 16 h 235"/>
                <a:gd name="T2" fmla="*/ 48 w 79"/>
                <a:gd name="T3" fmla="*/ 69 h 235"/>
                <a:gd name="T4" fmla="*/ 24 w 79"/>
                <a:gd name="T5" fmla="*/ 130 h 235"/>
                <a:gd name="T6" fmla="*/ 15 w 79"/>
                <a:gd name="T7" fmla="*/ 154 h 235"/>
                <a:gd name="T8" fmla="*/ 36 w 79"/>
                <a:gd name="T9" fmla="*/ 161 h 235"/>
                <a:gd name="T10" fmla="*/ 41 w 79"/>
                <a:gd name="T11" fmla="*/ 201 h 235"/>
                <a:gd name="T12" fmla="*/ 74 w 79"/>
                <a:gd name="T13" fmla="*/ 235 h 235"/>
                <a:gd name="T14" fmla="*/ 29 w 79"/>
                <a:gd name="T15" fmla="*/ 206 h 235"/>
                <a:gd name="T16" fmla="*/ 10 w 79"/>
                <a:gd name="T17" fmla="*/ 206 h 235"/>
                <a:gd name="T18" fmla="*/ 0 w 79"/>
                <a:gd name="T19" fmla="*/ 166 h 235"/>
                <a:gd name="T20" fmla="*/ 0 w 79"/>
                <a:gd name="T21" fmla="*/ 142 h 235"/>
                <a:gd name="T22" fmla="*/ 31 w 79"/>
                <a:gd name="T23" fmla="*/ 78 h 235"/>
                <a:gd name="T24" fmla="*/ 69 w 79"/>
                <a:gd name="T25" fmla="*/ 9 h 235"/>
                <a:gd name="T26" fmla="*/ 76 w 79"/>
                <a:gd name="T27" fmla="*/ 0 h 235"/>
                <a:gd name="T28" fmla="*/ 79 w 79"/>
                <a:gd name="T29" fmla="*/ 16 h 235"/>
                <a:gd name="T30" fmla="*/ 79 w 79"/>
                <a:gd name="T31" fmla="*/ 1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35"/>
                <a:gd name="T50" fmla="*/ 79 w 79"/>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35">
                  <a:moveTo>
                    <a:pt x="79" y="16"/>
                  </a:moveTo>
                  <a:lnTo>
                    <a:pt x="48" y="69"/>
                  </a:lnTo>
                  <a:lnTo>
                    <a:pt x="24" y="130"/>
                  </a:lnTo>
                  <a:lnTo>
                    <a:pt x="15" y="154"/>
                  </a:lnTo>
                  <a:lnTo>
                    <a:pt x="36" y="161"/>
                  </a:lnTo>
                  <a:lnTo>
                    <a:pt x="41" y="201"/>
                  </a:lnTo>
                  <a:lnTo>
                    <a:pt x="74" y="235"/>
                  </a:lnTo>
                  <a:lnTo>
                    <a:pt x="29" y="206"/>
                  </a:lnTo>
                  <a:lnTo>
                    <a:pt x="10" y="206"/>
                  </a:lnTo>
                  <a:lnTo>
                    <a:pt x="0" y="166"/>
                  </a:lnTo>
                  <a:lnTo>
                    <a:pt x="0" y="142"/>
                  </a:lnTo>
                  <a:lnTo>
                    <a:pt x="31" y="78"/>
                  </a:lnTo>
                  <a:lnTo>
                    <a:pt x="69" y="9"/>
                  </a:lnTo>
                  <a:lnTo>
                    <a:pt x="76" y="0"/>
                  </a:lnTo>
                  <a:lnTo>
                    <a:pt x="79" y="1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9" name="Freeform 452"/>
            <p:cNvSpPr>
              <a:spLocks/>
            </p:cNvSpPr>
            <p:nvPr/>
          </p:nvSpPr>
          <p:spPr bwMode="auto">
            <a:xfrm>
              <a:off x="2537" y="593"/>
              <a:ext cx="86" cy="102"/>
            </a:xfrm>
            <a:custGeom>
              <a:avLst/>
              <a:gdLst>
                <a:gd name="T0" fmla="*/ 43 w 86"/>
                <a:gd name="T1" fmla="*/ 22 h 102"/>
                <a:gd name="T2" fmla="*/ 41 w 86"/>
                <a:gd name="T3" fmla="*/ 41 h 102"/>
                <a:gd name="T4" fmla="*/ 76 w 86"/>
                <a:gd name="T5" fmla="*/ 50 h 102"/>
                <a:gd name="T6" fmla="*/ 86 w 86"/>
                <a:gd name="T7" fmla="*/ 69 h 102"/>
                <a:gd name="T8" fmla="*/ 74 w 86"/>
                <a:gd name="T9" fmla="*/ 71 h 102"/>
                <a:gd name="T10" fmla="*/ 67 w 86"/>
                <a:gd name="T11" fmla="*/ 95 h 102"/>
                <a:gd name="T12" fmla="*/ 52 w 86"/>
                <a:gd name="T13" fmla="*/ 102 h 102"/>
                <a:gd name="T14" fmla="*/ 43 w 86"/>
                <a:gd name="T15" fmla="*/ 90 h 102"/>
                <a:gd name="T16" fmla="*/ 41 w 86"/>
                <a:gd name="T17" fmla="*/ 60 h 102"/>
                <a:gd name="T18" fmla="*/ 0 w 86"/>
                <a:gd name="T19" fmla="*/ 52 h 102"/>
                <a:gd name="T20" fmla="*/ 2 w 86"/>
                <a:gd name="T21" fmla="*/ 43 h 102"/>
                <a:gd name="T22" fmla="*/ 22 w 86"/>
                <a:gd name="T23" fmla="*/ 41 h 102"/>
                <a:gd name="T24" fmla="*/ 38 w 86"/>
                <a:gd name="T25" fmla="*/ 0 h 102"/>
                <a:gd name="T26" fmla="*/ 43 w 86"/>
                <a:gd name="T27" fmla="*/ 22 h 102"/>
                <a:gd name="T28" fmla="*/ 43 w 86"/>
                <a:gd name="T29" fmla="*/ 2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02"/>
                <a:gd name="T47" fmla="*/ 86 w 86"/>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02">
                  <a:moveTo>
                    <a:pt x="43" y="22"/>
                  </a:moveTo>
                  <a:lnTo>
                    <a:pt x="41" y="41"/>
                  </a:lnTo>
                  <a:lnTo>
                    <a:pt x="76" y="50"/>
                  </a:lnTo>
                  <a:lnTo>
                    <a:pt x="86" y="69"/>
                  </a:lnTo>
                  <a:lnTo>
                    <a:pt x="74" y="71"/>
                  </a:lnTo>
                  <a:lnTo>
                    <a:pt x="67" y="95"/>
                  </a:lnTo>
                  <a:lnTo>
                    <a:pt x="52" y="102"/>
                  </a:lnTo>
                  <a:lnTo>
                    <a:pt x="43" y="90"/>
                  </a:lnTo>
                  <a:lnTo>
                    <a:pt x="41" y="60"/>
                  </a:lnTo>
                  <a:lnTo>
                    <a:pt x="0" y="52"/>
                  </a:lnTo>
                  <a:lnTo>
                    <a:pt x="2" y="43"/>
                  </a:lnTo>
                  <a:lnTo>
                    <a:pt x="22" y="41"/>
                  </a:lnTo>
                  <a:lnTo>
                    <a:pt x="38" y="0"/>
                  </a:lnTo>
                  <a:lnTo>
                    <a:pt x="43"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0" name="Freeform 453"/>
            <p:cNvSpPr>
              <a:spLocks/>
            </p:cNvSpPr>
            <p:nvPr/>
          </p:nvSpPr>
          <p:spPr bwMode="auto">
            <a:xfrm>
              <a:off x="2451" y="634"/>
              <a:ext cx="453" cy="593"/>
            </a:xfrm>
            <a:custGeom>
              <a:avLst/>
              <a:gdLst>
                <a:gd name="T0" fmla="*/ 115 w 453"/>
                <a:gd name="T1" fmla="*/ 11 h 593"/>
                <a:gd name="T2" fmla="*/ 86 w 453"/>
                <a:gd name="T3" fmla="*/ 45 h 593"/>
                <a:gd name="T4" fmla="*/ 53 w 453"/>
                <a:gd name="T5" fmla="*/ 102 h 593"/>
                <a:gd name="T6" fmla="*/ 15 w 453"/>
                <a:gd name="T7" fmla="*/ 137 h 593"/>
                <a:gd name="T8" fmla="*/ 12 w 453"/>
                <a:gd name="T9" fmla="*/ 170 h 593"/>
                <a:gd name="T10" fmla="*/ 15 w 453"/>
                <a:gd name="T11" fmla="*/ 187 h 593"/>
                <a:gd name="T12" fmla="*/ 38 w 453"/>
                <a:gd name="T13" fmla="*/ 189 h 593"/>
                <a:gd name="T14" fmla="*/ 36 w 453"/>
                <a:gd name="T15" fmla="*/ 178 h 593"/>
                <a:gd name="T16" fmla="*/ 53 w 453"/>
                <a:gd name="T17" fmla="*/ 173 h 593"/>
                <a:gd name="T18" fmla="*/ 69 w 453"/>
                <a:gd name="T19" fmla="*/ 178 h 593"/>
                <a:gd name="T20" fmla="*/ 93 w 453"/>
                <a:gd name="T21" fmla="*/ 189 h 593"/>
                <a:gd name="T22" fmla="*/ 108 w 453"/>
                <a:gd name="T23" fmla="*/ 194 h 593"/>
                <a:gd name="T24" fmla="*/ 124 w 453"/>
                <a:gd name="T25" fmla="*/ 187 h 593"/>
                <a:gd name="T26" fmla="*/ 127 w 453"/>
                <a:gd name="T27" fmla="*/ 156 h 593"/>
                <a:gd name="T28" fmla="*/ 131 w 453"/>
                <a:gd name="T29" fmla="*/ 175 h 593"/>
                <a:gd name="T30" fmla="*/ 129 w 453"/>
                <a:gd name="T31" fmla="*/ 189 h 593"/>
                <a:gd name="T32" fmla="*/ 117 w 453"/>
                <a:gd name="T33" fmla="*/ 204 h 593"/>
                <a:gd name="T34" fmla="*/ 84 w 453"/>
                <a:gd name="T35" fmla="*/ 204 h 593"/>
                <a:gd name="T36" fmla="*/ 79 w 453"/>
                <a:gd name="T37" fmla="*/ 249 h 593"/>
                <a:gd name="T38" fmla="*/ 88 w 453"/>
                <a:gd name="T39" fmla="*/ 270 h 593"/>
                <a:gd name="T40" fmla="*/ 124 w 453"/>
                <a:gd name="T41" fmla="*/ 282 h 593"/>
                <a:gd name="T42" fmla="*/ 124 w 453"/>
                <a:gd name="T43" fmla="*/ 299 h 593"/>
                <a:gd name="T44" fmla="*/ 103 w 453"/>
                <a:gd name="T45" fmla="*/ 306 h 593"/>
                <a:gd name="T46" fmla="*/ 108 w 453"/>
                <a:gd name="T47" fmla="*/ 318 h 593"/>
                <a:gd name="T48" fmla="*/ 127 w 453"/>
                <a:gd name="T49" fmla="*/ 344 h 593"/>
                <a:gd name="T50" fmla="*/ 127 w 453"/>
                <a:gd name="T51" fmla="*/ 375 h 593"/>
                <a:gd name="T52" fmla="*/ 108 w 453"/>
                <a:gd name="T53" fmla="*/ 415 h 593"/>
                <a:gd name="T54" fmla="*/ 115 w 453"/>
                <a:gd name="T55" fmla="*/ 455 h 593"/>
                <a:gd name="T56" fmla="*/ 153 w 453"/>
                <a:gd name="T57" fmla="*/ 470 h 593"/>
                <a:gd name="T58" fmla="*/ 231 w 453"/>
                <a:gd name="T59" fmla="*/ 441 h 593"/>
                <a:gd name="T60" fmla="*/ 296 w 453"/>
                <a:gd name="T61" fmla="*/ 394 h 593"/>
                <a:gd name="T62" fmla="*/ 260 w 453"/>
                <a:gd name="T63" fmla="*/ 443 h 593"/>
                <a:gd name="T64" fmla="*/ 243 w 453"/>
                <a:gd name="T65" fmla="*/ 460 h 593"/>
                <a:gd name="T66" fmla="*/ 312 w 453"/>
                <a:gd name="T67" fmla="*/ 488 h 593"/>
                <a:gd name="T68" fmla="*/ 350 w 453"/>
                <a:gd name="T69" fmla="*/ 524 h 593"/>
                <a:gd name="T70" fmla="*/ 365 w 453"/>
                <a:gd name="T71" fmla="*/ 553 h 593"/>
                <a:gd name="T72" fmla="*/ 441 w 453"/>
                <a:gd name="T73" fmla="*/ 491 h 593"/>
                <a:gd name="T74" fmla="*/ 453 w 453"/>
                <a:gd name="T75" fmla="*/ 498 h 593"/>
                <a:gd name="T76" fmla="*/ 343 w 453"/>
                <a:gd name="T77" fmla="*/ 593 h 593"/>
                <a:gd name="T78" fmla="*/ 317 w 453"/>
                <a:gd name="T79" fmla="*/ 519 h 593"/>
                <a:gd name="T80" fmla="*/ 272 w 453"/>
                <a:gd name="T81" fmla="*/ 491 h 593"/>
                <a:gd name="T82" fmla="*/ 184 w 453"/>
                <a:gd name="T83" fmla="*/ 479 h 593"/>
                <a:gd name="T84" fmla="*/ 131 w 453"/>
                <a:gd name="T85" fmla="*/ 474 h 593"/>
                <a:gd name="T86" fmla="*/ 103 w 453"/>
                <a:gd name="T87" fmla="*/ 458 h 593"/>
                <a:gd name="T88" fmla="*/ 98 w 453"/>
                <a:gd name="T89" fmla="*/ 417 h 593"/>
                <a:gd name="T90" fmla="*/ 103 w 453"/>
                <a:gd name="T91" fmla="*/ 401 h 593"/>
                <a:gd name="T92" fmla="*/ 110 w 453"/>
                <a:gd name="T93" fmla="*/ 367 h 593"/>
                <a:gd name="T94" fmla="*/ 110 w 453"/>
                <a:gd name="T95" fmla="*/ 348 h 593"/>
                <a:gd name="T96" fmla="*/ 91 w 453"/>
                <a:gd name="T97" fmla="*/ 322 h 593"/>
                <a:gd name="T98" fmla="*/ 91 w 453"/>
                <a:gd name="T99" fmla="*/ 308 h 593"/>
                <a:gd name="T100" fmla="*/ 98 w 453"/>
                <a:gd name="T101" fmla="*/ 292 h 593"/>
                <a:gd name="T102" fmla="*/ 67 w 453"/>
                <a:gd name="T103" fmla="*/ 273 h 593"/>
                <a:gd name="T104" fmla="*/ 69 w 453"/>
                <a:gd name="T105" fmla="*/ 201 h 593"/>
                <a:gd name="T106" fmla="*/ 8 w 453"/>
                <a:gd name="T107" fmla="*/ 194 h 593"/>
                <a:gd name="T108" fmla="*/ 0 w 453"/>
                <a:gd name="T109" fmla="*/ 168 h 593"/>
                <a:gd name="T110" fmla="*/ 0 w 453"/>
                <a:gd name="T111" fmla="*/ 130 h 593"/>
                <a:gd name="T112" fmla="*/ 38 w 453"/>
                <a:gd name="T113" fmla="*/ 99 h 593"/>
                <a:gd name="T114" fmla="*/ 79 w 453"/>
                <a:gd name="T115" fmla="*/ 33 h 593"/>
                <a:gd name="T116" fmla="*/ 110 w 453"/>
                <a:gd name="T117" fmla="*/ 0 h 593"/>
                <a:gd name="T118" fmla="*/ 115 w 453"/>
                <a:gd name="T119" fmla="*/ 11 h 593"/>
                <a:gd name="T120" fmla="*/ 115 w 453"/>
                <a:gd name="T121" fmla="*/ 11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3"/>
                <a:gd name="T184" fmla="*/ 0 h 593"/>
                <a:gd name="T185" fmla="*/ 453 w 453"/>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3" h="593">
                  <a:moveTo>
                    <a:pt x="115" y="11"/>
                  </a:moveTo>
                  <a:lnTo>
                    <a:pt x="86" y="45"/>
                  </a:lnTo>
                  <a:lnTo>
                    <a:pt x="53" y="102"/>
                  </a:lnTo>
                  <a:lnTo>
                    <a:pt x="15" y="137"/>
                  </a:lnTo>
                  <a:lnTo>
                    <a:pt x="12" y="170"/>
                  </a:lnTo>
                  <a:lnTo>
                    <a:pt x="15" y="187"/>
                  </a:lnTo>
                  <a:lnTo>
                    <a:pt x="38" y="189"/>
                  </a:lnTo>
                  <a:lnTo>
                    <a:pt x="36" y="178"/>
                  </a:lnTo>
                  <a:lnTo>
                    <a:pt x="53" y="173"/>
                  </a:lnTo>
                  <a:lnTo>
                    <a:pt x="69" y="178"/>
                  </a:lnTo>
                  <a:lnTo>
                    <a:pt x="93" y="189"/>
                  </a:lnTo>
                  <a:lnTo>
                    <a:pt x="108" y="194"/>
                  </a:lnTo>
                  <a:lnTo>
                    <a:pt x="124" y="187"/>
                  </a:lnTo>
                  <a:lnTo>
                    <a:pt x="127" y="156"/>
                  </a:lnTo>
                  <a:lnTo>
                    <a:pt x="131" y="175"/>
                  </a:lnTo>
                  <a:lnTo>
                    <a:pt x="129" y="189"/>
                  </a:lnTo>
                  <a:lnTo>
                    <a:pt x="117" y="204"/>
                  </a:lnTo>
                  <a:lnTo>
                    <a:pt x="84" y="204"/>
                  </a:lnTo>
                  <a:lnTo>
                    <a:pt x="79" y="249"/>
                  </a:lnTo>
                  <a:lnTo>
                    <a:pt x="88" y="270"/>
                  </a:lnTo>
                  <a:lnTo>
                    <a:pt x="124" y="282"/>
                  </a:lnTo>
                  <a:lnTo>
                    <a:pt x="124" y="299"/>
                  </a:lnTo>
                  <a:lnTo>
                    <a:pt x="103" y="306"/>
                  </a:lnTo>
                  <a:lnTo>
                    <a:pt x="108" y="318"/>
                  </a:lnTo>
                  <a:lnTo>
                    <a:pt x="127" y="344"/>
                  </a:lnTo>
                  <a:lnTo>
                    <a:pt x="127" y="375"/>
                  </a:lnTo>
                  <a:lnTo>
                    <a:pt x="108" y="415"/>
                  </a:lnTo>
                  <a:lnTo>
                    <a:pt x="115" y="455"/>
                  </a:lnTo>
                  <a:lnTo>
                    <a:pt x="153" y="470"/>
                  </a:lnTo>
                  <a:lnTo>
                    <a:pt x="231" y="441"/>
                  </a:lnTo>
                  <a:lnTo>
                    <a:pt x="296" y="394"/>
                  </a:lnTo>
                  <a:lnTo>
                    <a:pt x="260" y="443"/>
                  </a:lnTo>
                  <a:lnTo>
                    <a:pt x="243" y="460"/>
                  </a:lnTo>
                  <a:lnTo>
                    <a:pt x="312" y="488"/>
                  </a:lnTo>
                  <a:lnTo>
                    <a:pt x="350" y="524"/>
                  </a:lnTo>
                  <a:lnTo>
                    <a:pt x="365" y="553"/>
                  </a:lnTo>
                  <a:lnTo>
                    <a:pt x="441" y="491"/>
                  </a:lnTo>
                  <a:lnTo>
                    <a:pt x="453" y="498"/>
                  </a:lnTo>
                  <a:lnTo>
                    <a:pt x="343" y="593"/>
                  </a:lnTo>
                  <a:lnTo>
                    <a:pt x="317" y="519"/>
                  </a:lnTo>
                  <a:lnTo>
                    <a:pt x="272" y="491"/>
                  </a:lnTo>
                  <a:lnTo>
                    <a:pt x="184" y="479"/>
                  </a:lnTo>
                  <a:lnTo>
                    <a:pt x="131" y="474"/>
                  </a:lnTo>
                  <a:lnTo>
                    <a:pt x="103" y="458"/>
                  </a:lnTo>
                  <a:lnTo>
                    <a:pt x="98" y="417"/>
                  </a:lnTo>
                  <a:lnTo>
                    <a:pt x="103" y="401"/>
                  </a:lnTo>
                  <a:lnTo>
                    <a:pt x="110" y="367"/>
                  </a:lnTo>
                  <a:lnTo>
                    <a:pt x="110" y="348"/>
                  </a:lnTo>
                  <a:lnTo>
                    <a:pt x="91" y="322"/>
                  </a:lnTo>
                  <a:lnTo>
                    <a:pt x="91" y="308"/>
                  </a:lnTo>
                  <a:lnTo>
                    <a:pt x="98" y="292"/>
                  </a:lnTo>
                  <a:lnTo>
                    <a:pt x="67" y="273"/>
                  </a:lnTo>
                  <a:lnTo>
                    <a:pt x="69" y="201"/>
                  </a:lnTo>
                  <a:lnTo>
                    <a:pt x="8" y="194"/>
                  </a:lnTo>
                  <a:lnTo>
                    <a:pt x="0" y="168"/>
                  </a:lnTo>
                  <a:lnTo>
                    <a:pt x="0" y="130"/>
                  </a:lnTo>
                  <a:lnTo>
                    <a:pt x="38" y="99"/>
                  </a:lnTo>
                  <a:lnTo>
                    <a:pt x="79" y="33"/>
                  </a:lnTo>
                  <a:lnTo>
                    <a:pt x="110" y="0"/>
                  </a:lnTo>
                  <a:lnTo>
                    <a:pt x="115"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1" name="Freeform 454"/>
            <p:cNvSpPr>
              <a:spLocks/>
            </p:cNvSpPr>
            <p:nvPr/>
          </p:nvSpPr>
          <p:spPr bwMode="auto">
            <a:xfrm>
              <a:off x="2904" y="624"/>
              <a:ext cx="90" cy="126"/>
            </a:xfrm>
            <a:custGeom>
              <a:avLst/>
              <a:gdLst>
                <a:gd name="T0" fmla="*/ 21 w 90"/>
                <a:gd name="T1" fmla="*/ 100 h 126"/>
                <a:gd name="T2" fmla="*/ 0 w 90"/>
                <a:gd name="T3" fmla="*/ 38 h 126"/>
                <a:gd name="T4" fmla="*/ 23 w 90"/>
                <a:gd name="T5" fmla="*/ 5 h 126"/>
                <a:gd name="T6" fmla="*/ 50 w 90"/>
                <a:gd name="T7" fmla="*/ 0 h 126"/>
                <a:gd name="T8" fmla="*/ 78 w 90"/>
                <a:gd name="T9" fmla="*/ 10 h 126"/>
                <a:gd name="T10" fmla="*/ 90 w 90"/>
                <a:gd name="T11" fmla="*/ 40 h 126"/>
                <a:gd name="T12" fmla="*/ 88 w 90"/>
                <a:gd name="T13" fmla="*/ 81 h 126"/>
                <a:gd name="T14" fmla="*/ 76 w 90"/>
                <a:gd name="T15" fmla="*/ 126 h 126"/>
                <a:gd name="T16" fmla="*/ 78 w 90"/>
                <a:gd name="T17" fmla="*/ 45 h 126"/>
                <a:gd name="T18" fmla="*/ 33 w 90"/>
                <a:gd name="T19" fmla="*/ 38 h 126"/>
                <a:gd name="T20" fmla="*/ 12 w 90"/>
                <a:gd name="T21" fmla="*/ 45 h 126"/>
                <a:gd name="T22" fmla="*/ 23 w 90"/>
                <a:gd name="T23" fmla="*/ 64 h 126"/>
                <a:gd name="T24" fmla="*/ 47 w 90"/>
                <a:gd name="T25" fmla="*/ 74 h 126"/>
                <a:gd name="T26" fmla="*/ 50 w 90"/>
                <a:gd name="T27" fmla="*/ 90 h 126"/>
                <a:gd name="T28" fmla="*/ 28 w 90"/>
                <a:gd name="T29" fmla="*/ 86 h 126"/>
                <a:gd name="T30" fmla="*/ 21 w 90"/>
                <a:gd name="T31" fmla="*/ 100 h 126"/>
                <a:gd name="T32" fmla="*/ 21 w 90"/>
                <a:gd name="T33" fmla="*/ 10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26"/>
                <a:gd name="T53" fmla="*/ 90 w 9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26">
                  <a:moveTo>
                    <a:pt x="21" y="100"/>
                  </a:moveTo>
                  <a:lnTo>
                    <a:pt x="0" y="38"/>
                  </a:lnTo>
                  <a:lnTo>
                    <a:pt x="23" y="5"/>
                  </a:lnTo>
                  <a:lnTo>
                    <a:pt x="50" y="0"/>
                  </a:lnTo>
                  <a:lnTo>
                    <a:pt x="78" y="10"/>
                  </a:lnTo>
                  <a:lnTo>
                    <a:pt x="90" y="40"/>
                  </a:lnTo>
                  <a:lnTo>
                    <a:pt x="88" y="81"/>
                  </a:lnTo>
                  <a:lnTo>
                    <a:pt x="76" y="126"/>
                  </a:lnTo>
                  <a:lnTo>
                    <a:pt x="78" y="45"/>
                  </a:lnTo>
                  <a:lnTo>
                    <a:pt x="33" y="38"/>
                  </a:lnTo>
                  <a:lnTo>
                    <a:pt x="12" y="45"/>
                  </a:lnTo>
                  <a:lnTo>
                    <a:pt x="23" y="64"/>
                  </a:lnTo>
                  <a:lnTo>
                    <a:pt x="47" y="74"/>
                  </a:lnTo>
                  <a:lnTo>
                    <a:pt x="50" y="90"/>
                  </a:lnTo>
                  <a:lnTo>
                    <a:pt x="28" y="86"/>
                  </a:lnTo>
                  <a:lnTo>
                    <a:pt x="21" y="10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2" name="Freeform 455"/>
            <p:cNvSpPr>
              <a:spLocks/>
            </p:cNvSpPr>
            <p:nvPr/>
          </p:nvSpPr>
          <p:spPr bwMode="auto">
            <a:xfrm>
              <a:off x="2863" y="712"/>
              <a:ext cx="50" cy="64"/>
            </a:xfrm>
            <a:custGeom>
              <a:avLst/>
              <a:gdLst>
                <a:gd name="T0" fmla="*/ 22 w 50"/>
                <a:gd name="T1" fmla="*/ 0 h 64"/>
                <a:gd name="T2" fmla="*/ 24 w 50"/>
                <a:gd name="T3" fmla="*/ 33 h 64"/>
                <a:gd name="T4" fmla="*/ 17 w 50"/>
                <a:gd name="T5" fmla="*/ 45 h 64"/>
                <a:gd name="T6" fmla="*/ 0 w 50"/>
                <a:gd name="T7" fmla="*/ 47 h 64"/>
                <a:gd name="T8" fmla="*/ 3 w 50"/>
                <a:gd name="T9" fmla="*/ 64 h 64"/>
                <a:gd name="T10" fmla="*/ 24 w 50"/>
                <a:gd name="T11" fmla="*/ 57 h 64"/>
                <a:gd name="T12" fmla="*/ 33 w 50"/>
                <a:gd name="T13" fmla="*/ 47 h 64"/>
                <a:gd name="T14" fmla="*/ 50 w 50"/>
                <a:gd name="T15" fmla="*/ 52 h 64"/>
                <a:gd name="T16" fmla="*/ 48 w 50"/>
                <a:gd name="T17" fmla="*/ 28 h 64"/>
                <a:gd name="T18" fmla="*/ 43 w 50"/>
                <a:gd name="T19" fmla="*/ 12 h 64"/>
                <a:gd name="T20" fmla="*/ 22 w 50"/>
                <a:gd name="T21" fmla="*/ 0 h 64"/>
                <a:gd name="T22" fmla="*/ 22 w 5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64"/>
                <a:gd name="T38" fmla="*/ 50 w 5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64">
                  <a:moveTo>
                    <a:pt x="22" y="0"/>
                  </a:moveTo>
                  <a:lnTo>
                    <a:pt x="24" y="33"/>
                  </a:lnTo>
                  <a:lnTo>
                    <a:pt x="17" y="45"/>
                  </a:lnTo>
                  <a:lnTo>
                    <a:pt x="0" y="47"/>
                  </a:lnTo>
                  <a:lnTo>
                    <a:pt x="3" y="64"/>
                  </a:lnTo>
                  <a:lnTo>
                    <a:pt x="24" y="57"/>
                  </a:lnTo>
                  <a:lnTo>
                    <a:pt x="33" y="47"/>
                  </a:lnTo>
                  <a:lnTo>
                    <a:pt x="50" y="52"/>
                  </a:lnTo>
                  <a:lnTo>
                    <a:pt x="48" y="28"/>
                  </a:lnTo>
                  <a:lnTo>
                    <a:pt x="43" y="12"/>
                  </a:lnTo>
                  <a:lnTo>
                    <a:pt x="2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3" name="Freeform 456"/>
            <p:cNvSpPr>
              <a:spLocks/>
            </p:cNvSpPr>
            <p:nvPr/>
          </p:nvSpPr>
          <p:spPr bwMode="auto">
            <a:xfrm>
              <a:off x="2856" y="790"/>
              <a:ext cx="114" cy="86"/>
            </a:xfrm>
            <a:custGeom>
              <a:avLst/>
              <a:gdLst>
                <a:gd name="T0" fmla="*/ 114 w 114"/>
                <a:gd name="T1" fmla="*/ 0 h 86"/>
                <a:gd name="T2" fmla="*/ 57 w 114"/>
                <a:gd name="T3" fmla="*/ 50 h 86"/>
                <a:gd name="T4" fmla="*/ 38 w 114"/>
                <a:gd name="T5" fmla="*/ 67 h 86"/>
                <a:gd name="T6" fmla="*/ 0 w 114"/>
                <a:gd name="T7" fmla="*/ 71 h 86"/>
                <a:gd name="T8" fmla="*/ 52 w 114"/>
                <a:gd name="T9" fmla="*/ 86 h 86"/>
                <a:gd name="T10" fmla="*/ 95 w 114"/>
                <a:gd name="T11" fmla="*/ 31 h 86"/>
                <a:gd name="T12" fmla="*/ 114 w 114"/>
                <a:gd name="T13" fmla="*/ 22 h 86"/>
                <a:gd name="T14" fmla="*/ 114 w 114"/>
                <a:gd name="T15" fmla="*/ 0 h 86"/>
                <a:gd name="T16" fmla="*/ 114 w 114"/>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6"/>
                <a:gd name="T29" fmla="*/ 114 w 114"/>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6">
                  <a:moveTo>
                    <a:pt x="114" y="0"/>
                  </a:moveTo>
                  <a:lnTo>
                    <a:pt x="57" y="50"/>
                  </a:lnTo>
                  <a:lnTo>
                    <a:pt x="38" y="67"/>
                  </a:lnTo>
                  <a:lnTo>
                    <a:pt x="0" y="71"/>
                  </a:lnTo>
                  <a:lnTo>
                    <a:pt x="52" y="86"/>
                  </a:lnTo>
                  <a:lnTo>
                    <a:pt x="95" y="31"/>
                  </a:lnTo>
                  <a:lnTo>
                    <a:pt x="114" y="22"/>
                  </a:lnTo>
                  <a:lnTo>
                    <a:pt x="1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4" name="Freeform 457"/>
            <p:cNvSpPr>
              <a:spLocks/>
            </p:cNvSpPr>
            <p:nvPr/>
          </p:nvSpPr>
          <p:spPr bwMode="auto">
            <a:xfrm>
              <a:off x="2689" y="449"/>
              <a:ext cx="386" cy="341"/>
            </a:xfrm>
            <a:custGeom>
              <a:avLst/>
              <a:gdLst>
                <a:gd name="T0" fmla="*/ 169 w 386"/>
                <a:gd name="T1" fmla="*/ 206 h 341"/>
                <a:gd name="T2" fmla="*/ 222 w 386"/>
                <a:gd name="T3" fmla="*/ 163 h 341"/>
                <a:gd name="T4" fmla="*/ 262 w 386"/>
                <a:gd name="T5" fmla="*/ 154 h 341"/>
                <a:gd name="T6" fmla="*/ 298 w 386"/>
                <a:gd name="T7" fmla="*/ 166 h 341"/>
                <a:gd name="T8" fmla="*/ 329 w 386"/>
                <a:gd name="T9" fmla="*/ 196 h 341"/>
                <a:gd name="T10" fmla="*/ 329 w 386"/>
                <a:gd name="T11" fmla="*/ 237 h 341"/>
                <a:gd name="T12" fmla="*/ 324 w 386"/>
                <a:gd name="T13" fmla="*/ 268 h 341"/>
                <a:gd name="T14" fmla="*/ 362 w 386"/>
                <a:gd name="T15" fmla="*/ 225 h 341"/>
                <a:gd name="T16" fmla="*/ 341 w 386"/>
                <a:gd name="T17" fmla="*/ 204 h 341"/>
                <a:gd name="T18" fmla="*/ 336 w 386"/>
                <a:gd name="T19" fmla="*/ 175 h 341"/>
                <a:gd name="T20" fmla="*/ 360 w 386"/>
                <a:gd name="T21" fmla="*/ 156 h 341"/>
                <a:gd name="T22" fmla="*/ 386 w 386"/>
                <a:gd name="T23" fmla="*/ 159 h 341"/>
                <a:gd name="T24" fmla="*/ 355 w 386"/>
                <a:gd name="T25" fmla="*/ 130 h 341"/>
                <a:gd name="T26" fmla="*/ 296 w 386"/>
                <a:gd name="T27" fmla="*/ 125 h 341"/>
                <a:gd name="T28" fmla="*/ 215 w 386"/>
                <a:gd name="T29" fmla="*/ 87 h 341"/>
                <a:gd name="T30" fmla="*/ 198 w 386"/>
                <a:gd name="T31" fmla="*/ 64 h 341"/>
                <a:gd name="T32" fmla="*/ 165 w 386"/>
                <a:gd name="T33" fmla="*/ 59 h 341"/>
                <a:gd name="T34" fmla="*/ 110 w 386"/>
                <a:gd name="T35" fmla="*/ 21 h 341"/>
                <a:gd name="T36" fmla="*/ 153 w 386"/>
                <a:gd name="T37" fmla="*/ 78 h 341"/>
                <a:gd name="T38" fmla="*/ 103 w 386"/>
                <a:gd name="T39" fmla="*/ 83 h 341"/>
                <a:gd name="T40" fmla="*/ 41 w 386"/>
                <a:gd name="T41" fmla="*/ 78 h 341"/>
                <a:gd name="T42" fmla="*/ 19 w 386"/>
                <a:gd name="T43" fmla="*/ 49 h 341"/>
                <a:gd name="T44" fmla="*/ 5 w 386"/>
                <a:gd name="T45" fmla="*/ 0 h 341"/>
                <a:gd name="T46" fmla="*/ 0 w 386"/>
                <a:gd name="T47" fmla="*/ 40 h 341"/>
                <a:gd name="T48" fmla="*/ 29 w 386"/>
                <a:gd name="T49" fmla="*/ 116 h 341"/>
                <a:gd name="T50" fmla="*/ 91 w 386"/>
                <a:gd name="T51" fmla="*/ 204 h 341"/>
                <a:gd name="T52" fmla="*/ 86 w 386"/>
                <a:gd name="T53" fmla="*/ 270 h 341"/>
                <a:gd name="T54" fmla="*/ 58 w 386"/>
                <a:gd name="T55" fmla="*/ 341 h 341"/>
                <a:gd name="T56" fmla="*/ 127 w 386"/>
                <a:gd name="T57" fmla="*/ 341 h 341"/>
                <a:gd name="T58" fmla="*/ 148 w 386"/>
                <a:gd name="T59" fmla="*/ 253 h 341"/>
                <a:gd name="T60" fmla="*/ 169 w 386"/>
                <a:gd name="T61" fmla="*/ 206 h 341"/>
                <a:gd name="T62" fmla="*/ 169 w 386"/>
                <a:gd name="T63" fmla="*/ 20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341"/>
                <a:gd name="T98" fmla="*/ 386 w 386"/>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341">
                  <a:moveTo>
                    <a:pt x="169" y="206"/>
                  </a:moveTo>
                  <a:lnTo>
                    <a:pt x="222" y="163"/>
                  </a:lnTo>
                  <a:lnTo>
                    <a:pt x="262" y="154"/>
                  </a:lnTo>
                  <a:lnTo>
                    <a:pt x="298" y="166"/>
                  </a:lnTo>
                  <a:lnTo>
                    <a:pt x="329" y="196"/>
                  </a:lnTo>
                  <a:lnTo>
                    <a:pt x="329" y="237"/>
                  </a:lnTo>
                  <a:lnTo>
                    <a:pt x="324" y="268"/>
                  </a:lnTo>
                  <a:lnTo>
                    <a:pt x="362" y="225"/>
                  </a:lnTo>
                  <a:lnTo>
                    <a:pt x="341" y="204"/>
                  </a:lnTo>
                  <a:lnTo>
                    <a:pt x="336" y="175"/>
                  </a:lnTo>
                  <a:lnTo>
                    <a:pt x="360" y="156"/>
                  </a:lnTo>
                  <a:lnTo>
                    <a:pt x="386" y="159"/>
                  </a:lnTo>
                  <a:lnTo>
                    <a:pt x="355" y="130"/>
                  </a:lnTo>
                  <a:lnTo>
                    <a:pt x="296" y="125"/>
                  </a:lnTo>
                  <a:lnTo>
                    <a:pt x="215" y="87"/>
                  </a:lnTo>
                  <a:lnTo>
                    <a:pt x="198" y="64"/>
                  </a:lnTo>
                  <a:lnTo>
                    <a:pt x="165" y="59"/>
                  </a:lnTo>
                  <a:lnTo>
                    <a:pt x="110" y="21"/>
                  </a:lnTo>
                  <a:lnTo>
                    <a:pt x="153" y="78"/>
                  </a:lnTo>
                  <a:lnTo>
                    <a:pt x="103" y="83"/>
                  </a:lnTo>
                  <a:lnTo>
                    <a:pt x="41" y="78"/>
                  </a:lnTo>
                  <a:lnTo>
                    <a:pt x="19" y="49"/>
                  </a:lnTo>
                  <a:lnTo>
                    <a:pt x="5" y="0"/>
                  </a:lnTo>
                  <a:lnTo>
                    <a:pt x="0" y="40"/>
                  </a:lnTo>
                  <a:lnTo>
                    <a:pt x="29" y="116"/>
                  </a:lnTo>
                  <a:lnTo>
                    <a:pt x="91" y="204"/>
                  </a:lnTo>
                  <a:lnTo>
                    <a:pt x="86" y="270"/>
                  </a:lnTo>
                  <a:lnTo>
                    <a:pt x="58" y="341"/>
                  </a:lnTo>
                  <a:lnTo>
                    <a:pt x="127" y="341"/>
                  </a:lnTo>
                  <a:lnTo>
                    <a:pt x="148" y="253"/>
                  </a:lnTo>
                  <a:lnTo>
                    <a:pt x="169"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5" name="Freeform 458"/>
            <p:cNvSpPr>
              <a:spLocks/>
            </p:cNvSpPr>
            <p:nvPr/>
          </p:nvSpPr>
          <p:spPr bwMode="auto">
            <a:xfrm>
              <a:off x="2528" y="304"/>
              <a:ext cx="252" cy="126"/>
            </a:xfrm>
            <a:custGeom>
              <a:avLst/>
              <a:gdLst>
                <a:gd name="T0" fmla="*/ 166 w 252"/>
                <a:gd name="T1" fmla="*/ 78 h 126"/>
                <a:gd name="T2" fmla="*/ 145 w 252"/>
                <a:gd name="T3" fmla="*/ 126 h 126"/>
                <a:gd name="T4" fmla="*/ 95 w 252"/>
                <a:gd name="T5" fmla="*/ 121 h 126"/>
                <a:gd name="T6" fmla="*/ 90 w 252"/>
                <a:gd name="T7" fmla="*/ 104 h 126"/>
                <a:gd name="T8" fmla="*/ 47 w 252"/>
                <a:gd name="T9" fmla="*/ 102 h 126"/>
                <a:gd name="T10" fmla="*/ 0 w 252"/>
                <a:gd name="T11" fmla="*/ 0 h 126"/>
                <a:gd name="T12" fmla="*/ 61 w 252"/>
                <a:gd name="T13" fmla="*/ 80 h 126"/>
                <a:gd name="T14" fmla="*/ 90 w 252"/>
                <a:gd name="T15" fmla="*/ 78 h 126"/>
                <a:gd name="T16" fmla="*/ 85 w 252"/>
                <a:gd name="T17" fmla="*/ 59 h 126"/>
                <a:gd name="T18" fmla="*/ 119 w 252"/>
                <a:gd name="T19" fmla="*/ 69 h 126"/>
                <a:gd name="T20" fmla="*/ 138 w 252"/>
                <a:gd name="T21" fmla="*/ 54 h 126"/>
                <a:gd name="T22" fmla="*/ 169 w 252"/>
                <a:gd name="T23" fmla="*/ 16 h 126"/>
                <a:gd name="T24" fmla="*/ 252 w 252"/>
                <a:gd name="T25" fmla="*/ 14 h 126"/>
                <a:gd name="T26" fmla="*/ 197 w 252"/>
                <a:gd name="T27" fmla="*/ 28 h 126"/>
                <a:gd name="T28" fmla="*/ 169 w 252"/>
                <a:gd name="T29" fmla="*/ 54 h 126"/>
                <a:gd name="T30" fmla="*/ 166 w 252"/>
                <a:gd name="T31" fmla="*/ 78 h 126"/>
                <a:gd name="T32" fmla="*/ 166 w 252"/>
                <a:gd name="T33" fmla="*/ 7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26"/>
                <a:gd name="T53" fmla="*/ 252 w 252"/>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26">
                  <a:moveTo>
                    <a:pt x="166" y="78"/>
                  </a:moveTo>
                  <a:lnTo>
                    <a:pt x="145" y="126"/>
                  </a:lnTo>
                  <a:lnTo>
                    <a:pt x="95" y="121"/>
                  </a:lnTo>
                  <a:lnTo>
                    <a:pt x="90" y="104"/>
                  </a:lnTo>
                  <a:lnTo>
                    <a:pt x="47" y="102"/>
                  </a:lnTo>
                  <a:lnTo>
                    <a:pt x="0" y="0"/>
                  </a:lnTo>
                  <a:lnTo>
                    <a:pt x="61" y="80"/>
                  </a:lnTo>
                  <a:lnTo>
                    <a:pt x="90" y="78"/>
                  </a:lnTo>
                  <a:lnTo>
                    <a:pt x="85" y="59"/>
                  </a:lnTo>
                  <a:lnTo>
                    <a:pt x="119" y="69"/>
                  </a:lnTo>
                  <a:lnTo>
                    <a:pt x="138" y="54"/>
                  </a:lnTo>
                  <a:lnTo>
                    <a:pt x="169" y="16"/>
                  </a:lnTo>
                  <a:lnTo>
                    <a:pt x="252" y="14"/>
                  </a:lnTo>
                  <a:lnTo>
                    <a:pt x="197" y="28"/>
                  </a:lnTo>
                  <a:lnTo>
                    <a:pt x="169" y="54"/>
                  </a:lnTo>
                  <a:lnTo>
                    <a:pt x="166" y="7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6" name="Freeform 459"/>
            <p:cNvSpPr>
              <a:spLocks/>
            </p:cNvSpPr>
            <p:nvPr/>
          </p:nvSpPr>
          <p:spPr bwMode="auto">
            <a:xfrm>
              <a:off x="2697" y="339"/>
              <a:ext cx="95" cy="131"/>
            </a:xfrm>
            <a:custGeom>
              <a:avLst/>
              <a:gdLst>
                <a:gd name="T0" fmla="*/ 16 w 95"/>
                <a:gd name="T1" fmla="*/ 15 h 131"/>
                <a:gd name="T2" fmla="*/ 50 w 95"/>
                <a:gd name="T3" fmla="*/ 22 h 131"/>
                <a:gd name="T4" fmla="*/ 71 w 95"/>
                <a:gd name="T5" fmla="*/ 26 h 131"/>
                <a:gd name="T6" fmla="*/ 95 w 95"/>
                <a:gd name="T7" fmla="*/ 64 h 131"/>
                <a:gd name="T8" fmla="*/ 54 w 95"/>
                <a:gd name="T9" fmla="*/ 38 h 131"/>
                <a:gd name="T10" fmla="*/ 26 w 95"/>
                <a:gd name="T11" fmla="*/ 64 h 131"/>
                <a:gd name="T12" fmla="*/ 40 w 95"/>
                <a:gd name="T13" fmla="*/ 131 h 131"/>
                <a:gd name="T14" fmla="*/ 16 w 95"/>
                <a:gd name="T15" fmla="*/ 93 h 131"/>
                <a:gd name="T16" fmla="*/ 0 w 95"/>
                <a:gd name="T17" fmla="*/ 124 h 131"/>
                <a:gd name="T18" fmla="*/ 11 w 95"/>
                <a:gd name="T19" fmla="*/ 60 h 131"/>
                <a:gd name="T20" fmla="*/ 2 w 95"/>
                <a:gd name="T21" fmla="*/ 19 h 131"/>
                <a:gd name="T22" fmla="*/ 9 w 95"/>
                <a:gd name="T23" fmla="*/ 0 h 131"/>
                <a:gd name="T24" fmla="*/ 16 w 95"/>
                <a:gd name="T25" fmla="*/ 15 h 131"/>
                <a:gd name="T26" fmla="*/ 16 w 95"/>
                <a:gd name="T27" fmla="*/ 15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1"/>
                <a:gd name="T44" fmla="*/ 95 w 95"/>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1">
                  <a:moveTo>
                    <a:pt x="16" y="15"/>
                  </a:moveTo>
                  <a:lnTo>
                    <a:pt x="50" y="22"/>
                  </a:lnTo>
                  <a:lnTo>
                    <a:pt x="71" y="26"/>
                  </a:lnTo>
                  <a:lnTo>
                    <a:pt x="95" y="64"/>
                  </a:lnTo>
                  <a:lnTo>
                    <a:pt x="54" y="38"/>
                  </a:lnTo>
                  <a:lnTo>
                    <a:pt x="26" y="64"/>
                  </a:lnTo>
                  <a:lnTo>
                    <a:pt x="40" y="131"/>
                  </a:lnTo>
                  <a:lnTo>
                    <a:pt x="16" y="93"/>
                  </a:lnTo>
                  <a:lnTo>
                    <a:pt x="0" y="124"/>
                  </a:lnTo>
                  <a:lnTo>
                    <a:pt x="11" y="60"/>
                  </a:lnTo>
                  <a:lnTo>
                    <a:pt x="2" y="19"/>
                  </a:lnTo>
                  <a:lnTo>
                    <a:pt x="9" y="0"/>
                  </a:lnTo>
                  <a:lnTo>
                    <a:pt x="16"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7" name="Freeform 460"/>
            <p:cNvSpPr>
              <a:spLocks/>
            </p:cNvSpPr>
            <p:nvPr/>
          </p:nvSpPr>
          <p:spPr bwMode="auto">
            <a:xfrm>
              <a:off x="2535" y="183"/>
              <a:ext cx="807" cy="303"/>
            </a:xfrm>
            <a:custGeom>
              <a:avLst/>
              <a:gdLst>
                <a:gd name="T0" fmla="*/ 0 w 807"/>
                <a:gd name="T1" fmla="*/ 107 h 303"/>
                <a:gd name="T2" fmla="*/ 24 w 807"/>
                <a:gd name="T3" fmla="*/ 95 h 303"/>
                <a:gd name="T4" fmla="*/ 43 w 807"/>
                <a:gd name="T5" fmla="*/ 111 h 303"/>
                <a:gd name="T6" fmla="*/ 50 w 807"/>
                <a:gd name="T7" fmla="*/ 95 h 303"/>
                <a:gd name="T8" fmla="*/ 88 w 807"/>
                <a:gd name="T9" fmla="*/ 85 h 303"/>
                <a:gd name="T10" fmla="*/ 138 w 807"/>
                <a:gd name="T11" fmla="*/ 95 h 303"/>
                <a:gd name="T12" fmla="*/ 192 w 807"/>
                <a:gd name="T13" fmla="*/ 59 h 303"/>
                <a:gd name="T14" fmla="*/ 247 w 807"/>
                <a:gd name="T15" fmla="*/ 40 h 303"/>
                <a:gd name="T16" fmla="*/ 323 w 807"/>
                <a:gd name="T17" fmla="*/ 23 h 303"/>
                <a:gd name="T18" fmla="*/ 385 w 807"/>
                <a:gd name="T19" fmla="*/ 12 h 303"/>
                <a:gd name="T20" fmla="*/ 423 w 807"/>
                <a:gd name="T21" fmla="*/ 33 h 303"/>
                <a:gd name="T22" fmla="*/ 421 w 807"/>
                <a:gd name="T23" fmla="*/ 73 h 303"/>
                <a:gd name="T24" fmla="*/ 500 w 807"/>
                <a:gd name="T25" fmla="*/ 111 h 303"/>
                <a:gd name="T26" fmla="*/ 521 w 807"/>
                <a:gd name="T27" fmla="*/ 130 h 303"/>
                <a:gd name="T28" fmla="*/ 528 w 807"/>
                <a:gd name="T29" fmla="*/ 185 h 303"/>
                <a:gd name="T30" fmla="*/ 547 w 807"/>
                <a:gd name="T31" fmla="*/ 194 h 303"/>
                <a:gd name="T32" fmla="*/ 547 w 807"/>
                <a:gd name="T33" fmla="*/ 128 h 303"/>
                <a:gd name="T34" fmla="*/ 571 w 807"/>
                <a:gd name="T35" fmla="*/ 128 h 303"/>
                <a:gd name="T36" fmla="*/ 621 w 807"/>
                <a:gd name="T37" fmla="*/ 166 h 303"/>
                <a:gd name="T38" fmla="*/ 621 w 807"/>
                <a:gd name="T39" fmla="*/ 135 h 303"/>
                <a:gd name="T40" fmla="*/ 557 w 807"/>
                <a:gd name="T41" fmla="*/ 83 h 303"/>
                <a:gd name="T42" fmla="*/ 571 w 807"/>
                <a:gd name="T43" fmla="*/ 71 h 303"/>
                <a:gd name="T44" fmla="*/ 638 w 807"/>
                <a:gd name="T45" fmla="*/ 118 h 303"/>
                <a:gd name="T46" fmla="*/ 588 w 807"/>
                <a:gd name="T47" fmla="*/ 59 h 303"/>
                <a:gd name="T48" fmla="*/ 635 w 807"/>
                <a:gd name="T49" fmla="*/ 73 h 303"/>
                <a:gd name="T50" fmla="*/ 702 w 807"/>
                <a:gd name="T51" fmla="*/ 135 h 303"/>
                <a:gd name="T52" fmla="*/ 771 w 807"/>
                <a:gd name="T53" fmla="*/ 228 h 303"/>
                <a:gd name="T54" fmla="*/ 792 w 807"/>
                <a:gd name="T55" fmla="*/ 303 h 303"/>
                <a:gd name="T56" fmla="*/ 807 w 807"/>
                <a:gd name="T57" fmla="*/ 303 h 303"/>
                <a:gd name="T58" fmla="*/ 797 w 807"/>
                <a:gd name="T59" fmla="*/ 251 h 303"/>
                <a:gd name="T60" fmla="*/ 759 w 807"/>
                <a:gd name="T61" fmla="*/ 182 h 303"/>
                <a:gd name="T62" fmla="*/ 699 w 807"/>
                <a:gd name="T63" fmla="*/ 104 h 303"/>
                <a:gd name="T64" fmla="*/ 635 w 807"/>
                <a:gd name="T65" fmla="*/ 52 h 303"/>
                <a:gd name="T66" fmla="*/ 580 w 807"/>
                <a:gd name="T67" fmla="*/ 35 h 303"/>
                <a:gd name="T68" fmla="*/ 523 w 807"/>
                <a:gd name="T69" fmla="*/ 40 h 303"/>
                <a:gd name="T70" fmla="*/ 476 w 807"/>
                <a:gd name="T71" fmla="*/ 28 h 303"/>
                <a:gd name="T72" fmla="*/ 402 w 807"/>
                <a:gd name="T73" fmla="*/ 4 h 303"/>
                <a:gd name="T74" fmla="*/ 378 w 807"/>
                <a:gd name="T75" fmla="*/ 0 h 303"/>
                <a:gd name="T76" fmla="*/ 302 w 807"/>
                <a:gd name="T77" fmla="*/ 19 h 303"/>
                <a:gd name="T78" fmla="*/ 240 w 807"/>
                <a:gd name="T79" fmla="*/ 26 h 303"/>
                <a:gd name="T80" fmla="*/ 178 w 807"/>
                <a:gd name="T81" fmla="*/ 52 h 303"/>
                <a:gd name="T82" fmla="*/ 138 w 807"/>
                <a:gd name="T83" fmla="*/ 83 h 303"/>
                <a:gd name="T84" fmla="*/ 90 w 807"/>
                <a:gd name="T85" fmla="*/ 73 h 303"/>
                <a:gd name="T86" fmla="*/ 64 w 807"/>
                <a:gd name="T87" fmla="*/ 80 h 303"/>
                <a:gd name="T88" fmla="*/ 38 w 807"/>
                <a:gd name="T89" fmla="*/ 95 h 303"/>
                <a:gd name="T90" fmla="*/ 24 w 807"/>
                <a:gd name="T91" fmla="*/ 85 h 303"/>
                <a:gd name="T92" fmla="*/ 12 w 807"/>
                <a:gd name="T93" fmla="*/ 90 h 303"/>
                <a:gd name="T94" fmla="*/ 0 w 807"/>
                <a:gd name="T95" fmla="*/ 107 h 303"/>
                <a:gd name="T96" fmla="*/ 0 w 807"/>
                <a:gd name="T97" fmla="*/ 10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303"/>
                <a:gd name="T149" fmla="*/ 807 w 807"/>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303">
                  <a:moveTo>
                    <a:pt x="0" y="107"/>
                  </a:moveTo>
                  <a:lnTo>
                    <a:pt x="24" y="95"/>
                  </a:lnTo>
                  <a:lnTo>
                    <a:pt x="43" y="111"/>
                  </a:lnTo>
                  <a:lnTo>
                    <a:pt x="50" y="95"/>
                  </a:lnTo>
                  <a:lnTo>
                    <a:pt x="88" y="85"/>
                  </a:lnTo>
                  <a:lnTo>
                    <a:pt x="138" y="95"/>
                  </a:lnTo>
                  <a:lnTo>
                    <a:pt x="192" y="59"/>
                  </a:lnTo>
                  <a:lnTo>
                    <a:pt x="247" y="40"/>
                  </a:lnTo>
                  <a:lnTo>
                    <a:pt x="323" y="23"/>
                  </a:lnTo>
                  <a:lnTo>
                    <a:pt x="385" y="12"/>
                  </a:lnTo>
                  <a:lnTo>
                    <a:pt x="423" y="33"/>
                  </a:lnTo>
                  <a:lnTo>
                    <a:pt x="421" y="73"/>
                  </a:lnTo>
                  <a:lnTo>
                    <a:pt x="500" y="111"/>
                  </a:lnTo>
                  <a:lnTo>
                    <a:pt x="521" y="130"/>
                  </a:lnTo>
                  <a:lnTo>
                    <a:pt x="528" y="185"/>
                  </a:lnTo>
                  <a:lnTo>
                    <a:pt x="547" y="194"/>
                  </a:lnTo>
                  <a:lnTo>
                    <a:pt x="547" y="128"/>
                  </a:lnTo>
                  <a:lnTo>
                    <a:pt x="571" y="128"/>
                  </a:lnTo>
                  <a:lnTo>
                    <a:pt x="621" y="166"/>
                  </a:lnTo>
                  <a:lnTo>
                    <a:pt x="621" y="135"/>
                  </a:lnTo>
                  <a:lnTo>
                    <a:pt x="557" y="83"/>
                  </a:lnTo>
                  <a:lnTo>
                    <a:pt x="571" y="71"/>
                  </a:lnTo>
                  <a:lnTo>
                    <a:pt x="638" y="118"/>
                  </a:lnTo>
                  <a:lnTo>
                    <a:pt x="588" y="59"/>
                  </a:lnTo>
                  <a:lnTo>
                    <a:pt x="635" y="73"/>
                  </a:lnTo>
                  <a:lnTo>
                    <a:pt x="702" y="135"/>
                  </a:lnTo>
                  <a:lnTo>
                    <a:pt x="771" y="228"/>
                  </a:lnTo>
                  <a:lnTo>
                    <a:pt x="792" y="303"/>
                  </a:lnTo>
                  <a:lnTo>
                    <a:pt x="807" y="303"/>
                  </a:lnTo>
                  <a:lnTo>
                    <a:pt x="797" y="251"/>
                  </a:lnTo>
                  <a:lnTo>
                    <a:pt x="759" y="182"/>
                  </a:lnTo>
                  <a:lnTo>
                    <a:pt x="699" y="104"/>
                  </a:lnTo>
                  <a:lnTo>
                    <a:pt x="635" y="52"/>
                  </a:lnTo>
                  <a:lnTo>
                    <a:pt x="580" y="35"/>
                  </a:lnTo>
                  <a:lnTo>
                    <a:pt x="523" y="40"/>
                  </a:lnTo>
                  <a:lnTo>
                    <a:pt x="476" y="28"/>
                  </a:lnTo>
                  <a:lnTo>
                    <a:pt x="402" y="4"/>
                  </a:lnTo>
                  <a:lnTo>
                    <a:pt x="378" y="0"/>
                  </a:lnTo>
                  <a:lnTo>
                    <a:pt x="302" y="19"/>
                  </a:lnTo>
                  <a:lnTo>
                    <a:pt x="240" y="26"/>
                  </a:lnTo>
                  <a:lnTo>
                    <a:pt x="178" y="52"/>
                  </a:lnTo>
                  <a:lnTo>
                    <a:pt x="138" y="83"/>
                  </a:lnTo>
                  <a:lnTo>
                    <a:pt x="90" y="73"/>
                  </a:lnTo>
                  <a:lnTo>
                    <a:pt x="64" y="80"/>
                  </a:lnTo>
                  <a:lnTo>
                    <a:pt x="38" y="95"/>
                  </a:lnTo>
                  <a:lnTo>
                    <a:pt x="24" y="85"/>
                  </a:lnTo>
                  <a:lnTo>
                    <a:pt x="12" y="90"/>
                  </a:lnTo>
                  <a:lnTo>
                    <a:pt x="0" y="10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8" name="Freeform 461"/>
            <p:cNvSpPr>
              <a:spLocks/>
            </p:cNvSpPr>
            <p:nvPr/>
          </p:nvSpPr>
          <p:spPr bwMode="auto">
            <a:xfrm>
              <a:off x="2939" y="629"/>
              <a:ext cx="179" cy="346"/>
            </a:xfrm>
            <a:custGeom>
              <a:avLst/>
              <a:gdLst>
                <a:gd name="T0" fmla="*/ 157 w 179"/>
                <a:gd name="T1" fmla="*/ 19 h 346"/>
                <a:gd name="T2" fmla="*/ 86 w 179"/>
                <a:gd name="T3" fmla="*/ 76 h 346"/>
                <a:gd name="T4" fmla="*/ 46 w 179"/>
                <a:gd name="T5" fmla="*/ 138 h 346"/>
                <a:gd name="T6" fmla="*/ 22 w 179"/>
                <a:gd name="T7" fmla="*/ 218 h 346"/>
                <a:gd name="T8" fmla="*/ 22 w 179"/>
                <a:gd name="T9" fmla="*/ 273 h 346"/>
                <a:gd name="T10" fmla="*/ 31 w 179"/>
                <a:gd name="T11" fmla="*/ 297 h 346"/>
                <a:gd name="T12" fmla="*/ 48 w 179"/>
                <a:gd name="T13" fmla="*/ 342 h 346"/>
                <a:gd name="T14" fmla="*/ 17 w 179"/>
                <a:gd name="T15" fmla="*/ 313 h 346"/>
                <a:gd name="T16" fmla="*/ 7 w 179"/>
                <a:gd name="T17" fmla="*/ 346 h 346"/>
                <a:gd name="T18" fmla="*/ 7 w 179"/>
                <a:gd name="T19" fmla="*/ 285 h 346"/>
                <a:gd name="T20" fmla="*/ 0 w 179"/>
                <a:gd name="T21" fmla="*/ 244 h 346"/>
                <a:gd name="T22" fmla="*/ 17 w 179"/>
                <a:gd name="T23" fmla="*/ 183 h 346"/>
                <a:gd name="T24" fmla="*/ 31 w 179"/>
                <a:gd name="T25" fmla="*/ 135 h 346"/>
                <a:gd name="T26" fmla="*/ 62 w 179"/>
                <a:gd name="T27" fmla="*/ 85 h 346"/>
                <a:gd name="T28" fmla="*/ 91 w 179"/>
                <a:gd name="T29" fmla="*/ 52 h 346"/>
                <a:gd name="T30" fmla="*/ 129 w 179"/>
                <a:gd name="T31" fmla="*/ 19 h 346"/>
                <a:gd name="T32" fmla="*/ 179 w 179"/>
                <a:gd name="T33" fmla="*/ 0 h 346"/>
                <a:gd name="T34" fmla="*/ 157 w 179"/>
                <a:gd name="T35" fmla="*/ 19 h 346"/>
                <a:gd name="T36" fmla="*/ 157 w 179"/>
                <a:gd name="T37" fmla="*/ 19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346"/>
                <a:gd name="T59" fmla="*/ 179 w 17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346">
                  <a:moveTo>
                    <a:pt x="157" y="19"/>
                  </a:moveTo>
                  <a:lnTo>
                    <a:pt x="86" y="76"/>
                  </a:lnTo>
                  <a:lnTo>
                    <a:pt x="46" y="138"/>
                  </a:lnTo>
                  <a:lnTo>
                    <a:pt x="22" y="218"/>
                  </a:lnTo>
                  <a:lnTo>
                    <a:pt x="22" y="273"/>
                  </a:lnTo>
                  <a:lnTo>
                    <a:pt x="31" y="297"/>
                  </a:lnTo>
                  <a:lnTo>
                    <a:pt x="48" y="342"/>
                  </a:lnTo>
                  <a:lnTo>
                    <a:pt x="17" y="313"/>
                  </a:lnTo>
                  <a:lnTo>
                    <a:pt x="7" y="346"/>
                  </a:lnTo>
                  <a:lnTo>
                    <a:pt x="7" y="285"/>
                  </a:lnTo>
                  <a:lnTo>
                    <a:pt x="0" y="244"/>
                  </a:lnTo>
                  <a:lnTo>
                    <a:pt x="17" y="183"/>
                  </a:lnTo>
                  <a:lnTo>
                    <a:pt x="31" y="135"/>
                  </a:lnTo>
                  <a:lnTo>
                    <a:pt x="62" y="85"/>
                  </a:lnTo>
                  <a:lnTo>
                    <a:pt x="91" y="52"/>
                  </a:lnTo>
                  <a:lnTo>
                    <a:pt x="129" y="19"/>
                  </a:lnTo>
                  <a:lnTo>
                    <a:pt x="179" y="0"/>
                  </a:lnTo>
                  <a:lnTo>
                    <a:pt x="157"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9" name="Freeform 462"/>
            <p:cNvSpPr>
              <a:spLocks/>
            </p:cNvSpPr>
            <p:nvPr/>
          </p:nvSpPr>
          <p:spPr bwMode="auto">
            <a:xfrm>
              <a:off x="3120" y="475"/>
              <a:ext cx="1031" cy="984"/>
            </a:xfrm>
            <a:custGeom>
              <a:avLst/>
              <a:gdLst>
                <a:gd name="T0" fmla="*/ 34 w 1031"/>
                <a:gd name="T1" fmla="*/ 386 h 984"/>
                <a:gd name="T2" fmla="*/ 0 w 1031"/>
                <a:gd name="T3" fmla="*/ 455 h 984"/>
                <a:gd name="T4" fmla="*/ 72 w 1031"/>
                <a:gd name="T5" fmla="*/ 574 h 984"/>
                <a:gd name="T6" fmla="*/ 81 w 1031"/>
                <a:gd name="T7" fmla="*/ 600 h 984"/>
                <a:gd name="T8" fmla="*/ 169 w 1031"/>
                <a:gd name="T9" fmla="*/ 638 h 984"/>
                <a:gd name="T10" fmla="*/ 260 w 1031"/>
                <a:gd name="T11" fmla="*/ 602 h 984"/>
                <a:gd name="T12" fmla="*/ 319 w 1031"/>
                <a:gd name="T13" fmla="*/ 700 h 984"/>
                <a:gd name="T14" fmla="*/ 276 w 1031"/>
                <a:gd name="T15" fmla="*/ 816 h 984"/>
                <a:gd name="T16" fmla="*/ 195 w 1031"/>
                <a:gd name="T17" fmla="*/ 882 h 984"/>
                <a:gd name="T18" fmla="*/ 138 w 1031"/>
                <a:gd name="T19" fmla="*/ 878 h 984"/>
                <a:gd name="T20" fmla="*/ 214 w 1031"/>
                <a:gd name="T21" fmla="*/ 897 h 984"/>
                <a:gd name="T22" fmla="*/ 281 w 1031"/>
                <a:gd name="T23" fmla="*/ 835 h 984"/>
                <a:gd name="T24" fmla="*/ 333 w 1031"/>
                <a:gd name="T25" fmla="*/ 766 h 984"/>
                <a:gd name="T26" fmla="*/ 398 w 1031"/>
                <a:gd name="T27" fmla="*/ 861 h 984"/>
                <a:gd name="T28" fmla="*/ 526 w 1031"/>
                <a:gd name="T29" fmla="*/ 937 h 984"/>
                <a:gd name="T30" fmla="*/ 688 w 1031"/>
                <a:gd name="T31" fmla="*/ 961 h 984"/>
                <a:gd name="T32" fmla="*/ 728 w 1031"/>
                <a:gd name="T33" fmla="*/ 918 h 984"/>
                <a:gd name="T34" fmla="*/ 790 w 1031"/>
                <a:gd name="T35" fmla="*/ 721 h 984"/>
                <a:gd name="T36" fmla="*/ 888 w 1031"/>
                <a:gd name="T37" fmla="*/ 588 h 984"/>
                <a:gd name="T38" fmla="*/ 886 w 1031"/>
                <a:gd name="T39" fmla="*/ 529 h 984"/>
                <a:gd name="T40" fmla="*/ 1028 w 1031"/>
                <a:gd name="T41" fmla="*/ 420 h 984"/>
                <a:gd name="T42" fmla="*/ 1024 w 1031"/>
                <a:gd name="T43" fmla="*/ 337 h 984"/>
                <a:gd name="T44" fmla="*/ 993 w 1031"/>
                <a:gd name="T45" fmla="*/ 225 h 984"/>
                <a:gd name="T46" fmla="*/ 807 w 1031"/>
                <a:gd name="T47" fmla="*/ 90 h 984"/>
                <a:gd name="T48" fmla="*/ 624 w 1031"/>
                <a:gd name="T49" fmla="*/ 59 h 984"/>
                <a:gd name="T50" fmla="*/ 545 w 1031"/>
                <a:gd name="T51" fmla="*/ 102 h 984"/>
                <a:gd name="T52" fmla="*/ 521 w 1031"/>
                <a:gd name="T53" fmla="*/ 147 h 984"/>
                <a:gd name="T54" fmla="*/ 460 w 1031"/>
                <a:gd name="T55" fmla="*/ 178 h 984"/>
                <a:gd name="T56" fmla="*/ 471 w 1031"/>
                <a:gd name="T57" fmla="*/ 218 h 984"/>
                <a:gd name="T58" fmla="*/ 398 w 1031"/>
                <a:gd name="T59" fmla="*/ 223 h 984"/>
                <a:gd name="T60" fmla="*/ 367 w 1031"/>
                <a:gd name="T61" fmla="*/ 263 h 984"/>
                <a:gd name="T62" fmla="*/ 302 w 1031"/>
                <a:gd name="T63" fmla="*/ 244 h 984"/>
                <a:gd name="T64" fmla="*/ 243 w 1031"/>
                <a:gd name="T65" fmla="*/ 230 h 984"/>
                <a:gd name="T66" fmla="*/ 360 w 1031"/>
                <a:gd name="T67" fmla="*/ 197 h 984"/>
                <a:gd name="T68" fmla="*/ 410 w 1031"/>
                <a:gd name="T69" fmla="*/ 159 h 984"/>
                <a:gd name="T70" fmla="*/ 307 w 1031"/>
                <a:gd name="T71" fmla="*/ 73 h 984"/>
                <a:gd name="T72" fmla="*/ 436 w 1031"/>
                <a:gd name="T73" fmla="*/ 135 h 984"/>
                <a:gd name="T74" fmla="*/ 436 w 1031"/>
                <a:gd name="T75" fmla="*/ 83 h 984"/>
                <a:gd name="T76" fmla="*/ 469 w 1031"/>
                <a:gd name="T77" fmla="*/ 73 h 984"/>
                <a:gd name="T78" fmla="*/ 550 w 1031"/>
                <a:gd name="T79" fmla="*/ 59 h 984"/>
                <a:gd name="T80" fmla="*/ 302 w 1031"/>
                <a:gd name="T81" fmla="*/ 0 h 984"/>
                <a:gd name="T82" fmla="*/ 74 w 1031"/>
                <a:gd name="T83" fmla="*/ 73 h 984"/>
                <a:gd name="T84" fmla="*/ 5 w 1031"/>
                <a:gd name="T85" fmla="*/ 128 h 984"/>
                <a:gd name="T86" fmla="*/ 86 w 1031"/>
                <a:gd name="T87" fmla="*/ 170 h 984"/>
                <a:gd name="T88" fmla="*/ 53 w 1031"/>
                <a:gd name="T89" fmla="*/ 206 h 984"/>
                <a:gd name="T90" fmla="*/ 22 w 1031"/>
                <a:gd name="T91" fmla="*/ 220 h 984"/>
                <a:gd name="T92" fmla="*/ 29 w 1031"/>
                <a:gd name="T93" fmla="*/ 261 h 9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1"/>
                <a:gd name="T142" fmla="*/ 0 h 984"/>
                <a:gd name="T143" fmla="*/ 1031 w 1031"/>
                <a:gd name="T144" fmla="*/ 984 h 9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1" h="984">
                  <a:moveTo>
                    <a:pt x="29" y="261"/>
                  </a:moveTo>
                  <a:lnTo>
                    <a:pt x="34" y="386"/>
                  </a:lnTo>
                  <a:lnTo>
                    <a:pt x="0" y="413"/>
                  </a:lnTo>
                  <a:lnTo>
                    <a:pt x="0" y="455"/>
                  </a:lnTo>
                  <a:lnTo>
                    <a:pt x="62" y="529"/>
                  </a:lnTo>
                  <a:lnTo>
                    <a:pt x="72" y="574"/>
                  </a:lnTo>
                  <a:lnTo>
                    <a:pt x="126" y="595"/>
                  </a:lnTo>
                  <a:lnTo>
                    <a:pt x="81" y="600"/>
                  </a:lnTo>
                  <a:lnTo>
                    <a:pt x="124" y="636"/>
                  </a:lnTo>
                  <a:lnTo>
                    <a:pt x="169" y="638"/>
                  </a:lnTo>
                  <a:lnTo>
                    <a:pt x="200" y="605"/>
                  </a:lnTo>
                  <a:lnTo>
                    <a:pt x="260" y="602"/>
                  </a:lnTo>
                  <a:lnTo>
                    <a:pt x="300" y="640"/>
                  </a:lnTo>
                  <a:lnTo>
                    <a:pt x="319" y="700"/>
                  </a:lnTo>
                  <a:lnTo>
                    <a:pt x="312" y="747"/>
                  </a:lnTo>
                  <a:lnTo>
                    <a:pt x="276" y="816"/>
                  </a:lnTo>
                  <a:lnTo>
                    <a:pt x="214" y="859"/>
                  </a:lnTo>
                  <a:lnTo>
                    <a:pt x="195" y="882"/>
                  </a:lnTo>
                  <a:lnTo>
                    <a:pt x="174" y="887"/>
                  </a:lnTo>
                  <a:lnTo>
                    <a:pt x="138" y="878"/>
                  </a:lnTo>
                  <a:lnTo>
                    <a:pt x="176" y="906"/>
                  </a:lnTo>
                  <a:lnTo>
                    <a:pt x="214" y="897"/>
                  </a:lnTo>
                  <a:lnTo>
                    <a:pt x="243" y="859"/>
                  </a:lnTo>
                  <a:lnTo>
                    <a:pt x="281" y="835"/>
                  </a:lnTo>
                  <a:lnTo>
                    <a:pt x="305" y="799"/>
                  </a:lnTo>
                  <a:lnTo>
                    <a:pt x="333" y="766"/>
                  </a:lnTo>
                  <a:lnTo>
                    <a:pt x="374" y="795"/>
                  </a:lnTo>
                  <a:lnTo>
                    <a:pt x="398" y="861"/>
                  </a:lnTo>
                  <a:lnTo>
                    <a:pt x="479" y="932"/>
                  </a:lnTo>
                  <a:lnTo>
                    <a:pt x="526" y="937"/>
                  </a:lnTo>
                  <a:lnTo>
                    <a:pt x="590" y="984"/>
                  </a:lnTo>
                  <a:lnTo>
                    <a:pt x="688" y="961"/>
                  </a:lnTo>
                  <a:lnTo>
                    <a:pt x="655" y="911"/>
                  </a:lnTo>
                  <a:lnTo>
                    <a:pt x="728" y="918"/>
                  </a:lnTo>
                  <a:lnTo>
                    <a:pt x="790" y="878"/>
                  </a:lnTo>
                  <a:lnTo>
                    <a:pt x="790" y="721"/>
                  </a:lnTo>
                  <a:lnTo>
                    <a:pt x="878" y="619"/>
                  </a:lnTo>
                  <a:lnTo>
                    <a:pt x="888" y="588"/>
                  </a:lnTo>
                  <a:lnTo>
                    <a:pt x="871" y="557"/>
                  </a:lnTo>
                  <a:lnTo>
                    <a:pt x="886" y="529"/>
                  </a:lnTo>
                  <a:lnTo>
                    <a:pt x="988" y="477"/>
                  </a:lnTo>
                  <a:lnTo>
                    <a:pt x="1028" y="420"/>
                  </a:lnTo>
                  <a:lnTo>
                    <a:pt x="1031" y="363"/>
                  </a:lnTo>
                  <a:lnTo>
                    <a:pt x="1024" y="337"/>
                  </a:lnTo>
                  <a:lnTo>
                    <a:pt x="1019" y="296"/>
                  </a:lnTo>
                  <a:lnTo>
                    <a:pt x="993" y="225"/>
                  </a:lnTo>
                  <a:lnTo>
                    <a:pt x="869" y="182"/>
                  </a:lnTo>
                  <a:lnTo>
                    <a:pt x="807" y="90"/>
                  </a:lnTo>
                  <a:lnTo>
                    <a:pt x="693" y="28"/>
                  </a:lnTo>
                  <a:lnTo>
                    <a:pt x="624" y="59"/>
                  </a:lnTo>
                  <a:lnTo>
                    <a:pt x="621" y="118"/>
                  </a:lnTo>
                  <a:lnTo>
                    <a:pt x="545" y="102"/>
                  </a:lnTo>
                  <a:lnTo>
                    <a:pt x="569" y="137"/>
                  </a:lnTo>
                  <a:lnTo>
                    <a:pt x="521" y="147"/>
                  </a:lnTo>
                  <a:lnTo>
                    <a:pt x="533" y="182"/>
                  </a:lnTo>
                  <a:lnTo>
                    <a:pt x="460" y="178"/>
                  </a:lnTo>
                  <a:lnTo>
                    <a:pt x="517" y="225"/>
                  </a:lnTo>
                  <a:lnTo>
                    <a:pt x="471" y="218"/>
                  </a:lnTo>
                  <a:lnTo>
                    <a:pt x="443" y="251"/>
                  </a:lnTo>
                  <a:lnTo>
                    <a:pt x="398" y="223"/>
                  </a:lnTo>
                  <a:lnTo>
                    <a:pt x="412" y="251"/>
                  </a:lnTo>
                  <a:lnTo>
                    <a:pt x="367" y="263"/>
                  </a:lnTo>
                  <a:lnTo>
                    <a:pt x="317" y="225"/>
                  </a:lnTo>
                  <a:lnTo>
                    <a:pt x="302" y="244"/>
                  </a:lnTo>
                  <a:lnTo>
                    <a:pt x="260" y="263"/>
                  </a:lnTo>
                  <a:lnTo>
                    <a:pt x="243" y="230"/>
                  </a:lnTo>
                  <a:lnTo>
                    <a:pt x="286" y="161"/>
                  </a:lnTo>
                  <a:lnTo>
                    <a:pt x="360" y="197"/>
                  </a:lnTo>
                  <a:lnTo>
                    <a:pt x="379" y="173"/>
                  </a:lnTo>
                  <a:lnTo>
                    <a:pt x="410" y="159"/>
                  </a:lnTo>
                  <a:lnTo>
                    <a:pt x="331" y="116"/>
                  </a:lnTo>
                  <a:lnTo>
                    <a:pt x="307" y="73"/>
                  </a:lnTo>
                  <a:lnTo>
                    <a:pt x="367" y="106"/>
                  </a:lnTo>
                  <a:lnTo>
                    <a:pt x="436" y="135"/>
                  </a:lnTo>
                  <a:lnTo>
                    <a:pt x="367" y="73"/>
                  </a:lnTo>
                  <a:lnTo>
                    <a:pt x="436" y="83"/>
                  </a:lnTo>
                  <a:lnTo>
                    <a:pt x="469" y="99"/>
                  </a:lnTo>
                  <a:lnTo>
                    <a:pt x="469" y="73"/>
                  </a:lnTo>
                  <a:lnTo>
                    <a:pt x="488" y="61"/>
                  </a:lnTo>
                  <a:lnTo>
                    <a:pt x="550" y="59"/>
                  </a:lnTo>
                  <a:lnTo>
                    <a:pt x="460" y="11"/>
                  </a:lnTo>
                  <a:lnTo>
                    <a:pt x="302" y="0"/>
                  </a:lnTo>
                  <a:lnTo>
                    <a:pt x="169" y="21"/>
                  </a:lnTo>
                  <a:lnTo>
                    <a:pt x="74" y="73"/>
                  </a:lnTo>
                  <a:lnTo>
                    <a:pt x="22" y="116"/>
                  </a:lnTo>
                  <a:lnTo>
                    <a:pt x="5" y="128"/>
                  </a:lnTo>
                  <a:lnTo>
                    <a:pt x="3" y="156"/>
                  </a:lnTo>
                  <a:lnTo>
                    <a:pt x="86" y="170"/>
                  </a:lnTo>
                  <a:lnTo>
                    <a:pt x="105" y="232"/>
                  </a:lnTo>
                  <a:lnTo>
                    <a:pt x="53" y="206"/>
                  </a:lnTo>
                  <a:lnTo>
                    <a:pt x="69" y="284"/>
                  </a:lnTo>
                  <a:lnTo>
                    <a:pt x="22" y="220"/>
                  </a:lnTo>
                  <a:lnTo>
                    <a:pt x="29" y="2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0" name="Freeform 463"/>
            <p:cNvSpPr>
              <a:spLocks/>
            </p:cNvSpPr>
            <p:nvPr/>
          </p:nvSpPr>
          <p:spPr bwMode="auto">
            <a:xfrm>
              <a:off x="3106" y="622"/>
              <a:ext cx="55" cy="182"/>
            </a:xfrm>
            <a:custGeom>
              <a:avLst/>
              <a:gdLst>
                <a:gd name="T0" fmla="*/ 2 w 55"/>
                <a:gd name="T1" fmla="*/ 0 h 182"/>
                <a:gd name="T2" fmla="*/ 0 w 55"/>
                <a:gd name="T3" fmla="*/ 71 h 182"/>
                <a:gd name="T4" fmla="*/ 48 w 55"/>
                <a:gd name="T5" fmla="*/ 182 h 182"/>
                <a:gd name="T6" fmla="*/ 55 w 55"/>
                <a:gd name="T7" fmla="*/ 154 h 182"/>
                <a:gd name="T8" fmla="*/ 17 w 55"/>
                <a:gd name="T9" fmla="*/ 73 h 182"/>
                <a:gd name="T10" fmla="*/ 17 w 55"/>
                <a:gd name="T11" fmla="*/ 14 h 182"/>
                <a:gd name="T12" fmla="*/ 2 w 55"/>
                <a:gd name="T13" fmla="*/ 0 h 182"/>
                <a:gd name="T14" fmla="*/ 2 w 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2"/>
                <a:gd name="T26" fmla="*/ 55 w 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2">
                  <a:moveTo>
                    <a:pt x="2" y="0"/>
                  </a:moveTo>
                  <a:lnTo>
                    <a:pt x="0" y="71"/>
                  </a:lnTo>
                  <a:lnTo>
                    <a:pt x="48" y="182"/>
                  </a:lnTo>
                  <a:lnTo>
                    <a:pt x="55" y="154"/>
                  </a:lnTo>
                  <a:lnTo>
                    <a:pt x="17" y="73"/>
                  </a:lnTo>
                  <a:lnTo>
                    <a:pt x="17" y="14"/>
                  </a:lnTo>
                  <a:lnTo>
                    <a:pt x="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1" name="Freeform 464"/>
            <p:cNvSpPr>
              <a:spLocks/>
            </p:cNvSpPr>
            <p:nvPr/>
          </p:nvSpPr>
          <p:spPr bwMode="auto">
            <a:xfrm>
              <a:off x="2863" y="1106"/>
              <a:ext cx="74" cy="135"/>
            </a:xfrm>
            <a:custGeom>
              <a:avLst/>
              <a:gdLst>
                <a:gd name="T0" fmla="*/ 64 w 74"/>
                <a:gd name="T1" fmla="*/ 26 h 135"/>
                <a:gd name="T2" fmla="*/ 43 w 74"/>
                <a:gd name="T3" fmla="*/ 45 h 135"/>
                <a:gd name="T4" fmla="*/ 22 w 74"/>
                <a:gd name="T5" fmla="*/ 64 h 135"/>
                <a:gd name="T6" fmla="*/ 22 w 74"/>
                <a:gd name="T7" fmla="*/ 88 h 135"/>
                <a:gd name="T8" fmla="*/ 69 w 74"/>
                <a:gd name="T9" fmla="*/ 111 h 135"/>
                <a:gd name="T10" fmla="*/ 74 w 74"/>
                <a:gd name="T11" fmla="*/ 135 h 135"/>
                <a:gd name="T12" fmla="*/ 5 w 74"/>
                <a:gd name="T13" fmla="*/ 95 h 135"/>
                <a:gd name="T14" fmla="*/ 0 w 74"/>
                <a:gd name="T15" fmla="*/ 66 h 135"/>
                <a:gd name="T16" fmla="*/ 12 w 74"/>
                <a:gd name="T17" fmla="*/ 57 h 135"/>
                <a:gd name="T18" fmla="*/ 60 w 74"/>
                <a:gd name="T19" fmla="*/ 7 h 135"/>
                <a:gd name="T20" fmla="*/ 69 w 74"/>
                <a:gd name="T21" fmla="*/ 0 h 135"/>
                <a:gd name="T22" fmla="*/ 64 w 74"/>
                <a:gd name="T23" fmla="*/ 26 h 135"/>
                <a:gd name="T24" fmla="*/ 64 w 74"/>
                <a:gd name="T25" fmla="*/ 26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35"/>
                <a:gd name="T41" fmla="*/ 74 w 7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35">
                  <a:moveTo>
                    <a:pt x="64" y="26"/>
                  </a:moveTo>
                  <a:lnTo>
                    <a:pt x="43" y="45"/>
                  </a:lnTo>
                  <a:lnTo>
                    <a:pt x="22" y="64"/>
                  </a:lnTo>
                  <a:lnTo>
                    <a:pt x="22" y="88"/>
                  </a:lnTo>
                  <a:lnTo>
                    <a:pt x="69" y="111"/>
                  </a:lnTo>
                  <a:lnTo>
                    <a:pt x="74" y="135"/>
                  </a:lnTo>
                  <a:lnTo>
                    <a:pt x="5" y="95"/>
                  </a:lnTo>
                  <a:lnTo>
                    <a:pt x="0" y="66"/>
                  </a:lnTo>
                  <a:lnTo>
                    <a:pt x="12" y="57"/>
                  </a:lnTo>
                  <a:lnTo>
                    <a:pt x="60" y="7"/>
                  </a:lnTo>
                  <a:lnTo>
                    <a:pt x="69" y="0"/>
                  </a:lnTo>
                  <a:lnTo>
                    <a:pt x="64"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2" name="Freeform 465"/>
            <p:cNvSpPr>
              <a:spLocks/>
            </p:cNvSpPr>
            <p:nvPr/>
          </p:nvSpPr>
          <p:spPr bwMode="auto">
            <a:xfrm>
              <a:off x="2946" y="1085"/>
              <a:ext cx="46" cy="104"/>
            </a:xfrm>
            <a:custGeom>
              <a:avLst/>
              <a:gdLst>
                <a:gd name="T0" fmla="*/ 46 w 46"/>
                <a:gd name="T1" fmla="*/ 0 h 104"/>
                <a:gd name="T2" fmla="*/ 17 w 46"/>
                <a:gd name="T3" fmla="*/ 28 h 104"/>
                <a:gd name="T4" fmla="*/ 0 w 46"/>
                <a:gd name="T5" fmla="*/ 104 h 104"/>
                <a:gd name="T6" fmla="*/ 0 w 46"/>
                <a:gd name="T7" fmla="*/ 52 h 104"/>
                <a:gd name="T8" fmla="*/ 8 w 46"/>
                <a:gd name="T9" fmla="*/ 16 h 104"/>
                <a:gd name="T10" fmla="*/ 46 w 46"/>
                <a:gd name="T11" fmla="*/ 0 h 104"/>
                <a:gd name="T12" fmla="*/ 46 w 46"/>
                <a:gd name="T13" fmla="*/ 0 h 104"/>
                <a:gd name="T14" fmla="*/ 0 60000 65536"/>
                <a:gd name="T15" fmla="*/ 0 60000 65536"/>
                <a:gd name="T16" fmla="*/ 0 60000 65536"/>
                <a:gd name="T17" fmla="*/ 0 60000 65536"/>
                <a:gd name="T18" fmla="*/ 0 60000 65536"/>
                <a:gd name="T19" fmla="*/ 0 60000 65536"/>
                <a:gd name="T20" fmla="*/ 0 60000 65536"/>
                <a:gd name="T21" fmla="*/ 0 w 46"/>
                <a:gd name="T22" fmla="*/ 0 h 104"/>
                <a:gd name="T23" fmla="*/ 46 w 4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4">
                  <a:moveTo>
                    <a:pt x="46" y="0"/>
                  </a:moveTo>
                  <a:lnTo>
                    <a:pt x="17" y="28"/>
                  </a:lnTo>
                  <a:lnTo>
                    <a:pt x="0" y="104"/>
                  </a:lnTo>
                  <a:lnTo>
                    <a:pt x="0" y="52"/>
                  </a:lnTo>
                  <a:lnTo>
                    <a:pt x="8" y="16"/>
                  </a:lnTo>
                  <a:lnTo>
                    <a:pt x="4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3" name="Freeform 466"/>
            <p:cNvSpPr>
              <a:spLocks/>
            </p:cNvSpPr>
            <p:nvPr/>
          </p:nvSpPr>
          <p:spPr bwMode="auto">
            <a:xfrm>
              <a:off x="2916" y="1215"/>
              <a:ext cx="378" cy="534"/>
            </a:xfrm>
            <a:custGeom>
              <a:avLst/>
              <a:gdLst>
                <a:gd name="T0" fmla="*/ 21 w 378"/>
                <a:gd name="T1" fmla="*/ 14 h 534"/>
                <a:gd name="T2" fmla="*/ 38 w 378"/>
                <a:gd name="T3" fmla="*/ 88 h 534"/>
                <a:gd name="T4" fmla="*/ 42 w 378"/>
                <a:gd name="T5" fmla="*/ 154 h 534"/>
                <a:gd name="T6" fmla="*/ 30 w 378"/>
                <a:gd name="T7" fmla="*/ 223 h 534"/>
                <a:gd name="T8" fmla="*/ 28 w 378"/>
                <a:gd name="T9" fmla="*/ 261 h 534"/>
                <a:gd name="T10" fmla="*/ 54 w 378"/>
                <a:gd name="T11" fmla="*/ 292 h 534"/>
                <a:gd name="T12" fmla="*/ 114 w 378"/>
                <a:gd name="T13" fmla="*/ 323 h 534"/>
                <a:gd name="T14" fmla="*/ 211 w 378"/>
                <a:gd name="T15" fmla="*/ 339 h 534"/>
                <a:gd name="T16" fmla="*/ 278 w 378"/>
                <a:gd name="T17" fmla="*/ 356 h 534"/>
                <a:gd name="T18" fmla="*/ 345 w 378"/>
                <a:gd name="T19" fmla="*/ 434 h 534"/>
                <a:gd name="T20" fmla="*/ 366 w 378"/>
                <a:gd name="T21" fmla="*/ 489 h 534"/>
                <a:gd name="T22" fmla="*/ 378 w 378"/>
                <a:gd name="T23" fmla="*/ 527 h 534"/>
                <a:gd name="T24" fmla="*/ 359 w 378"/>
                <a:gd name="T25" fmla="*/ 534 h 534"/>
                <a:gd name="T26" fmla="*/ 311 w 378"/>
                <a:gd name="T27" fmla="*/ 420 h 534"/>
                <a:gd name="T28" fmla="*/ 264 w 378"/>
                <a:gd name="T29" fmla="*/ 366 h 534"/>
                <a:gd name="T30" fmla="*/ 128 w 378"/>
                <a:gd name="T31" fmla="*/ 342 h 534"/>
                <a:gd name="T32" fmla="*/ 40 w 378"/>
                <a:gd name="T33" fmla="*/ 304 h 534"/>
                <a:gd name="T34" fmla="*/ 16 w 378"/>
                <a:gd name="T35" fmla="*/ 273 h 534"/>
                <a:gd name="T36" fmla="*/ 16 w 378"/>
                <a:gd name="T37" fmla="*/ 244 h 534"/>
                <a:gd name="T38" fmla="*/ 28 w 378"/>
                <a:gd name="T39" fmla="*/ 150 h 534"/>
                <a:gd name="T40" fmla="*/ 23 w 378"/>
                <a:gd name="T41" fmla="*/ 102 h 534"/>
                <a:gd name="T42" fmla="*/ 0 w 378"/>
                <a:gd name="T43" fmla="*/ 0 h 534"/>
                <a:gd name="T44" fmla="*/ 21 w 378"/>
                <a:gd name="T45" fmla="*/ 14 h 534"/>
                <a:gd name="T46" fmla="*/ 21 w 378"/>
                <a:gd name="T47" fmla="*/ 1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34"/>
                <a:gd name="T74" fmla="*/ 378 w 378"/>
                <a:gd name="T75" fmla="*/ 534 h 5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34">
                  <a:moveTo>
                    <a:pt x="21" y="14"/>
                  </a:moveTo>
                  <a:lnTo>
                    <a:pt x="38" y="88"/>
                  </a:lnTo>
                  <a:lnTo>
                    <a:pt x="42" y="154"/>
                  </a:lnTo>
                  <a:lnTo>
                    <a:pt x="30" y="223"/>
                  </a:lnTo>
                  <a:lnTo>
                    <a:pt x="28" y="261"/>
                  </a:lnTo>
                  <a:lnTo>
                    <a:pt x="54" y="292"/>
                  </a:lnTo>
                  <a:lnTo>
                    <a:pt x="114" y="323"/>
                  </a:lnTo>
                  <a:lnTo>
                    <a:pt x="211" y="339"/>
                  </a:lnTo>
                  <a:lnTo>
                    <a:pt x="278" y="356"/>
                  </a:lnTo>
                  <a:lnTo>
                    <a:pt x="345" y="434"/>
                  </a:lnTo>
                  <a:lnTo>
                    <a:pt x="366" y="489"/>
                  </a:lnTo>
                  <a:lnTo>
                    <a:pt x="378" y="527"/>
                  </a:lnTo>
                  <a:lnTo>
                    <a:pt x="359" y="534"/>
                  </a:lnTo>
                  <a:lnTo>
                    <a:pt x="311" y="420"/>
                  </a:lnTo>
                  <a:lnTo>
                    <a:pt x="264" y="366"/>
                  </a:lnTo>
                  <a:lnTo>
                    <a:pt x="128" y="342"/>
                  </a:lnTo>
                  <a:lnTo>
                    <a:pt x="40" y="304"/>
                  </a:lnTo>
                  <a:lnTo>
                    <a:pt x="16" y="273"/>
                  </a:lnTo>
                  <a:lnTo>
                    <a:pt x="16" y="244"/>
                  </a:lnTo>
                  <a:lnTo>
                    <a:pt x="28" y="150"/>
                  </a:lnTo>
                  <a:lnTo>
                    <a:pt x="23" y="102"/>
                  </a:lnTo>
                  <a:lnTo>
                    <a:pt x="0" y="0"/>
                  </a:lnTo>
                  <a:lnTo>
                    <a:pt x="21"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4" name="Freeform 467"/>
            <p:cNvSpPr>
              <a:spLocks/>
            </p:cNvSpPr>
            <p:nvPr/>
          </p:nvSpPr>
          <p:spPr bwMode="auto">
            <a:xfrm>
              <a:off x="2882" y="1023"/>
              <a:ext cx="371" cy="69"/>
            </a:xfrm>
            <a:custGeom>
              <a:avLst/>
              <a:gdLst>
                <a:gd name="T0" fmla="*/ 5 w 371"/>
                <a:gd name="T1" fmla="*/ 0 h 69"/>
                <a:gd name="T2" fmla="*/ 179 w 371"/>
                <a:gd name="T3" fmla="*/ 16 h 69"/>
                <a:gd name="T4" fmla="*/ 371 w 371"/>
                <a:gd name="T5" fmla="*/ 57 h 69"/>
                <a:gd name="T6" fmla="*/ 364 w 371"/>
                <a:gd name="T7" fmla="*/ 69 h 69"/>
                <a:gd name="T8" fmla="*/ 174 w 371"/>
                <a:gd name="T9" fmla="*/ 31 h 69"/>
                <a:gd name="T10" fmla="*/ 103 w 371"/>
                <a:gd name="T11" fmla="*/ 21 h 69"/>
                <a:gd name="T12" fmla="*/ 98 w 371"/>
                <a:gd name="T13" fmla="*/ 38 h 69"/>
                <a:gd name="T14" fmla="*/ 67 w 371"/>
                <a:gd name="T15" fmla="*/ 35 h 69"/>
                <a:gd name="T16" fmla="*/ 64 w 371"/>
                <a:gd name="T17" fmla="*/ 21 h 69"/>
                <a:gd name="T18" fmla="*/ 0 w 371"/>
                <a:gd name="T19" fmla="*/ 14 h 69"/>
                <a:gd name="T20" fmla="*/ 5 w 371"/>
                <a:gd name="T21" fmla="*/ 0 h 69"/>
                <a:gd name="T22" fmla="*/ 5 w 37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69"/>
                <a:gd name="T38" fmla="*/ 371 w 371"/>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69">
                  <a:moveTo>
                    <a:pt x="5" y="0"/>
                  </a:moveTo>
                  <a:lnTo>
                    <a:pt x="179" y="16"/>
                  </a:lnTo>
                  <a:lnTo>
                    <a:pt x="371" y="57"/>
                  </a:lnTo>
                  <a:lnTo>
                    <a:pt x="364" y="69"/>
                  </a:lnTo>
                  <a:lnTo>
                    <a:pt x="174" y="31"/>
                  </a:lnTo>
                  <a:lnTo>
                    <a:pt x="103" y="21"/>
                  </a:lnTo>
                  <a:lnTo>
                    <a:pt x="98" y="38"/>
                  </a:lnTo>
                  <a:lnTo>
                    <a:pt x="67" y="35"/>
                  </a:lnTo>
                  <a:lnTo>
                    <a:pt x="64" y="21"/>
                  </a:lnTo>
                  <a:lnTo>
                    <a:pt x="0" y="14"/>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5" name="Freeform 468"/>
            <p:cNvSpPr>
              <a:spLocks/>
            </p:cNvSpPr>
            <p:nvPr/>
          </p:nvSpPr>
          <p:spPr bwMode="auto">
            <a:xfrm>
              <a:off x="2885" y="968"/>
              <a:ext cx="352" cy="86"/>
            </a:xfrm>
            <a:custGeom>
              <a:avLst/>
              <a:gdLst>
                <a:gd name="T0" fmla="*/ 0 w 352"/>
                <a:gd name="T1" fmla="*/ 36 h 86"/>
                <a:gd name="T2" fmla="*/ 176 w 352"/>
                <a:gd name="T3" fmla="*/ 50 h 86"/>
                <a:gd name="T4" fmla="*/ 326 w 352"/>
                <a:gd name="T5" fmla="*/ 86 h 86"/>
                <a:gd name="T6" fmla="*/ 352 w 352"/>
                <a:gd name="T7" fmla="*/ 79 h 86"/>
                <a:gd name="T8" fmla="*/ 159 w 352"/>
                <a:gd name="T9" fmla="*/ 38 h 86"/>
                <a:gd name="T10" fmla="*/ 47 w 352"/>
                <a:gd name="T11" fmla="*/ 29 h 86"/>
                <a:gd name="T12" fmla="*/ 47 w 352"/>
                <a:gd name="T13" fmla="*/ 5 h 86"/>
                <a:gd name="T14" fmla="*/ 31 w 352"/>
                <a:gd name="T15" fmla="*/ 0 h 86"/>
                <a:gd name="T16" fmla="*/ 9 w 352"/>
                <a:gd name="T17" fmla="*/ 10 h 86"/>
                <a:gd name="T18" fmla="*/ 0 w 352"/>
                <a:gd name="T19" fmla="*/ 36 h 86"/>
                <a:gd name="T20" fmla="*/ 0 w 352"/>
                <a:gd name="T21" fmla="*/ 3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86"/>
                <a:gd name="T35" fmla="*/ 352 w 35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86">
                  <a:moveTo>
                    <a:pt x="0" y="36"/>
                  </a:moveTo>
                  <a:lnTo>
                    <a:pt x="176" y="50"/>
                  </a:lnTo>
                  <a:lnTo>
                    <a:pt x="326" y="86"/>
                  </a:lnTo>
                  <a:lnTo>
                    <a:pt x="352" y="79"/>
                  </a:lnTo>
                  <a:lnTo>
                    <a:pt x="159" y="38"/>
                  </a:lnTo>
                  <a:lnTo>
                    <a:pt x="47" y="29"/>
                  </a:lnTo>
                  <a:lnTo>
                    <a:pt x="47" y="5"/>
                  </a:lnTo>
                  <a:lnTo>
                    <a:pt x="31" y="0"/>
                  </a:lnTo>
                  <a:lnTo>
                    <a:pt x="9" y="10"/>
                  </a:lnTo>
                  <a:lnTo>
                    <a:pt x="0" y="3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6" name="Freeform 469"/>
            <p:cNvSpPr>
              <a:spLocks/>
            </p:cNvSpPr>
            <p:nvPr/>
          </p:nvSpPr>
          <p:spPr bwMode="auto">
            <a:xfrm>
              <a:off x="2846" y="947"/>
              <a:ext cx="86" cy="197"/>
            </a:xfrm>
            <a:custGeom>
              <a:avLst/>
              <a:gdLst>
                <a:gd name="T0" fmla="*/ 74 w 86"/>
                <a:gd name="T1" fmla="*/ 19 h 197"/>
                <a:gd name="T2" fmla="*/ 39 w 86"/>
                <a:gd name="T3" fmla="*/ 12 h 197"/>
                <a:gd name="T4" fmla="*/ 22 w 86"/>
                <a:gd name="T5" fmla="*/ 28 h 197"/>
                <a:gd name="T6" fmla="*/ 17 w 86"/>
                <a:gd name="T7" fmla="*/ 64 h 197"/>
                <a:gd name="T8" fmla="*/ 15 w 86"/>
                <a:gd name="T9" fmla="*/ 114 h 197"/>
                <a:gd name="T10" fmla="*/ 17 w 86"/>
                <a:gd name="T11" fmla="*/ 142 h 197"/>
                <a:gd name="T12" fmla="*/ 31 w 86"/>
                <a:gd name="T13" fmla="*/ 166 h 197"/>
                <a:gd name="T14" fmla="*/ 58 w 86"/>
                <a:gd name="T15" fmla="*/ 185 h 197"/>
                <a:gd name="T16" fmla="*/ 48 w 86"/>
                <a:gd name="T17" fmla="*/ 197 h 197"/>
                <a:gd name="T18" fmla="*/ 12 w 86"/>
                <a:gd name="T19" fmla="*/ 161 h 197"/>
                <a:gd name="T20" fmla="*/ 0 w 86"/>
                <a:gd name="T21" fmla="*/ 126 h 197"/>
                <a:gd name="T22" fmla="*/ 8 w 86"/>
                <a:gd name="T23" fmla="*/ 62 h 197"/>
                <a:gd name="T24" fmla="*/ 8 w 86"/>
                <a:gd name="T25" fmla="*/ 28 h 197"/>
                <a:gd name="T26" fmla="*/ 29 w 86"/>
                <a:gd name="T27" fmla="*/ 0 h 197"/>
                <a:gd name="T28" fmla="*/ 65 w 86"/>
                <a:gd name="T29" fmla="*/ 5 h 197"/>
                <a:gd name="T30" fmla="*/ 86 w 86"/>
                <a:gd name="T31" fmla="*/ 19 h 197"/>
                <a:gd name="T32" fmla="*/ 74 w 86"/>
                <a:gd name="T33" fmla="*/ 19 h 197"/>
                <a:gd name="T34" fmla="*/ 74 w 86"/>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97"/>
                <a:gd name="T56" fmla="*/ 86 w 86"/>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97">
                  <a:moveTo>
                    <a:pt x="74" y="19"/>
                  </a:moveTo>
                  <a:lnTo>
                    <a:pt x="39" y="12"/>
                  </a:lnTo>
                  <a:lnTo>
                    <a:pt x="22" y="28"/>
                  </a:lnTo>
                  <a:lnTo>
                    <a:pt x="17" y="64"/>
                  </a:lnTo>
                  <a:lnTo>
                    <a:pt x="15" y="114"/>
                  </a:lnTo>
                  <a:lnTo>
                    <a:pt x="17" y="142"/>
                  </a:lnTo>
                  <a:lnTo>
                    <a:pt x="31" y="166"/>
                  </a:lnTo>
                  <a:lnTo>
                    <a:pt x="58" y="185"/>
                  </a:lnTo>
                  <a:lnTo>
                    <a:pt x="48" y="197"/>
                  </a:lnTo>
                  <a:lnTo>
                    <a:pt x="12" y="161"/>
                  </a:lnTo>
                  <a:lnTo>
                    <a:pt x="0" y="126"/>
                  </a:lnTo>
                  <a:lnTo>
                    <a:pt x="8" y="62"/>
                  </a:lnTo>
                  <a:lnTo>
                    <a:pt x="8" y="28"/>
                  </a:lnTo>
                  <a:lnTo>
                    <a:pt x="29" y="0"/>
                  </a:lnTo>
                  <a:lnTo>
                    <a:pt x="65" y="5"/>
                  </a:lnTo>
                  <a:lnTo>
                    <a:pt x="86" y="19"/>
                  </a:lnTo>
                  <a:lnTo>
                    <a:pt x="74"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7" name="Freeform 470"/>
            <p:cNvSpPr>
              <a:spLocks/>
            </p:cNvSpPr>
            <p:nvPr/>
          </p:nvSpPr>
          <p:spPr bwMode="auto">
            <a:xfrm>
              <a:off x="3275" y="1429"/>
              <a:ext cx="538" cy="353"/>
            </a:xfrm>
            <a:custGeom>
              <a:avLst/>
              <a:gdLst>
                <a:gd name="T0" fmla="*/ 538 w 538"/>
                <a:gd name="T1" fmla="*/ 11 h 353"/>
                <a:gd name="T2" fmla="*/ 424 w 538"/>
                <a:gd name="T3" fmla="*/ 45 h 353"/>
                <a:gd name="T4" fmla="*/ 266 w 538"/>
                <a:gd name="T5" fmla="*/ 147 h 353"/>
                <a:gd name="T6" fmla="*/ 131 w 538"/>
                <a:gd name="T7" fmla="*/ 244 h 353"/>
                <a:gd name="T8" fmla="*/ 33 w 538"/>
                <a:gd name="T9" fmla="*/ 332 h 353"/>
                <a:gd name="T10" fmla="*/ 0 w 538"/>
                <a:gd name="T11" fmla="*/ 353 h 353"/>
                <a:gd name="T12" fmla="*/ 0 w 538"/>
                <a:gd name="T13" fmla="*/ 308 h 353"/>
                <a:gd name="T14" fmla="*/ 59 w 538"/>
                <a:gd name="T15" fmla="*/ 268 h 353"/>
                <a:gd name="T16" fmla="*/ 212 w 538"/>
                <a:gd name="T17" fmla="*/ 152 h 353"/>
                <a:gd name="T18" fmla="*/ 350 w 538"/>
                <a:gd name="T19" fmla="*/ 66 h 353"/>
                <a:gd name="T20" fmla="*/ 452 w 538"/>
                <a:gd name="T21" fmla="*/ 0 h 353"/>
                <a:gd name="T22" fmla="*/ 538 w 538"/>
                <a:gd name="T23" fmla="*/ 11 h 353"/>
                <a:gd name="T24" fmla="*/ 538 w 538"/>
                <a:gd name="T25" fmla="*/ 11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353"/>
                <a:gd name="T41" fmla="*/ 538 w 53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353">
                  <a:moveTo>
                    <a:pt x="538" y="11"/>
                  </a:moveTo>
                  <a:lnTo>
                    <a:pt x="424" y="45"/>
                  </a:lnTo>
                  <a:lnTo>
                    <a:pt x="266" y="147"/>
                  </a:lnTo>
                  <a:lnTo>
                    <a:pt x="131" y="244"/>
                  </a:lnTo>
                  <a:lnTo>
                    <a:pt x="33" y="332"/>
                  </a:lnTo>
                  <a:lnTo>
                    <a:pt x="0" y="353"/>
                  </a:lnTo>
                  <a:lnTo>
                    <a:pt x="0" y="308"/>
                  </a:lnTo>
                  <a:lnTo>
                    <a:pt x="59" y="268"/>
                  </a:lnTo>
                  <a:lnTo>
                    <a:pt x="212" y="152"/>
                  </a:lnTo>
                  <a:lnTo>
                    <a:pt x="350" y="66"/>
                  </a:lnTo>
                  <a:lnTo>
                    <a:pt x="452" y="0"/>
                  </a:lnTo>
                  <a:lnTo>
                    <a:pt x="538"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8" name="Freeform 471"/>
            <p:cNvSpPr>
              <a:spLocks/>
            </p:cNvSpPr>
            <p:nvPr/>
          </p:nvSpPr>
          <p:spPr bwMode="auto">
            <a:xfrm>
              <a:off x="3615" y="1417"/>
              <a:ext cx="543" cy="878"/>
            </a:xfrm>
            <a:custGeom>
              <a:avLst/>
              <a:gdLst>
                <a:gd name="T0" fmla="*/ 214 w 543"/>
                <a:gd name="T1" fmla="*/ 0 h 878"/>
                <a:gd name="T2" fmla="*/ 238 w 543"/>
                <a:gd name="T3" fmla="*/ 137 h 878"/>
                <a:gd name="T4" fmla="*/ 150 w 543"/>
                <a:gd name="T5" fmla="*/ 187 h 878"/>
                <a:gd name="T6" fmla="*/ 0 w 543"/>
                <a:gd name="T7" fmla="*/ 235 h 878"/>
                <a:gd name="T8" fmla="*/ 100 w 543"/>
                <a:gd name="T9" fmla="*/ 228 h 878"/>
                <a:gd name="T10" fmla="*/ 214 w 543"/>
                <a:gd name="T11" fmla="*/ 192 h 878"/>
                <a:gd name="T12" fmla="*/ 253 w 543"/>
                <a:gd name="T13" fmla="*/ 175 h 878"/>
                <a:gd name="T14" fmla="*/ 333 w 543"/>
                <a:gd name="T15" fmla="*/ 230 h 878"/>
                <a:gd name="T16" fmla="*/ 426 w 543"/>
                <a:gd name="T17" fmla="*/ 401 h 878"/>
                <a:gd name="T18" fmla="*/ 500 w 543"/>
                <a:gd name="T19" fmla="*/ 543 h 878"/>
                <a:gd name="T20" fmla="*/ 543 w 543"/>
                <a:gd name="T21" fmla="*/ 878 h 878"/>
                <a:gd name="T22" fmla="*/ 519 w 543"/>
                <a:gd name="T23" fmla="*/ 505 h 878"/>
                <a:gd name="T24" fmla="*/ 448 w 543"/>
                <a:gd name="T25" fmla="*/ 370 h 878"/>
                <a:gd name="T26" fmla="*/ 364 w 543"/>
                <a:gd name="T27" fmla="*/ 211 h 878"/>
                <a:gd name="T28" fmla="*/ 272 w 543"/>
                <a:gd name="T29" fmla="*/ 135 h 878"/>
                <a:gd name="T30" fmla="*/ 214 w 543"/>
                <a:gd name="T31" fmla="*/ 0 h 878"/>
                <a:gd name="T32" fmla="*/ 214 w 543"/>
                <a:gd name="T33" fmla="*/ 0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878"/>
                <a:gd name="T53" fmla="*/ 543 w 543"/>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878">
                  <a:moveTo>
                    <a:pt x="214" y="0"/>
                  </a:moveTo>
                  <a:lnTo>
                    <a:pt x="238" y="137"/>
                  </a:lnTo>
                  <a:lnTo>
                    <a:pt x="150" y="187"/>
                  </a:lnTo>
                  <a:lnTo>
                    <a:pt x="0" y="235"/>
                  </a:lnTo>
                  <a:lnTo>
                    <a:pt x="100" y="228"/>
                  </a:lnTo>
                  <a:lnTo>
                    <a:pt x="214" y="192"/>
                  </a:lnTo>
                  <a:lnTo>
                    <a:pt x="253" y="175"/>
                  </a:lnTo>
                  <a:lnTo>
                    <a:pt x="333" y="230"/>
                  </a:lnTo>
                  <a:lnTo>
                    <a:pt x="426" y="401"/>
                  </a:lnTo>
                  <a:lnTo>
                    <a:pt x="500" y="543"/>
                  </a:lnTo>
                  <a:lnTo>
                    <a:pt x="543" y="878"/>
                  </a:lnTo>
                  <a:lnTo>
                    <a:pt x="519" y="505"/>
                  </a:lnTo>
                  <a:lnTo>
                    <a:pt x="448" y="370"/>
                  </a:lnTo>
                  <a:lnTo>
                    <a:pt x="364" y="211"/>
                  </a:lnTo>
                  <a:lnTo>
                    <a:pt x="272" y="135"/>
                  </a:lnTo>
                  <a:lnTo>
                    <a:pt x="2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9" name="Freeform 472"/>
            <p:cNvSpPr>
              <a:spLocks/>
            </p:cNvSpPr>
            <p:nvPr/>
          </p:nvSpPr>
          <p:spPr bwMode="auto">
            <a:xfrm>
              <a:off x="2670" y="1229"/>
              <a:ext cx="279" cy="389"/>
            </a:xfrm>
            <a:custGeom>
              <a:avLst/>
              <a:gdLst>
                <a:gd name="T0" fmla="*/ 269 w 279"/>
                <a:gd name="T1" fmla="*/ 105 h 389"/>
                <a:gd name="T2" fmla="*/ 129 w 279"/>
                <a:gd name="T3" fmla="*/ 261 h 389"/>
                <a:gd name="T4" fmla="*/ 138 w 279"/>
                <a:gd name="T5" fmla="*/ 195 h 389"/>
                <a:gd name="T6" fmla="*/ 188 w 279"/>
                <a:gd name="T7" fmla="*/ 138 h 389"/>
                <a:gd name="T8" fmla="*/ 134 w 279"/>
                <a:gd name="T9" fmla="*/ 55 h 389"/>
                <a:gd name="T10" fmla="*/ 129 w 279"/>
                <a:gd name="T11" fmla="*/ 0 h 389"/>
                <a:gd name="T12" fmla="*/ 122 w 279"/>
                <a:gd name="T13" fmla="*/ 36 h 389"/>
                <a:gd name="T14" fmla="*/ 117 w 279"/>
                <a:gd name="T15" fmla="*/ 83 h 389"/>
                <a:gd name="T16" fmla="*/ 74 w 279"/>
                <a:gd name="T17" fmla="*/ 105 h 389"/>
                <a:gd name="T18" fmla="*/ 46 w 279"/>
                <a:gd name="T19" fmla="*/ 266 h 389"/>
                <a:gd name="T20" fmla="*/ 15 w 279"/>
                <a:gd name="T21" fmla="*/ 340 h 389"/>
                <a:gd name="T22" fmla="*/ 0 w 279"/>
                <a:gd name="T23" fmla="*/ 389 h 389"/>
                <a:gd name="T24" fmla="*/ 57 w 279"/>
                <a:gd name="T25" fmla="*/ 325 h 389"/>
                <a:gd name="T26" fmla="*/ 107 w 279"/>
                <a:gd name="T27" fmla="*/ 292 h 389"/>
                <a:gd name="T28" fmla="*/ 146 w 279"/>
                <a:gd name="T29" fmla="*/ 268 h 389"/>
                <a:gd name="T30" fmla="*/ 255 w 279"/>
                <a:gd name="T31" fmla="*/ 140 h 389"/>
                <a:gd name="T32" fmla="*/ 279 w 279"/>
                <a:gd name="T33" fmla="*/ 124 h 389"/>
                <a:gd name="T34" fmla="*/ 269 w 279"/>
                <a:gd name="T35" fmla="*/ 105 h 389"/>
                <a:gd name="T36" fmla="*/ 269 w 279"/>
                <a:gd name="T37" fmla="*/ 105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89"/>
                <a:gd name="T59" fmla="*/ 279 w 27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89">
                  <a:moveTo>
                    <a:pt x="269" y="105"/>
                  </a:moveTo>
                  <a:lnTo>
                    <a:pt x="129" y="261"/>
                  </a:lnTo>
                  <a:lnTo>
                    <a:pt x="138" y="195"/>
                  </a:lnTo>
                  <a:lnTo>
                    <a:pt x="188" y="138"/>
                  </a:lnTo>
                  <a:lnTo>
                    <a:pt x="134" y="55"/>
                  </a:lnTo>
                  <a:lnTo>
                    <a:pt x="129" y="0"/>
                  </a:lnTo>
                  <a:lnTo>
                    <a:pt x="122" y="36"/>
                  </a:lnTo>
                  <a:lnTo>
                    <a:pt x="117" y="83"/>
                  </a:lnTo>
                  <a:lnTo>
                    <a:pt x="74" y="105"/>
                  </a:lnTo>
                  <a:lnTo>
                    <a:pt x="46" y="266"/>
                  </a:lnTo>
                  <a:lnTo>
                    <a:pt x="15" y="340"/>
                  </a:lnTo>
                  <a:lnTo>
                    <a:pt x="0" y="389"/>
                  </a:lnTo>
                  <a:lnTo>
                    <a:pt x="57" y="325"/>
                  </a:lnTo>
                  <a:lnTo>
                    <a:pt x="107" y="292"/>
                  </a:lnTo>
                  <a:lnTo>
                    <a:pt x="146" y="268"/>
                  </a:lnTo>
                  <a:lnTo>
                    <a:pt x="255" y="140"/>
                  </a:lnTo>
                  <a:lnTo>
                    <a:pt x="279" y="124"/>
                  </a:lnTo>
                  <a:lnTo>
                    <a:pt x="269" y="10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0" name="Freeform 473"/>
            <p:cNvSpPr>
              <a:spLocks/>
            </p:cNvSpPr>
            <p:nvPr/>
          </p:nvSpPr>
          <p:spPr bwMode="auto">
            <a:xfrm>
              <a:off x="1561" y="1564"/>
              <a:ext cx="1133" cy="645"/>
            </a:xfrm>
            <a:custGeom>
              <a:avLst/>
              <a:gdLst>
                <a:gd name="T0" fmla="*/ 1119 w 1133"/>
                <a:gd name="T1" fmla="*/ 40 h 645"/>
                <a:gd name="T2" fmla="*/ 1093 w 1133"/>
                <a:gd name="T3" fmla="*/ 123 h 645"/>
                <a:gd name="T4" fmla="*/ 1062 w 1133"/>
                <a:gd name="T5" fmla="*/ 206 h 645"/>
                <a:gd name="T6" fmla="*/ 1062 w 1133"/>
                <a:gd name="T7" fmla="*/ 261 h 645"/>
                <a:gd name="T8" fmla="*/ 1112 w 1133"/>
                <a:gd name="T9" fmla="*/ 247 h 645"/>
                <a:gd name="T10" fmla="*/ 1088 w 1133"/>
                <a:gd name="T11" fmla="*/ 282 h 645"/>
                <a:gd name="T12" fmla="*/ 1069 w 1133"/>
                <a:gd name="T13" fmla="*/ 311 h 645"/>
                <a:gd name="T14" fmla="*/ 1133 w 1133"/>
                <a:gd name="T15" fmla="*/ 282 h 645"/>
                <a:gd name="T16" fmla="*/ 1088 w 1133"/>
                <a:gd name="T17" fmla="*/ 346 h 645"/>
                <a:gd name="T18" fmla="*/ 1078 w 1133"/>
                <a:gd name="T19" fmla="*/ 365 h 645"/>
                <a:gd name="T20" fmla="*/ 1043 w 1133"/>
                <a:gd name="T21" fmla="*/ 380 h 645"/>
                <a:gd name="T22" fmla="*/ 1017 w 1133"/>
                <a:gd name="T23" fmla="*/ 399 h 645"/>
                <a:gd name="T24" fmla="*/ 1012 w 1133"/>
                <a:gd name="T25" fmla="*/ 444 h 645"/>
                <a:gd name="T26" fmla="*/ 1017 w 1133"/>
                <a:gd name="T27" fmla="*/ 541 h 645"/>
                <a:gd name="T28" fmla="*/ 998 w 1133"/>
                <a:gd name="T29" fmla="*/ 451 h 645"/>
                <a:gd name="T30" fmla="*/ 969 w 1133"/>
                <a:gd name="T31" fmla="*/ 470 h 645"/>
                <a:gd name="T32" fmla="*/ 964 w 1133"/>
                <a:gd name="T33" fmla="*/ 539 h 645"/>
                <a:gd name="T34" fmla="*/ 940 w 1133"/>
                <a:gd name="T35" fmla="*/ 503 h 645"/>
                <a:gd name="T36" fmla="*/ 940 w 1133"/>
                <a:gd name="T37" fmla="*/ 489 h 645"/>
                <a:gd name="T38" fmla="*/ 859 w 1133"/>
                <a:gd name="T39" fmla="*/ 489 h 645"/>
                <a:gd name="T40" fmla="*/ 829 w 1133"/>
                <a:gd name="T41" fmla="*/ 482 h 645"/>
                <a:gd name="T42" fmla="*/ 740 w 1133"/>
                <a:gd name="T43" fmla="*/ 494 h 645"/>
                <a:gd name="T44" fmla="*/ 662 w 1133"/>
                <a:gd name="T45" fmla="*/ 522 h 645"/>
                <a:gd name="T46" fmla="*/ 600 w 1133"/>
                <a:gd name="T47" fmla="*/ 520 h 645"/>
                <a:gd name="T48" fmla="*/ 388 w 1133"/>
                <a:gd name="T49" fmla="*/ 448 h 645"/>
                <a:gd name="T50" fmla="*/ 193 w 1133"/>
                <a:gd name="T51" fmla="*/ 437 h 645"/>
                <a:gd name="T52" fmla="*/ 131 w 1133"/>
                <a:gd name="T53" fmla="*/ 429 h 645"/>
                <a:gd name="T54" fmla="*/ 62 w 1133"/>
                <a:gd name="T55" fmla="*/ 482 h 645"/>
                <a:gd name="T56" fmla="*/ 22 w 1133"/>
                <a:gd name="T57" fmla="*/ 562 h 645"/>
                <a:gd name="T58" fmla="*/ 17 w 1133"/>
                <a:gd name="T59" fmla="*/ 615 h 645"/>
                <a:gd name="T60" fmla="*/ 34 w 1133"/>
                <a:gd name="T61" fmla="*/ 645 h 645"/>
                <a:gd name="T62" fmla="*/ 12 w 1133"/>
                <a:gd name="T63" fmla="*/ 645 h 645"/>
                <a:gd name="T64" fmla="*/ 0 w 1133"/>
                <a:gd name="T65" fmla="*/ 617 h 645"/>
                <a:gd name="T66" fmla="*/ 0 w 1133"/>
                <a:gd name="T67" fmla="*/ 577 h 645"/>
                <a:gd name="T68" fmla="*/ 38 w 1133"/>
                <a:gd name="T69" fmla="*/ 489 h 645"/>
                <a:gd name="T70" fmla="*/ 81 w 1133"/>
                <a:gd name="T71" fmla="*/ 444 h 645"/>
                <a:gd name="T72" fmla="*/ 124 w 1133"/>
                <a:gd name="T73" fmla="*/ 415 h 645"/>
                <a:gd name="T74" fmla="*/ 355 w 1133"/>
                <a:gd name="T75" fmla="*/ 429 h 645"/>
                <a:gd name="T76" fmla="*/ 450 w 1133"/>
                <a:gd name="T77" fmla="*/ 451 h 645"/>
                <a:gd name="T78" fmla="*/ 600 w 1133"/>
                <a:gd name="T79" fmla="*/ 505 h 645"/>
                <a:gd name="T80" fmla="*/ 648 w 1133"/>
                <a:gd name="T81" fmla="*/ 512 h 645"/>
                <a:gd name="T82" fmla="*/ 750 w 1133"/>
                <a:gd name="T83" fmla="*/ 475 h 645"/>
                <a:gd name="T84" fmla="*/ 800 w 1133"/>
                <a:gd name="T85" fmla="*/ 463 h 645"/>
                <a:gd name="T86" fmla="*/ 850 w 1133"/>
                <a:gd name="T87" fmla="*/ 470 h 645"/>
                <a:gd name="T88" fmla="*/ 893 w 1133"/>
                <a:gd name="T89" fmla="*/ 475 h 645"/>
                <a:gd name="T90" fmla="*/ 948 w 1133"/>
                <a:gd name="T91" fmla="*/ 472 h 645"/>
                <a:gd name="T92" fmla="*/ 969 w 1133"/>
                <a:gd name="T93" fmla="*/ 444 h 645"/>
                <a:gd name="T94" fmla="*/ 998 w 1133"/>
                <a:gd name="T95" fmla="*/ 429 h 645"/>
                <a:gd name="T96" fmla="*/ 998 w 1133"/>
                <a:gd name="T97" fmla="*/ 394 h 645"/>
                <a:gd name="T98" fmla="*/ 1038 w 1133"/>
                <a:gd name="T99" fmla="*/ 342 h 645"/>
                <a:gd name="T100" fmla="*/ 1040 w 1133"/>
                <a:gd name="T101" fmla="*/ 254 h 645"/>
                <a:gd name="T102" fmla="*/ 1083 w 1133"/>
                <a:gd name="T103" fmla="*/ 88 h 645"/>
                <a:gd name="T104" fmla="*/ 1102 w 1133"/>
                <a:gd name="T105" fmla="*/ 35 h 645"/>
                <a:gd name="T106" fmla="*/ 1133 w 1133"/>
                <a:gd name="T107" fmla="*/ 0 h 645"/>
                <a:gd name="T108" fmla="*/ 1119 w 1133"/>
                <a:gd name="T109" fmla="*/ 40 h 645"/>
                <a:gd name="T110" fmla="*/ 1119 w 1133"/>
                <a:gd name="T111" fmla="*/ 40 h 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3"/>
                <a:gd name="T169" fmla="*/ 0 h 645"/>
                <a:gd name="T170" fmla="*/ 1133 w 1133"/>
                <a:gd name="T171" fmla="*/ 645 h 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3" h="645">
                  <a:moveTo>
                    <a:pt x="1119" y="40"/>
                  </a:moveTo>
                  <a:lnTo>
                    <a:pt x="1093" y="123"/>
                  </a:lnTo>
                  <a:lnTo>
                    <a:pt x="1062" y="206"/>
                  </a:lnTo>
                  <a:lnTo>
                    <a:pt x="1062" y="261"/>
                  </a:lnTo>
                  <a:lnTo>
                    <a:pt x="1112" y="247"/>
                  </a:lnTo>
                  <a:lnTo>
                    <a:pt x="1088" y="282"/>
                  </a:lnTo>
                  <a:lnTo>
                    <a:pt x="1069" y="311"/>
                  </a:lnTo>
                  <a:lnTo>
                    <a:pt x="1133" y="282"/>
                  </a:lnTo>
                  <a:lnTo>
                    <a:pt x="1088" y="346"/>
                  </a:lnTo>
                  <a:lnTo>
                    <a:pt x="1078" y="365"/>
                  </a:lnTo>
                  <a:lnTo>
                    <a:pt x="1043" y="380"/>
                  </a:lnTo>
                  <a:lnTo>
                    <a:pt x="1017" y="399"/>
                  </a:lnTo>
                  <a:lnTo>
                    <a:pt x="1012" y="444"/>
                  </a:lnTo>
                  <a:lnTo>
                    <a:pt x="1017" y="541"/>
                  </a:lnTo>
                  <a:lnTo>
                    <a:pt x="998" y="451"/>
                  </a:lnTo>
                  <a:lnTo>
                    <a:pt x="969" y="470"/>
                  </a:lnTo>
                  <a:lnTo>
                    <a:pt x="964" y="539"/>
                  </a:lnTo>
                  <a:lnTo>
                    <a:pt x="940" y="503"/>
                  </a:lnTo>
                  <a:lnTo>
                    <a:pt x="940" y="489"/>
                  </a:lnTo>
                  <a:lnTo>
                    <a:pt x="859" y="489"/>
                  </a:lnTo>
                  <a:lnTo>
                    <a:pt x="829" y="482"/>
                  </a:lnTo>
                  <a:lnTo>
                    <a:pt x="740" y="494"/>
                  </a:lnTo>
                  <a:lnTo>
                    <a:pt x="662" y="522"/>
                  </a:lnTo>
                  <a:lnTo>
                    <a:pt x="600" y="520"/>
                  </a:lnTo>
                  <a:lnTo>
                    <a:pt x="388" y="448"/>
                  </a:lnTo>
                  <a:lnTo>
                    <a:pt x="193" y="437"/>
                  </a:lnTo>
                  <a:lnTo>
                    <a:pt x="131" y="429"/>
                  </a:lnTo>
                  <a:lnTo>
                    <a:pt x="62" y="482"/>
                  </a:lnTo>
                  <a:lnTo>
                    <a:pt x="22" y="562"/>
                  </a:lnTo>
                  <a:lnTo>
                    <a:pt x="17" y="615"/>
                  </a:lnTo>
                  <a:lnTo>
                    <a:pt x="34" y="645"/>
                  </a:lnTo>
                  <a:lnTo>
                    <a:pt x="12" y="645"/>
                  </a:lnTo>
                  <a:lnTo>
                    <a:pt x="0" y="617"/>
                  </a:lnTo>
                  <a:lnTo>
                    <a:pt x="0" y="577"/>
                  </a:lnTo>
                  <a:lnTo>
                    <a:pt x="38" y="489"/>
                  </a:lnTo>
                  <a:lnTo>
                    <a:pt x="81" y="444"/>
                  </a:lnTo>
                  <a:lnTo>
                    <a:pt x="124" y="415"/>
                  </a:lnTo>
                  <a:lnTo>
                    <a:pt x="355" y="429"/>
                  </a:lnTo>
                  <a:lnTo>
                    <a:pt x="450" y="451"/>
                  </a:lnTo>
                  <a:lnTo>
                    <a:pt x="600" y="505"/>
                  </a:lnTo>
                  <a:lnTo>
                    <a:pt x="648" y="512"/>
                  </a:lnTo>
                  <a:lnTo>
                    <a:pt x="750" y="475"/>
                  </a:lnTo>
                  <a:lnTo>
                    <a:pt x="800" y="463"/>
                  </a:lnTo>
                  <a:lnTo>
                    <a:pt x="850" y="470"/>
                  </a:lnTo>
                  <a:lnTo>
                    <a:pt x="893" y="475"/>
                  </a:lnTo>
                  <a:lnTo>
                    <a:pt x="948" y="472"/>
                  </a:lnTo>
                  <a:lnTo>
                    <a:pt x="969" y="444"/>
                  </a:lnTo>
                  <a:lnTo>
                    <a:pt x="998" y="429"/>
                  </a:lnTo>
                  <a:lnTo>
                    <a:pt x="998" y="394"/>
                  </a:lnTo>
                  <a:lnTo>
                    <a:pt x="1038" y="342"/>
                  </a:lnTo>
                  <a:lnTo>
                    <a:pt x="1040" y="254"/>
                  </a:lnTo>
                  <a:lnTo>
                    <a:pt x="1083" y="88"/>
                  </a:lnTo>
                  <a:lnTo>
                    <a:pt x="1102" y="35"/>
                  </a:lnTo>
                  <a:lnTo>
                    <a:pt x="1133" y="0"/>
                  </a:lnTo>
                  <a:lnTo>
                    <a:pt x="1119"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1" name="Freeform 474"/>
            <p:cNvSpPr>
              <a:spLocks/>
            </p:cNvSpPr>
            <p:nvPr/>
          </p:nvSpPr>
          <p:spPr bwMode="auto">
            <a:xfrm>
              <a:off x="2811" y="1737"/>
              <a:ext cx="466" cy="147"/>
            </a:xfrm>
            <a:custGeom>
              <a:avLst/>
              <a:gdLst>
                <a:gd name="T0" fmla="*/ 14 w 466"/>
                <a:gd name="T1" fmla="*/ 95 h 147"/>
                <a:gd name="T2" fmla="*/ 176 w 466"/>
                <a:gd name="T3" fmla="*/ 112 h 147"/>
                <a:gd name="T4" fmla="*/ 295 w 466"/>
                <a:gd name="T5" fmla="*/ 147 h 147"/>
                <a:gd name="T6" fmla="*/ 381 w 466"/>
                <a:gd name="T7" fmla="*/ 147 h 147"/>
                <a:gd name="T8" fmla="*/ 466 w 466"/>
                <a:gd name="T9" fmla="*/ 0 h 147"/>
                <a:gd name="T10" fmla="*/ 409 w 466"/>
                <a:gd name="T11" fmla="*/ 31 h 147"/>
                <a:gd name="T12" fmla="*/ 276 w 466"/>
                <a:gd name="T13" fmla="*/ 48 h 147"/>
                <a:gd name="T14" fmla="*/ 109 w 466"/>
                <a:gd name="T15" fmla="*/ 50 h 147"/>
                <a:gd name="T16" fmla="*/ 35 w 466"/>
                <a:gd name="T17" fmla="*/ 57 h 147"/>
                <a:gd name="T18" fmla="*/ 0 w 466"/>
                <a:gd name="T19" fmla="*/ 76 h 147"/>
                <a:gd name="T20" fmla="*/ 14 w 466"/>
                <a:gd name="T21" fmla="*/ 95 h 147"/>
                <a:gd name="T22" fmla="*/ 14 w 466"/>
                <a:gd name="T23" fmla="*/ 95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147"/>
                <a:gd name="T38" fmla="*/ 466 w 46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147">
                  <a:moveTo>
                    <a:pt x="14" y="95"/>
                  </a:moveTo>
                  <a:lnTo>
                    <a:pt x="176" y="112"/>
                  </a:lnTo>
                  <a:lnTo>
                    <a:pt x="295" y="147"/>
                  </a:lnTo>
                  <a:lnTo>
                    <a:pt x="381" y="147"/>
                  </a:lnTo>
                  <a:lnTo>
                    <a:pt x="466" y="0"/>
                  </a:lnTo>
                  <a:lnTo>
                    <a:pt x="409" y="31"/>
                  </a:lnTo>
                  <a:lnTo>
                    <a:pt x="276" y="48"/>
                  </a:lnTo>
                  <a:lnTo>
                    <a:pt x="109" y="50"/>
                  </a:lnTo>
                  <a:lnTo>
                    <a:pt x="35" y="57"/>
                  </a:lnTo>
                  <a:lnTo>
                    <a:pt x="0" y="76"/>
                  </a:lnTo>
                  <a:lnTo>
                    <a:pt x="14"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2" name="Freeform 475"/>
            <p:cNvSpPr>
              <a:spLocks/>
            </p:cNvSpPr>
            <p:nvPr/>
          </p:nvSpPr>
          <p:spPr bwMode="auto">
            <a:xfrm>
              <a:off x="2727" y="1604"/>
              <a:ext cx="534" cy="188"/>
            </a:xfrm>
            <a:custGeom>
              <a:avLst/>
              <a:gdLst>
                <a:gd name="T0" fmla="*/ 534 w 534"/>
                <a:gd name="T1" fmla="*/ 76 h 188"/>
                <a:gd name="T2" fmla="*/ 455 w 534"/>
                <a:gd name="T3" fmla="*/ 124 h 188"/>
                <a:gd name="T4" fmla="*/ 305 w 534"/>
                <a:gd name="T5" fmla="*/ 154 h 188"/>
                <a:gd name="T6" fmla="*/ 122 w 534"/>
                <a:gd name="T7" fmla="*/ 164 h 188"/>
                <a:gd name="T8" fmla="*/ 43 w 534"/>
                <a:gd name="T9" fmla="*/ 178 h 188"/>
                <a:gd name="T10" fmla="*/ 0 w 534"/>
                <a:gd name="T11" fmla="*/ 188 h 188"/>
                <a:gd name="T12" fmla="*/ 34 w 534"/>
                <a:gd name="T13" fmla="*/ 159 h 188"/>
                <a:gd name="T14" fmla="*/ 129 w 534"/>
                <a:gd name="T15" fmla="*/ 133 h 188"/>
                <a:gd name="T16" fmla="*/ 229 w 534"/>
                <a:gd name="T17" fmla="*/ 102 h 188"/>
                <a:gd name="T18" fmla="*/ 386 w 534"/>
                <a:gd name="T19" fmla="*/ 33 h 188"/>
                <a:gd name="T20" fmla="*/ 438 w 534"/>
                <a:gd name="T21" fmla="*/ 5 h 188"/>
                <a:gd name="T22" fmla="*/ 484 w 534"/>
                <a:gd name="T23" fmla="*/ 0 h 188"/>
                <a:gd name="T24" fmla="*/ 534 w 534"/>
                <a:gd name="T25" fmla="*/ 76 h 188"/>
                <a:gd name="T26" fmla="*/ 534 w 534"/>
                <a:gd name="T27" fmla="*/ 76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4"/>
                <a:gd name="T43" fmla="*/ 0 h 188"/>
                <a:gd name="T44" fmla="*/ 534 w 53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4" h="188">
                  <a:moveTo>
                    <a:pt x="534" y="76"/>
                  </a:moveTo>
                  <a:lnTo>
                    <a:pt x="455" y="124"/>
                  </a:lnTo>
                  <a:lnTo>
                    <a:pt x="305" y="154"/>
                  </a:lnTo>
                  <a:lnTo>
                    <a:pt x="122" y="164"/>
                  </a:lnTo>
                  <a:lnTo>
                    <a:pt x="43" y="178"/>
                  </a:lnTo>
                  <a:lnTo>
                    <a:pt x="0" y="188"/>
                  </a:lnTo>
                  <a:lnTo>
                    <a:pt x="34" y="159"/>
                  </a:lnTo>
                  <a:lnTo>
                    <a:pt x="129" y="133"/>
                  </a:lnTo>
                  <a:lnTo>
                    <a:pt x="229" y="102"/>
                  </a:lnTo>
                  <a:lnTo>
                    <a:pt x="386" y="33"/>
                  </a:lnTo>
                  <a:lnTo>
                    <a:pt x="438" y="5"/>
                  </a:lnTo>
                  <a:lnTo>
                    <a:pt x="484" y="0"/>
                  </a:lnTo>
                  <a:lnTo>
                    <a:pt x="534" y="7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3" name="Freeform 476"/>
            <p:cNvSpPr>
              <a:spLocks/>
            </p:cNvSpPr>
            <p:nvPr/>
          </p:nvSpPr>
          <p:spPr bwMode="auto">
            <a:xfrm>
              <a:off x="2987" y="1550"/>
              <a:ext cx="155" cy="64"/>
            </a:xfrm>
            <a:custGeom>
              <a:avLst/>
              <a:gdLst>
                <a:gd name="T0" fmla="*/ 155 w 155"/>
                <a:gd name="T1" fmla="*/ 19 h 64"/>
                <a:gd name="T2" fmla="*/ 88 w 155"/>
                <a:gd name="T3" fmla="*/ 35 h 64"/>
                <a:gd name="T4" fmla="*/ 26 w 155"/>
                <a:gd name="T5" fmla="*/ 64 h 64"/>
                <a:gd name="T6" fmla="*/ 0 w 155"/>
                <a:gd name="T7" fmla="*/ 59 h 64"/>
                <a:gd name="T8" fmla="*/ 26 w 155"/>
                <a:gd name="T9" fmla="*/ 26 h 64"/>
                <a:gd name="T10" fmla="*/ 57 w 155"/>
                <a:gd name="T11" fmla="*/ 0 h 64"/>
                <a:gd name="T12" fmla="*/ 155 w 155"/>
                <a:gd name="T13" fmla="*/ 19 h 64"/>
                <a:gd name="T14" fmla="*/ 155 w 155"/>
                <a:gd name="T15" fmla="*/ 19 h 6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64"/>
                <a:gd name="T26" fmla="*/ 155 w 1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64">
                  <a:moveTo>
                    <a:pt x="155" y="19"/>
                  </a:moveTo>
                  <a:lnTo>
                    <a:pt x="88" y="35"/>
                  </a:lnTo>
                  <a:lnTo>
                    <a:pt x="26" y="64"/>
                  </a:lnTo>
                  <a:lnTo>
                    <a:pt x="0" y="59"/>
                  </a:lnTo>
                  <a:lnTo>
                    <a:pt x="26" y="26"/>
                  </a:lnTo>
                  <a:lnTo>
                    <a:pt x="57" y="0"/>
                  </a:lnTo>
                  <a:lnTo>
                    <a:pt x="155"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4" name="Freeform 477"/>
            <p:cNvSpPr>
              <a:spLocks/>
            </p:cNvSpPr>
            <p:nvPr/>
          </p:nvSpPr>
          <p:spPr bwMode="auto">
            <a:xfrm>
              <a:off x="2739" y="1500"/>
              <a:ext cx="286" cy="204"/>
            </a:xfrm>
            <a:custGeom>
              <a:avLst/>
              <a:gdLst>
                <a:gd name="T0" fmla="*/ 286 w 286"/>
                <a:gd name="T1" fmla="*/ 38 h 204"/>
                <a:gd name="T2" fmla="*/ 200 w 286"/>
                <a:gd name="T3" fmla="*/ 99 h 204"/>
                <a:gd name="T4" fmla="*/ 134 w 286"/>
                <a:gd name="T5" fmla="*/ 133 h 204"/>
                <a:gd name="T6" fmla="*/ 48 w 286"/>
                <a:gd name="T7" fmla="*/ 171 h 204"/>
                <a:gd name="T8" fmla="*/ 0 w 286"/>
                <a:gd name="T9" fmla="*/ 204 h 204"/>
                <a:gd name="T10" fmla="*/ 29 w 286"/>
                <a:gd name="T11" fmla="*/ 123 h 204"/>
                <a:gd name="T12" fmla="*/ 117 w 286"/>
                <a:gd name="T13" fmla="*/ 71 h 204"/>
                <a:gd name="T14" fmla="*/ 205 w 286"/>
                <a:gd name="T15" fmla="*/ 0 h 204"/>
                <a:gd name="T16" fmla="*/ 246 w 286"/>
                <a:gd name="T17" fmla="*/ 28 h 204"/>
                <a:gd name="T18" fmla="*/ 286 w 286"/>
                <a:gd name="T19" fmla="*/ 38 h 204"/>
                <a:gd name="T20" fmla="*/ 286 w 286"/>
                <a:gd name="T21" fmla="*/ 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204"/>
                <a:gd name="T35" fmla="*/ 286 w 2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204">
                  <a:moveTo>
                    <a:pt x="286" y="38"/>
                  </a:moveTo>
                  <a:lnTo>
                    <a:pt x="200" y="99"/>
                  </a:lnTo>
                  <a:lnTo>
                    <a:pt x="134" y="133"/>
                  </a:lnTo>
                  <a:lnTo>
                    <a:pt x="48" y="171"/>
                  </a:lnTo>
                  <a:lnTo>
                    <a:pt x="0" y="204"/>
                  </a:lnTo>
                  <a:lnTo>
                    <a:pt x="29" y="123"/>
                  </a:lnTo>
                  <a:lnTo>
                    <a:pt x="117" y="71"/>
                  </a:lnTo>
                  <a:lnTo>
                    <a:pt x="205" y="0"/>
                  </a:lnTo>
                  <a:lnTo>
                    <a:pt x="246" y="28"/>
                  </a:lnTo>
                  <a:lnTo>
                    <a:pt x="286" y="3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5" name="Freeform 478"/>
            <p:cNvSpPr>
              <a:spLocks/>
            </p:cNvSpPr>
            <p:nvPr/>
          </p:nvSpPr>
          <p:spPr bwMode="auto">
            <a:xfrm>
              <a:off x="2663" y="1585"/>
              <a:ext cx="267" cy="240"/>
            </a:xfrm>
            <a:custGeom>
              <a:avLst/>
              <a:gdLst>
                <a:gd name="T0" fmla="*/ 26 w 267"/>
                <a:gd name="T1" fmla="*/ 240 h 240"/>
                <a:gd name="T2" fmla="*/ 36 w 267"/>
                <a:gd name="T3" fmla="*/ 195 h 240"/>
                <a:gd name="T4" fmla="*/ 95 w 267"/>
                <a:gd name="T5" fmla="*/ 155 h 240"/>
                <a:gd name="T6" fmla="*/ 210 w 267"/>
                <a:gd name="T7" fmla="*/ 121 h 240"/>
                <a:gd name="T8" fmla="*/ 260 w 267"/>
                <a:gd name="T9" fmla="*/ 98 h 240"/>
                <a:gd name="T10" fmla="*/ 267 w 267"/>
                <a:gd name="T11" fmla="*/ 71 h 240"/>
                <a:gd name="T12" fmla="*/ 245 w 267"/>
                <a:gd name="T13" fmla="*/ 71 h 240"/>
                <a:gd name="T14" fmla="*/ 174 w 267"/>
                <a:gd name="T15" fmla="*/ 93 h 240"/>
                <a:gd name="T16" fmla="*/ 105 w 267"/>
                <a:gd name="T17" fmla="*/ 128 h 240"/>
                <a:gd name="T18" fmla="*/ 57 w 267"/>
                <a:gd name="T19" fmla="*/ 159 h 240"/>
                <a:gd name="T20" fmla="*/ 57 w 267"/>
                <a:gd name="T21" fmla="*/ 126 h 240"/>
                <a:gd name="T22" fmla="*/ 64 w 267"/>
                <a:gd name="T23" fmla="*/ 52 h 240"/>
                <a:gd name="T24" fmla="*/ 81 w 267"/>
                <a:gd name="T25" fmla="*/ 0 h 240"/>
                <a:gd name="T26" fmla="*/ 24 w 267"/>
                <a:gd name="T27" fmla="*/ 62 h 240"/>
                <a:gd name="T28" fmla="*/ 0 w 267"/>
                <a:gd name="T29" fmla="*/ 159 h 240"/>
                <a:gd name="T30" fmla="*/ 0 w 267"/>
                <a:gd name="T31" fmla="*/ 216 h 240"/>
                <a:gd name="T32" fmla="*/ 3 w 267"/>
                <a:gd name="T33" fmla="*/ 233 h 240"/>
                <a:gd name="T34" fmla="*/ 26 w 267"/>
                <a:gd name="T35" fmla="*/ 240 h 240"/>
                <a:gd name="T36" fmla="*/ 26 w 267"/>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0"/>
                <a:gd name="T59" fmla="*/ 267 w 267"/>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0">
                  <a:moveTo>
                    <a:pt x="26" y="240"/>
                  </a:moveTo>
                  <a:lnTo>
                    <a:pt x="36" y="195"/>
                  </a:lnTo>
                  <a:lnTo>
                    <a:pt x="95" y="155"/>
                  </a:lnTo>
                  <a:lnTo>
                    <a:pt x="210" y="121"/>
                  </a:lnTo>
                  <a:lnTo>
                    <a:pt x="260" y="98"/>
                  </a:lnTo>
                  <a:lnTo>
                    <a:pt x="267" y="71"/>
                  </a:lnTo>
                  <a:lnTo>
                    <a:pt x="245" y="71"/>
                  </a:lnTo>
                  <a:lnTo>
                    <a:pt x="174" y="93"/>
                  </a:lnTo>
                  <a:lnTo>
                    <a:pt x="105" y="128"/>
                  </a:lnTo>
                  <a:lnTo>
                    <a:pt x="57" y="159"/>
                  </a:lnTo>
                  <a:lnTo>
                    <a:pt x="57" y="126"/>
                  </a:lnTo>
                  <a:lnTo>
                    <a:pt x="64" y="52"/>
                  </a:lnTo>
                  <a:lnTo>
                    <a:pt x="81" y="0"/>
                  </a:lnTo>
                  <a:lnTo>
                    <a:pt x="24" y="62"/>
                  </a:lnTo>
                  <a:lnTo>
                    <a:pt x="0" y="159"/>
                  </a:lnTo>
                  <a:lnTo>
                    <a:pt x="0" y="216"/>
                  </a:lnTo>
                  <a:lnTo>
                    <a:pt x="3" y="233"/>
                  </a:lnTo>
                  <a:lnTo>
                    <a:pt x="26" y="2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6" name="Freeform 479"/>
            <p:cNvSpPr>
              <a:spLocks/>
            </p:cNvSpPr>
            <p:nvPr/>
          </p:nvSpPr>
          <p:spPr bwMode="auto">
            <a:xfrm>
              <a:off x="1847" y="2015"/>
              <a:ext cx="1276" cy="296"/>
            </a:xfrm>
            <a:custGeom>
              <a:avLst/>
              <a:gdLst>
                <a:gd name="T0" fmla="*/ 859 w 1276"/>
                <a:gd name="T1" fmla="*/ 19 h 296"/>
                <a:gd name="T2" fmla="*/ 954 w 1276"/>
                <a:gd name="T3" fmla="*/ 61 h 296"/>
                <a:gd name="T4" fmla="*/ 1049 w 1276"/>
                <a:gd name="T5" fmla="*/ 64 h 296"/>
                <a:gd name="T6" fmla="*/ 1161 w 1276"/>
                <a:gd name="T7" fmla="*/ 38 h 296"/>
                <a:gd name="T8" fmla="*/ 1276 w 1276"/>
                <a:gd name="T9" fmla="*/ 0 h 296"/>
                <a:gd name="T10" fmla="*/ 1164 w 1276"/>
                <a:gd name="T11" fmla="*/ 102 h 296"/>
                <a:gd name="T12" fmla="*/ 1045 w 1276"/>
                <a:gd name="T13" fmla="*/ 194 h 296"/>
                <a:gd name="T14" fmla="*/ 1030 w 1276"/>
                <a:gd name="T15" fmla="*/ 213 h 296"/>
                <a:gd name="T16" fmla="*/ 1014 w 1276"/>
                <a:gd name="T17" fmla="*/ 225 h 296"/>
                <a:gd name="T18" fmla="*/ 978 w 1276"/>
                <a:gd name="T19" fmla="*/ 199 h 296"/>
                <a:gd name="T20" fmla="*/ 938 w 1276"/>
                <a:gd name="T21" fmla="*/ 204 h 296"/>
                <a:gd name="T22" fmla="*/ 911 w 1276"/>
                <a:gd name="T23" fmla="*/ 218 h 296"/>
                <a:gd name="T24" fmla="*/ 923 w 1276"/>
                <a:gd name="T25" fmla="*/ 249 h 296"/>
                <a:gd name="T26" fmla="*/ 954 w 1276"/>
                <a:gd name="T27" fmla="*/ 280 h 296"/>
                <a:gd name="T28" fmla="*/ 947 w 1276"/>
                <a:gd name="T29" fmla="*/ 296 h 296"/>
                <a:gd name="T30" fmla="*/ 873 w 1276"/>
                <a:gd name="T31" fmla="*/ 247 h 296"/>
                <a:gd name="T32" fmla="*/ 850 w 1276"/>
                <a:gd name="T33" fmla="*/ 242 h 296"/>
                <a:gd name="T34" fmla="*/ 823 w 1276"/>
                <a:gd name="T35" fmla="*/ 282 h 296"/>
                <a:gd name="T36" fmla="*/ 788 w 1276"/>
                <a:gd name="T37" fmla="*/ 266 h 296"/>
                <a:gd name="T38" fmla="*/ 752 w 1276"/>
                <a:gd name="T39" fmla="*/ 268 h 296"/>
                <a:gd name="T40" fmla="*/ 721 w 1276"/>
                <a:gd name="T41" fmla="*/ 282 h 296"/>
                <a:gd name="T42" fmla="*/ 683 w 1276"/>
                <a:gd name="T43" fmla="*/ 280 h 296"/>
                <a:gd name="T44" fmla="*/ 666 w 1276"/>
                <a:gd name="T45" fmla="*/ 266 h 296"/>
                <a:gd name="T46" fmla="*/ 642 w 1276"/>
                <a:gd name="T47" fmla="*/ 270 h 296"/>
                <a:gd name="T48" fmla="*/ 612 w 1276"/>
                <a:gd name="T49" fmla="*/ 289 h 296"/>
                <a:gd name="T50" fmla="*/ 550 w 1276"/>
                <a:gd name="T51" fmla="*/ 280 h 296"/>
                <a:gd name="T52" fmla="*/ 481 w 1276"/>
                <a:gd name="T53" fmla="*/ 266 h 296"/>
                <a:gd name="T54" fmla="*/ 366 w 1276"/>
                <a:gd name="T55" fmla="*/ 266 h 296"/>
                <a:gd name="T56" fmla="*/ 302 w 1276"/>
                <a:gd name="T57" fmla="*/ 280 h 296"/>
                <a:gd name="T58" fmla="*/ 207 w 1276"/>
                <a:gd name="T59" fmla="*/ 270 h 296"/>
                <a:gd name="T60" fmla="*/ 119 w 1276"/>
                <a:gd name="T61" fmla="*/ 273 h 296"/>
                <a:gd name="T62" fmla="*/ 52 w 1276"/>
                <a:gd name="T63" fmla="*/ 237 h 296"/>
                <a:gd name="T64" fmla="*/ 21 w 1276"/>
                <a:gd name="T65" fmla="*/ 185 h 296"/>
                <a:gd name="T66" fmla="*/ 0 w 1276"/>
                <a:gd name="T67" fmla="*/ 166 h 296"/>
                <a:gd name="T68" fmla="*/ 47 w 1276"/>
                <a:gd name="T69" fmla="*/ 175 h 296"/>
                <a:gd name="T70" fmla="*/ 133 w 1276"/>
                <a:gd name="T71" fmla="*/ 230 h 296"/>
                <a:gd name="T72" fmla="*/ 207 w 1276"/>
                <a:gd name="T73" fmla="*/ 256 h 296"/>
                <a:gd name="T74" fmla="*/ 302 w 1276"/>
                <a:gd name="T75" fmla="*/ 263 h 296"/>
                <a:gd name="T76" fmla="*/ 395 w 1276"/>
                <a:gd name="T77" fmla="*/ 249 h 296"/>
                <a:gd name="T78" fmla="*/ 385 w 1276"/>
                <a:gd name="T79" fmla="*/ 161 h 296"/>
                <a:gd name="T80" fmla="*/ 421 w 1276"/>
                <a:gd name="T81" fmla="*/ 237 h 296"/>
                <a:gd name="T82" fmla="*/ 454 w 1276"/>
                <a:gd name="T83" fmla="*/ 249 h 296"/>
                <a:gd name="T84" fmla="*/ 526 w 1276"/>
                <a:gd name="T85" fmla="*/ 256 h 296"/>
                <a:gd name="T86" fmla="*/ 557 w 1276"/>
                <a:gd name="T87" fmla="*/ 261 h 296"/>
                <a:gd name="T88" fmla="*/ 597 w 1276"/>
                <a:gd name="T89" fmla="*/ 277 h 296"/>
                <a:gd name="T90" fmla="*/ 657 w 1276"/>
                <a:gd name="T91" fmla="*/ 247 h 296"/>
                <a:gd name="T92" fmla="*/ 712 w 1276"/>
                <a:gd name="T93" fmla="*/ 270 h 296"/>
                <a:gd name="T94" fmla="*/ 723 w 1276"/>
                <a:gd name="T95" fmla="*/ 183 h 296"/>
                <a:gd name="T96" fmla="*/ 752 w 1276"/>
                <a:gd name="T97" fmla="*/ 204 h 296"/>
                <a:gd name="T98" fmla="*/ 785 w 1276"/>
                <a:gd name="T99" fmla="*/ 239 h 296"/>
                <a:gd name="T100" fmla="*/ 819 w 1276"/>
                <a:gd name="T101" fmla="*/ 254 h 296"/>
                <a:gd name="T102" fmla="*/ 840 w 1276"/>
                <a:gd name="T103" fmla="*/ 228 h 296"/>
                <a:gd name="T104" fmla="*/ 892 w 1276"/>
                <a:gd name="T105" fmla="*/ 209 h 296"/>
                <a:gd name="T106" fmla="*/ 928 w 1276"/>
                <a:gd name="T107" fmla="*/ 166 h 296"/>
                <a:gd name="T108" fmla="*/ 954 w 1276"/>
                <a:gd name="T109" fmla="*/ 149 h 296"/>
                <a:gd name="T110" fmla="*/ 921 w 1276"/>
                <a:gd name="T111" fmla="*/ 71 h 296"/>
                <a:gd name="T112" fmla="*/ 859 w 1276"/>
                <a:gd name="T113" fmla="*/ 19 h 296"/>
                <a:gd name="T114" fmla="*/ 859 w 1276"/>
                <a:gd name="T115" fmla="*/ 1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296"/>
                <a:gd name="T176" fmla="*/ 1276 w 1276"/>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296">
                  <a:moveTo>
                    <a:pt x="859" y="19"/>
                  </a:moveTo>
                  <a:lnTo>
                    <a:pt x="954" y="61"/>
                  </a:lnTo>
                  <a:lnTo>
                    <a:pt x="1049" y="64"/>
                  </a:lnTo>
                  <a:lnTo>
                    <a:pt x="1161" y="38"/>
                  </a:lnTo>
                  <a:lnTo>
                    <a:pt x="1276" y="0"/>
                  </a:lnTo>
                  <a:lnTo>
                    <a:pt x="1164" y="102"/>
                  </a:lnTo>
                  <a:lnTo>
                    <a:pt x="1045" y="194"/>
                  </a:lnTo>
                  <a:lnTo>
                    <a:pt x="1030" y="213"/>
                  </a:lnTo>
                  <a:lnTo>
                    <a:pt x="1014" y="225"/>
                  </a:lnTo>
                  <a:lnTo>
                    <a:pt x="978" y="199"/>
                  </a:lnTo>
                  <a:lnTo>
                    <a:pt x="938" y="204"/>
                  </a:lnTo>
                  <a:lnTo>
                    <a:pt x="911" y="218"/>
                  </a:lnTo>
                  <a:lnTo>
                    <a:pt x="923" y="249"/>
                  </a:lnTo>
                  <a:lnTo>
                    <a:pt x="954" y="280"/>
                  </a:lnTo>
                  <a:lnTo>
                    <a:pt x="947" y="296"/>
                  </a:lnTo>
                  <a:lnTo>
                    <a:pt x="873" y="247"/>
                  </a:lnTo>
                  <a:lnTo>
                    <a:pt x="850" y="242"/>
                  </a:lnTo>
                  <a:lnTo>
                    <a:pt x="823" y="282"/>
                  </a:lnTo>
                  <a:lnTo>
                    <a:pt x="788" y="266"/>
                  </a:lnTo>
                  <a:lnTo>
                    <a:pt x="752" y="268"/>
                  </a:lnTo>
                  <a:lnTo>
                    <a:pt x="721" y="282"/>
                  </a:lnTo>
                  <a:lnTo>
                    <a:pt x="683" y="280"/>
                  </a:lnTo>
                  <a:lnTo>
                    <a:pt x="666" y="266"/>
                  </a:lnTo>
                  <a:lnTo>
                    <a:pt x="642" y="270"/>
                  </a:lnTo>
                  <a:lnTo>
                    <a:pt x="612" y="289"/>
                  </a:lnTo>
                  <a:lnTo>
                    <a:pt x="550" y="280"/>
                  </a:lnTo>
                  <a:lnTo>
                    <a:pt x="481" y="266"/>
                  </a:lnTo>
                  <a:lnTo>
                    <a:pt x="366" y="266"/>
                  </a:lnTo>
                  <a:lnTo>
                    <a:pt x="302" y="280"/>
                  </a:lnTo>
                  <a:lnTo>
                    <a:pt x="207" y="270"/>
                  </a:lnTo>
                  <a:lnTo>
                    <a:pt x="119" y="273"/>
                  </a:lnTo>
                  <a:lnTo>
                    <a:pt x="52" y="237"/>
                  </a:lnTo>
                  <a:lnTo>
                    <a:pt x="21" y="185"/>
                  </a:lnTo>
                  <a:lnTo>
                    <a:pt x="0" y="166"/>
                  </a:lnTo>
                  <a:lnTo>
                    <a:pt x="47" y="175"/>
                  </a:lnTo>
                  <a:lnTo>
                    <a:pt x="133" y="230"/>
                  </a:lnTo>
                  <a:lnTo>
                    <a:pt x="207" y="256"/>
                  </a:lnTo>
                  <a:lnTo>
                    <a:pt x="302" y="263"/>
                  </a:lnTo>
                  <a:lnTo>
                    <a:pt x="395" y="249"/>
                  </a:lnTo>
                  <a:lnTo>
                    <a:pt x="385" y="161"/>
                  </a:lnTo>
                  <a:lnTo>
                    <a:pt x="421" y="237"/>
                  </a:lnTo>
                  <a:lnTo>
                    <a:pt x="454" y="249"/>
                  </a:lnTo>
                  <a:lnTo>
                    <a:pt x="526" y="256"/>
                  </a:lnTo>
                  <a:lnTo>
                    <a:pt x="557" y="261"/>
                  </a:lnTo>
                  <a:lnTo>
                    <a:pt x="597" y="277"/>
                  </a:lnTo>
                  <a:lnTo>
                    <a:pt x="657" y="247"/>
                  </a:lnTo>
                  <a:lnTo>
                    <a:pt x="712" y="270"/>
                  </a:lnTo>
                  <a:lnTo>
                    <a:pt x="723" y="183"/>
                  </a:lnTo>
                  <a:lnTo>
                    <a:pt x="752" y="204"/>
                  </a:lnTo>
                  <a:lnTo>
                    <a:pt x="785" y="239"/>
                  </a:lnTo>
                  <a:lnTo>
                    <a:pt x="819" y="254"/>
                  </a:lnTo>
                  <a:lnTo>
                    <a:pt x="840" y="228"/>
                  </a:lnTo>
                  <a:lnTo>
                    <a:pt x="892" y="209"/>
                  </a:lnTo>
                  <a:lnTo>
                    <a:pt x="928" y="166"/>
                  </a:lnTo>
                  <a:lnTo>
                    <a:pt x="954" y="149"/>
                  </a:lnTo>
                  <a:lnTo>
                    <a:pt x="921" y="71"/>
                  </a:lnTo>
                  <a:lnTo>
                    <a:pt x="859"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7" name="Freeform 480"/>
            <p:cNvSpPr>
              <a:spLocks/>
            </p:cNvSpPr>
            <p:nvPr/>
          </p:nvSpPr>
          <p:spPr bwMode="auto">
            <a:xfrm>
              <a:off x="1361" y="2212"/>
              <a:ext cx="612" cy="211"/>
            </a:xfrm>
            <a:custGeom>
              <a:avLst/>
              <a:gdLst>
                <a:gd name="T0" fmla="*/ 612 w 612"/>
                <a:gd name="T1" fmla="*/ 95 h 211"/>
                <a:gd name="T2" fmla="*/ 491 w 612"/>
                <a:gd name="T3" fmla="*/ 95 h 211"/>
                <a:gd name="T4" fmla="*/ 464 w 612"/>
                <a:gd name="T5" fmla="*/ 90 h 211"/>
                <a:gd name="T6" fmla="*/ 395 w 612"/>
                <a:gd name="T7" fmla="*/ 50 h 211"/>
                <a:gd name="T8" fmla="*/ 288 w 612"/>
                <a:gd name="T9" fmla="*/ 19 h 211"/>
                <a:gd name="T10" fmla="*/ 248 w 612"/>
                <a:gd name="T11" fmla="*/ 19 h 211"/>
                <a:gd name="T12" fmla="*/ 203 w 612"/>
                <a:gd name="T13" fmla="*/ 7 h 211"/>
                <a:gd name="T14" fmla="*/ 155 w 612"/>
                <a:gd name="T15" fmla="*/ 21 h 211"/>
                <a:gd name="T16" fmla="*/ 74 w 612"/>
                <a:gd name="T17" fmla="*/ 21 h 211"/>
                <a:gd name="T18" fmla="*/ 27 w 612"/>
                <a:gd name="T19" fmla="*/ 21 h 211"/>
                <a:gd name="T20" fmla="*/ 24 w 612"/>
                <a:gd name="T21" fmla="*/ 45 h 211"/>
                <a:gd name="T22" fmla="*/ 53 w 612"/>
                <a:gd name="T23" fmla="*/ 71 h 211"/>
                <a:gd name="T24" fmla="*/ 107 w 612"/>
                <a:gd name="T25" fmla="*/ 76 h 211"/>
                <a:gd name="T26" fmla="*/ 210 w 612"/>
                <a:gd name="T27" fmla="*/ 107 h 211"/>
                <a:gd name="T28" fmla="*/ 241 w 612"/>
                <a:gd name="T29" fmla="*/ 123 h 211"/>
                <a:gd name="T30" fmla="*/ 267 w 612"/>
                <a:gd name="T31" fmla="*/ 152 h 211"/>
                <a:gd name="T32" fmla="*/ 348 w 612"/>
                <a:gd name="T33" fmla="*/ 194 h 211"/>
                <a:gd name="T34" fmla="*/ 417 w 612"/>
                <a:gd name="T35" fmla="*/ 206 h 211"/>
                <a:gd name="T36" fmla="*/ 369 w 612"/>
                <a:gd name="T37" fmla="*/ 211 h 211"/>
                <a:gd name="T38" fmla="*/ 260 w 612"/>
                <a:gd name="T39" fmla="*/ 166 h 211"/>
                <a:gd name="T40" fmla="*/ 176 w 612"/>
                <a:gd name="T41" fmla="*/ 114 h 211"/>
                <a:gd name="T42" fmla="*/ 74 w 612"/>
                <a:gd name="T43" fmla="*/ 92 h 211"/>
                <a:gd name="T44" fmla="*/ 22 w 612"/>
                <a:gd name="T45" fmla="*/ 64 h 211"/>
                <a:gd name="T46" fmla="*/ 0 w 612"/>
                <a:gd name="T47" fmla="*/ 45 h 211"/>
                <a:gd name="T48" fmla="*/ 10 w 612"/>
                <a:gd name="T49" fmla="*/ 21 h 211"/>
                <a:gd name="T50" fmla="*/ 17 w 612"/>
                <a:gd name="T51" fmla="*/ 2 h 211"/>
                <a:gd name="T52" fmla="*/ 93 w 612"/>
                <a:gd name="T53" fmla="*/ 12 h 211"/>
                <a:gd name="T54" fmla="*/ 165 w 612"/>
                <a:gd name="T55" fmla="*/ 2 h 211"/>
                <a:gd name="T56" fmla="*/ 260 w 612"/>
                <a:gd name="T57" fmla="*/ 0 h 211"/>
                <a:gd name="T58" fmla="*/ 355 w 612"/>
                <a:gd name="T59" fmla="*/ 16 h 211"/>
                <a:gd name="T60" fmla="*/ 426 w 612"/>
                <a:gd name="T61" fmla="*/ 50 h 211"/>
                <a:gd name="T62" fmla="*/ 493 w 612"/>
                <a:gd name="T63" fmla="*/ 83 h 211"/>
                <a:gd name="T64" fmla="*/ 612 w 612"/>
                <a:gd name="T65" fmla="*/ 83 h 211"/>
                <a:gd name="T66" fmla="*/ 612 w 612"/>
                <a:gd name="T67" fmla="*/ 95 h 211"/>
                <a:gd name="T68" fmla="*/ 612 w 612"/>
                <a:gd name="T69" fmla="*/ 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211"/>
                <a:gd name="T107" fmla="*/ 612 w 61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211">
                  <a:moveTo>
                    <a:pt x="612" y="95"/>
                  </a:moveTo>
                  <a:lnTo>
                    <a:pt x="491" y="95"/>
                  </a:lnTo>
                  <a:lnTo>
                    <a:pt x="464" y="90"/>
                  </a:lnTo>
                  <a:lnTo>
                    <a:pt x="395" y="50"/>
                  </a:lnTo>
                  <a:lnTo>
                    <a:pt x="288" y="19"/>
                  </a:lnTo>
                  <a:lnTo>
                    <a:pt x="248" y="19"/>
                  </a:lnTo>
                  <a:lnTo>
                    <a:pt x="203" y="7"/>
                  </a:lnTo>
                  <a:lnTo>
                    <a:pt x="155" y="21"/>
                  </a:lnTo>
                  <a:lnTo>
                    <a:pt x="74" y="21"/>
                  </a:lnTo>
                  <a:lnTo>
                    <a:pt x="27" y="21"/>
                  </a:lnTo>
                  <a:lnTo>
                    <a:pt x="24" y="45"/>
                  </a:lnTo>
                  <a:lnTo>
                    <a:pt x="53" y="71"/>
                  </a:lnTo>
                  <a:lnTo>
                    <a:pt x="107" y="76"/>
                  </a:lnTo>
                  <a:lnTo>
                    <a:pt x="210" y="107"/>
                  </a:lnTo>
                  <a:lnTo>
                    <a:pt x="241" y="123"/>
                  </a:lnTo>
                  <a:lnTo>
                    <a:pt x="267" y="152"/>
                  </a:lnTo>
                  <a:lnTo>
                    <a:pt x="348" y="194"/>
                  </a:lnTo>
                  <a:lnTo>
                    <a:pt x="417" y="206"/>
                  </a:lnTo>
                  <a:lnTo>
                    <a:pt x="369" y="211"/>
                  </a:lnTo>
                  <a:lnTo>
                    <a:pt x="260" y="166"/>
                  </a:lnTo>
                  <a:lnTo>
                    <a:pt x="176" y="114"/>
                  </a:lnTo>
                  <a:lnTo>
                    <a:pt x="74" y="92"/>
                  </a:lnTo>
                  <a:lnTo>
                    <a:pt x="22" y="64"/>
                  </a:lnTo>
                  <a:lnTo>
                    <a:pt x="0" y="45"/>
                  </a:lnTo>
                  <a:lnTo>
                    <a:pt x="10" y="21"/>
                  </a:lnTo>
                  <a:lnTo>
                    <a:pt x="17" y="2"/>
                  </a:lnTo>
                  <a:lnTo>
                    <a:pt x="93" y="12"/>
                  </a:lnTo>
                  <a:lnTo>
                    <a:pt x="165" y="2"/>
                  </a:lnTo>
                  <a:lnTo>
                    <a:pt x="260" y="0"/>
                  </a:lnTo>
                  <a:lnTo>
                    <a:pt x="355" y="16"/>
                  </a:lnTo>
                  <a:lnTo>
                    <a:pt x="426" y="50"/>
                  </a:lnTo>
                  <a:lnTo>
                    <a:pt x="493" y="83"/>
                  </a:lnTo>
                  <a:lnTo>
                    <a:pt x="612" y="83"/>
                  </a:lnTo>
                  <a:lnTo>
                    <a:pt x="612"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8" name="Freeform 481"/>
            <p:cNvSpPr>
              <a:spLocks/>
            </p:cNvSpPr>
            <p:nvPr/>
          </p:nvSpPr>
          <p:spPr bwMode="auto">
            <a:xfrm>
              <a:off x="1116" y="2316"/>
              <a:ext cx="2573" cy="1168"/>
            </a:xfrm>
            <a:custGeom>
              <a:avLst/>
              <a:gdLst>
                <a:gd name="T0" fmla="*/ 633 w 2573"/>
                <a:gd name="T1" fmla="*/ 131 h 1168"/>
                <a:gd name="T2" fmla="*/ 795 w 2573"/>
                <a:gd name="T3" fmla="*/ 176 h 1168"/>
                <a:gd name="T4" fmla="*/ 900 w 2573"/>
                <a:gd name="T5" fmla="*/ 204 h 1168"/>
                <a:gd name="T6" fmla="*/ 905 w 2573"/>
                <a:gd name="T7" fmla="*/ 90 h 1168"/>
                <a:gd name="T8" fmla="*/ 886 w 2573"/>
                <a:gd name="T9" fmla="*/ 0 h 1168"/>
                <a:gd name="T10" fmla="*/ 938 w 2573"/>
                <a:gd name="T11" fmla="*/ 157 h 1168"/>
                <a:gd name="T12" fmla="*/ 881 w 2573"/>
                <a:gd name="T13" fmla="*/ 235 h 1168"/>
                <a:gd name="T14" fmla="*/ 978 w 2573"/>
                <a:gd name="T15" fmla="*/ 254 h 1168"/>
                <a:gd name="T16" fmla="*/ 1162 w 2573"/>
                <a:gd name="T17" fmla="*/ 271 h 1168"/>
                <a:gd name="T18" fmla="*/ 1459 w 2573"/>
                <a:gd name="T19" fmla="*/ 335 h 1168"/>
                <a:gd name="T20" fmla="*/ 1495 w 2573"/>
                <a:gd name="T21" fmla="*/ 359 h 1168"/>
                <a:gd name="T22" fmla="*/ 1195 w 2573"/>
                <a:gd name="T23" fmla="*/ 306 h 1168"/>
                <a:gd name="T24" fmla="*/ 978 w 2573"/>
                <a:gd name="T25" fmla="*/ 347 h 1168"/>
                <a:gd name="T26" fmla="*/ 588 w 2573"/>
                <a:gd name="T27" fmla="*/ 261 h 1168"/>
                <a:gd name="T28" fmla="*/ 498 w 2573"/>
                <a:gd name="T29" fmla="*/ 321 h 1168"/>
                <a:gd name="T30" fmla="*/ 467 w 2573"/>
                <a:gd name="T31" fmla="*/ 506 h 1168"/>
                <a:gd name="T32" fmla="*/ 545 w 2573"/>
                <a:gd name="T33" fmla="*/ 555 h 1168"/>
                <a:gd name="T34" fmla="*/ 726 w 2573"/>
                <a:gd name="T35" fmla="*/ 591 h 1168"/>
                <a:gd name="T36" fmla="*/ 943 w 2573"/>
                <a:gd name="T37" fmla="*/ 639 h 1168"/>
                <a:gd name="T38" fmla="*/ 1109 w 2573"/>
                <a:gd name="T39" fmla="*/ 698 h 1168"/>
                <a:gd name="T40" fmla="*/ 1459 w 2573"/>
                <a:gd name="T41" fmla="*/ 757 h 1168"/>
                <a:gd name="T42" fmla="*/ 1473 w 2573"/>
                <a:gd name="T43" fmla="*/ 729 h 1168"/>
                <a:gd name="T44" fmla="*/ 1816 w 2573"/>
                <a:gd name="T45" fmla="*/ 710 h 1168"/>
                <a:gd name="T46" fmla="*/ 2206 w 2573"/>
                <a:gd name="T47" fmla="*/ 430 h 1168"/>
                <a:gd name="T48" fmla="*/ 2573 w 2573"/>
                <a:gd name="T49" fmla="*/ 230 h 1168"/>
                <a:gd name="T50" fmla="*/ 2183 w 2573"/>
                <a:gd name="T51" fmla="*/ 489 h 1168"/>
                <a:gd name="T52" fmla="*/ 2087 w 2573"/>
                <a:gd name="T53" fmla="*/ 605 h 1168"/>
                <a:gd name="T54" fmla="*/ 2318 w 2573"/>
                <a:gd name="T55" fmla="*/ 636 h 1168"/>
                <a:gd name="T56" fmla="*/ 2276 w 2573"/>
                <a:gd name="T57" fmla="*/ 653 h 1168"/>
                <a:gd name="T58" fmla="*/ 2183 w 2573"/>
                <a:gd name="T59" fmla="*/ 679 h 1168"/>
                <a:gd name="T60" fmla="*/ 2009 w 2573"/>
                <a:gd name="T61" fmla="*/ 646 h 1168"/>
                <a:gd name="T62" fmla="*/ 1885 w 2573"/>
                <a:gd name="T63" fmla="*/ 741 h 1168"/>
                <a:gd name="T64" fmla="*/ 1823 w 2573"/>
                <a:gd name="T65" fmla="*/ 741 h 1168"/>
                <a:gd name="T66" fmla="*/ 1771 w 2573"/>
                <a:gd name="T67" fmla="*/ 814 h 1168"/>
                <a:gd name="T68" fmla="*/ 1735 w 2573"/>
                <a:gd name="T69" fmla="*/ 919 h 1168"/>
                <a:gd name="T70" fmla="*/ 1740 w 2573"/>
                <a:gd name="T71" fmla="*/ 1014 h 1168"/>
                <a:gd name="T72" fmla="*/ 1745 w 2573"/>
                <a:gd name="T73" fmla="*/ 1056 h 1168"/>
                <a:gd name="T74" fmla="*/ 1728 w 2573"/>
                <a:gd name="T75" fmla="*/ 890 h 1168"/>
                <a:gd name="T76" fmla="*/ 1738 w 2573"/>
                <a:gd name="T77" fmla="*/ 831 h 1168"/>
                <a:gd name="T78" fmla="*/ 1661 w 2573"/>
                <a:gd name="T79" fmla="*/ 947 h 1168"/>
                <a:gd name="T80" fmla="*/ 1097 w 2573"/>
                <a:gd name="T81" fmla="*/ 987 h 1168"/>
                <a:gd name="T82" fmla="*/ 107 w 2573"/>
                <a:gd name="T83" fmla="*/ 1021 h 1168"/>
                <a:gd name="T84" fmla="*/ 917 w 2573"/>
                <a:gd name="T85" fmla="*/ 907 h 1168"/>
                <a:gd name="T86" fmla="*/ 1057 w 2573"/>
                <a:gd name="T87" fmla="*/ 862 h 1168"/>
                <a:gd name="T88" fmla="*/ 814 w 2573"/>
                <a:gd name="T89" fmla="*/ 790 h 1168"/>
                <a:gd name="T90" fmla="*/ 338 w 2573"/>
                <a:gd name="T91" fmla="*/ 660 h 1168"/>
                <a:gd name="T92" fmla="*/ 7 w 2573"/>
                <a:gd name="T93" fmla="*/ 449 h 1168"/>
                <a:gd name="T94" fmla="*/ 91 w 2573"/>
                <a:gd name="T95" fmla="*/ 427 h 1168"/>
                <a:gd name="T96" fmla="*/ 153 w 2573"/>
                <a:gd name="T97" fmla="*/ 482 h 1168"/>
                <a:gd name="T98" fmla="*/ 317 w 2573"/>
                <a:gd name="T99" fmla="*/ 522 h 1168"/>
                <a:gd name="T100" fmla="*/ 452 w 2573"/>
                <a:gd name="T101" fmla="*/ 537 h 1168"/>
                <a:gd name="T102" fmla="*/ 462 w 2573"/>
                <a:gd name="T103" fmla="*/ 378 h 1168"/>
                <a:gd name="T104" fmla="*/ 529 w 2573"/>
                <a:gd name="T105" fmla="*/ 249 h 1168"/>
                <a:gd name="T106" fmla="*/ 610 w 2573"/>
                <a:gd name="T107" fmla="*/ 249 h 1168"/>
                <a:gd name="T108" fmla="*/ 795 w 2573"/>
                <a:gd name="T109" fmla="*/ 313 h 1168"/>
                <a:gd name="T110" fmla="*/ 610 w 2573"/>
                <a:gd name="T111" fmla="*/ 219 h 1168"/>
                <a:gd name="T112" fmla="*/ 481 w 2573"/>
                <a:gd name="T113" fmla="*/ 145 h 1168"/>
                <a:gd name="T114" fmla="*/ 783 w 2573"/>
                <a:gd name="T115" fmla="*/ 256 h 1168"/>
                <a:gd name="T116" fmla="*/ 757 w 2573"/>
                <a:gd name="T117" fmla="*/ 176 h 1168"/>
                <a:gd name="T118" fmla="*/ 583 w 2573"/>
                <a:gd name="T119" fmla="*/ 102 h 1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3"/>
                <a:gd name="T181" fmla="*/ 0 h 1168"/>
                <a:gd name="T182" fmla="*/ 2573 w 2573"/>
                <a:gd name="T183" fmla="*/ 1168 h 1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3" h="1168">
                  <a:moveTo>
                    <a:pt x="583" y="102"/>
                  </a:moveTo>
                  <a:lnTo>
                    <a:pt x="633" y="131"/>
                  </a:lnTo>
                  <a:lnTo>
                    <a:pt x="740" y="157"/>
                  </a:lnTo>
                  <a:lnTo>
                    <a:pt x="795" y="176"/>
                  </a:lnTo>
                  <a:lnTo>
                    <a:pt x="843" y="209"/>
                  </a:lnTo>
                  <a:lnTo>
                    <a:pt x="900" y="204"/>
                  </a:lnTo>
                  <a:lnTo>
                    <a:pt x="917" y="154"/>
                  </a:lnTo>
                  <a:lnTo>
                    <a:pt x="905" y="90"/>
                  </a:lnTo>
                  <a:lnTo>
                    <a:pt x="864" y="0"/>
                  </a:lnTo>
                  <a:lnTo>
                    <a:pt x="886" y="0"/>
                  </a:lnTo>
                  <a:lnTo>
                    <a:pt x="924" y="88"/>
                  </a:lnTo>
                  <a:lnTo>
                    <a:pt x="938" y="157"/>
                  </a:lnTo>
                  <a:lnTo>
                    <a:pt x="917" y="226"/>
                  </a:lnTo>
                  <a:lnTo>
                    <a:pt x="881" y="235"/>
                  </a:lnTo>
                  <a:lnTo>
                    <a:pt x="900" y="264"/>
                  </a:lnTo>
                  <a:lnTo>
                    <a:pt x="978" y="254"/>
                  </a:lnTo>
                  <a:lnTo>
                    <a:pt x="1076" y="271"/>
                  </a:lnTo>
                  <a:lnTo>
                    <a:pt x="1162" y="271"/>
                  </a:lnTo>
                  <a:lnTo>
                    <a:pt x="1276" y="302"/>
                  </a:lnTo>
                  <a:lnTo>
                    <a:pt x="1459" y="335"/>
                  </a:lnTo>
                  <a:lnTo>
                    <a:pt x="1509" y="328"/>
                  </a:lnTo>
                  <a:lnTo>
                    <a:pt x="1495" y="359"/>
                  </a:lnTo>
                  <a:lnTo>
                    <a:pt x="1238" y="356"/>
                  </a:lnTo>
                  <a:lnTo>
                    <a:pt x="1195" y="306"/>
                  </a:lnTo>
                  <a:lnTo>
                    <a:pt x="1047" y="313"/>
                  </a:lnTo>
                  <a:lnTo>
                    <a:pt x="978" y="347"/>
                  </a:lnTo>
                  <a:lnTo>
                    <a:pt x="778" y="332"/>
                  </a:lnTo>
                  <a:lnTo>
                    <a:pt x="588" y="261"/>
                  </a:lnTo>
                  <a:lnTo>
                    <a:pt x="543" y="261"/>
                  </a:lnTo>
                  <a:lnTo>
                    <a:pt x="498" y="321"/>
                  </a:lnTo>
                  <a:lnTo>
                    <a:pt x="469" y="432"/>
                  </a:lnTo>
                  <a:lnTo>
                    <a:pt x="467" y="506"/>
                  </a:lnTo>
                  <a:lnTo>
                    <a:pt x="479" y="541"/>
                  </a:lnTo>
                  <a:lnTo>
                    <a:pt x="545" y="555"/>
                  </a:lnTo>
                  <a:lnTo>
                    <a:pt x="610" y="591"/>
                  </a:lnTo>
                  <a:lnTo>
                    <a:pt x="726" y="591"/>
                  </a:lnTo>
                  <a:lnTo>
                    <a:pt x="864" y="631"/>
                  </a:lnTo>
                  <a:lnTo>
                    <a:pt x="943" y="639"/>
                  </a:lnTo>
                  <a:lnTo>
                    <a:pt x="969" y="617"/>
                  </a:lnTo>
                  <a:lnTo>
                    <a:pt x="1109" y="698"/>
                  </a:lnTo>
                  <a:lnTo>
                    <a:pt x="1221" y="681"/>
                  </a:lnTo>
                  <a:lnTo>
                    <a:pt x="1459" y="757"/>
                  </a:lnTo>
                  <a:lnTo>
                    <a:pt x="1357" y="646"/>
                  </a:lnTo>
                  <a:lnTo>
                    <a:pt x="1473" y="729"/>
                  </a:lnTo>
                  <a:lnTo>
                    <a:pt x="1652" y="752"/>
                  </a:lnTo>
                  <a:lnTo>
                    <a:pt x="1816" y="710"/>
                  </a:lnTo>
                  <a:lnTo>
                    <a:pt x="1911" y="612"/>
                  </a:lnTo>
                  <a:lnTo>
                    <a:pt x="2206" y="430"/>
                  </a:lnTo>
                  <a:lnTo>
                    <a:pt x="2459" y="297"/>
                  </a:lnTo>
                  <a:lnTo>
                    <a:pt x="2573" y="230"/>
                  </a:lnTo>
                  <a:lnTo>
                    <a:pt x="2561" y="266"/>
                  </a:lnTo>
                  <a:lnTo>
                    <a:pt x="2183" y="489"/>
                  </a:lnTo>
                  <a:lnTo>
                    <a:pt x="2078" y="565"/>
                  </a:lnTo>
                  <a:lnTo>
                    <a:pt x="2087" y="605"/>
                  </a:lnTo>
                  <a:lnTo>
                    <a:pt x="2171" y="629"/>
                  </a:lnTo>
                  <a:lnTo>
                    <a:pt x="2318" y="636"/>
                  </a:lnTo>
                  <a:lnTo>
                    <a:pt x="2444" y="679"/>
                  </a:lnTo>
                  <a:lnTo>
                    <a:pt x="2276" y="653"/>
                  </a:lnTo>
                  <a:lnTo>
                    <a:pt x="2235" y="662"/>
                  </a:lnTo>
                  <a:lnTo>
                    <a:pt x="2183" y="679"/>
                  </a:lnTo>
                  <a:lnTo>
                    <a:pt x="2083" y="662"/>
                  </a:lnTo>
                  <a:lnTo>
                    <a:pt x="2009" y="646"/>
                  </a:lnTo>
                  <a:lnTo>
                    <a:pt x="1907" y="703"/>
                  </a:lnTo>
                  <a:lnTo>
                    <a:pt x="1885" y="741"/>
                  </a:lnTo>
                  <a:lnTo>
                    <a:pt x="1885" y="802"/>
                  </a:lnTo>
                  <a:lnTo>
                    <a:pt x="1823" y="741"/>
                  </a:lnTo>
                  <a:lnTo>
                    <a:pt x="1778" y="750"/>
                  </a:lnTo>
                  <a:lnTo>
                    <a:pt x="1771" y="814"/>
                  </a:lnTo>
                  <a:lnTo>
                    <a:pt x="1773" y="866"/>
                  </a:lnTo>
                  <a:lnTo>
                    <a:pt x="1735" y="919"/>
                  </a:lnTo>
                  <a:lnTo>
                    <a:pt x="1728" y="964"/>
                  </a:lnTo>
                  <a:lnTo>
                    <a:pt x="1740" y="1014"/>
                  </a:lnTo>
                  <a:lnTo>
                    <a:pt x="1838" y="1168"/>
                  </a:lnTo>
                  <a:lnTo>
                    <a:pt x="1745" y="1056"/>
                  </a:lnTo>
                  <a:lnTo>
                    <a:pt x="1702" y="959"/>
                  </a:lnTo>
                  <a:lnTo>
                    <a:pt x="1728" y="890"/>
                  </a:lnTo>
                  <a:lnTo>
                    <a:pt x="1745" y="852"/>
                  </a:lnTo>
                  <a:lnTo>
                    <a:pt x="1738" y="831"/>
                  </a:lnTo>
                  <a:lnTo>
                    <a:pt x="1704" y="892"/>
                  </a:lnTo>
                  <a:lnTo>
                    <a:pt x="1661" y="947"/>
                  </a:lnTo>
                  <a:lnTo>
                    <a:pt x="1661" y="987"/>
                  </a:lnTo>
                  <a:lnTo>
                    <a:pt x="1097" y="987"/>
                  </a:lnTo>
                  <a:lnTo>
                    <a:pt x="962" y="1025"/>
                  </a:lnTo>
                  <a:lnTo>
                    <a:pt x="107" y="1021"/>
                  </a:lnTo>
                  <a:lnTo>
                    <a:pt x="117" y="902"/>
                  </a:lnTo>
                  <a:lnTo>
                    <a:pt x="917" y="907"/>
                  </a:lnTo>
                  <a:lnTo>
                    <a:pt x="995" y="900"/>
                  </a:lnTo>
                  <a:lnTo>
                    <a:pt x="1057" y="862"/>
                  </a:lnTo>
                  <a:lnTo>
                    <a:pt x="1076" y="812"/>
                  </a:lnTo>
                  <a:lnTo>
                    <a:pt x="814" y="790"/>
                  </a:lnTo>
                  <a:lnTo>
                    <a:pt x="640" y="769"/>
                  </a:lnTo>
                  <a:lnTo>
                    <a:pt x="338" y="660"/>
                  </a:lnTo>
                  <a:lnTo>
                    <a:pt x="0" y="513"/>
                  </a:lnTo>
                  <a:lnTo>
                    <a:pt x="7" y="449"/>
                  </a:lnTo>
                  <a:lnTo>
                    <a:pt x="91" y="382"/>
                  </a:lnTo>
                  <a:lnTo>
                    <a:pt x="91" y="427"/>
                  </a:lnTo>
                  <a:lnTo>
                    <a:pt x="105" y="463"/>
                  </a:lnTo>
                  <a:lnTo>
                    <a:pt x="153" y="482"/>
                  </a:lnTo>
                  <a:lnTo>
                    <a:pt x="219" y="487"/>
                  </a:lnTo>
                  <a:lnTo>
                    <a:pt x="317" y="522"/>
                  </a:lnTo>
                  <a:lnTo>
                    <a:pt x="391" y="532"/>
                  </a:lnTo>
                  <a:lnTo>
                    <a:pt x="452" y="537"/>
                  </a:lnTo>
                  <a:lnTo>
                    <a:pt x="452" y="463"/>
                  </a:lnTo>
                  <a:lnTo>
                    <a:pt x="462" y="378"/>
                  </a:lnTo>
                  <a:lnTo>
                    <a:pt x="486" y="302"/>
                  </a:lnTo>
                  <a:lnTo>
                    <a:pt x="529" y="249"/>
                  </a:lnTo>
                  <a:lnTo>
                    <a:pt x="569" y="242"/>
                  </a:lnTo>
                  <a:lnTo>
                    <a:pt x="610" y="249"/>
                  </a:lnTo>
                  <a:lnTo>
                    <a:pt x="736" y="304"/>
                  </a:lnTo>
                  <a:lnTo>
                    <a:pt x="795" y="313"/>
                  </a:lnTo>
                  <a:lnTo>
                    <a:pt x="781" y="290"/>
                  </a:lnTo>
                  <a:lnTo>
                    <a:pt x="610" y="219"/>
                  </a:lnTo>
                  <a:lnTo>
                    <a:pt x="495" y="171"/>
                  </a:lnTo>
                  <a:lnTo>
                    <a:pt x="481" y="145"/>
                  </a:lnTo>
                  <a:lnTo>
                    <a:pt x="664" y="221"/>
                  </a:lnTo>
                  <a:lnTo>
                    <a:pt x="783" y="256"/>
                  </a:lnTo>
                  <a:lnTo>
                    <a:pt x="833" y="226"/>
                  </a:lnTo>
                  <a:lnTo>
                    <a:pt x="757" y="176"/>
                  </a:lnTo>
                  <a:lnTo>
                    <a:pt x="610" y="135"/>
                  </a:lnTo>
                  <a:lnTo>
                    <a:pt x="583" y="10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9" name="Freeform 482"/>
            <p:cNvSpPr>
              <a:spLocks/>
            </p:cNvSpPr>
            <p:nvPr/>
          </p:nvSpPr>
          <p:spPr bwMode="auto">
            <a:xfrm>
              <a:off x="1466" y="2326"/>
              <a:ext cx="202" cy="246"/>
            </a:xfrm>
            <a:custGeom>
              <a:avLst/>
              <a:gdLst>
                <a:gd name="T0" fmla="*/ 188 w 202"/>
                <a:gd name="T1" fmla="*/ 246 h 246"/>
                <a:gd name="T2" fmla="*/ 183 w 202"/>
                <a:gd name="T3" fmla="*/ 216 h 246"/>
                <a:gd name="T4" fmla="*/ 138 w 202"/>
                <a:gd name="T5" fmla="*/ 156 h 246"/>
                <a:gd name="T6" fmla="*/ 102 w 202"/>
                <a:gd name="T7" fmla="*/ 123 h 246"/>
                <a:gd name="T8" fmla="*/ 71 w 202"/>
                <a:gd name="T9" fmla="*/ 47 h 246"/>
                <a:gd name="T10" fmla="*/ 67 w 202"/>
                <a:gd name="T11" fmla="*/ 21 h 246"/>
                <a:gd name="T12" fmla="*/ 36 w 202"/>
                <a:gd name="T13" fmla="*/ 12 h 246"/>
                <a:gd name="T14" fmla="*/ 0 w 202"/>
                <a:gd name="T15" fmla="*/ 23 h 246"/>
                <a:gd name="T16" fmla="*/ 7 w 202"/>
                <a:gd name="T17" fmla="*/ 0 h 246"/>
                <a:gd name="T18" fmla="*/ 48 w 202"/>
                <a:gd name="T19" fmla="*/ 0 h 246"/>
                <a:gd name="T20" fmla="*/ 83 w 202"/>
                <a:gd name="T21" fmla="*/ 14 h 246"/>
                <a:gd name="T22" fmla="*/ 93 w 202"/>
                <a:gd name="T23" fmla="*/ 52 h 246"/>
                <a:gd name="T24" fmla="*/ 114 w 202"/>
                <a:gd name="T25" fmla="*/ 114 h 246"/>
                <a:gd name="T26" fmla="*/ 162 w 202"/>
                <a:gd name="T27" fmla="*/ 161 h 246"/>
                <a:gd name="T28" fmla="*/ 202 w 202"/>
                <a:gd name="T29" fmla="*/ 242 h 246"/>
                <a:gd name="T30" fmla="*/ 188 w 202"/>
                <a:gd name="T31" fmla="*/ 246 h 246"/>
                <a:gd name="T32" fmla="*/ 188 w 202"/>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6"/>
                <a:gd name="T53" fmla="*/ 202 w 20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6">
                  <a:moveTo>
                    <a:pt x="188" y="246"/>
                  </a:moveTo>
                  <a:lnTo>
                    <a:pt x="183" y="216"/>
                  </a:lnTo>
                  <a:lnTo>
                    <a:pt x="138" y="156"/>
                  </a:lnTo>
                  <a:lnTo>
                    <a:pt x="102" y="123"/>
                  </a:lnTo>
                  <a:lnTo>
                    <a:pt x="71" y="47"/>
                  </a:lnTo>
                  <a:lnTo>
                    <a:pt x="67" y="21"/>
                  </a:lnTo>
                  <a:lnTo>
                    <a:pt x="36" y="12"/>
                  </a:lnTo>
                  <a:lnTo>
                    <a:pt x="0" y="23"/>
                  </a:lnTo>
                  <a:lnTo>
                    <a:pt x="7" y="0"/>
                  </a:lnTo>
                  <a:lnTo>
                    <a:pt x="48" y="0"/>
                  </a:lnTo>
                  <a:lnTo>
                    <a:pt x="83" y="14"/>
                  </a:lnTo>
                  <a:lnTo>
                    <a:pt x="93" y="52"/>
                  </a:lnTo>
                  <a:lnTo>
                    <a:pt x="114" y="114"/>
                  </a:lnTo>
                  <a:lnTo>
                    <a:pt x="162" y="161"/>
                  </a:lnTo>
                  <a:lnTo>
                    <a:pt x="202" y="242"/>
                  </a:lnTo>
                  <a:lnTo>
                    <a:pt x="188" y="24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0" name="Freeform 483"/>
            <p:cNvSpPr>
              <a:spLocks/>
            </p:cNvSpPr>
            <p:nvPr/>
          </p:nvSpPr>
          <p:spPr bwMode="auto">
            <a:xfrm>
              <a:off x="445" y="2169"/>
              <a:ext cx="1031" cy="335"/>
            </a:xfrm>
            <a:custGeom>
              <a:avLst/>
              <a:gdLst>
                <a:gd name="T0" fmla="*/ 1019 w 1031"/>
                <a:gd name="T1" fmla="*/ 188 h 335"/>
                <a:gd name="T2" fmla="*/ 990 w 1031"/>
                <a:gd name="T3" fmla="*/ 188 h 335"/>
                <a:gd name="T4" fmla="*/ 990 w 1031"/>
                <a:gd name="T5" fmla="*/ 207 h 335"/>
                <a:gd name="T6" fmla="*/ 1019 w 1031"/>
                <a:gd name="T7" fmla="*/ 230 h 335"/>
                <a:gd name="T8" fmla="*/ 1031 w 1031"/>
                <a:gd name="T9" fmla="*/ 268 h 335"/>
                <a:gd name="T10" fmla="*/ 1021 w 1031"/>
                <a:gd name="T11" fmla="*/ 294 h 335"/>
                <a:gd name="T12" fmla="*/ 950 w 1031"/>
                <a:gd name="T13" fmla="*/ 323 h 335"/>
                <a:gd name="T14" fmla="*/ 904 w 1031"/>
                <a:gd name="T15" fmla="*/ 335 h 335"/>
                <a:gd name="T16" fmla="*/ 757 w 1031"/>
                <a:gd name="T17" fmla="*/ 335 h 335"/>
                <a:gd name="T18" fmla="*/ 645 w 1031"/>
                <a:gd name="T19" fmla="*/ 309 h 335"/>
                <a:gd name="T20" fmla="*/ 559 w 1031"/>
                <a:gd name="T21" fmla="*/ 278 h 335"/>
                <a:gd name="T22" fmla="*/ 10 w 1031"/>
                <a:gd name="T23" fmla="*/ 21 h 335"/>
                <a:gd name="T24" fmla="*/ 0 w 1031"/>
                <a:gd name="T25" fmla="*/ 0 h 335"/>
                <a:gd name="T26" fmla="*/ 619 w 1031"/>
                <a:gd name="T27" fmla="*/ 282 h 335"/>
                <a:gd name="T28" fmla="*/ 712 w 1031"/>
                <a:gd name="T29" fmla="*/ 309 h 335"/>
                <a:gd name="T30" fmla="*/ 859 w 1031"/>
                <a:gd name="T31" fmla="*/ 318 h 335"/>
                <a:gd name="T32" fmla="*/ 950 w 1031"/>
                <a:gd name="T33" fmla="*/ 304 h 335"/>
                <a:gd name="T34" fmla="*/ 997 w 1031"/>
                <a:gd name="T35" fmla="*/ 292 h 335"/>
                <a:gd name="T36" fmla="*/ 1004 w 1031"/>
                <a:gd name="T37" fmla="*/ 252 h 335"/>
                <a:gd name="T38" fmla="*/ 976 w 1031"/>
                <a:gd name="T39" fmla="*/ 218 h 335"/>
                <a:gd name="T40" fmla="*/ 971 w 1031"/>
                <a:gd name="T41" fmla="*/ 190 h 335"/>
                <a:gd name="T42" fmla="*/ 976 w 1031"/>
                <a:gd name="T43" fmla="*/ 173 h 335"/>
                <a:gd name="T44" fmla="*/ 1031 w 1031"/>
                <a:gd name="T45" fmla="*/ 157 h 335"/>
                <a:gd name="T46" fmla="*/ 1019 w 1031"/>
                <a:gd name="T47" fmla="*/ 188 h 335"/>
                <a:gd name="T48" fmla="*/ 1019 w 1031"/>
                <a:gd name="T49" fmla="*/ 18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335"/>
                <a:gd name="T77" fmla="*/ 1031 w 1031"/>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335">
                  <a:moveTo>
                    <a:pt x="1019" y="188"/>
                  </a:moveTo>
                  <a:lnTo>
                    <a:pt x="990" y="188"/>
                  </a:lnTo>
                  <a:lnTo>
                    <a:pt x="990" y="207"/>
                  </a:lnTo>
                  <a:lnTo>
                    <a:pt x="1019" y="230"/>
                  </a:lnTo>
                  <a:lnTo>
                    <a:pt x="1031" y="268"/>
                  </a:lnTo>
                  <a:lnTo>
                    <a:pt x="1021" y="294"/>
                  </a:lnTo>
                  <a:lnTo>
                    <a:pt x="950" y="323"/>
                  </a:lnTo>
                  <a:lnTo>
                    <a:pt x="904" y="335"/>
                  </a:lnTo>
                  <a:lnTo>
                    <a:pt x="757" y="335"/>
                  </a:lnTo>
                  <a:lnTo>
                    <a:pt x="645" y="309"/>
                  </a:lnTo>
                  <a:lnTo>
                    <a:pt x="559" y="278"/>
                  </a:lnTo>
                  <a:lnTo>
                    <a:pt x="10" y="21"/>
                  </a:lnTo>
                  <a:lnTo>
                    <a:pt x="0" y="0"/>
                  </a:lnTo>
                  <a:lnTo>
                    <a:pt x="619" y="282"/>
                  </a:lnTo>
                  <a:lnTo>
                    <a:pt x="712" y="309"/>
                  </a:lnTo>
                  <a:lnTo>
                    <a:pt x="859" y="318"/>
                  </a:lnTo>
                  <a:lnTo>
                    <a:pt x="950" y="304"/>
                  </a:lnTo>
                  <a:lnTo>
                    <a:pt x="997" y="292"/>
                  </a:lnTo>
                  <a:lnTo>
                    <a:pt x="1004" y="252"/>
                  </a:lnTo>
                  <a:lnTo>
                    <a:pt x="976" y="218"/>
                  </a:lnTo>
                  <a:lnTo>
                    <a:pt x="971" y="190"/>
                  </a:lnTo>
                  <a:lnTo>
                    <a:pt x="976" y="173"/>
                  </a:lnTo>
                  <a:lnTo>
                    <a:pt x="1031" y="157"/>
                  </a:lnTo>
                  <a:lnTo>
                    <a:pt x="1019" y="18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1" name="Freeform 484"/>
            <p:cNvSpPr>
              <a:spLocks/>
            </p:cNvSpPr>
            <p:nvPr/>
          </p:nvSpPr>
          <p:spPr bwMode="auto">
            <a:xfrm>
              <a:off x="990" y="2430"/>
              <a:ext cx="317" cy="313"/>
            </a:xfrm>
            <a:custGeom>
              <a:avLst/>
              <a:gdLst>
                <a:gd name="T0" fmla="*/ 17 w 317"/>
                <a:gd name="T1" fmla="*/ 2 h 313"/>
                <a:gd name="T2" fmla="*/ 29 w 317"/>
                <a:gd name="T3" fmla="*/ 71 h 313"/>
                <a:gd name="T4" fmla="*/ 62 w 317"/>
                <a:gd name="T5" fmla="*/ 107 h 313"/>
                <a:gd name="T6" fmla="*/ 157 w 317"/>
                <a:gd name="T7" fmla="*/ 150 h 313"/>
                <a:gd name="T8" fmla="*/ 238 w 317"/>
                <a:gd name="T9" fmla="*/ 166 h 313"/>
                <a:gd name="T10" fmla="*/ 302 w 317"/>
                <a:gd name="T11" fmla="*/ 169 h 313"/>
                <a:gd name="T12" fmla="*/ 317 w 317"/>
                <a:gd name="T13" fmla="*/ 183 h 313"/>
                <a:gd name="T14" fmla="*/ 243 w 317"/>
                <a:gd name="T15" fmla="*/ 183 h 313"/>
                <a:gd name="T16" fmla="*/ 236 w 317"/>
                <a:gd name="T17" fmla="*/ 216 h 313"/>
                <a:gd name="T18" fmla="*/ 250 w 317"/>
                <a:gd name="T19" fmla="*/ 268 h 313"/>
                <a:gd name="T20" fmla="*/ 307 w 317"/>
                <a:gd name="T21" fmla="*/ 278 h 313"/>
                <a:gd name="T22" fmla="*/ 307 w 317"/>
                <a:gd name="T23" fmla="*/ 313 h 313"/>
                <a:gd name="T24" fmla="*/ 264 w 317"/>
                <a:gd name="T25" fmla="*/ 301 h 313"/>
                <a:gd name="T26" fmla="*/ 221 w 317"/>
                <a:gd name="T27" fmla="*/ 261 h 313"/>
                <a:gd name="T28" fmla="*/ 212 w 317"/>
                <a:gd name="T29" fmla="*/ 199 h 313"/>
                <a:gd name="T30" fmla="*/ 200 w 317"/>
                <a:gd name="T31" fmla="*/ 176 h 313"/>
                <a:gd name="T32" fmla="*/ 62 w 317"/>
                <a:gd name="T33" fmla="*/ 128 h 313"/>
                <a:gd name="T34" fmla="*/ 10 w 317"/>
                <a:gd name="T35" fmla="*/ 86 h 313"/>
                <a:gd name="T36" fmla="*/ 0 w 317"/>
                <a:gd name="T37" fmla="*/ 38 h 313"/>
                <a:gd name="T38" fmla="*/ 0 w 317"/>
                <a:gd name="T39" fmla="*/ 0 h 313"/>
                <a:gd name="T40" fmla="*/ 17 w 317"/>
                <a:gd name="T41" fmla="*/ 2 h 313"/>
                <a:gd name="T42" fmla="*/ 17 w 317"/>
                <a:gd name="T43" fmla="*/ 2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
                <a:gd name="T67" fmla="*/ 0 h 313"/>
                <a:gd name="T68" fmla="*/ 317 w 317"/>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 h="313">
                  <a:moveTo>
                    <a:pt x="17" y="2"/>
                  </a:moveTo>
                  <a:lnTo>
                    <a:pt x="29" y="71"/>
                  </a:lnTo>
                  <a:lnTo>
                    <a:pt x="62" y="107"/>
                  </a:lnTo>
                  <a:lnTo>
                    <a:pt x="157" y="150"/>
                  </a:lnTo>
                  <a:lnTo>
                    <a:pt x="238" y="166"/>
                  </a:lnTo>
                  <a:lnTo>
                    <a:pt x="302" y="169"/>
                  </a:lnTo>
                  <a:lnTo>
                    <a:pt x="317" y="183"/>
                  </a:lnTo>
                  <a:lnTo>
                    <a:pt x="243" y="183"/>
                  </a:lnTo>
                  <a:lnTo>
                    <a:pt x="236" y="216"/>
                  </a:lnTo>
                  <a:lnTo>
                    <a:pt x="250" y="268"/>
                  </a:lnTo>
                  <a:lnTo>
                    <a:pt x="307" y="278"/>
                  </a:lnTo>
                  <a:lnTo>
                    <a:pt x="307" y="313"/>
                  </a:lnTo>
                  <a:lnTo>
                    <a:pt x="264" y="301"/>
                  </a:lnTo>
                  <a:lnTo>
                    <a:pt x="221" y="261"/>
                  </a:lnTo>
                  <a:lnTo>
                    <a:pt x="212" y="199"/>
                  </a:lnTo>
                  <a:lnTo>
                    <a:pt x="200" y="176"/>
                  </a:lnTo>
                  <a:lnTo>
                    <a:pt x="62" y="128"/>
                  </a:lnTo>
                  <a:lnTo>
                    <a:pt x="10" y="86"/>
                  </a:lnTo>
                  <a:lnTo>
                    <a:pt x="0" y="38"/>
                  </a:lnTo>
                  <a:lnTo>
                    <a:pt x="0" y="0"/>
                  </a:lnTo>
                  <a:lnTo>
                    <a:pt x="17"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2" name="Freeform 485"/>
            <p:cNvSpPr>
              <a:spLocks/>
            </p:cNvSpPr>
            <p:nvPr/>
          </p:nvSpPr>
          <p:spPr bwMode="auto">
            <a:xfrm>
              <a:off x="1526" y="1993"/>
              <a:ext cx="119" cy="224"/>
            </a:xfrm>
            <a:custGeom>
              <a:avLst/>
              <a:gdLst>
                <a:gd name="T0" fmla="*/ 119 w 119"/>
                <a:gd name="T1" fmla="*/ 15 h 224"/>
                <a:gd name="T2" fmla="*/ 88 w 119"/>
                <a:gd name="T3" fmla="*/ 22 h 224"/>
                <a:gd name="T4" fmla="*/ 35 w 119"/>
                <a:gd name="T5" fmla="*/ 91 h 224"/>
                <a:gd name="T6" fmla="*/ 19 w 119"/>
                <a:gd name="T7" fmla="*/ 150 h 224"/>
                <a:gd name="T8" fmla="*/ 33 w 119"/>
                <a:gd name="T9" fmla="*/ 219 h 224"/>
                <a:gd name="T10" fmla="*/ 14 w 119"/>
                <a:gd name="T11" fmla="*/ 224 h 224"/>
                <a:gd name="T12" fmla="*/ 0 w 119"/>
                <a:gd name="T13" fmla="*/ 155 h 224"/>
                <a:gd name="T14" fmla="*/ 4 w 119"/>
                <a:gd name="T15" fmla="*/ 110 h 224"/>
                <a:gd name="T16" fmla="*/ 33 w 119"/>
                <a:gd name="T17" fmla="*/ 62 h 224"/>
                <a:gd name="T18" fmla="*/ 76 w 119"/>
                <a:gd name="T19" fmla="*/ 17 h 224"/>
                <a:gd name="T20" fmla="*/ 92 w 119"/>
                <a:gd name="T21" fmla="*/ 0 h 224"/>
                <a:gd name="T22" fmla="*/ 119 w 119"/>
                <a:gd name="T23" fmla="*/ 15 h 224"/>
                <a:gd name="T24" fmla="*/ 119 w 119"/>
                <a:gd name="T25" fmla="*/ 15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4"/>
                <a:gd name="T41" fmla="*/ 119 w 119"/>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4">
                  <a:moveTo>
                    <a:pt x="119" y="15"/>
                  </a:moveTo>
                  <a:lnTo>
                    <a:pt x="88" y="22"/>
                  </a:lnTo>
                  <a:lnTo>
                    <a:pt x="35" y="91"/>
                  </a:lnTo>
                  <a:lnTo>
                    <a:pt x="19" y="150"/>
                  </a:lnTo>
                  <a:lnTo>
                    <a:pt x="33" y="219"/>
                  </a:lnTo>
                  <a:lnTo>
                    <a:pt x="14" y="224"/>
                  </a:lnTo>
                  <a:lnTo>
                    <a:pt x="0" y="155"/>
                  </a:lnTo>
                  <a:lnTo>
                    <a:pt x="4" y="110"/>
                  </a:lnTo>
                  <a:lnTo>
                    <a:pt x="33" y="62"/>
                  </a:lnTo>
                  <a:lnTo>
                    <a:pt x="76" y="17"/>
                  </a:lnTo>
                  <a:lnTo>
                    <a:pt x="92" y="0"/>
                  </a:lnTo>
                  <a:lnTo>
                    <a:pt x="119"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3" name="Freeform 486"/>
            <p:cNvSpPr>
              <a:spLocks/>
            </p:cNvSpPr>
            <p:nvPr/>
          </p:nvSpPr>
          <p:spPr bwMode="auto">
            <a:xfrm>
              <a:off x="1214" y="1899"/>
              <a:ext cx="409" cy="329"/>
            </a:xfrm>
            <a:custGeom>
              <a:avLst/>
              <a:gdLst>
                <a:gd name="T0" fmla="*/ 409 w 409"/>
                <a:gd name="T1" fmla="*/ 106 h 329"/>
                <a:gd name="T2" fmla="*/ 285 w 409"/>
                <a:gd name="T3" fmla="*/ 64 h 329"/>
                <a:gd name="T4" fmla="*/ 214 w 409"/>
                <a:gd name="T5" fmla="*/ 16 h 329"/>
                <a:gd name="T6" fmla="*/ 159 w 409"/>
                <a:gd name="T7" fmla="*/ 23 h 329"/>
                <a:gd name="T8" fmla="*/ 143 w 409"/>
                <a:gd name="T9" fmla="*/ 40 h 329"/>
                <a:gd name="T10" fmla="*/ 95 w 409"/>
                <a:gd name="T11" fmla="*/ 45 h 329"/>
                <a:gd name="T12" fmla="*/ 81 w 409"/>
                <a:gd name="T13" fmla="*/ 64 h 329"/>
                <a:gd name="T14" fmla="*/ 55 w 409"/>
                <a:gd name="T15" fmla="*/ 92 h 329"/>
                <a:gd name="T16" fmla="*/ 19 w 409"/>
                <a:gd name="T17" fmla="*/ 147 h 329"/>
                <a:gd name="T18" fmla="*/ 19 w 409"/>
                <a:gd name="T19" fmla="*/ 175 h 329"/>
                <a:gd name="T20" fmla="*/ 43 w 409"/>
                <a:gd name="T21" fmla="*/ 199 h 329"/>
                <a:gd name="T22" fmla="*/ 52 w 409"/>
                <a:gd name="T23" fmla="*/ 265 h 329"/>
                <a:gd name="T24" fmla="*/ 85 w 409"/>
                <a:gd name="T25" fmla="*/ 289 h 329"/>
                <a:gd name="T26" fmla="*/ 143 w 409"/>
                <a:gd name="T27" fmla="*/ 291 h 329"/>
                <a:gd name="T28" fmla="*/ 202 w 409"/>
                <a:gd name="T29" fmla="*/ 313 h 329"/>
                <a:gd name="T30" fmla="*/ 293 w 409"/>
                <a:gd name="T31" fmla="*/ 325 h 329"/>
                <a:gd name="T32" fmla="*/ 207 w 409"/>
                <a:gd name="T33" fmla="*/ 329 h 329"/>
                <a:gd name="T34" fmla="*/ 93 w 409"/>
                <a:gd name="T35" fmla="*/ 301 h 329"/>
                <a:gd name="T36" fmla="*/ 52 w 409"/>
                <a:gd name="T37" fmla="*/ 284 h 329"/>
                <a:gd name="T38" fmla="*/ 33 w 409"/>
                <a:gd name="T39" fmla="*/ 251 h 329"/>
                <a:gd name="T40" fmla="*/ 31 w 409"/>
                <a:gd name="T41" fmla="*/ 213 h 329"/>
                <a:gd name="T42" fmla="*/ 2 w 409"/>
                <a:gd name="T43" fmla="*/ 182 h 329"/>
                <a:gd name="T44" fmla="*/ 0 w 409"/>
                <a:gd name="T45" fmla="*/ 149 h 329"/>
                <a:gd name="T46" fmla="*/ 43 w 409"/>
                <a:gd name="T47" fmla="*/ 83 h 329"/>
                <a:gd name="T48" fmla="*/ 62 w 409"/>
                <a:gd name="T49" fmla="*/ 64 h 329"/>
                <a:gd name="T50" fmla="*/ 81 w 409"/>
                <a:gd name="T51" fmla="*/ 30 h 329"/>
                <a:gd name="T52" fmla="*/ 131 w 409"/>
                <a:gd name="T53" fmla="*/ 28 h 329"/>
                <a:gd name="T54" fmla="*/ 143 w 409"/>
                <a:gd name="T55" fmla="*/ 11 h 329"/>
                <a:gd name="T56" fmla="*/ 176 w 409"/>
                <a:gd name="T57" fmla="*/ 0 h 329"/>
                <a:gd name="T58" fmla="*/ 238 w 409"/>
                <a:gd name="T59" fmla="*/ 7 h 329"/>
                <a:gd name="T60" fmla="*/ 295 w 409"/>
                <a:gd name="T61" fmla="*/ 52 h 329"/>
                <a:gd name="T62" fmla="*/ 376 w 409"/>
                <a:gd name="T63" fmla="*/ 78 h 329"/>
                <a:gd name="T64" fmla="*/ 409 w 409"/>
                <a:gd name="T65" fmla="*/ 106 h 329"/>
                <a:gd name="T66" fmla="*/ 409 w 409"/>
                <a:gd name="T67" fmla="*/ 106 h 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9"/>
                <a:gd name="T104" fmla="*/ 409 w 409"/>
                <a:gd name="T105" fmla="*/ 329 h 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9">
                  <a:moveTo>
                    <a:pt x="409" y="106"/>
                  </a:moveTo>
                  <a:lnTo>
                    <a:pt x="285" y="64"/>
                  </a:lnTo>
                  <a:lnTo>
                    <a:pt x="214" y="16"/>
                  </a:lnTo>
                  <a:lnTo>
                    <a:pt x="159" y="23"/>
                  </a:lnTo>
                  <a:lnTo>
                    <a:pt x="143" y="40"/>
                  </a:lnTo>
                  <a:lnTo>
                    <a:pt x="95" y="45"/>
                  </a:lnTo>
                  <a:lnTo>
                    <a:pt x="81" y="64"/>
                  </a:lnTo>
                  <a:lnTo>
                    <a:pt x="55" y="92"/>
                  </a:lnTo>
                  <a:lnTo>
                    <a:pt x="19" y="147"/>
                  </a:lnTo>
                  <a:lnTo>
                    <a:pt x="19" y="175"/>
                  </a:lnTo>
                  <a:lnTo>
                    <a:pt x="43" y="199"/>
                  </a:lnTo>
                  <a:lnTo>
                    <a:pt x="52" y="265"/>
                  </a:lnTo>
                  <a:lnTo>
                    <a:pt x="85" y="289"/>
                  </a:lnTo>
                  <a:lnTo>
                    <a:pt x="143" y="291"/>
                  </a:lnTo>
                  <a:lnTo>
                    <a:pt x="202" y="313"/>
                  </a:lnTo>
                  <a:lnTo>
                    <a:pt x="293" y="325"/>
                  </a:lnTo>
                  <a:lnTo>
                    <a:pt x="207" y="329"/>
                  </a:lnTo>
                  <a:lnTo>
                    <a:pt x="93" y="301"/>
                  </a:lnTo>
                  <a:lnTo>
                    <a:pt x="52" y="284"/>
                  </a:lnTo>
                  <a:lnTo>
                    <a:pt x="33" y="251"/>
                  </a:lnTo>
                  <a:lnTo>
                    <a:pt x="31" y="213"/>
                  </a:lnTo>
                  <a:lnTo>
                    <a:pt x="2" y="182"/>
                  </a:lnTo>
                  <a:lnTo>
                    <a:pt x="0" y="149"/>
                  </a:lnTo>
                  <a:lnTo>
                    <a:pt x="43" y="83"/>
                  </a:lnTo>
                  <a:lnTo>
                    <a:pt x="62" y="64"/>
                  </a:lnTo>
                  <a:lnTo>
                    <a:pt x="81" y="30"/>
                  </a:lnTo>
                  <a:lnTo>
                    <a:pt x="131" y="28"/>
                  </a:lnTo>
                  <a:lnTo>
                    <a:pt x="143" y="11"/>
                  </a:lnTo>
                  <a:lnTo>
                    <a:pt x="176" y="0"/>
                  </a:lnTo>
                  <a:lnTo>
                    <a:pt x="238" y="7"/>
                  </a:lnTo>
                  <a:lnTo>
                    <a:pt x="295" y="52"/>
                  </a:lnTo>
                  <a:lnTo>
                    <a:pt x="376" y="78"/>
                  </a:lnTo>
                  <a:lnTo>
                    <a:pt x="409" y="106"/>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65" name="Picture 272"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5257800" y="4495800"/>
            <a:ext cx="609600" cy="609600"/>
          </a:xfrm>
          <a:prstGeom prst="rect">
            <a:avLst/>
          </a:prstGeom>
          <a:noFill/>
          <a:ln w="9525">
            <a:noFill/>
            <a:miter lim="800000"/>
            <a:headEnd/>
            <a:tailEnd/>
          </a:ln>
        </p:spPr>
      </p:pic>
      <p:sp>
        <p:nvSpPr>
          <p:cNvPr id="23566" name="mainfrm"/>
          <p:cNvSpPr>
            <a:spLocks noEditPoints="1" noChangeArrowheads="1"/>
          </p:cNvSpPr>
          <p:nvPr/>
        </p:nvSpPr>
        <p:spPr bwMode="auto">
          <a:xfrm>
            <a:off x="5867400" y="4267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67" name="computr3"/>
          <p:cNvSpPr>
            <a:spLocks noEditPoints="1" noChangeArrowheads="1"/>
          </p:cNvSpPr>
          <p:nvPr/>
        </p:nvSpPr>
        <p:spPr bwMode="auto">
          <a:xfrm>
            <a:off x="6477000" y="3429000"/>
            <a:ext cx="5334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17" name="Straight Connector 216"/>
          <p:cNvCxnSpPr/>
          <p:nvPr/>
        </p:nvCxnSpPr>
        <p:spPr>
          <a:xfrm flipV="1">
            <a:off x="6324600" y="3962400"/>
            <a:ext cx="304800" cy="2286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5943600" y="2895600"/>
            <a:ext cx="5334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6401594" y="2971006"/>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7086600" y="3124200"/>
            <a:ext cx="3048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86600" y="3657600"/>
            <a:ext cx="4572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010400" y="3886200"/>
            <a:ext cx="4572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574" name="computr3"/>
          <p:cNvSpPr>
            <a:spLocks noEditPoints="1" noChangeArrowheads="1"/>
          </p:cNvSpPr>
          <p:nvPr/>
        </p:nvSpPr>
        <p:spPr bwMode="auto">
          <a:xfrm>
            <a:off x="5486400" y="25146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5" name="computr3"/>
          <p:cNvSpPr>
            <a:spLocks noEditPoints="1" noChangeArrowheads="1"/>
          </p:cNvSpPr>
          <p:nvPr/>
        </p:nvSpPr>
        <p:spPr bwMode="auto">
          <a:xfrm>
            <a:off x="6477000" y="22098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6" name="computr3"/>
          <p:cNvSpPr>
            <a:spLocks noEditPoints="1" noChangeArrowheads="1"/>
          </p:cNvSpPr>
          <p:nvPr/>
        </p:nvSpPr>
        <p:spPr bwMode="auto">
          <a:xfrm>
            <a:off x="7467600" y="2667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7" name="computr3"/>
          <p:cNvSpPr>
            <a:spLocks noEditPoints="1" noChangeArrowheads="1"/>
          </p:cNvSpPr>
          <p:nvPr/>
        </p:nvSpPr>
        <p:spPr bwMode="auto">
          <a:xfrm>
            <a:off x="7696200" y="35052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8" name="computr3"/>
          <p:cNvSpPr>
            <a:spLocks noEditPoints="1" noChangeArrowheads="1"/>
          </p:cNvSpPr>
          <p:nvPr/>
        </p:nvSpPr>
        <p:spPr bwMode="auto">
          <a:xfrm>
            <a:off x="7543800" y="4191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28" name="Straight Connector 227"/>
          <p:cNvCxnSpPr/>
          <p:nvPr/>
        </p:nvCxnSpPr>
        <p:spPr>
          <a:xfrm>
            <a:off x="5486400" y="5943600"/>
            <a:ext cx="3810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80" name="Text Box 10"/>
          <p:cNvSpPr txBox="1">
            <a:spLocks noChangeArrowheads="1"/>
          </p:cNvSpPr>
          <p:nvPr/>
        </p:nvSpPr>
        <p:spPr bwMode="auto">
          <a:xfrm>
            <a:off x="6400800" y="4724400"/>
            <a:ext cx="1716088" cy="785813"/>
          </a:xfrm>
          <a:prstGeom prst="rect">
            <a:avLst/>
          </a:prstGeom>
          <a:noFill/>
          <a:ln w="9525">
            <a:noFill/>
            <a:miter lim="800000"/>
            <a:headEnd/>
            <a:tailEnd/>
          </a:ln>
        </p:spPr>
        <p:txBody>
          <a:bodyPr/>
          <a:lstStyle/>
          <a:p>
            <a:pPr>
              <a:spcAft>
                <a:spcPts val="1000"/>
              </a:spcAft>
            </a:pPr>
            <a:r>
              <a:rPr lang="en-US" sz="1600" b="1" dirty="0">
                <a:solidFill>
                  <a:srgbClr val="000000"/>
                </a:solidFill>
                <a:latin typeface="Calibri" pitchFamily="34" charset="0"/>
              </a:rPr>
              <a:t>Internal Network</a:t>
            </a:r>
            <a:endParaRPr lang="en-US" dirty="0">
              <a:solidFill>
                <a:srgbClr val="000000"/>
              </a:solidFill>
            </a:endParaRPr>
          </a:p>
        </p:txBody>
      </p:sp>
      <p:sp>
        <p:nvSpPr>
          <p:cNvPr id="23581" name="Text Box 11"/>
          <p:cNvSpPr txBox="1">
            <a:spLocks noChangeArrowheads="1"/>
          </p:cNvSpPr>
          <p:nvPr/>
        </p:nvSpPr>
        <p:spPr bwMode="auto">
          <a:xfrm>
            <a:off x="2133600" y="5791200"/>
            <a:ext cx="1447800"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TQ Fusion Center</a:t>
            </a:r>
            <a:endParaRPr lang="en-US">
              <a:solidFill>
                <a:srgbClr val="000000"/>
              </a:solidFill>
            </a:endParaRPr>
          </a:p>
        </p:txBody>
      </p:sp>
      <p:sp>
        <p:nvSpPr>
          <p:cNvPr id="23582" name="Text Box 12"/>
          <p:cNvSpPr txBox="1">
            <a:spLocks noChangeArrowheads="1"/>
          </p:cNvSpPr>
          <p:nvPr/>
        </p:nvSpPr>
        <p:spPr bwMode="auto">
          <a:xfrm>
            <a:off x="6019800" y="5791200"/>
            <a:ext cx="1611313"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Secure VPN Connections</a:t>
            </a:r>
            <a:endParaRPr lang="en-US">
              <a:solidFill>
                <a:srgbClr val="000000"/>
              </a:solidFill>
            </a:endParaRPr>
          </a:p>
        </p:txBody>
      </p:sp>
      <p:pic>
        <p:nvPicPr>
          <p:cNvPr id="232" name="Picture 231"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810000" y="4267200"/>
            <a:ext cx="457200" cy="460248"/>
          </a:xfrm>
          <a:prstGeom prst="rect">
            <a:avLst/>
          </a:prstGeom>
          <a:noFill/>
          <a:scene3d>
            <a:camera prst="orthographicFront">
              <a:rot lat="655665" lon="11667493" rev="365530"/>
            </a:camera>
            <a:lightRig rig="threePt" dir="t"/>
          </a:scene3d>
        </p:spPr>
      </p:pic>
      <p:pic>
        <p:nvPicPr>
          <p:cNvPr id="233" name="Picture 232"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048000" y="1905000"/>
            <a:ext cx="457200" cy="460248"/>
          </a:xfrm>
          <a:prstGeom prst="rect">
            <a:avLst/>
          </a:prstGeom>
          <a:noFill/>
          <a:scene3d>
            <a:camera prst="orthographicFront">
              <a:rot lat="655665" lon="11667493" rev="365530"/>
            </a:camera>
            <a:lightRig rig="threePt" dir="t"/>
          </a:scene3d>
        </p:spPr>
      </p:pic>
      <p:pic>
        <p:nvPicPr>
          <p:cNvPr id="234" name="Picture 233"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200400" y="2667000"/>
            <a:ext cx="533400" cy="536956"/>
          </a:xfrm>
          <a:prstGeom prst="rect">
            <a:avLst/>
          </a:prstGeom>
          <a:noFill/>
          <a:scene3d>
            <a:camera prst="orthographicFront">
              <a:rot lat="655665" lon="11667493" rev="365530"/>
            </a:camera>
            <a:lightRig rig="threePt" dir="t"/>
          </a:scene3d>
        </p:spPr>
      </p:pic>
      <p:pic>
        <p:nvPicPr>
          <p:cNvPr id="235" name="Picture 234"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581400" y="3505200"/>
            <a:ext cx="457200" cy="460248"/>
          </a:xfrm>
          <a:prstGeom prst="rect">
            <a:avLst/>
          </a:prstGeom>
          <a:noFill/>
          <a:scene3d>
            <a:camera prst="orthographicFront">
              <a:rot lat="655665" lon="11667493" rev="365530"/>
            </a:camera>
            <a:lightRig rig="threePt" dir="t"/>
          </a:scene3d>
        </p:spPr>
      </p:pic>
      <p:cxnSp>
        <p:nvCxnSpPr>
          <p:cNvPr id="236" name="Straight Arrow Connector 235"/>
          <p:cNvCxnSpPr/>
          <p:nvPr/>
        </p:nvCxnSpPr>
        <p:spPr>
          <a:xfrm rot="10800000" flipV="1">
            <a:off x="2438400" y="4114800"/>
            <a:ext cx="685800" cy="457200"/>
          </a:xfrm>
          <a:prstGeom prst="straightConnector1">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88" name="Text Box 6"/>
          <p:cNvSpPr txBox="1">
            <a:spLocks noChangeArrowheads="1"/>
          </p:cNvSpPr>
          <p:nvPr/>
        </p:nvSpPr>
        <p:spPr bwMode="auto">
          <a:xfrm>
            <a:off x="2971800" y="2362200"/>
            <a:ext cx="7921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Open Sources</a:t>
            </a:r>
            <a:endParaRPr lang="en-US">
              <a:solidFill>
                <a:srgbClr val="000000"/>
              </a:solidFill>
            </a:endParaRPr>
          </a:p>
        </p:txBody>
      </p:sp>
      <p:sp>
        <p:nvSpPr>
          <p:cNvPr id="23589" name="Text Box 7"/>
          <p:cNvSpPr txBox="1">
            <a:spLocks noChangeArrowheads="1"/>
          </p:cNvSpPr>
          <p:nvPr/>
        </p:nvSpPr>
        <p:spPr bwMode="auto">
          <a:xfrm>
            <a:off x="3124200" y="3200400"/>
            <a:ext cx="928688" cy="223838"/>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Commercial Data</a:t>
            </a:r>
          </a:p>
          <a:p>
            <a:pPr>
              <a:spcAft>
                <a:spcPts val="1000"/>
              </a:spcAft>
            </a:pPr>
            <a:endParaRPr lang="en-US">
              <a:solidFill>
                <a:srgbClr val="000000"/>
              </a:solidFill>
            </a:endParaRPr>
          </a:p>
        </p:txBody>
      </p:sp>
      <p:sp>
        <p:nvSpPr>
          <p:cNvPr id="23590" name="Text Box 8"/>
          <p:cNvSpPr txBox="1">
            <a:spLocks noChangeArrowheads="1"/>
          </p:cNvSpPr>
          <p:nvPr/>
        </p:nvSpPr>
        <p:spPr bwMode="auto">
          <a:xfrm>
            <a:off x="3429000" y="4038600"/>
            <a:ext cx="9826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 Government Data</a:t>
            </a:r>
            <a:endParaRPr lang="en-US">
              <a:solidFill>
                <a:srgbClr val="000000"/>
              </a:solidFill>
            </a:endParaRPr>
          </a:p>
        </p:txBody>
      </p:sp>
      <p:sp>
        <p:nvSpPr>
          <p:cNvPr id="23591" name="Text Box 9"/>
          <p:cNvSpPr txBox="1">
            <a:spLocks noChangeArrowheads="1"/>
          </p:cNvSpPr>
          <p:nvPr/>
        </p:nvSpPr>
        <p:spPr bwMode="auto">
          <a:xfrm>
            <a:off x="3657600" y="4724400"/>
            <a:ext cx="874713" cy="250825"/>
          </a:xfrm>
          <a:prstGeom prst="rect">
            <a:avLst/>
          </a:prstGeom>
          <a:noFill/>
          <a:ln w="9525">
            <a:noFill/>
            <a:miter lim="800000"/>
            <a:headEnd/>
            <a:tailEnd/>
          </a:ln>
        </p:spPr>
        <p:txBody>
          <a:bodyPr anchor="ctr"/>
          <a:lstStyle/>
          <a:p>
            <a:pPr algn="ctr">
              <a:spcAft>
                <a:spcPts val="1000"/>
              </a:spcAft>
            </a:pPr>
            <a:r>
              <a:rPr lang="en-US" sz="800" b="1">
                <a:solidFill>
                  <a:srgbClr val="000000"/>
                </a:solidFill>
                <a:latin typeface="Calibri" pitchFamily="34" charset="0"/>
              </a:rPr>
              <a:t>Geospatial Data</a:t>
            </a:r>
            <a:endParaRPr lang="en-US">
              <a:solidFill>
                <a:srgbClr val="000000"/>
              </a:solidFill>
            </a:endParaRPr>
          </a:p>
        </p:txBody>
      </p:sp>
      <p:sp>
        <p:nvSpPr>
          <p:cNvPr id="241" name="TextBox 240"/>
          <p:cNvSpPr txBox="1"/>
          <p:nvPr/>
        </p:nvSpPr>
        <p:spPr>
          <a:xfrm>
            <a:off x="5310750" y="3054457"/>
            <a:ext cx="2971800" cy="1015663"/>
          </a:xfrm>
          <a:prstGeom prst="rect">
            <a:avLst/>
          </a:prstGeom>
          <a:solidFill>
            <a:schemeClr val="accent3">
              <a:lumMod val="20000"/>
              <a:lumOff val="80000"/>
            </a:schemeClr>
          </a:solidFill>
          <a:ln w="38100">
            <a:solidFill>
              <a:schemeClr val="tx1">
                <a:lumMod val="75000"/>
              </a:schemeClr>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Modified Delphi surveys to gather performance data in real time</a:t>
            </a:r>
          </a:p>
        </p:txBody>
      </p:sp>
      <p:cxnSp>
        <p:nvCxnSpPr>
          <p:cNvPr id="243" name="Straight Arrow Connector 242"/>
          <p:cNvCxnSpPr/>
          <p:nvPr/>
        </p:nvCxnSpPr>
        <p:spPr>
          <a:xfrm rot="5400000">
            <a:off x="3543304" y="3771902"/>
            <a:ext cx="1676396" cy="1447797"/>
          </a:xfrm>
          <a:prstGeom prst="straightConnector1">
            <a:avLst/>
          </a:prstGeom>
          <a:ln w="76200">
            <a:solidFill>
              <a:srgbClr val="92D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247" name="Picture 246" descr="Picture46.png"/>
          <p:cNvPicPr>
            <a:picLocks noChangeAspect="1"/>
          </p:cNvPicPr>
          <p:nvPr/>
        </p:nvPicPr>
        <p:blipFill>
          <a:blip r:embed="rId6"/>
          <a:stretch>
            <a:fillRect/>
          </a:stretch>
        </p:blipFill>
        <p:spPr>
          <a:xfrm>
            <a:off x="5210655" y="2635113"/>
            <a:ext cx="3224298" cy="1898540"/>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12700">
            <a:solidFill>
              <a:srgbClr val="C0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2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1" grpId="1" animBg="1"/>
      <p:bldP spid="24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3"/>
          <p:cNvSpPr txBox="1">
            <a:spLocks noChangeArrowheads="1"/>
          </p:cNvSpPr>
          <p:nvPr/>
        </p:nvSpPr>
        <p:spPr bwMode="auto">
          <a:xfrm>
            <a:off x="358775" y="1479550"/>
            <a:ext cx="8451850" cy="477520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a:ln w="12700">
            <a:solidFill>
              <a:srgbClr val="C00000"/>
            </a:solidFill>
            <a:miter lim="800000"/>
            <a:headEnd/>
            <a:tailEnd/>
          </a:ln>
        </p:spPr>
        <p:txBody>
          <a:bodyPr lIns="0" tIns="44450" rIns="90487" bIns="44450"/>
          <a:lstStyle/>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234950" indent="-234950" eaLnBrk="0" hangingPunct="0">
              <a:spcBef>
                <a:spcPct val="20000"/>
              </a:spcBef>
              <a:buClr>
                <a:srgbClr val="FF3300"/>
              </a:buClr>
              <a:defRPr/>
            </a:pPr>
            <a:r>
              <a:rPr lang="en-US" sz="2000" b="1" kern="0">
                <a:solidFill>
                  <a:srgbClr val="000000"/>
                </a:solidFill>
                <a:latin typeface="+mn-lt"/>
                <a:cs typeface="+mn-cs"/>
              </a:rPr>
              <a:t>   </a:t>
            </a: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914400" eaLnBrk="0" hangingPunct="0">
              <a:spcBef>
                <a:spcPct val="20000"/>
              </a:spcBef>
              <a:buClr>
                <a:srgbClr val="FF3300"/>
              </a:buClr>
              <a:defRPr/>
            </a:pPr>
            <a:endParaRPr lang="en-US" sz="2000" b="1" kern="0" dirty="0">
              <a:solidFill>
                <a:srgbClr val="000000"/>
              </a:solidFill>
              <a:latin typeface="+mn-lt"/>
              <a:cs typeface="+mn-cs"/>
            </a:endParaRPr>
          </a:p>
        </p:txBody>
      </p:sp>
      <p:pic>
        <p:nvPicPr>
          <p:cNvPr id="23557" name="Picture 259" descr="C:\Users\John\AppData\Local\Microsoft\Windows\Temporary Internet Files\Content.IE5\ZALENBS3\MCj04348570000[1].png"/>
          <p:cNvPicPr>
            <a:picLocks noChangeAspect="1" noChangeArrowheads="1"/>
          </p:cNvPicPr>
          <p:nvPr/>
        </p:nvPicPr>
        <p:blipFill>
          <a:blip r:embed="rId3">
            <a:grayscl/>
          </a:blip>
          <a:srcRect/>
          <a:stretch>
            <a:fillRect/>
          </a:stretch>
        </p:blipFill>
        <p:spPr bwMode="auto">
          <a:xfrm>
            <a:off x="1066800" y="2514600"/>
            <a:ext cx="762000" cy="762000"/>
          </a:xfrm>
          <a:prstGeom prst="rect">
            <a:avLst/>
          </a:prstGeom>
          <a:noFill/>
          <a:ln w="9525">
            <a:noFill/>
            <a:miter lim="800000"/>
            <a:headEnd/>
            <a:tailEnd/>
          </a:ln>
        </p:spPr>
      </p:pic>
      <p:cxnSp>
        <p:nvCxnSpPr>
          <p:cNvPr id="7" name="Straight Connector 6"/>
          <p:cNvCxnSpPr/>
          <p:nvPr/>
        </p:nvCxnSpPr>
        <p:spPr>
          <a:xfrm>
            <a:off x="1752600" y="3048000"/>
            <a:ext cx="1066800" cy="53340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3559" name="Picture 266"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1752600" y="4495800"/>
            <a:ext cx="609600" cy="609600"/>
          </a:xfrm>
          <a:prstGeom prst="rect">
            <a:avLst/>
          </a:prstGeom>
          <a:noFill/>
          <a:ln w="9525">
            <a:noFill/>
            <a:miter lim="800000"/>
            <a:headEnd/>
            <a:tailEnd/>
          </a:ln>
        </p:spPr>
      </p:pic>
      <p:cxnSp>
        <p:nvCxnSpPr>
          <p:cNvPr id="9" name="Straight Connector 8"/>
          <p:cNvCxnSpPr/>
          <p:nvPr/>
        </p:nvCxnSpPr>
        <p:spPr>
          <a:xfrm>
            <a:off x="2286000" y="5029200"/>
            <a:ext cx="990600" cy="6858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61" name="mainfrm"/>
          <p:cNvSpPr>
            <a:spLocks noEditPoints="1" noChangeArrowheads="1"/>
          </p:cNvSpPr>
          <p:nvPr/>
        </p:nvSpPr>
        <p:spPr bwMode="auto">
          <a:xfrm>
            <a:off x="3429000" y="5410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pic>
        <p:nvPicPr>
          <p:cNvPr id="23562" name="Picture 269"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3810000" y="5562600"/>
            <a:ext cx="609600" cy="609600"/>
          </a:xfrm>
          <a:prstGeom prst="rect">
            <a:avLst/>
          </a:prstGeom>
          <a:noFill/>
          <a:ln w="9525">
            <a:noFill/>
            <a:miter lim="800000"/>
            <a:headEnd/>
            <a:tailEnd/>
          </a:ln>
        </p:spPr>
      </p:pic>
      <p:cxnSp>
        <p:nvCxnSpPr>
          <p:cNvPr id="12" name="Straight Connector 11"/>
          <p:cNvCxnSpPr/>
          <p:nvPr/>
        </p:nvCxnSpPr>
        <p:spPr>
          <a:xfrm flipV="1">
            <a:off x="4495800" y="5105400"/>
            <a:ext cx="685800" cy="533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271"/>
          <p:cNvGrpSpPr>
            <a:grpSpLocks/>
          </p:cNvGrpSpPr>
          <p:nvPr/>
        </p:nvGrpSpPr>
        <p:grpSpPr bwMode="auto">
          <a:xfrm>
            <a:off x="2362200" y="5029200"/>
            <a:ext cx="762000" cy="762000"/>
            <a:chOff x="0" y="47"/>
            <a:chExt cx="4167" cy="3881"/>
          </a:xfrm>
        </p:grpSpPr>
        <p:sp>
          <p:nvSpPr>
            <p:cNvPr id="23604" name="Freeform 287"/>
            <p:cNvSpPr>
              <a:spLocks/>
            </p:cNvSpPr>
            <p:nvPr/>
          </p:nvSpPr>
          <p:spPr bwMode="auto">
            <a:xfrm>
              <a:off x="0" y="1471"/>
              <a:ext cx="267" cy="242"/>
            </a:xfrm>
            <a:custGeom>
              <a:avLst/>
              <a:gdLst>
                <a:gd name="T0" fmla="*/ 0 w 267"/>
                <a:gd name="T1" fmla="*/ 67 h 242"/>
                <a:gd name="T2" fmla="*/ 74 w 267"/>
                <a:gd name="T3" fmla="*/ 72 h 242"/>
                <a:gd name="T4" fmla="*/ 86 w 267"/>
                <a:gd name="T5" fmla="*/ 102 h 242"/>
                <a:gd name="T6" fmla="*/ 83 w 267"/>
                <a:gd name="T7" fmla="*/ 117 h 242"/>
                <a:gd name="T8" fmla="*/ 0 w 267"/>
                <a:gd name="T9" fmla="*/ 131 h 242"/>
                <a:gd name="T10" fmla="*/ 0 w 267"/>
                <a:gd name="T11" fmla="*/ 140 h 242"/>
                <a:gd name="T12" fmla="*/ 0 w 267"/>
                <a:gd name="T13" fmla="*/ 242 h 242"/>
                <a:gd name="T14" fmla="*/ 181 w 267"/>
                <a:gd name="T15" fmla="*/ 216 h 242"/>
                <a:gd name="T16" fmla="*/ 183 w 267"/>
                <a:gd name="T17" fmla="*/ 76 h 242"/>
                <a:gd name="T18" fmla="*/ 267 w 267"/>
                <a:gd name="T19" fmla="*/ 62 h 242"/>
                <a:gd name="T20" fmla="*/ 252 w 267"/>
                <a:gd name="T21" fmla="*/ 34 h 242"/>
                <a:gd name="T22" fmla="*/ 212 w 267"/>
                <a:gd name="T23" fmla="*/ 10 h 242"/>
                <a:gd name="T24" fmla="*/ 133 w 267"/>
                <a:gd name="T25" fmla="*/ 3 h 242"/>
                <a:gd name="T26" fmla="*/ 52 w 267"/>
                <a:gd name="T27" fmla="*/ 0 h 242"/>
                <a:gd name="T28" fmla="*/ 0 w 267"/>
                <a:gd name="T29" fmla="*/ 10 h 242"/>
                <a:gd name="T30" fmla="*/ 0 w 267"/>
                <a:gd name="T31" fmla="*/ 67 h 242"/>
                <a:gd name="T32" fmla="*/ 0 w 267"/>
                <a:gd name="T33" fmla="*/ 6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242"/>
                <a:gd name="T53" fmla="*/ 267 w 26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242">
                  <a:moveTo>
                    <a:pt x="0" y="67"/>
                  </a:moveTo>
                  <a:lnTo>
                    <a:pt x="74" y="72"/>
                  </a:lnTo>
                  <a:lnTo>
                    <a:pt x="86" y="102"/>
                  </a:lnTo>
                  <a:lnTo>
                    <a:pt x="83" y="117"/>
                  </a:lnTo>
                  <a:lnTo>
                    <a:pt x="0" y="131"/>
                  </a:lnTo>
                  <a:lnTo>
                    <a:pt x="0" y="140"/>
                  </a:lnTo>
                  <a:lnTo>
                    <a:pt x="0" y="242"/>
                  </a:lnTo>
                  <a:lnTo>
                    <a:pt x="181" y="216"/>
                  </a:lnTo>
                  <a:lnTo>
                    <a:pt x="183" y="76"/>
                  </a:lnTo>
                  <a:lnTo>
                    <a:pt x="267" y="62"/>
                  </a:lnTo>
                  <a:lnTo>
                    <a:pt x="252" y="34"/>
                  </a:lnTo>
                  <a:lnTo>
                    <a:pt x="212" y="10"/>
                  </a:lnTo>
                  <a:lnTo>
                    <a:pt x="133" y="3"/>
                  </a:lnTo>
                  <a:lnTo>
                    <a:pt x="52" y="0"/>
                  </a:lnTo>
                  <a:lnTo>
                    <a:pt x="0" y="10"/>
                  </a:lnTo>
                  <a:lnTo>
                    <a:pt x="0" y="67"/>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05" name="Freeform 288"/>
            <p:cNvSpPr>
              <a:spLocks/>
            </p:cNvSpPr>
            <p:nvPr/>
          </p:nvSpPr>
          <p:spPr bwMode="auto">
            <a:xfrm>
              <a:off x="0" y="1716"/>
              <a:ext cx="2244" cy="1573"/>
            </a:xfrm>
            <a:custGeom>
              <a:avLst/>
              <a:gdLst>
                <a:gd name="T0" fmla="*/ 495 w 2244"/>
                <a:gd name="T1" fmla="*/ 16 h 1573"/>
                <a:gd name="T2" fmla="*/ 950 w 2244"/>
                <a:gd name="T3" fmla="*/ 45 h 1573"/>
                <a:gd name="T4" fmla="*/ 1599 w 2244"/>
                <a:gd name="T5" fmla="*/ 45 h 1573"/>
                <a:gd name="T6" fmla="*/ 1828 w 2244"/>
                <a:gd name="T7" fmla="*/ 641 h 1573"/>
                <a:gd name="T8" fmla="*/ 2244 w 2244"/>
                <a:gd name="T9" fmla="*/ 1421 h 1573"/>
                <a:gd name="T10" fmla="*/ 2166 w 2244"/>
                <a:gd name="T11" fmla="*/ 1516 h 1573"/>
                <a:gd name="T12" fmla="*/ 2085 w 2244"/>
                <a:gd name="T13" fmla="*/ 1533 h 1573"/>
                <a:gd name="T14" fmla="*/ 926 w 2244"/>
                <a:gd name="T15" fmla="*/ 1573 h 1573"/>
                <a:gd name="T16" fmla="*/ 0 w 2244"/>
                <a:gd name="T17" fmla="*/ 1433 h 1573"/>
                <a:gd name="T18" fmla="*/ 0 w 2244"/>
                <a:gd name="T19" fmla="*/ 76 h 1573"/>
                <a:gd name="T20" fmla="*/ 238 w 2244"/>
                <a:gd name="T21" fmla="*/ 0 h 1573"/>
                <a:gd name="T22" fmla="*/ 495 w 2244"/>
                <a:gd name="T23" fmla="*/ 16 h 1573"/>
                <a:gd name="T24" fmla="*/ 495 w 2244"/>
                <a:gd name="T25" fmla="*/ 16 h 1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4"/>
                <a:gd name="T40" fmla="*/ 0 h 1573"/>
                <a:gd name="T41" fmla="*/ 2244 w 2244"/>
                <a:gd name="T42" fmla="*/ 1573 h 1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4" h="1573">
                  <a:moveTo>
                    <a:pt x="495" y="16"/>
                  </a:moveTo>
                  <a:lnTo>
                    <a:pt x="950" y="45"/>
                  </a:lnTo>
                  <a:lnTo>
                    <a:pt x="1599" y="45"/>
                  </a:lnTo>
                  <a:lnTo>
                    <a:pt x="1828" y="641"/>
                  </a:lnTo>
                  <a:lnTo>
                    <a:pt x="2244" y="1421"/>
                  </a:lnTo>
                  <a:lnTo>
                    <a:pt x="2166" y="1516"/>
                  </a:lnTo>
                  <a:lnTo>
                    <a:pt x="2085" y="1533"/>
                  </a:lnTo>
                  <a:lnTo>
                    <a:pt x="926" y="1573"/>
                  </a:lnTo>
                  <a:lnTo>
                    <a:pt x="0" y="1433"/>
                  </a:lnTo>
                  <a:lnTo>
                    <a:pt x="0" y="76"/>
                  </a:lnTo>
                  <a:lnTo>
                    <a:pt x="238" y="0"/>
                  </a:lnTo>
                  <a:lnTo>
                    <a:pt x="495" y="16"/>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06" name="Freeform 289"/>
            <p:cNvSpPr>
              <a:spLocks/>
            </p:cNvSpPr>
            <p:nvPr/>
          </p:nvSpPr>
          <p:spPr bwMode="auto">
            <a:xfrm>
              <a:off x="57" y="1849"/>
              <a:ext cx="1107" cy="1376"/>
            </a:xfrm>
            <a:custGeom>
              <a:avLst/>
              <a:gdLst>
                <a:gd name="T0" fmla="*/ 448 w 1107"/>
                <a:gd name="T1" fmla="*/ 0 h 1376"/>
                <a:gd name="T2" fmla="*/ 1107 w 1107"/>
                <a:gd name="T3" fmla="*/ 73 h 1376"/>
                <a:gd name="T4" fmla="*/ 924 w 1107"/>
                <a:gd name="T5" fmla="*/ 799 h 1376"/>
                <a:gd name="T6" fmla="*/ 786 w 1107"/>
                <a:gd name="T7" fmla="*/ 1011 h 1376"/>
                <a:gd name="T8" fmla="*/ 719 w 1107"/>
                <a:gd name="T9" fmla="*/ 1376 h 1376"/>
                <a:gd name="T10" fmla="*/ 0 w 1107"/>
                <a:gd name="T11" fmla="*/ 1333 h 1376"/>
                <a:gd name="T12" fmla="*/ 255 w 1107"/>
                <a:gd name="T13" fmla="*/ 674 h 1376"/>
                <a:gd name="T14" fmla="*/ 279 w 1107"/>
                <a:gd name="T15" fmla="*/ 80 h 1376"/>
                <a:gd name="T16" fmla="*/ 345 w 1107"/>
                <a:gd name="T17" fmla="*/ 7 h 1376"/>
                <a:gd name="T18" fmla="*/ 448 w 1107"/>
                <a:gd name="T19" fmla="*/ 0 h 1376"/>
                <a:gd name="T20" fmla="*/ 448 w 1107"/>
                <a:gd name="T21" fmla="*/ 0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7"/>
                <a:gd name="T34" fmla="*/ 0 h 1376"/>
                <a:gd name="T35" fmla="*/ 1107 w 1107"/>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7" h="1376">
                  <a:moveTo>
                    <a:pt x="448" y="0"/>
                  </a:moveTo>
                  <a:lnTo>
                    <a:pt x="1107" y="73"/>
                  </a:lnTo>
                  <a:lnTo>
                    <a:pt x="924" y="799"/>
                  </a:lnTo>
                  <a:lnTo>
                    <a:pt x="786" y="1011"/>
                  </a:lnTo>
                  <a:lnTo>
                    <a:pt x="719" y="1376"/>
                  </a:lnTo>
                  <a:lnTo>
                    <a:pt x="0" y="1333"/>
                  </a:lnTo>
                  <a:lnTo>
                    <a:pt x="255" y="674"/>
                  </a:lnTo>
                  <a:lnTo>
                    <a:pt x="279" y="80"/>
                  </a:lnTo>
                  <a:lnTo>
                    <a:pt x="345" y="7"/>
                  </a:lnTo>
                  <a:lnTo>
                    <a:pt x="448"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07" name="Freeform 290"/>
            <p:cNvSpPr>
              <a:spLocks/>
            </p:cNvSpPr>
            <p:nvPr/>
          </p:nvSpPr>
          <p:spPr bwMode="auto">
            <a:xfrm>
              <a:off x="0" y="1687"/>
              <a:ext cx="183" cy="126"/>
            </a:xfrm>
            <a:custGeom>
              <a:avLst/>
              <a:gdLst>
                <a:gd name="T0" fmla="*/ 0 w 183"/>
                <a:gd name="T1" fmla="*/ 22 h 126"/>
                <a:gd name="T2" fmla="*/ 183 w 183"/>
                <a:gd name="T3" fmla="*/ 0 h 126"/>
                <a:gd name="T4" fmla="*/ 181 w 183"/>
                <a:gd name="T5" fmla="*/ 124 h 126"/>
                <a:gd name="T6" fmla="*/ 19 w 183"/>
                <a:gd name="T7" fmla="*/ 126 h 126"/>
                <a:gd name="T8" fmla="*/ 0 w 183"/>
                <a:gd name="T9" fmla="*/ 124 h 126"/>
                <a:gd name="T10" fmla="*/ 0 w 183"/>
                <a:gd name="T11" fmla="*/ 22 h 126"/>
                <a:gd name="T12" fmla="*/ 0 w 183"/>
                <a:gd name="T13" fmla="*/ 22 h 126"/>
                <a:gd name="T14" fmla="*/ 0 60000 65536"/>
                <a:gd name="T15" fmla="*/ 0 60000 65536"/>
                <a:gd name="T16" fmla="*/ 0 60000 65536"/>
                <a:gd name="T17" fmla="*/ 0 60000 65536"/>
                <a:gd name="T18" fmla="*/ 0 60000 65536"/>
                <a:gd name="T19" fmla="*/ 0 60000 65536"/>
                <a:gd name="T20" fmla="*/ 0 60000 65536"/>
                <a:gd name="T21" fmla="*/ 0 w 183"/>
                <a:gd name="T22" fmla="*/ 0 h 126"/>
                <a:gd name="T23" fmla="*/ 183 w 18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26">
                  <a:moveTo>
                    <a:pt x="0" y="22"/>
                  </a:moveTo>
                  <a:lnTo>
                    <a:pt x="183" y="0"/>
                  </a:lnTo>
                  <a:lnTo>
                    <a:pt x="181" y="124"/>
                  </a:lnTo>
                  <a:lnTo>
                    <a:pt x="19" y="126"/>
                  </a:lnTo>
                  <a:lnTo>
                    <a:pt x="0" y="124"/>
                  </a:lnTo>
                  <a:lnTo>
                    <a:pt x="0" y="22"/>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08" name="Freeform 291"/>
            <p:cNvSpPr>
              <a:spLocks/>
            </p:cNvSpPr>
            <p:nvPr/>
          </p:nvSpPr>
          <p:spPr bwMode="auto">
            <a:xfrm>
              <a:off x="0" y="1469"/>
              <a:ext cx="174" cy="157"/>
            </a:xfrm>
            <a:custGeom>
              <a:avLst/>
              <a:gdLst>
                <a:gd name="T0" fmla="*/ 155 w 174"/>
                <a:gd name="T1" fmla="*/ 38 h 157"/>
                <a:gd name="T2" fmla="*/ 150 w 174"/>
                <a:gd name="T3" fmla="*/ 74 h 157"/>
                <a:gd name="T4" fmla="*/ 174 w 174"/>
                <a:gd name="T5" fmla="*/ 157 h 157"/>
                <a:gd name="T6" fmla="*/ 90 w 174"/>
                <a:gd name="T7" fmla="*/ 142 h 157"/>
                <a:gd name="T8" fmla="*/ 88 w 174"/>
                <a:gd name="T9" fmla="*/ 85 h 157"/>
                <a:gd name="T10" fmla="*/ 74 w 174"/>
                <a:gd name="T11" fmla="*/ 76 h 157"/>
                <a:gd name="T12" fmla="*/ 0 w 174"/>
                <a:gd name="T13" fmla="*/ 71 h 157"/>
                <a:gd name="T14" fmla="*/ 0 w 174"/>
                <a:gd name="T15" fmla="*/ 12 h 157"/>
                <a:gd name="T16" fmla="*/ 76 w 174"/>
                <a:gd name="T17" fmla="*/ 0 h 157"/>
                <a:gd name="T18" fmla="*/ 150 w 174"/>
                <a:gd name="T19" fmla="*/ 19 h 157"/>
                <a:gd name="T20" fmla="*/ 155 w 174"/>
                <a:gd name="T21" fmla="*/ 38 h 157"/>
                <a:gd name="T22" fmla="*/ 155 w 174"/>
                <a:gd name="T23" fmla="*/ 38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57"/>
                <a:gd name="T38" fmla="*/ 174 w 174"/>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57">
                  <a:moveTo>
                    <a:pt x="155" y="38"/>
                  </a:moveTo>
                  <a:lnTo>
                    <a:pt x="150" y="74"/>
                  </a:lnTo>
                  <a:lnTo>
                    <a:pt x="174" y="157"/>
                  </a:lnTo>
                  <a:lnTo>
                    <a:pt x="90" y="142"/>
                  </a:lnTo>
                  <a:lnTo>
                    <a:pt x="88" y="85"/>
                  </a:lnTo>
                  <a:lnTo>
                    <a:pt x="74" y="76"/>
                  </a:lnTo>
                  <a:lnTo>
                    <a:pt x="0" y="71"/>
                  </a:lnTo>
                  <a:lnTo>
                    <a:pt x="0" y="12"/>
                  </a:lnTo>
                  <a:lnTo>
                    <a:pt x="76" y="0"/>
                  </a:lnTo>
                  <a:lnTo>
                    <a:pt x="150" y="19"/>
                  </a:lnTo>
                  <a:lnTo>
                    <a:pt x="155" y="38"/>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09" name="Freeform 292"/>
            <p:cNvSpPr>
              <a:spLocks/>
            </p:cNvSpPr>
            <p:nvPr/>
          </p:nvSpPr>
          <p:spPr bwMode="auto">
            <a:xfrm>
              <a:off x="0" y="1818"/>
              <a:ext cx="526" cy="299"/>
            </a:xfrm>
            <a:custGeom>
              <a:avLst/>
              <a:gdLst>
                <a:gd name="T0" fmla="*/ 0 w 526"/>
                <a:gd name="T1" fmla="*/ 0 h 299"/>
                <a:gd name="T2" fmla="*/ 421 w 526"/>
                <a:gd name="T3" fmla="*/ 16 h 299"/>
                <a:gd name="T4" fmla="*/ 466 w 526"/>
                <a:gd name="T5" fmla="*/ 54 h 299"/>
                <a:gd name="T6" fmla="*/ 526 w 526"/>
                <a:gd name="T7" fmla="*/ 62 h 299"/>
                <a:gd name="T8" fmla="*/ 497 w 526"/>
                <a:gd name="T9" fmla="*/ 92 h 299"/>
                <a:gd name="T10" fmla="*/ 424 w 526"/>
                <a:gd name="T11" fmla="*/ 130 h 299"/>
                <a:gd name="T12" fmla="*/ 402 w 526"/>
                <a:gd name="T13" fmla="*/ 183 h 299"/>
                <a:gd name="T14" fmla="*/ 383 w 526"/>
                <a:gd name="T15" fmla="*/ 187 h 299"/>
                <a:gd name="T16" fmla="*/ 355 w 526"/>
                <a:gd name="T17" fmla="*/ 216 h 299"/>
                <a:gd name="T18" fmla="*/ 271 w 526"/>
                <a:gd name="T19" fmla="*/ 299 h 299"/>
                <a:gd name="T20" fmla="*/ 0 w 526"/>
                <a:gd name="T21" fmla="*/ 292 h 299"/>
                <a:gd name="T22" fmla="*/ 0 w 526"/>
                <a:gd name="T23" fmla="*/ 0 h 299"/>
                <a:gd name="T24" fmla="*/ 0 w 526"/>
                <a:gd name="T25" fmla="*/ 0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
                <a:gd name="T40" fmla="*/ 0 h 299"/>
                <a:gd name="T41" fmla="*/ 526 w 526"/>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 h="299">
                  <a:moveTo>
                    <a:pt x="0" y="0"/>
                  </a:moveTo>
                  <a:lnTo>
                    <a:pt x="421" y="16"/>
                  </a:lnTo>
                  <a:lnTo>
                    <a:pt x="466" y="54"/>
                  </a:lnTo>
                  <a:lnTo>
                    <a:pt x="526" y="62"/>
                  </a:lnTo>
                  <a:lnTo>
                    <a:pt x="497" y="92"/>
                  </a:lnTo>
                  <a:lnTo>
                    <a:pt x="424" y="130"/>
                  </a:lnTo>
                  <a:lnTo>
                    <a:pt x="402" y="183"/>
                  </a:lnTo>
                  <a:lnTo>
                    <a:pt x="383" y="187"/>
                  </a:lnTo>
                  <a:lnTo>
                    <a:pt x="355" y="216"/>
                  </a:lnTo>
                  <a:lnTo>
                    <a:pt x="271" y="299"/>
                  </a:lnTo>
                  <a:lnTo>
                    <a:pt x="0" y="292"/>
                  </a:lnTo>
                  <a:lnTo>
                    <a:pt x="0"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0" name="Freeform 293"/>
            <p:cNvSpPr>
              <a:spLocks/>
            </p:cNvSpPr>
            <p:nvPr/>
          </p:nvSpPr>
          <p:spPr bwMode="auto">
            <a:xfrm>
              <a:off x="181" y="1524"/>
              <a:ext cx="316" cy="313"/>
            </a:xfrm>
            <a:custGeom>
              <a:avLst/>
              <a:gdLst>
                <a:gd name="T0" fmla="*/ 0 w 316"/>
                <a:gd name="T1" fmla="*/ 299 h 313"/>
                <a:gd name="T2" fmla="*/ 7 w 316"/>
                <a:gd name="T3" fmla="*/ 19 h 313"/>
                <a:gd name="T4" fmla="*/ 93 w 316"/>
                <a:gd name="T5" fmla="*/ 9 h 313"/>
                <a:gd name="T6" fmla="*/ 143 w 316"/>
                <a:gd name="T7" fmla="*/ 0 h 313"/>
                <a:gd name="T8" fmla="*/ 190 w 316"/>
                <a:gd name="T9" fmla="*/ 7 h 313"/>
                <a:gd name="T10" fmla="*/ 209 w 316"/>
                <a:gd name="T11" fmla="*/ 7 h 313"/>
                <a:gd name="T12" fmla="*/ 274 w 316"/>
                <a:gd name="T13" fmla="*/ 14 h 313"/>
                <a:gd name="T14" fmla="*/ 274 w 316"/>
                <a:gd name="T15" fmla="*/ 75 h 313"/>
                <a:gd name="T16" fmla="*/ 297 w 316"/>
                <a:gd name="T17" fmla="*/ 102 h 313"/>
                <a:gd name="T18" fmla="*/ 314 w 316"/>
                <a:gd name="T19" fmla="*/ 142 h 313"/>
                <a:gd name="T20" fmla="*/ 316 w 316"/>
                <a:gd name="T21" fmla="*/ 194 h 313"/>
                <a:gd name="T22" fmla="*/ 314 w 316"/>
                <a:gd name="T23" fmla="*/ 249 h 313"/>
                <a:gd name="T24" fmla="*/ 302 w 316"/>
                <a:gd name="T25" fmla="*/ 275 h 313"/>
                <a:gd name="T26" fmla="*/ 264 w 316"/>
                <a:gd name="T27" fmla="*/ 299 h 313"/>
                <a:gd name="T28" fmla="*/ 240 w 316"/>
                <a:gd name="T29" fmla="*/ 313 h 313"/>
                <a:gd name="T30" fmla="*/ 0 w 316"/>
                <a:gd name="T31" fmla="*/ 299 h 313"/>
                <a:gd name="T32" fmla="*/ 0 w 316"/>
                <a:gd name="T33" fmla="*/ 299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313"/>
                <a:gd name="T53" fmla="*/ 316 w 316"/>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313">
                  <a:moveTo>
                    <a:pt x="0" y="299"/>
                  </a:moveTo>
                  <a:lnTo>
                    <a:pt x="7" y="19"/>
                  </a:lnTo>
                  <a:lnTo>
                    <a:pt x="93" y="9"/>
                  </a:lnTo>
                  <a:lnTo>
                    <a:pt x="143" y="0"/>
                  </a:lnTo>
                  <a:lnTo>
                    <a:pt x="190" y="7"/>
                  </a:lnTo>
                  <a:lnTo>
                    <a:pt x="209" y="7"/>
                  </a:lnTo>
                  <a:lnTo>
                    <a:pt x="274" y="14"/>
                  </a:lnTo>
                  <a:lnTo>
                    <a:pt x="274" y="75"/>
                  </a:lnTo>
                  <a:lnTo>
                    <a:pt x="297" y="102"/>
                  </a:lnTo>
                  <a:lnTo>
                    <a:pt x="314" y="142"/>
                  </a:lnTo>
                  <a:lnTo>
                    <a:pt x="316" y="194"/>
                  </a:lnTo>
                  <a:lnTo>
                    <a:pt x="314" y="249"/>
                  </a:lnTo>
                  <a:lnTo>
                    <a:pt x="302" y="275"/>
                  </a:lnTo>
                  <a:lnTo>
                    <a:pt x="264" y="299"/>
                  </a:lnTo>
                  <a:lnTo>
                    <a:pt x="240" y="313"/>
                  </a:lnTo>
                  <a:lnTo>
                    <a:pt x="0" y="299"/>
                  </a:lnTo>
                  <a:close/>
                </a:path>
              </a:pathLst>
            </a:custGeom>
            <a:solidFill>
              <a:srgbClr val="FFF2E6"/>
            </a:solidFill>
            <a:ln w="9525">
              <a:noFill/>
              <a:round/>
              <a:headEnd/>
              <a:tailEnd/>
            </a:ln>
          </p:spPr>
          <p:txBody>
            <a:bodyPr/>
            <a:lstStyle/>
            <a:p>
              <a:endParaRPr lang="en-US">
                <a:latin typeface="Calibri" pitchFamily="34" charset="0"/>
              </a:endParaRPr>
            </a:p>
          </p:txBody>
        </p:sp>
        <p:sp>
          <p:nvSpPr>
            <p:cNvPr id="23611" name="Freeform 294"/>
            <p:cNvSpPr>
              <a:spLocks/>
            </p:cNvSpPr>
            <p:nvPr/>
          </p:nvSpPr>
          <p:spPr bwMode="auto">
            <a:xfrm>
              <a:off x="486" y="2043"/>
              <a:ext cx="1075" cy="347"/>
            </a:xfrm>
            <a:custGeom>
              <a:avLst/>
              <a:gdLst>
                <a:gd name="T0" fmla="*/ 742 w 1075"/>
                <a:gd name="T1" fmla="*/ 0 h 347"/>
                <a:gd name="T2" fmla="*/ 273 w 1075"/>
                <a:gd name="T3" fmla="*/ 0 h 347"/>
                <a:gd name="T4" fmla="*/ 64 w 1075"/>
                <a:gd name="T5" fmla="*/ 188 h 347"/>
                <a:gd name="T6" fmla="*/ 0 w 1075"/>
                <a:gd name="T7" fmla="*/ 321 h 347"/>
                <a:gd name="T8" fmla="*/ 528 w 1075"/>
                <a:gd name="T9" fmla="*/ 347 h 347"/>
                <a:gd name="T10" fmla="*/ 928 w 1075"/>
                <a:gd name="T11" fmla="*/ 285 h 347"/>
                <a:gd name="T12" fmla="*/ 1075 w 1075"/>
                <a:gd name="T13" fmla="*/ 266 h 347"/>
                <a:gd name="T14" fmla="*/ 956 w 1075"/>
                <a:gd name="T15" fmla="*/ 117 h 347"/>
                <a:gd name="T16" fmla="*/ 742 w 1075"/>
                <a:gd name="T17" fmla="*/ 0 h 347"/>
                <a:gd name="T18" fmla="*/ 742 w 1075"/>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5"/>
                <a:gd name="T31" fmla="*/ 0 h 347"/>
                <a:gd name="T32" fmla="*/ 1075 w 1075"/>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5" h="347">
                  <a:moveTo>
                    <a:pt x="742" y="0"/>
                  </a:moveTo>
                  <a:lnTo>
                    <a:pt x="273" y="0"/>
                  </a:lnTo>
                  <a:lnTo>
                    <a:pt x="64" y="188"/>
                  </a:lnTo>
                  <a:lnTo>
                    <a:pt x="0" y="321"/>
                  </a:lnTo>
                  <a:lnTo>
                    <a:pt x="528" y="347"/>
                  </a:lnTo>
                  <a:lnTo>
                    <a:pt x="928" y="285"/>
                  </a:lnTo>
                  <a:lnTo>
                    <a:pt x="1075" y="266"/>
                  </a:lnTo>
                  <a:lnTo>
                    <a:pt x="956" y="117"/>
                  </a:lnTo>
                  <a:lnTo>
                    <a:pt x="742"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2" name="Freeform 295"/>
            <p:cNvSpPr>
              <a:spLocks/>
            </p:cNvSpPr>
            <p:nvPr/>
          </p:nvSpPr>
          <p:spPr bwMode="auto">
            <a:xfrm>
              <a:off x="445" y="1929"/>
              <a:ext cx="1514" cy="710"/>
            </a:xfrm>
            <a:custGeom>
              <a:avLst/>
              <a:gdLst>
                <a:gd name="T0" fmla="*/ 314 w 1514"/>
                <a:gd name="T1" fmla="*/ 69 h 710"/>
                <a:gd name="T2" fmla="*/ 179 w 1514"/>
                <a:gd name="T3" fmla="*/ 0 h 710"/>
                <a:gd name="T4" fmla="*/ 152 w 1514"/>
                <a:gd name="T5" fmla="*/ 0 h 710"/>
                <a:gd name="T6" fmla="*/ 121 w 1514"/>
                <a:gd name="T7" fmla="*/ 38 h 710"/>
                <a:gd name="T8" fmla="*/ 83 w 1514"/>
                <a:gd name="T9" fmla="*/ 50 h 710"/>
                <a:gd name="T10" fmla="*/ 0 w 1514"/>
                <a:gd name="T11" fmla="*/ 219 h 710"/>
                <a:gd name="T12" fmla="*/ 21 w 1514"/>
                <a:gd name="T13" fmla="*/ 261 h 710"/>
                <a:gd name="T14" fmla="*/ 595 w 1514"/>
                <a:gd name="T15" fmla="*/ 522 h 710"/>
                <a:gd name="T16" fmla="*/ 690 w 1514"/>
                <a:gd name="T17" fmla="*/ 556 h 710"/>
                <a:gd name="T18" fmla="*/ 833 w 1514"/>
                <a:gd name="T19" fmla="*/ 575 h 710"/>
                <a:gd name="T20" fmla="*/ 1188 w 1514"/>
                <a:gd name="T21" fmla="*/ 655 h 710"/>
                <a:gd name="T22" fmla="*/ 1254 w 1514"/>
                <a:gd name="T23" fmla="*/ 643 h 710"/>
                <a:gd name="T24" fmla="*/ 1416 w 1514"/>
                <a:gd name="T25" fmla="*/ 710 h 710"/>
                <a:gd name="T26" fmla="*/ 1504 w 1514"/>
                <a:gd name="T27" fmla="*/ 710 h 710"/>
                <a:gd name="T28" fmla="*/ 1514 w 1514"/>
                <a:gd name="T29" fmla="*/ 643 h 710"/>
                <a:gd name="T30" fmla="*/ 314 w 1514"/>
                <a:gd name="T31" fmla="*/ 69 h 710"/>
                <a:gd name="T32" fmla="*/ 314 w 1514"/>
                <a:gd name="T33" fmla="*/ 69 h 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4"/>
                <a:gd name="T52" fmla="*/ 0 h 710"/>
                <a:gd name="T53" fmla="*/ 1514 w 1514"/>
                <a:gd name="T54" fmla="*/ 710 h 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4" h="710">
                  <a:moveTo>
                    <a:pt x="314" y="69"/>
                  </a:moveTo>
                  <a:lnTo>
                    <a:pt x="179" y="0"/>
                  </a:lnTo>
                  <a:lnTo>
                    <a:pt x="152" y="0"/>
                  </a:lnTo>
                  <a:lnTo>
                    <a:pt x="121" y="38"/>
                  </a:lnTo>
                  <a:lnTo>
                    <a:pt x="83" y="50"/>
                  </a:lnTo>
                  <a:lnTo>
                    <a:pt x="0" y="219"/>
                  </a:lnTo>
                  <a:lnTo>
                    <a:pt x="21" y="261"/>
                  </a:lnTo>
                  <a:lnTo>
                    <a:pt x="595" y="522"/>
                  </a:lnTo>
                  <a:lnTo>
                    <a:pt x="690" y="556"/>
                  </a:lnTo>
                  <a:lnTo>
                    <a:pt x="833" y="575"/>
                  </a:lnTo>
                  <a:lnTo>
                    <a:pt x="1188" y="655"/>
                  </a:lnTo>
                  <a:lnTo>
                    <a:pt x="1254" y="643"/>
                  </a:lnTo>
                  <a:lnTo>
                    <a:pt x="1416" y="710"/>
                  </a:lnTo>
                  <a:lnTo>
                    <a:pt x="1504" y="710"/>
                  </a:lnTo>
                  <a:lnTo>
                    <a:pt x="1514" y="643"/>
                  </a:lnTo>
                  <a:lnTo>
                    <a:pt x="314" y="69"/>
                  </a:lnTo>
                  <a:close/>
                </a:path>
              </a:pathLst>
            </a:custGeom>
            <a:solidFill>
              <a:srgbClr val="FFE600"/>
            </a:solidFill>
            <a:ln w="9525">
              <a:noFill/>
              <a:round/>
              <a:headEnd/>
              <a:tailEnd/>
            </a:ln>
          </p:spPr>
          <p:txBody>
            <a:bodyPr/>
            <a:lstStyle/>
            <a:p>
              <a:endParaRPr lang="en-US">
                <a:latin typeface="Calibri" pitchFamily="34" charset="0"/>
              </a:endParaRPr>
            </a:p>
          </p:txBody>
        </p:sp>
        <p:sp>
          <p:nvSpPr>
            <p:cNvPr id="23613" name="Freeform 296"/>
            <p:cNvSpPr>
              <a:spLocks/>
            </p:cNvSpPr>
            <p:nvPr/>
          </p:nvSpPr>
          <p:spPr bwMode="auto">
            <a:xfrm>
              <a:off x="721" y="1984"/>
              <a:ext cx="1254" cy="615"/>
            </a:xfrm>
            <a:custGeom>
              <a:avLst/>
              <a:gdLst>
                <a:gd name="T0" fmla="*/ 93 w 1254"/>
                <a:gd name="T1" fmla="*/ 0 h 615"/>
                <a:gd name="T2" fmla="*/ 0 w 1254"/>
                <a:gd name="T3" fmla="*/ 17 h 615"/>
                <a:gd name="T4" fmla="*/ 914 w 1254"/>
                <a:gd name="T5" fmla="*/ 501 h 615"/>
                <a:gd name="T6" fmla="*/ 1085 w 1254"/>
                <a:gd name="T7" fmla="*/ 567 h 615"/>
                <a:gd name="T8" fmla="*/ 1214 w 1254"/>
                <a:gd name="T9" fmla="*/ 615 h 615"/>
                <a:gd name="T10" fmla="*/ 1254 w 1254"/>
                <a:gd name="T11" fmla="*/ 562 h 615"/>
                <a:gd name="T12" fmla="*/ 1173 w 1254"/>
                <a:gd name="T13" fmla="*/ 501 h 615"/>
                <a:gd name="T14" fmla="*/ 1005 w 1254"/>
                <a:gd name="T15" fmla="*/ 463 h 615"/>
                <a:gd name="T16" fmla="*/ 985 w 1254"/>
                <a:gd name="T17" fmla="*/ 425 h 615"/>
                <a:gd name="T18" fmla="*/ 869 w 1254"/>
                <a:gd name="T19" fmla="*/ 358 h 615"/>
                <a:gd name="T20" fmla="*/ 781 w 1254"/>
                <a:gd name="T21" fmla="*/ 311 h 615"/>
                <a:gd name="T22" fmla="*/ 702 w 1254"/>
                <a:gd name="T23" fmla="*/ 308 h 615"/>
                <a:gd name="T24" fmla="*/ 650 w 1254"/>
                <a:gd name="T25" fmla="*/ 263 h 615"/>
                <a:gd name="T26" fmla="*/ 93 w 1254"/>
                <a:gd name="T27" fmla="*/ 0 h 615"/>
                <a:gd name="T28" fmla="*/ 93 w 1254"/>
                <a:gd name="T29" fmla="*/ 0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615"/>
                <a:gd name="T47" fmla="*/ 1254 w 1254"/>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615">
                  <a:moveTo>
                    <a:pt x="93" y="0"/>
                  </a:moveTo>
                  <a:lnTo>
                    <a:pt x="0" y="17"/>
                  </a:lnTo>
                  <a:lnTo>
                    <a:pt x="914" y="501"/>
                  </a:lnTo>
                  <a:lnTo>
                    <a:pt x="1085" y="567"/>
                  </a:lnTo>
                  <a:lnTo>
                    <a:pt x="1214" y="615"/>
                  </a:lnTo>
                  <a:lnTo>
                    <a:pt x="1254" y="562"/>
                  </a:lnTo>
                  <a:lnTo>
                    <a:pt x="1173" y="501"/>
                  </a:lnTo>
                  <a:lnTo>
                    <a:pt x="1005" y="463"/>
                  </a:lnTo>
                  <a:lnTo>
                    <a:pt x="985" y="425"/>
                  </a:lnTo>
                  <a:lnTo>
                    <a:pt x="869" y="358"/>
                  </a:lnTo>
                  <a:lnTo>
                    <a:pt x="781" y="311"/>
                  </a:lnTo>
                  <a:lnTo>
                    <a:pt x="702" y="308"/>
                  </a:lnTo>
                  <a:lnTo>
                    <a:pt x="650" y="263"/>
                  </a:lnTo>
                  <a:lnTo>
                    <a:pt x="93" y="0"/>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4" name="Freeform 297"/>
            <p:cNvSpPr>
              <a:spLocks/>
            </p:cNvSpPr>
            <p:nvPr/>
          </p:nvSpPr>
          <p:spPr bwMode="auto">
            <a:xfrm>
              <a:off x="843" y="1732"/>
              <a:ext cx="1389" cy="347"/>
            </a:xfrm>
            <a:custGeom>
              <a:avLst/>
              <a:gdLst>
                <a:gd name="T0" fmla="*/ 0 w 1389"/>
                <a:gd name="T1" fmla="*/ 48 h 347"/>
                <a:gd name="T2" fmla="*/ 133 w 1389"/>
                <a:gd name="T3" fmla="*/ 15 h 347"/>
                <a:gd name="T4" fmla="*/ 761 w 1389"/>
                <a:gd name="T5" fmla="*/ 10 h 347"/>
                <a:gd name="T6" fmla="*/ 930 w 1389"/>
                <a:gd name="T7" fmla="*/ 0 h 347"/>
                <a:gd name="T8" fmla="*/ 1013 w 1389"/>
                <a:gd name="T9" fmla="*/ 60 h 347"/>
                <a:gd name="T10" fmla="*/ 1292 w 1389"/>
                <a:gd name="T11" fmla="*/ 280 h 347"/>
                <a:gd name="T12" fmla="*/ 1389 w 1389"/>
                <a:gd name="T13" fmla="*/ 344 h 347"/>
                <a:gd name="T14" fmla="*/ 1366 w 1389"/>
                <a:gd name="T15" fmla="*/ 347 h 347"/>
                <a:gd name="T16" fmla="*/ 1316 w 1389"/>
                <a:gd name="T17" fmla="*/ 344 h 347"/>
                <a:gd name="T18" fmla="*/ 1161 w 1389"/>
                <a:gd name="T19" fmla="*/ 285 h 347"/>
                <a:gd name="T20" fmla="*/ 1075 w 1389"/>
                <a:gd name="T21" fmla="*/ 271 h 347"/>
                <a:gd name="T22" fmla="*/ 854 w 1389"/>
                <a:gd name="T23" fmla="*/ 259 h 347"/>
                <a:gd name="T24" fmla="*/ 802 w 1389"/>
                <a:gd name="T25" fmla="*/ 280 h 347"/>
                <a:gd name="T26" fmla="*/ 744 w 1389"/>
                <a:gd name="T27" fmla="*/ 259 h 347"/>
                <a:gd name="T28" fmla="*/ 642 w 1389"/>
                <a:gd name="T29" fmla="*/ 216 h 347"/>
                <a:gd name="T30" fmla="*/ 573 w 1389"/>
                <a:gd name="T31" fmla="*/ 181 h 347"/>
                <a:gd name="T32" fmla="*/ 521 w 1389"/>
                <a:gd name="T33" fmla="*/ 188 h 347"/>
                <a:gd name="T34" fmla="*/ 492 w 1389"/>
                <a:gd name="T35" fmla="*/ 207 h 347"/>
                <a:gd name="T36" fmla="*/ 464 w 1389"/>
                <a:gd name="T37" fmla="*/ 212 h 347"/>
                <a:gd name="T38" fmla="*/ 390 w 1389"/>
                <a:gd name="T39" fmla="*/ 259 h 347"/>
                <a:gd name="T40" fmla="*/ 192 w 1389"/>
                <a:gd name="T41" fmla="*/ 157 h 347"/>
                <a:gd name="T42" fmla="*/ 61 w 1389"/>
                <a:gd name="T43" fmla="*/ 91 h 347"/>
                <a:gd name="T44" fmla="*/ 0 w 1389"/>
                <a:gd name="T45" fmla="*/ 48 h 347"/>
                <a:gd name="T46" fmla="*/ 0 w 1389"/>
                <a:gd name="T47" fmla="*/ 48 h 3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9"/>
                <a:gd name="T73" fmla="*/ 0 h 347"/>
                <a:gd name="T74" fmla="*/ 1389 w 1389"/>
                <a:gd name="T75" fmla="*/ 347 h 3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9" h="347">
                  <a:moveTo>
                    <a:pt x="0" y="48"/>
                  </a:moveTo>
                  <a:lnTo>
                    <a:pt x="133" y="15"/>
                  </a:lnTo>
                  <a:lnTo>
                    <a:pt x="761" y="10"/>
                  </a:lnTo>
                  <a:lnTo>
                    <a:pt x="930" y="0"/>
                  </a:lnTo>
                  <a:lnTo>
                    <a:pt x="1013" y="60"/>
                  </a:lnTo>
                  <a:lnTo>
                    <a:pt x="1292" y="280"/>
                  </a:lnTo>
                  <a:lnTo>
                    <a:pt x="1389" y="344"/>
                  </a:lnTo>
                  <a:lnTo>
                    <a:pt x="1366" y="347"/>
                  </a:lnTo>
                  <a:lnTo>
                    <a:pt x="1316" y="344"/>
                  </a:lnTo>
                  <a:lnTo>
                    <a:pt x="1161" y="285"/>
                  </a:lnTo>
                  <a:lnTo>
                    <a:pt x="1075" y="271"/>
                  </a:lnTo>
                  <a:lnTo>
                    <a:pt x="854" y="259"/>
                  </a:lnTo>
                  <a:lnTo>
                    <a:pt x="802" y="280"/>
                  </a:lnTo>
                  <a:lnTo>
                    <a:pt x="744" y="259"/>
                  </a:lnTo>
                  <a:lnTo>
                    <a:pt x="642" y="216"/>
                  </a:lnTo>
                  <a:lnTo>
                    <a:pt x="573" y="181"/>
                  </a:lnTo>
                  <a:lnTo>
                    <a:pt x="521" y="188"/>
                  </a:lnTo>
                  <a:lnTo>
                    <a:pt x="492" y="207"/>
                  </a:lnTo>
                  <a:lnTo>
                    <a:pt x="464" y="212"/>
                  </a:lnTo>
                  <a:lnTo>
                    <a:pt x="390" y="259"/>
                  </a:lnTo>
                  <a:lnTo>
                    <a:pt x="192" y="157"/>
                  </a:lnTo>
                  <a:lnTo>
                    <a:pt x="61" y="91"/>
                  </a:lnTo>
                  <a:lnTo>
                    <a:pt x="0" y="48"/>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5" name="Freeform 298"/>
            <p:cNvSpPr>
              <a:spLocks/>
            </p:cNvSpPr>
            <p:nvPr/>
          </p:nvSpPr>
          <p:spPr bwMode="auto">
            <a:xfrm>
              <a:off x="1495" y="1718"/>
              <a:ext cx="142" cy="242"/>
            </a:xfrm>
            <a:custGeom>
              <a:avLst/>
              <a:gdLst>
                <a:gd name="T0" fmla="*/ 21 w 142"/>
                <a:gd name="T1" fmla="*/ 0 h 242"/>
                <a:gd name="T2" fmla="*/ 76 w 142"/>
                <a:gd name="T3" fmla="*/ 5 h 242"/>
                <a:gd name="T4" fmla="*/ 114 w 142"/>
                <a:gd name="T5" fmla="*/ 31 h 242"/>
                <a:gd name="T6" fmla="*/ 133 w 142"/>
                <a:gd name="T7" fmla="*/ 62 h 242"/>
                <a:gd name="T8" fmla="*/ 142 w 142"/>
                <a:gd name="T9" fmla="*/ 116 h 242"/>
                <a:gd name="T10" fmla="*/ 142 w 142"/>
                <a:gd name="T11" fmla="*/ 145 h 242"/>
                <a:gd name="T12" fmla="*/ 119 w 142"/>
                <a:gd name="T13" fmla="*/ 195 h 242"/>
                <a:gd name="T14" fmla="*/ 95 w 142"/>
                <a:gd name="T15" fmla="*/ 226 h 242"/>
                <a:gd name="T16" fmla="*/ 64 w 142"/>
                <a:gd name="T17" fmla="*/ 242 h 242"/>
                <a:gd name="T18" fmla="*/ 4 w 142"/>
                <a:gd name="T19" fmla="*/ 240 h 242"/>
                <a:gd name="T20" fmla="*/ 0 w 142"/>
                <a:gd name="T21" fmla="*/ 204 h 242"/>
                <a:gd name="T22" fmla="*/ 35 w 142"/>
                <a:gd name="T23" fmla="*/ 211 h 242"/>
                <a:gd name="T24" fmla="*/ 64 w 142"/>
                <a:gd name="T25" fmla="*/ 209 h 242"/>
                <a:gd name="T26" fmla="*/ 88 w 142"/>
                <a:gd name="T27" fmla="*/ 192 h 242"/>
                <a:gd name="T28" fmla="*/ 104 w 142"/>
                <a:gd name="T29" fmla="*/ 176 h 242"/>
                <a:gd name="T30" fmla="*/ 114 w 142"/>
                <a:gd name="T31" fmla="*/ 133 h 242"/>
                <a:gd name="T32" fmla="*/ 109 w 142"/>
                <a:gd name="T33" fmla="*/ 86 h 242"/>
                <a:gd name="T34" fmla="*/ 83 w 142"/>
                <a:gd name="T35" fmla="*/ 50 h 242"/>
                <a:gd name="T36" fmla="*/ 42 w 142"/>
                <a:gd name="T37" fmla="*/ 36 h 242"/>
                <a:gd name="T38" fmla="*/ 31 w 142"/>
                <a:gd name="T39" fmla="*/ 40 h 242"/>
                <a:gd name="T40" fmla="*/ 2 w 142"/>
                <a:gd name="T41" fmla="*/ 59 h 242"/>
                <a:gd name="T42" fmla="*/ 2 w 142"/>
                <a:gd name="T43" fmla="*/ 5 h 242"/>
                <a:gd name="T44" fmla="*/ 21 w 142"/>
                <a:gd name="T45" fmla="*/ 0 h 242"/>
                <a:gd name="T46" fmla="*/ 21 w 142"/>
                <a:gd name="T47" fmla="*/ 0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242"/>
                <a:gd name="T74" fmla="*/ 142 w 142"/>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242">
                  <a:moveTo>
                    <a:pt x="21" y="0"/>
                  </a:moveTo>
                  <a:lnTo>
                    <a:pt x="76" y="5"/>
                  </a:lnTo>
                  <a:lnTo>
                    <a:pt x="114" y="31"/>
                  </a:lnTo>
                  <a:lnTo>
                    <a:pt x="133" y="62"/>
                  </a:lnTo>
                  <a:lnTo>
                    <a:pt x="142" y="116"/>
                  </a:lnTo>
                  <a:lnTo>
                    <a:pt x="142" y="145"/>
                  </a:lnTo>
                  <a:lnTo>
                    <a:pt x="119" y="195"/>
                  </a:lnTo>
                  <a:lnTo>
                    <a:pt x="95" y="226"/>
                  </a:lnTo>
                  <a:lnTo>
                    <a:pt x="64" y="242"/>
                  </a:lnTo>
                  <a:lnTo>
                    <a:pt x="4" y="240"/>
                  </a:lnTo>
                  <a:lnTo>
                    <a:pt x="0" y="204"/>
                  </a:lnTo>
                  <a:lnTo>
                    <a:pt x="35" y="211"/>
                  </a:lnTo>
                  <a:lnTo>
                    <a:pt x="64" y="209"/>
                  </a:lnTo>
                  <a:lnTo>
                    <a:pt x="88" y="192"/>
                  </a:lnTo>
                  <a:lnTo>
                    <a:pt x="104" y="176"/>
                  </a:lnTo>
                  <a:lnTo>
                    <a:pt x="114" y="133"/>
                  </a:lnTo>
                  <a:lnTo>
                    <a:pt x="109" y="86"/>
                  </a:lnTo>
                  <a:lnTo>
                    <a:pt x="83" y="50"/>
                  </a:lnTo>
                  <a:lnTo>
                    <a:pt x="42" y="36"/>
                  </a:lnTo>
                  <a:lnTo>
                    <a:pt x="31" y="40"/>
                  </a:lnTo>
                  <a:lnTo>
                    <a:pt x="2" y="59"/>
                  </a:lnTo>
                  <a:lnTo>
                    <a:pt x="2" y="5"/>
                  </a:lnTo>
                  <a:lnTo>
                    <a:pt x="21" y="0"/>
                  </a:lnTo>
                  <a:close/>
                </a:path>
              </a:pathLst>
            </a:custGeom>
            <a:solidFill>
              <a:srgbClr val="2E4F61"/>
            </a:solidFill>
            <a:ln w="9525">
              <a:noFill/>
              <a:round/>
              <a:headEnd/>
              <a:tailEnd/>
            </a:ln>
          </p:spPr>
          <p:txBody>
            <a:bodyPr/>
            <a:lstStyle/>
            <a:p>
              <a:endParaRPr lang="en-US">
                <a:latin typeface="Calibri" pitchFamily="34" charset="0"/>
              </a:endParaRPr>
            </a:p>
          </p:txBody>
        </p:sp>
        <p:sp>
          <p:nvSpPr>
            <p:cNvPr id="23616" name="Freeform 299"/>
            <p:cNvSpPr>
              <a:spLocks/>
            </p:cNvSpPr>
            <p:nvPr/>
          </p:nvSpPr>
          <p:spPr bwMode="auto">
            <a:xfrm>
              <a:off x="1795" y="1054"/>
              <a:ext cx="104" cy="128"/>
            </a:xfrm>
            <a:custGeom>
              <a:avLst/>
              <a:gdLst>
                <a:gd name="T0" fmla="*/ 78 w 104"/>
                <a:gd name="T1" fmla="*/ 14 h 128"/>
                <a:gd name="T2" fmla="*/ 16 w 104"/>
                <a:gd name="T3" fmla="*/ 59 h 128"/>
                <a:gd name="T4" fmla="*/ 0 w 104"/>
                <a:gd name="T5" fmla="*/ 128 h 128"/>
                <a:gd name="T6" fmla="*/ 88 w 104"/>
                <a:gd name="T7" fmla="*/ 128 h 128"/>
                <a:gd name="T8" fmla="*/ 104 w 104"/>
                <a:gd name="T9" fmla="*/ 0 h 128"/>
                <a:gd name="T10" fmla="*/ 78 w 104"/>
                <a:gd name="T11" fmla="*/ 14 h 128"/>
                <a:gd name="T12" fmla="*/ 78 w 104"/>
                <a:gd name="T13" fmla="*/ 14 h 128"/>
                <a:gd name="T14" fmla="*/ 0 60000 65536"/>
                <a:gd name="T15" fmla="*/ 0 60000 65536"/>
                <a:gd name="T16" fmla="*/ 0 60000 65536"/>
                <a:gd name="T17" fmla="*/ 0 60000 65536"/>
                <a:gd name="T18" fmla="*/ 0 60000 65536"/>
                <a:gd name="T19" fmla="*/ 0 60000 65536"/>
                <a:gd name="T20" fmla="*/ 0 60000 65536"/>
                <a:gd name="T21" fmla="*/ 0 w 104"/>
                <a:gd name="T22" fmla="*/ 0 h 128"/>
                <a:gd name="T23" fmla="*/ 104 w 10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28">
                  <a:moveTo>
                    <a:pt x="78" y="14"/>
                  </a:moveTo>
                  <a:lnTo>
                    <a:pt x="16" y="59"/>
                  </a:lnTo>
                  <a:lnTo>
                    <a:pt x="0" y="128"/>
                  </a:lnTo>
                  <a:lnTo>
                    <a:pt x="88" y="128"/>
                  </a:lnTo>
                  <a:lnTo>
                    <a:pt x="104" y="0"/>
                  </a:lnTo>
                  <a:lnTo>
                    <a:pt x="78" y="14"/>
                  </a:lnTo>
                  <a:close/>
                </a:path>
              </a:pathLst>
            </a:custGeom>
            <a:solidFill>
              <a:srgbClr val="E6E6E6"/>
            </a:solidFill>
            <a:ln w="9525">
              <a:noFill/>
              <a:round/>
              <a:headEnd/>
              <a:tailEnd/>
            </a:ln>
          </p:spPr>
          <p:txBody>
            <a:bodyPr/>
            <a:lstStyle/>
            <a:p>
              <a:endParaRPr lang="en-US">
                <a:latin typeface="Calibri" pitchFamily="34" charset="0"/>
              </a:endParaRPr>
            </a:p>
          </p:txBody>
        </p:sp>
        <p:sp>
          <p:nvSpPr>
            <p:cNvPr id="23617" name="Freeform 300"/>
            <p:cNvSpPr>
              <a:spLocks/>
            </p:cNvSpPr>
            <p:nvPr/>
          </p:nvSpPr>
          <p:spPr bwMode="auto">
            <a:xfrm>
              <a:off x="643" y="707"/>
              <a:ext cx="468" cy="722"/>
            </a:xfrm>
            <a:custGeom>
              <a:avLst/>
              <a:gdLst>
                <a:gd name="T0" fmla="*/ 71 w 468"/>
                <a:gd name="T1" fmla="*/ 64 h 722"/>
                <a:gd name="T2" fmla="*/ 35 w 468"/>
                <a:gd name="T3" fmla="*/ 342 h 722"/>
                <a:gd name="T4" fmla="*/ 23 w 468"/>
                <a:gd name="T5" fmla="*/ 553 h 722"/>
                <a:gd name="T6" fmla="*/ 0 w 468"/>
                <a:gd name="T7" fmla="*/ 698 h 722"/>
                <a:gd name="T8" fmla="*/ 31 w 468"/>
                <a:gd name="T9" fmla="*/ 707 h 722"/>
                <a:gd name="T10" fmla="*/ 83 w 468"/>
                <a:gd name="T11" fmla="*/ 717 h 722"/>
                <a:gd name="T12" fmla="*/ 190 w 468"/>
                <a:gd name="T13" fmla="*/ 722 h 722"/>
                <a:gd name="T14" fmla="*/ 240 w 468"/>
                <a:gd name="T15" fmla="*/ 700 h 722"/>
                <a:gd name="T16" fmla="*/ 285 w 468"/>
                <a:gd name="T17" fmla="*/ 660 h 722"/>
                <a:gd name="T18" fmla="*/ 361 w 468"/>
                <a:gd name="T19" fmla="*/ 722 h 722"/>
                <a:gd name="T20" fmla="*/ 435 w 468"/>
                <a:gd name="T21" fmla="*/ 304 h 722"/>
                <a:gd name="T22" fmla="*/ 468 w 468"/>
                <a:gd name="T23" fmla="*/ 131 h 722"/>
                <a:gd name="T24" fmla="*/ 452 w 468"/>
                <a:gd name="T25" fmla="*/ 31 h 722"/>
                <a:gd name="T26" fmla="*/ 440 w 468"/>
                <a:gd name="T27" fmla="*/ 5 h 722"/>
                <a:gd name="T28" fmla="*/ 423 w 468"/>
                <a:gd name="T29" fmla="*/ 0 h 722"/>
                <a:gd name="T30" fmla="*/ 235 w 468"/>
                <a:gd name="T31" fmla="*/ 29 h 722"/>
                <a:gd name="T32" fmla="*/ 71 w 468"/>
                <a:gd name="T33" fmla="*/ 64 h 722"/>
                <a:gd name="T34" fmla="*/ 71 w 468"/>
                <a:gd name="T35" fmla="*/ 64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8"/>
                <a:gd name="T55" fmla="*/ 0 h 722"/>
                <a:gd name="T56" fmla="*/ 468 w 468"/>
                <a:gd name="T57" fmla="*/ 722 h 7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8" h="722">
                  <a:moveTo>
                    <a:pt x="71" y="64"/>
                  </a:moveTo>
                  <a:lnTo>
                    <a:pt x="35" y="342"/>
                  </a:lnTo>
                  <a:lnTo>
                    <a:pt x="23" y="553"/>
                  </a:lnTo>
                  <a:lnTo>
                    <a:pt x="0" y="698"/>
                  </a:lnTo>
                  <a:lnTo>
                    <a:pt x="31" y="707"/>
                  </a:lnTo>
                  <a:lnTo>
                    <a:pt x="83" y="717"/>
                  </a:lnTo>
                  <a:lnTo>
                    <a:pt x="190" y="722"/>
                  </a:lnTo>
                  <a:lnTo>
                    <a:pt x="240" y="700"/>
                  </a:lnTo>
                  <a:lnTo>
                    <a:pt x="285" y="660"/>
                  </a:lnTo>
                  <a:lnTo>
                    <a:pt x="361" y="722"/>
                  </a:lnTo>
                  <a:lnTo>
                    <a:pt x="435" y="304"/>
                  </a:lnTo>
                  <a:lnTo>
                    <a:pt x="468" y="131"/>
                  </a:lnTo>
                  <a:lnTo>
                    <a:pt x="452" y="31"/>
                  </a:lnTo>
                  <a:lnTo>
                    <a:pt x="440" y="5"/>
                  </a:lnTo>
                  <a:lnTo>
                    <a:pt x="423" y="0"/>
                  </a:lnTo>
                  <a:lnTo>
                    <a:pt x="235" y="29"/>
                  </a:lnTo>
                  <a:lnTo>
                    <a:pt x="71" y="64"/>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18" name="Freeform 301"/>
            <p:cNvSpPr>
              <a:spLocks/>
            </p:cNvSpPr>
            <p:nvPr/>
          </p:nvSpPr>
          <p:spPr bwMode="auto">
            <a:xfrm>
              <a:off x="324" y="1336"/>
              <a:ext cx="740" cy="422"/>
            </a:xfrm>
            <a:custGeom>
              <a:avLst/>
              <a:gdLst>
                <a:gd name="T0" fmla="*/ 47 w 740"/>
                <a:gd name="T1" fmla="*/ 0 h 422"/>
                <a:gd name="T2" fmla="*/ 238 w 740"/>
                <a:gd name="T3" fmla="*/ 59 h 422"/>
                <a:gd name="T4" fmla="*/ 350 w 740"/>
                <a:gd name="T5" fmla="*/ 76 h 422"/>
                <a:gd name="T6" fmla="*/ 435 w 740"/>
                <a:gd name="T7" fmla="*/ 88 h 422"/>
                <a:gd name="T8" fmla="*/ 490 w 740"/>
                <a:gd name="T9" fmla="*/ 90 h 422"/>
                <a:gd name="T10" fmla="*/ 526 w 740"/>
                <a:gd name="T11" fmla="*/ 90 h 422"/>
                <a:gd name="T12" fmla="*/ 552 w 740"/>
                <a:gd name="T13" fmla="*/ 78 h 422"/>
                <a:gd name="T14" fmla="*/ 602 w 740"/>
                <a:gd name="T15" fmla="*/ 38 h 422"/>
                <a:gd name="T16" fmla="*/ 635 w 740"/>
                <a:gd name="T17" fmla="*/ 140 h 422"/>
                <a:gd name="T18" fmla="*/ 647 w 740"/>
                <a:gd name="T19" fmla="*/ 218 h 422"/>
                <a:gd name="T20" fmla="*/ 740 w 740"/>
                <a:gd name="T21" fmla="*/ 418 h 422"/>
                <a:gd name="T22" fmla="*/ 614 w 740"/>
                <a:gd name="T23" fmla="*/ 418 h 422"/>
                <a:gd name="T24" fmla="*/ 526 w 740"/>
                <a:gd name="T25" fmla="*/ 422 h 422"/>
                <a:gd name="T26" fmla="*/ 178 w 740"/>
                <a:gd name="T27" fmla="*/ 401 h 422"/>
                <a:gd name="T28" fmla="*/ 171 w 740"/>
                <a:gd name="T29" fmla="*/ 337 h 422"/>
                <a:gd name="T30" fmla="*/ 162 w 740"/>
                <a:gd name="T31" fmla="*/ 304 h 422"/>
                <a:gd name="T32" fmla="*/ 147 w 740"/>
                <a:gd name="T33" fmla="*/ 273 h 422"/>
                <a:gd name="T34" fmla="*/ 131 w 740"/>
                <a:gd name="T35" fmla="*/ 266 h 422"/>
                <a:gd name="T36" fmla="*/ 135 w 740"/>
                <a:gd name="T37" fmla="*/ 204 h 422"/>
                <a:gd name="T38" fmla="*/ 54 w 740"/>
                <a:gd name="T39" fmla="*/ 195 h 422"/>
                <a:gd name="T40" fmla="*/ 0 w 740"/>
                <a:gd name="T41" fmla="*/ 7 h 422"/>
                <a:gd name="T42" fmla="*/ 47 w 740"/>
                <a:gd name="T43" fmla="*/ 0 h 422"/>
                <a:gd name="T44" fmla="*/ 47 w 740"/>
                <a:gd name="T45" fmla="*/ 0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422"/>
                <a:gd name="T71" fmla="*/ 740 w 740"/>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422">
                  <a:moveTo>
                    <a:pt x="47" y="0"/>
                  </a:moveTo>
                  <a:lnTo>
                    <a:pt x="238" y="59"/>
                  </a:lnTo>
                  <a:lnTo>
                    <a:pt x="350" y="76"/>
                  </a:lnTo>
                  <a:lnTo>
                    <a:pt x="435" y="88"/>
                  </a:lnTo>
                  <a:lnTo>
                    <a:pt x="490" y="90"/>
                  </a:lnTo>
                  <a:lnTo>
                    <a:pt x="526" y="90"/>
                  </a:lnTo>
                  <a:lnTo>
                    <a:pt x="552" y="78"/>
                  </a:lnTo>
                  <a:lnTo>
                    <a:pt x="602" y="38"/>
                  </a:lnTo>
                  <a:lnTo>
                    <a:pt x="635" y="140"/>
                  </a:lnTo>
                  <a:lnTo>
                    <a:pt x="647" y="218"/>
                  </a:lnTo>
                  <a:lnTo>
                    <a:pt x="740" y="418"/>
                  </a:lnTo>
                  <a:lnTo>
                    <a:pt x="614" y="418"/>
                  </a:lnTo>
                  <a:lnTo>
                    <a:pt x="526" y="422"/>
                  </a:lnTo>
                  <a:lnTo>
                    <a:pt x="178" y="401"/>
                  </a:lnTo>
                  <a:lnTo>
                    <a:pt x="171" y="337"/>
                  </a:lnTo>
                  <a:lnTo>
                    <a:pt x="162" y="304"/>
                  </a:lnTo>
                  <a:lnTo>
                    <a:pt x="147" y="273"/>
                  </a:lnTo>
                  <a:lnTo>
                    <a:pt x="131" y="266"/>
                  </a:lnTo>
                  <a:lnTo>
                    <a:pt x="135" y="204"/>
                  </a:lnTo>
                  <a:lnTo>
                    <a:pt x="54" y="195"/>
                  </a:lnTo>
                  <a:lnTo>
                    <a:pt x="0" y="7"/>
                  </a:lnTo>
                  <a:lnTo>
                    <a:pt x="47" y="0"/>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19" name="Freeform 302"/>
            <p:cNvSpPr>
              <a:spLocks/>
            </p:cNvSpPr>
            <p:nvPr/>
          </p:nvSpPr>
          <p:spPr bwMode="auto">
            <a:xfrm>
              <a:off x="790" y="956"/>
              <a:ext cx="188" cy="544"/>
            </a:xfrm>
            <a:custGeom>
              <a:avLst/>
              <a:gdLst>
                <a:gd name="T0" fmla="*/ 169 w 188"/>
                <a:gd name="T1" fmla="*/ 17 h 544"/>
                <a:gd name="T2" fmla="*/ 136 w 188"/>
                <a:gd name="T3" fmla="*/ 95 h 544"/>
                <a:gd name="T4" fmla="*/ 169 w 188"/>
                <a:gd name="T5" fmla="*/ 314 h 544"/>
                <a:gd name="T6" fmla="*/ 188 w 188"/>
                <a:gd name="T7" fmla="*/ 451 h 544"/>
                <a:gd name="T8" fmla="*/ 188 w 188"/>
                <a:gd name="T9" fmla="*/ 511 h 544"/>
                <a:gd name="T10" fmla="*/ 176 w 188"/>
                <a:gd name="T11" fmla="*/ 544 h 544"/>
                <a:gd name="T12" fmla="*/ 131 w 188"/>
                <a:gd name="T13" fmla="*/ 420 h 544"/>
                <a:gd name="T14" fmla="*/ 119 w 188"/>
                <a:gd name="T15" fmla="*/ 430 h 544"/>
                <a:gd name="T16" fmla="*/ 93 w 188"/>
                <a:gd name="T17" fmla="*/ 456 h 544"/>
                <a:gd name="T18" fmla="*/ 62 w 188"/>
                <a:gd name="T19" fmla="*/ 470 h 544"/>
                <a:gd name="T20" fmla="*/ 26 w 188"/>
                <a:gd name="T21" fmla="*/ 473 h 544"/>
                <a:gd name="T22" fmla="*/ 3 w 188"/>
                <a:gd name="T23" fmla="*/ 468 h 544"/>
                <a:gd name="T24" fmla="*/ 0 w 188"/>
                <a:gd name="T25" fmla="*/ 430 h 544"/>
                <a:gd name="T26" fmla="*/ 12 w 188"/>
                <a:gd name="T27" fmla="*/ 333 h 544"/>
                <a:gd name="T28" fmla="*/ 98 w 188"/>
                <a:gd name="T29" fmla="*/ 155 h 544"/>
                <a:gd name="T30" fmla="*/ 107 w 188"/>
                <a:gd name="T31" fmla="*/ 107 h 544"/>
                <a:gd name="T32" fmla="*/ 100 w 188"/>
                <a:gd name="T33" fmla="*/ 81 h 544"/>
                <a:gd name="T34" fmla="*/ 53 w 188"/>
                <a:gd name="T35" fmla="*/ 3 h 544"/>
                <a:gd name="T36" fmla="*/ 107 w 188"/>
                <a:gd name="T37" fmla="*/ 0 h 544"/>
                <a:gd name="T38" fmla="*/ 148 w 188"/>
                <a:gd name="T39" fmla="*/ 0 h 544"/>
                <a:gd name="T40" fmla="*/ 169 w 188"/>
                <a:gd name="T41" fmla="*/ 17 h 544"/>
                <a:gd name="T42" fmla="*/ 169 w 188"/>
                <a:gd name="T43" fmla="*/ 17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544"/>
                <a:gd name="T68" fmla="*/ 188 w 188"/>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544">
                  <a:moveTo>
                    <a:pt x="169" y="17"/>
                  </a:moveTo>
                  <a:lnTo>
                    <a:pt x="136" y="95"/>
                  </a:lnTo>
                  <a:lnTo>
                    <a:pt x="169" y="314"/>
                  </a:lnTo>
                  <a:lnTo>
                    <a:pt x="188" y="451"/>
                  </a:lnTo>
                  <a:lnTo>
                    <a:pt x="188" y="511"/>
                  </a:lnTo>
                  <a:lnTo>
                    <a:pt x="176" y="544"/>
                  </a:lnTo>
                  <a:lnTo>
                    <a:pt x="131" y="420"/>
                  </a:lnTo>
                  <a:lnTo>
                    <a:pt x="119" y="430"/>
                  </a:lnTo>
                  <a:lnTo>
                    <a:pt x="93" y="456"/>
                  </a:lnTo>
                  <a:lnTo>
                    <a:pt x="62" y="470"/>
                  </a:lnTo>
                  <a:lnTo>
                    <a:pt x="26" y="473"/>
                  </a:lnTo>
                  <a:lnTo>
                    <a:pt x="3" y="468"/>
                  </a:lnTo>
                  <a:lnTo>
                    <a:pt x="0" y="430"/>
                  </a:lnTo>
                  <a:lnTo>
                    <a:pt x="12" y="333"/>
                  </a:lnTo>
                  <a:lnTo>
                    <a:pt x="98" y="155"/>
                  </a:lnTo>
                  <a:lnTo>
                    <a:pt x="107" y="107"/>
                  </a:lnTo>
                  <a:lnTo>
                    <a:pt x="100" y="81"/>
                  </a:lnTo>
                  <a:lnTo>
                    <a:pt x="53" y="3"/>
                  </a:lnTo>
                  <a:lnTo>
                    <a:pt x="107" y="0"/>
                  </a:lnTo>
                  <a:lnTo>
                    <a:pt x="148" y="0"/>
                  </a:lnTo>
                  <a:lnTo>
                    <a:pt x="169" y="17"/>
                  </a:lnTo>
                  <a:close/>
                </a:path>
              </a:pathLst>
            </a:custGeom>
            <a:solidFill>
              <a:srgbClr val="733057"/>
            </a:solidFill>
            <a:ln w="9525">
              <a:noFill/>
              <a:round/>
              <a:headEnd/>
              <a:tailEnd/>
            </a:ln>
          </p:spPr>
          <p:txBody>
            <a:bodyPr/>
            <a:lstStyle/>
            <a:p>
              <a:endParaRPr lang="en-US">
                <a:latin typeface="Calibri" pitchFamily="34" charset="0"/>
              </a:endParaRPr>
            </a:p>
          </p:txBody>
        </p:sp>
        <p:sp>
          <p:nvSpPr>
            <p:cNvPr id="23620" name="Freeform 303"/>
            <p:cNvSpPr>
              <a:spLocks/>
            </p:cNvSpPr>
            <p:nvPr/>
          </p:nvSpPr>
          <p:spPr bwMode="auto">
            <a:xfrm>
              <a:off x="2392" y="909"/>
              <a:ext cx="176" cy="555"/>
            </a:xfrm>
            <a:custGeom>
              <a:avLst/>
              <a:gdLst>
                <a:gd name="T0" fmla="*/ 174 w 176"/>
                <a:gd name="T1" fmla="*/ 126 h 555"/>
                <a:gd name="T2" fmla="*/ 121 w 176"/>
                <a:gd name="T3" fmla="*/ 254 h 555"/>
                <a:gd name="T4" fmla="*/ 48 w 176"/>
                <a:gd name="T5" fmla="*/ 460 h 555"/>
                <a:gd name="T6" fmla="*/ 12 w 176"/>
                <a:gd name="T7" fmla="*/ 555 h 555"/>
                <a:gd name="T8" fmla="*/ 9 w 176"/>
                <a:gd name="T9" fmla="*/ 406 h 555"/>
                <a:gd name="T10" fmla="*/ 12 w 176"/>
                <a:gd name="T11" fmla="*/ 183 h 555"/>
                <a:gd name="T12" fmla="*/ 21 w 176"/>
                <a:gd name="T13" fmla="*/ 114 h 555"/>
                <a:gd name="T14" fmla="*/ 0 w 176"/>
                <a:gd name="T15" fmla="*/ 59 h 555"/>
                <a:gd name="T16" fmla="*/ 0 w 176"/>
                <a:gd name="T17" fmla="*/ 36 h 555"/>
                <a:gd name="T18" fmla="*/ 33 w 176"/>
                <a:gd name="T19" fmla="*/ 28 h 555"/>
                <a:gd name="T20" fmla="*/ 64 w 176"/>
                <a:gd name="T21" fmla="*/ 81 h 555"/>
                <a:gd name="T22" fmla="*/ 143 w 176"/>
                <a:gd name="T23" fmla="*/ 0 h 555"/>
                <a:gd name="T24" fmla="*/ 176 w 176"/>
                <a:gd name="T25" fmla="*/ 7 h 555"/>
                <a:gd name="T26" fmla="*/ 157 w 176"/>
                <a:gd name="T27" fmla="*/ 31 h 555"/>
                <a:gd name="T28" fmla="*/ 159 w 176"/>
                <a:gd name="T29" fmla="*/ 54 h 555"/>
                <a:gd name="T30" fmla="*/ 176 w 176"/>
                <a:gd name="T31" fmla="*/ 81 h 555"/>
                <a:gd name="T32" fmla="*/ 174 w 176"/>
                <a:gd name="T33" fmla="*/ 126 h 555"/>
                <a:gd name="T34" fmla="*/ 174 w 176"/>
                <a:gd name="T35" fmla="*/ 126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555"/>
                <a:gd name="T56" fmla="*/ 176 w 176"/>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555">
                  <a:moveTo>
                    <a:pt x="174" y="126"/>
                  </a:moveTo>
                  <a:lnTo>
                    <a:pt x="121" y="254"/>
                  </a:lnTo>
                  <a:lnTo>
                    <a:pt x="48" y="460"/>
                  </a:lnTo>
                  <a:lnTo>
                    <a:pt x="12" y="555"/>
                  </a:lnTo>
                  <a:lnTo>
                    <a:pt x="9" y="406"/>
                  </a:lnTo>
                  <a:lnTo>
                    <a:pt x="12" y="183"/>
                  </a:lnTo>
                  <a:lnTo>
                    <a:pt x="21" y="114"/>
                  </a:lnTo>
                  <a:lnTo>
                    <a:pt x="0" y="59"/>
                  </a:lnTo>
                  <a:lnTo>
                    <a:pt x="0" y="36"/>
                  </a:lnTo>
                  <a:lnTo>
                    <a:pt x="33" y="28"/>
                  </a:lnTo>
                  <a:lnTo>
                    <a:pt x="64" y="81"/>
                  </a:lnTo>
                  <a:lnTo>
                    <a:pt x="143" y="0"/>
                  </a:lnTo>
                  <a:lnTo>
                    <a:pt x="176" y="7"/>
                  </a:lnTo>
                  <a:lnTo>
                    <a:pt x="157" y="31"/>
                  </a:lnTo>
                  <a:lnTo>
                    <a:pt x="159" y="54"/>
                  </a:lnTo>
                  <a:lnTo>
                    <a:pt x="176" y="81"/>
                  </a:lnTo>
                  <a:lnTo>
                    <a:pt x="174" y="126"/>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21" name="Freeform 304"/>
            <p:cNvSpPr>
              <a:spLocks/>
            </p:cNvSpPr>
            <p:nvPr/>
          </p:nvSpPr>
          <p:spPr bwMode="auto">
            <a:xfrm>
              <a:off x="2749" y="1125"/>
              <a:ext cx="202" cy="377"/>
            </a:xfrm>
            <a:custGeom>
              <a:avLst/>
              <a:gdLst>
                <a:gd name="T0" fmla="*/ 31 w 202"/>
                <a:gd name="T1" fmla="*/ 69 h 377"/>
                <a:gd name="T2" fmla="*/ 0 w 202"/>
                <a:gd name="T3" fmla="*/ 147 h 377"/>
                <a:gd name="T4" fmla="*/ 19 w 202"/>
                <a:gd name="T5" fmla="*/ 356 h 377"/>
                <a:gd name="T6" fmla="*/ 28 w 202"/>
                <a:gd name="T7" fmla="*/ 377 h 377"/>
                <a:gd name="T8" fmla="*/ 62 w 202"/>
                <a:gd name="T9" fmla="*/ 370 h 377"/>
                <a:gd name="T10" fmla="*/ 202 w 202"/>
                <a:gd name="T11" fmla="*/ 211 h 377"/>
                <a:gd name="T12" fmla="*/ 200 w 202"/>
                <a:gd name="T13" fmla="*/ 147 h 377"/>
                <a:gd name="T14" fmla="*/ 183 w 202"/>
                <a:gd name="T15" fmla="*/ 97 h 377"/>
                <a:gd name="T16" fmla="*/ 128 w 202"/>
                <a:gd name="T17" fmla="*/ 73 h 377"/>
                <a:gd name="T18" fmla="*/ 126 w 202"/>
                <a:gd name="T19" fmla="*/ 57 h 377"/>
                <a:gd name="T20" fmla="*/ 157 w 202"/>
                <a:gd name="T21" fmla="*/ 19 h 377"/>
                <a:gd name="T22" fmla="*/ 167 w 202"/>
                <a:gd name="T23" fmla="*/ 0 h 377"/>
                <a:gd name="T24" fmla="*/ 143 w 202"/>
                <a:gd name="T25" fmla="*/ 0 h 377"/>
                <a:gd name="T26" fmla="*/ 74 w 202"/>
                <a:gd name="T27" fmla="*/ 64 h 377"/>
                <a:gd name="T28" fmla="*/ 50 w 202"/>
                <a:gd name="T29" fmla="*/ 69 h 377"/>
                <a:gd name="T30" fmla="*/ 31 w 202"/>
                <a:gd name="T31" fmla="*/ 69 h 377"/>
                <a:gd name="T32" fmla="*/ 31 w 202"/>
                <a:gd name="T33" fmla="*/ 69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377"/>
                <a:gd name="T53" fmla="*/ 202 w 202"/>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377">
                  <a:moveTo>
                    <a:pt x="31" y="69"/>
                  </a:moveTo>
                  <a:lnTo>
                    <a:pt x="0" y="147"/>
                  </a:lnTo>
                  <a:lnTo>
                    <a:pt x="19" y="356"/>
                  </a:lnTo>
                  <a:lnTo>
                    <a:pt x="28" y="377"/>
                  </a:lnTo>
                  <a:lnTo>
                    <a:pt x="62" y="370"/>
                  </a:lnTo>
                  <a:lnTo>
                    <a:pt x="202" y="211"/>
                  </a:lnTo>
                  <a:lnTo>
                    <a:pt x="200" y="147"/>
                  </a:lnTo>
                  <a:lnTo>
                    <a:pt x="183" y="97"/>
                  </a:lnTo>
                  <a:lnTo>
                    <a:pt x="128" y="73"/>
                  </a:lnTo>
                  <a:lnTo>
                    <a:pt x="126" y="57"/>
                  </a:lnTo>
                  <a:lnTo>
                    <a:pt x="157" y="19"/>
                  </a:lnTo>
                  <a:lnTo>
                    <a:pt x="167" y="0"/>
                  </a:lnTo>
                  <a:lnTo>
                    <a:pt x="143" y="0"/>
                  </a:lnTo>
                  <a:lnTo>
                    <a:pt x="74" y="64"/>
                  </a:lnTo>
                  <a:lnTo>
                    <a:pt x="50" y="69"/>
                  </a:lnTo>
                  <a:lnTo>
                    <a:pt x="31" y="6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22" name="Freeform 305"/>
            <p:cNvSpPr>
              <a:spLocks/>
            </p:cNvSpPr>
            <p:nvPr/>
          </p:nvSpPr>
          <p:spPr bwMode="auto">
            <a:xfrm>
              <a:off x="2332" y="3598"/>
              <a:ext cx="1709" cy="318"/>
            </a:xfrm>
            <a:custGeom>
              <a:avLst/>
              <a:gdLst>
                <a:gd name="T0" fmla="*/ 1590 w 1709"/>
                <a:gd name="T1" fmla="*/ 192 h 318"/>
                <a:gd name="T2" fmla="*/ 448 w 1709"/>
                <a:gd name="T3" fmla="*/ 0 h 318"/>
                <a:gd name="T4" fmla="*/ 303 w 1709"/>
                <a:gd name="T5" fmla="*/ 0 h 318"/>
                <a:gd name="T6" fmla="*/ 153 w 1709"/>
                <a:gd name="T7" fmla="*/ 57 h 318"/>
                <a:gd name="T8" fmla="*/ 81 w 1709"/>
                <a:gd name="T9" fmla="*/ 163 h 318"/>
                <a:gd name="T10" fmla="*/ 0 w 1709"/>
                <a:gd name="T11" fmla="*/ 299 h 318"/>
                <a:gd name="T12" fmla="*/ 1709 w 1709"/>
                <a:gd name="T13" fmla="*/ 318 h 318"/>
                <a:gd name="T14" fmla="*/ 1590 w 1709"/>
                <a:gd name="T15" fmla="*/ 192 h 318"/>
                <a:gd name="T16" fmla="*/ 1590 w 1709"/>
                <a:gd name="T17" fmla="*/ 192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318"/>
                <a:gd name="T29" fmla="*/ 1709 w 1709"/>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318">
                  <a:moveTo>
                    <a:pt x="1590" y="192"/>
                  </a:moveTo>
                  <a:lnTo>
                    <a:pt x="448" y="0"/>
                  </a:lnTo>
                  <a:lnTo>
                    <a:pt x="303" y="0"/>
                  </a:lnTo>
                  <a:lnTo>
                    <a:pt x="153" y="57"/>
                  </a:lnTo>
                  <a:lnTo>
                    <a:pt x="81" y="163"/>
                  </a:lnTo>
                  <a:lnTo>
                    <a:pt x="0" y="299"/>
                  </a:lnTo>
                  <a:lnTo>
                    <a:pt x="1709" y="318"/>
                  </a:lnTo>
                  <a:lnTo>
                    <a:pt x="1590" y="192"/>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3" name="Freeform 306"/>
            <p:cNvSpPr>
              <a:spLocks/>
            </p:cNvSpPr>
            <p:nvPr/>
          </p:nvSpPr>
          <p:spPr bwMode="auto">
            <a:xfrm>
              <a:off x="1164" y="3479"/>
              <a:ext cx="692" cy="418"/>
            </a:xfrm>
            <a:custGeom>
              <a:avLst/>
              <a:gdLst>
                <a:gd name="T0" fmla="*/ 490 w 692"/>
                <a:gd name="T1" fmla="*/ 36 h 418"/>
                <a:gd name="T2" fmla="*/ 319 w 692"/>
                <a:gd name="T3" fmla="*/ 55 h 418"/>
                <a:gd name="T4" fmla="*/ 114 w 692"/>
                <a:gd name="T5" fmla="*/ 123 h 418"/>
                <a:gd name="T6" fmla="*/ 43 w 692"/>
                <a:gd name="T7" fmla="*/ 216 h 418"/>
                <a:gd name="T8" fmla="*/ 0 w 692"/>
                <a:gd name="T9" fmla="*/ 337 h 418"/>
                <a:gd name="T10" fmla="*/ 59 w 692"/>
                <a:gd name="T11" fmla="*/ 413 h 418"/>
                <a:gd name="T12" fmla="*/ 692 w 692"/>
                <a:gd name="T13" fmla="*/ 418 h 418"/>
                <a:gd name="T14" fmla="*/ 562 w 692"/>
                <a:gd name="T15" fmla="*/ 0 h 418"/>
                <a:gd name="T16" fmla="*/ 490 w 692"/>
                <a:gd name="T17" fmla="*/ 36 h 418"/>
                <a:gd name="T18" fmla="*/ 490 w 692"/>
                <a:gd name="T19" fmla="*/ 3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418"/>
                <a:gd name="T32" fmla="*/ 692 w 692"/>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418">
                  <a:moveTo>
                    <a:pt x="490" y="36"/>
                  </a:moveTo>
                  <a:lnTo>
                    <a:pt x="319" y="55"/>
                  </a:lnTo>
                  <a:lnTo>
                    <a:pt x="114" y="123"/>
                  </a:lnTo>
                  <a:lnTo>
                    <a:pt x="43" y="216"/>
                  </a:lnTo>
                  <a:lnTo>
                    <a:pt x="0" y="337"/>
                  </a:lnTo>
                  <a:lnTo>
                    <a:pt x="59" y="413"/>
                  </a:lnTo>
                  <a:lnTo>
                    <a:pt x="692" y="418"/>
                  </a:lnTo>
                  <a:lnTo>
                    <a:pt x="562" y="0"/>
                  </a:lnTo>
                  <a:lnTo>
                    <a:pt x="490" y="36"/>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24" name="Freeform 307"/>
            <p:cNvSpPr>
              <a:spLocks/>
            </p:cNvSpPr>
            <p:nvPr/>
          </p:nvSpPr>
          <p:spPr bwMode="auto">
            <a:xfrm>
              <a:off x="1573" y="1429"/>
              <a:ext cx="2590" cy="2487"/>
            </a:xfrm>
            <a:custGeom>
              <a:avLst/>
              <a:gdLst>
                <a:gd name="T0" fmla="*/ 2264 w 2590"/>
                <a:gd name="T1" fmla="*/ 0 h 2487"/>
                <a:gd name="T2" fmla="*/ 2299 w 2590"/>
                <a:gd name="T3" fmla="*/ 128 h 2487"/>
                <a:gd name="T4" fmla="*/ 2399 w 2590"/>
                <a:gd name="T5" fmla="*/ 220 h 2487"/>
                <a:gd name="T6" fmla="*/ 2547 w 2590"/>
                <a:gd name="T7" fmla="*/ 515 h 2487"/>
                <a:gd name="T8" fmla="*/ 2580 w 2590"/>
                <a:gd name="T9" fmla="*/ 825 h 2487"/>
                <a:gd name="T10" fmla="*/ 2590 w 2590"/>
                <a:gd name="T11" fmla="*/ 1077 h 2487"/>
                <a:gd name="T12" fmla="*/ 2428 w 2590"/>
                <a:gd name="T13" fmla="*/ 1504 h 2487"/>
                <a:gd name="T14" fmla="*/ 2504 w 2590"/>
                <a:gd name="T15" fmla="*/ 2235 h 2487"/>
                <a:gd name="T16" fmla="*/ 2440 w 2590"/>
                <a:gd name="T17" fmla="*/ 2283 h 2487"/>
                <a:gd name="T18" fmla="*/ 2185 w 2590"/>
                <a:gd name="T19" fmla="*/ 2209 h 2487"/>
                <a:gd name="T20" fmla="*/ 1062 w 2590"/>
                <a:gd name="T21" fmla="*/ 2067 h 2487"/>
                <a:gd name="T22" fmla="*/ 893 w 2590"/>
                <a:gd name="T23" fmla="*/ 2083 h 2487"/>
                <a:gd name="T24" fmla="*/ 774 w 2590"/>
                <a:gd name="T25" fmla="*/ 2195 h 2487"/>
                <a:gd name="T26" fmla="*/ 731 w 2590"/>
                <a:gd name="T27" fmla="*/ 2411 h 2487"/>
                <a:gd name="T28" fmla="*/ 721 w 2590"/>
                <a:gd name="T29" fmla="*/ 2487 h 2487"/>
                <a:gd name="T30" fmla="*/ 241 w 2590"/>
                <a:gd name="T31" fmla="*/ 2475 h 2487"/>
                <a:gd name="T32" fmla="*/ 157 w 2590"/>
                <a:gd name="T33" fmla="*/ 2060 h 2487"/>
                <a:gd name="T34" fmla="*/ 376 w 2590"/>
                <a:gd name="T35" fmla="*/ 1839 h 2487"/>
                <a:gd name="T36" fmla="*/ 1183 w 2590"/>
                <a:gd name="T37" fmla="*/ 1756 h 2487"/>
                <a:gd name="T38" fmla="*/ 457 w 2590"/>
                <a:gd name="T39" fmla="*/ 1613 h 2487"/>
                <a:gd name="T40" fmla="*/ 19 w 2590"/>
                <a:gd name="T41" fmla="*/ 1450 h 2487"/>
                <a:gd name="T42" fmla="*/ 0 w 2590"/>
                <a:gd name="T43" fmla="*/ 1355 h 2487"/>
                <a:gd name="T44" fmla="*/ 22 w 2590"/>
                <a:gd name="T45" fmla="*/ 1253 h 2487"/>
                <a:gd name="T46" fmla="*/ 36 w 2590"/>
                <a:gd name="T47" fmla="*/ 1198 h 2487"/>
                <a:gd name="T48" fmla="*/ 76 w 2590"/>
                <a:gd name="T49" fmla="*/ 1141 h 2487"/>
                <a:gd name="T50" fmla="*/ 141 w 2590"/>
                <a:gd name="T51" fmla="*/ 1141 h 2487"/>
                <a:gd name="T52" fmla="*/ 274 w 2590"/>
                <a:gd name="T53" fmla="*/ 1193 h 2487"/>
                <a:gd name="T54" fmla="*/ 314 w 2590"/>
                <a:gd name="T55" fmla="*/ 1210 h 2487"/>
                <a:gd name="T56" fmla="*/ 443 w 2590"/>
                <a:gd name="T57" fmla="*/ 1215 h 2487"/>
                <a:gd name="T58" fmla="*/ 543 w 2590"/>
                <a:gd name="T59" fmla="*/ 1200 h 2487"/>
                <a:gd name="T60" fmla="*/ 424 w 2590"/>
                <a:gd name="T61" fmla="*/ 1158 h 2487"/>
                <a:gd name="T62" fmla="*/ 407 w 2590"/>
                <a:gd name="T63" fmla="*/ 1110 h 2487"/>
                <a:gd name="T64" fmla="*/ 443 w 2590"/>
                <a:gd name="T65" fmla="*/ 1103 h 2487"/>
                <a:gd name="T66" fmla="*/ 469 w 2590"/>
                <a:gd name="T67" fmla="*/ 1030 h 2487"/>
                <a:gd name="T68" fmla="*/ 448 w 2590"/>
                <a:gd name="T69" fmla="*/ 958 h 2487"/>
                <a:gd name="T70" fmla="*/ 419 w 2590"/>
                <a:gd name="T71" fmla="*/ 899 h 2487"/>
                <a:gd name="T72" fmla="*/ 391 w 2590"/>
                <a:gd name="T73" fmla="*/ 859 h 2487"/>
                <a:gd name="T74" fmla="*/ 419 w 2590"/>
                <a:gd name="T75" fmla="*/ 847 h 2487"/>
                <a:gd name="T76" fmla="*/ 524 w 2590"/>
                <a:gd name="T77" fmla="*/ 852 h 2487"/>
                <a:gd name="T78" fmla="*/ 588 w 2590"/>
                <a:gd name="T79" fmla="*/ 849 h 2487"/>
                <a:gd name="T80" fmla="*/ 695 w 2590"/>
                <a:gd name="T81" fmla="*/ 840 h 2487"/>
                <a:gd name="T82" fmla="*/ 769 w 2590"/>
                <a:gd name="T83" fmla="*/ 842 h 2487"/>
                <a:gd name="T84" fmla="*/ 847 w 2590"/>
                <a:gd name="T85" fmla="*/ 856 h 2487"/>
                <a:gd name="T86" fmla="*/ 893 w 2590"/>
                <a:gd name="T87" fmla="*/ 849 h 2487"/>
                <a:gd name="T88" fmla="*/ 928 w 2590"/>
                <a:gd name="T89" fmla="*/ 835 h 2487"/>
                <a:gd name="T90" fmla="*/ 974 w 2590"/>
                <a:gd name="T91" fmla="*/ 856 h 2487"/>
                <a:gd name="T92" fmla="*/ 1052 w 2590"/>
                <a:gd name="T93" fmla="*/ 833 h 2487"/>
                <a:gd name="T94" fmla="*/ 1221 w 2590"/>
                <a:gd name="T95" fmla="*/ 759 h 2487"/>
                <a:gd name="T96" fmla="*/ 1404 w 2590"/>
                <a:gd name="T97" fmla="*/ 669 h 2487"/>
                <a:gd name="T98" fmla="*/ 1519 w 2590"/>
                <a:gd name="T99" fmla="*/ 593 h 2487"/>
                <a:gd name="T100" fmla="*/ 1623 w 2590"/>
                <a:gd name="T101" fmla="*/ 405 h 2487"/>
                <a:gd name="T102" fmla="*/ 1704 w 2590"/>
                <a:gd name="T103" fmla="*/ 303 h 2487"/>
                <a:gd name="T104" fmla="*/ 1735 w 2590"/>
                <a:gd name="T105" fmla="*/ 311 h 2487"/>
                <a:gd name="T106" fmla="*/ 1847 w 2590"/>
                <a:gd name="T107" fmla="*/ 213 h 2487"/>
                <a:gd name="T108" fmla="*/ 2073 w 2590"/>
                <a:gd name="T109" fmla="*/ 61 h 2487"/>
                <a:gd name="T110" fmla="*/ 2152 w 2590"/>
                <a:gd name="T111" fmla="*/ 16 h 2487"/>
                <a:gd name="T112" fmla="*/ 2264 w 2590"/>
                <a:gd name="T113" fmla="*/ 0 h 2487"/>
                <a:gd name="T114" fmla="*/ 2264 w 2590"/>
                <a:gd name="T115" fmla="*/ 0 h 2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0"/>
                <a:gd name="T175" fmla="*/ 0 h 2487"/>
                <a:gd name="T176" fmla="*/ 2590 w 2590"/>
                <a:gd name="T177" fmla="*/ 2487 h 2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0" h="2487">
                  <a:moveTo>
                    <a:pt x="2264" y="0"/>
                  </a:moveTo>
                  <a:lnTo>
                    <a:pt x="2299" y="128"/>
                  </a:lnTo>
                  <a:lnTo>
                    <a:pt x="2399" y="220"/>
                  </a:lnTo>
                  <a:lnTo>
                    <a:pt x="2547" y="515"/>
                  </a:lnTo>
                  <a:lnTo>
                    <a:pt x="2580" y="825"/>
                  </a:lnTo>
                  <a:lnTo>
                    <a:pt x="2590" y="1077"/>
                  </a:lnTo>
                  <a:lnTo>
                    <a:pt x="2428" y="1504"/>
                  </a:lnTo>
                  <a:lnTo>
                    <a:pt x="2504" y="2235"/>
                  </a:lnTo>
                  <a:lnTo>
                    <a:pt x="2440" y="2283"/>
                  </a:lnTo>
                  <a:lnTo>
                    <a:pt x="2185" y="2209"/>
                  </a:lnTo>
                  <a:lnTo>
                    <a:pt x="1062" y="2067"/>
                  </a:lnTo>
                  <a:lnTo>
                    <a:pt x="893" y="2083"/>
                  </a:lnTo>
                  <a:lnTo>
                    <a:pt x="774" y="2195"/>
                  </a:lnTo>
                  <a:lnTo>
                    <a:pt x="731" y="2411"/>
                  </a:lnTo>
                  <a:lnTo>
                    <a:pt x="721" y="2487"/>
                  </a:lnTo>
                  <a:lnTo>
                    <a:pt x="241" y="2475"/>
                  </a:lnTo>
                  <a:lnTo>
                    <a:pt x="157" y="2060"/>
                  </a:lnTo>
                  <a:lnTo>
                    <a:pt x="376" y="1839"/>
                  </a:lnTo>
                  <a:lnTo>
                    <a:pt x="1183" y="1756"/>
                  </a:lnTo>
                  <a:lnTo>
                    <a:pt x="457" y="1613"/>
                  </a:lnTo>
                  <a:lnTo>
                    <a:pt x="19" y="1450"/>
                  </a:lnTo>
                  <a:lnTo>
                    <a:pt x="0" y="1355"/>
                  </a:lnTo>
                  <a:lnTo>
                    <a:pt x="22" y="1253"/>
                  </a:lnTo>
                  <a:lnTo>
                    <a:pt x="36" y="1198"/>
                  </a:lnTo>
                  <a:lnTo>
                    <a:pt x="76" y="1141"/>
                  </a:lnTo>
                  <a:lnTo>
                    <a:pt x="141" y="1141"/>
                  </a:lnTo>
                  <a:lnTo>
                    <a:pt x="274" y="1193"/>
                  </a:lnTo>
                  <a:lnTo>
                    <a:pt x="314" y="1210"/>
                  </a:lnTo>
                  <a:lnTo>
                    <a:pt x="443" y="1215"/>
                  </a:lnTo>
                  <a:lnTo>
                    <a:pt x="543" y="1200"/>
                  </a:lnTo>
                  <a:lnTo>
                    <a:pt x="424" y="1158"/>
                  </a:lnTo>
                  <a:lnTo>
                    <a:pt x="407" y="1110"/>
                  </a:lnTo>
                  <a:lnTo>
                    <a:pt x="443" y="1103"/>
                  </a:lnTo>
                  <a:lnTo>
                    <a:pt x="469" y="1030"/>
                  </a:lnTo>
                  <a:lnTo>
                    <a:pt x="448" y="958"/>
                  </a:lnTo>
                  <a:lnTo>
                    <a:pt x="419" y="899"/>
                  </a:lnTo>
                  <a:lnTo>
                    <a:pt x="391" y="859"/>
                  </a:lnTo>
                  <a:lnTo>
                    <a:pt x="419" y="847"/>
                  </a:lnTo>
                  <a:lnTo>
                    <a:pt x="524" y="852"/>
                  </a:lnTo>
                  <a:lnTo>
                    <a:pt x="588" y="849"/>
                  </a:lnTo>
                  <a:lnTo>
                    <a:pt x="695" y="840"/>
                  </a:lnTo>
                  <a:lnTo>
                    <a:pt x="769" y="842"/>
                  </a:lnTo>
                  <a:lnTo>
                    <a:pt x="847" y="856"/>
                  </a:lnTo>
                  <a:lnTo>
                    <a:pt x="893" y="849"/>
                  </a:lnTo>
                  <a:lnTo>
                    <a:pt x="928" y="835"/>
                  </a:lnTo>
                  <a:lnTo>
                    <a:pt x="974" y="856"/>
                  </a:lnTo>
                  <a:lnTo>
                    <a:pt x="1052" y="833"/>
                  </a:lnTo>
                  <a:lnTo>
                    <a:pt x="1221" y="759"/>
                  </a:lnTo>
                  <a:lnTo>
                    <a:pt x="1404" y="669"/>
                  </a:lnTo>
                  <a:lnTo>
                    <a:pt x="1519" y="593"/>
                  </a:lnTo>
                  <a:lnTo>
                    <a:pt x="1623" y="405"/>
                  </a:lnTo>
                  <a:lnTo>
                    <a:pt x="1704" y="303"/>
                  </a:lnTo>
                  <a:lnTo>
                    <a:pt x="1735" y="311"/>
                  </a:lnTo>
                  <a:lnTo>
                    <a:pt x="1847" y="213"/>
                  </a:lnTo>
                  <a:lnTo>
                    <a:pt x="2073" y="61"/>
                  </a:lnTo>
                  <a:lnTo>
                    <a:pt x="2152" y="16"/>
                  </a:lnTo>
                  <a:lnTo>
                    <a:pt x="2264" y="0"/>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5" name="Freeform 308"/>
            <p:cNvSpPr>
              <a:spLocks/>
            </p:cNvSpPr>
            <p:nvPr/>
          </p:nvSpPr>
          <p:spPr bwMode="auto">
            <a:xfrm>
              <a:off x="1209" y="1647"/>
              <a:ext cx="298" cy="387"/>
            </a:xfrm>
            <a:custGeom>
              <a:avLst/>
              <a:gdLst>
                <a:gd name="T0" fmla="*/ 298 w 298"/>
                <a:gd name="T1" fmla="*/ 24 h 387"/>
                <a:gd name="T2" fmla="*/ 290 w 298"/>
                <a:gd name="T3" fmla="*/ 116 h 387"/>
                <a:gd name="T4" fmla="*/ 290 w 298"/>
                <a:gd name="T5" fmla="*/ 311 h 387"/>
                <a:gd name="T6" fmla="*/ 233 w 298"/>
                <a:gd name="T7" fmla="*/ 266 h 387"/>
                <a:gd name="T8" fmla="*/ 219 w 298"/>
                <a:gd name="T9" fmla="*/ 261 h 387"/>
                <a:gd name="T10" fmla="*/ 179 w 298"/>
                <a:gd name="T11" fmla="*/ 263 h 387"/>
                <a:gd name="T12" fmla="*/ 143 w 298"/>
                <a:gd name="T13" fmla="*/ 282 h 387"/>
                <a:gd name="T14" fmla="*/ 102 w 298"/>
                <a:gd name="T15" fmla="*/ 289 h 387"/>
                <a:gd name="T16" fmla="*/ 81 w 298"/>
                <a:gd name="T17" fmla="*/ 311 h 387"/>
                <a:gd name="T18" fmla="*/ 24 w 298"/>
                <a:gd name="T19" fmla="*/ 387 h 387"/>
                <a:gd name="T20" fmla="*/ 17 w 298"/>
                <a:gd name="T21" fmla="*/ 335 h 387"/>
                <a:gd name="T22" fmla="*/ 14 w 298"/>
                <a:gd name="T23" fmla="*/ 74 h 387"/>
                <a:gd name="T24" fmla="*/ 10 w 298"/>
                <a:gd name="T25" fmla="*/ 47 h 387"/>
                <a:gd name="T26" fmla="*/ 0 w 298"/>
                <a:gd name="T27" fmla="*/ 19 h 387"/>
                <a:gd name="T28" fmla="*/ 71 w 298"/>
                <a:gd name="T29" fmla="*/ 0 h 387"/>
                <a:gd name="T30" fmla="*/ 217 w 298"/>
                <a:gd name="T31" fmla="*/ 0 h 387"/>
                <a:gd name="T32" fmla="*/ 276 w 298"/>
                <a:gd name="T33" fmla="*/ 2 h 387"/>
                <a:gd name="T34" fmla="*/ 298 w 298"/>
                <a:gd name="T35" fmla="*/ 24 h 387"/>
                <a:gd name="T36" fmla="*/ 298 w 298"/>
                <a:gd name="T37" fmla="*/ 2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387"/>
                <a:gd name="T59" fmla="*/ 298 w 298"/>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387">
                  <a:moveTo>
                    <a:pt x="298" y="24"/>
                  </a:moveTo>
                  <a:lnTo>
                    <a:pt x="290" y="116"/>
                  </a:lnTo>
                  <a:lnTo>
                    <a:pt x="290" y="311"/>
                  </a:lnTo>
                  <a:lnTo>
                    <a:pt x="233" y="266"/>
                  </a:lnTo>
                  <a:lnTo>
                    <a:pt x="219" y="261"/>
                  </a:lnTo>
                  <a:lnTo>
                    <a:pt x="179" y="263"/>
                  </a:lnTo>
                  <a:lnTo>
                    <a:pt x="143" y="282"/>
                  </a:lnTo>
                  <a:lnTo>
                    <a:pt x="102" y="289"/>
                  </a:lnTo>
                  <a:lnTo>
                    <a:pt x="81" y="311"/>
                  </a:lnTo>
                  <a:lnTo>
                    <a:pt x="24" y="387"/>
                  </a:lnTo>
                  <a:lnTo>
                    <a:pt x="17" y="335"/>
                  </a:lnTo>
                  <a:lnTo>
                    <a:pt x="14" y="74"/>
                  </a:lnTo>
                  <a:lnTo>
                    <a:pt x="10" y="47"/>
                  </a:lnTo>
                  <a:lnTo>
                    <a:pt x="0" y="19"/>
                  </a:lnTo>
                  <a:lnTo>
                    <a:pt x="71" y="0"/>
                  </a:lnTo>
                  <a:lnTo>
                    <a:pt x="217" y="0"/>
                  </a:lnTo>
                  <a:lnTo>
                    <a:pt x="276" y="2"/>
                  </a:lnTo>
                  <a:lnTo>
                    <a:pt x="298" y="24"/>
                  </a:lnTo>
                  <a:close/>
                </a:path>
              </a:pathLst>
            </a:custGeom>
            <a:solidFill>
              <a:srgbClr val="1C404F"/>
            </a:solidFill>
            <a:ln w="9525">
              <a:noFill/>
              <a:round/>
              <a:headEnd/>
              <a:tailEnd/>
            </a:ln>
          </p:spPr>
          <p:txBody>
            <a:bodyPr/>
            <a:lstStyle/>
            <a:p>
              <a:endParaRPr lang="en-US">
                <a:latin typeface="Calibri" pitchFamily="34" charset="0"/>
              </a:endParaRPr>
            </a:p>
          </p:txBody>
        </p:sp>
        <p:sp>
          <p:nvSpPr>
            <p:cNvPr id="23626" name="Freeform 309"/>
            <p:cNvSpPr>
              <a:spLocks/>
            </p:cNvSpPr>
            <p:nvPr/>
          </p:nvSpPr>
          <p:spPr bwMode="auto">
            <a:xfrm>
              <a:off x="1319" y="1656"/>
              <a:ext cx="121" cy="22"/>
            </a:xfrm>
            <a:custGeom>
              <a:avLst/>
              <a:gdLst>
                <a:gd name="T0" fmla="*/ 2 w 121"/>
                <a:gd name="T1" fmla="*/ 0 h 22"/>
                <a:gd name="T2" fmla="*/ 76 w 121"/>
                <a:gd name="T3" fmla="*/ 0 h 22"/>
                <a:gd name="T4" fmla="*/ 116 w 121"/>
                <a:gd name="T5" fmla="*/ 0 h 22"/>
                <a:gd name="T6" fmla="*/ 121 w 121"/>
                <a:gd name="T7" fmla="*/ 17 h 22"/>
                <a:gd name="T8" fmla="*/ 66 w 121"/>
                <a:gd name="T9" fmla="*/ 19 h 22"/>
                <a:gd name="T10" fmla="*/ 0 w 121"/>
                <a:gd name="T11" fmla="*/ 22 h 22"/>
                <a:gd name="T12" fmla="*/ 2 w 121"/>
                <a:gd name="T13" fmla="*/ 0 h 22"/>
                <a:gd name="T14" fmla="*/ 2 w 12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2"/>
                <a:gd name="T26" fmla="*/ 121 w 12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2">
                  <a:moveTo>
                    <a:pt x="2" y="0"/>
                  </a:moveTo>
                  <a:lnTo>
                    <a:pt x="76" y="0"/>
                  </a:lnTo>
                  <a:lnTo>
                    <a:pt x="116" y="0"/>
                  </a:lnTo>
                  <a:lnTo>
                    <a:pt x="121" y="17"/>
                  </a:lnTo>
                  <a:lnTo>
                    <a:pt x="66" y="19"/>
                  </a:lnTo>
                  <a:lnTo>
                    <a:pt x="0" y="22"/>
                  </a:lnTo>
                  <a:lnTo>
                    <a:pt x="2" y="0"/>
                  </a:lnTo>
                  <a:close/>
                </a:path>
              </a:pathLst>
            </a:custGeom>
            <a:solidFill>
              <a:srgbClr val="8A8AA8"/>
            </a:solidFill>
            <a:ln w="9525">
              <a:noFill/>
              <a:round/>
              <a:headEnd/>
              <a:tailEnd/>
            </a:ln>
          </p:spPr>
          <p:txBody>
            <a:bodyPr/>
            <a:lstStyle/>
            <a:p>
              <a:endParaRPr lang="en-US">
                <a:latin typeface="Calibri" pitchFamily="34" charset="0"/>
              </a:endParaRPr>
            </a:p>
          </p:txBody>
        </p:sp>
        <p:sp>
          <p:nvSpPr>
            <p:cNvPr id="23627" name="Freeform 310"/>
            <p:cNvSpPr>
              <a:spLocks/>
            </p:cNvSpPr>
            <p:nvPr/>
          </p:nvSpPr>
          <p:spPr bwMode="auto">
            <a:xfrm>
              <a:off x="1568" y="1338"/>
              <a:ext cx="1709" cy="966"/>
            </a:xfrm>
            <a:custGeom>
              <a:avLst/>
              <a:gdLst>
                <a:gd name="T0" fmla="*/ 1381 w 1709"/>
                <a:gd name="T1" fmla="*/ 0 h 966"/>
                <a:gd name="T2" fmla="*/ 1345 w 1709"/>
                <a:gd name="T3" fmla="*/ 36 h 966"/>
                <a:gd name="T4" fmla="*/ 1240 w 1709"/>
                <a:gd name="T5" fmla="*/ 152 h 966"/>
                <a:gd name="T6" fmla="*/ 1164 w 1709"/>
                <a:gd name="T7" fmla="*/ 200 h 966"/>
                <a:gd name="T8" fmla="*/ 1105 w 1709"/>
                <a:gd name="T9" fmla="*/ 266 h 966"/>
                <a:gd name="T10" fmla="*/ 1079 w 1709"/>
                <a:gd name="T11" fmla="*/ 328 h 966"/>
                <a:gd name="T12" fmla="*/ 1048 w 1709"/>
                <a:gd name="T13" fmla="*/ 442 h 966"/>
                <a:gd name="T14" fmla="*/ 1045 w 1709"/>
                <a:gd name="T15" fmla="*/ 499 h 966"/>
                <a:gd name="T16" fmla="*/ 1040 w 1709"/>
                <a:gd name="T17" fmla="*/ 582 h 966"/>
                <a:gd name="T18" fmla="*/ 998 w 1709"/>
                <a:gd name="T19" fmla="*/ 629 h 966"/>
                <a:gd name="T20" fmla="*/ 998 w 1709"/>
                <a:gd name="T21" fmla="*/ 670 h 966"/>
                <a:gd name="T22" fmla="*/ 967 w 1709"/>
                <a:gd name="T23" fmla="*/ 679 h 966"/>
                <a:gd name="T24" fmla="*/ 945 w 1709"/>
                <a:gd name="T25" fmla="*/ 708 h 966"/>
                <a:gd name="T26" fmla="*/ 864 w 1709"/>
                <a:gd name="T27" fmla="*/ 705 h 966"/>
                <a:gd name="T28" fmla="*/ 807 w 1709"/>
                <a:gd name="T29" fmla="*/ 698 h 966"/>
                <a:gd name="T30" fmla="*/ 762 w 1709"/>
                <a:gd name="T31" fmla="*/ 708 h 966"/>
                <a:gd name="T32" fmla="*/ 712 w 1709"/>
                <a:gd name="T33" fmla="*/ 717 h 966"/>
                <a:gd name="T34" fmla="*/ 662 w 1709"/>
                <a:gd name="T35" fmla="*/ 746 h 966"/>
                <a:gd name="T36" fmla="*/ 600 w 1709"/>
                <a:gd name="T37" fmla="*/ 743 h 966"/>
                <a:gd name="T38" fmla="*/ 415 w 1709"/>
                <a:gd name="T39" fmla="*/ 674 h 966"/>
                <a:gd name="T40" fmla="*/ 350 w 1709"/>
                <a:gd name="T41" fmla="*/ 660 h 966"/>
                <a:gd name="T42" fmla="*/ 122 w 1709"/>
                <a:gd name="T43" fmla="*/ 646 h 966"/>
                <a:gd name="T44" fmla="*/ 58 w 1709"/>
                <a:gd name="T45" fmla="*/ 698 h 966"/>
                <a:gd name="T46" fmla="*/ 34 w 1709"/>
                <a:gd name="T47" fmla="*/ 717 h 966"/>
                <a:gd name="T48" fmla="*/ 0 w 1709"/>
                <a:gd name="T49" fmla="*/ 805 h 966"/>
                <a:gd name="T50" fmla="*/ 0 w 1709"/>
                <a:gd name="T51" fmla="*/ 838 h 966"/>
                <a:gd name="T52" fmla="*/ 22 w 1709"/>
                <a:gd name="T53" fmla="*/ 881 h 966"/>
                <a:gd name="T54" fmla="*/ 117 w 1709"/>
                <a:gd name="T55" fmla="*/ 893 h 966"/>
                <a:gd name="T56" fmla="*/ 191 w 1709"/>
                <a:gd name="T57" fmla="*/ 919 h 966"/>
                <a:gd name="T58" fmla="*/ 255 w 1709"/>
                <a:gd name="T59" fmla="*/ 957 h 966"/>
                <a:gd name="T60" fmla="*/ 391 w 1709"/>
                <a:gd name="T61" fmla="*/ 966 h 966"/>
                <a:gd name="T62" fmla="*/ 412 w 1709"/>
                <a:gd name="T63" fmla="*/ 950 h 966"/>
                <a:gd name="T64" fmla="*/ 443 w 1709"/>
                <a:gd name="T65" fmla="*/ 938 h 966"/>
                <a:gd name="T66" fmla="*/ 572 w 1709"/>
                <a:gd name="T67" fmla="*/ 950 h 966"/>
                <a:gd name="T68" fmla="*/ 693 w 1709"/>
                <a:gd name="T69" fmla="*/ 926 h 966"/>
                <a:gd name="T70" fmla="*/ 822 w 1709"/>
                <a:gd name="T71" fmla="*/ 943 h 966"/>
                <a:gd name="T72" fmla="*/ 869 w 1709"/>
                <a:gd name="T73" fmla="*/ 959 h 966"/>
                <a:gd name="T74" fmla="*/ 888 w 1709"/>
                <a:gd name="T75" fmla="*/ 959 h 966"/>
                <a:gd name="T76" fmla="*/ 943 w 1709"/>
                <a:gd name="T77" fmla="*/ 938 h 966"/>
                <a:gd name="T78" fmla="*/ 976 w 1709"/>
                <a:gd name="T79" fmla="*/ 954 h 966"/>
                <a:gd name="T80" fmla="*/ 998 w 1709"/>
                <a:gd name="T81" fmla="*/ 954 h 966"/>
                <a:gd name="T82" fmla="*/ 1036 w 1709"/>
                <a:gd name="T83" fmla="*/ 933 h 966"/>
                <a:gd name="T84" fmla="*/ 1098 w 1709"/>
                <a:gd name="T85" fmla="*/ 933 h 966"/>
                <a:gd name="T86" fmla="*/ 1145 w 1709"/>
                <a:gd name="T87" fmla="*/ 909 h 966"/>
                <a:gd name="T88" fmla="*/ 1243 w 1709"/>
                <a:gd name="T89" fmla="*/ 850 h 966"/>
                <a:gd name="T90" fmla="*/ 1409 w 1709"/>
                <a:gd name="T91" fmla="*/ 765 h 966"/>
                <a:gd name="T92" fmla="*/ 1533 w 1709"/>
                <a:gd name="T93" fmla="*/ 689 h 966"/>
                <a:gd name="T94" fmla="*/ 1657 w 1709"/>
                <a:gd name="T95" fmla="*/ 466 h 966"/>
                <a:gd name="T96" fmla="*/ 1709 w 1709"/>
                <a:gd name="T97" fmla="*/ 394 h 966"/>
                <a:gd name="T98" fmla="*/ 1676 w 1709"/>
                <a:gd name="T99" fmla="*/ 311 h 966"/>
                <a:gd name="T100" fmla="*/ 1631 w 1709"/>
                <a:gd name="T101" fmla="*/ 238 h 966"/>
                <a:gd name="T102" fmla="*/ 1476 w 1709"/>
                <a:gd name="T103" fmla="*/ 209 h 966"/>
                <a:gd name="T104" fmla="*/ 1386 w 1709"/>
                <a:gd name="T105" fmla="*/ 164 h 966"/>
                <a:gd name="T106" fmla="*/ 1376 w 1709"/>
                <a:gd name="T107" fmla="*/ 133 h 966"/>
                <a:gd name="T108" fmla="*/ 1381 w 1709"/>
                <a:gd name="T109" fmla="*/ 0 h 966"/>
                <a:gd name="T110" fmla="*/ 1381 w 1709"/>
                <a:gd name="T111" fmla="*/ 0 h 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966"/>
                <a:gd name="T170" fmla="*/ 1709 w 1709"/>
                <a:gd name="T171" fmla="*/ 966 h 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966">
                  <a:moveTo>
                    <a:pt x="1381" y="0"/>
                  </a:moveTo>
                  <a:lnTo>
                    <a:pt x="1345" y="36"/>
                  </a:lnTo>
                  <a:lnTo>
                    <a:pt x="1240" y="152"/>
                  </a:lnTo>
                  <a:lnTo>
                    <a:pt x="1164" y="200"/>
                  </a:lnTo>
                  <a:lnTo>
                    <a:pt x="1105" y="266"/>
                  </a:lnTo>
                  <a:lnTo>
                    <a:pt x="1079" y="328"/>
                  </a:lnTo>
                  <a:lnTo>
                    <a:pt x="1048" y="442"/>
                  </a:lnTo>
                  <a:lnTo>
                    <a:pt x="1045" y="499"/>
                  </a:lnTo>
                  <a:lnTo>
                    <a:pt x="1040" y="582"/>
                  </a:lnTo>
                  <a:lnTo>
                    <a:pt x="998" y="629"/>
                  </a:lnTo>
                  <a:lnTo>
                    <a:pt x="998" y="670"/>
                  </a:lnTo>
                  <a:lnTo>
                    <a:pt x="967" y="679"/>
                  </a:lnTo>
                  <a:lnTo>
                    <a:pt x="945" y="708"/>
                  </a:lnTo>
                  <a:lnTo>
                    <a:pt x="864" y="705"/>
                  </a:lnTo>
                  <a:lnTo>
                    <a:pt x="807" y="698"/>
                  </a:lnTo>
                  <a:lnTo>
                    <a:pt x="762" y="708"/>
                  </a:lnTo>
                  <a:lnTo>
                    <a:pt x="712" y="717"/>
                  </a:lnTo>
                  <a:lnTo>
                    <a:pt x="662" y="746"/>
                  </a:lnTo>
                  <a:lnTo>
                    <a:pt x="600" y="743"/>
                  </a:lnTo>
                  <a:lnTo>
                    <a:pt x="415" y="674"/>
                  </a:lnTo>
                  <a:lnTo>
                    <a:pt x="350" y="660"/>
                  </a:lnTo>
                  <a:lnTo>
                    <a:pt x="122" y="646"/>
                  </a:lnTo>
                  <a:lnTo>
                    <a:pt x="58" y="698"/>
                  </a:lnTo>
                  <a:lnTo>
                    <a:pt x="34" y="717"/>
                  </a:lnTo>
                  <a:lnTo>
                    <a:pt x="0" y="805"/>
                  </a:lnTo>
                  <a:lnTo>
                    <a:pt x="0" y="838"/>
                  </a:lnTo>
                  <a:lnTo>
                    <a:pt x="22" y="881"/>
                  </a:lnTo>
                  <a:lnTo>
                    <a:pt x="117" y="893"/>
                  </a:lnTo>
                  <a:lnTo>
                    <a:pt x="191" y="919"/>
                  </a:lnTo>
                  <a:lnTo>
                    <a:pt x="255" y="957"/>
                  </a:lnTo>
                  <a:lnTo>
                    <a:pt x="391" y="966"/>
                  </a:lnTo>
                  <a:lnTo>
                    <a:pt x="412" y="950"/>
                  </a:lnTo>
                  <a:lnTo>
                    <a:pt x="443" y="938"/>
                  </a:lnTo>
                  <a:lnTo>
                    <a:pt x="572" y="950"/>
                  </a:lnTo>
                  <a:lnTo>
                    <a:pt x="693" y="926"/>
                  </a:lnTo>
                  <a:lnTo>
                    <a:pt x="822" y="943"/>
                  </a:lnTo>
                  <a:lnTo>
                    <a:pt x="869" y="959"/>
                  </a:lnTo>
                  <a:lnTo>
                    <a:pt x="888" y="959"/>
                  </a:lnTo>
                  <a:lnTo>
                    <a:pt x="943" y="938"/>
                  </a:lnTo>
                  <a:lnTo>
                    <a:pt x="976" y="954"/>
                  </a:lnTo>
                  <a:lnTo>
                    <a:pt x="998" y="954"/>
                  </a:lnTo>
                  <a:lnTo>
                    <a:pt x="1036" y="933"/>
                  </a:lnTo>
                  <a:lnTo>
                    <a:pt x="1098" y="933"/>
                  </a:lnTo>
                  <a:lnTo>
                    <a:pt x="1145" y="909"/>
                  </a:lnTo>
                  <a:lnTo>
                    <a:pt x="1243" y="850"/>
                  </a:lnTo>
                  <a:lnTo>
                    <a:pt x="1409" y="765"/>
                  </a:lnTo>
                  <a:lnTo>
                    <a:pt x="1533" y="689"/>
                  </a:lnTo>
                  <a:lnTo>
                    <a:pt x="1657" y="466"/>
                  </a:lnTo>
                  <a:lnTo>
                    <a:pt x="1709" y="394"/>
                  </a:lnTo>
                  <a:lnTo>
                    <a:pt x="1676" y="311"/>
                  </a:lnTo>
                  <a:lnTo>
                    <a:pt x="1631" y="238"/>
                  </a:lnTo>
                  <a:lnTo>
                    <a:pt x="1476" y="209"/>
                  </a:lnTo>
                  <a:lnTo>
                    <a:pt x="1386" y="164"/>
                  </a:lnTo>
                  <a:lnTo>
                    <a:pt x="1376" y="133"/>
                  </a:lnTo>
                  <a:lnTo>
                    <a:pt x="1381" y="0"/>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28" name="Freeform 311"/>
            <p:cNvSpPr>
              <a:spLocks/>
            </p:cNvSpPr>
            <p:nvPr/>
          </p:nvSpPr>
          <p:spPr bwMode="auto">
            <a:xfrm>
              <a:off x="1292" y="1728"/>
              <a:ext cx="100" cy="199"/>
            </a:xfrm>
            <a:custGeom>
              <a:avLst/>
              <a:gdLst>
                <a:gd name="T0" fmla="*/ 46 w 100"/>
                <a:gd name="T1" fmla="*/ 9 h 199"/>
                <a:gd name="T2" fmla="*/ 12 w 100"/>
                <a:gd name="T3" fmla="*/ 111 h 199"/>
                <a:gd name="T4" fmla="*/ 0 w 100"/>
                <a:gd name="T5" fmla="*/ 156 h 199"/>
                <a:gd name="T6" fmla="*/ 24 w 100"/>
                <a:gd name="T7" fmla="*/ 171 h 199"/>
                <a:gd name="T8" fmla="*/ 17 w 100"/>
                <a:gd name="T9" fmla="*/ 199 h 199"/>
                <a:gd name="T10" fmla="*/ 100 w 100"/>
                <a:gd name="T11" fmla="*/ 185 h 199"/>
                <a:gd name="T12" fmla="*/ 77 w 100"/>
                <a:gd name="T13" fmla="*/ 137 h 199"/>
                <a:gd name="T14" fmla="*/ 67 w 100"/>
                <a:gd name="T15" fmla="*/ 78 h 199"/>
                <a:gd name="T16" fmla="*/ 69 w 100"/>
                <a:gd name="T17" fmla="*/ 0 h 199"/>
                <a:gd name="T18" fmla="*/ 46 w 100"/>
                <a:gd name="T19" fmla="*/ 9 h 199"/>
                <a:gd name="T20" fmla="*/ 46 w 100"/>
                <a:gd name="T21" fmla="*/ 9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99"/>
                <a:gd name="T35" fmla="*/ 100 w 100"/>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99">
                  <a:moveTo>
                    <a:pt x="46" y="9"/>
                  </a:moveTo>
                  <a:lnTo>
                    <a:pt x="12" y="111"/>
                  </a:lnTo>
                  <a:lnTo>
                    <a:pt x="0" y="156"/>
                  </a:lnTo>
                  <a:lnTo>
                    <a:pt x="24" y="171"/>
                  </a:lnTo>
                  <a:lnTo>
                    <a:pt x="17" y="199"/>
                  </a:lnTo>
                  <a:lnTo>
                    <a:pt x="100" y="185"/>
                  </a:lnTo>
                  <a:lnTo>
                    <a:pt x="77" y="137"/>
                  </a:lnTo>
                  <a:lnTo>
                    <a:pt x="67" y="78"/>
                  </a:lnTo>
                  <a:lnTo>
                    <a:pt x="69" y="0"/>
                  </a:lnTo>
                  <a:lnTo>
                    <a:pt x="46" y="9"/>
                  </a:lnTo>
                  <a:close/>
                </a:path>
              </a:pathLst>
            </a:custGeom>
            <a:solidFill>
              <a:srgbClr val="4A697A"/>
            </a:solidFill>
            <a:ln w="9525">
              <a:noFill/>
              <a:round/>
              <a:headEnd/>
              <a:tailEnd/>
            </a:ln>
          </p:spPr>
          <p:txBody>
            <a:bodyPr/>
            <a:lstStyle/>
            <a:p>
              <a:endParaRPr lang="en-US">
                <a:latin typeface="Calibri" pitchFamily="34" charset="0"/>
              </a:endParaRPr>
            </a:p>
          </p:txBody>
        </p:sp>
        <p:sp>
          <p:nvSpPr>
            <p:cNvPr id="23629" name="Freeform 312"/>
            <p:cNvSpPr>
              <a:spLocks/>
            </p:cNvSpPr>
            <p:nvPr/>
          </p:nvSpPr>
          <p:spPr bwMode="auto">
            <a:xfrm>
              <a:off x="2568" y="2043"/>
              <a:ext cx="278" cy="233"/>
            </a:xfrm>
            <a:custGeom>
              <a:avLst/>
              <a:gdLst>
                <a:gd name="T0" fmla="*/ 155 w 278"/>
                <a:gd name="T1" fmla="*/ 26 h 233"/>
                <a:gd name="T2" fmla="*/ 171 w 278"/>
                <a:gd name="T3" fmla="*/ 114 h 233"/>
                <a:gd name="T4" fmla="*/ 121 w 278"/>
                <a:gd name="T5" fmla="*/ 190 h 233"/>
                <a:gd name="T6" fmla="*/ 24 w 278"/>
                <a:gd name="T7" fmla="*/ 114 h 233"/>
                <a:gd name="T8" fmla="*/ 0 w 278"/>
                <a:gd name="T9" fmla="*/ 181 h 233"/>
                <a:gd name="T10" fmla="*/ 10 w 278"/>
                <a:gd name="T11" fmla="*/ 233 h 233"/>
                <a:gd name="T12" fmla="*/ 98 w 278"/>
                <a:gd name="T13" fmla="*/ 233 h 233"/>
                <a:gd name="T14" fmla="*/ 145 w 278"/>
                <a:gd name="T15" fmla="*/ 200 h 233"/>
                <a:gd name="T16" fmla="*/ 186 w 278"/>
                <a:gd name="T17" fmla="*/ 190 h 233"/>
                <a:gd name="T18" fmla="*/ 278 w 278"/>
                <a:gd name="T19" fmla="*/ 114 h 233"/>
                <a:gd name="T20" fmla="*/ 233 w 278"/>
                <a:gd name="T21" fmla="*/ 55 h 233"/>
                <a:gd name="T22" fmla="*/ 195 w 278"/>
                <a:gd name="T23" fmla="*/ 31 h 233"/>
                <a:gd name="T24" fmla="*/ 140 w 278"/>
                <a:gd name="T25" fmla="*/ 0 h 233"/>
                <a:gd name="T26" fmla="*/ 155 w 278"/>
                <a:gd name="T27" fmla="*/ 26 h 233"/>
                <a:gd name="T28" fmla="*/ 155 w 278"/>
                <a:gd name="T29" fmla="*/ 2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233"/>
                <a:gd name="T47" fmla="*/ 278 w 278"/>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233">
                  <a:moveTo>
                    <a:pt x="155" y="26"/>
                  </a:moveTo>
                  <a:lnTo>
                    <a:pt x="171" y="114"/>
                  </a:lnTo>
                  <a:lnTo>
                    <a:pt x="121" y="190"/>
                  </a:lnTo>
                  <a:lnTo>
                    <a:pt x="24" y="114"/>
                  </a:lnTo>
                  <a:lnTo>
                    <a:pt x="0" y="181"/>
                  </a:lnTo>
                  <a:lnTo>
                    <a:pt x="10" y="233"/>
                  </a:lnTo>
                  <a:lnTo>
                    <a:pt x="98" y="233"/>
                  </a:lnTo>
                  <a:lnTo>
                    <a:pt x="145" y="200"/>
                  </a:lnTo>
                  <a:lnTo>
                    <a:pt x="186" y="190"/>
                  </a:lnTo>
                  <a:lnTo>
                    <a:pt x="278" y="114"/>
                  </a:lnTo>
                  <a:lnTo>
                    <a:pt x="233" y="55"/>
                  </a:lnTo>
                  <a:lnTo>
                    <a:pt x="195" y="31"/>
                  </a:lnTo>
                  <a:lnTo>
                    <a:pt x="140" y="0"/>
                  </a:lnTo>
                  <a:lnTo>
                    <a:pt x="155" y="26"/>
                  </a:lnTo>
                  <a:close/>
                </a:path>
              </a:pathLst>
            </a:custGeom>
            <a:solidFill>
              <a:srgbClr val="6B594A"/>
            </a:solidFill>
            <a:ln w="9525">
              <a:noFill/>
              <a:round/>
              <a:headEnd/>
              <a:tailEnd/>
            </a:ln>
          </p:spPr>
          <p:txBody>
            <a:bodyPr/>
            <a:lstStyle/>
            <a:p>
              <a:endParaRPr lang="en-US">
                <a:latin typeface="Calibri" pitchFamily="34" charset="0"/>
              </a:endParaRPr>
            </a:p>
          </p:txBody>
        </p:sp>
        <p:sp>
          <p:nvSpPr>
            <p:cNvPr id="23630" name="Freeform 313"/>
            <p:cNvSpPr>
              <a:spLocks/>
            </p:cNvSpPr>
            <p:nvPr/>
          </p:nvSpPr>
          <p:spPr bwMode="auto">
            <a:xfrm>
              <a:off x="1614" y="2003"/>
              <a:ext cx="671" cy="237"/>
            </a:xfrm>
            <a:custGeom>
              <a:avLst/>
              <a:gdLst>
                <a:gd name="T0" fmla="*/ 62 w 671"/>
                <a:gd name="T1" fmla="*/ 0 h 237"/>
                <a:gd name="T2" fmla="*/ 366 w 671"/>
                <a:gd name="T3" fmla="*/ 12 h 237"/>
                <a:gd name="T4" fmla="*/ 578 w 671"/>
                <a:gd name="T5" fmla="*/ 90 h 237"/>
                <a:gd name="T6" fmla="*/ 671 w 671"/>
                <a:gd name="T7" fmla="*/ 85 h 237"/>
                <a:gd name="T8" fmla="*/ 542 w 671"/>
                <a:gd name="T9" fmla="*/ 119 h 237"/>
                <a:gd name="T10" fmla="*/ 514 w 671"/>
                <a:gd name="T11" fmla="*/ 154 h 237"/>
                <a:gd name="T12" fmla="*/ 383 w 671"/>
                <a:gd name="T13" fmla="*/ 50 h 237"/>
                <a:gd name="T14" fmla="*/ 376 w 671"/>
                <a:gd name="T15" fmla="*/ 114 h 237"/>
                <a:gd name="T16" fmla="*/ 466 w 671"/>
                <a:gd name="T17" fmla="*/ 237 h 237"/>
                <a:gd name="T18" fmla="*/ 285 w 671"/>
                <a:gd name="T19" fmla="*/ 119 h 237"/>
                <a:gd name="T20" fmla="*/ 0 w 671"/>
                <a:gd name="T21" fmla="*/ 78 h 237"/>
                <a:gd name="T22" fmla="*/ 28 w 671"/>
                <a:gd name="T23" fmla="*/ 14 h 237"/>
                <a:gd name="T24" fmla="*/ 62 w 671"/>
                <a:gd name="T25" fmla="*/ 0 h 237"/>
                <a:gd name="T26" fmla="*/ 62 w 671"/>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237"/>
                <a:gd name="T44" fmla="*/ 671 w 671"/>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237">
                  <a:moveTo>
                    <a:pt x="62" y="0"/>
                  </a:moveTo>
                  <a:lnTo>
                    <a:pt x="366" y="12"/>
                  </a:lnTo>
                  <a:lnTo>
                    <a:pt x="578" y="90"/>
                  </a:lnTo>
                  <a:lnTo>
                    <a:pt x="671" y="85"/>
                  </a:lnTo>
                  <a:lnTo>
                    <a:pt x="542" y="119"/>
                  </a:lnTo>
                  <a:lnTo>
                    <a:pt x="514" y="154"/>
                  </a:lnTo>
                  <a:lnTo>
                    <a:pt x="383" y="50"/>
                  </a:lnTo>
                  <a:lnTo>
                    <a:pt x="376" y="114"/>
                  </a:lnTo>
                  <a:lnTo>
                    <a:pt x="466" y="237"/>
                  </a:lnTo>
                  <a:lnTo>
                    <a:pt x="285" y="119"/>
                  </a:lnTo>
                  <a:lnTo>
                    <a:pt x="0" y="78"/>
                  </a:lnTo>
                  <a:lnTo>
                    <a:pt x="28" y="14"/>
                  </a:lnTo>
                  <a:lnTo>
                    <a:pt x="62" y="0"/>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1" name="Freeform 314"/>
            <p:cNvSpPr>
              <a:spLocks/>
            </p:cNvSpPr>
            <p:nvPr/>
          </p:nvSpPr>
          <p:spPr bwMode="auto">
            <a:xfrm>
              <a:off x="2411" y="1887"/>
              <a:ext cx="769" cy="313"/>
            </a:xfrm>
            <a:custGeom>
              <a:avLst/>
              <a:gdLst>
                <a:gd name="T0" fmla="*/ 697 w 769"/>
                <a:gd name="T1" fmla="*/ 12 h 313"/>
                <a:gd name="T2" fmla="*/ 616 w 769"/>
                <a:gd name="T3" fmla="*/ 73 h 313"/>
                <a:gd name="T4" fmla="*/ 421 w 769"/>
                <a:gd name="T5" fmla="*/ 137 h 313"/>
                <a:gd name="T6" fmla="*/ 350 w 769"/>
                <a:gd name="T7" fmla="*/ 137 h 313"/>
                <a:gd name="T8" fmla="*/ 202 w 769"/>
                <a:gd name="T9" fmla="*/ 64 h 313"/>
                <a:gd name="T10" fmla="*/ 174 w 769"/>
                <a:gd name="T11" fmla="*/ 73 h 313"/>
                <a:gd name="T12" fmla="*/ 162 w 769"/>
                <a:gd name="T13" fmla="*/ 123 h 313"/>
                <a:gd name="T14" fmla="*/ 174 w 769"/>
                <a:gd name="T15" fmla="*/ 230 h 313"/>
                <a:gd name="T16" fmla="*/ 164 w 769"/>
                <a:gd name="T17" fmla="*/ 280 h 313"/>
                <a:gd name="T18" fmla="*/ 131 w 769"/>
                <a:gd name="T19" fmla="*/ 270 h 313"/>
                <a:gd name="T20" fmla="*/ 95 w 769"/>
                <a:gd name="T21" fmla="*/ 168 h 313"/>
                <a:gd name="T22" fmla="*/ 55 w 769"/>
                <a:gd name="T23" fmla="*/ 168 h 313"/>
                <a:gd name="T24" fmla="*/ 33 w 769"/>
                <a:gd name="T25" fmla="*/ 277 h 313"/>
                <a:gd name="T26" fmla="*/ 0 w 769"/>
                <a:gd name="T27" fmla="*/ 303 h 313"/>
                <a:gd name="T28" fmla="*/ 31 w 769"/>
                <a:gd name="T29" fmla="*/ 311 h 313"/>
                <a:gd name="T30" fmla="*/ 83 w 769"/>
                <a:gd name="T31" fmla="*/ 230 h 313"/>
                <a:gd name="T32" fmla="*/ 114 w 769"/>
                <a:gd name="T33" fmla="*/ 313 h 313"/>
                <a:gd name="T34" fmla="*/ 164 w 769"/>
                <a:gd name="T35" fmla="*/ 313 h 313"/>
                <a:gd name="T36" fmla="*/ 212 w 769"/>
                <a:gd name="T37" fmla="*/ 254 h 313"/>
                <a:gd name="T38" fmla="*/ 205 w 769"/>
                <a:gd name="T39" fmla="*/ 114 h 313"/>
                <a:gd name="T40" fmla="*/ 238 w 769"/>
                <a:gd name="T41" fmla="*/ 114 h 313"/>
                <a:gd name="T42" fmla="*/ 314 w 769"/>
                <a:gd name="T43" fmla="*/ 161 h 313"/>
                <a:gd name="T44" fmla="*/ 435 w 769"/>
                <a:gd name="T45" fmla="*/ 182 h 313"/>
                <a:gd name="T46" fmla="*/ 683 w 769"/>
                <a:gd name="T47" fmla="*/ 130 h 313"/>
                <a:gd name="T48" fmla="*/ 769 w 769"/>
                <a:gd name="T49" fmla="*/ 0 h 313"/>
                <a:gd name="T50" fmla="*/ 697 w 769"/>
                <a:gd name="T51" fmla="*/ 12 h 313"/>
                <a:gd name="T52" fmla="*/ 697 w 769"/>
                <a:gd name="T53" fmla="*/ 12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9"/>
                <a:gd name="T82" fmla="*/ 0 h 313"/>
                <a:gd name="T83" fmla="*/ 769 w 769"/>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9" h="313">
                  <a:moveTo>
                    <a:pt x="697" y="12"/>
                  </a:moveTo>
                  <a:lnTo>
                    <a:pt x="616" y="73"/>
                  </a:lnTo>
                  <a:lnTo>
                    <a:pt x="421" y="137"/>
                  </a:lnTo>
                  <a:lnTo>
                    <a:pt x="350" y="137"/>
                  </a:lnTo>
                  <a:lnTo>
                    <a:pt x="202" y="64"/>
                  </a:lnTo>
                  <a:lnTo>
                    <a:pt x="174" y="73"/>
                  </a:lnTo>
                  <a:lnTo>
                    <a:pt x="162" y="123"/>
                  </a:lnTo>
                  <a:lnTo>
                    <a:pt x="174" y="230"/>
                  </a:lnTo>
                  <a:lnTo>
                    <a:pt x="164" y="280"/>
                  </a:lnTo>
                  <a:lnTo>
                    <a:pt x="131" y="270"/>
                  </a:lnTo>
                  <a:lnTo>
                    <a:pt x="95" y="168"/>
                  </a:lnTo>
                  <a:lnTo>
                    <a:pt x="55" y="168"/>
                  </a:lnTo>
                  <a:lnTo>
                    <a:pt x="33" y="277"/>
                  </a:lnTo>
                  <a:lnTo>
                    <a:pt x="0" y="303"/>
                  </a:lnTo>
                  <a:lnTo>
                    <a:pt x="31" y="311"/>
                  </a:lnTo>
                  <a:lnTo>
                    <a:pt x="83" y="230"/>
                  </a:lnTo>
                  <a:lnTo>
                    <a:pt x="114" y="313"/>
                  </a:lnTo>
                  <a:lnTo>
                    <a:pt x="164" y="313"/>
                  </a:lnTo>
                  <a:lnTo>
                    <a:pt x="212" y="254"/>
                  </a:lnTo>
                  <a:lnTo>
                    <a:pt x="205" y="114"/>
                  </a:lnTo>
                  <a:lnTo>
                    <a:pt x="238" y="114"/>
                  </a:lnTo>
                  <a:lnTo>
                    <a:pt x="314" y="161"/>
                  </a:lnTo>
                  <a:lnTo>
                    <a:pt x="435" y="182"/>
                  </a:lnTo>
                  <a:lnTo>
                    <a:pt x="683" y="130"/>
                  </a:lnTo>
                  <a:lnTo>
                    <a:pt x="769" y="0"/>
                  </a:lnTo>
                  <a:lnTo>
                    <a:pt x="697" y="12"/>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2" name="Freeform 315"/>
            <p:cNvSpPr>
              <a:spLocks/>
            </p:cNvSpPr>
            <p:nvPr/>
          </p:nvSpPr>
          <p:spPr bwMode="auto">
            <a:xfrm>
              <a:off x="2963" y="3640"/>
              <a:ext cx="957" cy="283"/>
            </a:xfrm>
            <a:custGeom>
              <a:avLst/>
              <a:gdLst>
                <a:gd name="T0" fmla="*/ 0 w 957"/>
                <a:gd name="T1" fmla="*/ 36 h 283"/>
                <a:gd name="T2" fmla="*/ 174 w 957"/>
                <a:gd name="T3" fmla="*/ 238 h 283"/>
                <a:gd name="T4" fmla="*/ 236 w 957"/>
                <a:gd name="T5" fmla="*/ 252 h 283"/>
                <a:gd name="T6" fmla="*/ 498 w 957"/>
                <a:gd name="T7" fmla="*/ 271 h 283"/>
                <a:gd name="T8" fmla="*/ 274 w 957"/>
                <a:gd name="T9" fmla="*/ 88 h 283"/>
                <a:gd name="T10" fmla="*/ 455 w 957"/>
                <a:gd name="T11" fmla="*/ 88 h 283"/>
                <a:gd name="T12" fmla="*/ 552 w 957"/>
                <a:gd name="T13" fmla="*/ 157 h 283"/>
                <a:gd name="T14" fmla="*/ 633 w 957"/>
                <a:gd name="T15" fmla="*/ 283 h 283"/>
                <a:gd name="T16" fmla="*/ 957 w 957"/>
                <a:gd name="T17" fmla="*/ 283 h 283"/>
                <a:gd name="T18" fmla="*/ 943 w 957"/>
                <a:gd name="T19" fmla="*/ 148 h 283"/>
                <a:gd name="T20" fmla="*/ 183 w 957"/>
                <a:gd name="T21" fmla="*/ 0 h 283"/>
                <a:gd name="T22" fmla="*/ 0 w 957"/>
                <a:gd name="T23" fmla="*/ 36 h 283"/>
                <a:gd name="T24" fmla="*/ 0 w 957"/>
                <a:gd name="T25" fmla="*/ 3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7"/>
                <a:gd name="T40" fmla="*/ 0 h 283"/>
                <a:gd name="T41" fmla="*/ 957 w 95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7" h="283">
                  <a:moveTo>
                    <a:pt x="0" y="36"/>
                  </a:moveTo>
                  <a:lnTo>
                    <a:pt x="174" y="238"/>
                  </a:lnTo>
                  <a:lnTo>
                    <a:pt x="236" y="252"/>
                  </a:lnTo>
                  <a:lnTo>
                    <a:pt x="498" y="271"/>
                  </a:lnTo>
                  <a:lnTo>
                    <a:pt x="274" y="88"/>
                  </a:lnTo>
                  <a:lnTo>
                    <a:pt x="455" y="88"/>
                  </a:lnTo>
                  <a:lnTo>
                    <a:pt x="552" y="157"/>
                  </a:lnTo>
                  <a:lnTo>
                    <a:pt x="633" y="283"/>
                  </a:lnTo>
                  <a:lnTo>
                    <a:pt x="957" y="283"/>
                  </a:lnTo>
                  <a:lnTo>
                    <a:pt x="943" y="148"/>
                  </a:lnTo>
                  <a:lnTo>
                    <a:pt x="183" y="0"/>
                  </a:lnTo>
                  <a:lnTo>
                    <a:pt x="0" y="3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3" name="Freeform 316"/>
            <p:cNvSpPr>
              <a:spLocks/>
            </p:cNvSpPr>
            <p:nvPr/>
          </p:nvSpPr>
          <p:spPr bwMode="auto">
            <a:xfrm>
              <a:off x="3106" y="3292"/>
              <a:ext cx="469" cy="325"/>
            </a:xfrm>
            <a:custGeom>
              <a:avLst/>
              <a:gdLst>
                <a:gd name="T0" fmla="*/ 155 w 469"/>
                <a:gd name="T1" fmla="*/ 54 h 325"/>
                <a:gd name="T2" fmla="*/ 374 w 469"/>
                <a:gd name="T3" fmla="*/ 204 h 325"/>
                <a:gd name="T4" fmla="*/ 469 w 469"/>
                <a:gd name="T5" fmla="*/ 301 h 325"/>
                <a:gd name="T6" fmla="*/ 409 w 469"/>
                <a:gd name="T7" fmla="*/ 325 h 325"/>
                <a:gd name="T8" fmla="*/ 281 w 469"/>
                <a:gd name="T9" fmla="*/ 166 h 325"/>
                <a:gd name="T10" fmla="*/ 0 w 469"/>
                <a:gd name="T11" fmla="*/ 151 h 325"/>
                <a:gd name="T12" fmla="*/ 95 w 469"/>
                <a:gd name="T13" fmla="*/ 68 h 325"/>
                <a:gd name="T14" fmla="*/ 86 w 469"/>
                <a:gd name="T15" fmla="*/ 0 h 325"/>
                <a:gd name="T16" fmla="*/ 145 w 469"/>
                <a:gd name="T17" fmla="*/ 38 h 325"/>
                <a:gd name="T18" fmla="*/ 155 w 469"/>
                <a:gd name="T19" fmla="*/ 54 h 325"/>
                <a:gd name="T20" fmla="*/ 155 w 469"/>
                <a:gd name="T21" fmla="*/ 54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325"/>
                <a:gd name="T35" fmla="*/ 469 w 46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325">
                  <a:moveTo>
                    <a:pt x="155" y="54"/>
                  </a:moveTo>
                  <a:lnTo>
                    <a:pt x="374" y="204"/>
                  </a:lnTo>
                  <a:lnTo>
                    <a:pt x="469" y="301"/>
                  </a:lnTo>
                  <a:lnTo>
                    <a:pt x="409" y="325"/>
                  </a:lnTo>
                  <a:lnTo>
                    <a:pt x="281" y="166"/>
                  </a:lnTo>
                  <a:lnTo>
                    <a:pt x="0" y="151"/>
                  </a:lnTo>
                  <a:lnTo>
                    <a:pt x="95" y="68"/>
                  </a:lnTo>
                  <a:lnTo>
                    <a:pt x="86" y="0"/>
                  </a:lnTo>
                  <a:lnTo>
                    <a:pt x="145" y="38"/>
                  </a:lnTo>
                  <a:lnTo>
                    <a:pt x="155" y="54"/>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4" name="Freeform 317"/>
            <p:cNvSpPr>
              <a:spLocks/>
            </p:cNvSpPr>
            <p:nvPr/>
          </p:nvSpPr>
          <p:spPr bwMode="auto">
            <a:xfrm>
              <a:off x="3491" y="2817"/>
              <a:ext cx="543" cy="776"/>
            </a:xfrm>
            <a:custGeom>
              <a:avLst/>
              <a:gdLst>
                <a:gd name="T0" fmla="*/ 0 w 543"/>
                <a:gd name="T1" fmla="*/ 71 h 776"/>
                <a:gd name="T2" fmla="*/ 115 w 543"/>
                <a:gd name="T3" fmla="*/ 147 h 776"/>
                <a:gd name="T4" fmla="*/ 65 w 543"/>
                <a:gd name="T5" fmla="*/ 166 h 776"/>
                <a:gd name="T6" fmla="*/ 131 w 543"/>
                <a:gd name="T7" fmla="*/ 209 h 776"/>
                <a:gd name="T8" fmla="*/ 81 w 543"/>
                <a:gd name="T9" fmla="*/ 249 h 776"/>
                <a:gd name="T10" fmla="*/ 0 w 543"/>
                <a:gd name="T11" fmla="*/ 270 h 776"/>
                <a:gd name="T12" fmla="*/ 117 w 543"/>
                <a:gd name="T13" fmla="*/ 354 h 776"/>
                <a:gd name="T14" fmla="*/ 115 w 543"/>
                <a:gd name="T15" fmla="*/ 486 h 776"/>
                <a:gd name="T16" fmla="*/ 0 w 543"/>
                <a:gd name="T17" fmla="*/ 567 h 776"/>
                <a:gd name="T18" fmla="*/ 248 w 543"/>
                <a:gd name="T19" fmla="*/ 674 h 776"/>
                <a:gd name="T20" fmla="*/ 381 w 543"/>
                <a:gd name="T21" fmla="*/ 776 h 776"/>
                <a:gd name="T22" fmla="*/ 460 w 543"/>
                <a:gd name="T23" fmla="*/ 776 h 776"/>
                <a:gd name="T24" fmla="*/ 538 w 543"/>
                <a:gd name="T25" fmla="*/ 752 h 776"/>
                <a:gd name="T26" fmla="*/ 543 w 543"/>
                <a:gd name="T27" fmla="*/ 562 h 776"/>
                <a:gd name="T28" fmla="*/ 315 w 543"/>
                <a:gd name="T29" fmla="*/ 0 h 776"/>
                <a:gd name="T30" fmla="*/ 0 w 543"/>
                <a:gd name="T31" fmla="*/ 71 h 776"/>
                <a:gd name="T32" fmla="*/ 0 w 543"/>
                <a:gd name="T33" fmla="*/ 71 h 7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76"/>
                <a:gd name="T53" fmla="*/ 543 w 543"/>
                <a:gd name="T54" fmla="*/ 776 h 7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76">
                  <a:moveTo>
                    <a:pt x="0" y="71"/>
                  </a:moveTo>
                  <a:lnTo>
                    <a:pt x="115" y="147"/>
                  </a:lnTo>
                  <a:lnTo>
                    <a:pt x="65" y="166"/>
                  </a:lnTo>
                  <a:lnTo>
                    <a:pt x="131" y="209"/>
                  </a:lnTo>
                  <a:lnTo>
                    <a:pt x="81" y="249"/>
                  </a:lnTo>
                  <a:lnTo>
                    <a:pt x="0" y="270"/>
                  </a:lnTo>
                  <a:lnTo>
                    <a:pt x="117" y="354"/>
                  </a:lnTo>
                  <a:lnTo>
                    <a:pt x="115" y="486"/>
                  </a:lnTo>
                  <a:lnTo>
                    <a:pt x="0" y="567"/>
                  </a:lnTo>
                  <a:lnTo>
                    <a:pt x="248" y="674"/>
                  </a:lnTo>
                  <a:lnTo>
                    <a:pt x="381" y="776"/>
                  </a:lnTo>
                  <a:lnTo>
                    <a:pt x="460" y="776"/>
                  </a:lnTo>
                  <a:lnTo>
                    <a:pt x="538" y="752"/>
                  </a:lnTo>
                  <a:lnTo>
                    <a:pt x="543" y="562"/>
                  </a:lnTo>
                  <a:lnTo>
                    <a:pt x="315" y="0"/>
                  </a:lnTo>
                  <a:lnTo>
                    <a:pt x="0" y="71"/>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5" name="Freeform 318"/>
            <p:cNvSpPr>
              <a:spLocks/>
            </p:cNvSpPr>
            <p:nvPr/>
          </p:nvSpPr>
          <p:spPr bwMode="auto">
            <a:xfrm>
              <a:off x="1568" y="2677"/>
              <a:ext cx="1388" cy="396"/>
            </a:xfrm>
            <a:custGeom>
              <a:avLst/>
              <a:gdLst>
                <a:gd name="T0" fmla="*/ 27 w 1388"/>
                <a:gd name="T1" fmla="*/ 26 h 396"/>
                <a:gd name="T2" fmla="*/ 158 w 1388"/>
                <a:gd name="T3" fmla="*/ 64 h 396"/>
                <a:gd name="T4" fmla="*/ 343 w 1388"/>
                <a:gd name="T5" fmla="*/ 206 h 396"/>
                <a:gd name="T6" fmla="*/ 288 w 1388"/>
                <a:gd name="T7" fmla="*/ 38 h 396"/>
                <a:gd name="T8" fmla="*/ 469 w 1388"/>
                <a:gd name="T9" fmla="*/ 149 h 396"/>
                <a:gd name="T10" fmla="*/ 612 w 1388"/>
                <a:gd name="T11" fmla="*/ 237 h 396"/>
                <a:gd name="T12" fmla="*/ 595 w 1388"/>
                <a:gd name="T13" fmla="*/ 140 h 396"/>
                <a:gd name="T14" fmla="*/ 743 w 1388"/>
                <a:gd name="T15" fmla="*/ 149 h 396"/>
                <a:gd name="T16" fmla="*/ 707 w 1388"/>
                <a:gd name="T17" fmla="*/ 14 h 396"/>
                <a:gd name="T18" fmla="*/ 852 w 1388"/>
                <a:gd name="T19" fmla="*/ 190 h 396"/>
                <a:gd name="T20" fmla="*/ 1000 w 1388"/>
                <a:gd name="T21" fmla="*/ 299 h 396"/>
                <a:gd name="T22" fmla="*/ 1155 w 1388"/>
                <a:gd name="T23" fmla="*/ 299 h 396"/>
                <a:gd name="T24" fmla="*/ 1200 w 1388"/>
                <a:gd name="T25" fmla="*/ 166 h 396"/>
                <a:gd name="T26" fmla="*/ 1140 w 1388"/>
                <a:gd name="T27" fmla="*/ 26 h 396"/>
                <a:gd name="T28" fmla="*/ 1112 w 1388"/>
                <a:gd name="T29" fmla="*/ 0 h 396"/>
                <a:gd name="T30" fmla="*/ 1179 w 1388"/>
                <a:gd name="T31" fmla="*/ 14 h 396"/>
                <a:gd name="T32" fmla="*/ 1226 w 1388"/>
                <a:gd name="T33" fmla="*/ 140 h 396"/>
                <a:gd name="T34" fmla="*/ 1281 w 1388"/>
                <a:gd name="T35" fmla="*/ 192 h 396"/>
                <a:gd name="T36" fmla="*/ 1388 w 1388"/>
                <a:gd name="T37" fmla="*/ 164 h 396"/>
                <a:gd name="T38" fmla="*/ 1362 w 1388"/>
                <a:gd name="T39" fmla="*/ 363 h 396"/>
                <a:gd name="T40" fmla="*/ 1233 w 1388"/>
                <a:gd name="T41" fmla="*/ 396 h 396"/>
                <a:gd name="T42" fmla="*/ 1014 w 1388"/>
                <a:gd name="T43" fmla="*/ 396 h 396"/>
                <a:gd name="T44" fmla="*/ 622 w 1388"/>
                <a:gd name="T45" fmla="*/ 344 h 396"/>
                <a:gd name="T46" fmla="*/ 174 w 1388"/>
                <a:gd name="T47" fmla="*/ 263 h 396"/>
                <a:gd name="T48" fmla="*/ 22 w 1388"/>
                <a:gd name="T49" fmla="*/ 197 h 396"/>
                <a:gd name="T50" fmla="*/ 5 w 1388"/>
                <a:gd name="T51" fmla="*/ 119 h 396"/>
                <a:gd name="T52" fmla="*/ 0 w 1388"/>
                <a:gd name="T53" fmla="*/ 64 h 396"/>
                <a:gd name="T54" fmla="*/ 27 w 1388"/>
                <a:gd name="T55" fmla="*/ 26 h 396"/>
                <a:gd name="T56" fmla="*/ 27 w 1388"/>
                <a:gd name="T57" fmla="*/ 26 h 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8"/>
                <a:gd name="T88" fmla="*/ 0 h 396"/>
                <a:gd name="T89" fmla="*/ 1388 w 1388"/>
                <a:gd name="T90" fmla="*/ 396 h 3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8" h="396">
                  <a:moveTo>
                    <a:pt x="27" y="26"/>
                  </a:moveTo>
                  <a:lnTo>
                    <a:pt x="158" y="64"/>
                  </a:lnTo>
                  <a:lnTo>
                    <a:pt x="343" y="206"/>
                  </a:lnTo>
                  <a:lnTo>
                    <a:pt x="288" y="38"/>
                  </a:lnTo>
                  <a:lnTo>
                    <a:pt x="469" y="149"/>
                  </a:lnTo>
                  <a:lnTo>
                    <a:pt x="612" y="237"/>
                  </a:lnTo>
                  <a:lnTo>
                    <a:pt x="595" y="140"/>
                  </a:lnTo>
                  <a:lnTo>
                    <a:pt x="743" y="149"/>
                  </a:lnTo>
                  <a:lnTo>
                    <a:pt x="707" y="14"/>
                  </a:lnTo>
                  <a:lnTo>
                    <a:pt x="852" y="190"/>
                  </a:lnTo>
                  <a:lnTo>
                    <a:pt x="1000" y="299"/>
                  </a:lnTo>
                  <a:lnTo>
                    <a:pt x="1155" y="299"/>
                  </a:lnTo>
                  <a:lnTo>
                    <a:pt x="1200" y="166"/>
                  </a:lnTo>
                  <a:lnTo>
                    <a:pt x="1140" y="26"/>
                  </a:lnTo>
                  <a:lnTo>
                    <a:pt x="1112" y="0"/>
                  </a:lnTo>
                  <a:lnTo>
                    <a:pt x="1179" y="14"/>
                  </a:lnTo>
                  <a:lnTo>
                    <a:pt x="1226" y="140"/>
                  </a:lnTo>
                  <a:lnTo>
                    <a:pt x="1281" y="192"/>
                  </a:lnTo>
                  <a:lnTo>
                    <a:pt x="1388" y="164"/>
                  </a:lnTo>
                  <a:lnTo>
                    <a:pt x="1362" y="363"/>
                  </a:lnTo>
                  <a:lnTo>
                    <a:pt x="1233" y="396"/>
                  </a:lnTo>
                  <a:lnTo>
                    <a:pt x="1014" y="396"/>
                  </a:lnTo>
                  <a:lnTo>
                    <a:pt x="622" y="344"/>
                  </a:lnTo>
                  <a:lnTo>
                    <a:pt x="174" y="263"/>
                  </a:lnTo>
                  <a:lnTo>
                    <a:pt x="22" y="197"/>
                  </a:lnTo>
                  <a:lnTo>
                    <a:pt x="5" y="119"/>
                  </a:lnTo>
                  <a:lnTo>
                    <a:pt x="0" y="64"/>
                  </a:lnTo>
                  <a:lnTo>
                    <a:pt x="27" y="2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6" name="Freeform 319"/>
            <p:cNvSpPr>
              <a:spLocks/>
            </p:cNvSpPr>
            <p:nvPr/>
          </p:nvSpPr>
          <p:spPr bwMode="auto">
            <a:xfrm>
              <a:off x="3013" y="2164"/>
              <a:ext cx="797" cy="1049"/>
            </a:xfrm>
            <a:custGeom>
              <a:avLst/>
              <a:gdLst>
                <a:gd name="T0" fmla="*/ 493 w 797"/>
                <a:gd name="T1" fmla="*/ 0 h 1049"/>
                <a:gd name="T2" fmla="*/ 493 w 797"/>
                <a:gd name="T3" fmla="*/ 90 h 1049"/>
                <a:gd name="T4" fmla="*/ 348 w 797"/>
                <a:gd name="T5" fmla="*/ 354 h 1049"/>
                <a:gd name="T6" fmla="*/ 205 w 797"/>
                <a:gd name="T7" fmla="*/ 482 h 1049"/>
                <a:gd name="T8" fmla="*/ 0 w 797"/>
                <a:gd name="T9" fmla="*/ 489 h 1049"/>
                <a:gd name="T10" fmla="*/ 60 w 797"/>
                <a:gd name="T11" fmla="*/ 537 h 1049"/>
                <a:gd name="T12" fmla="*/ 179 w 797"/>
                <a:gd name="T13" fmla="*/ 539 h 1049"/>
                <a:gd name="T14" fmla="*/ 155 w 797"/>
                <a:gd name="T15" fmla="*/ 610 h 1049"/>
                <a:gd name="T16" fmla="*/ 307 w 797"/>
                <a:gd name="T17" fmla="*/ 473 h 1049"/>
                <a:gd name="T18" fmla="*/ 569 w 797"/>
                <a:gd name="T19" fmla="*/ 347 h 1049"/>
                <a:gd name="T20" fmla="*/ 700 w 797"/>
                <a:gd name="T21" fmla="*/ 361 h 1049"/>
                <a:gd name="T22" fmla="*/ 617 w 797"/>
                <a:gd name="T23" fmla="*/ 520 h 1049"/>
                <a:gd name="T24" fmla="*/ 214 w 797"/>
                <a:gd name="T25" fmla="*/ 726 h 1049"/>
                <a:gd name="T26" fmla="*/ 105 w 797"/>
                <a:gd name="T27" fmla="*/ 760 h 1049"/>
                <a:gd name="T28" fmla="*/ 26 w 797"/>
                <a:gd name="T29" fmla="*/ 869 h 1049"/>
                <a:gd name="T30" fmla="*/ 79 w 797"/>
                <a:gd name="T31" fmla="*/ 997 h 1049"/>
                <a:gd name="T32" fmla="*/ 207 w 797"/>
                <a:gd name="T33" fmla="*/ 1049 h 1049"/>
                <a:gd name="T34" fmla="*/ 190 w 797"/>
                <a:gd name="T35" fmla="*/ 923 h 1049"/>
                <a:gd name="T36" fmla="*/ 305 w 797"/>
                <a:gd name="T37" fmla="*/ 909 h 1049"/>
                <a:gd name="T38" fmla="*/ 569 w 797"/>
                <a:gd name="T39" fmla="*/ 973 h 1049"/>
                <a:gd name="T40" fmla="*/ 576 w 797"/>
                <a:gd name="T41" fmla="*/ 916 h 1049"/>
                <a:gd name="T42" fmla="*/ 262 w 797"/>
                <a:gd name="T43" fmla="*/ 869 h 1049"/>
                <a:gd name="T44" fmla="*/ 164 w 797"/>
                <a:gd name="T45" fmla="*/ 807 h 1049"/>
                <a:gd name="T46" fmla="*/ 312 w 797"/>
                <a:gd name="T47" fmla="*/ 750 h 1049"/>
                <a:gd name="T48" fmla="*/ 664 w 797"/>
                <a:gd name="T49" fmla="*/ 551 h 1049"/>
                <a:gd name="T50" fmla="*/ 797 w 797"/>
                <a:gd name="T51" fmla="*/ 404 h 1049"/>
                <a:gd name="T52" fmla="*/ 743 w 797"/>
                <a:gd name="T53" fmla="*/ 340 h 1049"/>
                <a:gd name="T54" fmla="*/ 731 w 797"/>
                <a:gd name="T55" fmla="*/ 100 h 1049"/>
                <a:gd name="T56" fmla="*/ 567 w 797"/>
                <a:gd name="T57" fmla="*/ 3 h 1049"/>
                <a:gd name="T58" fmla="*/ 493 w 797"/>
                <a:gd name="T59" fmla="*/ 0 h 1049"/>
                <a:gd name="T60" fmla="*/ 493 w 797"/>
                <a:gd name="T61" fmla="*/ 0 h 1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7"/>
                <a:gd name="T94" fmla="*/ 0 h 1049"/>
                <a:gd name="T95" fmla="*/ 797 w 797"/>
                <a:gd name="T96" fmla="*/ 1049 h 1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7" h="1049">
                  <a:moveTo>
                    <a:pt x="493" y="0"/>
                  </a:moveTo>
                  <a:lnTo>
                    <a:pt x="493" y="90"/>
                  </a:lnTo>
                  <a:lnTo>
                    <a:pt x="348" y="354"/>
                  </a:lnTo>
                  <a:lnTo>
                    <a:pt x="205" y="482"/>
                  </a:lnTo>
                  <a:lnTo>
                    <a:pt x="0" y="489"/>
                  </a:lnTo>
                  <a:lnTo>
                    <a:pt x="60" y="537"/>
                  </a:lnTo>
                  <a:lnTo>
                    <a:pt x="179" y="539"/>
                  </a:lnTo>
                  <a:lnTo>
                    <a:pt x="155" y="610"/>
                  </a:lnTo>
                  <a:lnTo>
                    <a:pt x="307" y="473"/>
                  </a:lnTo>
                  <a:lnTo>
                    <a:pt x="569" y="347"/>
                  </a:lnTo>
                  <a:lnTo>
                    <a:pt x="700" y="361"/>
                  </a:lnTo>
                  <a:lnTo>
                    <a:pt x="617" y="520"/>
                  </a:lnTo>
                  <a:lnTo>
                    <a:pt x="214" y="726"/>
                  </a:lnTo>
                  <a:lnTo>
                    <a:pt x="105" y="760"/>
                  </a:lnTo>
                  <a:lnTo>
                    <a:pt x="26" y="869"/>
                  </a:lnTo>
                  <a:lnTo>
                    <a:pt x="79" y="997"/>
                  </a:lnTo>
                  <a:lnTo>
                    <a:pt x="207" y="1049"/>
                  </a:lnTo>
                  <a:lnTo>
                    <a:pt x="190" y="923"/>
                  </a:lnTo>
                  <a:lnTo>
                    <a:pt x="305" y="909"/>
                  </a:lnTo>
                  <a:lnTo>
                    <a:pt x="569" y="973"/>
                  </a:lnTo>
                  <a:lnTo>
                    <a:pt x="576" y="916"/>
                  </a:lnTo>
                  <a:lnTo>
                    <a:pt x="262" y="869"/>
                  </a:lnTo>
                  <a:lnTo>
                    <a:pt x="164" y="807"/>
                  </a:lnTo>
                  <a:lnTo>
                    <a:pt x="312" y="750"/>
                  </a:lnTo>
                  <a:lnTo>
                    <a:pt x="664" y="551"/>
                  </a:lnTo>
                  <a:lnTo>
                    <a:pt x="797" y="404"/>
                  </a:lnTo>
                  <a:lnTo>
                    <a:pt x="743" y="340"/>
                  </a:lnTo>
                  <a:lnTo>
                    <a:pt x="731" y="100"/>
                  </a:lnTo>
                  <a:lnTo>
                    <a:pt x="567" y="3"/>
                  </a:lnTo>
                  <a:lnTo>
                    <a:pt x="493" y="0"/>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7" name="Freeform 320"/>
            <p:cNvSpPr>
              <a:spLocks/>
            </p:cNvSpPr>
            <p:nvPr/>
          </p:nvSpPr>
          <p:spPr bwMode="auto">
            <a:xfrm>
              <a:off x="2382" y="2254"/>
              <a:ext cx="557" cy="364"/>
            </a:xfrm>
            <a:custGeom>
              <a:avLst/>
              <a:gdLst>
                <a:gd name="T0" fmla="*/ 557 w 557"/>
                <a:gd name="T1" fmla="*/ 119 h 364"/>
                <a:gd name="T2" fmla="*/ 455 w 557"/>
                <a:gd name="T3" fmla="*/ 0 h 364"/>
                <a:gd name="T4" fmla="*/ 453 w 557"/>
                <a:gd name="T5" fmla="*/ 50 h 364"/>
                <a:gd name="T6" fmla="*/ 531 w 557"/>
                <a:gd name="T7" fmla="*/ 133 h 364"/>
                <a:gd name="T8" fmla="*/ 481 w 557"/>
                <a:gd name="T9" fmla="*/ 126 h 364"/>
                <a:gd name="T10" fmla="*/ 445 w 557"/>
                <a:gd name="T11" fmla="*/ 91 h 364"/>
                <a:gd name="T12" fmla="*/ 343 w 557"/>
                <a:gd name="T13" fmla="*/ 41 h 364"/>
                <a:gd name="T14" fmla="*/ 326 w 557"/>
                <a:gd name="T15" fmla="*/ 27 h 364"/>
                <a:gd name="T16" fmla="*/ 305 w 557"/>
                <a:gd name="T17" fmla="*/ 43 h 364"/>
                <a:gd name="T18" fmla="*/ 350 w 557"/>
                <a:gd name="T19" fmla="*/ 133 h 364"/>
                <a:gd name="T20" fmla="*/ 445 w 557"/>
                <a:gd name="T21" fmla="*/ 219 h 364"/>
                <a:gd name="T22" fmla="*/ 407 w 557"/>
                <a:gd name="T23" fmla="*/ 250 h 364"/>
                <a:gd name="T24" fmla="*/ 307 w 557"/>
                <a:gd name="T25" fmla="*/ 119 h 364"/>
                <a:gd name="T26" fmla="*/ 334 w 557"/>
                <a:gd name="T27" fmla="*/ 266 h 364"/>
                <a:gd name="T28" fmla="*/ 324 w 557"/>
                <a:gd name="T29" fmla="*/ 314 h 364"/>
                <a:gd name="T30" fmla="*/ 217 w 557"/>
                <a:gd name="T31" fmla="*/ 278 h 364"/>
                <a:gd name="T32" fmla="*/ 119 w 557"/>
                <a:gd name="T33" fmla="*/ 133 h 364"/>
                <a:gd name="T34" fmla="*/ 29 w 557"/>
                <a:gd name="T35" fmla="*/ 74 h 364"/>
                <a:gd name="T36" fmla="*/ 0 w 557"/>
                <a:gd name="T37" fmla="*/ 74 h 364"/>
                <a:gd name="T38" fmla="*/ 96 w 557"/>
                <a:gd name="T39" fmla="*/ 164 h 364"/>
                <a:gd name="T40" fmla="*/ 184 w 557"/>
                <a:gd name="T41" fmla="*/ 309 h 364"/>
                <a:gd name="T42" fmla="*/ 257 w 557"/>
                <a:gd name="T43" fmla="*/ 359 h 364"/>
                <a:gd name="T44" fmla="*/ 334 w 557"/>
                <a:gd name="T45" fmla="*/ 364 h 364"/>
                <a:gd name="T46" fmla="*/ 357 w 557"/>
                <a:gd name="T47" fmla="*/ 330 h 364"/>
                <a:gd name="T48" fmla="*/ 417 w 557"/>
                <a:gd name="T49" fmla="*/ 337 h 364"/>
                <a:gd name="T50" fmla="*/ 434 w 557"/>
                <a:gd name="T51" fmla="*/ 316 h 364"/>
                <a:gd name="T52" fmla="*/ 453 w 557"/>
                <a:gd name="T53" fmla="*/ 266 h 364"/>
                <a:gd name="T54" fmla="*/ 507 w 557"/>
                <a:gd name="T55" fmla="*/ 252 h 364"/>
                <a:gd name="T56" fmla="*/ 548 w 557"/>
                <a:gd name="T57" fmla="*/ 186 h 364"/>
                <a:gd name="T58" fmla="*/ 557 w 557"/>
                <a:gd name="T59" fmla="*/ 119 h 364"/>
                <a:gd name="T60" fmla="*/ 557 w 557"/>
                <a:gd name="T61" fmla="*/ 119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364"/>
                <a:gd name="T95" fmla="*/ 557 w 557"/>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364">
                  <a:moveTo>
                    <a:pt x="557" y="119"/>
                  </a:moveTo>
                  <a:lnTo>
                    <a:pt x="455" y="0"/>
                  </a:lnTo>
                  <a:lnTo>
                    <a:pt x="453" y="50"/>
                  </a:lnTo>
                  <a:lnTo>
                    <a:pt x="531" y="133"/>
                  </a:lnTo>
                  <a:lnTo>
                    <a:pt x="481" y="126"/>
                  </a:lnTo>
                  <a:lnTo>
                    <a:pt x="445" y="91"/>
                  </a:lnTo>
                  <a:lnTo>
                    <a:pt x="343" y="41"/>
                  </a:lnTo>
                  <a:lnTo>
                    <a:pt x="326" y="27"/>
                  </a:lnTo>
                  <a:lnTo>
                    <a:pt x="305" y="43"/>
                  </a:lnTo>
                  <a:lnTo>
                    <a:pt x="350" y="133"/>
                  </a:lnTo>
                  <a:lnTo>
                    <a:pt x="445" y="219"/>
                  </a:lnTo>
                  <a:lnTo>
                    <a:pt x="407" y="250"/>
                  </a:lnTo>
                  <a:lnTo>
                    <a:pt x="307" y="119"/>
                  </a:lnTo>
                  <a:lnTo>
                    <a:pt x="334" y="266"/>
                  </a:lnTo>
                  <a:lnTo>
                    <a:pt x="324" y="314"/>
                  </a:lnTo>
                  <a:lnTo>
                    <a:pt x="217" y="278"/>
                  </a:lnTo>
                  <a:lnTo>
                    <a:pt x="119" y="133"/>
                  </a:lnTo>
                  <a:lnTo>
                    <a:pt x="29" y="74"/>
                  </a:lnTo>
                  <a:lnTo>
                    <a:pt x="0" y="74"/>
                  </a:lnTo>
                  <a:lnTo>
                    <a:pt x="96" y="164"/>
                  </a:lnTo>
                  <a:lnTo>
                    <a:pt x="184" y="309"/>
                  </a:lnTo>
                  <a:lnTo>
                    <a:pt x="257" y="359"/>
                  </a:lnTo>
                  <a:lnTo>
                    <a:pt x="334" y="364"/>
                  </a:lnTo>
                  <a:lnTo>
                    <a:pt x="357" y="330"/>
                  </a:lnTo>
                  <a:lnTo>
                    <a:pt x="417" y="337"/>
                  </a:lnTo>
                  <a:lnTo>
                    <a:pt x="434" y="316"/>
                  </a:lnTo>
                  <a:lnTo>
                    <a:pt x="453" y="266"/>
                  </a:lnTo>
                  <a:lnTo>
                    <a:pt x="507" y="252"/>
                  </a:lnTo>
                  <a:lnTo>
                    <a:pt x="548" y="186"/>
                  </a:lnTo>
                  <a:lnTo>
                    <a:pt x="557" y="119"/>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8" name="Freeform 321"/>
            <p:cNvSpPr>
              <a:spLocks/>
            </p:cNvSpPr>
            <p:nvPr/>
          </p:nvSpPr>
          <p:spPr bwMode="auto">
            <a:xfrm>
              <a:off x="1937" y="3761"/>
              <a:ext cx="250" cy="159"/>
            </a:xfrm>
            <a:custGeom>
              <a:avLst/>
              <a:gdLst>
                <a:gd name="T0" fmla="*/ 29 w 250"/>
                <a:gd name="T1" fmla="*/ 0 h 159"/>
                <a:gd name="T2" fmla="*/ 124 w 250"/>
                <a:gd name="T3" fmla="*/ 19 h 159"/>
                <a:gd name="T4" fmla="*/ 250 w 250"/>
                <a:gd name="T5" fmla="*/ 159 h 159"/>
                <a:gd name="T6" fmla="*/ 167 w 250"/>
                <a:gd name="T7" fmla="*/ 159 h 159"/>
                <a:gd name="T8" fmla="*/ 76 w 250"/>
                <a:gd name="T9" fmla="*/ 55 h 159"/>
                <a:gd name="T10" fmla="*/ 0 w 250"/>
                <a:gd name="T11" fmla="*/ 15 h 159"/>
                <a:gd name="T12" fmla="*/ 29 w 250"/>
                <a:gd name="T13" fmla="*/ 0 h 159"/>
                <a:gd name="T14" fmla="*/ 29 w 25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50"/>
                <a:gd name="T25" fmla="*/ 0 h 159"/>
                <a:gd name="T26" fmla="*/ 250 w 25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 h="159">
                  <a:moveTo>
                    <a:pt x="29" y="0"/>
                  </a:moveTo>
                  <a:lnTo>
                    <a:pt x="124" y="19"/>
                  </a:lnTo>
                  <a:lnTo>
                    <a:pt x="250" y="159"/>
                  </a:lnTo>
                  <a:lnTo>
                    <a:pt x="167" y="159"/>
                  </a:lnTo>
                  <a:lnTo>
                    <a:pt x="76" y="55"/>
                  </a:lnTo>
                  <a:lnTo>
                    <a:pt x="0" y="15"/>
                  </a:lnTo>
                  <a:lnTo>
                    <a:pt x="29"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39" name="Freeform 322"/>
            <p:cNvSpPr>
              <a:spLocks/>
            </p:cNvSpPr>
            <p:nvPr/>
          </p:nvSpPr>
          <p:spPr bwMode="auto">
            <a:xfrm>
              <a:off x="1740" y="3465"/>
              <a:ext cx="323" cy="463"/>
            </a:xfrm>
            <a:custGeom>
              <a:avLst/>
              <a:gdLst>
                <a:gd name="T0" fmla="*/ 126 w 323"/>
                <a:gd name="T1" fmla="*/ 38 h 463"/>
                <a:gd name="T2" fmla="*/ 116 w 323"/>
                <a:gd name="T3" fmla="*/ 261 h 463"/>
                <a:gd name="T4" fmla="*/ 145 w 323"/>
                <a:gd name="T5" fmla="*/ 346 h 463"/>
                <a:gd name="T6" fmla="*/ 264 w 323"/>
                <a:gd name="T7" fmla="*/ 463 h 463"/>
                <a:gd name="T8" fmla="*/ 97 w 323"/>
                <a:gd name="T9" fmla="*/ 446 h 463"/>
                <a:gd name="T10" fmla="*/ 38 w 323"/>
                <a:gd name="T11" fmla="*/ 249 h 463"/>
                <a:gd name="T12" fmla="*/ 0 w 323"/>
                <a:gd name="T13" fmla="*/ 12 h 463"/>
                <a:gd name="T14" fmla="*/ 119 w 323"/>
                <a:gd name="T15" fmla="*/ 0 h 463"/>
                <a:gd name="T16" fmla="*/ 209 w 323"/>
                <a:gd name="T17" fmla="*/ 12 h 463"/>
                <a:gd name="T18" fmla="*/ 323 w 323"/>
                <a:gd name="T19" fmla="*/ 12 h 463"/>
                <a:gd name="T20" fmla="*/ 271 w 323"/>
                <a:gd name="T21" fmla="*/ 38 h 463"/>
                <a:gd name="T22" fmla="*/ 126 w 323"/>
                <a:gd name="T23" fmla="*/ 38 h 463"/>
                <a:gd name="T24" fmla="*/ 126 w 323"/>
                <a:gd name="T25" fmla="*/ 38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63"/>
                <a:gd name="T41" fmla="*/ 323 w 323"/>
                <a:gd name="T42" fmla="*/ 463 h 4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63">
                  <a:moveTo>
                    <a:pt x="126" y="38"/>
                  </a:moveTo>
                  <a:lnTo>
                    <a:pt x="116" y="261"/>
                  </a:lnTo>
                  <a:lnTo>
                    <a:pt x="145" y="346"/>
                  </a:lnTo>
                  <a:lnTo>
                    <a:pt x="264" y="463"/>
                  </a:lnTo>
                  <a:lnTo>
                    <a:pt x="97" y="446"/>
                  </a:lnTo>
                  <a:lnTo>
                    <a:pt x="38" y="249"/>
                  </a:lnTo>
                  <a:lnTo>
                    <a:pt x="0" y="12"/>
                  </a:lnTo>
                  <a:lnTo>
                    <a:pt x="119" y="0"/>
                  </a:lnTo>
                  <a:lnTo>
                    <a:pt x="209" y="12"/>
                  </a:lnTo>
                  <a:lnTo>
                    <a:pt x="323" y="12"/>
                  </a:lnTo>
                  <a:lnTo>
                    <a:pt x="271" y="38"/>
                  </a:lnTo>
                  <a:lnTo>
                    <a:pt x="126" y="38"/>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0" name="Freeform 323"/>
            <p:cNvSpPr>
              <a:spLocks/>
            </p:cNvSpPr>
            <p:nvPr/>
          </p:nvSpPr>
          <p:spPr bwMode="auto">
            <a:xfrm>
              <a:off x="2799" y="1837"/>
              <a:ext cx="1368" cy="1751"/>
            </a:xfrm>
            <a:custGeom>
              <a:avLst/>
              <a:gdLst>
                <a:gd name="T0" fmla="*/ 359 w 1368"/>
                <a:gd name="T1" fmla="*/ 185 h 1751"/>
                <a:gd name="T2" fmla="*/ 607 w 1368"/>
                <a:gd name="T3" fmla="*/ 12 h 1751"/>
                <a:gd name="T4" fmla="*/ 785 w 1368"/>
                <a:gd name="T5" fmla="*/ 0 h 1751"/>
                <a:gd name="T6" fmla="*/ 878 w 1368"/>
                <a:gd name="T7" fmla="*/ 62 h 1751"/>
                <a:gd name="T8" fmla="*/ 1007 w 1368"/>
                <a:gd name="T9" fmla="*/ 204 h 1751"/>
                <a:gd name="T10" fmla="*/ 1147 w 1368"/>
                <a:gd name="T11" fmla="*/ 247 h 1751"/>
                <a:gd name="T12" fmla="*/ 1135 w 1368"/>
                <a:gd name="T13" fmla="*/ 339 h 1751"/>
                <a:gd name="T14" fmla="*/ 1049 w 1368"/>
                <a:gd name="T15" fmla="*/ 353 h 1751"/>
                <a:gd name="T16" fmla="*/ 1042 w 1368"/>
                <a:gd name="T17" fmla="*/ 439 h 1751"/>
                <a:gd name="T18" fmla="*/ 1114 w 1368"/>
                <a:gd name="T19" fmla="*/ 439 h 1751"/>
                <a:gd name="T20" fmla="*/ 1064 w 1368"/>
                <a:gd name="T21" fmla="*/ 531 h 1751"/>
                <a:gd name="T22" fmla="*/ 971 w 1368"/>
                <a:gd name="T23" fmla="*/ 707 h 1751"/>
                <a:gd name="T24" fmla="*/ 1042 w 1368"/>
                <a:gd name="T25" fmla="*/ 714 h 1751"/>
                <a:gd name="T26" fmla="*/ 1226 w 1368"/>
                <a:gd name="T27" fmla="*/ 638 h 1751"/>
                <a:gd name="T28" fmla="*/ 1368 w 1368"/>
                <a:gd name="T29" fmla="*/ 657 h 1751"/>
                <a:gd name="T30" fmla="*/ 1354 w 1368"/>
                <a:gd name="T31" fmla="*/ 759 h 1751"/>
                <a:gd name="T32" fmla="*/ 1340 w 1368"/>
                <a:gd name="T33" fmla="*/ 899 h 1751"/>
                <a:gd name="T34" fmla="*/ 1311 w 1368"/>
                <a:gd name="T35" fmla="*/ 999 h 1751"/>
                <a:gd name="T36" fmla="*/ 1347 w 1368"/>
                <a:gd name="T37" fmla="*/ 1070 h 1751"/>
                <a:gd name="T38" fmla="*/ 1240 w 1368"/>
                <a:gd name="T39" fmla="*/ 1360 h 1751"/>
                <a:gd name="T40" fmla="*/ 1283 w 1368"/>
                <a:gd name="T41" fmla="*/ 1666 h 1751"/>
                <a:gd name="T42" fmla="*/ 1178 w 1368"/>
                <a:gd name="T43" fmla="*/ 1744 h 1751"/>
                <a:gd name="T44" fmla="*/ 1054 w 1368"/>
                <a:gd name="T45" fmla="*/ 1751 h 1751"/>
                <a:gd name="T46" fmla="*/ 1178 w 1368"/>
                <a:gd name="T47" fmla="*/ 1692 h 1751"/>
                <a:gd name="T48" fmla="*/ 1135 w 1368"/>
                <a:gd name="T49" fmla="*/ 1516 h 1751"/>
                <a:gd name="T50" fmla="*/ 857 w 1368"/>
                <a:gd name="T51" fmla="*/ 1431 h 1751"/>
                <a:gd name="T52" fmla="*/ 914 w 1368"/>
                <a:gd name="T53" fmla="*/ 1220 h 1751"/>
                <a:gd name="T54" fmla="*/ 857 w 1368"/>
                <a:gd name="T55" fmla="*/ 1091 h 1751"/>
                <a:gd name="T56" fmla="*/ 602 w 1368"/>
                <a:gd name="T57" fmla="*/ 1077 h 1751"/>
                <a:gd name="T58" fmla="*/ 424 w 1368"/>
                <a:gd name="T59" fmla="*/ 1053 h 1751"/>
                <a:gd name="T60" fmla="*/ 266 w 1368"/>
                <a:gd name="T61" fmla="*/ 1127 h 1751"/>
                <a:gd name="T62" fmla="*/ 162 w 1368"/>
                <a:gd name="T63" fmla="*/ 1189 h 1751"/>
                <a:gd name="T64" fmla="*/ 76 w 1368"/>
                <a:gd name="T65" fmla="*/ 1234 h 1751"/>
                <a:gd name="T66" fmla="*/ 0 w 1368"/>
                <a:gd name="T67" fmla="*/ 1234 h 1751"/>
                <a:gd name="T68" fmla="*/ 67 w 1368"/>
                <a:gd name="T69" fmla="*/ 1170 h 1751"/>
                <a:gd name="T70" fmla="*/ 140 w 1368"/>
                <a:gd name="T71" fmla="*/ 1053 h 1751"/>
                <a:gd name="T72" fmla="*/ 140 w 1368"/>
                <a:gd name="T73" fmla="*/ 961 h 1751"/>
                <a:gd name="T74" fmla="*/ 119 w 1368"/>
                <a:gd name="T75" fmla="*/ 849 h 1751"/>
                <a:gd name="T76" fmla="*/ 190 w 1368"/>
                <a:gd name="T77" fmla="*/ 899 h 1751"/>
                <a:gd name="T78" fmla="*/ 283 w 1368"/>
                <a:gd name="T79" fmla="*/ 961 h 1751"/>
                <a:gd name="T80" fmla="*/ 412 w 1368"/>
                <a:gd name="T81" fmla="*/ 830 h 1751"/>
                <a:gd name="T82" fmla="*/ 383 w 1368"/>
                <a:gd name="T83" fmla="*/ 949 h 1751"/>
                <a:gd name="T84" fmla="*/ 907 w 1368"/>
                <a:gd name="T85" fmla="*/ 714 h 1751"/>
                <a:gd name="T86" fmla="*/ 914 w 1368"/>
                <a:gd name="T87" fmla="*/ 567 h 1751"/>
                <a:gd name="T88" fmla="*/ 759 w 1368"/>
                <a:gd name="T89" fmla="*/ 332 h 1751"/>
                <a:gd name="T90" fmla="*/ 538 w 1368"/>
                <a:gd name="T91" fmla="*/ 232 h 1751"/>
                <a:gd name="T92" fmla="*/ 795 w 1368"/>
                <a:gd name="T93" fmla="*/ 256 h 1751"/>
                <a:gd name="T94" fmla="*/ 907 w 1368"/>
                <a:gd name="T95" fmla="*/ 289 h 1751"/>
                <a:gd name="T96" fmla="*/ 957 w 1368"/>
                <a:gd name="T97" fmla="*/ 261 h 1751"/>
                <a:gd name="T98" fmla="*/ 828 w 1368"/>
                <a:gd name="T99" fmla="*/ 204 h 1751"/>
                <a:gd name="T100" fmla="*/ 771 w 1368"/>
                <a:gd name="T101" fmla="*/ 185 h 1751"/>
                <a:gd name="T102" fmla="*/ 688 w 1368"/>
                <a:gd name="T103" fmla="*/ 135 h 1751"/>
                <a:gd name="T104" fmla="*/ 566 w 1368"/>
                <a:gd name="T105" fmla="*/ 126 h 1751"/>
                <a:gd name="T106" fmla="*/ 495 w 1368"/>
                <a:gd name="T107" fmla="*/ 164 h 1751"/>
                <a:gd name="T108" fmla="*/ 359 w 1368"/>
                <a:gd name="T109" fmla="*/ 228 h 1751"/>
                <a:gd name="T110" fmla="*/ 359 w 1368"/>
                <a:gd name="T111" fmla="*/ 185 h 1751"/>
                <a:gd name="T112" fmla="*/ 359 w 1368"/>
                <a:gd name="T113" fmla="*/ 185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8"/>
                <a:gd name="T172" fmla="*/ 0 h 1751"/>
                <a:gd name="T173" fmla="*/ 1368 w 1368"/>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8" h="1751">
                  <a:moveTo>
                    <a:pt x="359" y="185"/>
                  </a:moveTo>
                  <a:lnTo>
                    <a:pt x="607" y="12"/>
                  </a:lnTo>
                  <a:lnTo>
                    <a:pt x="785" y="0"/>
                  </a:lnTo>
                  <a:lnTo>
                    <a:pt x="878" y="62"/>
                  </a:lnTo>
                  <a:lnTo>
                    <a:pt x="1007" y="204"/>
                  </a:lnTo>
                  <a:lnTo>
                    <a:pt x="1147" y="247"/>
                  </a:lnTo>
                  <a:lnTo>
                    <a:pt x="1135" y="339"/>
                  </a:lnTo>
                  <a:lnTo>
                    <a:pt x="1049" y="353"/>
                  </a:lnTo>
                  <a:lnTo>
                    <a:pt x="1042" y="439"/>
                  </a:lnTo>
                  <a:lnTo>
                    <a:pt x="1114" y="439"/>
                  </a:lnTo>
                  <a:lnTo>
                    <a:pt x="1064" y="531"/>
                  </a:lnTo>
                  <a:lnTo>
                    <a:pt x="971" y="707"/>
                  </a:lnTo>
                  <a:lnTo>
                    <a:pt x="1042" y="714"/>
                  </a:lnTo>
                  <a:lnTo>
                    <a:pt x="1226" y="638"/>
                  </a:lnTo>
                  <a:lnTo>
                    <a:pt x="1368" y="657"/>
                  </a:lnTo>
                  <a:lnTo>
                    <a:pt x="1354" y="759"/>
                  </a:lnTo>
                  <a:lnTo>
                    <a:pt x="1340" y="899"/>
                  </a:lnTo>
                  <a:lnTo>
                    <a:pt x="1311" y="999"/>
                  </a:lnTo>
                  <a:lnTo>
                    <a:pt x="1347" y="1070"/>
                  </a:lnTo>
                  <a:lnTo>
                    <a:pt x="1240" y="1360"/>
                  </a:lnTo>
                  <a:lnTo>
                    <a:pt x="1283" y="1666"/>
                  </a:lnTo>
                  <a:lnTo>
                    <a:pt x="1178" y="1744"/>
                  </a:lnTo>
                  <a:lnTo>
                    <a:pt x="1054" y="1751"/>
                  </a:lnTo>
                  <a:lnTo>
                    <a:pt x="1178" y="1692"/>
                  </a:lnTo>
                  <a:lnTo>
                    <a:pt x="1135" y="1516"/>
                  </a:lnTo>
                  <a:lnTo>
                    <a:pt x="857" y="1431"/>
                  </a:lnTo>
                  <a:lnTo>
                    <a:pt x="914" y="1220"/>
                  </a:lnTo>
                  <a:lnTo>
                    <a:pt x="857" y="1091"/>
                  </a:lnTo>
                  <a:lnTo>
                    <a:pt x="602" y="1077"/>
                  </a:lnTo>
                  <a:lnTo>
                    <a:pt x="424" y="1053"/>
                  </a:lnTo>
                  <a:lnTo>
                    <a:pt x="266" y="1127"/>
                  </a:lnTo>
                  <a:lnTo>
                    <a:pt x="162" y="1189"/>
                  </a:lnTo>
                  <a:lnTo>
                    <a:pt x="76" y="1234"/>
                  </a:lnTo>
                  <a:lnTo>
                    <a:pt x="0" y="1234"/>
                  </a:lnTo>
                  <a:lnTo>
                    <a:pt x="67" y="1170"/>
                  </a:lnTo>
                  <a:lnTo>
                    <a:pt x="140" y="1053"/>
                  </a:lnTo>
                  <a:lnTo>
                    <a:pt x="140" y="961"/>
                  </a:lnTo>
                  <a:lnTo>
                    <a:pt x="119" y="849"/>
                  </a:lnTo>
                  <a:lnTo>
                    <a:pt x="190" y="899"/>
                  </a:lnTo>
                  <a:lnTo>
                    <a:pt x="283" y="961"/>
                  </a:lnTo>
                  <a:lnTo>
                    <a:pt x="412" y="830"/>
                  </a:lnTo>
                  <a:lnTo>
                    <a:pt x="383" y="949"/>
                  </a:lnTo>
                  <a:lnTo>
                    <a:pt x="907" y="714"/>
                  </a:lnTo>
                  <a:lnTo>
                    <a:pt x="914" y="567"/>
                  </a:lnTo>
                  <a:lnTo>
                    <a:pt x="759" y="332"/>
                  </a:lnTo>
                  <a:lnTo>
                    <a:pt x="538" y="232"/>
                  </a:lnTo>
                  <a:lnTo>
                    <a:pt x="795" y="256"/>
                  </a:lnTo>
                  <a:lnTo>
                    <a:pt x="907" y="289"/>
                  </a:lnTo>
                  <a:lnTo>
                    <a:pt x="957" y="261"/>
                  </a:lnTo>
                  <a:lnTo>
                    <a:pt x="828" y="204"/>
                  </a:lnTo>
                  <a:lnTo>
                    <a:pt x="771" y="185"/>
                  </a:lnTo>
                  <a:lnTo>
                    <a:pt x="688" y="135"/>
                  </a:lnTo>
                  <a:lnTo>
                    <a:pt x="566" y="126"/>
                  </a:lnTo>
                  <a:lnTo>
                    <a:pt x="495" y="164"/>
                  </a:lnTo>
                  <a:lnTo>
                    <a:pt x="359" y="228"/>
                  </a:lnTo>
                  <a:lnTo>
                    <a:pt x="359" y="185"/>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1" name="Freeform 324"/>
            <p:cNvSpPr>
              <a:spLocks/>
            </p:cNvSpPr>
            <p:nvPr/>
          </p:nvSpPr>
          <p:spPr bwMode="auto">
            <a:xfrm>
              <a:off x="3670" y="1426"/>
              <a:ext cx="300" cy="247"/>
            </a:xfrm>
            <a:custGeom>
              <a:avLst/>
              <a:gdLst>
                <a:gd name="T0" fmla="*/ 164 w 300"/>
                <a:gd name="T1" fmla="*/ 0 h 247"/>
                <a:gd name="T2" fmla="*/ 207 w 300"/>
                <a:gd name="T3" fmla="*/ 155 h 247"/>
                <a:gd name="T4" fmla="*/ 300 w 300"/>
                <a:gd name="T5" fmla="*/ 247 h 247"/>
                <a:gd name="T6" fmla="*/ 128 w 300"/>
                <a:gd name="T7" fmla="*/ 190 h 247"/>
                <a:gd name="T8" fmla="*/ 0 w 300"/>
                <a:gd name="T9" fmla="*/ 219 h 247"/>
                <a:gd name="T10" fmla="*/ 64 w 300"/>
                <a:gd name="T11" fmla="*/ 162 h 247"/>
                <a:gd name="T12" fmla="*/ 14 w 300"/>
                <a:gd name="T13" fmla="*/ 41 h 247"/>
                <a:gd name="T14" fmla="*/ 90 w 300"/>
                <a:gd name="T15" fmla="*/ 12 h 247"/>
                <a:gd name="T16" fmla="*/ 164 w 300"/>
                <a:gd name="T17" fmla="*/ 0 h 247"/>
                <a:gd name="T18" fmla="*/ 164 w 300"/>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247"/>
                <a:gd name="T32" fmla="*/ 300 w 30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247">
                  <a:moveTo>
                    <a:pt x="164" y="0"/>
                  </a:moveTo>
                  <a:lnTo>
                    <a:pt x="207" y="155"/>
                  </a:lnTo>
                  <a:lnTo>
                    <a:pt x="300" y="247"/>
                  </a:lnTo>
                  <a:lnTo>
                    <a:pt x="128" y="190"/>
                  </a:lnTo>
                  <a:lnTo>
                    <a:pt x="0" y="219"/>
                  </a:lnTo>
                  <a:lnTo>
                    <a:pt x="64" y="162"/>
                  </a:lnTo>
                  <a:lnTo>
                    <a:pt x="14" y="41"/>
                  </a:lnTo>
                  <a:lnTo>
                    <a:pt x="90" y="12"/>
                  </a:lnTo>
                  <a:lnTo>
                    <a:pt x="164"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2" name="Freeform 325"/>
            <p:cNvSpPr>
              <a:spLocks/>
            </p:cNvSpPr>
            <p:nvPr/>
          </p:nvSpPr>
          <p:spPr bwMode="auto">
            <a:xfrm>
              <a:off x="2266" y="1035"/>
              <a:ext cx="550" cy="1023"/>
            </a:xfrm>
            <a:custGeom>
              <a:avLst/>
              <a:gdLst>
                <a:gd name="T0" fmla="*/ 295 w 550"/>
                <a:gd name="T1" fmla="*/ 0 h 1023"/>
                <a:gd name="T2" fmla="*/ 262 w 550"/>
                <a:gd name="T3" fmla="*/ 59 h 1023"/>
                <a:gd name="T4" fmla="*/ 212 w 550"/>
                <a:gd name="T5" fmla="*/ 225 h 1023"/>
                <a:gd name="T6" fmla="*/ 174 w 550"/>
                <a:gd name="T7" fmla="*/ 332 h 1023"/>
                <a:gd name="T8" fmla="*/ 140 w 550"/>
                <a:gd name="T9" fmla="*/ 408 h 1023"/>
                <a:gd name="T10" fmla="*/ 116 w 550"/>
                <a:gd name="T11" fmla="*/ 455 h 1023"/>
                <a:gd name="T12" fmla="*/ 76 w 550"/>
                <a:gd name="T13" fmla="*/ 588 h 1023"/>
                <a:gd name="T14" fmla="*/ 19 w 550"/>
                <a:gd name="T15" fmla="*/ 764 h 1023"/>
                <a:gd name="T16" fmla="*/ 19 w 550"/>
                <a:gd name="T17" fmla="*/ 783 h 1023"/>
                <a:gd name="T18" fmla="*/ 31 w 550"/>
                <a:gd name="T19" fmla="*/ 797 h 1023"/>
                <a:gd name="T20" fmla="*/ 33 w 550"/>
                <a:gd name="T21" fmla="*/ 906 h 1023"/>
                <a:gd name="T22" fmla="*/ 28 w 550"/>
                <a:gd name="T23" fmla="*/ 982 h 1023"/>
                <a:gd name="T24" fmla="*/ 0 w 550"/>
                <a:gd name="T25" fmla="*/ 1023 h 1023"/>
                <a:gd name="T26" fmla="*/ 59 w 550"/>
                <a:gd name="T27" fmla="*/ 1006 h 1023"/>
                <a:gd name="T28" fmla="*/ 124 w 550"/>
                <a:gd name="T29" fmla="*/ 1001 h 1023"/>
                <a:gd name="T30" fmla="*/ 174 w 550"/>
                <a:gd name="T31" fmla="*/ 1008 h 1023"/>
                <a:gd name="T32" fmla="*/ 245 w 550"/>
                <a:gd name="T33" fmla="*/ 1013 h 1023"/>
                <a:gd name="T34" fmla="*/ 273 w 550"/>
                <a:gd name="T35" fmla="*/ 977 h 1023"/>
                <a:gd name="T36" fmla="*/ 300 w 550"/>
                <a:gd name="T37" fmla="*/ 963 h 1023"/>
                <a:gd name="T38" fmla="*/ 300 w 550"/>
                <a:gd name="T39" fmla="*/ 923 h 1023"/>
                <a:gd name="T40" fmla="*/ 347 w 550"/>
                <a:gd name="T41" fmla="*/ 871 h 1023"/>
                <a:gd name="T42" fmla="*/ 347 w 550"/>
                <a:gd name="T43" fmla="*/ 783 h 1023"/>
                <a:gd name="T44" fmla="*/ 354 w 550"/>
                <a:gd name="T45" fmla="*/ 728 h 1023"/>
                <a:gd name="T46" fmla="*/ 400 w 550"/>
                <a:gd name="T47" fmla="*/ 588 h 1023"/>
                <a:gd name="T48" fmla="*/ 419 w 550"/>
                <a:gd name="T49" fmla="*/ 550 h 1023"/>
                <a:gd name="T50" fmla="*/ 466 w 550"/>
                <a:gd name="T51" fmla="*/ 467 h 1023"/>
                <a:gd name="T52" fmla="*/ 550 w 550"/>
                <a:gd name="T53" fmla="*/ 339 h 1023"/>
                <a:gd name="T54" fmla="*/ 519 w 550"/>
                <a:gd name="T55" fmla="*/ 275 h 1023"/>
                <a:gd name="T56" fmla="*/ 514 w 550"/>
                <a:gd name="T57" fmla="*/ 209 h 1023"/>
                <a:gd name="T58" fmla="*/ 526 w 550"/>
                <a:gd name="T59" fmla="*/ 161 h 1023"/>
                <a:gd name="T60" fmla="*/ 497 w 550"/>
                <a:gd name="T61" fmla="*/ 102 h 1023"/>
                <a:gd name="T62" fmla="*/ 457 w 550"/>
                <a:gd name="T63" fmla="*/ 83 h 1023"/>
                <a:gd name="T64" fmla="*/ 409 w 550"/>
                <a:gd name="T65" fmla="*/ 71 h 1023"/>
                <a:gd name="T66" fmla="*/ 314 w 550"/>
                <a:gd name="T67" fmla="*/ 66 h 1023"/>
                <a:gd name="T68" fmla="*/ 295 w 550"/>
                <a:gd name="T69" fmla="*/ 50 h 1023"/>
                <a:gd name="T70" fmla="*/ 293 w 550"/>
                <a:gd name="T71" fmla="*/ 23 h 1023"/>
                <a:gd name="T72" fmla="*/ 295 w 550"/>
                <a:gd name="T73" fmla="*/ 0 h 1023"/>
                <a:gd name="T74" fmla="*/ 295 w 550"/>
                <a:gd name="T75" fmla="*/ 0 h 10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1023"/>
                <a:gd name="T116" fmla="*/ 550 w 550"/>
                <a:gd name="T117" fmla="*/ 1023 h 10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1023">
                  <a:moveTo>
                    <a:pt x="295" y="0"/>
                  </a:moveTo>
                  <a:lnTo>
                    <a:pt x="262" y="59"/>
                  </a:lnTo>
                  <a:lnTo>
                    <a:pt x="212" y="225"/>
                  </a:lnTo>
                  <a:lnTo>
                    <a:pt x="174" y="332"/>
                  </a:lnTo>
                  <a:lnTo>
                    <a:pt x="140" y="408"/>
                  </a:lnTo>
                  <a:lnTo>
                    <a:pt x="116" y="455"/>
                  </a:lnTo>
                  <a:lnTo>
                    <a:pt x="76" y="588"/>
                  </a:lnTo>
                  <a:lnTo>
                    <a:pt x="19" y="764"/>
                  </a:lnTo>
                  <a:lnTo>
                    <a:pt x="19" y="783"/>
                  </a:lnTo>
                  <a:lnTo>
                    <a:pt x="31" y="797"/>
                  </a:lnTo>
                  <a:lnTo>
                    <a:pt x="33" y="906"/>
                  </a:lnTo>
                  <a:lnTo>
                    <a:pt x="28" y="982"/>
                  </a:lnTo>
                  <a:lnTo>
                    <a:pt x="0" y="1023"/>
                  </a:lnTo>
                  <a:lnTo>
                    <a:pt x="59" y="1006"/>
                  </a:lnTo>
                  <a:lnTo>
                    <a:pt x="124" y="1001"/>
                  </a:lnTo>
                  <a:lnTo>
                    <a:pt x="174" y="1008"/>
                  </a:lnTo>
                  <a:lnTo>
                    <a:pt x="245" y="1013"/>
                  </a:lnTo>
                  <a:lnTo>
                    <a:pt x="273" y="977"/>
                  </a:lnTo>
                  <a:lnTo>
                    <a:pt x="300" y="963"/>
                  </a:lnTo>
                  <a:lnTo>
                    <a:pt x="300" y="923"/>
                  </a:lnTo>
                  <a:lnTo>
                    <a:pt x="347" y="871"/>
                  </a:lnTo>
                  <a:lnTo>
                    <a:pt x="347" y="783"/>
                  </a:lnTo>
                  <a:lnTo>
                    <a:pt x="354" y="728"/>
                  </a:lnTo>
                  <a:lnTo>
                    <a:pt x="400" y="588"/>
                  </a:lnTo>
                  <a:lnTo>
                    <a:pt x="419" y="550"/>
                  </a:lnTo>
                  <a:lnTo>
                    <a:pt x="466" y="467"/>
                  </a:lnTo>
                  <a:lnTo>
                    <a:pt x="550" y="339"/>
                  </a:lnTo>
                  <a:lnTo>
                    <a:pt x="519" y="275"/>
                  </a:lnTo>
                  <a:lnTo>
                    <a:pt x="514" y="209"/>
                  </a:lnTo>
                  <a:lnTo>
                    <a:pt x="526" y="161"/>
                  </a:lnTo>
                  <a:lnTo>
                    <a:pt x="497" y="102"/>
                  </a:lnTo>
                  <a:lnTo>
                    <a:pt x="457" y="83"/>
                  </a:lnTo>
                  <a:lnTo>
                    <a:pt x="409" y="71"/>
                  </a:lnTo>
                  <a:lnTo>
                    <a:pt x="314" y="66"/>
                  </a:lnTo>
                  <a:lnTo>
                    <a:pt x="295" y="50"/>
                  </a:lnTo>
                  <a:lnTo>
                    <a:pt x="293" y="23"/>
                  </a:lnTo>
                  <a:lnTo>
                    <a:pt x="295"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3" name="Freeform 326"/>
            <p:cNvSpPr>
              <a:spLocks/>
            </p:cNvSpPr>
            <p:nvPr/>
          </p:nvSpPr>
          <p:spPr bwMode="auto">
            <a:xfrm>
              <a:off x="2278" y="1063"/>
              <a:ext cx="204" cy="710"/>
            </a:xfrm>
            <a:custGeom>
              <a:avLst/>
              <a:gdLst>
                <a:gd name="T0" fmla="*/ 162 w 204"/>
                <a:gd name="T1" fmla="*/ 0 h 710"/>
                <a:gd name="T2" fmla="*/ 173 w 204"/>
                <a:gd name="T3" fmla="*/ 29 h 710"/>
                <a:gd name="T4" fmla="*/ 204 w 204"/>
                <a:gd name="T5" fmla="*/ 74 h 710"/>
                <a:gd name="T6" fmla="*/ 188 w 204"/>
                <a:gd name="T7" fmla="*/ 135 h 710"/>
                <a:gd name="T8" fmla="*/ 159 w 204"/>
                <a:gd name="T9" fmla="*/ 228 h 710"/>
                <a:gd name="T10" fmla="*/ 138 w 204"/>
                <a:gd name="T11" fmla="*/ 285 h 710"/>
                <a:gd name="T12" fmla="*/ 133 w 204"/>
                <a:gd name="T13" fmla="*/ 342 h 710"/>
                <a:gd name="T14" fmla="*/ 121 w 204"/>
                <a:gd name="T15" fmla="*/ 396 h 710"/>
                <a:gd name="T16" fmla="*/ 107 w 204"/>
                <a:gd name="T17" fmla="*/ 442 h 710"/>
                <a:gd name="T18" fmla="*/ 81 w 204"/>
                <a:gd name="T19" fmla="*/ 501 h 710"/>
                <a:gd name="T20" fmla="*/ 52 w 204"/>
                <a:gd name="T21" fmla="*/ 593 h 710"/>
                <a:gd name="T22" fmla="*/ 14 w 204"/>
                <a:gd name="T23" fmla="*/ 710 h 710"/>
                <a:gd name="T24" fmla="*/ 0 w 204"/>
                <a:gd name="T25" fmla="*/ 679 h 710"/>
                <a:gd name="T26" fmla="*/ 2 w 204"/>
                <a:gd name="T27" fmla="*/ 634 h 710"/>
                <a:gd name="T28" fmla="*/ 38 w 204"/>
                <a:gd name="T29" fmla="*/ 501 h 710"/>
                <a:gd name="T30" fmla="*/ 66 w 204"/>
                <a:gd name="T31" fmla="*/ 415 h 710"/>
                <a:gd name="T32" fmla="*/ 97 w 204"/>
                <a:gd name="T33" fmla="*/ 285 h 710"/>
                <a:gd name="T34" fmla="*/ 100 w 204"/>
                <a:gd name="T35" fmla="*/ 211 h 710"/>
                <a:gd name="T36" fmla="*/ 100 w 204"/>
                <a:gd name="T37" fmla="*/ 114 h 710"/>
                <a:gd name="T38" fmla="*/ 131 w 204"/>
                <a:gd name="T39" fmla="*/ 14 h 710"/>
                <a:gd name="T40" fmla="*/ 162 w 204"/>
                <a:gd name="T41" fmla="*/ 0 h 710"/>
                <a:gd name="T42" fmla="*/ 162 w 204"/>
                <a:gd name="T43" fmla="*/ 0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710"/>
                <a:gd name="T68" fmla="*/ 204 w 204"/>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710">
                  <a:moveTo>
                    <a:pt x="162" y="0"/>
                  </a:moveTo>
                  <a:lnTo>
                    <a:pt x="173" y="29"/>
                  </a:lnTo>
                  <a:lnTo>
                    <a:pt x="204" y="74"/>
                  </a:lnTo>
                  <a:lnTo>
                    <a:pt x="188" y="135"/>
                  </a:lnTo>
                  <a:lnTo>
                    <a:pt x="159" y="228"/>
                  </a:lnTo>
                  <a:lnTo>
                    <a:pt x="138" y="285"/>
                  </a:lnTo>
                  <a:lnTo>
                    <a:pt x="133" y="342"/>
                  </a:lnTo>
                  <a:lnTo>
                    <a:pt x="121" y="396"/>
                  </a:lnTo>
                  <a:lnTo>
                    <a:pt x="107" y="442"/>
                  </a:lnTo>
                  <a:lnTo>
                    <a:pt x="81" y="501"/>
                  </a:lnTo>
                  <a:lnTo>
                    <a:pt x="52" y="593"/>
                  </a:lnTo>
                  <a:lnTo>
                    <a:pt x="14" y="710"/>
                  </a:lnTo>
                  <a:lnTo>
                    <a:pt x="0" y="679"/>
                  </a:lnTo>
                  <a:lnTo>
                    <a:pt x="2" y="634"/>
                  </a:lnTo>
                  <a:lnTo>
                    <a:pt x="38" y="501"/>
                  </a:lnTo>
                  <a:lnTo>
                    <a:pt x="66" y="415"/>
                  </a:lnTo>
                  <a:lnTo>
                    <a:pt x="97" y="285"/>
                  </a:lnTo>
                  <a:lnTo>
                    <a:pt x="100" y="211"/>
                  </a:lnTo>
                  <a:lnTo>
                    <a:pt x="100" y="114"/>
                  </a:lnTo>
                  <a:lnTo>
                    <a:pt x="131" y="14"/>
                  </a:lnTo>
                  <a:lnTo>
                    <a:pt x="162" y="0"/>
                  </a:lnTo>
                  <a:close/>
                </a:path>
              </a:pathLst>
            </a:custGeom>
            <a:solidFill>
              <a:srgbClr val="F79191"/>
            </a:solidFill>
            <a:ln w="9525">
              <a:noFill/>
              <a:round/>
              <a:headEnd/>
              <a:tailEnd/>
            </a:ln>
          </p:spPr>
          <p:txBody>
            <a:bodyPr/>
            <a:lstStyle/>
            <a:p>
              <a:endParaRPr lang="en-US">
                <a:latin typeface="Calibri" pitchFamily="34" charset="0"/>
              </a:endParaRPr>
            </a:p>
          </p:txBody>
        </p:sp>
        <p:sp>
          <p:nvSpPr>
            <p:cNvPr id="23644" name="Freeform 327"/>
            <p:cNvSpPr>
              <a:spLocks/>
            </p:cNvSpPr>
            <p:nvPr/>
          </p:nvSpPr>
          <p:spPr bwMode="auto">
            <a:xfrm>
              <a:off x="1714" y="959"/>
              <a:ext cx="702" cy="854"/>
            </a:xfrm>
            <a:custGeom>
              <a:avLst/>
              <a:gdLst>
                <a:gd name="T0" fmla="*/ 57 w 702"/>
                <a:gd name="T1" fmla="*/ 178 h 854"/>
                <a:gd name="T2" fmla="*/ 50 w 702"/>
                <a:gd name="T3" fmla="*/ 218 h 854"/>
                <a:gd name="T4" fmla="*/ 50 w 702"/>
                <a:gd name="T5" fmla="*/ 382 h 854"/>
                <a:gd name="T6" fmla="*/ 45 w 702"/>
                <a:gd name="T7" fmla="*/ 408 h 854"/>
                <a:gd name="T8" fmla="*/ 9 w 702"/>
                <a:gd name="T9" fmla="*/ 508 h 854"/>
                <a:gd name="T10" fmla="*/ 2 w 702"/>
                <a:gd name="T11" fmla="*/ 531 h 854"/>
                <a:gd name="T12" fmla="*/ 0 w 702"/>
                <a:gd name="T13" fmla="*/ 667 h 854"/>
                <a:gd name="T14" fmla="*/ 28 w 702"/>
                <a:gd name="T15" fmla="*/ 750 h 854"/>
                <a:gd name="T16" fmla="*/ 47 w 702"/>
                <a:gd name="T17" fmla="*/ 771 h 854"/>
                <a:gd name="T18" fmla="*/ 111 w 702"/>
                <a:gd name="T19" fmla="*/ 799 h 854"/>
                <a:gd name="T20" fmla="*/ 161 w 702"/>
                <a:gd name="T21" fmla="*/ 804 h 854"/>
                <a:gd name="T22" fmla="*/ 204 w 702"/>
                <a:gd name="T23" fmla="*/ 804 h 854"/>
                <a:gd name="T24" fmla="*/ 309 w 702"/>
                <a:gd name="T25" fmla="*/ 799 h 854"/>
                <a:gd name="T26" fmla="*/ 404 w 702"/>
                <a:gd name="T27" fmla="*/ 804 h 854"/>
                <a:gd name="T28" fmla="*/ 426 w 702"/>
                <a:gd name="T29" fmla="*/ 847 h 854"/>
                <a:gd name="T30" fmla="*/ 516 w 702"/>
                <a:gd name="T31" fmla="*/ 854 h 854"/>
                <a:gd name="T32" fmla="*/ 564 w 702"/>
                <a:gd name="T33" fmla="*/ 693 h 854"/>
                <a:gd name="T34" fmla="*/ 626 w 702"/>
                <a:gd name="T35" fmla="*/ 531 h 854"/>
                <a:gd name="T36" fmla="*/ 652 w 702"/>
                <a:gd name="T37" fmla="*/ 434 h 854"/>
                <a:gd name="T38" fmla="*/ 661 w 702"/>
                <a:gd name="T39" fmla="*/ 370 h 854"/>
                <a:gd name="T40" fmla="*/ 666 w 702"/>
                <a:gd name="T41" fmla="*/ 306 h 854"/>
                <a:gd name="T42" fmla="*/ 664 w 702"/>
                <a:gd name="T43" fmla="*/ 220 h 854"/>
                <a:gd name="T44" fmla="*/ 683 w 702"/>
                <a:gd name="T45" fmla="*/ 149 h 854"/>
                <a:gd name="T46" fmla="*/ 697 w 702"/>
                <a:gd name="T47" fmla="*/ 111 h 854"/>
                <a:gd name="T48" fmla="*/ 702 w 702"/>
                <a:gd name="T49" fmla="*/ 64 h 854"/>
                <a:gd name="T50" fmla="*/ 690 w 702"/>
                <a:gd name="T51" fmla="*/ 19 h 854"/>
                <a:gd name="T52" fmla="*/ 690 w 702"/>
                <a:gd name="T53" fmla="*/ 0 h 854"/>
                <a:gd name="T54" fmla="*/ 661 w 702"/>
                <a:gd name="T55" fmla="*/ 12 h 854"/>
                <a:gd name="T56" fmla="*/ 647 w 702"/>
                <a:gd name="T57" fmla="*/ 47 h 854"/>
                <a:gd name="T58" fmla="*/ 597 w 702"/>
                <a:gd name="T59" fmla="*/ 50 h 854"/>
                <a:gd name="T60" fmla="*/ 535 w 702"/>
                <a:gd name="T61" fmla="*/ 69 h 854"/>
                <a:gd name="T62" fmla="*/ 509 w 702"/>
                <a:gd name="T63" fmla="*/ 83 h 854"/>
                <a:gd name="T64" fmla="*/ 464 w 702"/>
                <a:gd name="T65" fmla="*/ 102 h 854"/>
                <a:gd name="T66" fmla="*/ 407 w 702"/>
                <a:gd name="T67" fmla="*/ 104 h 854"/>
                <a:gd name="T68" fmla="*/ 388 w 702"/>
                <a:gd name="T69" fmla="*/ 135 h 854"/>
                <a:gd name="T70" fmla="*/ 383 w 702"/>
                <a:gd name="T71" fmla="*/ 242 h 854"/>
                <a:gd name="T72" fmla="*/ 380 w 702"/>
                <a:gd name="T73" fmla="*/ 341 h 854"/>
                <a:gd name="T74" fmla="*/ 340 w 702"/>
                <a:gd name="T75" fmla="*/ 346 h 854"/>
                <a:gd name="T76" fmla="*/ 359 w 702"/>
                <a:gd name="T77" fmla="*/ 166 h 854"/>
                <a:gd name="T78" fmla="*/ 328 w 702"/>
                <a:gd name="T79" fmla="*/ 166 h 854"/>
                <a:gd name="T80" fmla="*/ 273 w 702"/>
                <a:gd name="T81" fmla="*/ 190 h 854"/>
                <a:gd name="T82" fmla="*/ 190 w 702"/>
                <a:gd name="T83" fmla="*/ 209 h 854"/>
                <a:gd name="T84" fmla="*/ 157 w 702"/>
                <a:gd name="T85" fmla="*/ 211 h 854"/>
                <a:gd name="T86" fmla="*/ 128 w 702"/>
                <a:gd name="T87" fmla="*/ 213 h 854"/>
                <a:gd name="T88" fmla="*/ 100 w 702"/>
                <a:gd name="T89" fmla="*/ 211 h 854"/>
                <a:gd name="T90" fmla="*/ 107 w 702"/>
                <a:gd name="T91" fmla="*/ 173 h 854"/>
                <a:gd name="T92" fmla="*/ 133 w 702"/>
                <a:gd name="T93" fmla="*/ 135 h 854"/>
                <a:gd name="T94" fmla="*/ 57 w 702"/>
                <a:gd name="T95" fmla="*/ 178 h 854"/>
                <a:gd name="T96" fmla="*/ 57 w 702"/>
                <a:gd name="T97" fmla="*/ 178 h 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854"/>
                <a:gd name="T149" fmla="*/ 702 w 702"/>
                <a:gd name="T150" fmla="*/ 854 h 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854">
                  <a:moveTo>
                    <a:pt x="57" y="178"/>
                  </a:moveTo>
                  <a:lnTo>
                    <a:pt x="50" y="218"/>
                  </a:lnTo>
                  <a:lnTo>
                    <a:pt x="50" y="382"/>
                  </a:lnTo>
                  <a:lnTo>
                    <a:pt x="45" y="408"/>
                  </a:lnTo>
                  <a:lnTo>
                    <a:pt x="9" y="508"/>
                  </a:lnTo>
                  <a:lnTo>
                    <a:pt x="2" y="531"/>
                  </a:lnTo>
                  <a:lnTo>
                    <a:pt x="0" y="667"/>
                  </a:lnTo>
                  <a:lnTo>
                    <a:pt x="28" y="750"/>
                  </a:lnTo>
                  <a:lnTo>
                    <a:pt x="47" y="771"/>
                  </a:lnTo>
                  <a:lnTo>
                    <a:pt x="111" y="799"/>
                  </a:lnTo>
                  <a:lnTo>
                    <a:pt x="161" y="804"/>
                  </a:lnTo>
                  <a:lnTo>
                    <a:pt x="204" y="804"/>
                  </a:lnTo>
                  <a:lnTo>
                    <a:pt x="309" y="799"/>
                  </a:lnTo>
                  <a:lnTo>
                    <a:pt x="404" y="804"/>
                  </a:lnTo>
                  <a:lnTo>
                    <a:pt x="426" y="847"/>
                  </a:lnTo>
                  <a:lnTo>
                    <a:pt x="516" y="854"/>
                  </a:lnTo>
                  <a:lnTo>
                    <a:pt x="564" y="693"/>
                  </a:lnTo>
                  <a:lnTo>
                    <a:pt x="626" y="531"/>
                  </a:lnTo>
                  <a:lnTo>
                    <a:pt x="652" y="434"/>
                  </a:lnTo>
                  <a:lnTo>
                    <a:pt x="661" y="370"/>
                  </a:lnTo>
                  <a:lnTo>
                    <a:pt x="666" y="306"/>
                  </a:lnTo>
                  <a:lnTo>
                    <a:pt x="664" y="220"/>
                  </a:lnTo>
                  <a:lnTo>
                    <a:pt x="683" y="149"/>
                  </a:lnTo>
                  <a:lnTo>
                    <a:pt x="697" y="111"/>
                  </a:lnTo>
                  <a:lnTo>
                    <a:pt x="702" y="64"/>
                  </a:lnTo>
                  <a:lnTo>
                    <a:pt x="690" y="19"/>
                  </a:lnTo>
                  <a:lnTo>
                    <a:pt x="690" y="0"/>
                  </a:lnTo>
                  <a:lnTo>
                    <a:pt x="661" y="12"/>
                  </a:lnTo>
                  <a:lnTo>
                    <a:pt x="647" y="47"/>
                  </a:lnTo>
                  <a:lnTo>
                    <a:pt x="597" y="50"/>
                  </a:lnTo>
                  <a:lnTo>
                    <a:pt x="535" y="69"/>
                  </a:lnTo>
                  <a:lnTo>
                    <a:pt x="509" y="83"/>
                  </a:lnTo>
                  <a:lnTo>
                    <a:pt x="464" y="102"/>
                  </a:lnTo>
                  <a:lnTo>
                    <a:pt x="407" y="104"/>
                  </a:lnTo>
                  <a:lnTo>
                    <a:pt x="388" y="135"/>
                  </a:lnTo>
                  <a:lnTo>
                    <a:pt x="383" y="242"/>
                  </a:lnTo>
                  <a:lnTo>
                    <a:pt x="380" y="341"/>
                  </a:lnTo>
                  <a:lnTo>
                    <a:pt x="340" y="346"/>
                  </a:lnTo>
                  <a:lnTo>
                    <a:pt x="359" y="166"/>
                  </a:lnTo>
                  <a:lnTo>
                    <a:pt x="328" y="166"/>
                  </a:lnTo>
                  <a:lnTo>
                    <a:pt x="273" y="190"/>
                  </a:lnTo>
                  <a:lnTo>
                    <a:pt x="190" y="209"/>
                  </a:lnTo>
                  <a:lnTo>
                    <a:pt x="157" y="211"/>
                  </a:lnTo>
                  <a:lnTo>
                    <a:pt x="128" y="213"/>
                  </a:lnTo>
                  <a:lnTo>
                    <a:pt x="100" y="211"/>
                  </a:lnTo>
                  <a:lnTo>
                    <a:pt x="107" y="173"/>
                  </a:lnTo>
                  <a:lnTo>
                    <a:pt x="133" y="135"/>
                  </a:lnTo>
                  <a:lnTo>
                    <a:pt x="57" y="178"/>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5" name="Freeform 328"/>
            <p:cNvSpPr>
              <a:spLocks/>
            </p:cNvSpPr>
            <p:nvPr/>
          </p:nvSpPr>
          <p:spPr bwMode="auto">
            <a:xfrm>
              <a:off x="1818" y="1208"/>
              <a:ext cx="288" cy="439"/>
            </a:xfrm>
            <a:custGeom>
              <a:avLst/>
              <a:gdLst>
                <a:gd name="T0" fmla="*/ 234 w 288"/>
                <a:gd name="T1" fmla="*/ 62 h 439"/>
                <a:gd name="T2" fmla="*/ 198 w 288"/>
                <a:gd name="T3" fmla="*/ 133 h 439"/>
                <a:gd name="T4" fmla="*/ 169 w 288"/>
                <a:gd name="T5" fmla="*/ 185 h 439"/>
                <a:gd name="T6" fmla="*/ 143 w 288"/>
                <a:gd name="T7" fmla="*/ 249 h 439"/>
                <a:gd name="T8" fmla="*/ 48 w 288"/>
                <a:gd name="T9" fmla="*/ 354 h 439"/>
                <a:gd name="T10" fmla="*/ 10 w 288"/>
                <a:gd name="T11" fmla="*/ 410 h 439"/>
                <a:gd name="T12" fmla="*/ 0 w 288"/>
                <a:gd name="T13" fmla="*/ 439 h 439"/>
                <a:gd name="T14" fmla="*/ 150 w 288"/>
                <a:gd name="T15" fmla="*/ 297 h 439"/>
                <a:gd name="T16" fmla="*/ 203 w 288"/>
                <a:gd name="T17" fmla="*/ 268 h 439"/>
                <a:gd name="T18" fmla="*/ 243 w 288"/>
                <a:gd name="T19" fmla="*/ 301 h 439"/>
                <a:gd name="T20" fmla="*/ 255 w 288"/>
                <a:gd name="T21" fmla="*/ 384 h 439"/>
                <a:gd name="T22" fmla="*/ 279 w 288"/>
                <a:gd name="T23" fmla="*/ 370 h 439"/>
                <a:gd name="T24" fmla="*/ 288 w 288"/>
                <a:gd name="T25" fmla="*/ 176 h 439"/>
                <a:gd name="T26" fmla="*/ 286 w 288"/>
                <a:gd name="T27" fmla="*/ 0 h 439"/>
                <a:gd name="T28" fmla="*/ 234 w 288"/>
                <a:gd name="T29" fmla="*/ 62 h 439"/>
                <a:gd name="T30" fmla="*/ 234 w 288"/>
                <a:gd name="T31" fmla="*/ 62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
                <a:gd name="T49" fmla="*/ 0 h 439"/>
                <a:gd name="T50" fmla="*/ 288 w 288"/>
                <a:gd name="T51" fmla="*/ 439 h 4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 h="439">
                  <a:moveTo>
                    <a:pt x="234" y="62"/>
                  </a:moveTo>
                  <a:lnTo>
                    <a:pt x="198" y="133"/>
                  </a:lnTo>
                  <a:lnTo>
                    <a:pt x="169" y="185"/>
                  </a:lnTo>
                  <a:lnTo>
                    <a:pt x="143" y="249"/>
                  </a:lnTo>
                  <a:lnTo>
                    <a:pt x="48" y="354"/>
                  </a:lnTo>
                  <a:lnTo>
                    <a:pt x="10" y="410"/>
                  </a:lnTo>
                  <a:lnTo>
                    <a:pt x="0" y="439"/>
                  </a:lnTo>
                  <a:lnTo>
                    <a:pt x="150" y="297"/>
                  </a:lnTo>
                  <a:lnTo>
                    <a:pt x="203" y="268"/>
                  </a:lnTo>
                  <a:lnTo>
                    <a:pt x="243" y="301"/>
                  </a:lnTo>
                  <a:lnTo>
                    <a:pt x="255" y="384"/>
                  </a:lnTo>
                  <a:lnTo>
                    <a:pt x="279" y="370"/>
                  </a:lnTo>
                  <a:lnTo>
                    <a:pt x="288" y="176"/>
                  </a:lnTo>
                  <a:lnTo>
                    <a:pt x="286" y="0"/>
                  </a:lnTo>
                  <a:lnTo>
                    <a:pt x="234" y="62"/>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6" name="Freeform 329"/>
            <p:cNvSpPr>
              <a:spLocks/>
            </p:cNvSpPr>
            <p:nvPr/>
          </p:nvSpPr>
          <p:spPr bwMode="auto">
            <a:xfrm>
              <a:off x="2054" y="1122"/>
              <a:ext cx="226" cy="496"/>
            </a:xfrm>
            <a:custGeom>
              <a:avLst/>
              <a:gdLst>
                <a:gd name="T0" fmla="*/ 169 w 226"/>
                <a:gd name="T1" fmla="*/ 0 h 496"/>
                <a:gd name="T2" fmla="*/ 207 w 226"/>
                <a:gd name="T3" fmla="*/ 114 h 496"/>
                <a:gd name="T4" fmla="*/ 226 w 226"/>
                <a:gd name="T5" fmla="*/ 231 h 496"/>
                <a:gd name="T6" fmla="*/ 169 w 226"/>
                <a:gd name="T7" fmla="*/ 195 h 496"/>
                <a:gd name="T8" fmla="*/ 114 w 226"/>
                <a:gd name="T9" fmla="*/ 233 h 496"/>
                <a:gd name="T10" fmla="*/ 86 w 226"/>
                <a:gd name="T11" fmla="*/ 247 h 496"/>
                <a:gd name="T12" fmla="*/ 57 w 226"/>
                <a:gd name="T13" fmla="*/ 304 h 496"/>
                <a:gd name="T14" fmla="*/ 50 w 226"/>
                <a:gd name="T15" fmla="*/ 423 h 496"/>
                <a:gd name="T16" fmla="*/ 43 w 226"/>
                <a:gd name="T17" fmla="*/ 496 h 496"/>
                <a:gd name="T18" fmla="*/ 14 w 226"/>
                <a:gd name="T19" fmla="*/ 423 h 496"/>
                <a:gd name="T20" fmla="*/ 26 w 226"/>
                <a:gd name="T21" fmla="*/ 383 h 496"/>
                <a:gd name="T22" fmla="*/ 0 w 226"/>
                <a:gd name="T23" fmla="*/ 366 h 496"/>
                <a:gd name="T24" fmla="*/ 5 w 226"/>
                <a:gd name="T25" fmla="*/ 314 h 496"/>
                <a:gd name="T26" fmla="*/ 7 w 226"/>
                <a:gd name="T27" fmla="*/ 214 h 496"/>
                <a:gd name="T28" fmla="*/ 40 w 226"/>
                <a:gd name="T29" fmla="*/ 126 h 496"/>
                <a:gd name="T30" fmla="*/ 57 w 226"/>
                <a:gd name="T31" fmla="*/ 74 h 496"/>
                <a:gd name="T32" fmla="*/ 128 w 226"/>
                <a:gd name="T33" fmla="*/ 0 h 496"/>
                <a:gd name="T34" fmla="*/ 169 w 226"/>
                <a:gd name="T35" fmla="*/ 0 h 496"/>
                <a:gd name="T36" fmla="*/ 169 w 226"/>
                <a:gd name="T37" fmla="*/ 0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496"/>
                <a:gd name="T59" fmla="*/ 226 w 226"/>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496">
                  <a:moveTo>
                    <a:pt x="169" y="0"/>
                  </a:moveTo>
                  <a:lnTo>
                    <a:pt x="207" y="114"/>
                  </a:lnTo>
                  <a:lnTo>
                    <a:pt x="226" y="231"/>
                  </a:lnTo>
                  <a:lnTo>
                    <a:pt x="169" y="195"/>
                  </a:lnTo>
                  <a:lnTo>
                    <a:pt x="114" y="233"/>
                  </a:lnTo>
                  <a:lnTo>
                    <a:pt x="86" y="247"/>
                  </a:lnTo>
                  <a:lnTo>
                    <a:pt x="57" y="304"/>
                  </a:lnTo>
                  <a:lnTo>
                    <a:pt x="50" y="423"/>
                  </a:lnTo>
                  <a:lnTo>
                    <a:pt x="43" y="496"/>
                  </a:lnTo>
                  <a:lnTo>
                    <a:pt x="14" y="423"/>
                  </a:lnTo>
                  <a:lnTo>
                    <a:pt x="26" y="383"/>
                  </a:lnTo>
                  <a:lnTo>
                    <a:pt x="0" y="366"/>
                  </a:lnTo>
                  <a:lnTo>
                    <a:pt x="5" y="314"/>
                  </a:lnTo>
                  <a:lnTo>
                    <a:pt x="7" y="214"/>
                  </a:lnTo>
                  <a:lnTo>
                    <a:pt x="40" y="126"/>
                  </a:lnTo>
                  <a:lnTo>
                    <a:pt x="57" y="74"/>
                  </a:lnTo>
                  <a:lnTo>
                    <a:pt x="128" y="0"/>
                  </a:lnTo>
                  <a:lnTo>
                    <a:pt x="169" y="0"/>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7" name="Freeform 330"/>
            <p:cNvSpPr>
              <a:spLocks/>
            </p:cNvSpPr>
            <p:nvPr/>
          </p:nvSpPr>
          <p:spPr bwMode="auto">
            <a:xfrm>
              <a:off x="2359" y="1137"/>
              <a:ext cx="368" cy="697"/>
            </a:xfrm>
            <a:custGeom>
              <a:avLst/>
              <a:gdLst>
                <a:gd name="T0" fmla="*/ 31 w 368"/>
                <a:gd name="T1" fmla="*/ 434 h 697"/>
                <a:gd name="T2" fmla="*/ 97 w 368"/>
                <a:gd name="T3" fmla="*/ 567 h 697"/>
                <a:gd name="T4" fmla="*/ 97 w 368"/>
                <a:gd name="T5" fmla="*/ 631 h 697"/>
                <a:gd name="T6" fmla="*/ 0 w 368"/>
                <a:gd name="T7" fmla="*/ 519 h 697"/>
                <a:gd name="T8" fmla="*/ 78 w 368"/>
                <a:gd name="T9" fmla="*/ 697 h 697"/>
                <a:gd name="T10" fmla="*/ 111 w 368"/>
                <a:gd name="T11" fmla="*/ 697 h 697"/>
                <a:gd name="T12" fmla="*/ 119 w 368"/>
                <a:gd name="T13" fmla="*/ 614 h 697"/>
                <a:gd name="T14" fmla="*/ 142 w 368"/>
                <a:gd name="T15" fmla="*/ 510 h 697"/>
                <a:gd name="T16" fmla="*/ 166 w 368"/>
                <a:gd name="T17" fmla="*/ 368 h 697"/>
                <a:gd name="T18" fmla="*/ 252 w 368"/>
                <a:gd name="T19" fmla="*/ 211 h 697"/>
                <a:gd name="T20" fmla="*/ 307 w 368"/>
                <a:gd name="T21" fmla="*/ 111 h 697"/>
                <a:gd name="T22" fmla="*/ 368 w 368"/>
                <a:gd name="T23" fmla="*/ 0 h 697"/>
                <a:gd name="T24" fmla="*/ 273 w 368"/>
                <a:gd name="T25" fmla="*/ 80 h 697"/>
                <a:gd name="T26" fmla="*/ 123 w 368"/>
                <a:gd name="T27" fmla="*/ 313 h 697"/>
                <a:gd name="T28" fmla="*/ 31 w 368"/>
                <a:gd name="T29" fmla="*/ 434 h 697"/>
                <a:gd name="T30" fmla="*/ 31 w 368"/>
                <a:gd name="T31" fmla="*/ 434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697"/>
                <a:gd name="T50" fmla="*/ 368 w 368"/>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697">
                  <a:moveTo>
                    <a:pt x="31" y="434"/>
                  </a:moveTo>
                  <a:lnTo>
                    <a:pt x="97" y="567"/>
                  </a:lnTo>
                  <a:lnTo>
                    <a:pt x="97" y="631"/>
                  </a:lnTo>
                  <a:lnTo>
                    <a:pt x="0" y="519"/>
                  </a:lnTo>
                  <a:lnTo>
                    <a:pt x="78" y="697"/>
                  </a:lnTo>
                  <a:lnTo>
                    <a:pt x="111" y="697"/>
                  </a:lnTo>
                  <a:lnTo>
                    <a:pt x="119" y="614"/>
                  </a:lnTo>
                  <a:lnTo>
                    <a:pt x="142" y="510"/>
                  </a:lnTo>
                  <a:lnTo>
                    <a:pt x="166" y="368"/>
                  </a:lnTo>
                  <a:lnTo>
                    <a:pt x="252" y="211"/>
                  </a:lnTo>
                  <a:lnTo>
                    <a:pt x="307" y="111"/>
                  </a:lnTo>
                  <a:lnTo>
                    <a:pt x="368" y="0"/>
                  </a:lnTo>
                  <a:lnTo>
                    <a:pt x="273" y="80"/>
                  </a:lnTo>
                  <a:lnTo>
                    <a:pt x="123" y="313"/>
                  </a:lnTo>
                  <a:lnTo>
                    <a:pt x="31" y="434"/>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8" name="Freeform 331"/>
            <p:cNvSpPr>
              <a:spLocks/>
            </p:cNvSpPr>
            <p:nvPr/>
          </p:nvSpPr>
          <p:spPr bwMode="auto">
            <a:xfrm>
              <a:off x="3113" y="494"/>
              <a:ext cx="628" cy="296"/>
            </a:xfrm>
            <a:custGeom>
              <a:avLst/>
              <a:gdLst>
                <a:gd name="T0" fmla="*/ 490 w 628"/>
                <a:gd name="T1" fmla="*/ 21 h 296"/>
                <a:gd name="T2" fmla="*/ 538 w 628"/>
                <a:gd name="T3" fmla="*/ 35 h 296"/>
                <a:gd name="T4" fmla="*/ 583 w 628"/>
                <a:gd name="T5" fmla="*/ 57 h 296"/>
                <a:gd name="T6" fmla="*/ 628 w 628"/>
                <a:gd name="T7" fmla="*/ 104 h 296"/>
                <a:gd name="T8" fmla="*/ 555 w 628"/>
                <a:gd name="T9" fmla="*/ 187 h 296"/>
                <a:gd name="T10" fmla="*/ 393 w 628"/>
                <a:gd name="T11" fmla="*/ 296 h 296"/>
                <a:gd name="T12" fmla="*/ 209 w 628"/>
                <a:gd name="T13" fmla="*/ 296 h 296"/>
                <a:gd name="T14" fmla="*/ 45 w 628"/>
                <a:gd name="T15" fmla="*/ 284 h 296"/>
                <a:gd name="T16" fmla="*/ 19 w 628"/>
                <a:gd name="T17" fmla="*/ 244 h 296"/>
                <a:gd name="T18" fmla="*/ 0 w 628"/>
                <a:gd name="T19" fmla="*/ 208 h 296"/>
                <a:gd name="T20" fmla="*/ 2 w 628"/>
                <a:gd name="T21" fmla="*/ 142 h 296"/>
                <a:gd name="T22" fmla="*/ 38 w 628"/>
                <a:gd name="T23" fmla="*/ 116 h 296"/>
                <a:gd name="T24" fmla="*/ 224 w 628"/>
                <a:gd name="T25" fmla="*/ 9 h 296"/>
                <a:gd name="T26" fmla="*/ 405 w 628"/>
                <a:gd name="T27" fmla="*/ 0 h 296"/>
                <a:gd name="T28" fmla="*/ 490 w 628"/>
                <a:gd name="T29" fmla="*/ 21 h 296"/>
                <a:gd name="T30" fmla="*/ 490 w 628"/>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296"/>
                <a:gd name="T50" fmla="*/ 628 w 628"/>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296">
                  <a:moveTo>
                    <a:pt x="490" y="21"/>
                  </a:moveTo>
                  <a:lnTo>
                    <a:pt x="538" y="35"/>
                  </a:lnTo>
                  <a:lnTo>
                    <a:pt x="583" y="57"/>
                  </a:lnTo>
                  <a:lnTo>
                    <a:pt x="628" y="104"/>
                  </a:lnTo>
                  <a:lnTo>
                    <a:pt x="555" y="187"/>
                  </a:lnTo>
                  <a:lnTo>
                    <a:pt x="393" y="296"/>
                  </a:lnTo>
                  <a:lnTo>
                    <a:pt x="209" y="296"/>
                  </a:lnTo>
                  <a:lnTo>
                    <a:pt x="45" y="284"/>
                  </a:lnTo>
                  <a:lnTo>
                    <a:pt x="19" y="244"/>
                  </a:lnTo>
                  <a:lnTo>
                    <a:pt x="0" y="208"/>
                  </a:lnTo>
                  <a:lnTo>
                    <a:pt x="2" y="142"/>
                  </a:lnTo>
                  <a:lnTo>
                    <a:pt x="38" y="116"/>
                  </a:lnTo>
                  <a:lnTo>
                    <a:pt x="224" y="9"/>
                  </a:lnTo>
                  <a:lnTo>
                    <a:pt x="405" y="0"/>
                  </a:lnTo>
                  <a:lnTo>
                    <a:pt x="490" y="21"/>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49" name="Freeform 332"/>
            <p:cNvSpPr>
              <a:spLocks/>
            </p:cNvSpPr>
            <p:nvPr/>
          </p:nvSpPr>
          <p:spPr bwMode="auto">
            <a:xfrm>
              <a:off x="2873" y="629"/>
              <a:ext cx="854" cy="1103"/>
            </a:xfrm>
            <a:custGeom>
              <a:avLst/>
              <a:gdLst>
                <a:gd name="T0" fmla="*/ 242 w 854"/>
                <a:gd name="T1" fmla="*/ 0 h 1103"/>
                <a:gd name="T2" fmla="*/ 202 w 854"/>
                <a:gd name="T3" fmla="*/ 24 h 1103"/>
                <a:gd name="T4" fmla="*/ 147 w 854"/>
                <a:gd name="T5" fmla="*/ 71 h 1103"/>
                <a:gd name="T6" fmla="*/ 116 w 854"/>
                <a:gd name="T7" fmla="*/ 107 h 1103"/>
                <a:gd name="T8" fmla="*/ 97 w 854"/>
                <a:gd name="T9" fmla="*/ 142 h 1103"/>
                <a:gd name="T10" fmla="*/ 81 w 854"/>
                <a:gd name="T11" fmla="*/ 211 h 1103"/>
                <a:gd name="T12" fmla="*/ 73 w 854"/>
                <a:gd name="T13" fmla="*/ 244 h 1103"/>
                <a:gd name="T14" fmla="*/ 85 w 854"/>
                <a:gd name="T15" fmla="*/ 304 h 1103"/>
                <a:gd name="T16" fmla="*/ 66 w 854"/>
                <a:gd name="T17" fmla="*/ 342 h 1103"/>
                <a:gd name="T18" fmla="*/ 64 w 854"/>
                <a:gd name="T19" fmla="*/ 377 h 1103"/>
                <a:gd name="T20" fmla="*/ 64 w 854"/>
                <a:gd name="T21" fmla="*/ 465 h 1103"/>
                <a:gd name="T22" fmla="*/ 38 w 854"/>
                <a:gd name="T23" fmla="*/ 505 h 1103"/>
                <a:gd name="T24" fmla="*/ 0 w 854"/>
                <a:gd name="T25" fmla="*/ 546 h 1103"/>
                <a:gd name="T26" fmla="*/ 2 w 854"/>
                <a:gd name="T27" fmla="*/ 567 h 1103"/>
                <a:gd name="T28" fmla="*/ 52 w 854"/>
                <a:gd name="T29" fmla="*/ 593 h 1103"/>
                <a:gd name="T30" fmla="*/ 78 w 854"/>
                <a:gd name="T31" fmla="*/ 705 h 1103"/>
                <a:gd name="T32" fmla="*/ 73 w 854"/>
                <a:gd name="T33" fmla="*/ 747 h 1103"/>
                <a:gd name="T34" fmla="*/ 64 w 854"/>
                <a:gd name="T35" fmla="*/ 835 h 1103"/>
                <a:gd name="T36" fmla="*/ 66 w 854"/>
                <a:gd name="T37" fmla="*/ 854 h 1103"/>
                <a:gd name="T38" fmla="*/ 88 w 854"/>
                <a:gd name="T39" fmla="*/ 880 h 1103"/>
                <a:gd name="T40" fmla="*/ 147 w 854"/>
                <a:gd name="T41" fmla="*/ 911 h 1103"/>
                <a:gd name="T42" fmla="*/ 204 w 854"/>
                <a:gd name="T43" fmla="*/ 923 h 1103"/>
                <a:gd name="T44" fmla="*/ 316 w 854"/>
                <a:gd name="T45" fmla="*/ 947 h 1103"/>
                <a:gd name="T46" fmla="*/ 383 w 854"/>
                <a:gd name="T47" fmla="*/ 1027 h 1103"/>
                <a:gd name="T48" fmla="*/ 411 w 854"/>
                <a:gd name="T49" fmla="*/ 1103 h 1103"/>
                <a:gd name="T50" fmla="*/ 452 w 854"/>
                <a:gd name="T51" fmla="*/ 1089 h 1103"/>
                <a:gd name="T52" fmla="*/ 561 w 854"/>
                <a:gd name="T53" fmla="*/ 1008 h 1103"/>
                <a:gd name="T54" fmla="*/ 690 w 854"/>
                <a:gd name="T55" fmla="*/ 918 h 1103"/>
                <a:gd name="T56" fmla="*/ 854 w 854"/>
                <a:gd name="T57" fmla="*/ 816 h 1103"/>
                <a:gd name="T58" fmla="*/ 530 w 854"/>
                <a:gd name="T59" fmla="*/ 420 h 1103"/>
                <a:gd name="T60" fmla="*/ 273 w 854"/>
                <a:gd name="T61" fmla="*/ 130 h 1103"/>
                <a:gd name="T62" fmla="*/ 242 w 854"/>
                <a:gd name="T63" fmla="*/ 64 h 1103"/>
                <a:gd name="T64" fmla="*/ 242 w 854"/>
                <a:gd name="T65" fmla="*/ 0 h 1103"/>
                <a:gd name="T66" fmla="*/ 242 w 854"/>
                <a:gd name="T67" fmla="*/ 0 h 1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1103"/>
                <a:gd name="T104" fmla="*/ 854 w 854"/>
                <a:gd name="T105" fmla="*/ 1103 h 1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1103">
                  <a:moveTo>
                    <a:pt x="242" y="0"/>
                  </a:moveTo>
                  <a:lnTo>
                    <a:pt x="202" y="24"/>
                  </a:lnTo>
                  <a:lnTo>
                    <a:pt x="147" y="71"/>
                  </a:lnTo>
                  <a:lnTo>
                    <a:pt x="116" y="107"/>
                  </a:lnTo>
                  <a:lnTo>
                    <a:pt x="97" y="142"/>
                  </a:lnTo>
                  <a:lnTo>
                    <a:pt x="81" y="211"/>
                  </a:lnTo>
                  <a:lnTo>
                    <a:pt x="73" y="244"/>
                  </a:lnTo>
                  <a:lnTo>
                    <a:pt x="85" y="304"/>
                  </a:lnTo>
                  <a:lnTo>
                    <a:pt x="66" y="342"/>
                  </a:lnTo>
                  <a:lnTo>
                    <a:pt x="64" y="377"/>
                  </a:lnTo>
                  <a:lnTo>
                    <a:pt x="64" y="465"/>
                  </a:lnTo>
                  <a:lnTo>
                    <a:pt x="38" y="505"/>
                  </a:lnTo>
                  <a:lnTo>
                    <a:pt x="0" y="546"/>
                  </a:lnTo>
                  <a:lnTo>
                    <a:pt x="2" y="567"/>
                  </a:lnTo>
                  <a:lnTo>
                    <a:pt x="52" y="593"/>
                  </a:lnTo>
                  <a:lnTo>
                    <a:pt x="78" y="705"/>
                  </a:lnTo>
                  <a:lnTo>
                    <a:pt x="73" y="747"/>
                  </a:lnTo>
                  <a:lnTo>
                    <a:pt x="64" y="835"/>
                  </a:lnTo>
                  <a:lnTo>
                    <a:pt x="66" y="854"/>
                  </a:lnTo>
                  <a:lnTo>
                    <a:pt x="88" y="880"/>
                  </a:lnTo>
                  <a:lnTo>
                    <a:pt x="147" y="911"/>
                  </a:lnTo>
                  <a:lnTo>
                    <a:pt x="204" y="923"/>
                  </a:lnTo>
                  <a:lnTo>
                    <a:pt x="316" y="947"/>
                  </a:lnTo>
                  <a:lnTo>
                    <a:pt x="383" y="1027"/>
                  </a:lnTo>
                  <a:lnTo>
                    <a:pt x="411" y="1103"/>
                  </a:lnTo>
                  <a:lnTo>
                    <a:pt x="452" y="1089"/>
                  </a:lnTo>
                  <a:lnTo>
                    <a:pt x="561" y="1008"/>
                  </a:lnTo>
                  <a:lnTo>
                    <a:pt x="690" y="918"/>
                  </a:lnTo>
                  <a:lnTo>
                    <a:pt x="854" y="816"/>
                  </a:lnTo>
                  <a:lnTo>
                    <a:pt x="530" y="420"/>
                  </a:lnTo>
                  <a:lnTo>
                    <a:pt x="273" y="130"/>
                  </a:lnTo>
                  <a:lnTo>
                    <a:pt x="242" y="64"/>
                  </a:lnTo>
                  <a:lnTo>
                    <a:pt x="242"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0" name="Freeform 333"/>
            <p:cNvSpPr>
              <a:spLocks/>
            </p:cNvSpPr>
            <p:nvPr/>
          </p:nvSpPr>
          <p:spPr bwMode="auto">
            <a:xfrm>
              <a:off x="2970" y="1405"/>
              <a:ext cx="357" cy="159"/>
            </a:xfrm>
            <a:custGeom>
              <a:avLst/>
              <a:gdLst>
                <a:gd name="T0" fmla="*/ 22 w 357"/>
                <a:gd name="T1" fmla="*/ 119 h 159"/>
                <a:gd name="T2" fmla="*/ 60 w 357"/>
                <a:gd name="T3" fmla="*/ 140 h 159"/>
                <a:gd name="T4" fmla="*/ 162 w 357"/>
                <a:gd name="T5" fmla="*/ 159 h 159"/>
                <a:gd name="T6" fmla="*/ 222 w 357"/>
                <a:gd name="T7" fmla="*/ 157 h 159"/>
                <a:gd name="T8" fmla="*/ 274 w 357"/>
                <a:gd name="T9" fmla="*/ 128 h 159"/>
                <a:gd name="T10" fmla="*/ 357 w 357"/>
                <a:gd name="T11" fmla="*/ 28 h 159"/>
                <a:gd name="T12" fmla="*/ 355 w 357"/>
                <a:gd name="T13" fmla="*/ 0 h 159"/>
                <a:gd name="T14" fmla="*/ 288 w 357"/>
                <a:gd name="T15" fmla="*/ 59 h 159"/>
                <a:gd name="T16" fmla="*/ 231 w 357"/>
                <a:gd name="T17" fmla="*/ 90 h 159"/>
                <a:gd name="T18" fmla="*/ 184 w 357"/>
                <a:gd name="T19" fmla="*/ 119 h 159"/>
                <a:gd name="T20" fmla="*/ 117 w 357"/>
                <a:gd name="T21" fmla="*/ 126 h 159"/>
                <a:gd name="T22" fmla="*/ 57 w 357"/>
                <a:gd name="T23" fmla="*/ 119 h 159"/>
                <a:gd name="T24" fmla="*/ 0 w 357"/>
                <a:gd name="T25" fmla="*/ 107 h 159"/>
                <a:gd name="T26" fmla="*/ 22 w 357"/>
                <a:gd name="T27" fmla="*/ 119 h 159"/>
                <a:gd name="T28" fmla="*/ 22 w 357"/>
                <a:gd name="T29" fmla="*/ 1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59"/>
                <a:gd name="T47" fmla="*/ 357 w 35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59">
                  <a:moveTo>
                    <a:pt x="22" y="119"/>
                  </a:moveTo>
                  <a:lnTo>
                    <a:pt x="60" y="140"/>
                  </a:lnTo>
                  <a:lnTo>
                    <a:pt x="162" y="159"/>
                  </a:lnTo>
                  <a:lnTo>
                    <a:pt x="222" y="157"/>
                  </a:lnTo>
                  <a:lnTo>
                    <a:pt x="274" y="128"/>
                  </a:lnTo>
                  <a:lnTo>
                    <a:pt x="357" y="28"/>
                  </a:lnTo>
                  <a:lnTo>
                    <a:pt x="355" y="0"/>
                  </a:lnTo>
                  <a:lnTo>
                    <a:pt x="288" y="59"/>
                  </a:lnTo>
                  <a:lnTo>
                    <a:pt x="231" y="90"/>
                  </a:lnTo>
                  <a:lnTo>
                    <a:pt x="184" y="119"/>
                  </a:lnTo>
                  <a:lnTo>
                    <a:pt x="117" y="126"/>
                  </a:lnTo>
                  <a:lnTo>
                    <a:pt x="57" y="119"/>
                  </a:lnTo>
                  <a:lnTo>
                    <a:pt x="0" y="107"/>
                  </a:lnTo>
                  <a:lnTo>
                    <a:pt x="22" y="11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1" name="Freeform 334"/>
            <p:cNvSpPr>
              <a:spLocks/>
            </p:cNvSpPr>
            <p:nvPr/>
          </p:nvSpPr>
          <p:spPr bwMode="auto">
            <a:xfrm>
              <a:off x="2456" y="337"/>
              <a:ext cx="574" cy="869"/>
            </a:xfrm>
            <a:custGeom>
              <a:avLst/>
              <a:gdLst>
                <a:gd name="T0" fmla="*/ 160 w 574"/>
                <a:gd name="T1" fmla="*/ 74 h 869"/>
                <a:gd name="T2" fmla="*/ 143 w 574"/>
                <a:gd name="T3" fmla="*/ 109 h 869"/>
                <a:gd name="T4" fmla="*/ 114 w 574"/>
                <a:gd name="T5" fmla="*/ 161 h 869"/>
                <a:gd name="T6" fmla="*/ 95 w 574"/>
                <a:gd name="T7" fmla="*/ 211 h 869"/>
                <a:gd name="T8" fmla="*/ 95 w 574"/>
                <a:gd name="T9" fmla="*/ 235 h 869"/>
                <a:gd name="T10" fmla="*/ 117 w 574"/>
                <a:gd name="T11" fmla="*/ 254 h 869"/>
                <a:gd name="T12" fmla="*/ 117 w 574"/>
                <a:gd name="T13" fmla="*/ 285 h 869"/>
                <a:gd name="T14" fmla="*/ 103 w 574"/>
                <a:gd name="T15" fmla="*/ 304 h 869"/>
                <a:gd name="T16" fmla="*/ 91 w 574"/>
                <a:gd name="T17" fmla="*/ 318 h 869"/>
                <a:gd name="T18" fmla="*/ 74 w 574"/>
                <a:gd name="T19" fmla="*/ 337 h 869"/>
                <a:gd name="T20" fmla="*/ 53 w 574"/>
                <a:gd name="T21" fmla="*/ 375 h 869"/>
                <a:gd name="T22" fmla="*/ 38 w 574"/>
                <a:gd name="T23" fmla="*/ 401 h 869"/>
                <a:gd name="T24" fmla="*/ 3 w 574"/>
                <a:gd name="T25" fmla="*/ 432 h 869"/>
                <a:gd name="T26" fmla="*/ 0 w 574"/>
                <a:gd name="T27" fmla="*/ 467 h 869"/>
                <a:gd name="T28" fmla="*/ 7 w 574"/>
                <a:gd name="T29" fmla="*/ 486 h 869"/>
                <a:gd name="T30" fmla="*/ 64 w 574"/>
                <a:gd name="T31" fmla="*/ 491 h 869"/>
                <a:gd name="T32" fmla="*/ 72 w 574"/>
                <a:gd name="T33" fmla="*/ 501 h 869"/>
                <a:gd name="T34" fmla="*/ 72 w 574"/>
                <a:gd name="T35" fmla="*/ 567 h 869"/>
                <a:gd name="T36" fmla="*/ 103 w 574"/>
                <a:gd name="T37" fmla="*/ 586 h 869"/>
                <a:gd name="T38" fmla="*/ 93 w 574"/>
                <a:gd name="T39" fmla="*/ 598 h 869"/>
                <a:gd name="T40" fmla="*/ 93 w 574"/>
                <a:gd name="T41" fmla="*/ 612 h 869"/>
                <a:gd name="T42" fmla="*/ 114 w 574"/>
                <a:gd name="T43" fmla="*/ 650 h 869"/>
                <a:gd name="T44" fmla="*/ 110 w 574"/>
                <a:gd name="T45" fmla="*/ 676 h 869"/>
                <a:gd name="T46" fmla="*/ 98 w 574"/>
                <a:gd name="T47" fmla="*/ 714 h 869"/>
                <a:gd name="T48" fmla="*/ 103 w 574"/>
                <a:gd name="T49" fmla="*/ 748 h 869"/>
                <a:gd name="T50" fmla="*/ 114 w 574"/>
                <a:gd name="T51" fmla="*/ 757 h 869"/>
                <a:gd name="T52" fmla="*/ 138 w 574"/>
                <a:gd name="T53" fmla="*/ 767 h 869"/>
                <a:gd name="T54" fmla="*/ 191 w 574"/>
                <a:gd name="T55" fmla="*/ 769 h 869"/>
                <a:gd name="T56" fmla="*/ 238 w 574"/>
                <a:gd name="T57" fmla="*/ 774 h 869"/>
                <a:gd name="T58" fmla="*/ 298 w 574"/>
                <a:gd name="T59" fmla="*/ 793 h 869"/>
                <a:gd name="T60" fmla="*/ 348 w 574"/>
                <a:gd name="T61" fmla="*/ 869 h 869"/>
                <a:gd name="T62" fmla="*/ 424 w 574"/>
                <a:gd name="T63" fmla="*/ 804 h 869"/>
                <a:gd name="T64" fmla="*/ 476 w 574"/>
                <a:gd name="T65" fmla="*/ 762 h 869"/>
                <a:gd name="T66" fmla="*/ 474 w 574"/>
                <a:gd name="T67" fmla="*/ 695 h 869"/>
                <a:gd name="T68" fmla="*/ 483 w 574"/>
                <a:gd name="T69" fmla="*/ 641 h 869"/>
                <a:gd name="T70" fmla="*/ 498 w 574"/>
                <a:gd name="T71" fmla="*/ 596 h 869"/>
                <a:gd name="T72" fmla="*/ 495 w 574"/>
                <a:gd name="T73" fmla="*/ 527 h 869"/>
                <a:gd name="T74" fmla="*/ 514 w 574"/>
                <a:gd name="T75" fmla="*/ 439 h 869"/>
                <a:gd name="T76" fmla="*/ 540 w 574"/>
                <a:gd name="T77" fmla="*/ 396 h 869"/>
                <a:gd name="T78" fmla="*/ 574 w 574"/>
                <a:gd name="T79" fmla="*/ 346 h 869"/>
                <a:gd name="T80" fmla="*/ 557 w 574"/>
                <a:gd name="T81" fmla="*/ 261 h 869"/>
                <a:gd name="T82" fmla="*/ 469 w 574"/>
                <a:gd name="T83" fmla="*/ 254 h 869"/>
                <a:gd name="T84" fmla="*/ 321 w 574"/>
                <a:gd name="T85" fmla="*/ 216 h 869"/>
                <a:gd name="T86" fmla="*/ 264 w 574"/>
                <a:gd name="T87" fmla="*/ 202 h 869"/>
                <a:gd name="T88" fmla="*/ 238 w 574"/>
                <a:gd name="T89" fmla="*/ 149 h 869"/>
                <a:gd name="T90" fmla="*/ 238 w 574"/>
                <a:gd name="T91" fmla="*/ 121 h 869"/>
                <a:gd name="T92" fmla="*/ 257 w 574"/>
                <a:gd name="T93" fmla="*/ 78 h 869"/>
                <a:gd name="T94" fmla="*/ 257 w 574"/>
                <a:gd name="T95" fmla="*/ 36 h 869"/>
                <a:gd name="T96" fmla="*/ 248 w 574"/>
                <a:gd name="T97" fmla="*/ 0 h 869"/>
                <a:gd name="T98" fmla="*/ 226 w 574"/>
                <a:gd name="T99" fmla="*/ 21 h 869"/>
                <a:gd name="T100" fmla="*/ 160 w 574"/>
                <a:gd name="T101" fmla="*/ 74 h 869"/>
                <a:gd name="T102" fmla="*/ 160 w 574"/>
                <a:gd name="T103" fmla="*/ 74 h 8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869"/>
                <a:gd name="T158" fmla="*/ 574 w 574"/>
                <a:gd name="T159" fmla="*/ 869 h 8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869">
                  <a:moveTo>
                    <a:pt x="160" y="74"/>
                  </a:moveTo>
                  <a:lnTo>
                    <a:pt x="143" y="109"/>
                  </a:lnTo>
                  <a:lnTo>
                    <a:pt x="114" y="161"/>
                  </a:lnTo>
                  <a:lnTo>
                    <a:pt x="95" y="211"/>
                  </a:lnTo>
                  <a:lnTo>
                    <a:pt x="95" y="235"/>
                  </a:lnTo>
                  <a:lnTo>
                    <a:pt x="117" y="254"/>
                  </a:lnTo>
                  <a:lnTo>
                    <a:pt x="117" y="285"/>
                  </a:lnTo>
                  <a:lnTo>
                    <a:pt x="103" y="304"/>
                  </a:lnTo>
                  <a:lnTo>
                    <a:pt x="91" y="318"/>
                  </a:lnTo>
                  <a:lnTo>
                    <a:pt x="74" y="337"/>
                  </a:lnTo>
                  <a:lnTo>
                    <a:pt x="53" y="375"/>
                  </a:lnTo>
                  <a:lnTo>
                    <a:pt x="38" y="401"/>
                  </a:lnTo>
                  <a:lnTo>
                    <a:pt x="3" y="432"/>
                  </a:lnTo>
                  <a:lnTo>
                    <a:pt x="0" y="467"/>
                  </a:lnTo>
                  <a:lnTo>
                    <a:pt x="7" y="486"/>
                  </a:lnTo>
                  <a:lnTo>
                    <a:pt x="64" y="491"/>
                  </a:lnTo>
                  <a:lnTo>
                    <a:pt x="72" y="501"/>
                  </a:lnTo>
                  <a:lnTo>
                    <a:pt x="72" y="567"/>
                  </a:lnTo>
                  <a:lnTo>
                    <a:pt x="103" y="586"/>
                  </a:lnTo>
                  <a:lnTo>
                    <a:pt x="93" y="598"/>
                  </a:lnTo>
                  <a:lnTo>
                    <a:pt x="93" y="612"/>
                  </a:lnTo>
                  <a:lnTo>
                    <a:pt x="114" y="650"/>
                  </a:lnTo>
                  <a:lnTo>
                    <a:pt x="110" y="676"/>
                  </a:lnTo>
                  <a:lnTo>
                    <a:pt x="98" y="714"/>
                  </a:lnTo>
                  <a:lnTo>
                    <a:pt x="103" y="748"/>
                  </a:lnTo>
                  <a:lnTo>
                    <a:pt x="114" y="757"/>
                  </a:lnTo>
                  <a:lnTo>
                    <a:pt x="138" y="767"/>
                  </a:lnTo>
                  <a:lnTo>
                    <a:pt x="191" y="769"/>
                  </a:lnTo>
                  <a:lnTo>
                    <a:pt x="238" y="774"/>
                  </a:lnTo>
                  <a:lnTo>
                    <a:pt x="298" y="793"/>
                  </a:lnTo>
                  <a:lnTo>
                    <a:pt x="348" y="869"/>
                  </a:lnTo>
                  <a:lnTo>
                    <a:pt x="424" y="804"/>
                  </a:lnTo>
                  <a:lnTo>
                    <a:pt x="476" y="762"/>
                  </a:lnTo>
                  <a:lnTo>
                    <a:pt x="474" y="695"/>
                  </a:lnTo>
                  <a:lnTo>
                    <a:pt x="483" y="641"/>
                  </a:lnTo>
                  <a:lnTo>
                    <a:pt x="498" y="596"/>
                  </a:lnTo>
                  <a:lnTo>
                    <a:pt x="495" y="527"/>
                  </a:lnTo>
                  <a:lnTo>
                    <a:pt x="514" y="439"/>
                  </a:lnTo>
                  <a:lnTo>
                    <a:pt x="540" y="396"/>
                  </a:lnTo>
                  <a:lnTo>
                    <a:pt x="574" y="346"/>
                  </a:lnTo>
                  <a:lnTo>
                    <a:pt x="557" y="261"/>
                  </a:lnTo>
                  <a:lnTo>
                    <a:pt x="469" y="254"/>
                  </a:lnTo>
                  <a:lnTo>
                    <a:pt x="321" y="216"/>
                  </a:lnTo>
                  <a:lnTo>
                    <a:pt x="264" y="202"/>
                  </a:lnTo>
                  <a:lnTo>
                    <a:pt x="238" y="149"/>
                  </a:lnTo>
                  <a:lnTo>
                    <a:pt x="238" y="121"/>
                  </a:lnTo>
                  <a:lnTo>
                    <a:pt x="257" y="78"/>
                  </a:lnTo>
                  <a:lnTo>
                    <a:pt x="257" y="36"/>
                  </a:lnTo>
                  <a:lnTo>
                    <a:pt x="248" y="0"/>
                  </a:lnTo>
                  <a:lnTo>
                    <a:pt x="226" y="21"/>
                  </a:lnTo>
                  <a:lnTo>
                    <a:pt x="160" y="7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2" name="Freeform 335"/>
            <p:cNvSpPr>
              <a:spLocks/>
            </p:cNvSpPr>
            <p:nvPr/>
          </p:nvSpPr>
          <p:spPr bwMode="auto">
            <a:xfrm>
              <a:off x="2725" y="804"/>
              <a:ext cx="233" cy="397"/>
            </a:xfrm>
            <a:custGeom>
              <a:avLst/>
              <a:gdLst>
                <a:gd name="T0" fmla="*/ 0 w 233"/>
                <a:gd name="T1" fmla="*/ 309 h 397"/>
                <a:gd name="T2" fmla="*/ 45 w 233"/>
                <a:gd name="T3" fmla="*/ 340 h 397"/>
                <a:gd name="T4" fmla="*/ 76 w 233"/>
                <a:gd name="T5" fmla="*/ 397 h 397"/>
                <a:gd name="T6" fmla="*/ 183 w 233"/>
                <a:gd name="T7" fmla="*/ 314 h 397"/>
                <a:gd name="T8" fmla="*/ 214 w 233"/>
                <a:gd name="T9" fmla="*/ 186 h 397"/>
                <a:gd name="T10" fmla="*/ 229 w 233"/>
                <a:gd name="T11" fmla="*/ 122 h 397"/>
                <a:gd name="T12" fmla="*/ 224 w 233"/>
                <a:gd name="T13" fmla="*/ 79 h 397"/>
                <a:gd name="T14" fmla="*/ 233 w 233"/>
                <a:gd name="T15" fmla="*/ 0 h 397"/>
                <a:gd name="T16" fmla="*/ 183 w 233"/>
                <a:gd name="T17" fmla="*/ 57 h 397"/>
                <a:gd name="T18" fmla="*/ 112 w 233"/>
                <a:gd name="T19" fmla="*/ 133 h 397"/>
                <a:gd name="T20" fmla="*/ 0 w 233"/>
                <a:gd name="T21" fmla="*/ 309 h 397"/>
                <a:gd name="T22" fmla="*/ 0 w 233"/>
                <a:gd name="T23" fmla="*/ 309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97"/>
                <a:gd name="T38" fmla="*/ 233 w 233"/>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97">
                  <a:moveTo>
                    <a:pt x="0" y="309"/>
                  </a:moveTo>
                  <a:lnTo>
                    <a:pt x="45" y="340"/>
                  </a:lnTo>
                  <a:lnTo>
                    <a:pt x="76" y="397"/>
                  </a:lnTo>
                  <a:lnTo>
                    <a:pt x="183" y="314"/>
                  </a:lnTo>
                  <a:lnTo>
                    <a:pt x="214" y="186"/>
                  </a:lnTo>
                  <a:lnTo>
                    <a:pt x="229" y="122"/>
                  </a:lnTo>
                  <a:lnTo>
                    <a:pt x="224" y="79"/>
                  </a:lnTo>
                  <a:lnTo>
                    <a:pt x="233" y="0"/>
                  </a:lnTo>
                  <a:lnTo>
                    <a:pt x="183" y="57"/>
                  </a:lnTo>
                  <a:lnTo>
                    <a:pt x="112" y="133"/>
                  </a:lnTo>
                  <a:lnTo>
                    <a:pt x="0" y="30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3" name="Freeform 336"/>
            <p:cNvSpPr>
              <a:spLocks/>
            </p:cNvSpPr>
            <p:nvPr/>
          </p:nvSpPr>
          <p:spPr bwMode="auto">
            <a:xfrm>
              <a:off x="1000" y="2333"/>
              <a:ext cx="659" cy="534"/>
            </a:xfrm>
            <a:custGeom>
              <a:avLst/>
              <a:gdLst>
                <a:gd name="T0" fmla="*/ 545 w 659"/>
                <a:gd name="T1" fmla="*/ 14 h 534"/>
                <a:gd name="T2" fmla="*/ 552 w 659"/>
                <a:gd name="T3" fmla="*/ 54 h 534"/>
                <a:gd name="T4" fmla="*/ 573 w 659"/>
                <a:gd name="T5" fmla="*/ 114 h 534"/>
                <a:gd name="T6" fmla="*/ 618 w 659"/>
                <a:gd name="T7" fmla="*/ 149 h 534"/>
                <a:gd name="T8" fmla="*/ 642 w 659"/>
                <a:gd name="T9" fmla="*/ 185 h 534"/>
                <a:gd name="T10" fmla="*/ 654 w 659"/>
                <a:gd name="T11" fmla="*/ 213 h 534"/>
                <a:gd name="T12" fmla="*/ 659 w 659"/>
                <a:gd name="T13" fmla="*/ 232 h 534"/>
                <a:gd name="T14" fmla="*/ 635 w 659"/>
                <a:gd name="T15" fmla="*/ 254 h 534"/>
                <a:gd name="T16" fmla="*/ 602 w 659"/>
                <a:gd name="T17" fmla="*/ 296 h 534"/>
                <a:gd name="T18" fmla="*/ 580 w 659"/>
                <a:gd name="T19" fmla="*/ 406 h 534"/>
                <a:gd name="T20" fmla="*/ 573 w 659"/>
                <a:gd name="T21" fmla="*/ 453 h 534"/>
                <a:gd name="T22" fmla="*/ 583 w 659"/>
                <a:gd name="T23" fmla="*/ 527 h 534"/>
                <a:gd name="T24" fmla="*/ 476 w 659"/>
                <a:gd name="T25" fmla="*/ 534 h 534"/>
                <a:gd name="T26" fmla="*/ 254 w 659"/>
                <a:gd name="T27" fmla="*/ 477 h 534"/>
                <a:gd name="T28" fmla="*/ 195 w 659"/>
                <a:gd name="T29" fmla="*/ 434 h 534"/>
                <a:gd name="T30" fmla="*/ 200 w 659"/>
                <a:gd name="T31" fmla="*/ 389 h 534"/>
                <a:gd name="T32" fmla="*/ 211 w 659"/>
                <a:gd name="T33" fmla="*/ 344 h 534"/>
                <a:gd name="T34" fmla="*/ 214 w 659"/>
                <a:gd name="T35" fmla="*/ 289 h 534"/>
                <a:gd name="T36" fmla="*/ 211 w 659"/>
                <a:gd name="T37" fmla="*/ 270 h 534"/>
                <a:gd name="T38" fmla="*/ 128 w 659"/>
                <a:gd name="T39" fmla="*/ 247 h 534"/>
                <a:gd name="T40" fmla="*/ 45 w 659"/>
                <a:gd name="T41" fmla="*/ 213 h 534"/>
                <a:gd name="T42" fmla="*/ 4 w 659"/>
                <a:gd name="T43" fmla="*/ 166 h 534"/>
                <a:gd name="T44" fmla="*/ 0 w 659"/>
                <a:gd name="T45" fmla="*/ 99 h 534"/>
                <a:gd name="T46" fmla="*/ 116 w 659"/>
                <a:gd name="T47" fmla="*/ 142 h 534"/>
                <a:gd name="T48" fmla="*/ 202 w 659"/>
                <a:gd name="T49" fmla="*/ 159 h 534"/>
                <a:gd name="T50" fmla="*/ 297 w 659"/>
                <a:gd name="T51" fmla="*/ 159 h 534"/>
                <a:gd name="T52" fmla="*/ 371 w 659"/>
                <a:gd name="T53" fmla="*/ 154 h 534"/>
                <a:gd name="T54" fmla="*/ 445 w 659"/>
                <a:gd name="T55" fmla="*/ 130 h 534"/>
                <a:gd name="T56" fmla="*/ 459 w 659"/>
                <a:gd name="T57" fmla="*/ 114 h 534"/>
                <a:gd name="T58" fmla="*/ 459 w 659"/>
                <a:gd name="T59" fmla="*/ 78 h 534"/>
                <a:gd name="T60" fmla="*/ 423 w 659"/>
                <a:gd name="T61" fmla="*/ 45 h 534"/>
                <a:gd name="T62" fmla="*/ 423 w 659"/>
                <a:gd name="T63" fmla="*/ 16 h 534"/>
                <a:gd name="T64" fmla="*/ 454 w 659"/>
                <a:gd name="T65" fmla="*/ 12 h 534"/>
                <a:gd name="T66" fmla="*/ 492 w 659"/>
                <a:gd name="T67" fmla="*/ 0 h 534"/>
                <a:gd name="T68" fmla="*/ 523 w 659"/>
                <a:gd name="T69" fmla="*/ 5 h 534"/>
                <a:gd name="T70" fmla="*/ 545 w 659"/>
                <a:gd name="T71" fmla="*/ 14 h 534"/>
                <a:gd name="T72" fmla="*/ 545 w 659"/>
                <a:gd name="T73" fmla="*/ 14 h 5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534"/>
                <a:gd name="T113" fmla="*/ 659 w 659"/>
                <a:gd name="T114" fmla="*/ 534 h 5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534">
                  <a:moveTo>
                    <a:pt x="545" y="14"/>
                  </a:moveTo>
                  <a:lnTo>
                    <a:pt x="552" y="54"/>
                  </a:lnTo>
                  <a:lnTo>
                    <a:pt x="573" y="114"/>
                  </a:lnTo>
                  <a:lnTo>
                    <a:pt x="618" y="149"/>
                  </a:lnTo>
                  <a:lnTo>
                    <a:pt x="642" y="185"/>
                  </a:lnTo>
                  <a:lnTo>
                    <a:pt x="654" y="213"/>
                  </a:lnTo>
                  <a:lnTo>
                    <a:pt x="659" y="232"/>
                  </a:lnTo>
                  <a:lnTo>
                    <a:pt x="635" y="254"/>
                  </a:lnTo>
                  <a:lnTo>
                    <a:pt x="602" y="296"/>
                  </a:lnTo>
                  <a:lnTo>
                    <a:pt x="580" y="406"/>
                  </a:lnTo>
                  <a:lnTo>
                    <a:pt x="573" y="453"/>
                  </a:lnTo>
                  <a:lnTo>
                    <a:pt x="583" y="527"/>
                  </a:lnTo>
                  <a:lnTo>
                    <a:pt x="476" y="534"/>
                  </a:lnTo>
                  <a:lnTo>
                    <a:pt x="254" y="477"/>
                  </a:lnTo>
                  <a:lnTo>
                    <a:pt x="195" y="434"/>
                  </a:lnTo>
                  <a:lnTo>
                    <a:pt x="200" y="389"/>
                  </a:lnTo>
                  <a:lnTo>
                    <a:pt x="211" y="344"/>
                  </a:lnTo>
                  <a:lnTo>
                    <a:pt x="214" y="289"/>
                  </a:lnTo>
                  <a:lnTo>
                    <a:pt x="211" y="270"/>
                  </a:lnTo>
                  <a:lnTo>
                    <a:pt x="128" y="247"/>
                  </a:lnTo>
                  <a:lnTo>
                    <a:pt x="45" y="213"/>
                  </a:lnTo>
                  <a:lnTo>
                    <a:pt x="4" y="166"/>
                  </a:lnTo>
                  <a:lnTo>
                    <a:pt x="0" y="99"/>
                  </a:lnTo>
                  <a:lnTo>
                    <a:pt x="116" y="142"/>
                  </a:lnTo>
                  <a:lnTo>
                    <a:pt x="202" y="159"/>
                  </a:lnTo>
                  <a:lnTo>
                    <a:pt x="297" y="159"/>
                  </a:lnTo>
                  <a:lnTo>
                    <a:pt x="371" y="154"/>
                  </a:lnTo>
                  <a:lnTo>
                    <a:pt x="445" y="130"/>
                  </a:lnTo>
                  <a:lnTo>
                    <a:pt x="459" y="114"/>
                  </a:lnTo>
                  <a:lnTo>
                    <a:pt x="459" y="78"/>
                  </a:lnTo>
                  <a:lnTo>
                    <a:pt x="423" y="45"/>
                  </a:lnTo>
                  <a:lnTo>
                    <a:pt x="423" y="16"/>
                  </a:lnTo>
                  <a:lnTo>
                    <a:pt x="454" y="12"/>
                  </a:lnTo>
                  <a:lnTo>
                    <a:pt x="492" y="0"/>
                  </a:lnTo>
                  <a:lnTo>
                    <a:pt x="523" y="5"/>
                  </a:lnTo>
                  <a:lnTo>
                    <a:pt x="545" y="1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4" name="Freeform 337"/>
            <p:cNvSpPr>
              <a:spLocks/>
            </p:cNvSpPr>
            <p:nvPr/>
          </p:nvSpPr>
          <p:spPr bwMode="auto">
            <a:xfrm>
              <a:off x="1088" y="2532"/>
              <a:ext cx="490" cy="316"/>
            </a:xfrm>
            <a:custGeom>
              <a:avLst/>
              <a:gdLst>
                <a:gd name="T0" fmla="*/ 145 w 490"/>
                <a:gd name="T1" fmla="*/ 162 h 316"/>
                <a:gd name="T2" fmla="*/ 207 w 490"/>
                <a:gd name="T3" fmla="*/ 159 h 316"/>
                <a:gd name="T4" fmla="*/ 209 w 490"/>
                <a:gd name="T5" fmla="*/ 116 h 316"/>
                <a:gd name="T6" fmla="*/ 138 w 490"/>
                <a:gd name="T7" fmla="*/ 102 h 316"/>
                <a:gd name="T8" fmla="*/ 123 w 490"/>
                <a:gd name="T9" fmla="*/ 74 h 316"/>
                <a:gd name="T10" fmla="*/ 50 w 490"/>
                <a:gd name="T11" fmla="*/ 50 h 316"/>
                <a:gd name="T12" fmla="*/ 0 w 490"/>
                <a:gd name="T13" fmla="*/ 26 h 316"/>
                <a:gd name="T14" fmla="*/ 0 w 490"/>
                <a:gd name="T15" fmla="*/ 0 h 316"/>
                <a:gd name="T16" fmla="*/ 114 w 490"/>
                <a:gd name="T17" fmla="*/ 40 h 316"/>
                <a:gd name="T18" fmla="*/ 190 w 490"/>
                <a:gd name="T19" fmla="*/ 55 h 316"/>
                <a:gd name="T20" fmla="*/ 283 w 490"/>
                <a:gd name="T21" fmla="*/ 112 h 316"/>
                <a:gd name="T22" fmla="*/ 371 w 490"/>
                <a:gd name="T23" fmla="*/ 159 h 316"/>
                <a:gd name="T24" fmla="*/ 385 w 490"/>
                <a:gd name="T25" fmla="*/ 190 h 316"/>
                <a:gd name="T26" fmla="*/ 485 w 490"/>
                <a:gd name="T27" fmla="*/ 242 h 316"/>
                <a:gd name="T28" fmla="*/ 490 w 490"/>
                <a:gd name="T29" fmla="*/ 306 h 316"/>
                <a:gd name="T30" fmla="*/ 459 w 490"/>
                <a:gd name="T31" fmla="*/ 316 h 316"/>
                <a:gd name="T32" fmla="*/ 233 w 490"/>
                <a:gd name="T33" fmla="*/ 266 h 316"/>
                <a:gd name="T34" fmla="*/ 162 w 490"/>
                <a:gd name="T35" fmla="*/ 192 h 316"/>
                <a:gd name="T36" fmla="*/ 145 w 490"/>
                <a:gd name="T37" fmla="*/ 162 h 316"/>
                <a:gd name="T38" fmla="*/ 145 w 490"/>
                <a:gd name="T39" fmla="*/ 162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316"/>
                <a:gd name="T62" fmla="*/ 490 w 490"/>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316">
                  <a:moveTo>
                    <a:pt x="145" y="162"/>
                  </a:moveTo>
                  <a:lnTo>
                    <a:pt x="207" y="159"/>
                  </a:lnTo>
                  <a:lnTo>
                    <a:pt x="209" y="116"/>
                  </a:lnTo>
                  <a:lnTo>
                    <a:pt x="138" y="102"/>
                  </a:lnTo>
                  <a:lnTo>
                    <a:pt x="123" y="74"/>
                  </a:lnTo>
                  <a:lnTo>
                    <a:pt x="50" y="50"/>
                  </a:lnTo>
                  <a:lnTo>
                    <a:pt x="0" y="26"/>
                  </a:lnTo>
                  <a:lnTo>
                    <a:pt x="0" y="0"/>
                  </a:lnTo>
                  <a:lnTo>
                    <a:pt x="114" y="40"/>
                  </a:lnTo>
                  <a:lnTo>
                    <a:pt x="190" y="55"/>
                  </a:lnTo>
                  <a:lnTo>
                    <a:pt x="283" y="112"/>
                  </a:lnTo>
                  <a:lnTo>
                    <a:pt x="371" y="159"/>
                  </a:lnTo>
                  <a:lnTo>
                    <a:pt x="385" y="190"/>
                  </a:lnTo>
                  <a:lnTo>
                    <a:pt x="485" y="242"/>
                  </a:lnTo>
                  <a:lnTo>
                    <a:pt x="490" y="306"/>
                  </a:lnTo>
                  <a:lnTo>
                    <a:pt x="459" y="316"/>
                  </a:lnTo>
                  <a:lnTo>
                    <a:pt x="233" y="266"/>
                  </a:lnTo>
                  <a:lnTo>
                    <a:pt x="162" y="192"/>
                  </a:lnTo>
                  <a:lnTo>
                    <a:pt x="145" y="162"/>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5" name="Freeform 338"/>
            <p:cNvSpPr>
              <a:spLocks/>
            </p:cNvSpPr>
            <p:nvPr/>
          </p:nvSpPr>
          <p:spPr bwMode="auto">
            <a:xfrm>
              <a:off x="1000" y="2430"/>
              <a:ext cx="81" cy="71"/>
            </a:xfrm>
            <a:custGeom>
              <a:avLst/>
              <a:gdLst>
                <a:gd name="T0" fmla="*/ 81 w 81"/>
                <a:gd name="T1" fmla="*/ 33 h 71"/>
                <a:gd name="T2" fmla="*/ 45 w 81"/>
                <a:gd name="T3" fmla="*/ 38 h 71"/>
                <a:gd name="T4" fmla="*/ 12 w 81"/>
                <a:gd name="T5" fmla="*/ 71 h 71"/>
                <a:gd name="T6" fmla="*/ 2 w 81"/>
                <a:gd name="T7" fmla="*/ 45 h 71"/>
                <a:gd name="T8" fmla="*/ 0 w 81"/>
                <a:gd name="T9" fmla="*/ 0 h 71"/>
                <a:gd name="T10" fmla="*/ 81 w 81"/>
                <a:gd name="T11" fmla="*/ 33 h 71"/>
                <a:gd name="T12" fmla="*/ 81 w 81"/>
                <a:gd name="T13" fmla="*/ 33 h 71"/>
                <a:gd name="T14" fmla="*/ 0 60000 65536"/>
                <a:gd name="T15" fmla="*/ 0 60000 65536"/>
                <a:gd name="T16" fmla="*/ 0 60000 65536"/>
                <a:gd name="T17" fmla="*/ 0 60000 65536"/>
                <a:gd name="T18" fmla="*/ 0 60000 65536"/>
                <a:gd name="T19" fmla="*/ 0 60000 65536"/>
                <a:gd name="T20" fmla="*/ 0 60000 65536"/>
                <a:gd name="T21" fmla="*/ 0 w 81"/>
                <a:gd name="T22" fmla="*/ 0 h 71"/>
                <a:gd name="T23" fmla="*/ 81 w 8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1">
                  <a:moveTo>
                    <a:pt x="81" y="33"/>
                  </a:moveTo>
                  <a:lnTo>
                    <a:pt x="45" y="38"/>
                  </a:lnTo>
                  <a:lnTo>
                    <a:pt x="12" y="71"/>
                  </a:lnTo>
                  <a:lnTo>
                    <a:pt x="2" y="45"/>
                  </a:lnTo>
                  <a:lnTo>
                    <a:pt x="0" y="0"/>
                  </a:lnTo>
                  <a:lnTo>
                    <a:pt x="81" y="33"/>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6" name="Freeform 339"/>
            <p:cNvSpPr>
              <a:spLocks/>
            </p:cNvSpPr>
            <p:nvPr/>
          </p:nvSpPr>
          <p:spPr bwMode="auto">
            <a:xfrm>
              <a:off x="1247" y="2722"/>
              <a:ext cx="357" cy="147"/>
            </a:xfrm>
            <a:custGeom>
              <a:avLst/>
              <a:gdLst>
                <a:gd name="T0" fmla="*/ 0 w 357"/>
                <a:gd name="T1" fmla="*/ 0 h 147"/>
                <a:gd name="T2" fmla="*/ 69 w 357"/>
                <a:gd name="T3" fmla="*/ 85 h 147"/>
                <a:gd name="T4" fmla="*/ 193 w 357"/>
                <a:gd name="T5" fmla="*/ 131 h 147"/>
                <a:gd name="T6" fmla="*/ 357 w 357"/>
                <a:gd name="T7" fmla="*/ 147 h 147"/>
                <a:gd name="T8" fmla="*/ 326 w 357"/>
                <a:gd name="T9" fmla="*/ 119 h 147"/>
                <a:gd name="T10" fmla="*/ 174 w 357"/>
                <a:gd name="T11" fmla="*/ 83 h 147"/>
                <a:gd name="T12" fmla="*/ 74 w 357"/>
                <a:gd name="T13" fmla="*/ 21 h 147"/>
                <a:gd name="T14" fmla="*/ 26 w 357"/>
                <a:gd name="T15" fmla="*/ 2 h 147"/>
                <a:gd name="T16" fmla="*/ 0 w 357"/>
                <a:gd name="T17" fmla="*/ 0 h 147"/>
                <a:gd name="T18" fmla="*/ 0 w 35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47"/>
                <a:gd name="T32" fmla="*/ 357 w 357"/>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47">
                  <a:moveTo>
                    <a:pt x="0" y="0"/>
                  </a:moveTo>
                  <a:lnTo>
                    <a:pt x="69" y="85"/>
                  </a:lnTo>
                  <a:lnTo>
                    <a:pt x="193" y="131"/>
                  </a:lnTo>
                  <a:lnTo>
                    <a:pt x="357" y="147"/>
                  </a:lnTo>
                  <a:lnTo>
                    <a:pt x="326" y="119"/>
                  </a:lnTo>
                  <a:lnTo>
                    <a:pt x="174" y="83"/>
                  </a:lnTo>
                  <a:lnTo>
                    <a:pt x="74" y="21"/>
                  </a:lnTo>
                  <a:lnTo>
                    <a:pt x="26" y="2"/>
                  </a:lnTo>
                  <a:lnTo>
                    <a:pt x="0"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7" name="Freeform 340"/>
            <p:cNvSpPr>
              <a:spLocks/>
            </p:cNvSpPr>
            <p:nvPr/>
          </p:nvSpPr>
          <p:spPr bwMode="auto">
            <a:xfrm>
              <a:off x="1081" y="2482"/>
              <a:ext cx="371" cy="98"/>
            </a:xfrm>
            <a:custGeom>
              <a:avLst/>
              <a:gdLst>
                <a:gd name="T0" fmla="*/ 14 w 371"/>
                <a:gd name="T1" fmla="*/ 0 h 98"/>
                <a:gd name="T2" fmla="*/ 0 w 371"/>
                <a:gd name="T3" fmla="*/ 17 h 98"/>
                <a:gd name="T4" fmla="*/ 21 w 371"/>
                <a:gd name="T5" fmla="*/ 38 h 98"/>
                <a:gd name="T6" fmla="*/ 169 w 371"/>
                <a:gd name="T7" fmla="*/ 67 h 98"/>
                <a:gd name="T8" fmla="*/ 240 w 371"/>
                <a:gd name="T9" fmla="*/ 90 h 98"/>
                <a:gd name="T10" fmla="*/ 361 w 371"/>
                <a:gd name="T11" fmla="*/ 98 h 98"/>
                <a:gd name="T12" fmla="*/ 371 w 371"/>
                <a:gd name="T13" fmla="*/ 74 h 98"/>
                <a:gd name="T14" fmla="*/ 371 w 371"/>
                <a:gd name="T15" fmla="*/ 17 h 98"/>
                <a:gd name="T16" fmla="*/ 318 w 371"/>
                <a:gd name="T17" fmla="*/ 10 h 98"/>
                <a:gd name="T18" fmla="*/ 126 w 371"/>
                <a:gd name="T19" fmla="*/ 17 h 98"/>
                <a:gd name="T20" fmla="*/ 14 w 371"/>
                <a:gd name="T21" fmla="*/ 0 h 98"/>
                <a:gd name="T22" fmla="*/ 14 w 371"/>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98"/>
                <a:gd name="T38" fmla="*/ 371 w 37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98">
                  <a:moveTo>
                    <a:pt x="14" y="0"/>
                  </a:moveTo>
                  <a:lnTo>
                    <a:pt x="0" y="17"/>
                  </a:lnTo>
                  <a:lnTo>
                    <a:pt x="21" y="38"/>
                  </a:lnTo>
                  <a:lnTo>
                    <a:pt x="169" y="67"/>
                  </a:lnTo>
                  <a:lnTo>
                    <a:pt x="240" y="90"/>
                  </a:lnTo>
                  <a:lnTo>
                    <a:pt x="361" y="98"/>
                  </a:lnTo>
                  <a:lnTo>
                    <a:pt x="371" y="74"/>
                  </a:lnTo>
                  <a:lnTo>
                    <a:pt x="371" y="17"/>
                  </a:lnTo>
                  <a:lnTo>
                    <a:pt x="318" y="10"/>
                  </a:lnTo>
                  <a:lnTo>
                    <a:pt x="126" y="17"/>
                  </a:lnTo>
                  <a:lnTo>
                    <a:pt x="1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8" name="Freeform 341"/>
            <p:cNvSpPr>
              <a:spLocks/>
            </p:cNvSpPr>
            <p:nvPr/>
          </p:nvSpPr>
          <p:spPr bwMode="auto">
            <a:xfrm>
              <a:off x="1459" y="2335"/>
              <a:ext cx="155" cy="240"/>
            </a:xfrm>
            <a:custGeom>
              <a:avLst/>
              <a:gdLst>
                <a:gd name="T0" fmla="*/ 38 w 155"/>
                <a:gd name="T1" fmla="*/ 0 h 240"/>
                <a:gd name="T2" fmla="*/ 74 w 155"/>
                <a:gd name="T3" fmla="*/ 7 h 240"/>
                <a:gd name="T4" fmla="*/ 105 w 155"/>
                <a:gd name="T5" fmla="*/ 124 h 240"/>
                <a:gd name="T6" fmla="*/ 155 w 155"/>
                <a:gd name="T7" fmla="*/ 197 h 240"/>
                <a:gd name="T8" fmla="*/ 155 w 155"/>
                <a:gd name="T9" fmla="*/ 240 h 240"/>
                <a:gd name="T10" fmla="*/ 24 w 155"/>
                <a:gd name="T11" fmla="*/ 240 h 240"/>
                <a:gd name="T12" fmla="*/ 0 w 155"/>
                <a:gd name="T13" fmla="*/ 188 h 240"/>
                <a:gd name="T14" fmla="*/ 33 w 155"/>
                <a:gd name="T15" fmla="*/ 107 h 240"/>
                <a:gd name="T16" fmla="*/ 5 w 155"/>
                <a:gd name="T17" fmla="*/ 48 h 240"/>
                <a:gd name="T18" fmla="*/ 5 w 155"/>
                <a:gd name="T19" fmla="*/ 22 h 240"/>
                <a:gd name="T20" fmla="*/ 38 w 155"/>
                <a:gd name="T21" fmla="*/ 0 h 240"/>
                <a:gd name="T22" fmla="*/ 38 w 155"/>
                <a:gd name="T23" fmla="*/ 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240"/>
                <a:gd name="T38" fmla="*/ 155 w 155"/>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240">
                  <a:moveTo>
                    <a:pt x="38" y="0"/>
                  </a:moveTo>
                  <a:lnTo>
                    <a:pt x="74" y="7"/>
                  </a:lnTo>
                  <a:lnTo>
                    <a:pt x="105" y="124"/>
                  </a:lnTo>
                  <a:lnTo>
                    <a:pt x="155" y="197"/>
                  </a:lnTo>
                  <a:lnTo>
                    <a:pt x="155" y="240"/>
                  </a:lnTo>
                  <a:lnTo>
                    <a:pt x="24" y="240"/>
                  </a:lnTo>
                  <a:lnTo>
                    <a:pt x="0" y="188"/>
                  </a:lnTo>
                  <a:lnTo>
                    <a:pt x="33" y="107"/>
                  </a:lnTo>
                  <a:lnTo>
                    <a:pt x="5" y="48"/>
                  </a:lnTo>
                  <a:lnTo>
                    <a:pt x="5" y="22"/>
                  </a:lnTo>
                  <a:lnTo>
                    <a:pt x="3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9" name="Freeform 342"/>
            <p:cNvSpPr>
              <a:spLocks/>
            </p:cNvSpPr>
            <p:nvPr/>
          </p:nvSpPr>
          <p:spPr bwMode="auto">
            <a:xfrm>
              <a:off x="1378" y="2212"/>
              <a:ext cx="664" cy="323"/>
            </a:xfrm>
            <a:custGeom>
              <a:avLst/>
              <a:gdLst>
                <a:gd name="T0" fmla="*/ 286 w 664"/>
                <a:gd name="T1" fmla="*/ 9 h 323"/>
                <a:gd name="T2" fmla="*/ 345 w 664"/>
                <a:gd name="T3" fmla="*/ 26 h 323"/>
                <a:gd name="T4" fmla="*/ 433 w 664"/>
                <a:gd name="T5" fmla="*/ 66 h 323"/>
                <a:gd name="T6" fmla="*/ 457 w 664"/>
                <a:gd name="T7" fmla="*/ 83 h 323"/>
                <a:gd name="T8" fmla="*/ 478 w 664"/>
                <a:gd name="T9" fmla="*/ 90 h 323"/>
                <a:gd name="T10" fmla="*/ 593 w 664"/>
                <a:gd name="T11" fmla="*/ 90 h 323"/>
                <a:gd name="T12" fmla="*/ 624 w 664"/>
                <a:gd name="T13" fmla="*/ 121 h 323"/>
                <a:gd name="T14" fmla="*/ 655 w 664"/>
                <a:gd name="T15" fmla="*/ 187 h 323"/>
                <a:gd name="T16" fmla="*/ 664 w 664"/>
                <a:gd name="T17" fmla="*/ 263 h 323"/>
                <a:gd name="T18" fmla="*/ 650 w 664"/>
                <a:gd name="T19" fmla="*/ 308 h 323"/>
                <a:gd name="T20" fmla="*/ 633 w 664"/>
                <a:gd name="T21" fmla="*/ 323 h 323"/>
                <a:gd name="T22" fmla="*/ 578 w 664"/>
                <a:gd name="T23" fmla="*/ 320 h 323"/>
                <a:gd name="T24" fmla="*/ 516 w 664"/>
                <a:gd name="T25" fmla="*/ 280 h 323"/>
                <a:gd name="T26" fmla="*/ 357 w 664"/>
                <a:gd name="T27" fmla="*/ 237 h 323"/>
                <a:gd name="T28" fmla="*/ 300 w 664"/>
                <a:gd name="T29" fmla="*/ 187 h 323"/>
                <a:gd name="T30" fmla="*/ 214 w 664"/>
                <a:gd name="T31" fmla="*/ 130 h 323"/>
                <a:gd name="T32" fmla="*/ 171 w 664"/>
                <a:gd name="T33" fmla="*/ 102 h 323"/>
                <a:gd name="T34" fmla="*/ 83 w 664"/>
                <a:gd name="T35" fmla="*/ 85 h 323"/>
                <a:gd name="T36" fmla="*/ 36 w 664"/>
                <a:gd name="T37" fmla="*/ 73 h 323"/>
                <a:gd name="T38" fmla="*/ 0 w 664"/>
                <a:gd name="T39" fmla="*/ 50 h 323"/>
                <a:gd name="T40" fmla="*/ 0 w 664"/>
                <a:gd name="T41" fmla="*/ 28 h 323"/>
                <a:gd name="T42" fmla="*/ 7 w 664"/>
                <a:gd name="T43" fmla="*/ 7 h 323"/>
                <a:gd name="T44" fmla="*/ 48 w 664"/>
                <a:gd name="T45" fmla="*/ 12 h 323"/>
                <a:gd name="T46" fmla="*/ 129 w 664"/>
                <a:gd name="T47" fmla="*/ 12 h 323"/>
                <a:gd name="T48" fmla="*/ 190 w 664"/>
                <a:gd name="T49" fmla="*/ 0 h 323"/>
                <a:gd name="T50" fmla="*/ 250 w 664"/>
                <a:gd name="T51" fmla="*/ 7 h 323"/>
                <a:gd name="T52" fmla="*/ 286 w 664"/>
                <a:gd name="T53" fmla="*/ 9 h 323"/>
                <a:gd name="T54" fmla="*/ 286 w 664"/>
                <a:gd name="T55" fmla="*/ 9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4"/>
                <a:gd name="T85" fmla="*/ 0 h 323"/>
                <a:gd name="T86" fmla="*/ 664 w 664"/>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4" h="323">
                  <a:moveTo>
                    <a:pt x="286" y="9"/>
                  </a:moveTo>
                  <a:lnTo>
                    <a:pt x="345" y="26"/>
                  </a:lnTo>
                  <a:lnTo>
                    <a:pt x="433" y="66"/>
                  </a:lnTo>
                  <a:lnTo>
                    <a:pt x="457" y="83"/>
                  </a:lnTo>
                  <a:lnTo>
                    <a:pt x="478" y="90"/>
                  </a:lnTo>
                  <a:lnTo>
                    <a:pt x="593" y="90"/>
                  </a:lnTo>
                  <a:lnTo>
                    <a:pt x="624" y="121"/>
                  </a:lnTo>
                  <a:lnTo>
                    <a:pt x="655" y="187"/>
                  </a:lnTo>
                  <a:lnTo>
                    <a:pt x="664" y="263"/>
                  </a:lnTo>
                  <a:lnTo>
                    <a:pt x="650" y="308"/>
                  </a:lnTo>
                  <a:lnTo>
                    <a:pt x="633" y="323"/>
                  </a:lnTo>
                  <a:lnTo>
                    <a:pt x="578" y="320"/>
                  </a:lnTo>
                  <a:lnTo>
                    <a:pt x="516" y="280"/>
                  </a:lnTo>
                  <a:lnTo>
                    <a:pt x="357" y="237"/>
                  </a:lnTo>
                  <a:lnTo>
                    <a:pt x="300" y="187"/>
                  </a:lnTo>
                  <a:lnTo>
                    <a:pt x="214" y="130"/>
                  </a:lnTo>
                  <a:lnTo>
                    <a:pt x="171" y="102"/>
                  </a:lnTo>
                  <a:lnTo>
                    <a:pt x="83" y="85"/>
                  </a:lnTo>
                  <a:lnTo>
                    <a:pt x="36" y="73"/>
                  </a:lnTo>
                  <a:lnTo>
                    <a:pt x="0" y="50"/>
                  </a:lnTo>
                  <a:lnTo>
                    <a:pt x="0" y="28"/>
                  </a:lnTo>
                  <a:lnTo>
                    <a:pt x="7" y="7"/>
                  </a:lnTo>
                  <a:lnTo>
                    <a:pt x="48" y="12"/>
                  </a:lnTo>
                  <a:lnTo>
                    <a:pt x="129" y="12"/>
                  </a:lnTo>
                  <a:lnTo>
                    <a:pt x="190" y="0"/>
                  </a:lnTo>
                  <a:lnTo>
                    <a:pt x="250" y="7"/>
                  </a:lnTo>
                  <a:lnTo>
                    <a:pt x="286" y="9"/>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0" name="Freeform 343"/>
            <p:cNvSpPr>
              <a:spLocks/>
            </p:cNvSpPr>
            <p:nvPr/>
          </p:nvSpPr>
          <p:spPr bwMode="auto">
            <a:xfrm>
              <a:off x="1223" y="1908"/>
              <a:ext cx="400" cy="316"/>
            </a:xfrm>
            <a:custGeom>
              <a:avLst/>
              <a:gdLst>
                <a:gd name="T0" fmla="*/ 400 w 400"/>
                <a:gd name="T1" fmla="*/ 93 h 316"/>
                <a:gd name="T2" fmla="*/ 348 w 400"/>
                <a:gd name="T3" fmla="*/ 66 h 316"/>
                <a:gd name="T4" fmla="*/ 286 w 400"/>
                <a:gd name="T5" fmla="*/ 52 h 316"/>
                <a:gd name="T6" fmla="*/ 219 w 400"/>
                <a:gd name="T7" fmla="*/ 0 h 316"/>
                <a:gd name="T8" fmla="*/ 167 w 400"/>
                <a:gd name="T9" fmla="*/ 0 h 316"/>
                <a:gd name="T10" fmla="*/ 146 w 400"/>
                <a:gd name="T11" fmla="*/ 7 h 316"/>
                <a:gd name="T12" fmla="*/ 117 w 400"/>
                <a:gd name="T13" fmla="*/ 26 h 316"/>
                <a:gd name="T14" fmla="*/ 76 w 400"/>
                <a:gd name="T15" fmla="*/ 28 h 316"/>
                <a:gd name="T16" fmla="*/ 50 w 400"/>
                <a:gd name="T17" fmla="*/ 69 h 316"/>
                <a:gd name="T18" fmla="*/ 19 w 400"/>
                <a:gd name="T19" fmla="*/ 109 h 316"/>
                <a:gd name="T20" fmla="*/ 3 w 400"/>
                <a:gd name="T21" fmla="*/ 138 h 316"/>
                <a:gd name="T22" fmla="*/ 0 w 400"/>
                <a:gd name="T23" fmla="*/ 166 h 316"/>
                <a:gd name="T24" fmla="*/ 24 w 400"/>
                <a:gd name="T25" fmla="*/ 195 h 316"/>
                <a:gd name="T26" fmla="*/ 31 w 400"/>
                <a:gd name="T27" fmla="*/ 235 h 316"/>
                <a:gd name="T28" fmla="*/ 41 w 400"/>
                <a:gd name="T29" fmla="*/ 261 h 316"/>
                <a:gd name="T30" fmla="*/ 62 w 400"/>
                <a:gd name="T31" fmla="*/ 275 h 316"/>
                <a:gd name="T32" fmla="*/ 91 w 400"/>
                <a:gd name="T33" fmla="*/ 290 h 316"/>
                <a:gd name="T34" fmla="*/ 150 w 400"/>
                <a:gd name="T35" fmla="*/ 297 h 316"/>
                <a:gd name="T36" fmla="*/ 207 w 400"/>
                <a:gd name="T37" fmla="*/ 316 h 316"/>
                <a:gd name="T38" fmla="*/ 276 w 400"/>
                <a:gd name="T39" fmla="*/ 316 h 316"/>
                <a:gd name="T40" fmla="*/ 326 w 400"/>
                <a:gd name="T41" fmla="*/ 309 h 316"/>
                <a:gd name="T42" fmla="*/ 310 w 400"/>
                <a:gd name="T43" fmla="*/ 240 h 316"/>
                <a:gd name="T44" fmla="*/ 322 w 400"/>
                <a:gd name="T45" fmla="*/ 187 h 316"/>
                <a:gd name="T46" fmla="*/ 345 w 400"/>
                <a:gd name="T47" fmla="*/ 157 h 316"/>
                <a:gd name="T48" fmla="*/ 374 w 400"/>
                <a:gd name="T49" fmla="*/ 114 h 316"/>
                <a:gd name="T50" fmla="*/ 386 w 400"/>
                <a:gd name="T51" fmla="*/ 102 h 316"/>
                <a:gd name="T52" fmla="*/ 400 w 400"/>
                <a:gd name="T53" fmla="*/ 93 h 316"/>
                <a:gd name="T54" fmla="*/ 400 w 400"/>
                <a:gd name="T55" fmla="*/ 93 h 3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316"/>
                <a:gd name="T86" fmla="*/ 400 w 400"/>
                <a:gd name="T87" fmla="*/ 316 h 3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316">
                  <a:moveTo>
                    <a:pt x="400" y="93"/>
                  </a:moveTo>
                  <a:lnTo>
                    <a:pt x="348" y="66"/>
                  </a:lnTo>
                  <a:lnTo>
                    <a:pt x="286" y="52"/>
                  </a:lnTo>
                  <a:lnTo>
                    <a:pt x="219" y="0"/>
                  </a:lnTo>
                  <a:lnTo>
                    <a:pt x="167" y="0"/>
                  </a:lnTo>
                  <a:lnTo>
                    <a:pt x="146" y="7"/>
                  </a:lnTo>
                  <a:lnTo>
                    <a:pt x="117" y="26"/>
                  </a:lnTo>
                  <a:lnTo>
                    <a:pt x="76" y="28"/>
                  </a:lnTo>
                  <a:lnTo>
                    <a:pt x="50" y="69"/>
                  </a:lnTo>
                  <a:lnTo>
                    <a:pt x="19" y="109"/>
                  </a:lnTo>
                  <a:lnTo>
                    <a:pt x="3" y="138"/>
                  </a:lnTo>
                  <a:lnTo>
                    <a:pt x="0" y="166"/>
                  </a:lnTo>
                  <a:lnTo>
                    <a:pt x="24" y="195"/>
                  </a:lnTo>
                  <a:lnTo>
                    <a:pt x="31" y="235"/>
                  </a:lnTo>
                  <a:lnTo>
                    <a:pt x="41" y="261"/>
                  </a:lnTo>
                  <a:lnTo>
                    <a:pt x="62" y="275"/>
                  </a:lnTo>
                  <a:lnTo>
                    <a:pt x="91" y="290"/>
                  </a:lnTo>
                  <a:lnTo>
                    <a:pt x="150" y="297"/>
                  </a:lnTo>
                  <a:lnTo>
                    <a:pt x="207" y="316"/>
                  </a:lnTo>
                  <a:lnTo>
                    <a:pt x="276" y="316"/>
                  </a:lnTo>
                  <a:lnTo>
                    <a:pt x="326" y="309"/>
                  </a:lnTo>
                  <a:lnTo>
                    <a:pt x="310" y="240"/>
                  </a:lnTo>
                  <a:lnTo>
                    <a:pt x="322" y="187"/>
                  </a:lnTo>
                  <a:lnTo>
                    <a:pt x="345" y="157"/>
                  </a:lnTo>
                  <a:lnTo>
                    <a:pt x="374" y="114"/>
                  </a:lnTo>
                  <a:lnTo>
                    <a:pt x="386" y="102"/>
                  </a:lnTo>
                  <a:lnTo>
                    <a:pt x="400" y="93"/>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1" name="Freeform 344"/>
            <p:cNvSpPr>
              <a:spLocks/>
            </p:cNvSpPr>
            <p:nvPr/>
          </p:nvSpPr>
          <p:spPr bwMode="auto">
            <a:xfrm>
              <a:off x="1380" y="2257"/>
              <a:ext cx="655" cy="263"/>
            </a:xfrm>
            <a:custGeom>
              <a:avLst/>
              <a:gdLst>
                <a:gd name="T0" fmla="*/ 0 w 655"/>
                <a:gd name="T1" fmla="*/ 0 h 263"/>
                <a:gd name="T2" fmla="*/ 43 w 655"/>
                <a:gd name="T3" fmla="*/ 12 h 263"/>
                <a:gd name="T4" fmla="*/ 141 w 655"/>
                <a:gd name="T5" fmla="*/ 19 h 263"/>
                <a:gd name="T6" fmla="*/ 234 w 655"/>
                <a:gd name="T7" fmla="*/ 50 h 263"/>
                <a:gd name="T8" fmla="*/ 274 w 655"/>
                <a:gd name="T9" fmla="*/ 78 h 263"/>
                <a:gd name="T10" fmla="*/ 360 w 655"/>
                <a:gd name="T11" fmla="*/ 92 h 263"/>
                <a:gd name="T12" fmla="*/ 438 w 655"/>
                <a:gd name="T13" fmla="*/ 78 h 263"/>
                <a:gd name="T14" fmla="*/ 426 w 655"/>
                <a:gd name="T15" fmla="*/ 133 h 263"/>
                <a:gd name="T16" fmla="*/ 455 w 655"/>
                <a:gd name="T17" fmla="*/ 164 h 263"/>
                <a:gd name="T18" fmla="*/ 569 w 655"/>
                <a:gd name="T19" fmla="*/ 175 h 263"/>
                <a:gd name="T20" fmla="*/ 610 w 655"/>
                <a:gd name="T21" fmla="*/ 171 h 263"/>
                <a:gd name="T22" fmla="*/ 626 w 655"/>
                <a:gd name="T23" fmla="*/ 102 h 263"/>
                <a:gd name="T24" fmla="*/ 655 w 655"/>
                <a:gd name="T25" fmla="*/ 192 h 263"/>
                <a:gd name="T26" fmla="*/ 631 w 655"/>
                <a:gd name="T27" fmla="*/ 216 h 263"/>
                <a:gd name="T28" fmla="*/ 548 w 655"/>
                <a:gd name="T29" fmla="*/ 218 h 263"/>
                <a:gd name="T30" fmla="*/ 569 w 655"/>
                <a:gd name="T31" fmla="*/ 263 h 263"/>
                <a:gd name="T32" fmla="*/ 512 w 655"/>
                <a:gd name="T33" fmla="*/ 237 h 263"/>
                <a:gd name="T34" fmla="*/ 462 w 655"/>
                <a:gd name="T35" fmla="*/ 211 h 263"/>
                <a:gd name="T36" fmla="*/ 424 w 655"/>
                <a:gd name="T37" fmla="*/ 164 h 263"/>
                <a:gd name="T38" fmla="*/ 369 w 655"/>
                <a:gd name="T39" fmla="*/ 161 h 263"/>
                <a:gd name="T40" fmla="*/ 322 w 655"/>
                <a:gd name="T41" fmla="*/ 152 h 263"/>
                <a:gd name="T42" fmla="*/ 234 w 655"/>
                <a:gd name="T43" fmla="*/ 107 h 263"/>
                <a:gd name="T44" fmla="*/ 172 w 655"/>
                <a:gd name="T45" fmla="*/ 69 h 263"/>
                <a:gd name="T46" fmla="*/ 105 w 655"/>
                <a:gd name="T47" fmla="*/ 47 h 263"/>
                <a:gd name="T48" fmla="*/ 55 w 655"/>
                <a:gd name="T49" fmla="*/ 40 h 263"/>
                <a:gd name="T50" fmla="*/ 31 w 655"/>
                <a:gd name="T51" fmla="*/ 31 h 263"/>
                <a:gd name="T52" fmla="*/ 8 w 655"/>
                <a:gd name="T53" fmla="*/ 19 h 263"/>
                <a:gd name="T54" fmla="*/ 0 w 655"/>
                <a:gd name="T55" fmla="*/ 0 h 263"/>
                <a:gd name="T56" fmla="*/ 0 w 655"/>
                <a:gd name="T57" fmla="*/ 0 h 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5"/>
                <a:gd name="T88" fmla="*/ 0 h 263"/>
                <a:gd name="T89" fmla="*/ 655 w 655"/>
                <a:gd name="T90" fmla="*/ 263 h 2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5" h="263">
                  <a:moveTo>
                    <a:pt x="0" y="0"/>
                  </a:moveTo>
                  <a:lnTo>
                    <a:pt x="43" y="12"/>
                  </a:lnTo>
                  <a:lnTo>
                    <a:pt x="141" y="19"/>
                  </a:lnTo>
                  <a:lnTo>
                    <a:pt x="234" y="50"/>
                  </a:lnTo>
                  <a:lnTo>
                    <a:pt x="274" y="78"/>
                  </a:lnTo>
                  <a:lnTo>
                    <a:pt x="360" y="92"/>
                  </a:lnTo>
                  <a:lnTo>
                    <a:pt x="438" y="78"/>
                  </a:lnTo>
                  <a:lnTo>
                    <a:pt x="426" y="133"/>
                  </a:lnTo>
                  <a:lnTo>
                    <a:pt x="455" y="164"/>
                  </a:lnTo>
                  <a:lnTo>
                    <a:pt x="569" y="175"/>
                  </a:lnTo>
                  <a:lnTo>
                    <a:pt x="610" y="171"/>
                  </a:lnTo>
                  <a:lnTo>
                    <a:pt x="626" y="102"/>
                  </a:lnTo>
                  <a:lnTo>
                    <a:pt x="655" y="192"/>
                  </a:lnTo>
                  <a:lnTo>
                    <a:pt x="631" y="216"/>
                  </a:lnTo>
                  <a:lnTo>
                    <a:pt x="548" y="218"/>
                  </a:lnTo>
                  <a:lnTo>
                    <a:pt x="569" y="263"/>
                  </a:lnTo>
                  <a:lnTo>
                    <a:pt x="512" y="237"/>
                  </a:lnTo>
                  <a:lnTo>
                    <a:pt x="462" y="211"/>
                  </a:lnTo>
                  <a:lnTo>
                    <a:pt x="424" y="164"/>
                  </a:lnTo>
                  <a:lnTo>
                    <a:pt x="369" y="161"/>
                  </a:lnTo>
                  <a:lnTo>
                    <a:pt x="322" y="152"/>
                  </a:lnTo>
                  <a:lnTo>
                    <a:pt x="234" y="107"/>
                  </a:lnTo>
                  <a:lnTo>
                    <a:pt x="172" y="69"/>
                  </a:lnTo>
                  <a:lnTo>
                    <a:pt x="105" y="47"/>
                  </a:lnTo>
                  <a:lnTo>
                    <a:pt x="55" y="40"/>
                  </a:lnTo>
                  <a:lnTo>
                    <a:pt x="31" y="31"/>
                  </a:lnTo>
                  <a:lnTo>
                    <a:pt x="8" y="19"/>
                  </a:lnTo>
                  <a:lnTo>
                    <a:pt x="0"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62" name="Freeform 345"/>
            <p:cNvSpPr>
              <a:spLocks/>
            </p:cNvSpPr>
            <p:nvPr/>
          </p:nvSpPr>
          <p:spPr bwMode="auto">
            <a:xfrm>
              <a:off x="1818" y="2311"/>
              <a:ext cx="169" cy="81"/>
            </a:xfrm>
            <a:custGeom>
              <a:avLst/>
              <a:gdLst>
                <a:gd name="T0" fmla="*/ 27 w 169"/>
                <a:gd name="T1" fmla="*/ 0 h 81"/>
                <a:gd name="T2" fmla="*/ 143 w 169"/>
                <a:gd name="T3" fmla="*/ 3 h 81"/>
                <a:gd name="T4" fmla="*/ 169 w 169"/>
                <a:gd name="T5" fmla="*/ 76 h 81"/>
                <a:gd name="T6" fmla="*/ 84 w 169"/>
                <a:gd name="T7" fmla="*/ 81 h 81"/>
                <a:gd name="T8" fmla="*/ 0 w 169"/>
                <a:gd name="T9" fmla="*/ 60 h 81"/>
                <a:gd name="T10" fmla="*/ 7 w 169"/>
                <a:gd name="T11" fmla="*/ 15 h 81"/>
                <a:gd name="T12" fmla="*/ 27 w 169"/>
                <a:gd name="T13" fmla="*/ 0 h 81"/>
                <a:gd name="T14" fmla="*/ 27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27" y="0"/>
                  </a:moveTo>
                  <a:lnTo>
                    <a:pt x="143" y="3"/>
                  </a:lnTo>
                  <a:lnTo>
                    <a:pt x="169" y="76"/>
                  </a:lnTo>
                  <a:lnTo>
                    <a:pt x="84" y="81"/>
                  </a:lnTo>
                  <a:lnTo>
                    <a:pt x="0" y="60"/>
                  </a:lnTo>
                  <a:lnTo>
                    <a:pt x="7" y="15"/>
                  </a:lnTo>
                  <a:lnTo>
                    <a:pt x="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3" name="Freeform 346"/>
            <p:cNvSpPr>
              <a:spLocks/>
            </p:cNvSpPr>
            <p:nvPr/>
          </p:nvSpPr>
          <p:spPr bwMode="auto">
            <a:xfrm>
              <a:off x="1385" y="2231"/>
              <a:ext cx="138" cy="33"/>
            </a:xfrm>
            <a:custGeom>
              <a:avLst/>
              <a:gdLst>
                <a:gd name="T0" fmla="*/ 57 w 138"/>
                <a:gd name="T1" fmla="*/ 7 h 33"/>
                <a:gd name="T2" fmla="*/ 0 w 138"/>
                <a:gd name="T3" fmla="*/ 0 h 33"/>
                <a:gd name="T4" fmla="*/ 3 w 138"/>
                <a:gd name="T5" fmla="*/ 23 h 33"/>
                <a:gd name="T6" fmla="*/ 50 w 138"/>
                <a:gd name="T7" fmla="*/ 33 h 33"/>
                <a:gd name="T8" fmla="*/ 60 w 138"/>
                <a:gd name="T9" fmla="*/ 23 h 33"/>
                <a:gd name="T10" fmla="*/ 72 w 138"/>
                <a:gd name="T11" fmla="*/ 26 h 33"/>
                <a:gd name="T12" fmla="*/ 124 w 138"/>
                <a:gd name="T13" fmla="*/ 26 h 33"/>
                <a:gd name="T14" fmla="*/ 138 w 138"/>
                <a:gd name="T15" fmla="*/ 14 h 33"/>
                <a:gd name="T16" fmla="*/ 57 w 138"/>
                <a:gd name="T17" fmla="*/ 7 h 33"/>
                <a:gd name="T18" fmla="*/ 57 w 138"/>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33"/>
                <a:gd name="T32" fmla="*/ 138 w 1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33">
                  <a:moveTo>
                    <a:pt x="57" y="7"/>
                  </a:moveTo>
                  <a:lnTo>
                    <a:pt x="0" y="0"/>
                  </a:lnTo>
                  <a:lnTo>
                    <a:pt x="3" y="23"/>
                  </a:lnTo>
                  <a:lnTo>
                    <a:pt x="50" y="33"/>
                  </a:lnTo>
                  <a:lnTo>
                    <a:pt x="60" y="23"/>
                  </a:lnTo>
                  <a:lnTo>
                    <a:pt x="72" y="26"/>
                  </a:lnTo>
                  <a:lnTo>
                    <a:pt x="124" y="26"/>
                  </a:lnTo>
                  <a:lnTo>
                    <a:pt x="138" y="14"/>
                  </a:lnTo>
                  <a:lnTo>
                    <a:pt x="57"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4" name="Freeform 347"/>
            <p:cNvSpPr>
              <a:spLocks/>
            </p:cNvSpPr>
            <p:nvPr/>
          </p:nvSpPr>
          <p:spPr bwMode="auto">
            <a:xfrm>
              <a:off x="1521" y="2231"/>
              <a:ext cx="121" cy="47"/>
            </a:xfrm>
            <a:custGeom>
              <a:avLst/>
              <a:gdLst>
                <a:gd name="T0" fmla="*/ 74 w 121"/>
                <a:gd name="T1" fmla="*/ 7 h 47"/>
                <a:gd name="T2" fmla="*/ 36 w 121"/>
                <a:gd name="T3" fmla="*/ 0 h 47"/>
                <a:gd name="T4" fmla="*/ 0 w 121"/>
                <a:gd name="T5" fmla="*/ 7 h 47"/>
                <a:gd name="T6" fmla="*/ 5 w 121"/>
                <a:gd name="T7" fmla="*/ 33 h 47"/>
                <a:gd name="T8" fmla="*/ 57 w 121"/>
                <a:gd name="T9" fmla="*/ 40 h 47"/>
                <a:gd name="T10" fmla="*/ 107 w 121"/>
                <a:gd name="T11" fmla="*/ 47 h 47"/>
                <a:gd name="T12" fmla="*/ 121 w 121"/>
                <a:gd name="T13" fmla="*/ 31 h 47"/>
                <a:gd name="T14" fmla="*/ 107 w 121"/>
                <a:gd name="T15" fmla="*/ 14 h 47"/>
                <a:gd name="T16" fmla="*/ 74 w 121"/>
                <a:gd name="T17" fmla="*/ 7 h 47"/>
                <a:gd name="T18" fmla="*/ 74 w 121"/>
                <a:gd name="T19" fmla="*/ 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7"/>
                <a:gd name="T32" fmla="*/ 121 w 12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7">
                  <a:moveTo>
                    <a:pt x="74" y="7"/>
                  </a:moveTo>
                  <a:lnTo>
                    <a:pt x="36" y="0"/>
                  </a:lnTo>
                  <a:lnTo>
                    <a:pt x="0" y="7"/>
                  </a:lnTo>
                  <a:lnTo>
                    <a:pt x="5" y="33"/>
                  </a:lnTo>
                  <a:lnTo>
                    <a:pt x="57" y="40"/>
                  </a:lnTo>
                  <a:lnTo>
                    <a:pt x="107" y="47"/>
                  </a:lnTo>
                  <a:lnTo>
                    <a:pt x="121" y="31"/>
                  </a:lnTo>
                  <a:lnTo>
                    <a:pt x="107" y="14"/>
                  </a:lnTo>
                  <a:lnTo>
                    <a:pt x="74"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5" name="Freeform 348"/>
            <p:cNvSpPr>
              <a:spLocks/>
            </p:cNvSpPr>
            <p:nvPr/>
          </p:nvSpPr>
          <p:spPr bwMode="auto">
            <a:xfrm>
              <a:off x="1626" y="2264"/>
              <a:ext cx="133" cy="62"/>
            </a:xfrm>
            <a:custGeom>
              <a:avLst/>
              <a:gdLst>
                <a:gd name="T0" fmla="*/ 133 w 133"/>
                <a:gd name="T1" fmla="*/ 38 h 62"/>
                <a:gd name="T2" fmla="*/ 102 w 133"/>
                <a:gd name="T3" fmla="*/ 62 h 62"/>
                <a:gd name="T4" fmla="*/ 0 w 133"/>
                <a:gd name="T5" fmla="*/ 21 h 62"/>
                <a:gd name="T6" fmla="*/ 19 w 133"/>
                <a:gd name="T7" fmla="*/ 0 h 62"/>
                <a:gd name="T8" fmla="*/ 73 w 133"/>
                <a:gd name="T9" fmla="*/ 14 h 62"/>
                <a:gd name="T10" fmla="*/ 133 w 133"/>
                <a:gd name="T11" fmla="*/ 38 h 62"/>
                <a:gd name="T12" fmla="*/ 133 w 133"/>
                <a:gd name="T13" fmla="*/ 38 h 62"/>
                <a:gd name="T14" fmla="*/ 0 60000 65536"/>
                <a:gd name="T15" fmla="*/ 0 60000 65536"/>
                <a:gd name="T16" fmla="*/ 0 60000 65536"/>
                <a:gd name="T17" fmla="*/ 0 60000 65536"/>
                <a:gd name="T18" fmla="*/ 0 60000 65536"/>
                <a:gd name="T19" fmla="*/ 0 60000 65536"/>
                <a:gd name="T20" fmla="*/ 0 60000 65536"/>
                <a:gd name="T21" fmla="*/ 0 w 133"/>
                <a:gd name="T22" fmla="*/ 0 h 62"/>
                <a:gd name="T23" fmla="*/ 133 w 1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62">
                  <a:moveTo>
                    <a:pt x="133" y="38"/>
                  </a:moveTo>
                  <a:lnTo>
                    <a:pt x="102" y="62"/>
                  </a:lnTo>
                  <a:lnTo>
                    <a:pt x="0" y="21"/>
                  </a:lnTo>
                  <a:lnTo>
                    <a:pt x="19" y="0"/>
                  </a:lnTo>
                  <a:lnTo>
                    <a:pt x="73" y="14"/>
                  </a:lnTo>
                  <a:lnTo>
                    <a:pt x="133" y="38"/>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6" name="Freeform 349"/>
            <p:cNvSpPr>
              <a:spLocks/>
            </p:cNvSpPr>
            <p:nvPr/>
          </p:nvSpPr>
          <p:spPr bwMode="auto">
            <a:xfrm>
              <a:off x="1349" y="1656"/>
              <a:ext cx="29" cy="24"/>
            </a:xfrm>
            <a:custGeom>
              <a:avLst/>
              <a:gdLst>
                <a:gd name="T0" fmla="*/ 0 w 29"/>
                <a:gd name="T1" fmla="*/ 0 h 24"/>
                <a:gd name="T2" fmla="*/ 29 w 29"/>
                <a:gd name="T3" fmla="*/ 0 h 24"/>
                <a:gd name="T4" fmla="*/ 29 w 29"/>
                <a:gd name="T5" fmla="*/ 24 h 24"/>
                <a:gd name="T6" fmla="*/ 10 w 29"/>
                <a:gd name="T7" fmla="*/ 24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29" y="0"/>
                  </a:lnTo>
                  <a:lnTo>
                    <a:pt x="29" y="24"/>
                  </a:lnTo>
                  <a:lnTo>
                    <a:pt x="10" y="24"/>
                  </a:lnTo>
                  <a:lnTo>
                    <a:pt x="0" y="0"/>
                  </a:lnTo>
                  <a:close/>
                </a:path>
              </a:pathLst>
            </a:custGeom>
            <a:solidFill>
              <a:srgbClr val="BDC9D4"/>
            </a:solidFill>
            <a:ln w="9525">
              <a:noFill/>
              <a:round/>
              <a:headEnd/>
              <a:tailEnd/>
            </a:ln>
          </p:spPr>
          <p:txBody>
            <a:bodyPr/>
            <a:lstStyle/>
            <a:p>
              <a:endParaRPr lang="en-US">
                <a:latin typeface="Calibri" pitchFamily="34" charset="0"/>
              </a:endParaRPr>
            </a:p>
          </p:txBody>
        </p:sp>
        <p:sp>
          <p:nvSpPr>
            <p:cNvPr id="23667" name="Freeform 350"/>
            <p:cNvSpPr>
              <a:spLocks/>
            </p:cNvSpPr>
            <p:nvPr/>
          </p:nvSpPr>
          <p:spPr bwMode="auto">
            <a:xfrm>
              <a:off x="1533" y="2003"/>
              <a:ext cx="121" cy="214"/>
            </a:xfrm>
            <a:custGeom>
              <a:avLst/>
              <a:gdLst>
                <a:gd name="T0" fmla="*/ 121 w 121"/>
                <a:gd name="T1" fmla="*/ 9 h 214"/>
                <a:gd name="T2" fmla="*/ 90 w 121"/>
                <a:gd name="T3" fmla="*/ 0 h 214"/>
                <a:gd name="T4" fmla="*/ 64 w 121"/>
                <a:gd name="T5" fmla="*/ 19 h 214"/>
                <a:gd name="T6" fmla="*/ 28 w 121"/>
                <a:gd name="T7" fmla="*/ 62 h 214"/>
                <a:gd name="T8" fmla="*/ 7 w 121"/>
                <a:gd name="T9" fmla="*/ 104 h 214"/>
                <a:gd name="T10" fmla="*/ 0 w 121"/>
                <a:gd name="T11" fmla="*/ 140 h 214"/>
                <a:gd name="T12" fmla="*/ 4 w 121"/>
                <a:gd name="T13" fmla="*/ 171 h 214"/>
                <a:gd name="T14" fmla="*/ 14 w 121"/>
                <a:gd name="T15" fmla="*/ 214 h 214"/>
                <a:gd name="T16" fmla="*/ 40 w 121"/>
                <a:gd name="T17" fmla="*/ 214 h 214"/>
                <a:gd name="T18" fmla="*/ 57 w 121"/>
                <a:gd name="T19" fmla="*/ 214 h 214"/>
                <a:gd name="T20" fmla="*/ 35 w 121"/>
                <a:gd name="T21" fmla="*/ 168 h 214"/>
                <a:gd name="T22" fmla="*/ 40 w 121"/>
                <a:gd name="T23" fmla="*/ 130 h 214"/>
                <a:gd name="T24" fmla="*/ 76 w 121"/>
                <a:gd name="T25" fmla="*/ 50 h 214"/>
                <a:gd name="T26" fmla="*/ 121 w 121"/>
                <a:gd name="T27" fmla="*/ 9 h 214"/>
                <a:gd name="T28" fmla="*/ 121 w 121"/>
                <a:gd name="T29" fmla="*/ 9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4"/>
                <a:gd name="T47" fmla="*/ 121 w 12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4">
                  <a:moveTo>
                    <a:pt x="121" y="9"/>
                  </a:moveTo>
                  <a:lnTo>
                    <a:pt x="90" y="0"/>
                  </a:lnTo>
                  <a:lnTo>
                    <a:pt x="64" y="19"/>
                  </a:lnTo>
                  <a:lnTo>
                    <a:pt x="28" y="62"/>
                  </a:lnTo>
                  <a:lnTo>
                    <a:pt x="7" y="104"/>
                  </a:lnTo>
                  <a:lnTo>
                    <a:pt x="0" y="140"/>
                  </a:lnTo>
                  <a:lnTo>
                    <a:pt x="4" y="171"/>
                  </a:lnTo>
                  <a:lnTo>
                    <a:pt x="14" y="214"/>
                  </a:lnTo>
                  <a:lnTo>
                    <a:pt x="40" y="214"/>
                  </a:lnTo>
                  <a:lnTo>
                    <a:pt x="57" y="214"/>
                  </a:lnTo>
                  <a:lnTo>
                    <a:pt x="35" y="168"/>
                  </a:lnTo>
                  <a:lnTo>
                    <a:pt x="40" y="130"/>
                  </a:lnTo>
                  <a:lnTo>
                    <a:pt x="76" y="50"/>
                  </a:lnTo>
                  <a:lnTo>
                    <a:pt x="121" y="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68" name="Freeform 351"/>
            <p:cNvSpPr>
              <a:spLocks/>
            </p:cNvSpPr>
            <p:nvPr/>
          </p:nvSpPr>
          <p:spPr bwMode="auto">
            <a:xfrm>
              <a:off x="1335" y="2157"/>
              <a:ext cx="110" cy="45"/>
            </a:xfrm>
            <a:custGeom>
              <a:avLst/>
              <a:gdLst>
                <a:gd name="T0" fmla="*/ 0 w 110"/>
                <a:gd name="T1" fmla="*/ 14 h 45"/>
                <a:gd name="T2" fmla="*/ 22 w 110"/>
                <a:gd name="T3" fmla="*/ 0 h 45"/>
                <a:gd name="T4" fmla="*/ 64 w 110"/>
                <a:gd name="T5" fmla="*/ 0 h 45"/>
                <a:gd name="T6" fmla="*/ 110 w 110"/>
                <a:gd name="T7" fmla="*/ 14 h 45"/>
                <a:gd name="T8" fmla="*/ 110 w 110"/>
                <a:gd name="T9" fmla="*/ 43 h 45"/>
                <a:gd name="T10" fmla="*/ 69 w 110"/>
                <a:gd name="T11" fmla="*/ 45 h 45"/>
                <a:gd name="T12" fmla="*/ 0 w 110"/>
                <a:gd name="T13" fmla="*/ 22 h 45"/>
                <a:gd name="T14" fmla="*/ 0 w 110"/>
                <a:gd name="T15" fmla="*/ 14 h 45"/>
                <a:gd name="T16" fmla="*/ 0 w 110"/>
                <a:gd name="T17" fmla="*/ 1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5"/>
                <a:gd name="T29" fmla="*/ 110 w 11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5">
                  <a:moveTo>
                    <a:pt x="0" y="14"/>
                  </a:moveTo>
                  <a:lnTo>
                    <a:pt x="22" y="0"/>
                  </a:lnTo>
                  <a:lnTo>
                    <a:pt x="64" y="0"/>
                  </a:lnTo>
                  <a:lnTo>
                    <a:pt x="110" y="14"/>
                  </a:lnTo>
                  <a:lnTo>
                    <a:pt x="110" y="43"/>
                  </a:lnTo>
                  <a:lnTo>
                    <a:pt x="69" y="45"/>
                  </a:lnTo>
                  <a:lnTo>
                    <a:pt x="0" y="22"/>
                  </a:lnTo>
                  <a:lnTo>
                    <a:pt x="0" y="1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9" name="Freeform 352"/>
            <p:cNvSpPr>
              <a:spLocks/>
            </p:cNvSpPr>
            <p:nvPr/>
          </p:nvSpPr>
          <p:spPr bwMode="auto">
            <a:xfrm>
              <a:off x="1264" y="2095"/>
              <a:ext cx="35" cy="86"/>
            </a:xfrm>
            <a:custGeom>
              <a:avLst/>
              <a:gdLst>
                <a:gd name="T0" fmla="*/ 9 w 35"/>
                <a:gd name="T1" fmla="*/ 3 h 86"/>
                <a:gd name="T2" fmla="*/ 0 w 35"/>
                <a:gd name="T3" fmla="*/ 43 h 86"/>
                <a:gd name="T4" fmla="*/ 2 w 35"/>
                <a:gd name="T5" fmla="*/ 69 h 86"/>
                <a:gd name="T6" fmla="*/ 19 w 35"/>
                <a:gd name="T7" fmla="*/ 86 h 86"/>
                <a:gd name="T8" fmla="*/ 35 w 35"/>
                <a:gd name="T9" fmla="*/ 48 h 86"/>
                <a:gd name="T10" fmla="*/ 24 w 35"/>
                <a:gd name="T11" fmla="*/ 34 h 86"/>
                <a:gd name="T12" fmla="*/ 24 w 35"/>
                <a:gd name="T13" fmla="*/ 0 h 86"/>
                <a:gd name="T14" fmla="*/ 9 w 35"/>
                <a:gd name="T15" fmla="*/ 3 h 86"/>
                <a:gd name="T16" fmla="*/ 9 w 35"/>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6"/>
                <a:gd name="T29" fmla="*/ 35 w 3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6">
                  <a:moveTo>
                    <a:pt x="9" y="3"/>
                  </a:moveTo>
                  <a:lnTo>
                    <a:pt x="0" y="43"/>
                  </a:lnTo>
                  <a:lnTo>
                    <a:pt x="2" y="69"/>
                  </a:lnTo>
                  <a:lnTo>
                    <a:pt x="19" y="86"/>
                  </a:lnTo>
                  <a:lnTo>
                    <a:pt x="35" y="48"/>
                  </a:lnTo>
                  <a:lnTo>
                    <a:pt x="24" y="34"/>
                  </a:lnTo>
                  <a:lnTo>
                    <a:pt x="24" y="0"/>
                  </a:lnTo>
                  <a:lnTo>
                    <a:pt x="9" y="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0" name="Freeform 353"/>
            <p:cNvSpPr>
              <a:spLocks/>
            </p:cNvSpPr>
            <p:nvPr/>
          </p:nvSpPr>
          <p:spPr bwMode="auto">
            <a:xfrm>
              <a:off x="1233" y="1998"/>
              <a:ext cx="59" cy="90"/>
            </a:xfrm>
            <a:custGeom>
              <a:avLst/>
              <a:gdLst>
                <a:gd name="T0" fmla="*/ 50 w 59"/>
                <a:gd name="T1" fmla="*/ 0 h 90"/>
                <a:gd name="T2" fmla="*/ 0 w 59"/>
                <a:gd name="T3" fmla="*/ 55 h 90"/>
                <a:gd name="T4" fmla="*/ 14 w 59"/>
                <a:gd name="T5" fmla="*/ 90 h 90"/>
                <a:gd name="T6" fmla="*/ 47 w 59"/>
                <a:gd name="T7" fmla="*/ 43 h 90"/>
                <a:gd name="T8" fmla="*/ 59 w 59"/>
                <a:gd name="T9" fmla="*/ 5 h 90"/>
                <a:gd name="T10" fmla="*/ 50 w 59"/>
                <a:gd name="T11" fmla="*/ 0 h 90"/>
                <a:gd name="T12" fmla="*/ 50 w 59"/>
                <a:gd name="T13" fmla="*/ 0 h 90"/>
                <a:gd name="T14" fmla="*/ 0 60000 65536"/>
                <a:gd name="T15" fmla="*/ 0 60000 65536"/>
                <a:gd name="T16" fmla="*/ 0 60000 65536"/>
                <a:gd name="T17" fmla="*/ 0 60000 65536"/>
                <a:gd name="T18" fmla="*/ 0 60000 65536"/>
                <a:gd name="T19" fmla="*/ 0 60000 65536"/>
                <a:gd name="T20" fmla="*/ 0 60000 65536"/>
                <a:gd name="T21" fmla="*/ 0 w 59"/>
                <a:gd name="T22" fmla="*/ 0 h 90"/>
                <a:gd name="T23" fmla="*/ 59 w 59"/>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0">
                  <a:moveTo>
                    <a:pt x="50" y="0"/>
                  </a:moveTo>
                  <a:lnTo>
                    <a:pt x="0" y="55"/>
                  </a:lnTo>
                  <a:lnTo>
                    <a:pt x="14" y="90"/>
                  </a:lnTo>
                  <a:lnTo>
                    <a:pt x="47" y="43"/>
                  </a:lnTo>
                  <a:lnTo>
                    <a:pt x="59" y="5"/>
                  </a:lnTo>
                  <a:lnTo>
                    <a:pt x="5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1" name="Freeform 354"/>
            <p:cNvSpPr>
              <a:spLocks/>
            </p:cNvSpPr>
            <p:nvPr/>
          </p:nvSpPr>
          <p:spPr bwMode="auto">
            <a:xfrm>
              <a:off x="1704" y="1775"/>
              <a:ext cx="559" cy="237"/>
            </a:xfrm>
            <a:custGeom>
              <a:avLst/>
              <a:gdLst>
                <a:gd name="T0" fmla="*/ 269 w 559"/>
                <a:gd name="T1" fmla="*/ 161 h 237"/>
                <a:gd name="T2" fmla="*/ 309 w 559"/>
                <a:gd name="T3" fmla="*/ 183 h 237"/>
                <a:gd name="T4" fmla="*/ 367 w 559"/>
                <a:gd name="T5" fmla="*/ 209 h 237"/>
                <a:gd name="T6" fmla="*/ 433 w 559"/>
                <a:gd name="T7" fmla="*/ 237 h 237"/>
                <a:gd name="T8" fmla="*/ 536 w 559"/>
                <a:gd name="T9" fmla="*/ 235 h 237"/>
                <a:gd name="T10" fmla="*/ 559 w 559"/>
                <a:gd name="T11" fmla="*/ 230 h 237"/>
                <a:gd name="T12" fmla="*/ 557 w 559"/>
                <a:gd name="T13" fmla="*/ 216 h 237"/>
                <a:gd name="T14" fmla="*/ 550 w 559"/>
                <a:gd name="T15" fmla="*/ 128 h 237"/>
                <a:gd name="T16" fmla="*/ 550 w 559"/>
                <a:gd name="T17" fmla="*/ 43 h 237"/>
                <a:gd name="T18" fmla="*/ 431 w 559"/>
                <a:gd name="T19" fmla="*/ 33 h 237"/>
                <a:gd name="T20" fmla="*/ 381 w 559"/>
                <a:gd name="T21" fmla="*/ 26 h 237"/>
                <a:gd name="T22" fmla="*/ 336 w 559"/>
                <a:gd name="T23" fmla="*/ 0 h 237"/>
                <a:gd name="T24" fmla="*/ 286 w 559"/>
                <a:gd name="T25" fmla="*/ 0 h 237"/>
                <a:gd name="T26" fmla="*/ 243 w 559"/>
                <a:gd name="T27" fmla="*/ 7 h 237"/>
                <a:gd name="T28" fmla="*/ 205 w 559"/>
                <a:gd name="T29" fmla="*/ 7 h 237"/>
                <a:gd name="T30" fmla="*/ 179 w 559"/>
                <a:gd name="T31" fmla="*/ 12 h 237"/>
                <a:gd name="T32" fmla="*/ 129 w 559"/>
                <a:gd name="T33" fmla="*/ 31 h 237"/>
                <a:gd name="T34" fmla="*/ 43 w 559"/>
                <a:gd name="T35" fmla="*/ 62 h 237"/>
                <a:gd name="T36" fmla="*/ 14 w 559"/>
                <a:gd name="T37" fmla="*/ 74 h 237"/>
                <a:gd name="T38" fmla="*/ 0 w 559"/>
                <a:gd name="T39" fmla="*/ 93 h 237"/>
                <a:gd name="T40" fmla="*/ 10 w 559"/>
                <a:gd name="T41" fmla="*/ 109 h 237"/>
                <a:gd name="T42" fmla="*/ 19 w 559"/>
                <a:gd name="T43" fmla="*/ 109 h 237"/>
                <a:gd name="T44" fmla="*/ 38 w 559"/>
                <a:gd name="T45" fmla="*/ 109 h 237"/>
                <a:gd name="T46" fmla="*/ 57 w 559"/>
                <a:gd name="T47" fmla="*/ 131 h 237"/>
                <a:gd name="T48" fmla="*/ 138 w 559"/>
                <a:gd name="T49" fmla="*/ 133 h 237"/>
                <a:gd name="T50" fmla="*/ 150 w 559"/>
                <a:gd name="T51" fmla="*/ 145 h 237"/>
                <a:gd name="T52" fmla="*/ 212 w 559"/>
                <a:gd name="T53" fmla="*/ 152 h 237"/>
                <a:gd name="T54" fmla="*/ 269 w 559"/>
                <a:gd name="T55" fmla="*/ 161 h 237"/>
                <a:gd name="T56" fmla="*/ 269 w 559"/>
                <a:gd name="T57" fmla="*/ 161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237"/>
                <a:gd name="T89" fmla="*/ 559 w 559"/>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237">
                  <a:moveTo>
                    <a:pt x="269" y="161"/>
                  </a:moveTo>
                  <a:lnTo>
                    <a:pt x="309" y="183"/>
                  </a:lnTo>
                  <a:lnTo>
                    <a:pt x="367" y="209"/>
                  </a:lnTo>
                  <a:lnTo>
                    <a:pt x="433" y="237"/>
                  </a:lnTo>
                  <a:lnTo>
                    <a:pt x="536" y="235"/>
                  </a:lnTo>
                  <a:lnTo>
                    <a:pt x="559" y="230"/>
                  </a:lnTo>
                  <a:lnTo>
                    <a:pt x="557" y="216"/>
                  </a:lnTo>
                  <a:lnTo>
                    <a:pt x="550" y="128"/>
                  </a:lnTo>
                  <a:lnTo>
                    <a:pt x="550" y="43"/>
                  </a:lnTo>
                  <a:lnTo>
                    <a:pt x="431" y="33"/>
                  </a:lnTo>
                  <a:lnTo>
                    <a:pt x="381" y="26"/>
                  </a:lnTo>
                  <a:lnTo>
                    <a:pt x="336" y="0"/>
                  </a:lnTo>
                  <a:lnTo>
                    <a:pt x="286" y="0"/>
                  </a:lnTo>
                  <a:lnTo>
                    <a:pt x="243" y="7"/>
                  </a:lnTo>
                  <a:lnTo>
                    <a:pt x="205" y="7"/>
                  </a:lnTo>
                  <a:lnTo>
                    <a:pt x="179" y="12"/>
                  </a:lnTo>
                  <a:lnTo>
                    <a:pt x="129" y="31"/>
                  </a:lnTo>
                  <a:lnTo>
                    <a:pt x="43" y="62"/>
                  </a:lnTo>
                  <a:lnTo>
                    <a:pt x="14" y="74"/>
                  </a:lnTo>
                  <a:lnTo>
                    <a:pt x="0" y="93"/>
                  </a:lnTo>
                  <a:lnTo>
                    <a:pt x="10" y="109"/>
                  </a:lnTo>
                  <a:lnTo>
                    <a:pt x="19" y="109"/>
                  </a:lnTo>
                  <a:lnTo>
                    <a:pt x="38" y="109"/>
                  </a:lnTo>
                  <a:lnTo>
                    <a:pt x="57" y="131"/>
                  </a:lnTo>
                  <a:lnTo>
                    <a:pt x="138" y="133"/>
                  </a:lnTo>
                  <a:lnTo>
                    <a:pt x="150" y="145"/>
                  </a:lnTo>
                  <a:lnTo>
                    <a:pt x="212" y="152"/>
                  </a:lnTo>
                  <a:lnTo>
                    <a:pt x="269" y="161"/>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72" name="Freeform 355"/>
            <p:cNvSpPr>
              <a:spLocks/>
            </p:cNvSpPr>
            <p:nvPr/>
          </p:nvSpPr>
          <p:spPr bwMode="auto">
            <a:xfrm>
              <a:off x="1959" y="1863"/>
              <a:ext cx="116" cy="21"/>
            </a:xfrm>
            <a:custGeom>
              <a:avLst/>
              <a:gdLst>
                <a:gd name="T0" fmla="*/ 35 w 116"/>
                <a:gd name="T1" fmla="*/ 12 h 21"/>
                <a:gd name="T2" fmla="*/ 71 w 116"/>
                <a:gd name="T3" fmla="*/ 17 h 21"/>
                <a:gd name="T4" fmla="*/ 116 w 116"/>
                <a:gd name="T5" fmla="*/ 21 h 21"/>
                <a:gd name="T6" fmla="*/ 102 w 116"/>
                <a:gd name="T7" fmla="*/ 7 h 21"/>
                <a:gd name="T8" fmla="*/ 69 w 116"/>
                <a:gd name="T9" fmla="*/ 0 h 21"/>
                <a:gd name="T10" fmla="*/ 0 w 116"/>
                <a:gd name="T11" fmla="*/ 2 h 21"/>
                <a:gd name="T12" fmla="*/ 35 w 116"/>
                <a:gd name="T13" fmla="*/ 12 h 21"/>
                <a:gd name="T14" fmla="*/ 35 w 116"/>
                <a:gd name="T15" fmla="*/ 12 h 2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1"/>
                <a:gd name="T26" fmla="*/ 116 w 11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1">
                  <a:moveTo>
                    <a:pt x="35" y="12"/>
                  </a:moveTo>
                  <a:lnTo>
                    <a:pt x="71" y="17"/>
                  </a:lnTo>
                  <a:lnTo>
                    <a:pt x="116" y="21"/>
                  </a:lnTo>
                  <a:lnTo>
                    <a:pt x="102" y="7"/>
                  </a:lnTo>
                  <a:lnTo>
                    <a:pt x="69" y="0"/>
                  </a:lnTo>
                  <a:lnTo>
                    <a:pt x="0" y="2"/>
                  </a:lnTo>
                  <a:lnTo>
                    <a:pt x="35" y="1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3" name="Freeform 356"/>
            <p:cNvSpPr>
              <a:spLocks/>
            </p:cNvSpPr>
            <p:nvPr/>
          </p:nvSpPr>
          <p:spPr bwMode="auto">
            <a:xfrm>
              <a:off x="1704" y="1799"/>
              <a:ext cx="190" cy="76"/>
            </a:xfrm>
            <a:custGeom>
              <a:avLst/>
              <a:gdLst>
                <a:gd name="T0" fmla="*/ 169 w 190"/>
                <a:gd name="T1" fmla="*/ 0 h 76"/>
                <a:gd name="T2" fmla="*/ 52 w 190"/>
                <a:gd name="T3" fmla="*/ 38 h 76"/>
                <a:gd name="T4" fmla="*/ 14 w 190"/>
                <a:gd name="T5" fmla="*/ 50 h 76"/>
                <a:gd name="T6" fmla="*/ 0 w 190"/>
                <a:gd name="T7" fmla="*/ 66 h 76"/>
                <a:gd name="T8" fmla="*/ 14 w 190"/>
                <a:gd name="T9" fmla="*/ 76 h 76"/>
                <a:gd name="T10" fmla="*/ 52 w 190"/>
                <a:gd name="T11" fmla="*/ 52 h 76"/>
                <a:gd name="T12" fmla="*/ 93 w 190"/>
                <a:gd name="T13" fmla="*/ 47 h 76"/>
                <a:gd name="T14" fmla="*/ 160 w 190"/>
                <a:gd name="T15" fmla="*/ 24 h 76"/>
                <a:gd name="T16" fmla="*/ 190 w 190"/>
                <a:gd name="T17" fmla="*/ 7 h 76"/>
                <a:gd name="T18" fmla="*/ 169 w 190"/>
                <a:gd name="T19" fmla="*/ 0 h 76"/>
                <a:gd name="T20" fmla="*/ 169 w 19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76"/>
                <a:gd name="T35" fmla="*/ 190 w 19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76">
                  <a:moveTo>
                    <a:pt x="169" y="0"/>
                  </a:moveTo>
                  <a:lnTo>
                    <a:pt x="52" y="38"/>
                  </a:lnTo>
                  <a:lnTo>
                    <a:pt x="14" y="50"/>
                  </a:lnTo>
                  <a:lnTo>
                    <a:pt x="0" y="66"/>
                  </a:lnTo>
                  <a:lnTo>
                    <a:pt x="14" y="76"/>
                  </a:lnTo>
                  <a:lnTo>
                    <a:pt x="52" y="52"/>
                  </a:lnTo>
                  <a:lnTo>
                    <a:pt x="93" y="47"/>
                  </a:lnTo>
                  <a:lnTo>
                    <a:pt x="160" y="24"/>
                  </a:lnTo>
                  <a:lnTo>
                    <a:pt x="190" y="7"/>
                  </a:lnTo>
                  <a:lnTo>
                    <a:pt x="16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4" name="Freeform 357"/>
            <p:cNvSpPr>
              <a:spLocks/>
            </p:cNvSpPr>
            <p:nvPr/>
          </p:nvSpPr>
          <p:spPr bwMode="auto">
            <a:xfrm>
              <a:off x="1759" y="1865"/>
              <a:ext cx="55" cy="24"/>
            </a:xfrm>
            <a:custGeom>
              <a:avLst/>
              <a:gdLst>
                <a:gd name="T0" fmla="*/ 0 w 55"/>
                <a:gd name="T1" fmla="*/ 10 h 24"/>
                <a:gd name="T2" fmla="*/ 36 w 55"/>
                <a:gd name="T3" fmla="*/ 0 h 24"/>
                <a:gd name="T4" fmla="*/ 55 w 55"/>
                <a:gd name="T5" fmla="*/ 7 h 24"/>
                <a:gd name="T6" fmla="*/ 43 w 55"/>
                <a:gd name="T7" fmla="*/ 24 h 24"/>
                <a:gd name="T8" fmla="*/ 2 w 55"/>
                <a:gd name="T9" fmla="*/ 24 h 24"/>
                <a:gd name="T10" fmla="*/ 0 w 55"/>
                <a:gd name="T11" fmla="*/ 10 h 24"/>
                <a:gd name="T12" fmla="*/ 0 w 55"/>
                <a:gd name="T13" fmla="*/ 10 h 24"/>
                <a:gd name="T14" fmla="*/ 0 60000 65536"/>
                <a:gd name="T15" fmla="*/ 0 60000 65536"/>
                <a:gd name="T16" fmla="*/ 0 60000 65536"/>
                <a:gd name="T17" fmla="*/ 0 60000 65536"/>
                <a:gd name="T18" fmla="*/ 0 60000 65536"/>
                <a:gd name="T19" fmla="*/ 0 60000 65536"/>
                <a:gd name="T20" fmla="*/ 0 60000 65536"/>
                <a:gd name="T21" fmla="*/ 0 w 55"/>
                <a:gd name="T22" fmla="*/ 0 h 24"/>
                <a:gd name="T23" fmla="*/ 55 w 5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4">
                  <a:moveTo>
                    <a:pt x="0" y="10"/>
                  </a:moveTo>
                  <a:lnTo>
                    <a:pt x="36" y="0"/>
                  </a:lnTo>
                  <a:lnTo>
                    <a:pt x="55" y="7"/>
                  </a:lnTo>
                  <a:lnTo>
                    <a:pt x="43" y="24"/>
                  </a:lnTo>
                  <a:lnTo>
                    <a:pt x="2" y="24"/>
                  </a:lnTo>
                  <a:lnTo>
                    <a:pt x="0" y="1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5" name="Freeform 358"/>
            <p:cNvSpPr>
              <a:spLocks/>
            </p:cNvSpPr>
            <p:nvPr/>
          </p:nvSpPr>
          <p:spPr bwMode="auto">
            <a:xfrm>
              <a:off x="1830" y="1823"/>
              <a:ext cx="98" cy="57"/>
            </a:xfrm>
            <a:custGeom>
              <a:avLst/>
              <a:gdLst>
                <a:gd name="T0" fmla="*/ 79 w 98"/>
                <a:gd name="T1" fmla="*/ 0 h 57"/>
                <a:gd name="T2" fmla="*/ 98 w 98"/>
                <a:gd name="T3" fmla="*/ 14 h 57"/>
                <a:gd name="T4" fmla="*/ 88 w 98"/>
                <a:gd name="T5" fmla="*/ 35 h 57"/>
                <a:gd name="T6" fmla="*/ 69 w 98"/>
                <a:gd name="T7" fmla="*/ 45 h 57"/>
                <a:gd name="T8" fmla="*/ 12 w 98"/>
                <a:gd name="T9" fmla="*/ 57 h 57"/>
                <a:gd name="T10" fmla="*/ 0 w 98"/>
                <a:gd name="T11" fmla="*/ 30 h 57"/>
                <a:gd name="T12" fmla="*/ 38 w 98"/>
                <a:gd name="T13" fmla="*/ 19 h 57"/>
                <a:gd name="T14" fmla="*/ 79 w 98"/>
                <a:gd name="T15" fmla="*/ 0 h 57"/>
                <a:gd name="T16" fmla="*/ 79 w 9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7"/>
                <a:gd name="T29" fmla="*/ 98 w 9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7">
                  <a:moveTo>
                    <a:pt x="79" y="0"/>
                  </a:moveTo>
                  <a:lnTo>
                    <a:pt x="98" y="14"/>
                  </a:lnTo>
                  <a:lnTo>
                    <a:pt x="88" y="35"/>
                  </a:lnTo>
                  <a:lnTo>
                    <a:pt x="69" y="45"/>
                  </a:lnTo>
                  <a:lnTo>
                    <a:pt x="12" y="57"/>
                  </a:lnTo>
                  <a:lnTo>
                    <a:pt x="0" y="30"/>
                  </a:lnTo>
                  <a:lnTo>
                    <a:pt x="38" y="19"/>
                  </a:lnTo>
                  <a:lnTo>
                    <a:pt x="7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6" name="Freeform 359"/>
            <p:cNvSpPr>
              <a:spLocks/>
            </p:cNvSpPr>
            <p:nvPr/>
          </p:nvSpPr>
          <p:spPr bwMode="auto">
            <a:xfrm>
              <a:off x="1845" y="1887"/>
              <a:ext cx="42" cy="21"/>
            </a:xfrm>
            <a:custGeom>
              <a:avLst/>
              <a:gdLst>
                <a:gd name="T0" fmla="*/ 2 w 42"/>
                <a:gd name="T1" fmla="*/ 2 h 21"/>
                <a:gd name="T2" fmla="*/ 33 w 42"/>
                <a:gd name="T3" fmla="*/ 0 h 21"/>
                <a:gd name="T4" fmla="*/ 42 w 42"/>
                <a:gd name="T5" fmla="*/ 19 h 21"/>
                <a:gd name="T6" fmla="*/ 23 w 42"/>
                <a:gd name="T7" fmla="*/ 21 h 21"/>
                <a:gd name="T8" fmla="*/ 0 w 42"/>
                <a:gd name="T9" fmla="*/ 21 h 21"/>
                <a:gd name="T10" fmla="*/ 2 w 42"/>
                <a:gd name="T11" fmla="*/ 2 h 21"/>
                <a:gd name="T12" fmla="*/ 2 w 42"/>
                <a:gd name="T13" fmla="*/ 2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2" y="2"/>
                  </a:moveTo>
                  <a:lnTo>
                    <a:pt x="33" y="0"/>
                  </a:lnTo>
                  <a:lnTo>
                    <a:pt x="42" y="19"/>
                  </a:lnTo>
                  <a:lnTo>
                    <a:pt x="23" y="21"/>
                  </a:lnTo>
                  <a:lnTo>
                    <a:pt x="0" y="21"/>
                  </a:lnTo>
                  <a:lnTo>
                    <a:pt x="2"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7" name="Freeform 360"/>
            <p:cNvSpPr>
              <a:spLocks/>
            </p:cNvSpPr>
            <p:nvPr/>
          </p:nvSpPr>
          <p:spPr bwMode="auto">
            <a:xfrm>
              <a:off x="1887" y="1875"/>
              <a:ext cx="96" cy="47"/>
            </a:xfrm>
            <a:custGeom>
              <a:avLst/>
              <a:gdLst>
                <a:gd name="T0" fmla="*/ 81 w 96"/>
                <a:gd name="T1" fmla="*/ 0 h 47"/>
                <a:gd name="T2" fmla="*/ 96 w 96"/>
                <a:gd name="T3" fmla="*/ 14 h 47"/>
                <a:gd name="T4" fmla="*/ 86 w 96"/>
                <a:gd name="T5" fmla="*/ 47 h 47"/>
                <a:gd name="T6" fmla="*/ 0 w 96"/>
                <a:gd name="T7" fmla="*/ 40 h 47"/>
                <a:gd name="T8" fmla="*/ 5 w 96"/>
                <a:gd name="T9" fmla="*/ 14 h 47"/>
                <a:gd name="T10" fmla="*/ 22 w 96"/>
                <a:gd name="T11" fmla="*/ 12 h 47"/>
                <a:gd name="T12" fmla="*/ 48 w 96"/>
                <a:gd name="T13" fmla="*/ 7 h 47"/>
                <a:gd name="T14" fmla="*/ 81 w 96"/>
                <a:gd name="T15" fmla="*/ 0 h 47"/>
                <a:gd name="T16" fmla="*/ 81 w 9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47"/>
                <a:gd name="T29" fmla="*/ 96 w 9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47">
                  <a:moveTo>
                    <a:pt x="81" y="0"/>
                  </a:moveTo>
                  <a:lnTo>
                    <a:pt x="96" y="14"/>
                  </a:lnTo>
                  <a:lnTo>
                    <a:pt x="86" y="47"/>
                  </a:lnTo>
                  <a:lnTo>
                    <a:pt x="0" y="40"/>
                  </a:lnTo>
                  <a:lnTo>
                    <a:pt x="5" y="14"/>
                  </a:lnTo>
                  <a:lnTo>
                    <a:pt x="22" y="12"/>
                  </a:lnTo>
                  <a:lnTo>
                    <a:pt x="48" y="7"/>
                  </a:lnTo>
                  <a:lnTo>
                    <a:pt x="8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8" name="Freeform 361"/>
            <p:cNvSpPr>
              <a:spLocks/>
            </p:cNvSpPr>
            <p:nvPr/>
          </p:nvSpPr>
          <p:spPr bwMode="auto">
            <a:xfrm>
              <a:off x="3422" y="1222"/>
              <a:ext cx="293" cy="302"/>
            </a:xfrm>
            <a:custGeom>
              <a:avLst/>
              <a:gdLst>
                <a:gd name="T0" fmla="*/ 0 w 293"/>
                <a:gd name="T1" fmla="*/ 38 h 302"/>
                <a:gd name="T2" fmla="*/ 69 w 293"/>
                <a:gd name="T3" fmla="*/ 140 h 302"/>
                <a:gd name="T4" fmla="*/ 158 w 293"/>
                <a:gd name="T5" fmla="*/ 237 h 302"/>
                <a:gd name="T6" fmla="*/ 181 w 293"/>
                <a:gd name="T7" fmla="*/ 302 h 302"/>
                <a:gd name="T8" fmla="*/ 293 w 293"/>
                <a:gd name="T9" fmla="*/ 228 h 302"/>
                <a:gd name="T10" fmla="*/ 217 w 293"/>
                <a:gd name="T11" fmla="*/ 121 h 302"/>
                <a:gd name="T12" fmla="*/ 81 w 293"/>
                <a:gd name="T13" fmla="*/ 14 h 302"/>
                <a:gd name="T14" fmla="*/ 31 w 293"/>
                <a:gd name="T15" fmla="*/ 0 h 302"/>
                <a:gd name="T16" fmla="*/ 0 w 293"/>
                <a:gd name="T17" fmla="*/ 38 h 302"/>
                <a:gd name="T18" fmla="*/ 0 w 293"/>
                <a:gd name="T19" fmla="*/ 38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02"/>
                <a:gd name="T32" fmla="*/ 293 w 293"/>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02">
                  <a:moveTo>
                    <a:pt x="0" y="38"/>
                  </a:moveTo>
                  <a:lnTo>
                    <a:pt x="69" y="140"/>
                  </a:lnTo>
                  <a:lnTo>
                    <a:pt x="158" y="237"/>
                  </a:lnTo>
                  <a:lnTo>
                    <a:pt x="181" y="302"/>
                  </a:lnTo>
                  <a:lnTo>
                    <a:pt x="293" y="228"/>
                  </a:lnTo>
                  <a:lnTo>
                    <a:pt x="217" y="121"/>
                  </a:lnTo>
                  <a:lnTo>
                    <a:pt x="81" y="14"/>
                  </a:lnTo>
                  <a:lnTo>
                    <a:pt x="31" y="0"/>
                  </a:lnTo>
                  <a:lnTo>
                    <a:pt x="0"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79" name="Freeform 362"/>
            <p:cNvSpPr>
              <a:spLocks/>
            </p:cNvSpPr>
            <p:nvPr/>
          </p:nvSpPr>
          <p:spPr bwMode="auto">
            <a:xfrm>
              <a:off x="3327" y="1419"/>
              <a:ext cx="117" cy="264"/>
            </a:xfrm>
            <a:custGeom>
              <a:avLst/>
              <a:gdLst>
                <a:gd name="T0" fmla="*/ 0 w 117"/>
                <a:gd name="T1" fmla="*/ 223 h 264"/>
                <a:gd name="T2" fmla="*/ 22 w 117"/>
                <a:gd name="T3" fmla="*/ 81 h 264"/>
                <a:gd name="T4" fmla="*/ 45 w 117"/>
                <a:gd name="T5" fmla="*/ 0 h 264"/>
                <a:gd name="T6" fmla="*/ 69 w 117"/>
                <a:gd name="T7" fmla="*/ 59 h 264"/>
                <a:gd name="T8" fmla="*/ 117 w 117"/>
                <a:gd name="T9" fmla="*/ 152 h 264"/>
                <a:gd name="T10" fmla="*/ 100 w 117"/>
                <a:gd name="T11" fmla="*/ 188 h 264"/>
                <a:gd name="T12" fmla="*/ 62 w 117"/>
                <a:gd name="T13" fmla="*/ 226 h 264"/>
                <a:gd name="T14" fmla="*/ 3 w 117"/>
                <a:gd name="T15" fmla="*/ 264 h 264"/>
                <a:gd name="T16" fmla="*/ 0 w 117"/>
                <a:gd name="T17" fmla="*/ 223 h 264"/>
                <a:gd name="T18" fmla="*/ 0 w 117"/>
                <a:gd name="T19" fmla="*/ 22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64"/>
                <a:gd name="T32" fmla="*/ 117 w 11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64">
                  <a:moveTo>
                    <a:pt x="0" y="223"/>
                  </a:moveTo>
                  <a:lnTo>
                    <a:pt x="22" y="81"/>
                  </a:lnTo>
                  <a:lnTo>
                    <a:pt x="45" y="0"/>
                  </a:lnTo>
                  <a:lnTo>
                    <a:pt x="69" y="59"/>
                  </a:lnTo>
                  <a:lnTo>
                    <a:pt x="117" y="152"/>
                  </a:lnTo>
                  <a:lnTo>
                    <a:pt x="100" y="188"/>
                  </a:lnTo>
                  <a:lnTo>
                    <a:pt x="62" y="226"/>
                  </a:lnTo>
                  <a:lnTo>
                    <a:pt x="3" y="264"/>
                  </a:lnTo>
                  <a:lnTo>
                    <a:pt x="0" y="22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0" name="Freeform 363"/>
            <p:cNvSpPr>
              <a:spLocks/>
            </p:cNvSpPr>
            <p:nvPr/>
          </p:nvSpPr>
          <p:spPr bwMode="auto">
            <a:xfrm>
              <a:off x="3244" y="1274"/>
              <a:ext cx="128" cy="72"/>
            </a:xfrm>
            <a:custGeom>
              <a:avLst/>
              <a:gdLst>
                <a:gd name="T0" fmla="*/ 31 w 128"/>
                <a:gd name="T1" fmla="*/ 34 h 72"/>
                <a:gd name="T2" fmla="*/ 0 w 128"/>
                <a:gd name="T3" fmla="*/ 50 h 72"/>
                <a:gd name="T4" fmla="*/ 14 w 128"/>
                <a:gd name="T5" fmla="*/ 64 h 72"/>
                <a:gd name="T6" fmla="*/ 48 w 128"/>
                <a:gd name="T7" fmla="*/ 72 h 72"/>
                <a:gd name="T8" fmla="*/ 86 w 128"/>
                <a:gd name="T9" fmla="*/ 41 h 72"/>
                <a:gd name="T10" fmla="*/ 124 w 128"/>
                <a:gd name="T11" fmla="*/ 10 h 72"/>
                <a:gd name="T12" fmla="*/ 128 w 128"/>
                <a:gd name="T13" fmla="*/ 0 h 72"/>
                <a:gd name="T14" fmla="*/ 83 w 128"/>
                <a:gd name="T15" fmla="*/ 31 h 72"/>
                <a:gd name="T16" fmla="*/ 48 w 128"/>
                <a:gd name="T17" fmla="*/ 48 h 72"/>
                <a:gd name="T18" fmla="*/ 31 w 128"/>
                <a:gd name="T19" fmla="*/ 34 h 72"/>
                <a:gd name="T20" fmla="*/ 31 w 128"/>
                <a:gd name="T21" fmla="*/ 3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2"/>
                <a:gd name="T35" fmla="*/ 128 w 12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2">
                  <a:moveTo>
                    <a:pt x="31" y="34"/>
                  </a:moveTo>
                  <a:lnTo>
                    <a:pt x="0" y="50"/>
                  </a:lnTo>
                  <a:lnTo>
                    <a:pt x="14" y="64"/>
                  </a:lnTo>
                  <a:lnTo>
                    <a:pt x="48" y="72"/>
                  </a:lnTo>
                  <a:lnTo>
                    <a:pt x="86" y="41"/>
                  </a:lnTo>
                  <a:lnTo>
                    <a:pt x="124" y="10"/>
                  </a:lnTo>
                  <a:lnTo>
                    <a:pt x="128" y="0"/>
                  </a:lnTo>
                  <a:lnTo>
                    <a:pt x="83" y="31"/>
                  </a:lnTo>
                  <a:lnTo>
                    <a:pt x="48" y="48"/>
                  </a:lnTo>
                  <a:lnTo>
                    <a:pt x="31" y="3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1" name="Freeform 364"/>
            <p:cNvSpPr>
              <a:spLocks/>
            </p:cNvSpPr>
            <p:nvPr/>
          </p:nvSpPr>
          <p:spPr bwMode="auto">
            <a:xfrm>
              <a:off x="3275" y="1270"/>
              <a:ext cx="40" cy="40"/>
            </a:xfrm>
            <a:custGeom>
              <a:avLst/>
              <a:gdLst>
                <a:gd name="T0" fmla="*/ 31 w 40"/>
                <a:gd name="T1" fmla="*/ 2 h 40"/>
                <a:gd name="T2" fmla="*/ 2 w 40"/>
                <a:gd name="T3" fmla="*/ 0 h 40"/>
                <a:gd name="T4" fmla="*/ 0 w 40"/>
                <a:gd name="T5" fmla="*/ 21 h 40"/>
                <a:gd name="T6" fmla="*/ 24 w 40"/>
                <a:gd name="T7" fmla="*/ 40 h 40"/>
                <a:gd name="T8" fmla="*/ 40 w 40"/>
                <a:gd name="T9" fmla="*/ 35 h 40"/>
                <a:gd name="T10" fmla="*/ 31 w 40"/>
                <a:gd name="T11" fmla="*/ 2 h 40"/>
                <a:gd name="T12" fmla="*/ 31 w 40"/>
                <a:gd name="T13" fmla="*/ 2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1" y="2"/>
                  </a:moveTo>
                  <a:lnTo>
                    <a:pt x="2" y="0"/>
                  </a:lnTo>
                  <a:lnTo>
                    <a:pt x="0" y="21"/>
                  </a:lnTo>
                  <a:lnTo>
                    <a:pt x="24" y="40"/>
                  </a:lnTo>
                  <a:lnTo>
                    <a:pt x="40" y="35"/>
                  </a:lnTo>
                  <a:lnTo>
                    <a:pt x="31"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2" name="Freeform 365"/>
            <p:cNvSpPr>
              <a:spLocks/>
            </p:cNvSpPr>
            <p:nvPr/>
          </p:nvSpPr>
          <p:spPr bwMode="auto">
            <a:xfrm>
              <a:off x="2951" y="1080"/>
              <a:ext cx="100" cy="88"/>
            </a:xfrm>
            <a:custGeom>
              <a:avLst/>
              <a:gdLst>
                <a:gd name="T0" fmla="*/ 72 w 100"/>
                <a:gd name="T1" fmla="*/ 0 h 88"/>
                <a:gd name="T2" fmla="*/ 36 w 100"/>
                <a:gd name="T3" fmla="*/ 5 h 88"/>
                <a:gd name="T4" fmla="*/ 5 w 100"/>
                <a:gd name="T5" fmla="*/ 38 h 88"/>
                <a:gd name="T6" fmla="*/ 0 w 100"/>
                <a:gd name="T7" fmla="*/ 88 h 88"/>
                <a:gd name="T8" fmla="*/ 41 w 100"/>
                <a:gd name="T9" fmla="*/ 76 h 88"/>
                <a:gd name="T10" fmla="*/ 81 w 100"/>
                <a:gd name="T11" fmla="*/ 42 h 88"/>
                <a:gd name="T12" fmla="*/ 100 w 100"/>
                <a:gd name="T13" fmla="*/ 0 h 88"/>
                <a:gd name="T14" fmla="*/ 72 w 100"/>
                <a:gd name="T15" fmla="*/ 0 h 88"/>
                <a:gd name="T16" fmla="*/ 72 w 100"/>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8"/>
                <a:gd name="T29" fmla="*/ 100 w 1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8">
                  <a:moveTo>
                    <a:pt x="72" y="0"/>
                  </a:moveTo>
                  <a:lnTo>
                    <a:pt x="36" y="5"/>
                  </a:lnTo>
                  <a:lnTo>
                    <a:pt x="5" y="38"/>
                  </a:lnTo>
                  <a:lnTo>
                    <a:pt x="0" y="88"/>
                  </a:lnTo>
                  <a:lnTo>
                    <a:pt x="41" y="76"/>
                  </a:lnTo>
                  <a:lnTo>
                    <a:pt x="81" y="42"/>
                  </a:lnTo>
                  <a:lnTo>
                    <a:pt x="100" y="0"/>
                  </a:lnTo>
                  <a:lnTo>
                    <a:pt x="7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3" name="Freeform 366"/>
            <p:cNvSpPr>
              <a:spLocks/>
            </p:cNvSpPr>
            <p:nvPr/>
          </p:nvSpPr>
          <p:spPr bwMode="auto">
            <a:xfrm>
              <a:off x="2937" y="1336"/>
              <a:ext cx="64" cy="173"/>
            </a:xfrm>
            <a:custGeom>
              <a:avLst/>
              <a:gdLst>
                <a:gd name="T0" fmla="*/ 28 w 64"/>
                <a:gd name="T1" fmla="*/ 0 h 173"/>
                <a:gd name="T2" fmla="*/ 9 w 64"/>
                <a:gd name="T3" fmla="*/ 93 h 173"/>
                <a:gd name="T4" fmla="*/ 0 w 64"/>
                <a:gd name="T5" fmla="*/ 133 h 173"/>
                <a:gd name="T6" fmla="*/ 26 w 64"/>
                <a:gd name="T7" fmla="*/ 173 h 173"/>
                <a:gd name="T8" fmla="*/ 40 w 64"/>
                <a:gd name="T9" fmla="*/ 154 h 173"/>
                <a:gd name="T10" fmla="*/ 64 w 64"/>
                <a:gd name="T11" fmla="*/ 83 h 173"/>
                <a:gd name="T12" fmla="*/ 64 w 64"/>
                <a:gd name="T13" fmla="*/ 38 h 173"/>
                <a:gd name="T14" fmla="*/ 28 w 64"/>
                <a:gd name="T15" fmla="*/ 0 h 173"/>
                <a:gd name="T16" fmla="*/ 28 w 6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73"/>
                <a:gd name="T29" fmla="*/ 64 w 6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73">
                  <a:moveTo>
                    <a:pt x="28" y="0"/>
                  </a:moveTo>
                  <a:lnTo>
                    <a:pt x="9" y="93"/>
                  </a:lnTo>
                  <a:lnTo>
                    <a:pt x="0" y="133"/>
                  </a:lnTo>
                  <a:lnTo>
                    <a:pt x="26" y="173"/>
                  </a:lnTo>
                  <a:lnTo>
                    <a:pt x="40" y="154"/>
                  </a:lnTo>
                  <a:lnTo>
                    <a:pt x="64" y="83"/>
                  </a:lnTo>
                  <a:lnTo>
                    <a:pt x="64" y="38"/>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4" name="Freeform 367"/>
            <p:cNvSpPr>
              <a:spLocks/>
            </p:cNvSpPr>
            <p:nvPr/>
          </p:nvSpPr>
          <p:spPr bwMode="auto">
            <a:xfrm>
              <a:off x="2854" y="956"/>
              <a:ext cx="414" cy="178"/>
            </a:xfrm>
            <a:custGeom>
              <a:avLst/>
              <a:gdLst>
                <a:gd name="T0" fmla="*/ 85 w 414"/>
                <a:gd name="T1" fmla="*/ 83 h 178"/>
                <a:gd name="T2" fmla="*/ 85 w 414"/>
                <a:gd name="T3" fmla="*/ 145 h 178"/>
                <a:gd name="T4" fmla="*/ 45 w 414"/>
                <a:gd name="T5" fmla="*/ 178 h 178"/>
                <a:gd name="T6" fmla="*/ 21 w 414"/>
                <a:gd name="T7" fmla="*/ 162 h 178"/>
                <a:gd name="T8" fmla="*/ 4 w 414"/>
                <a:gd name="T9" fmla="*/ 138 h 178"/>
                <a:gd name="T10" fmla="*/ 0 w 414"/>
                <a:gd name="T11" fmla="*/ 112 h 178"/>
                <a:gd name="T12" fmla="*/ 2 w 414"/>
                <a:gd name="T13" fmla="*/ 24 h 178"/>
                <a:gd name="T14" fmla="*/ 23 w 414"/>
                <a:gd name="T15" fmla="*/ 0 h 178"/>
                <a:gd name="T16" fmla="*/ 59 w 414"/>
                <a:gd name="T17" fmla="*/ 0 h 178"/>
                <a:gd name="T18" fmla="*/ 73 w 414"/>
                <a:gd name="T19" fmla="*/ 19 h 178"/>
                <a:gd name="T20" fmla="*/ 85 w 414"/>
                <a:gd name="T21" fmla="*/ 45 h 178"/>
                <a:gd name="T22" fmla="*/ 188 w 414"/>
                <a:gd name="T23" fmla="*/ 53 h 178"/>
                <a:gd name="T24" fmla="*/ 326 w 414"/>
                <a:gd name="T25" fmla="*/ 86 h 178"/>
                <a:gd name="T26" fmla="*/ 407 w 414"/>
                <a:gd name="T27" fmla="*/ 107 h 178"/>
                <a:gd name="T28" fmla="*/ 414 w 414"/>
                <a:gd name="T29" fmla="*/ 133 h 178"/>
                <a:gd name="T30" fmla="*/ 342 w 414"/>
                <a:gd name="T31" fmla="*/ 119 h 178"/>
                <a:gd name="T32" fmla="*/ 185 w 414"/>
                <a:gd name="T33" fmla="*/ 86 h 178"/>
                <a:gd name="T34" fmla="*/ 85 w 414"/>
                <a:gd name="T35" fmla="*/ 83 h 178"/>
                <a:gd name="T36" fmla="*/ 85 w 414"/>
                <a:gd name="T37" fmla="*/ 83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8"/>
                <a:gd name="T59" fmla="*/ 414 w 41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8">
                  <a:moveTo>
                    <a:pt x="85" y="83"/>
                  </a:moveTo>
                  <a:lnTo>
                    <a:pt x="85" y="145"/>
                  </a:lnTo>
                  <a:lnTo>
                    <a:pt x="45" y="178"/>
                  </a:lnTo>
                  <a:lnTo>
                    <a:pt x="21" y="162"/>
                  </a:lnTo>
                  <a:lnTo>
                    <a:pt x="4" y="138"/>
                  </a:lnTo>
                  <a:lnTo>
                    <a:pt x="0" y="112"/>
                  </a:lnTo>
                  <a:lnTo>
                    <a:pt x="2" y="24"/>
                  </a:lnTo>
                  <a:lnTo>
                    <a:pt x="23" y="0"/>
                  </a:lnTo>
                  <a:lnTo>
                    <a:pt x="59" y="0"/>
                  </a:lnTo>
                  <a:lnTo>
                    <a:pt x="73" y="19"/>
                  </a:lnTo>
                  <a:lnTo>
                    <a:pt x="85" y="45"/>
                  </a:lnTo>
                  <a:lnTo>
                    <a:pt x="188" y="53"/>
                  </a:lnTo>
                  <a:lnTo>
                    <a:pt x="326" y="86"/>
                  </a:lnTo>
                  <a:lnTo>
                    <a:pt x="407" y="107"/>
                  </a:lnTo>
                  <a:lnTo>
                    <a:pt x="414" y="133"/>
                  </a:lnTo>
                  <a:lnTo>
                    <a:pt x="342" y="119"/>
                  </a:lnTo>
                  <a:lnTo>
                    <a:pt x="185" y="86"/>
                  </a:lnTo>
                  <a:lnTo>
                    <a:pt x="85" y="83"/>
                  </a:lnTo>
                  <a:close/>
                </a:path>
              </a:pathLst>
            </a:custGeom>
            <a:solidFill>
              <a:srgbClr val="C9A17A"/>
            </a:solidFill>
            <a:ln w="9525">
              <a:noFill/>
              <a:round/>
              <a:headEnd/>
              <a:tailEnd/>
            </a:ln>
          </p:spPr>
          <p:txBody>
            <a:bodyPr/>
            <a:lstStyle/>
            <a:p>
              <a:endParaRPr lang="en-US">
                <a:latin typeface="Calibri" pitchFamily="34" charset="0"/>
              </a:endParaRPr>
            </a:p>
          </p:txBody>
        </p:sp>
        <p:sp>
          <p:nvSpPr>
            <p:cNvPr id="23685" name="Freeform 368"/>
            <p:cNvSpPr>
              <a:spLocks/>
            </p:cNvSpPr>
            <p:nvPr/>
          </p:nvSpPr>
          <p:spPr bwMode="auto">
            <a:xfrm>
              <a:off x="2951" y="672"/>
              <a:ext cx="124" cy="261"/>
            </a:xfrm>
            <a:custGeom>
              <a:avLst/>
              <a:gdLst>
                <a:gd name="T0" fmla="*/ 124 w 124"/>
                <a:gd name="T1" fmla="*/ 0 h 261"/>
                <a:gd name="T2" fmla="*/ 91 w 124"/>
                <a:gd name="T3" fmla="*/ 66 h 261"/>
                <a:gd name="T4" fmla="*/ 60 w 124"/>
                <a:gd name="T5" fmla="*/ 149 h 261"/>
                <a:gd name="T6" fmla="*/ 60 w 124"/>
                <a:gd name="T7" fmla="*/ 211 h 261"/>
                <a:gd name="T8" fmla="*/ 50 w 124"/>
                <a:gd name="T9" fmla="*/ 261 h 261"/>
                <a:gd name="T10" fmla="*/ 10 w 124"/>
                <a:gd name="T11" fmla="*/ 246 h 261"/>
                <a:gd name="T12" fmla="*/ 0 w 124"/>
                <a:gd name="T13" fmla="*/ 182 h 261"/>
                <a:gd name="T14" fmla="*/ 29 w 124"/>
                <a:gd name="T15" fmla="*/ 106 h 261"/>
                <a:gd name="T16" fmla="*/ 53 w 124"/>
                <a:gd name="T17" fmla="*/ 47 h 261"/>
                <a:gd name="T18" fmla="*/ 76 w 124"/>
                <a:gd name="T19" fmla="*/ 28 h 261"/>
                <a:gd name="T20" fmla="*/ 124 w 124"/>
                <a:gd name="T21" fmla="*/ 0 h 261"/>
                <a:gd name="T22" fmla="*/ 124 w 124"/>
                <a:gd name="T23" fmla="*/ 0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261"/>
                <a:gd name="T38" fmla="*/ 124 w 124"/>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261">
                  <a:moveTo>
                    <a:pt x="124" y="0"/>
                  </a:moveTo>
                  <a:lnTo>
                    <a:pt x="91" y="66"/>
                  </a:lnTo>
                  <a:lnTo>
                    <a:pt x="60" y="149"/>
                  </a:lnTo>
                  <a:lnTo>
                    <a:pt x="60" y="211"/>
                  </a:lnTo>
                  <a:lnTo>
                    <a:pt x="50" y="261"/>
                  </a:lnTo>
                  <a:lnTo>
                    <a:pt x="10" y="246"/>
                  </a:lnTo>
                  <a:lnTo>
                    <a:pt x="0" y="182"/>
                  </a:lnTo>
                  <a:lnTo>
                    <a:pt x="29" y="106"/>
                  </a:lnTo>
                  <a:lnTo>
                    <a:pt x="53" y="47"/>
                  </a:lnTo>
                  <a:lnTo>
                    <a:pt x="76" y="28"/>
                  </a:lnTo>
                  <a:lnTo>
                    <a:pt x="12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6" name="Freeform 369"/>
            <p:cNvSpPr>
              <a:spLocks/>
            </p:cNvSpPr>
            <p:nvPr/>
          </p:nvSpPr>
          <p:spPr bwMode="auto">
            <a:xfrm>
              <a:off x="2882" y="1032"/>
              <a:ext cx="57" cy="100"/>
            </a:xfrm>
            <a:custGeom>
              <a:avLst/>
              <a:gdLst>
                <a:gd name="T0" fmla="*/ 57 w 57"/>
                <a:gd name="T1" fmla="*/ 17 h 100"/>
                <a:gd name="T2" fmla="*/ 57 w 57"/>
                <a:gd name="T3" fmla="*/ 48 h 100"/>
                <a:gd name="T4" fmla="*/ 45 w 57"/>
                <a:gd name="T5" fmla="*/ 79 h 100"/>
                <a:gd name="T6" fmla="*/ 24 w 57"/>
                <a:gd name="T7" fmla="*/ 100 h 100"/>
                <a:gd name="T8" fmla="*/ 3 w 57"/>
                <a:gd name="T9" fmla="*/ 83 h 100"/>
                <a:gd name="T10" fmla="*/ 0 w 57"/>
                <a:gd name="T11" fmla="*/ 50 h 100"/>
                <a:gd name="T12" fmla="*/ 3 w 57"/>
                <a:gd name="T13" fmla="*/ 5 h 100"/>
                <a:gd name="T14" fmla="*/ 29 w 57"/>
                <a:gd name="T15" fmla="*/ 0 h 100"/>
                <a:gd name="T16" fmla="*/ 57 w 57"/>
                <a:gd name="T17" fmla="*/ 17 h 100"/>
                <a:gd name="T18" fmla="*/ 57 w 57"/>
                <a:gd name="T19" fmla="*/ 1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0"/>
                <a:gd name="T32" fmla="*/ 57 w 5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0">
                  <a:moveTo>
                    <a:pt x="57" y="17"/>
                  </a:moveTo>
                  <a:lnTo>
                    <a:pt x="57" y="48"/>
                  </a:lnTo>
                  <a:lnTo>
                    <a:pt x="45" y="79"/>
                  </a:lnTo>
                  <a:lnTo>
                    <a:pt x="24" y="100"/>
                  </a:lnTo>
                  <a:lnTo>
                    <a:pt x="3" y="83"/>
                  </a:lnTo>
                  <a:lnTo>
                    <a:pt x="0" y="50"/>
                  </a:lnTo>
                  <a:lnTo>
                    <a:pt x="3" y="5"/>
                  </a:lnTo>
                  <a:lnTo>
                    <a:pt x="29" y="0"/>
                  </a:lnTo>
                  <a:lnTo>
                    <a:pt x="57" y="17"/>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7" name="Freeform 370"/>
            <p:cNvSpPr>
              <a:spLocks/>
            </p:cNvSpPr>
            <p:nvPr/>
          </p:nvSpPr>
          <p:spPr bwMode="auto">
            <a:xfrm>
              <a:off x="2863" y="963"/>
              <a:ext cx="26" cy="57"/>
            </a:xfrm>
            <a:custGeom>
              <a:avLst/>
              <a:gdLst>
                <a:gd name="T0" fmla="*/ 26 w 26"/>
                <a:gd name="T1" fmla="*/ 0 h 57"/>
                <a:gd name="T2" fmla="*/ 0 w 26"/>
                <a:gd name="T3" fmla="*/ 36 h 57"/>
                <a:gd name="T4" fmla="*/ 3 w 26"/>
                <a:gd name="T5" fmla="*/ 57 h 57"/>
                <a:gd name="T6" fmla="*/ 14 w 26"/>
                <a:gd name="T7" fmla="*/ 43 h 57"/>
                <a:gd name="T8" fmla="*/ 26 w 26"/>
                <a:gd name="T9" fmla="*/ 17 h 57"/>
                <a:gd name="T10" fmla="*/ 26 w 26"/>
                <a:gd name="T11" fmla="*/ 0 h 57"/>
                <a:gd name="T12" fmla="*/ 26 w 26"/>
                <a:gd name="T13" fmla="*/ 0 h 57"/>
                <a:gd name="T14" fmla="*/ 0 60000 65536"/>
                <a:gd name="T15" fmla="*/ 0 60000 65536"/>
                <a:gd name="T16" fmla="*/ 0 60000 65536"/>
                <a:gd name="T17" fmla="*/ 0 60000 65536"/>
                <a:gd name="T18" fmla="*/ 0 60000 65536"/>
                <a:gd name="T19" fmla="*/ 0 60000 65536"/>
                <a:gd name="T20" fmla="*/ 0 60000 65536"/>
                <a:gd name="T21" fmla="*/ 0 w 26"/>
                <a:gd name="T22" fmla="*/ 0 h 57"/>
                <a:gd name="T23" fmla="*/ 26 w 2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7">
                  <a:moveTo>
                    <a:pt x="26" y="0"/>
                  </a:moveTo>
                  <a:lnTo>
                    <a:pt x="0" y="36"/>
                  </a:lnTo>
                  <a:lnTo>
                    <a:pt x="3" y="57"/>
                  </a:lnTo>
                  <a:lnTo>
                    <a:pt x="14" y="43"/>
                  </a:lnTo>
                  <a:lnTo>
                    <a:pt x="26" y="17"/>
                  </a:lnTo>
                  <a:lnTo>
                    <a:pt x="26" y="0"/>
                  </a:lnTo>
                  <a:close/>
                </a:path>
              </a:pathLst>
            </a:custGeom>
            <a:solidFill>
              <a:srgbClr val="FFF2CC"/>
            </a:solidFill>
            <a:ln w="9525">
              <a:noFill/>
              <a:round/>
              <a:headEnd/>
              <a:tailEnd/>
            </a:ln>
          </p:spPr>
          <p:txBody>
            <a:bodyPr/>
            <a:lstStyle/>
            <a:p>
              <a:endParaRPr lang="en-US">
                <a:latin typeface="Calibri" pitchFamily="34" charset="0"/>
              </a:endParaRPr>
            </a:p>
          </p:txBody>
        </p:sp>
        <p:sp>
          <p:nvSpPr>
            <p:cNvPr id="23688" name="Freeform 371"/>
            <p:cNvSpPr>
              <a:spLocks/>
            </p:cNvSpPr>
            <p:nvPr/>
          </p:nvSpPr>
          <p:spPr bwMode="auto">
            <a:xfrm>
              <a:off x="2535" y="187"/>
              <a:ext cx="799" cy="499"/>
            </a:xfrm>
            <a:custGeom>
              <a:avLst/>
              <a:gdLst>
                <a:gd name="T0" fmla="*/ 114 w 799"/>
                <a:gd name="T1" fmla="*/ 214 h 499"/>
                <a:gd name="T2" fmla="*/ 66 w 799"/>
                <a:gd name="T3" fmla="*/ 214 h 499"/>
                <a:gd name="T4" fmla="*/ 45 w 799"/>
                <a:gd name="T5" fmla="*/ 212 h 499"/>
                <a:gd name="T6" fmla="*/ 2 w 799"/>
                <a:gd name="T7" fmla="*/ 138 h 499"/>
                <a:gd name="T8" fmla="*/ 0 w 799"/>
                <a:gd name="T9" fmla="*/ 119 h 499"/>
                <a:gd name="T10" fmla="*/ 4 w 799"/>
                <a:gd name="T11" fmla="*/ 100 h 499"/>
                <a:gd name="T12" fmla="*/ 16 w 799"/>
                <a:gd name="T13" fmla="*/ 88 h 499"/>
                <a:gd name="T14" fmla="*/ 35 w 799"/>
                <a:gd name="T15" fmla="*/ 95 h 499"/>
                <a:gd name="T16" fmla="*/ 66 w 799"/>
                <a:gd name="T17" fmla="*/ 81 h 499"/>
                <a:gd name="T18" fmla="*/ 97 w 799"/>
                <a:gd name="T19" fmla="*/ 79 h 499"/>
                <a:gd name="T20" fmla="*/ 138 w 799"/>
                <a:gd name="T21" fmla="*/ 86 h 499"/>
                <a:gd name="T22" fmla="*/ 202 w 799"/>
                <a:gd name="T23" fmla="*/ 43 h 499"/>
                <a:gd name="T24" fmla="*/ 264 w 799"/>
                <a:gd name="T25" fmla="*/ 22 h 499"/>
                <a:gd name="T26" fmla="*/ 300 w 799"/>
                <a:gd name="T27" fmla="*/ 22 h 499"/>
                <a:gd name="T28" fmla="*/ 378 w 799"/>
                <a:gd name="T29" fmla="*/ 0 h 499"/>
                <a:gd name="T30" fmla="*/ 428 w 799"/>
                <a:gd name="T31" fmla="*/ 17 h 499"/>
                <a:gd name="T32" fmla="*/ 528 w 799"/>
                <a:gd name="T33" fmla="*/ 48 h 499"/>
                <a:gd name="T34" fmla="*/ 619 w 799"/>
                <a:gd name="T35" fmla="*/ 50 h 499"/>
                <a:gd name="T36" fmla="*/ 647 w 799"/>
                <a:gd name="T37" fmla="*/ 69 h 499"/>
                <a:gd name="T38" fmla="*/ 709 w 799"/>
                <a:gd name="T39" fmla="*/ 126 h 499"/>
                <a:gd name="T40" fmla="*/ 776 w 799"/>
                <a:gd name="T41" fmla="*/ 219 h 499"/>
                <a:gd name="T42" fmla="*/ 795 w 799"/>
                <a:gd name="T43" fmla="*/ 266 h 499"/>
                <a:gd name="T44" fmla="*/ 799 w 799"/>
                <a:gd name="T45" fmla="*/ 309 h 499"/>
                <a:gd name="T46" fmla="*/ 709 w 799"/>
                <a:gd name="T47" fmla="*/ 397 h 499"/>
                <a:gd name="T48" fmla="*/ 607 w 799"/>
                <a:gd name="T49" fmla="*/ 435 h 499"/>
                <a:gd name="T50" fmla="*/ 578 w 799"/>
                <a:gd name="T51" fmla="*/ 456 h 499"/>
                <a:gd name="T52" fmla="*/ 516 w 799"/>
                <a:gd name="T53" fmla="*/ 489 h 499"/>
                <a:gd name="T54" fmla="*/ 497 w 799"/>
                <a:gd name="T55" fmla="*/ 499 h 499"/>
                <a:gd name="T56" fmla="*/ 473 w 799"/>
                <a:gd name="T57" fmla="*/ 435 h 499"/>
                <a:gd name="T58" fmla="*/ 385 w 799"/>
                <a:gd name="T59" fmla="*/ 373 h 499"/>
                <a:gd name="T60" fmla="*/ 195 w 799"/>
                <a:gd name="T61" fmla="*/ 361 h 499"/>
                <a:gd name="T62" fmla="*/ 162 w 799"/>
                <a:gd name="T63" fmla="*/ 311 h 499"/>
                <a:gd name="T64" fmla="*/ 162 w 799"/>
                <a:gd name="T65" fmla="*/ 281 h 499"/>
                <a:gd name="T66" fmla="*/ 178 w 799"/>
                <a:gd name="T67" fmla="*/ 216 h 499"/>
                <a:gd name="T68" fmla="*/ 178 w 799"/>
                <a:gd name="T69" fmla="*/ 197 h 499"/>
                <a:gd name="T70" fmla="*/ 162 w 799"/>
                <a:gd name="T71" fmla="*/ 162 h 499"/>
                <a:gd name="T72" fmla="*/ 114 w 799"/>
                <a:gd name="T73" fmla="*/ 214 h 499"/>
                <a:gd name="T74" fmla="*/ 114 w 799"/>
                <a:gd name="T75" fmla="*/ 214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499"/>
                <a:gd name="T116" fmla="*/ 799 w 799"/>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499">
                  <a:moveTo>
                    <a:pt x="114" y="214"/>
                  </a:moveTo>
                  <a:lnTo>
                    <a:pt x="66" y="214"/>
                  </a:lnTo>
                  <a:lnTo>
                    <a:pt x="45" y="212"/>
                  </a:lnTo>
                  <a:lnTo>
                    <a:pt x="2" y="138"/>
                  </a:lnTo>
                  <a:lnTo>
                    <a:pt x="0" y="119"/>
                  </a:lnTo>
                  <a:lnTo>
                    <a:pt x="4" y="100"/>
                  </a:lnTo>
                  <a:lnTo>
                    <a:pt x="16" y="88"/>
                  </a:lnTo>
                  <a:lnTo>
                    <a:pt x="35" y="95"/>
                  </a:lnTo>
                  <a:lnTo>
                    <a:pt x="66" y="81"/>
                  </a:lnTo>
                  <a:lnTo>
                    <a:pt x="97" y="79"/>
                  </a:lnTo>
                  <a:lnTo>
                    <a:pt x="138" y="86"/>
                  </a:lnTo>
                  <a:lnTo>
                    <a:pt x="202" y="43"/>
                  </a:lnTo>
                  <a:lnTo>
                    <a:pt x="264" y="22"/>
                  </a:lnTo>
                  <a:lnTo>
                    <a:pt x="300" y="22"/>
                  </a:lnTo>
                  <a:lnTo>
                    <a:pt x="378" y="0"/>
                  </a:lnTo>
                  <a:lnTo>
                    <a:pt x="428" y="17"/>
                  </a:lnTo>
                  <a:lnTo>
                    <a:pt x="528" y="48"/>
                  </a:lnTo>
                  <a:lnTo>
                    <a:pt x="619" y="50"/>
                  </a:lnTo>
                  <a:lnTo>
                    <a:pt x="647" y="69"/>
                  </a:lnTo>
                  <a:lnTo>
                    <a:pt x="709" y="126"/>
                  </a:lnTo>
                  <a:lnTo>
                    <a:pt x="776" y="219"/>
                  </a:lnTo>
                  <a:lnTo>
                    <a:pt x="795" y="266"/>
                  </a:lnTo>
                  <a:lnTo>
                    <a:pt x="799" y="309"/>
                  </a:lnTo>
                  <a:lnTo>
                    <a:pt x="709" y="397"/>
                  </a:lnTo>
                  <a:lnTo>
                    <a:pt x="607" y="435"/>
                  </a:lnTo>
                  <a:lnTo>
                    <a:pt x="578" y="456"/>
                  </a:lnTo>
                  <a:lnTo>
                    <a:pt x="516" y="489"/>
                  </a:lnTo>
                  <a:lnTo>
                    <a:pt x="497" y="499"/>
                  </a:lnTo>
                  <a:lnTo>
                    <a:pt x="473" y="435"/>
                  </a:lnTo>
                  <a:lnTo>
                    <a:pt x="385" y="373"/>
                  </a:lnTo>
                  <a:lnTo>
                    <a:pt x="195" y="361"/>
                  </a:lnTo>
                  <a:lnTo>
                    <a:pt x="162" y="311"/>
                  </a:lnTo>
                  <a:lnTo>
                    <a:pt x="162" y="281"/>
                  </a:lnTo>
                  <a:lnTo>
                    <a:pt x="178" y="216"/>
                  </a:lnTo>
                  <a:lnTo>
                    <a:pt x="178" y="197"/>
                  </a:lnTo>
                  <a:lnTo>
                    <a:pt x="162" y="162"/>
                  </a:lnTo>
                  <a:lnTo>
                    <a:pt x="114" y="214"/>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9" name="Freeform 372"/>
            <p:cNvSpPr>
              <a:spLocks/>
            </p:cNvSpPr>
            <p:nvPr/>
          </p:nvSpPr>
          <p:spPr bwMode="auto">
            <a:xfrm>
              <a:off x="2954" y="225"/>
              <a:ext cx="211" cy="205"/>
            </a:xfrm>
            <a:custGeom>
              <a:avLst/>
              <a:gdLst>
                <a:gd name="T0" fmla="*/ 0 w 211"/>
                <a:gd name="T1" fmla="*/ 19 h 205"/>
                <a:gd name="T2" fmla="*/ 97 w 211"/>
                <a:gd name="T3" fmla="*/ 100 h 205"/>
                <a:gd name="T4" fmla="*/ 119 w 211"/>
                <a:gd name="T5" fmla="*/ 155 h 205"/>
                <a:gd name="T6" fmla="*/ 147 w 211"/>
                <a:gd name="T7" fmla="*/ 110 h 205"/>
                <a:gd name="T8" fmla="*/ 211 w 211"/>
                <a:gd name="T9" fmla="*/ 205 h 205"/>
                <a:gd name="T10" fmla="*/ 188 w 211"/>
                <a:gd name="T11" fmla="*/ 110 h 205"/>
                <a:gd name="T12" fmla="*/ 159 w 211"/>
                <a:gd name="T13" fmla="*/ 72 h 205"/>
                <a:gd name="T14" fmla="*/ 164 w 211"/>
                <a:gd name="T15" fmla="*/ 38 h 205"/>
                <a:gd name="T16" fmla="*/ 207 w 211"/>
                <a:gd name="T17" fmla="*/ 69 h 205"/>
                <a:gd name="T18" fmla="*/ 145 w 211"/>
                <a:gd name="T19" fmla="*/ 12 h 205"/>
                <a:gd name="T20" fmla="*/ 16 w 211"/>
                <a:gd name="T21" fmla="*/ 0 h 205"/>
                <a:gd name="T22" fmla="*/ 0 w 211"/>
                <a:gd name="T23" fmla="*/ 19 h 205"/>
                <a:gd name="T24" fmla="*/ 0 w 211"/>
                <a:gd name="T25" fmla="*/ 1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05"/>
                <a:gd name="T41" fmla="*/ 211 w 211"/>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05">
                  <a:moveTo>
                    <a:pt x="0" y="19"/>
                  </a:moveTo>
                  <a:lnTo>
                    <a:pt x="97" y="100"/>
                  </a:lnTo>
                  <a:lnTo>
                    <a:pt x="119" y="155"/>
                  </a:lnTo>
                  <a:lnTo>
                    <a:pt x="147" y="110"/>
                  </a:lnTo>
                  <a:lnTo>
                    <a:pt x="211" y="205"/>
                  </a:lnTo>
                  <a:lnTo>
                    <a:pt x="188" y="110"/>
                  </a:lnTo>
                  <a:lnTo>
                    <a:pt x="159" y="72"/>
                  </a:lnTo>
                  <a:lnTo>
                    <a:pt x="164" y="38"/>
                  </a:lnTo>
                  <a:lnTo>
                    <a:pt x="207" y="69"/>
                  </a:lnTo>
                  <a:lnTo>
                    <a:pt x="145" y="12"/>
                  </a:lnTo>
                  <a:lnTo>
                    <a:pt x="16" y="0"/>
                  </a:lnTo>
                  <a:lnTo>
                    <a:pt x="0" y="1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0" name="Freeform 373"/>
            <p:cNvSpPr>
              <a:spLocks/>
            </p:cNvSpPr>
            <p:nvPr/>
          </p:nvSpPr>
          <p:spPr bwMode="auto">
            <a:xfrm>
              <a:off x="2639" y="235"/>
              <a:ext cx="272" cy="64"/>
            </a:xfrm>
            <a:custGeom>
              <a:avLst/>
              <a:gdLst>
                <a:gd name="T0" fmla="*/ 234 w 272"/>
                <a:gd name="T1" fmla="*/ 43 h 64"/>
                <a:gd name="T2" fmla="*/ 136 w 272"/>
                <a:gd name="T3" fmla="*/ 43 h 64"/>
                <a:gd name="T4" fmla="*/ 67 w 272"/>
                <a:gd name="T5" fmla="*/ 55 h 64"/>
                <a:gd name="T6" fmla="*/ 0 w 272"/>
                <a:gd name="T7" fmla="*/ 64 h 64"/>
                <a:gd name="T8" fmla="*/ 110 w 272"/>
                <a:gd name="T9" fmla="*/ 9 h 64"/>
                <a:gd name="T10" fmla="*/ 172 w 272"/>
                <a:gd name="T11" fmla="*/ 0 h 64"/>
                <a:gd name="T12" fmla="*/ 212 w 272"/>
                <a:gd name="T13" fmla="*/ 28 h 64"/>
                <a:gd name="T14" fmla="*/ 272 w 272"/>
                <a:gd name="T15" fmla="*/ 19 h 64"/>
                <a:gd name="T16" fmla="*/ 234 w 272"/>
                <a:gd name="T17" fmla="*/ 43 h 64"/>
                <a:gd name="T18" fmla="*/ 234 w 272"/>
                <a:gd name="T19" fmla="*/ 4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64"/>
                <a:gd name="T32" fmla="*/ 272 w 27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64">
                  <a:moveTo>
                    <a:pt x="234" y="43"/>
                  </a:moveTo>
                  <a:lnTo>
                    <a:pt x="136" y="43"/>
                  </a:lnTo>
                  <a:lnTo>
                    <a:pt x="67" y="55"/>
                  </a:lnTo>
                  <a:lnTo>
                    <a:pt x="0" y="64"/>
                  </a:lnTo>
                  <a:lnTo>
                    <a:pt x="110" y="9"/>
                  </a:lnTo>
                  <a:lnTo>
                    <a:pt x="172" y="0"/>
                  </a:lnTo>
                  <a:lnTo>
                    <a:pt x="212" y="28"/>
                  </a:lnTo>
                  <a:lnTo>
                    <a:pt x="272" y="19"/>
                  </a:lnTo>
                  <a:lnTo>
                    <a:pt x="234" y="43"/>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1" name="Freeform 374"/>
            <p:cNvSpPr>
              <a:spLocks/>
            </p:cNvSpPr>
            <p:nvPr/>
          </p:nvSpPr>
          <p:spPr bwMode="auto">
            <a:xfrm>
              <a:off x="3165" y="382"/>
              <a:ext cx="110" cy="178"/>
            </a:xfrm>
            <a:custGeom>
              <a:avLst/>
              <a:gdLst>
                <a:gd name="T0" fmla="*/ 0 w 110"/>
                <a:gd name="T1" fmla="*/ 57 h 178"/>
                <a:gd name="T2" fmla="*/ 17 w 110"/>
                <a:gd name="T3" fmla="*/ 114 h 178"/>
                <a:gd name="T4" fmla="*/ 17 w 110"/>
                <a:gd name="T5" fmla="*/ 178 h 178"/>
                <a:gd name="T6" fmla="*/ 65 w 110"/>
                <a:gd name="T7" fmla="*/ 128 h 178"/>
                <a:gd name="T8" fmla="*/ 110 w 110"/>
                <a:gd name="T9" fmla="*/ 116 h 178"/>
                <a:gd name="T10" fmla="*/ 96 w 110"/>
                <a:gd name="T11" fmla="*/ 48 h 178"/>
                <a:gd name="T12" fmla="*/ 15 w 110"/>
                <a:gd name="T13" fmla="*/ 0 h 178"/>
                <a:gd name="T14" fmla="*/ 36 w 110"/>
                <a:gd name="T15" fmla="*/ 67 h 178"/>
                <a:gd name="T16" fmla="*/ 0 w 110"/>
                <a:gd name="T17" fmla="*/ 57 h 178"/>
                <a:gd name="T18" fmla="*/ 0 w 110"/>
                <a:gd name="T19" fmla="*/ 5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78"/>
                <a:gd name="T32" fmla="*/ 110 w 110"/>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78">
                  <a:moveTo>
                    <a:pt x="0" y="57"/>
                  </a:moveTo>
                  <a:lnTo>
                    <a:pt x="17" y="114"/>
                  </a:lnTo>
                  <a:lnTo>
                    <a:pt x="17" y="178"/>
                  </a:lnTo>
                  <a:lnTo>
                    <a:pt x="65" y="128"/>
                  </a:lnTo>
                  <a:lnTo>
                    <a:pt x="110" y="116"/>
                  </a:lnTo>
                  <a:lnTo>
                    <a:pt x="96" y="48"/>
                  </a:lnTo>
                  <a:lnTo>
                    <a:pt x="15" y="0"/>
                  </a:lnTo>
                  <a:lnTo>
                    <a:pt x="36" y="67"/>
                  </a:lnTo>
                  <a:lnTo>
                    <a:pt x="0" y="57"/>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2" name="Freeform 375"/>
            <p:cNvSpPr>
              <a:spLocks/>
            </p:cNvSpPr>
            <p:nvPr/>
          </p:nvSpPr>
          <p:spPr bwMode="auto">
            <a:xfrm>
              <a:off x="2825" y="361"/>
              <a:ext cx="364" cy="244"/>
            </a:xfrm>
            <a:custGeom>
              <a:avLst/>
              <a:gdLst>
                <a:gd name="T0" fmla="*/ 17 w 364"/>
                <a:gd name="T1" fmla="*/ 109 h 244"/>
                <a:gd name="T2" fmla="*/ 50 w 364"/>
                <a:gd name="T3" fmla="*/ 166 h 244"/>
                <a:gd name="T4" fmla="*/ 152 w 364"/>
                <a:gd name="T5" fmla="*/ 220 h 244"/>
                <a:gd name="T6" fmla="*/ 231 w 364"/>
                <a:gd name="T7" fmla="*/ 228 h 244"/>
                <a:gd name="T8" fmla="*/ 167 w 364"/>
                <a:gd name="T9" fmla="*/ 190 h 244"/>
                <a:gd name="T10" fmla="*/ 71 w 364"/>
                <a:gd name="T11" fmla="*/ 144 h 244"/>
                <a:gd name="T12" fmla="*/ 167 w 364"/>
                <a:gd name="T13" fmla="*/ 175 h 244"/>
                <a:gd name="T14" fmla="*/ 250 w 364"/>
                <a:gd name="T15" fmla="*/ 187 h 244"/>
                <a:gd name="T16" fmla="*/ 290 w 364"/>
                <a:gd name="T17" fmla="*/ 211 h 244"/>
                <a:gd name="T18" fmla="*/ 271 w 364"/>
                <a:gd name="T19" fmla="*/ 239 h 244"/>
                <a:gd name="T20" fmla="*/ 321 w 364"/>
                <a:gd name="T21" fmla="*/ 244 h 244"/>
                <a:gd name="T22" fmla="*/ 336 w 364"/>
                <a:gd name="T23" fmla="*/ 216 h 244"/>
                <a:gd name="T24" fmla="*/ 300 w 364"/>
                <a:gd name="T25" fmla="*/ 192 h 244"/>
                <a:gd name="T26" fmla="*/ 250 w 364"/>
                <a:gd name="T27" fmla="*/ 171 h 244"/>
                <a:gd name="T28" fmla="*/ 252 w 364"/>
                <a:gd name="T29" fmla="*/ 147 h 244"/>
                <a:gd name="T30" fmla="*/ 331 w 364"/>
                <a:gd name="T31" fmla="*/ 168 h 244"/>
                <a:gd name="T32" fmla="*/ 364 w 364"/>
                <a:gd name="T33" fmla="*/ 185 h 244"/>
                <a:gd name="T34" fmla="*/ 305 w 364"/>
                <a:gd name="T35" fmla="*/ 76 h 244"/>
                <a:gd name="T36" fmla="*/ 274 w 364"/>
                <a:gd name="T37" fmla="*/ 7 h 244"/>
                <a:gd name="T38" fmla="*/ 250 w 364"/>
                <a:gd name="T39" fmla="*/ 47 h 244"/>
                <a:gd name="T40" fmla="*/ 281 w 364"/>
                <a:gd name="T41" fmla="*/ 88 h 244"/>
                <a:gd name="T42" fmla="*/ 312 w 364"/>
                <a:gd name="T43" fmla="*/ 142 h 244"/>
                <a:gd name="T44" fmla="*/ 250 w 364"/>
                <a:gd name="T45" fmla="*/ 114 h 244"/>
                <a:gd name="T46" fmla="*/ 193 w 364"/>
                <a:gd name="T47" fmla="*/ 71 h 244"/>
                <a:gd name="T48" fmla="*/ 176 w 364"/>
                <a:gd name="T49" fmla="*/ 33 h 244"/>
                <a:gd name="T50" fmla="*/ 179 w 364"/>
                <a:gd name="T51" fmla="*/ 64 h 244"/>
                <a:gd name="T52" fmla="*/ 136 w 364"/>
                <a:gd name="T53" fmla="*/ 73 h 244"/>
                <a:gd name="T54" fmla="*/ 219 w 364"/>
                <a:gd name="T55" fmla="*/ 123 h 244"/>
                <a:gd name="T56" fmla="*/ 229 w 364"/>
                <a:gd name="T57" fmla="*/ 147 h 244"/>
                <a:gd name="T58" fmla="*/ 133 w 364"/>
                <a:gd name="T59" fmla="*/ 140 h 244"/>
                <a:gd name="T60" fmla="*/ 79 w 364"/>
                <a:gd name="T61" fmla="*/ 116 h 244"/>
                <a:gd name="T62" fmla="*/ 124 w 364"/>
                <a:gd name="T63" fmla="*/ 97 h 244"/>
                <a:gd name="T64" fmla="*/ 86 w 364"/>
                <a:gd name="T65" fmla="*/ 33 h 244"/>
                <a:gd name="T66" fmla="*/ 12 w 364"/>
                <a:gd name="T67" fmla="*/ 0 h 244"/>
                <a:gd name="T68" fmla="*/ 60 w 364"/>
                <a:gd name="T69" fmla="*/ 45 h 244"/>
                <a:gd name="T70" fmla="*/ 81 w 364"/>
                <a:gd name="T71" fmla="*/ 85 h 244"/>
                <a:gd name="T72" fmla="*/ 50 w 364"/>
                <a:gd name="T73" fmla="*/ 102 h 244"/>
                <a:gd name="T74" fmla="*/ 0 w 364"/>
                <a:gd name="T75" fmla="*/ 92 h 244"/>
                <a:gd name="T76" fmla="*/ 17 w 364"/>
                <a:gd name="T77" fmla="*/ 109 h 244"/>
                <a:gd name="T78" fmla="*/ 17 w 364"/>
                <a:gd name="T79" fmla="*/ 109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244"/>
                <a:gd name="T122" fmla="*/ 364 w 36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244">
                  <a:moveTo>
                    <a:pt x="17" y="109"/>
                  </a:moveTo>
                  <a:lnTo>
                    <a:pt x="50" y="166"/>
                  </a:lnTo>
                  <a:lnTo>
                    <a:pt x="152" y="220"/>
                  </a:lnTo>
                  <a:lnTo>
                    <a:pt x="231" y="228"/>
                  </a:lnTo>
                  <a:lnTo>
                    <a:pt x="167" y="190"/>
                  </a:lnTo>
                  <a:lnTo>
                    <a:pt x="71" y="144"/>
                  </a:lnTo>
                  <a:lnTo>
                    <a:pt x="167" y="175"/>
                  </a:lnTo>
                  <a:lnTo>
                    <a:pt x="250" y="187"/>
                  </a:lnTo>
                  <a:lnTo>
                    <a:pt x="290" y="211"/>
                  </a:lnTo>
                  <a:lnTo>
                    <a:pt x="271" y="239"/>
                  </a:lnTo>
                  <a:lnTo>
                    <a:pt x="321" y="244"/>
                  </a:lnTo>
                  <a:lnTo>
                    <a:pt x="336" y="216"/>
                  </a:lnTo>
                  <a:lnTo>
                    <a:pt x="300" y="192"/>
                  </a:lnTo>
                  <a:lnTo>
                    <a:pt x="250" y="171"/>
                  </a:lnTo>
                  <a:lnTo>
                    <a:pt x="252" y="147"/>
                  </a:lnTo>
                  <a:lnTo>
                    <a:pt x="331" y="168"/>
                  </a:lnTo>
                  <a:lnTo>
                    <a:pt x="364" y="185"/>
                  </a:lnTo>
                  <a:lnTo>
                    <a:pt x="305" y="76"/>
                  </a:lnTo>
                  <a:lnTo>
                    <a:pt x="274" y="7"/>
                  </a:lnTo>
                  <a:lnTo>
                    <a:pt x="250" y="47"/>
                  </a:lnTo>
                  <a:lnTo>
                    <a:pt x="281" y="88"/>
                  </a:lnTo>
                  <a:lnTo>
                    <a:pt x="312" y="142"/>
                  </a:lnTo>
                  <a:lnTo>
                    <a:pt x="250" y="114"/>
                  </a:lnTo>
                  <a:lnTo>
                    <a:pt x="193" y="71"/>
                  </a:lnTo>
                  <a:lnTo>
                    <a:pt x="176" y="33"/>
                  </a:lnTo>
                  <a:lnTo>
                    <a:pt x="179" y="64"/>
                  </a:lnTo>
                  <a:lnTo>
                    <a:pt x="136" y="73"/>
                  </a:lnTo>
                  <a:lnTo>
                    <a:pt x="219" y="123"/>
                  </a:lnTo>
                  <a:lnTo>
                    <a:pt x="229" y="147"/>
                  </a:lnTo>
                  <a:lnTo>
                    <a:pt x="133" y="140"/>
                  </a:lnTo>
                  <a:lnTo>
                    <a:pt x="79" y="116"/>
                  </a:lnTo>
                  <a:lnTo>
                    <a:pt x="124" y="97"/>
                  </a:lnTo>
                  <a:lnTo>
                    <a:pt x="86" y="33"/>
                  </a:lnTo>
                  <a:lnTo>
                    <a:pt x="12" y="0"/>
                  </a:lnTo>
                  <a:lnTo>
                    <a:pt x="60" y="45"/>
                  </a:lnTo>
                  <a:lnTo>
                    <a:pt x="81" y="85"/>
                  </a:lnTo>
                  <a:lnTo>
                    <a:pt x="50" y="102"/>
                  </a:lnTo>
                  <a:lnTo>
                    <a:pt x="0" y="92"/>
                  </a:lnTo>
                  <a:lnTo>
                    <a:pt x="17" y="10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3" name="Freeform 376"/>
            <p:cNvSpPr>
              <a:spLocks/>
            </p:cNvSpPr>
            <p:nvPr/>
          </p:nvSpPr>
          <p:spPr bwMode="auto">
            <a:xfrm>
              <a:off x="2570" y="838"/>
              <a:ext cx="362" cy="284"/>
            </a:xfrm>
            <a:custGeom>
              <a:avLst/>
              <a:gdLst>
                <a:gd name="T0" fmla="*/ 362 w 362"/>
                <a:gd name="T1" fmla="*/ 0 h 284"/>
                <a:gd name="T2" fmla="*/ 338 w 362"/>
                <a:gd name="T3" fmla="*/ 92 h 284"/>
                <a:gd name="T4" fmla="*/ 293 w 362"/>
                <a:gd name="T5" fmla="*/ 142 h 284"/>
                <a:gd name="T6" fmla="*/ 286 w 362"/>
                <a:gd name="T7" fmla="*/ 180 h 284"/>
                <a:gd name="T8" fmla="*/ 279 w 362"/>
                <a:gd name="T9" fmla="*/ 237 h 284"/>
                <a:gd name="T10" fmla="*/ 215 w 362"/>
                <a:gd name="T11" fmla="*/ 275 h 284"/>
                <a:gd name="T12" fmla="*/ 150 w 362"/>
                <a:gd name="T13" fmla="*/ 284 h 284"/>
                <a:gd name="T14" fmla="*/ 86 w 362"/>
                <a:gd name="T15" fmla="*/ 261 h 284"/>
                <a:gd name="T16" fmla="*/ 50 w 362"/>
                <a:gd name="T17" fmla="*/ 268 h 284"/>
                <a:gd name="T18" fmla="*/ 17 w 362"/>
                <a:gd name="T19" fmla="*/ 268 h 284"/>
                <a:gd name="T20" fmla="*/ 0 w 362"/>
                <a:gd name="T21" fmla="*/ 256 h 284"/>
                <a:gd name="T22" fmla="*/ 84 w 362"/>
                <a:gd name="T23" fmla="*/ 232 h 284"/>
                <a:gd name="T24" fmla="*/ 200 w 362"/>
                <a:gd name="T25" fmla="*/ 135 h 284"/>
                <a:gd name="T26" fmla="*/ 276 w 362"/>
                <a:gd name="T27" fmla="*/ 71 h 284"/>
                <a:gd name="T28" fmla="*/ 284 w 362"/>
                <a:gd name="T29" fmla="*/ 16 h 284"/>
                <a:gd name="T30" fmla="*/ 326 w 362"/>
                <a:gd name="T31" fmla="*/ 23 h 284"/>
                <a:gd name="T32" fmla="*/ 362 w 362"/>
                <a:gd name="T33" fmla="*/ 0 h 284"/>
                <a:gd name="T34" fmla="*/ 362 w 362"/>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284"/>
                <a:gd name="T56" fmla="*/ 362 w 362"/>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284">
                  <a:moveTo>
                    <a:pt x="362" y="0"/>
                  </a:moveTo>
                  <a:lnTo>
                    <a:pt x="338" y="92"/>
                  </a:lnTo>
                  <a:lnTo>
                    <a:pt x="293" y="142"/>
                  </a:lnTo>
                  <a:lnTo>
                    <a:pt x="286" y="180"/>
                  </a:lnTo>
                  <a:lnTo>
                    <a:pt x="279" y="237"/>
                  </a:lnTo>
                  <a:lnTo>
                    <a:pt x="215" y="275"/>
                  </a:lnTo>
                  <a:lnTo>
                    <a:pt x="150" y="284"/>
                  </a:lnTo>
                  <a:lnTo>
                    <a:pt x="86" y="261"/>
                  </a:lnTo>
                  <a:lnTo>
                    <a:pt x="50" y="268"/>
                  </a:lnTo>
                  <a:lnTo>
                    <a:pt x="17" y="268"/>
                  </a:lnTo>
                  <a:lnTo>
                    <a:pt x="0" y="256"/>
                  </a:lnTo>
                  <a:lnTo>
                    <a:pt x="84" y="232"/>
                  </a:lnTo>
                  <a:lnTo>
                    <a:pt x="200" y="135"/>
                  </a:lnTo>
                  <a:lnTo>
                    <a:pt x="276" y="71"/>
                  </a:lnTo>
                  <a:lnTo>
                    <a:pt x="284" y="16"/>
                  </a:lnTo>
                  <a:lnTo>
                    <a:pt x="326" y="23"/>
                  </a:lnTo>
                  <a:lnTo>
                    <a:pt x="362"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94" name="Freeform 377"/>
            <p:cNvSpPr>
              <a:spLocks/>
            </p:cNvSpPr>
            <p:nvPr/>
          </p:nvSpPr>
          <p:spPr bwMode="auto">
            <a:xfrm>
              <a:off x="2846" y="705"/>
              <a:ext cx="93" cy="107"/>
            </a:xfrm>
            <a:custGeom>
              <a:avLst/>
              <a:gdLst>
                <a:gd name="T0" fmla="*/ 43 w 93"/>
                <a:gd name="T1" fmla="*/ 24 h 107"/>
                <a:gd name="T2" fmla="*/ 29 w 93"/>
                <a:gd name="T3" fmla="*/ 0 h 107"/>
                <a:gd name="T4" fmla="*/ 10 w 93"/>
                <a:gd name="T5" fmla="*/ 38 h 107"/>
                <a:gd name="T6" fmla="*/ 0 w 93"/>
                <a:gd name="T7" fmla="*/ 73 h 107"/>
                <a:gd name="T8" fmla="*/ 22 w 93"/>
                <a:gd name="T9" fmla="*/ 85 h 107"/>
                <a:gd name="T10" fmla="*/ 50 w 93"/>
                <a:gd name="T11" fmla="*/ 85 h 107"/>
                <a:gd name="T12" fmla="*/ 58 w 93"/>
                <a:gd name="T13" fmla="*/ 107 h 107"/>
                <a:gd name="T14" fmla="*/ 86 w 93"/>
                <a:gd name="T15" fmla="*/ 102 h 107"/>
                <a:gd name="T16" fmla="*/ 72 w 93"/>
                <a:gd name="T17" fmla="*/ 83 h 107"/>
                <a:gd name="T18" fmla="*/ 93 w 93"/>
                <a:gd name="T19" fmla="*/ 66 h 107"/>
                <a:gd name="T20" fmla="*/ 53 w 93"/>
                <a:gd name="T21" fmla="*/ 66 h 107"/>
                <a:gd name="T22" fmla="*/ 31 w 93"/>
                <a:gd name="T23" fmla="*/ 59 h 107"/>
                <a:gd name="T24" fmla="*/ 43 w 93"/>
                <a:gd name="T25" fmla="*/ 24 h 107"/>
                <a:gd name="T26" fmla="*/ 43 w 93"/>
                <a:gd name="T27" fmla="*/ 2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107"/>
                <a:gd name="T44" fmla="*/ 93 w 93"/>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107">
                  <a:moveTo>
                    <a:pt x="43" y="24"/>
                  </a:moveTo>
                  <a:lnTo>
                    <a:pt x="29" y="0"/>
                  </a:lnTo>
                  <a:lnTo>
                    <a:pt x="10" y="38"/>
                  </a:lnTo>
                  <a:lnTo>
                    <a:pt x="0" y="73"/>
                  </a:lnTo>
                  <a:lnTo>
                    <a:pt x="22" y="85"/>
                  </a:lnTo>
                  <a:lnTo>
                    <a:pt x="50" y="85"/>
                  </a:lnTo>
                  <a:lnTo>
                    <a:pt x="58" y="107"/>
                  </a:lnTo>
                  <a:lnTo>
                    <a:pt x="86" y="102"/>
                  </a:lnTo>
                  <a:lnTo>
                    <a:pt x="72" y="83"/>
                  </a:lnTo>
                  <a:lnTo>
                    <a:pt x="93" y="66"/>
                  </a:lnTo>
                  <a:lnTo>
                    <a:pt x="53" y="66"/>
                  </a:lnTo>
                  <a:lnTo>
                    <a:pt x="31" y="59"/>
                  </a:lnTo>
                  <a:lnTo>
                    <a:pt x="43" y="2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5" name="Freeform 378"/>
            <p:cNvSpPr>
              <a:spLocks/>
            </p:cNvSpPr>
            <p:nvPr/>
          </p:nvSpPr>
          <p:spPr bwMode="auto">
            <a:xfrm>
              <a:off x="2587" y="527"/>
              <a:ext cx="43" cy="64"/>
            </a:xfrm>
            <a:custGeom>
              <a:avLst/>
              <a:gdLst>
                <a:gd name="T0" fmla="*/ 12 w 43"/>
                <a:gd name="T1" fmla="*/ 64 h 64"/>
                <a:gd name="T2" fmla="*/ 43 w 43"/>
                <a:gd name="T3" fmla="*/ 52 h 64"/>
                <a:gd name="T4" fmla="*/ 33 w 43"/>
                <a:gd name="T5" fmla="*/ 0 h 64"/>
                <a:gd name="T6" fmla="*/ 0 w 43"/>
                <a:gd name="T7" fmla="*/ 7 h 64"/>
                <a:gd name="T8" fmla="*/ 12 w 43"/>
                <a:gd name="T9" fmla="*/ 64 h 64"/>
                <a:gd name="T10" fmla="*/ 12 w 43"/>
                <a:gd name="T11" fmla="*/ 64 h 64"/>
                <a:gd name="T12" fmla="*/ 0 60000 65536"/>
                <a:gd name="T13" fmla="*/ 0 60000 65536"/>
                <a:gd name="T14" fmla="*/ 0 60000 65536"/>
                <a:gd name="T15" fmla="*/ 0 60000 65536"/>
                <a:gd name="T16" fmla="*/ 0 60000 65536"/>
                <a:gd name="T17" fmla="*/ 0 60000 65536"/>
                <a:gd name="T18" fmla="*/ 0 w 43"/>
                <a:gd name="T19" fmla="*/ 0 h 64"/>
                <a:gd name="T20" fmla="*/ 43 w 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3" h="64">
                  <a:moveTo>
                    <a:pt x="12" y="64"/>
                  </a:moveTo>
                  <a:lnTo>
                    <a:pt x="43" y="52"/>
                  </a:lnTo>
                  <a:lnTo>
                    <a:pt x="33" y="0"/>
                  </a:lnTo>
                  <a:lnTo>
                    <a:pt x="0" y="7"/>
                  </a:lnTo>
                  <a:lnTo>
                    <a:pt x="12" y="6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6" name="Freeform 379"/>
            <p:cNvSpPr>
              <a:spLocks/>
            </p:cNvSpPr>
            <p:nvPr/>
          </p:nvSpPr>
          <p:spPr bwMode="auto">
            <a:xfrm>
              <a:off x="2570" y="819"/>
              <a:ext cx="55" cy="88"/>
            </a:xfrm>
            <a:custGeom>
              <a:avLst/>
              <a:gdLst>
                <a:gd name="T0" fmla="*/ 15 w 55"/>
                <a:gd name="T1" fmla="*/ 0 h 88"/>
                <a:gd name="T2" fmla="*/ 55 w 55"/>
                <a:gd name="T3" fmla="*/ 45 h 88"/>
                <a:gd name="T4" fmla="*/ 50 w 55"/>
                <a:gd name="T5" fmla="*/ 76 h 88"/>
                <a:gd name="T6" fmla="*/ 10 w 55"/>
                <a:gd name="T7" fmla="*/ 88 h 88"/>
                <a:gd name="T8" fmla="*/ 0 w 55"/>
                <a:gd name="T9" fmla="*/ 21 h 88"/>
                <a:gd name="T10" fmla="*/ 15 w 55"/>
                <a:gd name="T11" fmla="*/ 0 h 88"/>
                <a:gd name="T12" fmla="*/ 15 w 55"/>
                <a:gd name="T13" fmla="*/ 0 h 88"/>
                <a:gd name="T14" fmla="*/ 0 60000 65536"/>
                <a:gd name="T15" fmla="*/ 0 60000 65536"/>
                <a:gd name="T16" fmla="*/ 0 60000 65536"/>
                <a:gd name="T17" fmla="*/ 0 60000 65536"/>
                <a:gd name="T18" fmla="*/ 0 60000 65536"/>
                <a:gd name="T19" fmla="*/ 0 60000 65536"/>
                <a:gd name="T20" fmla="*/ 0 60000 65536"/>
                <a:gd name="T21" fmla="*/ 0 w 55"/>
                <a:gd name="T22" fmla="*/ 0 h 88"/>
                <a:gd name="T23" fmla="*/ 55 w 5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8">
                  <a:moveTo>
                    <a:pt x="15" y="0"/>
                  </a:moveTo>
                  <a:lnTo>
                    <a:pt x="55" y="45"/>
                  </a:lnTo>
                  <a:lnTo>
                    <a:pt x="50" y="76"/>
                  </a:lnTo>
                  <a:lnTo>
                    <a:pt x="10" y="88"/>
                  </a:lnTo>
                  <a:lnTo>
                    <a:pt x="0" y="21"/>
                  </a:lnTo>
                  <a:lnTo>
                    <a:pt x="1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7" name="Freeform 380"/>
            <p:cNvSpPr>
              <a:spLocks/>
            </p:cNvSpPr>
            <p:nvPr/>
          </p:nvSpPr>
          <p:spPr bwMode="auto">
            <a:xfrm>
              <a:off x="2478" y="769"/>
              <a:ext cx="40" cy="35"/>
            </a:xfrm>
            <a:custGeom>
              <a:avLst/>
              <a:gdLst>
                <a:gd name="T0" fmla="*/ 28 w 40"/>
                <a:gd name="T1" fmla="*/ 0 h 35"/>
                <a:gd name="T2" fmla="*/ 4 w 40"/>
                <a:gd name="T3" fmla="*/ 5 h 35"/>
                <a:gd name="T4" fmla="*/ 0 w 40"/>
                <a:gd name="T5" fmla="*/ 35 h 35"/>
                <a:gd name="T6" fmla="*/ 35 w 40"/>
                <a:gd name="T7" fmla="*/ 33 h 35"/>
                <a:gd name="T8" fmla="*/ 40 w 40"/>
                <a:gd name="T9" fmla="*/ 2 h 35"/>
                <a:gd name="T10" fmla="*/ 28 w 40"/>
                <a:gd name="T11" fmla="*/ 0 h 35"/>
                <a:gd name="T12" fmla="*/ 28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8" y="0"/>
                  </a:moveTo>
                  <a:lnTo>
                    <a:pt x="4" y="5"/>
                  </a:lnTo>
                  <a:lnTo>
                    <a:pt x="0" y="35"/>
                  </a:lnTo>
                  <a:lnTo>
                    <a:pt x="35" y="33"/>
                  </a:lnTo>
                  <a:lnTo>
                    <a:pt x="40" y="2"/>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8" name="Freeform 381"/>
            <p:cNvSpPr>
              <a:spLocks/>
            </p:cNvSpPr>
            <p:nvPr/>
          </p:nvSpPr>
          <p:spPr bwMode="auto">
            <a:xfrm>
              <a:off x="1875" y="173"/>
              <a:ext cx="729" cy="997"/>
            </a:xfrm>
            <a:custGeom>
              <a:avLst/>
              <a:gdLst>
                <a:gd name="T0" fmla="*/ 479 w 729"/>
                <a:gd name="T1" fmla="*/ 67 h 997"/>
                <a:gd name="T2" fmla="*/ 493 w 729"/>
                <a:gd name="T3" fmla="*/ 276 h 997"/>
                <a:gd name="T4" fmla="*/ 550 w 729"/>
                <a:gd name="T5" fmla="*/ 380 h 997"/>
                <a:gd name="T6" fmla="*/ 629 w 729"/>
                <a:gd name="T7" fmla="*/ 290 h 997"/>
                <a:gd name="T8" fmla="*/ 729 w 729"/>
                <a:gd name="T9" fmla="*/ 259 h 997"/>
                <a:gd name="T10" fmla="*/ 676 w 729"/>
                <a:gd name="T11" fmla="*/ 373 h 997"/>
                <a:gd name="T12" fmla="*/ 698 w 729"/>
                <a:gd name="T13" fmla="*/ 425 h 997"/>
                <a:gd name="T14" fmla="*/ 676 w 729"/>
                <a:gd name="T15" fmla="*/ 480 h 997"/>
                <a:gd name="T16" fmla="*/ 638 w 729"/>
                <a:gd name="T17" fmla="*/ 537 h 997"/>
                <a:gd name="T18" fmla="*/ 581 w 729"/>
                <a:gd name="T19" fmla="*/ 596 h 997"/>
                <a:gd name="T20" fmla="*/ 591 w 729"/>
                <a:gd name="T21" fmla="*/ 658 h 997"/>
                <a:gd name="T22" fmla="*/ 431 w 729"/>
                <a:gd name="T23" fmla="*/ 722 h 997"/>
                <a:gd name="T24" fmla="*/ 457 w 729"/>
                <a:gd name="T25" fmla="*/ 776 h 997"/>
                <a:gd name="T26" fmla="*/ 495 w 729"/>
                <a:gd name="T27" fmla="*/ 809 h 997"/>
                <a:gd name="T28" fmla="*/ 379 w 729"/>
                <a:gd name="T29" fmla="*/ 847 h 997"/>
                <a:gd name="T30" fmla="*/ 231 w 729"/>
                <a:gd name="T31" fmla="*/ 912 h 997"/>
                <a:gd name="T32" fmla="*/ 153 w 729"/>
                <a:gd name="T33" fmla="*/ 961 h 997"/>
                <a:gd name="T34" fmla="*/ 0 w 729"/>
                <a:gd name="T35" fmla="*/ 997 h 997"/>
                <a:gd name="T36" fmla="*/ 50 w 729"/>
                <a:gd name="T37" fmla="*/ 859 h 997"/>
                <a:gd name="T38" fmla="*/ 67 w 729"/>
                <a:gd name="T39" fmla="*/ 760 h 997"/>
                <a:gd name="T40" fmla="*/ 138 w 729"/>
                <a:gd name="T41" fmla="*/ 648 h 997"/>
                <a:gd name="T42" fmla="*/ 179 w 729"/>
                <a:gd name="T43" fmla="*/ 631 h 997"/>
                <a:gd name="T44" fmla="*/ 234 w 729"/>
                <a:gd name="T45" fmla="*/ 617 h 997"/>
                <a:gd name="T46" fmla="*/ 300 w 729"/>
                <a:gd name="T47" fmla="*/ 631 h 997"/>
                <a:gd name="T48" fmla="*/ 291 w 729"/>
                <a:gd name="T49" fmla="*/ 579 h 997"/>
                <a:gd name="T50" fmla="*/ 255 w 729"/>
                <a:gd name="T51" fmla="*/ 544 h 997"/>
                <a:gd name="T52" fmla="*/ 205 w 729"/>
                <a:gd name="T53" fmla="*/ 510 h 997"/>
                <a:gd name="T54" fmla="*/ 229 w 729"/>
                <a:gd name="T55" fmla="*/ 368 h 997"/>
                <a:gd name="T56" fmla="*/ 188 w 729"/>
                <a:gd name="T57" fmla="*/ 302 h 997"/>
                <a:gd name="T58" fmla="*/ 203 w 729"/>
                <a:gd name="T59" fmla="*/ 195 h 997"/>
                <a:gd name="T60" fmla="*/ 317 w 729"/>
                <a:gd name="T61" fmla="*/ 74 h 997"/>
                <a:gd name="T62" fmla="*/ 441 w 729"/>
                <a:gd name="T63" fmla="*/ 0 h 9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9"/>
                <a:gd name="T97" fmla="*/ 0 h 997"/>
                <a:gd name="T98" fmla="*/ 729 w 729"/>
                <a:gd name="T99" fmla="*/ 997 h 9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9" h="997">
                  <a:moveTo>
                    <a:pt x="441" y="0"/>
                  </a:moveTo>
                  <a:lnTo>
                    <a:pt x="479" y="67"/>
                  </a:lnTo>
                  <a:lnTo>
                    <a:pt x="491" y="157"/>
                  </a:lnTo>
                  <a:lnTo>
                    <a:pt x="493" y="276"/>
                  </a:lnTo>
                  <a:lnTo>
                    <a:pt x="538" y="351"/>
                  </a:lnTo>
                  <a:lnTo>
                    <a:pt x="550" y="380"/>
                  </a:lnTo>
                  <a:lnTo>
                    <a:pt x="595" y="380"/>
                  </a:lnTo>
                  <a:lnTo>
                    <a:pt x="629" y="290"/>
                  </a:lnTo>
                  <a:lnTo>
                    <a:pt x="669" y="261"/>
                  </a:lnTo>
                  <a:lnTo>
                    <a:pt x="729" y="259"/>
                  </a:lnTo>
                  <a:lnTo>
                    <a:pt x="703" y="309"/>
                  </a:lnTo>
                  <a:lnTo>
                    <a:pt x="676" y="373"/>
                  </a:lnTo>
                  <a:lnTo>
                    <a:pt x="676" y="394"/>
                  </a:lnTo>
                  <a:lnTo>
                    <a:pt x="698" y="425"/>
                  </a:lnTo>
                  <a:lnTo>
                    <a:pt x="693" y="456"/>
                  </a:lnTo>
                  <a:lnTo>
                    <a:pt x="676" y="480"/>
                  </a:lnTo>
                  <a:lnTo>
                    <a:pt x="662" y="496"/>
                  </a:lnTo>
                  <a:lnTo>
                    <a:pt x="638" y="537"/>
                  </a:lnTo>
                  <a:lnTo>
                    <a:pt x="619" y="567"/>
                  </a:lnTo>
                  <a:lnTo>
                    <a:pt x="581" y="596"/>
                  </a:lnTo>
                  <a:lnTo>
                    <a:pt x="581" y="634"/>
                  </a:lnTo>
                  <a:lnTo>
                    <a:pt x="591" y="658"/>
                  </a:lnTo>
                  <a:lnTo>
                    <a:pt x="531" y="707"/>
                  </a:lnTo>
                  <a:lnTo>
                    <a:pt x="431" y="722"/>
                  </a:lnTo>
                  <a:lnTo>
                    <a:pt x="431" y="769"/>
                  </a:lnTo>
                  <a:lnTo>
                    <a:pt x="457" y="776"/>
                  </a:lnTo>
                  <a:lnTo>
                    <a:pt x="495" y="783"/>
                  </a:lnTo>
                  <a:lnTo>
                    <a:pt x="495" y="809"/>
                  </a:lnTo>
                  <a:lnTo>
                    <a:pt x="486" y="833"/>
                  </a:lnTo>
                  <a:lnTo>
                    <a:pt x="379" y="847"/>
                  </a:lnTo>
                  <a:lnTo>
                    <a:pt x="324" y="885"/>
                  </a:lnTo>
                  <a:lnTo>
                    <a:pt x="231" y="912"/>
                  </a:lnTo>
                  <a:lnTo>
                    <a:pt x="186" y="931"/>
                  </a:lnTo>
                  <a:lnTo>
                    <a:pt x="153" y="961"/>
                  </a:lnTo>
                  <a:lnTo>
                    <a:pt x="50" y="990"/>
                  </a:lnTo>
                  <a:lnTo>
                    <a:pt x="0" y="997"/>
                  </a:lnTo>
                  <a:lnTo>
                    <a:pt x="17" y="909"/>
                  </a:lnTo>
                  <a:lnTo>
                    <a:pt x="50" y="859"/>
                  </a:lnTo>
                  <a:lnTo>
                    <a:pt x="60" y="800"/>
                  </a:lnTo>
                  <a:lnTo>
                    <a:pt x="67" y="760"/>
                  </a:lnTo>
                  <a:lnTo>
                    <a:pt x="117" y="658"/>
                  </a:lnTo>
                  <a:lnTo>
                    <a:pt x="138" y="648"/>
                  </a:lnTo>
                  <a:lnTo>
                    <a:pt x="162" y="648"/>
                  </a:lnTo>
                  <a:lnTo>
                    <a:pt x="179" y="631"/>
                  </a:lnTo>
                  <a:lnTo>
                    <a:pt x="212" y="629"/>
                  </a:lnTo>
                  <a:lnTo>
                    <a:pt x="234" y="617"/>
                  </a:lnTo>
                  <a:lnTo>
                    <a:pt x="267" y="617"/>
                  </a:lnTo>
                  <a:lnTo>
                    <a:pt x="300" y="631"/>
                  </a:lnTo>
                  <a:lnTo>
                    <a:pt x="303" y="608"/>
                  </a:lnTo>
                  <a:lnTo>
                    <a:pt x="291" y="579"/>
                  </a:lnTo>
                  <a:lnTo>
                    <a:pt x="293" y="539"/>
                  </a:lnTo>
                  <a:lnTo>
                    <a:pt x="255" y="544"/>
                  </a:lnTo>
                  <a:lnTo>
                    <a:pt x="217" y="541"/>
                  </a:lnTo>
                  <a:lnTo>
                    <a:pt x="205" y="510"/>
                  </a:lnTo>
                  <a:lnTo>
                    <a:pt x="236" y="397"/>
                  </a:lnTo>
                  <a:lnTo>
                    <a:pt x="229" y="368"/>
                  </a:lnTo>
                  <a:lnTo>
                    <a:pt x="198" y="328"/>
                  </a:lnTo>
                  <a:lnTo>
                    <a:pt x="188" y="302"/>
                  </a:lnTo>
                  <a:lnTo>
                    <a:pt x="203" y="221"/>
                  </a:lnTo>
                  <a:lnTo>
                    <a:pt x="203" y="195"/>
                  </a:lnTo>
                  <a:lnTo>
                    <a:pt x="224" y="138"/>
                  </a:lnTo>
                  <a:lnTo>
                    <a:pt x="317" y="74"/>
                  </a:lnTo>
                  <a:lnTo>
                    <a:pt x="422" y="14"/>
                  </a:lnTo>
                  <a:lnTo>
                    <a:pt x="441"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99" name="Freeform 382"/>
            <p:cNvSpPr>
              <a:spLocks/>
            </p:cNvSpPr>
            <p:nvPr/>
          </p:nvSpPr>
          <p:spPr bwMode="auto">
            <a:xfrm>
              <a:off x="2054" y="55"/>
              <a:ext cx="595" cy="515"/>
            </a:xfrm>
            <a:custGeom>
              <a:avLst/>
              <a:gdLst>
                <a:gd name="T0" fmla="*/ 488 w 595"/>
                <a:gd name="T1" fmla="*/ 47 h 515"/>
                <a:gd name="T2" fmla="*/ 550 w 595"/>
                <a:gd name="T3" fmla="*/ 109 h 515"/>
                <a:gd name="T4" fmla="*/ 590 w 595"/>
                <a:gd name="T5" fmla="*/ 175 h 515"/>
                <a:gd name="T6" fmla="*/ 595 w 595"/>
                <a:gd name="T7" fmla="*/ 213 h 515"/>
                <a:gd name="T8" fmla="*/ 557 w 595"/>
                <a:gd name="T9" fmla="*/ 208 h 515"/>
                <a:gd name="T10" fmla="*/ 535 w 595"/>
                <a:gd name="T11" fmla="*/ 218 h 515"/>
                <a:gd name="T12" fmla="*/ 521 w 595"/>
                <a:gd name="T13" fmla="*/ 232 h 515"/>
                <a:gd name="T14" fmla="*/ 505 w 595"/>
                <a:gd name="T15" fmla="*/ 218 h 515"/>
                <a:gd name="T16" fmla="*/ 488 w 595"/>
                <a:gd name="T17" fmla="*/ 227 h 515"/>
                <a:gd name="T18" fmla="*/ 476 w 595"/>
                <a:gd name="T19" fmla="*/ 249 h 515"/>
                <a:gd name="T20" fmla="*/ 521 w 595"/>
                <a:gd name="T21" fmla="*/ 327 h 515"/>
                <a:gd name="T22" fmla="*/ 557 w 595"/>
                <a:gd name="T23" fmla="*/ 339 h 515"/>
                <a:gd name="T24" fmla="*/ 571 w 595"/>
                <a:gd name="T25" fmla="*/ 339 h 515"/>
                <a:gd name="T26" fmla="*/ 550 w 595"/>
                <a:gd name="T27" fmla="*/ 377 h 515"/>
                <a:gd name="T28" fmla="*/ 497 w 595"/>
                <a:gd name="T29" fmla="*/ 382 h 515"/>
                <a:gd name="T30" fmla="*/ 457 w 595"/>
                <a:gd name="T31" fmla="*/ 398 h 515"/>
                <a:gd name="T32" fmla="*/ 443 w 595"/>
                <a:gd name="T33" fmla="*/ 479 h 515"/>
                <a:gd name="T34" fmla="*/ 426 w 595"/>
                <a:gd name="T35" fmla="*/ 510 h 515"/>
                <a:gd name="T36" fmla="*/ 366 w 595"/>
                <a:gd name="T37" fmla="*/ 515 h 515"/>
                <a:gd name="T38" fmla="*/ 355 w 595"/>
                <a:gd name="T39" fmla="*/ 446 h 515"/>
                <a:gd name="T40" fmla="*/ 305 w 595"/>
                <a:gd name="T41" fmla="*/ 398 h 515"/>
                <a:gd name="T42" fmla="*/ 297 w 595"/>
                <a:gd name="T43" fmla="*/ 310 h 515"/>
                <a:gd name="T44" fmla="*/ 305 w 595"/>
                <a:gd name="T45" fmla="*/ 249 h 515"/>
                <a:gd name="T46" fmla="*/ 305 w 595"/>
                <a:gd name="T47" fmla="*/ 204 h 515"/>
                <a:gd name="T48" fmla="*/ 290 w 595"/>
                <a:gd name="T49" fmla="*/ 180 h 515"/>
                <a:gd name="T50" fmla="*/ 283 w 595"/>
                <a:gd name="T51" fmla="*/ 168 h 515"/>
                <a:gd name="T52" fmla="*/ 278 w 595"/>
                <a:gd name="T53" fmla="*/ 132 h 515"/>
                <a:gd name="T54" fmla="*/ 245 w 595"/>
                <a:gd name="T55" fmla="*/ 137 h 515"/>
                <a:gd name="T56" fmla="*/ 169 w 595"/>
                <a:gd name="T57" fmla="*/ 168 h 515"/>
                <a:gd name="T58" fmla="*/ 86 w 595"/>
                <a:gd name="T59" fmla="*/ 235 h 515"/>
                <a:gd name="T60" fmla="*/ 7 w 595"/>
                <a:gd name="T61" fmla="*/ 246 h 515"/>
                <a:gd name="T62" fmla="*/ 0 w 595"/>
                <a:gd name="T63" fmla="*/ 213 h 515"/>
                <a:gd name="T64" fmla="*/ 12 w 595"/>
                <a:gd name="T65" fmla="*/ 185 h 515"/>
                <a:gd name="T66" fmla="*/ 62 w 595"/>
                <a:gd name="T67" fmla="*/ 111 h 515"/>
                <a:gd name="T68" fmla="*/ 190 w 595"/>
                <a:gd name="T69" fmla="*/ 28 h 515"/>
                <a:gd name="T70" fmla="*/ 312 w 595"/>
                <a:gd name="T71" fmla="*/ 2 h 515"/>
                <a:gd name="T72" fmla="*/ 383 w 595"/>
                <a:gd name="T73" fmla="*/ 0 h 515"/>
                <a:gd name="T74" fmla="*/ 397 w 595"/>
                <a:gd name="T75" fmla="*/ 35 h 515"/>
                <a:gd name="T76" fmla="*/ 443 w 595"/>
                <a:gd name="T77" fmla="*/ 4 h 515"/>
                <a:gd name="T78" fmla="*/ 485 w 595"/>
                <a:gd name="T79" fmla="*/ 4 h 515"/>
                <a:gd name="T80" fmla="*/ 488 w 595"/>
                <a:gd name="T81" fmla="*/ 47 h 515"/>
                <a:gd name="T82" fmla="*/ 488 w 595"/>
                <a:gd name="T83" fmla="*/ 47 h 5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5"/>
                <a:gd name="T127" fmla="*/ 0 h 515"/>
                <a:gd name="T128" fmla="*/ 595 w 595"/>
                <a:gd name="T129" fmla="*/ 515 h 5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5" h="515">
                  <a:moveTo>
                    <a:pt x="488" y="47"/>
                  </a:moveTo>
                  <a:lnTo>
                    <a:pt x="550" y="109"/>
                  </a:lnTo>
                  <a:lnTo>
                    <a:pt x="590" y="175"/>
                  </a:lnTo>
                  <a:lnTo>
                    <a:pt x="595" y="213"/>
                  </a:lnTo>
                  <a:lnTo>
                    <a:pt x="557" y="208"/>
                  </a:lnTo>
                  <a:lnTo>
                    <a:pt x="535" y="218"/>
                  </a:lnTo>
                  <a:lnTo>
                    <a:pt x="521" y="232"/>
                  </a:lnTo>
                  <a:lnTo>
                    <a:pt x="505" y="218"/>
                  </a:lnTo>
                  <a:lnTo>
                    <a:pt x="488" y="227"/>
                  </a:lnTo>
                  <a:lnTo>
                    <a:pt x="476" y="249"/>
                  </a:lnTo>
                  <a:lnTo>
                    <a:pt x="521" y="327"/>
                  </a:lnTo>
                  <a:lnTo>
                    <a:pt x="557" y="339"/>
                  </a:lnTo>
                  <a:lnTo>
                    <a:pt x="571" y="339"/>
                  </a:lnTo>
                  <a:lnTo>
                    <a:pt x="550" y="377"/>
                  </a:lnTo>
                  <a:lnTo>
                    <a:pt x="497" y="382"/>
                  </a:lnTo>
                  <a:lnTo>
                    <a:pt x="457" y="398"/>
                  </a:lnTo>
                  <a:lnTo>
                    <a:pt x="443" y="479"/>
                  </a:lnTo>
                  <a:lnTo>
                    <a:pt x="426" y="510"/>
                  </a:lnTo>
                  <a:lnTo>
                    <a:pt x="366" y="515"/>
                  </a:lnTo>
                  <a:lnTo>
                    <a:pt x="355" y="446"/>
                  </a:lnTo>
                  <a:lnTo>
                    <a:pt x="305" y="398"/>
                  </a:lnTo>
                  <a:lnTo>
                    <a:pt x="297" y="310"/>
                  </a:lnTo>
                  <a:lnTo>
                    <a:pt x="305" y="249"/>
                  </a:lnTo>
                  <a:lnTo>
                    <a:pt x="305" y="204"/>
                  </a:lnTo>
                  <a:lnTo>
                    <a:pt x="290" y="180"/>
                  </a:lnTo>
                  <a:lnTo>
                    <a:pt x="283" y="168"/>
                  </a:lnTo>
                  <a:lnTo>
                    <a:pt x="278" y="132"/>
                  </a:lnTo>
                  <a:lnTo>
                    <a:pt x="245" y="137"/>
                  </a:lnTo>
                  <a:lnTo>
                    <a:pt x="169" y="168"/>
                  </a:lnTo>
                  <a:lnTo>
                    <a:pt x="86" y="235"/>
                  </a:lnTo>
                  <a:lnTo>
                    <a:pt x="7" y="246"/>
                  </a:lnTo>
                  <a:lnTo>
                    <a:pt x="0" y="213"/>
                  </a:lnTo>
                  <a:lnTo>
                    <a:pt x="12" y="185"/>
                  </a:lnTo>
                  <a:lnTo>
                    <a:pt x="62" y="111"/>
                  </a:lnTo>
                  <a:lnTo>
                    <a:pt x="190" y="28"/>
                  </a:lnTo>
                  <a:lnTo>
                    <a:pt x="312" y="2"/>
                  </a:lnTo>
                  <a:lnTo>
                    <a:pt x="383" y="0"/>
                  </a:lnTo>
                  <a:lnTo>
                    <a:pt x="397" y="35"/>
                  </a:lnTo>
                  <a:lnTo>
                    <a:pt x="443" y="4"/>
                  </a:lnTo>
                  <a:lnTo>
                    <a:pt x="485" y="4"/>
                  </a:lnTo>
                  <a:lnTo>
                    <a:pt x="488" y="47"/>
                  </a:lnTo>
                  <a:close/>
                </a:path>
              </a:pathLst>
            </a:custGeom>
            <a:solidFill>
              <a:srgbClr val="756969"/>
            </a:solidFill>
            <a:ln w="9525">
              <a:noFill/>
              <a:round/>
              <a:headEnd/>
              <a:tailEnd/>
            </a:ln>
          </p:spPr>
          <p:txBody>
            <a:bodyPr/>
            <a:lstStyle/>
            <a:p>
              <a:endParaRPr lang="en-US">
                <a:latin typeface="Calibri" pitchFamily="34" charset="0"/>
              </a:endParaRPr>
            </a:p>
          </p:txBody>
        </p:sp>
        <p:sp>
          <p:nvSpPr>
            <p:cNvPr id="23700" name="Freeform 383"/>
            <p:cNvSpPr>
              <a:spLocks/>
            </p:cNvSpPr>
            <p:nvPr/>
          </p:nvSpPr>
          <p:spPr bwMode="auto">
            <a:xfrm>
              <a:off x="2321" y="97"/>
              <a:ext cx="292" cy="169"/>
            </a:xfrm>
            <a:custGeom>
              <a:avLst/>
              <a:gdLst>
                <a:gd name="T0" fmla="*/ 0 w 292"/>
                <a:gd name="T1" fmla="*/ 38 h 169"/>
                <a:gd name="T2" fmla="*/ 61 w 292"/>
                <a:gd name="T3" fmla="*/ 62 h 169"/>
                <a:gd name="T4" fmla="*/ 126 w 292"/>
                <a:gd name="T5" fmla="*/ 88 h 169"/>
                <a:gd name="T6" fmla="*/ 183 w 292"/>
                <a:gd name="T7" fmla="*/ 114 h 169"/>
                <a:gd name="T8" fmla="*/ 180 w 292"/>
                <a:gd name="T9" fmla="*/ 76 h 169"/>
                <a:gd name="T10" fmla="*/ 238 w 292"/>
                <a:gd name="T11" fmla="*/ 128 h 169"/>
                <a:gd name="T12" fmla="*/ 292 w 292"/>
                <a:gd name="T13" fmla="*/ 169 h 169"/>
                <a:gd name="T14" fmla="*/ 292 w 292"/>
                <a:gd name="T15" fmla="*/ 133 h 169"/>
                <a:gd name="T16" fmla="*/ 247 w 292"/>
                <a:gd name="T17" fmla="*/ 76 h 169"/>
                <a:gd name="T18" fmla="*/ 173 w 292"/>
                <a:gd name="T19" fmla="*/ 36 h 169"/>
                <a:gd name="T20" fmla="*/ 99 w 292"/>
                <a:gd name="T21" fmla="*/ 0 h 169"/>
                <a:gd name="T22" fmla="*/ 116 w 292"/>
                <a:gd name="T23" fmla="*/ 34 h 169"/>
                <a:gd name="T24" fmla="*/ 45 w 292"/>
                <a:gd name="T25" fmla="*/ 31 h 169"/>
                <a:gd name="T26" fmla="*/ 0 w 292"/>
                <a:gd name="T27" fmla="*/ 38 h 169"/>
                <a:gd name="T28" fmla="*/ 0 w 292"/>
                <a:gd name="T29" fmla="*/ 3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69"/>
                <a:gd name="T47" fmla="*/ 292 w 29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69">
                  <a:moveTo>
                    <a:pt x="0" y="38"/>
                  </a:moveTo>
                  <a:lnTo>
                    <a:pt x="61" y="62"/>
                  </a:lnTo>
                  <a:lnTo>
                    <a:pt x="126" y="88"/>
                  </a:lnTo>
                  <a:lnTo>
                    <a:pt x="183" y="114"/>
                  </a:lnTo>
                  <a:lnTo>
                    <a:pt x="180" y="76"/>
                  </a:lnTo>
                  <a:lnTo>
                    <a:pt x="238" y="128"/>
                  </a:lnTo>
                  <a:lnTo>
                    <a:pt x="292" y="169"/>
                  </a:lnTo>
                  <a:lnTo>
                    <a:pt x="292" y="133"/>
                  </a:lnTo>
                  <a:lnTo>
                    <a:pt x="247" y="76"/>
                  </a:lnTo>
                  <a:lnTo>
                    <a:pt x="173" y="36"/>
                  </a:lnTo>
                  <a:lnTo>
                    <a:pt x="99" y="0"/>
                  </a:lnTo>
                  <a:lnTo>
                    <a:pt x="116" y="34"/>
                  </a:lnTo>
                  <a:lnTo>
                    <a:pt x="45" y="31"/>
                  </a:lnTo>
                  <a:lnTo>
                    <a:pt x="0" y="38"/>
                  </a:lnTo>
                  <a:close/>
                </a:path>
              </a:pathLst>
            </a:custGeom>
            <a:solidFill>
              <a:srgbClr val="4D4D4D"/>
            </a:solidFill>
            <a:ln w="9525">
              <a:noFill/>
              <a:round/>
              <a:headEnd/>
              <a:tailEnd/>
            </a:ln>
          </p:spPr>
          <p:txBody>
            <a:bodyPr/>
            <a:lstStyle/>
            <a:p>
              <a:endParaRPr lang="en-US">
                <a:latin typeface="Calibri" pitchFamily="34" charset="0"/>
              </a:endParaRPr>
            </a:p>
          </p:txBody>
        </p:sp>
        <p:sp>
          <p:nvSpPr>
            <p:cNvPr id="23701" name="Freeform 384"/>
            <p:cNvSpPr>
              <a:spLocks/>
            </p:cNvSpPr>
            <p:nvPr/>
          </p:nvSpPr>
          <p:spPr bwMode="auto">
            <a:xfrm>
              <a:off x="2109" y="59"/>
              <a:ext cx="288" cy="136"/>
            </a:xfrm>
            <a:custGeom>
              <a:avLst/>
              <a:gdLst>
                <a:gd name="T0" fmla="*/ 235 w 288"/>
                <a:gd name="T1" fmla="*/ 0 h 136"/>
                <a:gd name="T2" fmla="*/ 131 w 288"/>
                <a:gd name="T3" fmla="*/ 31 h 136"/>
                <a:gd name="T4" fmla="*/ 35 w 288"/>
                <a:gd name="T5" fmla="*/ 88 h 136"/>
                <a:gd name="T6" fmla="*/ 0 w 288"/>
                <a:gd name="T7" fmla="*/ 117 h 136"/>
                <a:gd name="T8" fmla="*/ 33 w 288"/>
                <a:gd name="T9" fmla="*/ 136 h 136"/>
                <a:gd name="T10" fmla="*/ 43 w 288"/>
                <a:gd name="T11" fmla="*/ 107 h 136"/>
                <a:gd name="T12" fmla="*/ 95 w 288"/>
                <a:gd name="T13" fmla="*/ 114 h 136"/>
                <a:gd name="T14" fmla="*/ 135 w 288"/>
                <a:gd name="T15" fmla="*/ 93 h 136"/>
                <a:gd name="T16" fmla="*/ 147 w 288"/>
                <a:gd name="T17" fmla="*/ 60 h 136"/>
                <a:gd name="T18" fmla="*/ 176 w 288"/>
                <a:gd name="T19" fmla="*/ 67 h 136"/>
                <a:gd name="T20" fmla="*/ 219 w 288"/>
                <a:gd name="T21" fmla="*/ 24 h 136"/>
                <a:gd name="T22" fmla="*/ 288 w 288"/>
                <a:gd name="T23" fmla="*/ 15 h 136"/>
                <a:gd name="T24" fmla="*/ 235 w 288"/>
                <a:gd name="T25" fmla="*/ 0 h 136"/>
                <a:gd name="T26" fmla="*/ 235 w 288"/>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36"/>
                <a:gd name="T44" fmla="*/ 288 w 288"/>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36">
                  <a:moveTo>
                    <a:pt x="235" y="0"/>
                  </a:moveTo>
                  <a:lnTo>
                    <a:pt x="131" y="31"/>
                  </a:lnTo>
                  <a:lnTo>
                    <a:pt x="35" y="88"/>
                  </a:lnTo>
                  <a:lnTo>
                    <a:pt x="0" y="117"/>
                  </a:lnTo>
                  <a:lnTo>
                    <a:pt x="33" y="136"/>
                  </a:lnTo>
                  <a:lnTo>
                    <a:pt x="43" y="107"/>
                  </a:lnTo>
                  <a:lnTo>
                    <a:pt x="95" y="114"/>
                  </a:lnTo>
                  <a:lnTo>
                    <a:pt x="135" y="93"/>
                  </a:lnTo>
                  <a:lnTo>
                    <a:pt x="147" y="60"/>
                  </a:lnTo>
                  <a:lnTo>
                    <a:pt x="176" y="67"/>
                  </a:lnTo>
                  <a:lnTo>
                    <a:pt x="219" y="24"/>
                  </a:lnTo>
                  <a:lnTo>
                    <a:pt x="288" y="15"/>
                  </a:lnTo>
                  <a:lnTo>
                    <a:pt x="235"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2" name="Freeform 385"/>
            <p:cNvSpPr>
              <a:spLocks/>
            </p:cNvSpPr>
            <p:nvPr/>
          </p:nvSpPr>
          <p:spPr bwMode="auto">
            <a:xfrm>
              <a:off x="2359" y="271"/>
              <a:ext cx="211" cy="130"/>
            </a:xfrm>
            <a:custGeom>
              <a:avLst/>
              <a:gdLst>
                <a:gd name="T0" fmla="*/ 61 w 211"/>
                <a:gd name="T1" fmla="*/ 2 h 130"/>
                <a:gd name="T2" fmla="*/ 95 w 211"/>
                <a:gd name="T3" fmla="*/ 28 h 130"/>
                <a:gd name="T4" fmla="*/ 135 w 211"/>
                <a:gd name="T5" fmla="*/ 49 h 130"/>
                <a:gd name="T6" fmla="*/ 171 w 211"/>
                <a:gd name="T7" fmla="*/ 49 h 130"/>
                <a:gd name="T8" fmla="*/ 211 w 211"/>
                <a:gd name="T9" fmla="*/ 130 h 130"/>
                <a:gd name="T10" fmla="*/ 138 w 211"/>
                <a:gd name="T11" fmla="*/ 104 h 130"/>
                <a:gd name="T12" fmla="*/ 81 w 211"/>
                <a:gd name="T13" fmla="*/ 40 h 130"/>
                <a:gd name="T14" fmla="*/ 83 w 211"/>
                <a:gd name="T15" fmla="*/ 83 h 130"/>
                <a:gd name="T16" fmla="*/ 0 w 211"/>
                <a:gd name="T17" fmla="*/ 11 h 130"/>
                <a:gd name="T18" fmla="*/ 47 w 211"/>
                <a:gd name="T19" fmla="*/ 28 h 130"/>
                <a:gd name="T20" fmla="*/ 40 w 211"/>
                <a:gd name="T21" fmla="*/ 0 h 130"/>
                <a:gd name="T22" fmla="*/ 61 w 211"/>
                <a:gd name="T23" fmla="*/ 2 h 130"/>
                <a:gd name="T24" fmla="*/ 61 w 211"/>
                <a:gd name="T25" fmla="*/ 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30"/>
                <a:gd name="T41" fmla="*/ 211 w 21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30">
                  <a:moveTo>
                    <a:pt x="61" y="2"/>
                  </a:moveTo>
                  <a:lnTo>
                    <a:pt x="95" y="28"/>
                  </a:lnTo>
                  <a:lnTo>
                    <a:pt x="135" y="49"/>
                  </a:lnTo>
                  <a:lnTo>
                    <a:pt x="171" y="49"/>
                  </a:lnTo>
                  <a:lnTo>
                    <a:pt x="211" y="130"/>
                  </a:lnTo>
                  <a:lnTo>
                    <a:pt x="138" y="104"/>
                  </a:lnTo>
                  <a:lnTo>
                    <a:pt x="81" y="40"/>
                  </a:lnTo>
                  <a:lnTo>
                    <a:pt x="83" y="83"/>
                  </a:lnTo>
                  <a:lnTo>
                    <a:pt x="0" y="11"/>
                  </a:lnTo>
                  <a:lnTo>
                    <a:pt x="47" y="28"/>
                  </a:lnTo>
                  <a:lnTo>
                    <a:pt x="40" y="0"/>
                  </a:lnTo>
                  <a:lnTo>
                    <a:pt x="61" y="2"/>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3" name="Freeform 386"/>
            <p:cNvSpPr>
              <a:spLocks/>
            </p:cNvSpPr>
            <p:nvPr/>
          </p:nvSpPr>
          <p:spPr bwMode="auto">
            <a:xfrm>
              <a:off x="2378" y="342"/>
              <a:ext cx="204" cy="107"/>
            </a:xfrm>
            <a:custGeom>
              <a:avLst/>
              <a:gdLst>
                <a:gd name="T0" fmla="*/ 0 w 204"/>
                <a:gd name="T1" fmla="*/ 0 h 107"/>
                <a:gd name="T2" fmla="*/ 31 w 204"/>
                <a:gd name="T3" fmla="*/ 66 h 107"/>
                <a:gd name="T4" fmla="*/ 135 w 204"/>
                <a:gd name="T5" fmla="*/ 107 h 107"/>
                <a:gd name="T6" fmla="*/ 171 w 204"/>
                <a:gd name="T7" fmla="*/ 92 h 107"/>
                <a:gd name="T8" fmla="*/ 157 w 204"/>
                <a:gd name="T9" fmla="*/ 80 h 107"/>
                <a:gd name="T10" fmla="*/ 204 w 204"/>
                <a:gd name="T11" fmla="*/ 69 h 107"/>
                <a:gd name="T12" fmla="*/ 181 w 204"/>
                <a:gd name="T13" fmla="*/ 50 h 107"/>
                <a:gd name="T14" fmla="*/ 78 w 204"/>
                <a:gd name="T15" fmla="*/ 12 h 107"/>
                <a:gd name="T16" fmla="*/ 88 w 204"/>
                <a:gd name="T17" fmla="*/ 47 h 107"/>
                <a:gd name="T18" fmla="*/ 54 w 204"/>
                <a:gd name="T19" fmla="*/ 23 h 107"/>
                <a:gd name="T20" fmla="*/ 42 w 204"/>
                <a:gd name="T21" fmla="*/ 7 h 107"/>
                <a:gd name="T22" fmla="*/ 0 w 204"/>
                <a:gd name="T23" fmla="*/ 0 h 107"/>
                <a:gd name="T24" fmla="*/ 0 w 20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07"/>
                <a:gd name="T41" fmla="*/ 204 w 20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07">
                  <a:moveTo>
                    <a:pt x="0" y="0"/>
                  </a:moveTo>
                  <a:lnTo>
                    <a:pt x="31" y="66"/>
                  </a:lnTo>
                  <a:lnTo>
                    <a:pt x="135" y="107"/>
                  </a:lnTo>
                  <a:lnTo>
                    <a:pt x="171" y="92"/>
                  </a:lnTo>
                  <a:lnTo>
                    <a:pt x="157" y="80"/>
                  </a:lnTo>
                  <a:lnTo>
                    <a:pt x="204" y="69"/>
                  </a:lnTo>
                  <a:lnTo>
                    <a:pt x="181" y="50"/>
                  </a:lnTo>
                  <a:lnTo>
                    <a:pt x="78" y="12"/>
                  </a:lnTo>
                  <a:lnTo>
                    <a:pt x="88" y="47"/>
                  </a:lnTo>
                  <a:lnTo>
                    <a:pt x="54" y="23"/>
                  </a:lnTo>
                  <a:lnTo>
                    <a:pt x="42" y="7"/>
                  </a:lnTo>
                  <a:lnTo>
                    <a:pt x="0"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4" name="Freeform 387"/>
            <p:cNvSpPr>
              <a:spLocks/>
            </p:cNvSpPr>
            <p:nvPr/>
          </p:nvSpPr>
          <p:spPr bwMode="auto">
            <a:xfrm>
              <a:off x="2147" y="657"/>
              <a:ext cx="43" cy="36"/>
            </a:xfrm>
            <a:custGeom>
              <a:avLst/>
              <a:gdLst>
                <a:gd name="T0" fmla="*/ 43 w 43"/>
                <a:gd name="T1" fmla="*/ 0 h 36"/>
                <a:gd name="T2" fmla="*/ 12 w 43"/>
                <a:gd name="T3" fmla="*/ 15 h 36"/>
                <a:gd name="T4" fmla="*/ 0 w 43"/>
                <a:gd name="T5" fmla="*/ 36 h 36"/>
                <a:gd name="T6" fmla="*/ 35 w 43"/>
                <a:gd name="T7" fmla="*/ 26 h 36"/>
                <a:gd name="T8" fmla="*/ 43 w 43"/>
                <a:gd name="T9" fmla="*/ 0 h 36"/>
                <a:gd name="T10" fmla="*/ 43 w 43"/>
                <a:gd name="T11" fmla="*/ 0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43" y="0"/>
                  </a:moveTo>
                  <a:lnTo>
                    <a:pt x="12" y="15"/>
                  </a:lnTo>
                  <a:lnTo>
                    <a:pt x="0" y="36"/>
                  </a:lnTo>
                  <a:lnTo>
                    <a:pt x="35" y="26"/>
                  </a:lnTo>
                  <a:lnTo>
                    <a:pt x="43"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5" name="Freeform 388"/>
            <p:cNvSpPr>
              <a:spLocks/>
            </p:cNvSpPr>
            <p:nvPr/>
          </p:nvSpPr>
          <p:spPr bwMode="auto">
            <a:xfrm>
              <a:off x="2087" y="581"/>
              <a:ext cx="60" cy="121"/>
            </a:xfrm>
            <a:custGeom>
              <a:avLst/>
              <a:gdLst>
                <a:gd name="T0" fmla="*/ 31 w 60"/>
                <a:gd name="T1" fmla="*/ 0 h 121"/>
                <a:gd name="T2" fmla="*/ 0 w 60"/>
                <a:gd name="T3" fmla="*/ 102 h 121"/>
                <a:gd name="T4" fmla="*/ 19 w 60"/>
                <a:gd name="T5" fmla="*/ 121 h 121"/>
                <a:gd name="T6" fmla="*/ 43 w 60"/>
                <a:gd name="T7" fmla="*/ 117 h 121"/>
                <a:gd name="T8" fmla="*/ 60 w 60"/>
                <a:gd name="T9" fmla="*/ 74 h 121"/>
                <a:gd name="T10" fmla="*/ 45 w 60"/>
                <a:gd name="T11" fmla="*/ 62 h 121"/>
                <a:gd name="T12" fmla="*/ 38 w 60"/>
                <a:gd name="T13" fmla="*/ 34 h 121"/>
                <a:gd name="T14" fmla="*/ 50 w 60"/>
                <a:gd name="T15" fmla="*/ 10 h 121"/>
                <a:gd name="T16" fmla="*/ 31 w 60"/>
                <a:gd name="T17" fmla="*/ 0 h 121"/>
                <a:gd name="T18" fmla="*/ 31 w 60"/>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1"/>
                <a:gd name="T32" fmla="*/ 60 w 60"/>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1">
                  <a:moveTo>
                    <a:pt x="31" y="0"/>
                  </a:moveTo>
                  <a:lnTo>
                    <a:pt x="0" y="102"/>
                  </a:lnTo>
                  <a:lnTo>
                    <a:pt x="19" y="121"/>
                  </a:lnTo>
                  <a:lnTo>
                    <a:pt x="43" y="117"/>
                  </a:lnTo>
                  <a:lnTo>
                    <a:pt x="60" y="74"/>
                  </a:lnTo>
                  <a:lnTo>
                    <a:pt x="45" y="62"/>
                  </a:lnTo>
                  <a:lnTo>
                    <a:pt x="38" y="34"/>
                  </a:lnTo>
                  <a:lnTo>
                    <a:pt x="50" y="10"/>
                  </a:lnTo>
                  <a:lnTo>
                    <a:pt x="3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6" name="Freeform 389"/>
            <p:cNvSpPr>
              <a:spLocks/>
            </p:cNvSpPr>
            <p:nvPr/>
          </p:nvSpPr>
          <p:spPr bwMode="auto">
            <a:xfrm>
              <a:off x="2192" y="655"/>
              <a:ext cx="107" cy="95"/>
            </a:xfrm>
            <a:custGeom>
              <a:avLst/>
              <a:gdLst>
                <a:gd name="T0" fmla="*/ 5 w 107"/>
                <a:gd name="T1" fmla="*/ 0 h 95"/>
                <a:gd name="T2" fmla="*/ 33 w 107"/>
                <a:gd name="T3" fmla="*/ 19 h 95"/>
                <a:gd name="T4" fmla="*/ 74 w 107"/>
                <a:gd name="T5" fmla="*/ 57 h 95"/>
                <a:gd name="T6" fmla="*/ 107 w 107"/>
                <a:gd name="T7" fmla="*/ 95 h 95"/>
                <a:gd name="T8" fmla="*/ 43 w 107"/>
                <a:gd name="T9" fmla="*/ 55 h 95"/>
                <a:gd name="T10" fmla="*/ 0 w 107"/>
                <a:gd name="T11" fmla="*/ 52 h 95"/>
                <a:gd name="T12" fmla="*/ 14 w 107"/>
                <a:gd name="T13" fmla="*/ 31 h 95"/>
                <a:gd name="T14" fmla="*/ 5 w 107"/>
                <a:gd name="T15" fmla="*/ 0 h 95"/>
                <a:gd name="T16" fmla="*/ 5 w 10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95"/>
                <a:gd name="T29" fmla="*/ 107 w 10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95">
                  <a:moveTo>
                    <a:pt x="5" y="0"/>
                  </a:moveTo>
                  <a:lnTo>
                    <a:pt x="33" y="19"/>
                  </a:lnTo>
                  <a:lnTo>
                    <a:pt x="74" y="57"/>
                  </a:lnTo>
                  <a:lnTo>
                    <a:pt x="107" y="95"/>
                  </a:lnTo>
                  <a:lnTo>
                    <a:pt x="43" y="55"/>
                  </a:lnTo>
                  <a:lnTo>
                    <a:pt x="0" y="52"/>
                  </a:lnTo>
                  <a:lnTo>
                    <a:pt x="14" y="31"/>
                  </a:lnTo>
                  <a:lnTo>
                    <a:pt x="5"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707" name="Freeform 390"/>
            <p:cNvSpPr>
              <a:spLocks/>
            </p:cNvSpPr>
            <p:nvPr/>
          </p:nvSpPr>
          <p:spPr bwMode="auto">
            <a:xfrm>
              <a:off x="2254" y="733"/>
              <a:ext cx="274" cy="254"/>
            </a:xfrm>
            <a:custGeom>
              <a:avLst/>
              <a:gdLst>
                <a:gd name="T0" fmla="*/ 17 w 274"/>
                <a:gd name="T1" fmla="*/ 38 h 254"/>
                <a:gd name="T2" fmla="*/ 40 w 274"/>
                <a:gd name="T3" fmla="*/ 64 h 254"/>
                <a:gd name="T4" fmla="*/ 64 w 274"/>
                <a:gd name="T5" fmla="*/ 71 h 254"/>
                <a:gd name="T6" fmla="*/ 90 w 274"/>
                <a:gd name="T7" fmla="*/ 79 h 254"/>
                <a:gd name="T8" fmla="*/ 124 w 274"/>
                <a:gd name="T9" fmla="*/ 90 h 254"/>
                <a:gd name="T10" fmla="*/ 181 w 274"/>
                <a:gd name="T11" fmla="*/ 64 h 254"/>
                <a:gd name="T12" fmla="*/ 195 w 274"/>
                <a:gd name="T13" fmla="*/ 12 h 254"/>
                <a:gd name="T14" fmla="*/ 243 w 274"/>
                <a:gd name="T15" fmla="*/ 0 h 254"/>
                <a:gd name="T16" fmla="*/ 202 w 274"/>
                <a:gd name="T17" fmla="*/ 38 h 254"/>
                <a:gd name="T18" fmla="*/ 202 w 274"/>
                <a:gd name="T19" fmla="*/ 76 h 254"/>
                <a:gd name="T20" fmla="*/ 212 w 274"/>
                <a:gd name="T21" fmla="*/ 95 h 254"/>
                <a:gd name="T22" fmla="*/ 274 w 274"/>
                <a:gd name="T23" fmla="*/ 98 h 254"/>
                <a:gd name="T24" fmla="*/ 271 w 274"/>
                <a:gd name="T25" fmla="*/ 155 h 254"/>
                <a:gd name="T26" fmla="*/ 274 w 274"/>
                <a:gd name="T27" fmla="*/ 176 h 254"/>
                <a:gd name="T28" fmla="*/ 209 w 274"/>
                <a:gd name="T29" fmla="*/ 254 h 254"/>
                <a:gd name="T30" fmla="*/ 166 w 274"/>
                <a:gd name="T31" fmla="*/ 207 h 254"/>
                <a:gd name="T32" fmla="*/ 166 w 274"/>
                <a:gd name="T33" fmla="*/ 181 h 254"/>
                <a:gd name="T34" fmla="*/ 50 w 274"/>
                <a:gd name="T35" fmla="*/ 169 h 254"/>
                <a:gd name="T36" fmla="*/ 45 w 274"/>
                <a:gd name="T37" fmla="*/ 145 h 254"/>
                <a:gd name="T38" fmla="*/ 95 w 274"/>
                <a:gd name="T39" fmla="*/ 107 h 254"/>
                <a:gd name="T40" fmla="*/ 33 w 274"/>
                <a:gd name="T41" fmla="*/ 95 h 254"/>
                <a:gd name="T42" fmla="*/ 0 w 274"/>
                <a:gd name="T43" fmla="*/ 79 h 254"/>
                <a:gd name="T44" fmla="*/ 17 w 274"/>
                <a:gd name="T45" fmla="*/ 71 h 254"/>
                <a:gd name="T46" fmla="*/ 17 w 274"/>
                <a:gd name="T47" fmla="*/ 38 h 254"/>
                <a:gd name="T48" fmla="*/ 17 w 274"/>
                <a:gd name="T49" fmla="*/ 38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4"/>
                <a:gd name="T76" fmla="*/ 0 h 254"/>
                <a:gd name="T77" fmla="*/ 274 w 274"/>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4" h="254">
                  <a:moveTo>
                    <a:pt x="17" y="38"/>
                  </a:moveTo>
                  <a:lnTo>
                    <a:pt x="40" y="64"/>
                  </a:lnTo>
                  <a:lnTo>
                    <a:pt x="64" y="71"/>
                  </a:lnTo>
                  <a:lnTo>
                    <a:pt x="90" y="79"/>
                  </a:lnTo>
                  <a:lnTo>
                    <a:pt x="124" y="90"/>
                  </a:lnTo>
                  <a:lnTo>
                    <a:pt x="181" y="64"/>
                  </a:lnTo>
                  <a:lnTo>
                    <a:pt x="195" y="12"/>
                  </a:lnTo>
                  <a:lnTo>
                    <a:pt x="243" y="0"/>
                  </a:lnTo>
                  <a:lnTo>
                    <a:pt x="202" y="38"/>
                  </a:lnTo>
                  <a:lnTo>
                    <a:pt x="202" y="76"/>
                  </a:lnTo>
                  <a:lnTo>
                    <a:pt x="212" y="95"/>
                  </a:lnTo>
                  <a:lnTo>
                    <a:pt x="274" y="98"/>
                  </a:lnTo>
                  <a:lnTo>
                    <a:pt x="271" y="155"/>
                  </a:lnTo>
                  <a:lnTo>
                    <a:pt x="274" y="176"/>
                  </a:lnTo>
                  <a:lnTo>
                    <a:pt x="209" y="254"/>
                  </a:lnTo>
                  <a:lnTo>
                    <a:pt x="166" y="207"/>
                  </a:lnTo>
                  <a:lnTo>
                    <a:pt x="166" y="181"/>
                  </a:lnTo>
                  <a:lnTo>
                    <a:pt x="50" y="169"/>
                  </a:lnTo>
                  <a:lnTo>
                    <a:pt x="45" y="145"/>
                  </a:lnTo>
                  <a:lnTo>
                    <a:pt x="95" y="107"/>
                  </a:lnTo>
                  <a:lnTo>
                    <a:pt x="33" y="95"/>
                  </a:lnTo>
                  <a:lnTo>
                    <a:pt x="0" y="79"/>
                  </a:lnTo>
                  <a:lnTo>
                    <a:pt x="17" y="71"/>
                  </a:lnTo>
                  <a:lnTo>
                    <a:pt x="17"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08" name="Freeform 391"/>
            <p:cNvSpPr>
              <a:spLocks/>
            </p:cNvSpPr>
            <p:nvPr/>
          </p:nvSpPr>
          <p:spPr bwMode="auto">
            <a:xfrm>
              <a:off x="2511" y="579"/>
              <a:ext cx="38" cy="66"/>
            </a:xfrm>
            <a:custGeom>
              <a:avLst/>
              <a:gdLst>
                <a:gd name="T0" fmla="*/ 9 w 38"/>
                <a:gd name="T1" fmla="*/ 19 h 66"/>
                <a:gd name="T2" fmla="*/ 14 w 38"/>
                <a:gd name="T3" fmla="*/ 33 h 66"/>
                <a:gd name="T4" fmla="*/ 0 w 38"/>
                <a:gd name="T5" fmla="*/ 50 h 66"/>
                <a:gd name="T6" fmla="*/ 5 w 38"/>
                <a:gd name="T7" fmla="*/ 66 h 66"/>
                <a:gd name="T8" fmla="*/ 38 w 38"/>
                <a:gd name="T9" fmla="*/ 50 h 66"/>
                <a:gd name="T10" fmla="*/ 31 w 38"/>
                <a:gd name="T11" fmla="*/ 0 h 66"/>
                <a:gd name="T12" fmla="*/ 9 w 38"/>
                <a:gd name="T13" fmla="*/ 19 h 66"/>
                <a:gd name="T14" fmla="*/ 9 w 38"/>
                <a:gd name="T15" fmla="*/ 19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9" y="19"/>
                  </a:moveTo>
                  <a:lnTo>
                    <a:pt x="14" y="33"/>
                  </a:lnTo>
                  <a:lnTo>
                    <a:pt x="0" y="50"/>
                  </a:lnTo>
                  <a:lnTo>
                    <a:pt x="5" y="66"/>
                  </a:lnTo>
                  <a:lnTo>
                    <a:pt x="38" y="50"/>
                  </a:lnTo>
                  <a:lnTo>
                    <a:pt x="31" y="0"/>
                  </a:lnTo>
                  <a:lnTo>
                    <a:pt x="9" y="19"/>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9" name="Freeform 392"/>
            <p:cNvSpPr>
              <a:spLocks/>
            </p:cNvSpPr>
            <p:nvPr/>
          </p:nvSpPr>
          <p:spPr bwMode="auto">
            <a:xfrm>
              <a:off x="2109" y="501"/>
              <a:ext cx="183" cy="80"/>
            </a:xfrm>
            <a:custGeom>
              <a:avLst/>
              <a:gdLst>
                <a:gd name="T0" fmla="*/ 73 w 183"/>
                <a:gd name="T1" fmla="*/ 7 h 80"/>
                <a:gd name="T2" fmla="*/ 38 w 183"/>
                <a:gd name="T3" fmla="*/ 14 h 80"/>
                <a:gd name="T4" fmla="*/ 0 w 183"/>
                <a:gd name="T5" fmla="*/ 14 h 80"/>
                <a:gd name="T6" fmla="*/ 7 w 183"/>
                <a:gd name="T7" fmla="*/ 40 h 80"/>
                <a:gd name="T8" fmla="*/ 47 w 183"/>
                <a:gd name="T9" fmla="*/ 47 h 80"/>
                <a:gd name="T10" fmla="*/ 52 w 183"/>
                <a:gd name="T11" fmla="*/ 80 h 80"/>
                <a:gd name="T12" fmla="*/ 83 w 183"/>
                <a:gd name="T13" fmla="*/ 76 h 80"/>
                <a:gd name="T14" fmla="*/ 97 w 183"/>
                <a:gd name="T15" fmla="*/ 59 h 80"/>
                <a:gd name="T16" fmla="*/ 90 w 183"/>
                <a:gd name="T17" fmla="*/ 40 h 80"/>
                <a:gd name="T18" fmla="*/ 104 w 183"/>
                <a:gd name="T19" fmla="*/ 26 h 80"/>
                <a:gd name="T20" fmla="*/ 183 w 183"/>
                <a:gd name="T21" fmla="*/ 40 h 80"/>
                <a:gd name="T22" fmla="*/ 166 w 183"/>
                <a:gd name="T23" fmla="*/ 23 h 80"/>
                <a:gd name="T24" fmla="*/ 112 w 183"/>
                <a:gd name="T25" fmla="*/ 0 h 80"/>
                <a:gd name="T26" fmla="*/ 73 w 183"/>
                <a:gd name="T27" fmla="*/ 7 h 80"/>
                <a:gd name="T28" fmla="*/ 73 w 183"/>
                <a:gd name="T29" fmla="*/ 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80"/>
                <a:gd name="T47" fmla="*/ 183 w 18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80">
                  <a:moveTo>
                    <a:pt x="73" y="7"/>
                  </a:moveTo>
                  <a:lnTo>
                    <a:pt x="38" y="14"/>
                  </a:lnTo>
                  <a:lnTo>
                    <a:pt x="0" y="14"/>
                  </a:lnTo>
                  <a:lnTo>
                    <a:pt x="7" y="40"/>
                  </a:lnTo>
                  <a:lnTo>
                    <a:pt x="47" y="47"/>
                  </a:lnTo>
                  <a:lnTo>
                    <a:pt x="52" y="80"/>
                  </a:lnTo>
                  <a:lnTo>
                    <a:pt x="83" y="76"/>
                  </a:lnTo>
                  <a:lnTo>
                    <a:pt x="97" y="59"/>
                  </a:lnTo>
                  <a:lnTo>
                    <a:pt x="90" y="40"/>
                  </a:lnTo>
                  <a:lnTo>
                    <a:pt x="104" y="26"/>
                  </a:lnTo>
                  <a:lnTo>
                    <a:pt x="183" y="40"/>
                  </a:lnTo>
                  <a:lnTo>
                    <a:pt x="166" y="23"/>
                  </a:lnTo>
                  <a:lnTo>
                    <a:pt x="112" y="0"/>
                  </a:lnTo>
                  <a:lnTo>
                    <a:pt x="73"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0" name="Freeform 393"/>
            <p:cNvSpPr>
              <a:spLocks/>
            </p:cNvSpPr>
            <p:nvPr/>
          </p:nvSpPr>
          <p:spPr bwMode="auto">
            <a:xfrm>
              <a:off x="1975" y="926"/>
              <a:ext cx="398" cy="168"/>
            </a:xfrm>
            <a:custGeom>
              <a:avLst/>
              <a:gdLst>
                <a:gd name="T0" fmla="*/ 279 w 398"/>
                <a:gd name="T1" fmla="*/ 37 h 168"/>
                <a:gd name="T2" fmla="*/ 305 w 398"/>
                <a:gd name="T3" fmla="*/ 45 h 168"/>
                <a:gd name="T4" fmla="*/ 343 w 398"/>
                <a:gd name="T5" fmla="*/ 23 h 168"/>
                <a:gd name="T6" fmla="*/ 398 w 398"/>
                <a:gd name="T7" fmla="*/ 30 h 168"/>
                <a:gd name="T8" fmla="*/ 395 w 398"/>
                <a:gd name="T9" fmla="*/ 61 h 168"/>
                <a:gd name="T10" fmla="*/ 384 w 398"/>
                <a:gd name="T11" fmla="*/ 83 h 168"/>
                <a:gd name="T12" fmla="*/ 343 w 398"/>
                <a:gd name="T13" fmla="*/ 85 h 168"/>
                <a:gd name="T14" fmla="*/ 279 w 398"/>
                <a:gd name="T15" fmla="*/ 97 h 168"/>
                <a:gd name="T16" fmla="*/ 205 w 398"/>
                <a:gd name="T17" fmla="*/ 137 h 168"/>
                <a:gd name="T18" fmla="*/ 146 w 398"/>
                <a:gd name="T19" fmla="*/ 151 h 168"/>
                <a:gd name="T20" fmla="*/ 84 w 398"/>
                <a:gd name="T21" fmla="*/ 168 h 168"/>
                <a:gd name="T22" fmla="*/ 24 w 398"/>
                <a:gd name="T23" fmla="*/ 159 h 168"/>
                <a:gd name="T24" fmla="*/ 0 w 398"/>
                <a:gd name="T25" fmla="*/ 92 h 168"/>
                <a:gd name="T26" fmla="*/ 12 w 398"/>
                <a:gd name="T27" fmla="*/ 40 h 168"/>
                <a:gd name="T28" fmla="*/ 38 w 398"/>
                <a:gd name="T29" fmla="*/ 0 h 168"/>
                <a:gd name="T30" fmla="*/ 58 w 398"/>
                <a:gd name="T31" fmla="*/ 49 h 168"/>
                <a:gd name="T32" fmla="*/ 67 w 398"/>
                <a:gd name="T33" fmla="*/ 75 h 168"/>
                <a:gd name="T34" fmla="*/ 96 w 398"/>
                <a:gd name="T35" fmla="*/ 73 h 168"/>
                <a:gd name="T36" fmla="*/ 103 w 398"/>
                <a:gd name="T37" fmla="*/ 116 h 168"/>
                <a:gd name="T38" fmla="*/ 157 w 398"/>
                <a:gd name="T39" fmla="*/ 123 h 168"/>
                <a:gd name="T40" fmla="*/ 217 w 398"/>
                <a:gd name="T41" fmla="*/ 97 h 168"/>
                <a:gd name="T42" fmla="*/ 255 w 398"/>
                <a:gd name="T43" fmla="*/ 42 h 168"/>
                <a:gd name="T44" fmla="*/ 279 w 398"/>
                <a:gd name="T45" fmla="*/ 37 h 168"/>
                <a:gd name="T46" fmla="*/ 279 w 398"/>
                <a:gd name="T47" fmla="*/ 37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8"/>
                <a:gd name="T73" fmla="*/ 0 h 168"/>
                <a:gd name="T74" fmla="*/ 398 w 398"/>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8" h="168">
                  <a:moveTo>
                    <a:pt x="279" y="37"/>
                  </a:moveTo>
                  <a:lnTo>
                    <a:pt x="305" y="45"/>
                  </a:lnTo>
                  <a:lnTo>
                    <a:pt x="343" y="23"/>
                  </a:lnTo>
                  <a:lnTo>
                    <a:pt x="398" y="30"/>
                  </a:lnTo>
                  <a:lnTo>
                    <a:pt x="395" y="61"/>
                  </a:lnTo>
                  <a:lnTo>
                    <a:pt x="384" y="83"/>
                  </a:lnTo>
                  <a:lnTo>
                    <a:pt x="343" y="85"/>
                  </a:lnTo>
                  <a:lnTo>
                    <a:pt x="279" y="97"/>
                  </a:lnTo>
                  <a:lnTo>
                    <a:pt x="205" y="137"/>
                  </a:lnTo>
                  <a:lnTo>
                    <a:pt x="146" y="151"/>
                  </a:lnTo>
                  <a:lnTo>
                    <a:pt x="84" y="168"/>
                  </a:lnTo>
                  <a:lnTo>
                    <a:pt x="24" y="159"/>
                  </a:lnTo>
                  <a:lnTo>
                    <a:pt x="0" y="92"/>
                  </a:lnTo>
                  <a:lnTo>
                    <a:pt x="12" y="40"/>
                  </a:lnTo>
                  <a:lnTo>
                    <a:pt x="38" y="0"/>
                  </a:lnTo>
                  <a:lnTo>
                    <a:pt x="58" y="49"/>
                  </a:lnTo>
                  <a:lnTo>
                    <a:pt x="67" y="75"/>
                  </a:lnTo>
                  <a:lnTo>
                    <a:pt x="96" y="73"/>
                  </a:lnTo>
                  <a:lnTo>
                    <a:pt x="103" y="116"/>
                  </a:lnTo>
                  <a:lnTo>
                    <a:pt x="157" y="123"/>
                  </a:lnTo>
                  <a:lnTo>
                    <a:pt x="217" y="97"/>
                  </a:lnTo>
                  <a:lnTo>
                    <a:pt x="255" y="42"/>
                  </a:lnTo>
                  <a:lnTo>
                    <a:pt x="279" y="3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1" name="Freeform 394"/>
            <p:cNvSpPr>
              <a:spLocks/>
            </p:cNvSpPr>
            <p:nvPr/>
          </p:nvSpPr>
          <p:spPr bwMode="auto">
            <a:xfrm>
              <a:off x="2092" y="956"/>
              <a:ext cx="131" cy="74"/>
            </a:xfrm>
            <a:custGeom>
              <a:avLst/>
              <a:gdLst>
                <a:gd name="T0" fmla="*/ 131 w 131"/>
                <a:gd name="T1" fmla="*/ 24 h 74"/>
                <a:gd name="T2" fmla="*/ 100 w 131"/>
                <a:gd name="T3" fmla="*/ 31 h 74"/>
                <a:gd name="T4" fmla="*/ 71 w 131"/>
                <a:gd name="T5" fmla="*/ 24 h 74"/>
                <a:gd name="T6" fmla="*/ 48 w 131"/>
                <a:gd name="T7" fmla="*/ 0 h 74"/>
                <a:gd name="T8" fmla="*/ 26 w 131"/>
                <a:gd name="T9" fmla="*/ 38 h 74"/>
                <a:gd name="T10" fmla="*/ 2 w 131"/>
                <a:gd name="T11" fmla="*/ 7 h 74"/>
                <a:gd name="T12" fmla="*/ 0 w 131"/>
                <a:gd name="T13" fmla="*/ 41 h 74"/>
                <a:gd name="T14" fmla="*/ 10 w 131"/>
                <a:gd name="T15" fmla="*/ 67 h 74"/>
                <a:gd name="T16" fmla="*/ 29 w 131"/>
                <a:gd name="T17" fmla="*/ 74 h 74"/>
                <a:gd name="T18" fmla="*/ 50 w 131"/>
                <a:gd name="T19" fmla="*/ 62 h 74"/>
                <a:gd name="T20" fmla="*/ 69 w 131"/>
                <a:gd name="T21" fmla="*/ 43 h 74"/>
                <a:gd name="T22" fmla="*/ 76 w 131"/>
                <a:gd name="T23" fmla="*/ 67 h 74"/>
                <a:gd name="T24" fmla="*/ 100 w 131"/>
                <a:gd name="T25" fmla="*/ 62 h 74"/>
                <a:gd name="T26" fmla="*/ 112 w 131"/>
                <a:gd name="T27" fmla="*/ 48 h 74"/>
                <a:gd name="T28" fmla="*/ 131 w 131"/>
                <a:gd name="T29" fmla="*/ 24 h 74"/>
                <a:gd name="T30" fmla="*/ 131 w 131"/>
                <a:gd name="T31" fmla="*/ 2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74"/>
                <a:gd name="T50" fmla="*/ 131 w 13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74">
                  <a:moveTo>
                    <a:pt x="131" y="24"/>
                  </a:moveTo>
                  <a:lnTo>
                    <a:pt x="100" y="31"/>
                  </a:lnTo>
                  <a:lnTo>
                    <a:pt x="71" y="24"/>
                  </a:lnTo>
                  <a:lnTo>
                    <a:pt x="48" y="0"/>
                  </a:lnTo>
                  <a:lnTo>
                    <a:pt x="26" y="38"/>
                  </a:lnTo>
                  <a:lnTo>
                    <a:pt x="2" y="7"/>
                  </a:lnTo>
                  <a:lnTo>
                    <a:pt x="0" y="41"/>
                  </a:lnTo>
                  <a:lnTo>
                    <a:pt x="10" y="67"/>
                  </a:lnTo>
                  <a:lnTo>
                    <a:pt x="29" y="74"/>
                  </a:lnTo>
                  <a:lnTo>
                    <a:pt x="50" y="62"/>
                  </a:lnTo>
                  <a:lnTo>
                    <a:pt x="69" y="43"/>
                  </a:lnTo>
                  <a:lnTo>
                    <a:pt x="76" y="67"/>
                  </a:lnTo>
                  <a:lnTo>
                    <a:pt x="100" y="62"/>
                  </a:lnTo>
                  <a:lnTo>
                    <a:pt x="112" y="48"/>
                  </a:lnTo>
                  <a:lnTo>
                    <a:pt x="131" y="24"/>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2" name="Freeform 395"/>
            <p:cNvSpPr>
              <a:spLocks/>
            </p:cNvSpPr>
            <p:nvPr/>
          </p:nvSpPr>
          <p:spPr bwMode="auto">
            <a:xfrm>
              <a:off x="1994" y="790"/>
              <a:ext cx="219" cy="169"/>
            </a:xfrm>
            <a:custGeom>
              <a:avLst/>
              <a:gdLst>
                <a:gd name="T0" fmla="*/ 127 w 219"/>
                <a:gd name="T1" fmla="*/ 0 h 169"/>
                <a:gd name="T2" fmla="*/ 212 w 219"/>
                <a:gd name="T3" fmla="*/ 64 h 169"/>
                <a:gd name="T4" fmla="*/ 219 w 219"/>
                <a:gd name="T5" fmla="*/ 90 h 169"/>
                <a:gd name="T6" fmla="*/ 203 w 219"/>
                <a:gd name="T7" fmla="*/ 98 h 169"/>
                <a:gd name="T8" fmla="*/ 219 w 219"/>
                <a:gd name="T9" fmla="*/ 159 h 169"/>
                <a:gd name="T10" fmla="*/ 198 w 219"/>
                <a:gd name="T11" fmla="*/ 169 h 169"/>
                <a:gd name="T12" fmla="*/ 169 w 219"/>
                <a:gd name="T13" fmla="*/ 140 h 169"/>
                <a:gd name="T14" fmla="*/ 169 w 219"/>
                <a:gd name="T15" fmla="*/ 81 h 169"/>
                <a:gd name="T16" fmla="*/ 115 w 219"/>
                <a:gd name="T17" fmla="*/ 29 h 169"/>
                <a:gd name="T18" fmla="*/ 146 w 219"/>
                <a:gd name="T19" fmla="*/ 83 h 169"/>
                <a:gd name="T20" fmla="*/ 146 w 219"/>
                <a:gd name="T21" fmla="*/ 109 h 169"/>
                <a:gd name="T22" fmla="*/ 112 w 219"/>
                <a:gd name="T23" fmla="*/ 112 h 169"/>
                <a:gd name="T24" fmla="*/ 58 w 219"/>
                <a:gd name="T25" fmla="*/ 45 h 169"/>
                <a:gd name="T26" fmla="*/ 79 w 219"/>
                <a:gd name="T27" fmla="*/ 98 h 169"/>
                <a:gd name="T28" fmla="*/ 84 w 219"/>
                <a:gd name="T29" fmla="*/ 126 h 169"/>
                <a:gd name="T30" fmla="*/ 67 w 219"/>
                <a:gd name="T31" fmla="*/ 136 h 169"/>
                <a:gd name="T32" fmla="*/ 39 w 219"/>
                <a:gd name="T33" fmla="*/ 102 h 169"/>
                <a:gd name="T34" fmla="*/ 10 w 219"/>
                <a:gd name="T35" fmla="*/ 64 h 169"/>
                <a:gd name="T36" fmla="*/ 0 w 219"/>
                <a:gd name="T37" fmla="*/ 41 h 169"/>
                <a:gd name="T38" fmla="*/ 46 w 219"/>
                <a:gd name="T39" fmla="*/ 29 h 169"/>
                <a:gd name="T40" fmla="*/ 69 w 219"/>
                <a:gd name="T41" fmla="*/ 14 h 169"/>
                <a:gd name="T42" fmla="*/ 98 w 219"/>
                <a:gd name="T43" fmla="*/ 14 h 169"/>
                <a:gd name="T44" fmla="*/ 127 w 219"/>
                <a:gd name="T45" fmla="*/ 0 h 169"/>
                <a:gd name="T46" fmla="*/ 127 w 219"/>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69"/>
                <a:gd name="T74" fmla="*/ 219 w 21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69">
                  <a:moveTo>
                    <a:pt x="127" y="0"/>
                  </a:moveTo>
                  <a:lnTo>
                    <a:pt x="212" y="64"/>
                  </a:lnTo>
                  <a:lnTo>
                    <a:pt x="219" y="90"/>
                  </a:lnTo>
                  <a:lnTo>
                    <a:pt x="203" y="98"/>
                  </a:lnTo>
                  <a:lnTo>
                    <a:pt x="219" y="159"/>
                  </a:lnTo>
                  <a:lnTo>
                    <a:pt x="198" y="169"/>
                  </a:lnTo>
                  <a:lnTo>
                    <a:pt x="169" y="140"/>
                  </a:lnTo>
                  <a:lnTo>
                    <a:pt x="169" y="81"/>
                  </a:lnTo>
                  <a:lnTo>
                    <a:pt x="115" y="29"/>
                  </a:lnTo>
                  <a:lnTo>
                    <a:pt x="146" y="83"/>
                  </a:lnTo>
                  <a:lnTo>
                    <a:pt x="146" y="109"/>
                  </a:lnTo>
                  <a:lnTo>
                    <a:pt x="112" y="112"/>
                  </a:lnTo>
                  <a:lnTo>
                    <a:pt x="58" y="45"/>
                  </a:lnTo>
                  <a:lnTo>
                    <a:pt x="79" y="98"/>
                  </a:lnTo>
                  <a:lnTo>
                    <a:pt x="84" y="126"/>
                  </a:lnTo>
                  <a:lnTo>
                    <a:pt x="67" y="136"/>
                  </a:lnTo>
                  <a:lnTo>
                    <a:pt x="39" y="102"/>
                  </a:lnTo>
                  <a:lnTo>
                    <a:pt x="10" y="64"/>
                  </a:lnTo>
                  <a:lnTo>
                    <a:pt x="0" y="41"/>
                  </a:lnTo>
                  <a:lnTo>
                    <a:pt x="46" y="29"/>
                  </a:lnTo>
                  <a:lnTo>
                    <a:pt x="69" y="14"/>
                  </a:lnTo>
                  <a:lnTo>
                    <a:pt x="98" y="14"/>
                  </a:lnTo>
                  <a:lnTo>
                    <a:pt x="1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3" name="Freeform 396"/>
            <p:cNvSpPr>
              <a:spLocks/>
            </p:cNvSpPr>
            <p:nvPr/>
          </p:nvSpPr>
          <p:spPr bwMode="auto">
            <a:xfrm>
              <a:off x="2192" y="819"/>
              <a:ext cx="100" cy="140"/>
            </a:xfrm>
            <a:custGeom>
              <a:avLst/>
              <a:gdLst>
                <a:gd name="T0" fmla="*/ 0 w 100"/>
                <a:gd name="T1" fmla="*/ 0 h 140"/>
                <a:gd name="T2" fmla="*/ 45 w 100"/>
                <a:gd name="T3" fmla="*/ 9 h 140"/>
                <a:gd name="T4" fmla="*/ 81 w 100"/>
                <a:gd name="T5" fmla="*/ 21 h 140"/>
                <a:gd name="T6" fmla="*/ 88 w 100"/>
                <a:gd name="T7" fmla="*/ 85 h 140"/>
                <a:gd name="T8" fmla="*/ 69 w 100"/>
                <a:gd name="T9" fmla="*/ 95 h 140"/>
                <a:gd name="T10" fmla="*/ 83 w 100"/>
                <a:gd name="T11" fmla="*/ 107 h 140"/>
                <a:gd name="T12" fmla="*/ 100 w 100"/>
                <a:gd name="T13" fmla="*/ 126 h 140"/>
                <a:gd name="T14" fmla="*/ 86 w 100"/>
                <a:gd name="T15" fmla="*/ 140 h 140"/>
                <a:gd name="T16" fmla="*/ 57 w 100"/>
                <a:gd name="T17" fmla="*/ 133 h 140"/>
                <a:gd name="T18" fmla="*/ 43 w 100"/>
                <a:gd name="T19" fmla="*/ 57 h 140"/>
                <a:gd name="T20" fmla="*/ 38 w 100"/>
                <a:gd name="T21" fmla="*/ 21 h 140"/>
                <a:gd name="T22" fmla="*/ 0 w 100"/>
                <a:gd name="T23" fmla="*/ 0 h 140"/>
                <a:gd name="T24" fmla="*/ 0 w 10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40"/>
                <a:gd name="T41" fmla="*/ 100 w 10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40">
                  <a:moveTo>
                    <a:pt x="0" y="0"/>
                  </a:moveTo>
                  <a:lnTo>
                    <a:pt x="45" y="9"/>
                  </a:lnTo>
                  <a:lnTo>
                    <a:pt x="81" y="21"/>
                  </a:lnTo>
                  <a:lnTo>
                    <a:pt x="88" y="85"/>
                  </a:lnTo>
                  <a:lnTo>
                    <a:pt x="69" y="95"/>
                  </a:lnTo>
                  <a:lnTo>
                    <a:pt x="83" y="107"/>
                  </a:lnTo>
                  <a:lnTo>
                    <a:pt x="100" y="126"/>
                  </a:lnTo>
                  <a:lnTo>
                    <a:pt x="86" y="140"/>
                  </a:lnTo>
                  <a:lnTo>
                    <a:pt x="57" y="133"/>
                  </a:lnTo>
                  <a:lnTo>
                    <a:pt x="43" y="57"/>
                  </a:lnTo>
                  <a:lnTo>
                    <a:pt x="38" y="21"/>
                  </a:lnTo>
                  <a:lnTo>
                    <a:pt x="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4" name="Freeform 397"/>
            <p:cNvSpPr>
              <a:spLocks/>
            </p:cNvSpPr>
            <p:nvPr/>
          </p:nvSpPr>
          <p:spPr bwMode="auto">
            <a:xfrm>
              <a:off x="2223" y="278"/>
              <a:ext cx="117" cy="133"/>
            </a:xfrm>
            <a:custGeom>
              <a:avLst/>
              <a:gdLst>
                <a:gd name="T0" fmla="*/ 86 w 117"/>
                <a:gd name="T1" fmla="*/ 21 h 133"/>
                <a:gd name="T2" fmla="*/ 117 w 117"/>
                <a:gd name="T3" fmla="*/ 106 h 133"/>
                <a:gd name="T4" fmla="*/ 102 w 117"/>
                <a:gd name="T5" fmla="*/ 133 h 133"/>
                <a:gd name="T6" fmla="*/ 0 w 117"/>
                <a:gd name="T7" fmla="*/ 104 h 133"/>
                <a:gd name="T8" fmla="*/ 2 w 117"/>
                <a:gd name="T9" fmla="*/ 61 h 133"/>
                <a:gd name="T10" fmla="*/ 31 w 117"/>
                <a:gd name="T11" fmla="*/ 52 h 133"/>
                <a:gd name="T12" fmla="*/ 40 w 117"/>
                <a:gd name="T13" fmla="*/ 0 h 133"/>
                <a:gd name="T14" fmla="*/ 86 w 117"/>
                <a:gd name="T15" fmla="*/ 21 h 133"/>
                <a:gd name="T16" fmla="*/ 86 w 117"/>
                <a:gd name="T17" fmla="*/ 2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33"/>
                <a:gd name="T29" fmla="*/ 117 w 11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33">
                  <a:moveTo>
                    <a:pt x="86" y="21"/>
                  </a:moveTo>
                  <a:lnTo>
                    <a:pt x="117" y="106"/>
                  </a:lnTo>
                  <a:lnTo>
                    <a:pt x="102" y="133"/>
                  </a:lnTo>
                  <a:lnTo>
                    <a:pt x="0" y="104"/>
                  </a:lnTo>
                  <a:lnTo>
                    <a:pt x="2" y="61"/>
                  </a:lnTo>
                  <a:lnTo>
                    <a:pt x="31" y="52"/>
                  </a:lnTo>
                  <a:lnTo>
                    <a:pt x="40" y="0"/>
                  </a:lnTo>
                  <a:lnTo>
                    <a:pt x="86" y="21"/>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5" name="Freeform 398"/>
            <p:cNvSpPr>
              <a:spLocks/>
            </p:cNvSpPr>
            <p:nvPr/>
          </p:nvSpPr>
          <p:spPr bwMode="auto">
            <a:xfrm>
              <a:off x="657" y="384"/>
              <a:ext cx="495" cy="546"/>
            </a:xfrm>
            <a:custGeom>
              <a:avLst/>
              <a:gdLst>
                <a:gd name="T0" fmla="*/ 459 w 495"/>
                <a:gd name="T1" fmla="*/ 95 h 546"/>
                <a:gd name="T2" fmla="*/ 483 w 495"/>
                <a:gd name="T3" fmla="*/ 105 h 546"/>
                <a:gd name="T4" fmla="*/ 495 w 495"/>
                <a:gd name="T5" fmla="*/ 129 h 546"/>
                <a:gd name="T6" fmla="*/ 495 w 495"/>
                <a:gd name="T7" fmla="*/ 188 h 546"/>
                <a:gd name="T8" fmla="*/ 488 w 495"/>
                <a:gd name="T9" fmla="*/ 221 h 546"/>
                <a:gd name="T10" fmla="*/ 462 w 495"/>
                <a:gd name="T11" fmla="*/ 269 h 546"/>
                <a:gd name="T12" fmla="*/ 452 w 495"/>
                <a:gd name="T13" fmla="*/ 278 h 546"/>
                <a:gd name="T14" fmla="*/ 426 w 495"/>
                <a:gd name="T15" fmla="*/ 283 h 546"/>
                <a:gd name="T16" fmla="*/ 421 w 495"/>
                <a:gd name="T17" fmla="*/ 361 h 546"/>
                <a:gd name="T18" fmla="*/ 378 w 495"/>
                <a:gd name="T19" fmla="*/ 449 h 546"/>
                <a:gd name="T20" fmla="*/ 328 w 495"/>
                <a:gd name="T21" fmla="*/ 504 h 546"/>
                <a:gd name="T22" fmla="*/ 250 w 495"/>
                <a:gd name="T23" fmla="*/ 546 h 546"/>
                <a:gd name="T24" fmla="*/ 186 w 495"/>
                <a:gd name="T25" fmla="*/ 518 h 546"/>
                <a:gd name="T26" fmla="*/ 62 w 495"/>
                <a:gd name="T27" fmla="*/ 352 h 546"/>
                <a:gd name="T28" fmla="*/ 21 w 495"/>
                <a:gd name="T29" fmla="*/ 261 h 546"/>
                <a:gd name="T30" fmla="*/ 0 w 495"/>
                <a:gd name="T31" fmla="*/ 190 h 546"/>
                <a:gd name="T32" fmla="*/ 12 w 495"/>
                <a:gd name="T33" fmla="*/ 121 h 546"/>
                <a:gd name="T34" fmla="*/ 12 w 495"/>
                <a:gd name="T35" fmla="*/ 29 h 546"/>
                <a:gd name="T36" fmla="*/ 95 w 495"/>
                <a:gd name="T37" fmla="*/ 17 h 546"/>
                <a:gd name="T38" fmla="*/ 231 w 495"/>
                <a:gd name="T39" fmla="*/ 8 h 546"/>
                <a:gd name="T40" fmla="*/ 302 w 495"/>
                <a:gd name="T41" fmla="*/ 0 h 546"/>
                <a:gd name="T42" fmla="*/ 364 w 495"/>
                <a:gd name="T43" fmla="*/ 0 h 546"/>
                <a:gd name="T44" fmla="*/ 400 w 495"/>
                <a:gd name="T45" fmla="*/ 22 h 546"/>
                <a:gd name="T46" fmla="*/ 459 w 495"/>
                <a:gd name="T47" fmla="*/ 95 h 546"/>
                <a:gd name="T48" fmla="*/ 459 w 495"/>
                <a:gd name="T49" fmla="*/ 95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5"/>
                <a:gd name="T76" fmla="*/ 0 h 546"/>
                <a:gd name="T77" fmla="*/ 495 w 495"/>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5" h="546">
                  <a:moveTo>
                    <a:pt x="459" y="95"/>
                  </a:moveTo>
                  <a:lnTo>
                    <a:pt x="483" y="105"/>
                  </a:lnTo>
                  <a:lnTo>
                    <a:pt x="495" y="129"/>
                  </a:lnTo>
                  <a:lnTo>
                    <a:pt x="495" y="188"/>
                  </a:lnTo>
                  <a:lnTo>
                    <a:pt x="488" y="221"/>
                  </a:lnTo>
                  <a:lnTo>
                    <a:pt x="462" y="269"/>
                  </a:lnTo>
                  <a:lnTo>
                    <a:pt x="452" y="278"/>
                  </a:lnTo>
                  <a:lnTo>
                    <a:pt x="426" y="283"/>
                  </a:lnTo>
                  <a:lnTo>
                    <a:pt x="421" y="361"/>
                  </a:lnTo>
                  <a:lnTo>
                    <a:pt x="378" y="449"/>
                  </a:lnTo>
                  <a:lnTo>
                    <a:pt x="328" y="504"/>
                  </a:lnTo>
                  <a:lnTo>
                    <a:pt x="250" y="546"/>
                  </a:lnTo>
                  <a:lnTo>
                    <a:pt x="186" y="518"/>
                  </a:lnTo>
                  <a:lnTo>
                    <a:pt x="62" y="352"/>
                  </a:lnTo>
                  <a:lnTo>
                    <a:pt x="21" y="261"/>
                  </a:lnTo>
                  <a:lnTo>
                    <a:pt x="0" y="190"/>
                  </a:lnTo>
                  <a:lnTo>
                    <a:pt x="12" y="121"/>
                  </a:lnTo>
                  <a:lnTo>
                    <a:pt x="12" y="29"/>
                  </a:lnTo>
                  <a:lnTo>
                    <a:pt x="95" y="17"/>
                  </a:lnTo>
                  <a:lnTo>
                    <a:pt x="231" y="8"/>
                  </a:lnTo>
                  <a:lnTo>
                    <a:pt x="302" y="0"/>
                  </a:lnTo>
                  <a:lnTo>
                    <a:pt x="364" y="0"/>
                  </a:lnTo>
                  <a:lnTo>
                    <a:pt x="400" y="22"/>
                  </a:lnTo>
                  <a:lnTo>
                    <a:pt x="459" y="95"/>
                  </a:lnTo>
                  <a:close/>
                </a:path>
              </a:pathLst>
            </a:custGeom>
            <a:solidFill>
              <a:srgbClr val="FFC4B8"/>
            </a:solidFill>
            <a:ln w="9525">
              <a:noFill/>
              <a:round/>
              <a:headEnd/>
              <a:tailEnd/>
            </a:ln>
          </p:spPr>
          <p:txBody>
            <a:bodyPr/>
            <a:lstStyle/>
            <a:p>
              <a:endParaRPr lang="en-US">
                <a:latin typeface="Calibri" pitchFamily="34" charset="0"/>
              </a:endParaRPr>
            </a:p>
          </p:txBody>
        </p:sp>
        <p:sp>
          <p:nvSpPr>
            <p:cNvPr id="23716" name="Freeform 399"/>
            <p:cNvSpPr>
              <a:spLocks/>
            </p:cNvSpPr>
            <p:nvPr/>
          </p:nvSpPr>
          <p:spPr bwMode="auto">
            <a:xfrm>
              <a:off x="716" y="710"/>
              <a:ext cx="341" cy="208"/>
            </a:xfrm>
            <a:custGeom>
              <a:avLst/>
              <a:gdLst>
                <a:gd name="T0" fmla="*/ 105 w 341"/>
                <a:gd name="T1" fmla="*/ 16 h 208"/>
                <a:gd name="T2" fmla="*/ 65 w 341"/>
                <a:gd name="T3" fmla="*/ 71 h 208"/>
                <a:gd name="T4" fmla="*/ 91 w 341"/>
                <a:gd name="T5" fmla="*/ 99 h 208"/>
                <a:gd name="T6" fmla="*/ 110 w 341"/>
                <a:gd name="T7" fmla="*/ 97 h 208"/>
                <a:gd name="T8" fmla="*/ 115 w 341"/>
                <a:gd name="T9" fmla="*/ 147 h 208"/>
                <a:gd name="T10" fmla="*/ 150 w 341"/>
                <a:gd name="T11" fmla="*/ 151 h 208"/>
                <a:gd name="T12" fmla="*/ 136 w 341"/>
                <a:gd name="T13" fmla="*/ 173 h 208"/>
                <a:gd name="T14" fmla="*/ 198 w 341"/>
                <a:gd name="T15" fmla="*/ 185 h 208"/>
                <a:gd name="T16" fmla="*/ 212 w 341"/>
                <a:gd name="T17" fmla="*/ 163 h 208"/>
                <a:gd name="T18" fmla="*/ 188 w 341"/>
                <a:gd name="T19" fmla="*/ 147 h 208"/>
                <a:gd name="T20" fmla="*/ 205 w 341"/>
                <a:gd name="T21" fmla="*/ 135 h 208"/>
                <a:gd name="T22" fmla="*/ 243 w 341"/>
                <a:gd name="T23" fmla="*/ 128 h 208"/>
                <a:gd name="T24" fmla="*/ 231 w 341"/>
                <a:gd name="T25" fmla="*/ 80 h 208"/>
                <a:gd name="T26" fmla="*/ 291 w 341"/>
                <a:gd name="T27" fmla="*/ 85 h 208"/>
                <a:gd name="T28" fmla="*/ 341 w 341"/>
                <a:gd name="T29" fmla="*/ 49 h 208"/>
                <a:gd name="T30" fmla="*/ 331 w 341"/>
                <a:gd name="T31" fmla="*/ 94 h 208"/>
                <a:gd name="T32" fmla="*/ 288 w 341"/>
                <a:gd name="T33" fmla="*/ 159 h 208"/>
                <a:gd name="T34" fmla="*/ 246 w 341"/>
                <a:gd name="T35" fmla="*/ 197 h 208"/>
                <a:gd name="T36" fmla="*/ 193 w 341"/>
                <a:gd name="T37" fmla="*/ 208 h 208"/>
                <a:gd name="T38" fmla="*/ 148 w 341"/>
                <a:gd name="T39" fmla="*/ 204 h 208"/>
                <a:gd name="T40" fmla="*/ 115 w 341"/>
                <a:gd name="T41" fmla="*/ 189 h 208"/>
                <a:gd name="T42" fmla="*/ 69 w 341"/>
                <a:gd name="T43" fmla="*/ 140 h 208"/>
                <a:gd name="T44" fmla="*/ 34 w 341"/>
                <a:gd name="T45" fmla="*/ 92 h 208"/>
                <a:gd name="T46" fmla="*/ 3 w 341"/>
                <a:gd name="T47" fmla="*/ 30 h 208"/>
                <a:gd name="T48" fmla="*/ 0 w 341"/>
                <a:gd name="T49" fmla="*/ 0 h 208"/>
                <a:gd name="T50" fmla="*/ 31 w 341"/>
                <a:gd name="T51" fmla="*/ 30 h 208"/>
                <a:gd name="T52" fmla="*/ 60 w 341"/>
                <a:gd name="T53" fmla="*/ 33 h 208"/>
                <a:gd name="T54" fmla="*/ 105 w 341"/>
                <a:gd name="T55" fmla="*/ 16 h 208"/>
                <a:gd name="T56" fmla="*/ 105 w 341"/>
                <a:gd name="T57" fmla="*/ 16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1"/>
                <a:gd name="T88" fmla="*/ 0 h 208"/>
                <a:gd name="T89" fmla="*/ 341 w 34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1" h="208">
                  <a:moveTo>
                    <a:pt x="105" y="16"/>
                  </a:moveTo>
                  <a:lnTo>
                    <a:pt x="65" y="71"/>
                  </a:lnTo>
                  <a:lnTo>
                    <a:pt x="91" y="99"/>
                  </a:lnTo>
                  <a:lnTo>
                    <a:pt x="110" y="97"/>
                  </a:lnTo>
                  <a:lnTo>
                    <a:pt x="115" y="147"/>
                  </a:lnTo>
                  <a:lnTo>
                    <a:pt x="150" y="151"/>
                  </a:lnTo>
                  <a:lnTo>
                    <a:pt x="136" y="173"/>
                  </a:lnTo>
                  <a:lnTo>
                    <a:pt x="198" y="185"/>
                  </a:lnTo>
                  <a:lnTo>
                    <a:pt x="212" y="163"/>
                  </a:lnTo>
                  <a:lnTo>
                    <a:pt x="188" y="147"/>
                  </a:lnTo>
                  <a:lnTo>
                    <a:pt x="205" y="135"/>
                  </a:lnTo>
                  <a:lnTo>
                    <a:pt x="243" y="128"/>
                  </a:lnTo>
                  <a:lnTo>
                    <a:pt x="231" y="80"/>
                  </a:lnTo>
                  <a:lnTo>
                    <a:pt x="291" y="85"/>
                  </a:lnTo>
                  <a:lnTo>
                    <a:pt x="341" y="49"/>
                  </a:lnTo>
                  <a:lnTo>
                    <a:pt x="331" y="94"/>
                  </a:lnTo>
                  <a:lnTo>
                    <a:pt x="288" y="159"/>
                  </a:lnTo>
                  <a:lnTo>
                    <a:pt x="246" y="197"/>
                  </a:lnTo>
                  <a:lnTo>
                    <a:pt x="193" y="208"/>
                  </a:lnTo>
                  <a:lnTo>
                    <a:pt x="148" y="204"/>
                  </a:lnTo>
                  <a:lnTo>
                    <a:pt x="115" y="189"/>
                  </a:lnTo>
                  <a:lnTo>
                    <a:pt x="69" y="140"/>
                  </a:lnTo>
                  <a:lnTo>
                    <a:pt x="34" y="92"/>
                  </a:lnTo>
                  <a:lnTo>
                    <a:pt x="3" y="30"/>
                  </a:lnTo>
                  <a:lnTo>
                    <a:pt x="0" y="0"/>
                  </a:lnTo>
                  <a:lnTo>
                    <a:pt x="31" y="30"/>
                  </a:lnTo>
                  <a:lnTo>
                    <a:pt x="60" y="33"/>
                  </a:lnTo>
                  <a:lnTo>
                    <a:pt x="105" y="16"/>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7" name="Freeform 400"/>
            <p:cNvSpPr>
              <a:spLocks/>
            </p:cNvSpPr>
            <p:nvPr/>
          </p:nvSpPr>
          <p:spPr bwMode="auto">
            <a:xfrm>
              <a:off x="826" y="807"/>
              <a:ext cx="121" cy="45"/>
            </a:xfrm>
            <a:custGeom>
              <a:avLst/>
              <a:gdLst>
                <a:gd name="T0" fmla="*/ 0 w 121"/>
                <a:gd name="T1" fmla="*/ 5 h 45"/>
                <a:gd name="T2" fmla="*/ 24 w 121"/>
                <a:gd name="T3" fmla="*/ 31 h 45"/>
                <a:gd name="T4" fmla="*/ 62 w 121"/>
                <a:gd name="T5" fmla="*/ 45 h 45"/>
                <a:gd name="T6" fmla="*/ 90 w 121"/>
                <a:gd name="T7" fmla="*/ 33 h 45"/>
                <a:gd name="T8" fmla="*/ 121 w 121"/>
                <a:gd name="T9" fmla="*/ 0 h 45"/>
                <a:gd name="T10" fmla="*/ 78 w 121"/>
                <a:gd name="T11" fmla="*/ 5 h 45"/>
                <a:gd name="T12" fmla="*/ 31 w 121"/>
                <a:gd name="T13" fmla="*/ 5 h 45"/>
                <a:gd name="T14" fmla="*/ 0 w 121"/>
                <a:gd name="T15" fmla="*/ 5 h 45"/>
                <a:gd name="T16" fmla="*/ 0 w 121"/>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0" y="5"/>
                  </a:moveTo>
                  <a:lnTo>
                    <a:pt x="24" y="31"/>
                  </a:lnTo>
                  <a:lnTo>
                    <a:pt x="62" y="45"/>
                  </a:lnTo>
                  <a:lnTo>
                    <a:pt x="90" y="33"/>
                  </a:lnTo>
                  <a:lnTo>
                    <a:pt x="121" y="0"/>
                  </a:lnTo>
                  <a:lnTo>
                    <a:pt x="78" y="5"/>
                  </a:lnTo>
                  <a:lnTo>
                    <a:pt x="31" y="5"/>
                  </a:lnTo>
                  <a:lnTo>
                    <a:pt x="0" y="5"/>
                  </a:lnTo>
                  <a:close/>
                </a:path>
              </a:pathLst>
            </a:custGeom>
            <a:solidFill>
              <a:srgbClr val="EB8080"/>
            </a:solidFill>
            <a:ln w="9525">
              <a:noFill/>
              <a:round/>
              <a:headEnd/>
              <a:tailEnd/>
            </a:ln>
          </p:spPr>
          <p:txBody>
            <a:bodyPr/>
            <a:lstStyle/>
            <a:p>
              <a:endParaRPr lang="en-US">
                <a:latin typeface="Calibri" pitchFamily="34" charset="0"/>
              </a:endParaRPr>
            </a:p>
          </p:txBody>
        </p:sp>
        <p:sp>
          <p:nvSpPr>
            <p:cNvPr id="23718" name="Freeform 401"/>
            <p:cNvSpPr>
              <a:spLocks/>
            </p:cNvSpPr>
            <p:nvPr/>
          </p:nvSpPr>
          <p:spPr bwMode="auto">
            <a:xfrm>
              <a:off x="850" y="823"/>
              <a:ext cx="66" cy="17"/>
            </a:xfrm>
            <a:custGeom>
              <a:avLst/>
              <a:gdLst>
                <a:gd name="T0" fmla="*/ 57 w 66"/>
                <a:gd name="T1" fmla="*/ 5 h 17"/>
                <a:gd name="T2" fmla="*/ 0 w 66"/>
                <a:gd name="T3" fmla="*/ 0 h 17"/>
                <a:gd name="T4" fmla="*/ 16 w 66"/>
                <a:gd name="T5" fmla="*/ 17 h 17"/>
                <a:gd name="T6" fmla="*/ 66 w 66"/>
                <a:gd name="T7" fmla="*/ 15 h 17"/>
                <a:gd name="T8" fmla="*/ 57 w 66"/>
                <a:gd name="T9" fmla="*/ 5 h 17"/>
                <a:gd name="T10" fmla="*/ 57 w 66"/>
                <a:gd name="T11" fmla="*/ 5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57" y="5"/>
                  </a:moveTo>
                  <a:lnTo>
                    <a:pt x="0" y="0"/>
                  </a:lnTo>
                  <a:lnTo>
                    <a:pt x="16" y="17"/>
                  </a:lnTo>
                  <a:lnTo>
                    <a:pt x="66" y="15"/>
                  </a:lnTo>
                  <a:lnTo>
                    <a:pt x="57" y="5"/>
                  </a:lnTo>
                  <a:close/>
                </a:path>
              </a:pathLst>
            </a:custGeom>
            <a:solidFill>
              <a:srgbClr val="FAADAD"/>
            </a:solidFill>
            <a:ln w="9525">
              <a:noFill/>
              <a:round/>
              <a:headEnd/>
              <a:tailEnd/>
            </a:ln>
          </p:spPr>
          <p:txBody>
            <a:bodyPr/>
            <a:lstStyle/>
            <a:p>
              <a:endParaRPr lang="en-US">
                <a:latin typeface="Calibri" pitchFamily="34" charset="0"/>
              </a:endParaRPr>
            </a:p>
          </p:txBody>
        </p:sp>
        <p:sp>
          <p:nvSpPr>
            <p:cNvPr id="23719" name="Freeform 402"/>
            <p:cNvSpPr>
              <a:spLocks/>
            </p:cNvSpPr>
            <p:nvPr/>
          </p:nvSpPr>
          <p:spPr bwMode="auto">
            <a:xfrm>
              <a:off x="866" y="748"/>
              <a:ext cx="96" cy="56"/>
            </a:xfrm>
            <a:custGeom>
              <a:avLst/>
              <a:gdLst>
                <a:gd name="T0" fmla="*/ 65 w 96"/>
                <a:gd name="T1" fmla="*/ 0 h 56"/>
                <a:gd name="T2" fmla="*/ 86 w 96"/>
                <a:gd name="T3" fmla="*/ 23 h 56"/>
                <a:gd name="T4" fmla="*/ 96 w 96"/>
                <a:gd name="T5" fmla="*/ 47 h 56"/>
                <a:gd name="T6" fmla="*/ 53 w 96"/>
                <a:gd name="T7" fmla="*/ 26 h 56"/>
                <a:gd name="T8" fmla="*/ 74 w 96"/>
                <a:gd name="T9" fmla="*/ 56 h 56"/>
                <a:gd name="T10" fmla="*/ 38 w 96"/>
                <a:gd name="T11" fmla="*/ 56 h 56"/>
                <a:gd name="T12" fmla="*/ 0 w 96"/>
                <a:gd name="T13" fmla="*/ 56 h 56"/>
                <a:gd name="T14" fmla="*/ 19 w 96"/>
                <a:gd name="T15" fmla="*/ 33 h 56"/>
                <a:gd name="T16" fmla="*/ 48 w 96"/>
                <a:gd name="T17" fmla="*/ 11 h 56"/>
                <a:gd name="T18" fmla="*/ 65 w 96"/>
                <a:gd name="T19" fmla="*/ 0 h 56"/>
                <a:gd name="T20" fmla="*/ 65 w 9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6"/>
                <a:gd name="T35" fmla="*/ 96 w 9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6">
                  <a:moveTo>
                    <a:pt x="65" y="0"/>
                  </a:moveTo>
                  <a:lnTo>
                    <a:pt x="86" y="23"/>
                  </a:lnTo>
                  <a:lnTo>
                    <a:pt x="96" y="47"/>
                  </a:lnTo>
                  <a:lnTo>
                    <a:pt x="53" y="26"/>
                  </a:lnTo>
                  <a:lnTo>
                    <a:pt x="74" y="56"/>
                  </a:lnTo>
                  <a:lnTo>
                    <a:pt x="38" y="56"/>
                  </a:lnTo>
                  <a:lnTo>
                    <a:pt x="0" y="56"/>
                  </a:lnTo>
                  <a:lnTo>
                    <a:pt x="19" y="33"/>
                  </a:lnTo>
                  <a:lnTo>
                    <a:pt x="48" y="11"/>
                  </a:lnTo>
                  <a:lnTo>
                    <a:pt x="6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0" name="Freeform 403"/>
            <p:cNvSpPr>
              <a:spLocks/>
            </p:cNvSpPr>
            <p:nvPr/>
          </p:nvSpPr>
          <p:spPr bwMode="auto">
            <a:xfrm>
              <a:off x="697" y="577"/>
              <a:ext cx="141" cy="61"/>
            </a:xfrm>
            <a:custGeom>
              <a:avLst/>
              <a:gdLst>
                <a:gd name="T0" fmla="*/ 69 w 141"/>
                <a:gd name="T1" fmla="*/ 7 h 61"/>
                <a:gd name="T2" fmla="*/ 117 w 141"/>
                <a:gd name="T3" fmla="*/ 14 h 61"/>
                <a:gd name="T4" fmla="*/ 141 w 141"/>
                <a:gd name="T5" fmla="*/ 31 h 61"/>
                <a:gd name="T6" fmla="*/ 141 w 141"/>
                <a:gd name="T7" fmla="*/ 59 h 61"/>
                <a:gd name="T8" fmla="*/ 117 w 141"/>
                <a:gd name="T9" fmla="*/ 61 h 61"/>
                <a:gd name="T10" fmla="*/ 100 w 141"/>
                <a:gd name="T11" fmla="*/ 38 h 61"/>
                <a:gd name="T12" fmla="*/ 62 w 141"/>
                <a:gd name="T13" fmla="*/ 23 h 61"/>
                <a:gd name="T14" fmla="*/ 31 w 141"/>
                <a:gd name="T15" fmla="*/ 28 h 61"/>
                <a:gd name="T16" fmla="*/ 24 w 141"/>
                <a:gd name="T17" fmla="*/ 61 h 61"/>
                <a:gd name="T18" fmla="*/ 3 w 141"/>
                <a:gd name="T19" fmla="*/ 61 h 61"/>
                <a:gd name="T20" fmla="*/ 0 w 141"/>
                <a:gd name="T21" fmla="*/ 14 h 61"/>
                <a:gd name="T22" fmla="*/ 24 w 141"/>
                <a:gd name="T23" fmla="*/ 0 h 61"/>
                <a:gd name="T24" fmla="*/ 69 w 141"/>
                <a:gd name="T25" fmla="*/ 7 h 61"/>
                <a:gd name="T26" fmla="*/ 69 w 141"/>
                <a:gd name="T27" fmla="*/ 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61"/>
                <a:gd name="T44" fmla="*/ 141 w 14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61">
                  <a:moveTo>
                    <a:pt x="69" y="7"/>
                  </a:moveTo>
                  <a:lnTo>
                    <a:pt x="117" y="14"/>
                  </a:lnTo>
                  <a:lnTo>
                    <a:pt x="141" y="31"/>
                  </a:lnTo>
                  <a:lnTo>
                    <a:pt x="141" y="59"/>
                  </a:lnTo>
                  <a:lnTo>
                    <a:pt x="117" y="61"/>
                  </a:lnTo>
                  <a:lnTo>
                    <a:pt x="100" y="38"/>
                  </a:lnTo>
                  <a:lnTo>
                    <a:pt x="62" y="23"/>
                  </a:lnTo>
                  <a:lnTo>
                    <a:pt x="31" y="28"/>
                  </a:lnTo>
                  <a:lnTo>
                    <a:pt x="24" y="61"/>
                  </a:lnTo>
                  <a:lnTo>
                    <a:pt x="3" y="61"/>
                  </a:lnTo>
                  <a:lnTo>
                    <a:pt x="0" y="14"/>
                  </a:lnTo>
                  <a:lnTo>
                    <a:pt x="24" y="0"/>
                  </a:lnTo>
                  <a:lnTo>
                    <a:pt x="69"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1" name="Freeform 404"/>
            <p:cNvSpPr>
              <a:spLocks/>
            </p:cNvSpPr>
            <p:nvPr/>
          </p:nvSpPr>
          <p:spPr bwMode="auto">
            <a:xfrm>
              <a:off x="852" y="560"/>
              <a:ext cx="183" cy="93"/>
            </a:xfrm>
            <a:custGeom>
              <a:avLst/>
              <a:gdLst>
                <a:gd name="T0" fmla="*/ 0 w 183"/>
                <a:gd name="T1" fmla="*/ 50 h 93"/>
                <a:gd name="T2" fmla="*/ 21 w 183"/>
                <a:gd name="T3" fmla="*/ 59 h 93"/>
                <a:gd name="T4" fmla="*/ 38 w 183"/>
                <a:gd name="T5" fmla="*/ 74 h 93"/>
                <a:gd name="T6" fmla="*/ 74 w 183"/>
                <a:gd name="T7" fmla="*/ 93 h 93"/>
                <a:gd name="T8" fmla="*/ 114 w 183"/>
                <a:gd name="T9" fmla="*/ 74 h 93"/>
                <a:gd name="T10" fmla="*/ 140 w 183"/>
                <a:gd name="T11" fmla="*/ 62 h 93"/>
                <a:gd name="T12" fmla="*/ 64 w 183"/>
                <a:gd name="T13" fmla="*/ 64 h 93"/>
                <a:gd name="T14" fmla="*/ 52 w 183"/>
                <a:gd name="T15" fmla="*/ 33 h 93"/>
                <a:gd name="T16" fmla="*/ 90 w 183"/>
                <a:gd name="T17" fmla="*/ 24 h 93"/>
                <a:gd name="T18" fmla="*/ 126 w 183"/>
                <a:gd name="T19" fmla="*/ 31 h 93"/>
                <a:gd name="T20" fmla="*/ 162 w 183"/>
                <a:gd name="T21" fmla="*/ 40 h 93"/>
                <a:gd name="T22" fmla="*/ 183 w 183"/>
                <a:gd name="T23" fmla="*/ 24 h 93"/>
                <a:gd name="T24" fmla="*/ 140 w 183"/>
                <a:gd name="T25" fmla="*/ 0 h 93"/>
                <a:gd name="T26" fmla="*/ 110 w 183"/>
                <a:gd name="T27" fmla="*/ 0 h 93"/>
                <a:gd name="T28" fmla="*/ 64 w 183"/>
                <a:gd name="T29" fmla="*/ 17 h 93"/>
                <a:gd name="T30" fmla="*/ 31 w 183"/>
                <a:gd name="T31" fmla="*/ 29 h 93"/>
                <a:gd name="T32" fmla="*/ 0 w 183"/>
                <a:gd name="T33" fmla="*/ 31 h 93"/>
                <a:gd name="T34" fmla="*/ 0 w 183"/>
                <a:gd name="T35" fmla="*/ 50 h 93"/>
                <a:gd name="T36" fmla="*/ 0 w 183"/>
                <a:gd name="T37" fmla="*/ 5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93"/>
                <a:gd name="T59" fmla="*/ 183 w 183"/>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93">
                  <a:moveTo>
                    <a:pt x="0" y="50"/>
                  </a:moveTo>
                  <a:lnTo>
                    <a:pt x="21" y="59"/>
                  </a:lnTo>
                  <a:lnTo>
                    <a:pt x="38" y="74"/>
                  </a:lnTo>
                  <a:lnTo>
                    <a:pt x="74" y="93"/>
                  </a:lnTo>
                  <a:lnTo>
                    <a:pt x="114" y="74"/>
                  </a:lnTo>
                  <a:lnTo>
                    <a:pt x="140" y="62"/>
                  </a:lnTo>
                  <a:lnTo>
                    <a:pt x="64" y="64"/>
                  </a:lnTo>
                  <a:lnTo>
                    <a:pt x="52" y="33"/>
                  </a:lnTo>
                  <a:lnTo>
                    <a:pt x="90" y="24"/>
                  </a:lnTo>
                  <a:lnTo>
                    <a:pt x="126" y="31"/>
                  </a:lnTo>
                  <a:lnTo>
                    <a:pt x="162" y="40"/>
                  </a:lnTo>
                  <a:lnTo>
                    <a:pt x="183" y="24"/>
                  </a:lnTo>
                  <a:lnTo>
                    <a:pt x="140" y="0"/>
                  </a:lnTo>
                  <a:lnTo>
                    <a:pt x="110" y="0"/>
                  </a:lnTo>
                  <a:lnTo>
                    <a:pt x="64" y="17"/>
                  </a:lnTo>
                  <a:lnTo>
                    <a:pt x="31" y="29"/>
                  </a:lnTo>
                  <a:lnTo>
                    <a:pt x="0" y="31"/>
                  </a:lnTo>
                  <a:lnTo>
                    <a:pt x="0" y="5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2" name="Freeform 405"/>
            <p:cNvSpPr>
              <a:spLocks/>
            </p:cNvSpPr>
            <p:nvPr/>
          </p:nvSpPr>
          <p:spPr bwMode="auto">
            <a:xfrm>
              <a:off x="885" y="636"/>
              <a:ext cx="77" cy="52"/>
            </a:xfrm>
            <a:custGeom>
              <a:avLst/>
              <a:gdLst>
                <a:gd name="T0" fmla="*/ 0 w 77"/>
                <a:gd name="T1" fmla="*/ 26 h 52"/>
                <a:gd name="T2" fmla="*/ 57 w 77"/>
                <a:gd name="T3" fmla="*/ 52 h 52"/>
                <a:gd name="T4" fmla="*/ 77 w 77"/>
                <a:gd name="T5" fmla="*/ 38 h 52"/>
                <a:gd name="T6" fmla="*/ 27 w 77"/>
                <a:gd name="T7" fmla="*/ 0 h 52"/>
                <a:gd name="T8" fmla="*/ 5 w 77"/>
                <a:gd name="T9" fmla="*/ 0 h 52"/>
                <a:gd name="T10" fmla="*/ 0 w 77"/>
                <a:gd name="T11" fmla="*/ 26 h 52"/>
                <a:gd name="T12" fmla="*/ 0 w 77"/>
                <a:gd name="T13" fmla="*/ 26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6"/>
                  </a:moveTo>
                  <a:lnTo>
                    <a:pt x="57" y="52"/>
                  </a:lnTo>
                  <a:lnTo>
                    <a:pt x="77" y="38"/>
                  </a:lnTo>
                  <a:lnTo>
                    <a:pt x="27" y="0"/>
                  </a:lnTo>
                  <a:lnTo>
                    <a:pt x="5" y="0"/>
                  </a:lnTo>
                  <a:lnTo>
                    <a:pt x="0" y="26"/>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3" name="Freeform 406"/>
            <p:cNvSpPr>
              <a:spLocks/>
            </p:cNvSpPr>
            <p:nvPr/>
          </p:nvSpPr>
          <p:spPr bwMode="auto">
            <a:xfrm>
              <a:off x="850" y="695"/>
              <a:ext cx="31" cy="64"/>
            </a:xfrm>
            <a:custGeom>
              <a:avLst/>
              <a:gdLst>
                <a:gd name="T0" fmla="*/ 23 w 31"/>
                <a:gd name="T1" fmla="*/ 15 h 64"/>
                <a:gd name="T2" fmla="*/ 31 w 31"/>
                <a:gd name="T3" fmla="*/ 45 h 64"/>
                <a:gd name="T4" fmla="*/ 23 w 31"/>
                <a:gd name="T5" fmla="*/ 64 h 64"/>
                <a:gd name="T6" fmla="*/ 0 w 31"/>
                <a:gd name="T7" fmla="*/ 57 h 64"/>
                <a:gd name="T8" fmla="*/ 0 w 31"/>
                <a:gd name="T9" fmla="*/ 10 h 64"/>
                <a:gd name="T10" fmla="*/ 14 w 31"/>
                <a:gd name="T11" fmla="*/ 0 h 64"/>
                <a:gd name="T12" fmla="*/ 23 w 31"/>
                <a:gd name="T13" fmla="*/ 15 h 64"/>
                <a:gd name="T14" fmla="*/ 23 w 31"/>
                <a:gd name="T15" fmla="*/ 15 h 6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4"/>
                <a:gd name="T26" fmla="*/ 31 w 31"/>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4">
                  <a:moveTo>
                    <a:pt x="23" y="15"/>
                  </a:moveTo>
                  <a:lnTo>
                    <a:pt x="31" y="45"/>
                  </a:lnTo>
                  <a:lnTo>
                    <a:pt x="23" y="64"/>
                  </a:lnTo>
                  <a:lnTo>
                    <a:pt x="0" y="57"/>
                  </a:lnTo>
                  <a:lnTo>
                    <a:pt x="0" y="10"/>
                  </a:lnTo>
                  <a:lnTo>
                    <a:pt x="14" y="0"/>
                  </a:lnTo>
                  <a:lnTo>
                    <a:pt x="23" y="15"/>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4" name="Freeform 407"/>
            <p:cNvSpPr>
              <a:spLocks/>
            </p:cNvSpPr>
            <p:nvPr/>
          </p:nvSpPr>
          <p:spPr bwMode="auto">
            <a:xfrm>
              <a:off x="845" y="622"/>
              <a:ext cx="26" cy="66"/>
            </a:xfrm>
            <a:custGeom>
              <a:avLst/>
              <a:gdLst>
                <a:gd name="T0" fmla="*/ 12 w 26"/>
                <a:gd name="T1" fmla="*/ 0 h 66"/>
                <a:gd name="T2" fmla="*/ 0 w 26"/>
                <a:gd name="T3" fmla="*/ 14 h 66"/>
                <a:gd name="T4" fmla="*/ 0 w 26"/>
                <a:gd name="T5" fmla="*/ 59 h 66"/>
                <a:gd name="T6" fmla="*/ 12 w 26"/>
                <a:gd name="T7" fmla="*/ 66 h 66"/>
                <a:gd name="T8" fmla="*/ 26 w 26"/>
                <a:gd name="T9" fmla="*/ 16 h 66"/>
                <a:gd name="T10" fmla="*/ 12 w 26"/>
                <a:gd name="T11" fmla="*/ 0 h 66"/>
                <a:gd name="T12" fmla="*/ 12 w 26"/>
                <a:gd name="T13" fmla="*/ 0 h 66"/>
                <a:gd name="T14" fmla="*/ 0 60000 65536"/>
                <a:gd name="T15" fmla="*/ 0 60000 65536"/>
                <a:gd name="T16" fmla="*/ 0 60000 65536"/>
                <a:gd name="T17" fmla="*/ 0 60000 65536"/>
                <a:gd name="T18" fmla="*/ 0 60000 65536"/>
                <a:gd name="T19" fmla="*/ 0 60000 65536"/>
                <a:gd name="T20" fmla="*/ 0 60000 65536"/>
                <a:gd name="T21" fmla="*/ 0 w 26"/>
                <a:gd name="T22" fmla="*/ 0 h 66"/>
                <a:gd name="T23" fmla="*/ 26 w 2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6">
                  <a:moveTo>
                    <a:pt x="12" y="0"/>
                  </a:moveTo>
                  <a:lnTo>
                    <a:pt x="0" y="14"/>
                  </a:lnTo>
                  <a:lnTo>
                    <a:pt x="0" y="59"/>
                  </a:lnTo>
                  <a:lnTo>
                    <a:pt x="12" y="66"/>
                  </a:lnTo>
                  <a:lnTo>
                    <a:pt x="26" y="16"/>
                  </a:lnTo>
                  <a:lnTo>
                    <a:pt x="1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5" name="Freeform 408"/>
            <p:cNvSpPr>
              <a:spLocks/>
            </p:cNvSpPr>
            <p:nvPr/>
          </p:nvSpPr>
          <p:spPr bwMode="auto">
            <a:xfrm>
              <a:off x="812" y="418"/>
              <a:ext cx="123" cy="76"/>
            </a:xfrm>
            <a:custGeom>
              <a:avLst/>
              <a:gdLst>
                <a:gd name="T0" fmla="*/ 104 w 123"/>
                <a:gd name="T1" fmla="*/ 0 h 76"/>
                <a:gd name="T2" fmla="*/ 123 w 123"/>
                <a:gd name="T3" fmla="*/ 38 h 76"/>
                <a:gd name="T4" fmla="*/ 52 w 123"/>
                <a:gd name="T5" fmla="*/ 76 h 76"/>
                <a:gd name="T6" fmla="*/ 0 w 123"/>
                <a:gd name="T7" fmla="*/ 47 h 76"/>
                <a:gd name="T8" fmla="*/ 2 w 123"/>
                <a:gd name="T9" fmla="*/ 28 h 76"/>
                <a:gd name="T10" fmla="*/ 104 w 123"/>
                <a:gd name="T11" fmla="*/ 0 h 76"/>
                <a:gd name="T12" fmla="*/ 104 w 123"/>
                <a:gd name="T13" fmla="*/ 0 h 76"/>
                <a:gd name="T14" fmla="*/ 0 60000 65536"/>
                <a:gd name="T15" fmla="*/ 0 60000 65536"/>
                <a:gd name="T16" fmla="*/ 0 60000 65536"/>
                <a:gd name="T17" fmla="*/ 0 60000 65536"/>
                <a:gd name="T18" fmla="*/ 0 60000 65536"/>
                <a:gd name="T19" fmla="*/ 0 60000 65536"/>
                <a:gd name="T20" fmla="*/ 0 60000 65536"/>
                <a:gd name="T21" fmla="*/ 0 w 123"/>
                <a:gd name="T22" fmla="*/ 0 h 76"/>
                <a:gd name="T23" fmla="*/ 123 w 12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6">
                  <a:moveTo>
                    <a:pt x="104" y="0"/>
                  </a:moveTo>
                  <a:lnTo>
                    <a:pt x="123" y="38"/>
                  </a:lnTo>
                  <a:lnTo>
                    <a:pt x="52" y="76"/>
                  </a:lnTo>
                  <a:lnTo>
                    <a:pt x="0" y="47"/>
                  </a:lnTo>
                  <a:lnTo>
                    <a:pt x="2" y="28"/>
                  </a:lnTo>
                  <a:lnTo>
                    <a:pt x="10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6" name="Freeform 409"/>
            <p:cNvSpPr>
              <a:spLocks/>
            </p:cNvSpPr>
            <p:nvPr/>
          </p:nvSpPr>
          <p:spPr bwMode="auto">
            <a:xfrm>
              <a:off x="621" y="152"/>
              <a:ext cx="514" cy="1248"/>
            </a:xfrm>
            <a:custGeom>
              <a:avLst/>
              <a:gdLst>
                <a:gd name="T0" fmla="*/ 412 w 514"/>
                <a:gd name="T1" fmla="*/ 35 h 1248"/>
                <a:gd name="T2" fmla="*/ 488 w 514"/>
                <a:gd name="T3" fmla="*/ 142 h 1248"/>
                <a:gd name="T4" fmla="*/ 507 w 514"/>
                <a:gd name="T5" fmla="*/ 301 h 1248"/>
                <a:gd name="T6" fmla="*/ 474 w 514"/>
                <a:gd name="T7" fmla="*/ 356 h 1248"/>
                <a:gd name="T8" fmla="*/ 474 w 514"/>
                <a:gd name="T9" fmla="*/ 451 h 1248"/>
                <a:gd name="T10" fmla="*/ 445 w 514"/>
                <a:gd name="T11" fmla="*/ 387 h 1248"/>
                <a:gd name="T12" fmla="*/ 414 w 514"/>
                <a:gd name="T13" fmla="*/ 318 h 1248"/>
                <a:gd name="T14" fmla="*/ 393 w 514"/>
                <a:gd name="T15" fmla="*/ 254 h 1248"/>
                <a:gd name="T16" fmla="*/ 307 w 514"/>
                <a:gd name="T17" fmla="*/ 270 h 1248"/>
                <a:gd name="T18" fmla="*/ 186 w 514"/>
                <a:gd name="T19" fmla="*/ 280 h 1248"/>
                <a:gd name="T20" fmla="*/ 53 w 514"/>
                <a:gd name="T21" fmla="*/ 294 h 1248"/>
                <a:gd name="T22" fmla="*/ 50 w 514"/>
                <a:gd name="T23" fmla="*/ 425 h 1248"/>
                <a:gd name="T24" fmla="*/ 64 w 514"/>
                <a:gd name="T25" fmla="*/ 520 h 1248"/>
                <a:gd name="T26" fmla="*/ 138 w 514"/>
                <a:gd name="T27" fmla="*/ 643 h 1248"/>
                <a:gd name="T28" fmla="*/ 188 w 514"/>
                <a:gd name="T29" fmla="*/ 709 h 1248"/>
                <a:gd name="T30" fmla="*/ 276 w 514"/>
                <a:gd name="T31" fmla="*/ 759 h 1248"/>
                <a:gd name="T32" fmla="*/ 357 w 514"/>
                <a:gd name="T33" fmla="*/ 736 h 1248"/>
                <a:gd name="T34" fmla="*/ 429 w 514"/>
                <a:gd name="T35" fmla="*/ 636 h 1248"/>
                <a:gd name="T36" fmla="*/ 443 w 514"/>
                <a:gd name="T37" fmla="*/ 638 h 1248"/>
                <a:gd name="T38" fmla="*/ 357 w 514"/>
                <a:gd name="T39" fmla="*/ 755 h 1248"/>
                <a:gd name="T40" fmla="*/ 341 w 514"/>
                <a:gd name="T41" fmla="*/ 793 h 1248"/>
                <a:gd name="T42" fmla="*/ 431 w 514"/>
                <a:gd name="T43" fmla="*/ 842 h 1248"/>
                <a:gd name="T44" fmla="*/ 317 w 514"/>
                <a:gd name="T45" fmla="*/ 890 h 1248"/>
                <a:gd name="T46" fmla="*/ 362 w 514"/>
                <a:gd name="T47" fmla="*/ 1139 h 1248"/>
                <a:gd name="T48" fmla="*/ 321 w 514"/>
                <a:gd name="T49" fmla="*/ 1139 h 1248"/>
                <a:gd name="T50" fmla="*/ 288 w 514"/>
                <a:gd name="T51" fmla="*/ 947 h 1248"/>
                <a:gd name="T52" fmla="*/ 276 w 514"/>
                <a:gd name="T53" fmla="*/ 883 h 1248"/>
                <a:gd name="T54" fmla="*/ 317 w 514"/>
                <a:gd name="T55" fmla="*/ 819 h 1248"/>
                <a:gd name="T56" fmla="*/ 241 w 514"/>
                <a:gd name="T57" fmla="*/ 823 h 1248"/>
                <a:gd name="T58" fmla="*/ 245 w 514"/>
                <a:gd name="T59" fmla="*/ 866 h 1248"/>
                <a:gd name="T60" fmla="*/ 176 w 514"/>
                <a:gd name="T61" fmla="*/ 823 h 1248"/>
                <a:gd name="T62" fmla="*/ 195 w 514"/>
                <a:gd name="T63" fmla="*/ 800 h 1248"/>
                <a:gd name="T64" fmla="*/ 252 w 514"/>
                <a:gd name="T65" fmla="*/ 795 h 1248"/>
                <a:gd name="T66" fmla="*/ 202 w 514"/>
                <a:gd name="T67" fmla="*/ 750 h 1248"/>
                <a:gd name="T68" fmla="*/ 93 w 514"/>
                <a:gd name="T69" fmla="*/ 598 h 1248"/>
                <a:gd name="T70" fmla="*/ 43 w 514"/>
                <a:gd name="T71" fmla="*/ 467 h 1248"/>
                <a:gd name="T72" fmla="*/ 43 w 514"/>
                <a:gd name="T73" fmla="*/ 384 h 1248"/>
                <a:gd name="T74" fmla="*/ 0 w 514"/>
                <a:gd name="T75" fmla="*/ 285 h 1248"/>
                <a:gd name="T76" fmla="*/ 19 w 514"/>
                <a:gd name="T77" fmla="*/ 168 h 1248"/>
                <a:gd name="T78" fmla="*/ 124 w 514"/>
                <a:gd name="T79" fmla="*/ 71 h 1248"/>
                <a:gd name="T80" fmla="*/ 222 w 514"/>
                <a:gd name="T81" fmla="*/ 7 h 1248"/>
                <a:gd name="T82" fmla="*/ 350 w 514"/>
                <a:gd name="T83" fmla="*/ 14 h 1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1248"/>
                <a:gd name="T128" fmla="*/ 514 w 514"/>
                <a:gd name="T129" fmla="*/ 1248 h 1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1248">
                  <a:moveTo>
                    <a:pt x="350" y="14"/>
                  </a:moveTo>
                  <a:lnTo>
                    <a:pt x="412" y="35"/>
                  </a:lnTo>
                  <a:lnTo>
                    <a:pt x="474" y="88"/>
                  </a:lnTo>
                  <a:lnTo>
                    <a:pt x="488" y="142"/>
                  </a:lnTo>
                  <a:lnTo>
                    <a:pt x="514" y="223"/>
                  </a:lnTo>
                  <a:lnTo>
                    <a:pt x="507" y="301"/>
                  </a:lnTo>
                  <a:lnTo>
                    <a:pt x="507" y="332"/>
                  </a:lnTo>
                  <a:lnTo>
                    <a:pt x="474" y="356"/>
                  </a:lnTo>
                  <a:lnTo>
                    <a:pt x="474" y="389"/>
                  </a:lnTo>
                  <a:lnTo>
                    <a:pt x="474" y="451"/>
                  </a:lnTo>
                  <a:lnTo>
                    <a:pt x="460" y="406"/>
                  </a:lnTo>
                  <a:lnTo>
                    <a:pt x="445" y="387"/>
                  </a:lnTo>
                  <a:lnTo>
                    <a:pt x="445" y="353"/>
                  </a:lnTo>
                  <a:lnTo>
                    <a:pt x="414" y="318"/>
                  </a:lnTo>
                  <a:lnTo>
                    <a:pt x="412" y="278"/>
                  </a:lnTo>
                  <a:lnTo>
                    <a:pt x="393" y="254"/>
                  </a:lnTo>
                  <a:lnTo>
                    <a:pt x="329" y="266"/>
                  </a:lnTo>
                  <a:lnTo>
                    <a:pt x="307" y="270"/>
                  </a:lnTo>
                  <a:lnTo>
                    <a:pt x="269" y="254"/>
                  </a:lnTo>
                  <a:lnTo>
                    <a:pt x="186" y="280"/>
                  </a:lnTo>
                  <a:lnTo>
                    <a:pt x="79" y="273"/>
                  </a:lnTo>
                  <a:lnTo>
                    <a:pt x="53" y="294"/>
                  </a:lnTo>
                  <a:lnTo>
                    <a:pt x="53" y="334"/>
                  </a:lnTo>
                  <a:lnTo>
                    <a:pt x="50" y="425"/>
                  </a:lnTo>
                  <a:lnTo>
                    <a:pt x="60" y="489"/>
                  </a:lnTo>
                  <a:lnTo>
                    <a:pt x="64" y="520"/>
                  </a:lnTo>
                  <a:lnTo>
                    <a:pt x="107" y="596"/>
                  </a:lnTo>
                  <a:lnTo>
                    <a:pt x="138" y="643"/>
                  </a:lnTo>
                  <a:lnTo>
                    <a:pt x="157" y="676"/>
                  </a:lnTo>
                  <a:lnTo>
                    <a:pt x="188" y="709"/>
                  </a:lnTo>
                  <a:lnTo>
                    <a:pt x="231" y="750"/>
                  </a:lnTo>
                  <a:lnTo>
                    <a:pt x="276" y="759"/>
                  </a:lnTo>
                  <a:lnTo>
                    <a:pt x="314" y="755"/>
                  </a:lnTo>
                  <a:lnTo>
                    <a:pt x="357" y="736"/>
                  </a:lnTo>
                  <a:lnTo>
                    <a:pt x="410" y="676"/>
                  </a:lnTo>
                  <a:lnTo>
                    <a:pt x="429" y="636"/>
                  </a:lnTo>
                  <a:lnTo>
                    <a:pt x="457" y="579"/>
                  </a:lnTo>
                  <a:lnTo>
                    <a:pt x="443" y="638"/>
                  </a:lnTo>
                  <a:lnTo>
                    <a:pt x="412" y="690"/>
                  </a:lnTo>
                  <a:lnTo>
                    <a:pt x="357" y="755"/>
                  </a:lnTo>
                  <a:lnTo>
                    <a:pt x="317" y="788"/>
                  </a:lnTo>
                  <a:lnTo>
                    <a:pt x="341" y="793"/>
                  </a:lnTo>
                  <a:lnTo>
                    <a:pt x="395" y="807"/>
                  </a:lnTo>
                  <a:lnTo>
                    <a:pt x="431" y="842"/>
                  </a:lnTo>
                  <a:lnTo>
                    <a:pt x="362" y="823"/>
                  </a:lnTo>
                  <a:lnTo>
                    <a:pt x="317" y="890"/>
                  </a:lnTo>
                  <a:lnTo>
                    <a:pt x="329" y="961"/>
                  </a:lnTo>
                  <a:lnTo>
                    <a:pt x="362" y="1139"/>
                  </a:lnTo>
                  <a:lnTo>
                    <a:pt x="360" y="1248"/>
                  </a:lnTo>
                  <a:lnTo>
                    <a:pt x="321" y="1139"/>
                  </a:lnTo>
                  <a:lnTo>
                    <a:pt x="293" y="1106"/>
                  </a:lnTo>
                  <a:lnTo>
                    <a:pt x="288" y="947"/>
                  </a:lnTo>
                  <a:lnTo>
                    <a:pt x="274" y="930"/>
                  </a:lnTo>
                  <a:lnTo>
                    <a:pt x="276" y="883"/>
                  </a:lnTo>
                  <a:lnTo>
                    <a:pt x="295" y="876"/>
                  </a:lnTo>
                  <a:lnTo>
                    <a:pt x="317" y="819"/>
                  </a:lnTo>
                  <a:lnTo>
                    <a:pt x="262" y="811"/>
                  </a:lnTo>
                  <a:lnTo>
                    <a:pt x="241" y="823"/>
                  </a:lnTo>
                  <a:lnTo>
                    <a:pt x="262" y="861"/>
                  </a:lnTo>
                  <a:lnTo>
                    <a:pt x="245" y="866"/>
                  </a:lnTo>
                  <a:lnTo>
                    <a:pt x="212" y="819"/>
                  </a:lnTo>
                  <a:lnTo>
                    <a:pt x="176" y="823"/>
                  </a:lnTo>
                  <a:lnTo>
                    <a:pt x="114" y="830"/>
                  </a:lnTo>
                  <a:lnTo>
                    <a:pt x="195" y="800"/>
                  </a:lnTo>
                  <a:lnTo>
                    <a:pt x="224" y="785"/>
                  </a:lnTo>
                  <a:lnTo>
                    <a:pt x="252" y="795"/>
                  </a:lnTo>
                  <a:lnTo>
                    <a:pt x="276" y="795"/>
                  </a:lnTo>
                  <a:lnTo>
                    <a:pt x="202" y="750"/>
                  </a:lnTo>
                  <a:lnTo>
                    <a:pt x="138" y="667"/>
                  </a:lnTo>
                  <a:lnTo>
                    <a:pt x="93" y="598"/>
                  </a:lnTo>
                  <a:lnTo>
                    <a:pt x="50" y="520"/>
                  </a:lnTo>
                  <a:lnTo>
                    <a:pt x="43" y="467"/>
                  </a:lnTo>
                  <a:lnTo>
                    <a:pt x="34" y="427"/>
                  </a:lnTo>
                  <a:lnTo>
                    <a:pt x="43" y="384"/>
                  </a:lnTo>
                  <a:lnTo>
                    <a:pt x="3" y="327"/>
                  </a:lnTo>
                  <a:lnTo>
                    <a:pt x="0" y="285"/>
                  </a:lnTo>
                  <a:lnTo>
                    <a:pt x="7" y="192"/>
                  </a:lnTo>
                  <a:lnTo>
                    <a:pt x="19" y="168"/>
                  </a:lnTo>
                  <a:lnTo>
                    <a:pt x="76" y="90"/>
                  </a:lnTo>
                  <a:lnTo>
                    <a:pt x="124" y="71"/>
                  </a:lnTo>
                  <a:lnTo>
                    <a:pt x="138" y="43"/>
                  </a:lnTo>
                  <a:lnTo>
                    <a:pt x="222" y="7"/>
                  </a:lnTo>
                  <a:lnTo>
                    <a:pt x="293" y="0"/>
                  </a:lnTo>
                  <a:lnTo>
                    <a:pt x="350"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7" name="Freeform 410"/>
            <p:cNvSpPr>
              <a:spLocks/>
            </p:cNvSpPr>
            <p:nvPr/>
          </p:nvSpPr>
          <p:spPr bwMode="auto">
            <a:xfrm>
              <a:off x="1078" y="475"/>
              <a:ext cx="79" cy="254"/>
            </a:xfrm>
            <a:custGeom>
              <a:avLst/>
              <a:gdLst>
                <a:gd name="T0" fmla="*/ 41 w 79"/>
                <a:gd name="T1" fmla="*/ 9 h 254"/>
                <a:gd name="T2" fmla="*/ 62 w 79"/>
                <a:gd name="T3" fmla="*/ 26 h 254"/>
                <a:gd name="T4" fmla="*/ 62 w 79"/>
                <a:gd name="T5" fmla="*/ 73 h 254"/>
                <a:gd name="T6" fmla="*/ 62 w 79"/>
                <a:gd name="T7" fmla="*/ 123 h 254"/>
                <a:gd name="T8" fmla="*/ 48 w 79"/>
                <a:gd name="T9" fmla="*/ 147 h 254"/>
                <a:gd name="T10" fmla="*/ 33 w 79"/>
                <a:gd name="T11" fmla="*/ 180 h 254"/>
                <a:gd name="T12" fmla="*/ 19 w 79"/>
                <a:gd name="T13" fmla="*/ 182 h 254"/>
                <a:gd name="T14" fmla="*/ 0 w 79"/>
                <a:gd name="T15" fmla="*/ 187 h 254"/>
                <a:gd name="T16" fmla="*/ 0 w 79"/>
                <a:gd name="T17" fmla="*/ 220 h 254"/>
                <a:gd name="T18" fmla="*/ 0 w 79"/>
                <a:gd name="T19" fmla="*/ 254 h 254"/>
                <a:gd name="T20" fmla="*/ 10 w 79"/>
                <a:gd name="T21" fmla="*/ 199 h 254"/>
                <a:gd name="T22" fmla="*/ 31 w 79"/>
                <a:gd name="T23" fmla="*/ 192 h 254"/>
                <a:gd name="T24" fmla="*/ 45 w 79"/>
                <a:gd name="T25" fmla="*/ 178 h 254"/>
                <a:gd name="T26" fmla="*/ 62 w 79"/>
                <a:gd name="T27" fmla="*/ 144 h 254"/>
                <a:gd name="T28" fmla="*/ 76 w 79"/>
                <a:gd name="T29" fmla="*/ 118 h 254"/>
                <a:gd name="T30" fmla="*/ 79 w 79"/>
                <a:gd name="T31" fmla="*/ 61 h 254"/>
                <a:gd name="T32" fmla="*/ 76 w 79"/>
                <a:gd name="T33" fmla="*/ 26 h 254"/>
                <a:gd name="T34" fmla="*/ 62 w 79"/>
                <a:gd name="T35" fmla="*/ 7 h 254"/>
                <a:gd name="T36" fmla="*/ 45 w 79"/>
                <a:gd name="T37" fmla="*/ 0 h 254"/>
                <a:gd name="T38" fmla="*/ 41 w 79"/>
                <a:gd name="T39" fmla="*/ 9 h 254"/>
                <a:gd name="T40" fmla="*/ 41 w 79"/>
                <a:gd name="T41" fmla="*/ 9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254"/>
                <a:gd name="T65" fmla="*/ 79 w 79"/>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254">
                  <a:moveTo>
                    <a:pt x="41" y="9"/>
                  </a:moveTo>
                  <a:lnTo>
                    <a:pt x="62" y="26"/>
                  </a:lnTo>
                  <a:lnTo>
                    <a:pt x="62" y="73"/>
                  </a:lnTo>
                  <a:lnTo>
                    <a:pt x="62" y="123"/>
                  </a:lnTo>
                  <a:lnTo>
                    <a:pt x="48" y="147"/>
                  </a:lnTo>
                  <a:lnTo>
                    <a:pt x="33" y="180"/>
                  </a:lnTo>
                  <a:lnTo>
                    <a:pt x="19" y="182"/>
                  </a:lnTo>
                  <a:lnTo>
                    <a:pt x="0" y="187"/>
                  </a:lnTo>
                  <a:lnTo>
                    <a:pt x="0" y="220"/>
                  </a:lnTo>
                  <a:lnTo>
                    <a:pt x="0" y="254"/>
                  </a:lnTo>
                  <a:lnTo>
                    <a:pt x="10" y="199"/>
                  </a:lnTo>
                  <a:lnTo>
                    <a:pt x="31" y="192"/>
                  </a:lnTo>
                  <a:lnTo>
                    <a:pt x="45" y="178"/>
                  </a:lnTo>
                  <a:lnTo>
                    <a:pt x="62" y="144"/>
                  </a:lnTo>
                  <a:lnTo>
                    <a:pt x="76" y="118"/>
                  </a:lnTo>
                  <a:lnTo>
                    <a:pt x="79" y="61"/>
                  </a:lnTo>
                  <a:lnTo>
                    <a:pt x="76" y="26"/>
                  </a:lnTo>
                  <a:lnTo>
                    <a:pt x="62" y="7"/>
                  </a:lnTo>
                  <a:lnTo>
                    <a:pt x="45" y="0"/>
                  </a:lnTo>
                  <a:lnTo>
                    <a:pt x="41"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8" name="Freeform 411"/>
            <p:cNvSpPr>
              <a:spLocks/>
            </p:cNvSpPr>
            <p:nvPr/>
          </p:nvSpPr>
          <p:spPr bwMode="auto">
            <a:xfrm>
              <a:off x="1102" y="508"/>
              <a:ext cx="38" cy="83"/>
            </a:xfrm>
            <a:custGeom>
              <a:avLst/>
              <a:gdLst>
                <a:gd name="T0" fmla="*/ 38 w 38"/>
                <a:gd name="T1" fmla="*/ 0 h 83"/>
                <a:gd name="T2" fmla="*/ 9 w 38"/>
                <a:gd name="T3" fmla="*/ 19 h 83"/>
                <a:gd name="T4" fmla="*/ 5 w 38"/>
                <a:gd name="T5" fmla="*/ 38 h 83"/>
                <a:gd name="T6" fmla="*/ 0 w 38"/>
                <a:gd name="T7" fmla="*/ 57 h 83"/>
                <a:gd name="T8" fmla="*/ 12 w 38"/>
                <a:gd name="T9" fmla="*/ 64 h 83"/>
                <a:gd name="T10" fmla="*/ 21 w 38"/>
                <a:gd name="T11" fmla="*/ 83 h 83"/>
                <a:gd name="T12" fmla="*/ 17 w 38"/>
                <a:gd name="T13" fmla="*/ 40 h 83"/>
                <a:gd name="T14" fmla="*/ 26 w 38"/>
                <a:gd name="T15" fmla="*/ 21 h 83"/>
                <a:gd name="T16" fmla="*/ 38 w 38"/>
                <a:gd name="T17" fmla="*/ 31 h 83"/>
                <a:gd name="T18" fmla="*/ 38 w 38"/>
                <a:gd name="T19" fmla="*/ 0 h 83"/>
                <a:gd name="T20" fmla="*/ 38 w 3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3"/>
                <a:gd name="T35" fmla="*/ 38 w 3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3">
                  <a:moveTo>
                    <a:pt x="38" y="0"/>
                  </a:moveTo>
                  <a:lnTo>
                    <a:pt x="9" y="19"/>
                  </a:lnTo>
                  <a:lnTo>
                    <a:pt x="5" y="38"/>
                  </a:lnTo>
                  <a:lnTo>
                    <a:pt x="0" y="57"/>
                  </a:lnTo>
                  <a:lnTo>
                    <a:pt x="12" y="64"/>
                  </a:lnTo>
                  <a:lnTo>
                    <a:pt x="21" y="83"/>
                  </a:lnTo>
                  <a:lnTo>
                    <a:pt x="17" y="40"/>
                  </a:lnTo>
                  <a:lnTo>
                    <a:pt x="26" y="21"/>
                  </a:lnTo>
                  <a:lnTo>
                    <a:pt x="38" y="31"/>
                  </a:lnTo>
                  <a:lnTo>
                    <a:pt x="3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9" name="Freeform 412"/>
            <p:cNvSpPr>
              <a:spLocks/>
            </p:cNvSpPr>
            <p:nvPr/>
          </p:nvSpPr>
          <p:spPr bwMode="auto">
            <a:xfrm>
              <a:off x="1095" y="579"/>
              <a:ext cx="28" cy="52"/>
            </a:xfrm>
            <a:custGeom>
              <a:avLst/>
              <a:gdLst>
                <a:gd name="T0" fmla="*/ 7 w 28"/>
                <a:gd name="T1" fmla="*/ 0 h 52"/>
                <a:gd name="T2" fmla="*/ 16 w 28"/>
                <a:gd name="T3" fmla="*/ 14 h 52"/>
                <a:gd name="T4" fmla="*/ 0 w 28"/>
                <a:gd name="T5" fmla="*/ 40 h 52"/>
                <a:gd name="T6" fmla="*/ 14 w 28"/>
                <a:gd name="T7" fmla="*/ 52 h 52"/>
                <a:gd name="T8" fmla="*/ 28 w 28"/>
                <a:gd name="T9" fmla="*/ 26 h 52"/>
                <a:gd name="T10" fmla="*/ 28 w 28"/>
                <a:gd name="T11" fmla="*/ 12 h 52"/>
                <a:gd name="T12" fmla="*/ 7 w 28"/>
                <a:gd name="T13" fmla="*/ 0 h 52"/>
                <a:gd name="T14" fmla="*/ 7 w 2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2"/>
                <a:gd name="T26" fmla="*/ 28 w 2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2">
                  <a:moveTo>
                    <a:pt x="7" y="0"/>
                  </a:moveTo>
                  <a:lnTo>
                    <a:pt x="16" y="14"/>
                  </a:lnTo>
                  <a:lnTo>
                    <a:pt x="0" y="40"/>
                  </a:lnTo>
                  <a:lnTo>
                    <a:pt x="14" y="52"/>
                  </a:lnTo>
                  <a:lnTo>
                    <a:pt x="28" y="26"/>
                  </a:lnTo>
                  <a:lnTo>
                    <a:pt x="28" y="12"/>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0" name="Freeform 413"/>
            <p:cNvSpPr>
              <a:spLocks/>
            </p:cNvSpPr>
            <p:nvPr/>
          </p:nvSpPr>
          <p:spPr bwMode="auto">
            <a:xfrm>
              <a:off x="702" y="579"/>
              <a:ext cx="129" cy="69"/>
            </a:xfrm>
            <a:custGeom>
              <a:avLst/>
              <a:gdLst>
                <a:gd name="T0" fmla="*/ 0 w 129"/>
                <a:gd name="T1" fmla="*/ 21 h 69"/>
                <a:gd name="T2" fmla="*/ 26 w 129"/>
                <a:gd name="T3" fmla="*/ 12 h 69"/>
                <a:gd name="T4" fmla="*/ 57 w 129"/>
                <a:gd name="T5" fmla="*/ 14 h 69"/>
                <a:gd name="T6" fmla="*/ 91 w 129"/>
                <a:gd name="T7" fmla="*/ 26 h 69"/>
                <a:gd name="T8" fmla="*/ 95 w 129"/>
                <a:gd name="T9" fmla="*/ 45 h 69"/>
                <a:gd name="T10" fmla="*/ 57 w 129"/>
                <a:gd name="T11" fmla="*/ 50 h 69"/>
                <a:gd name="T12" fmla="*/ 19 w 129"/>
                <a:gd name="T13" fmla="*/ 55 h 69"/>
                <a:gd name="T14" fmla="*/ 45 w 129"/>
                <a:gd name="T15" fmla="*/ 62 h 69"/>
                <a:gd name="T16" fmla="*/ 64 w 129"/>
                <a:gd name="T17" fmla="*/ 69 h 69"/>
                <a:gd name="T18" fmla="*/ 100 w 129"/>
                <a:gd name="T19" fmla="*/ 62 h 69"/>
                <a:gd name="T20" fmla="*/ 114 w 129"/>
                <a:gd name="T21" fmla="*/ 52 h 69"/>
                <a:gd name="T22" fmla="*/ 129 w 129"/>
                <a:gd name="T23" fmla="*/ 52 h 69"/>
                <a:gd name="T24" fmla="*/ 129 w 129"/>
                <a:gd name="T25" fmla="*/ 40 h 69"/>
                <a:gd name="T26" fmla="*/ 112 w 129"/>
                <a:gd name="T27" fmla="*/ 19 h 69"/>
                <a:gd name="T28" fmla="*/ 69 w 129"/>
                <a:gd name="T29" fmla="*/ 2 h 69"/>
                <a:gd name="T30" fmla="*/ 5 w 129"/>
                <a:gd name="T31" fmla="*/ 0 h 69"/>
                <a:gd name="T32" fmla="*/ 0 w 129"/>
                <a:gd name="T33" fmla="*/ 21 h 69"/>
                <a:gd name="T34" fmla="*/ 0 w 129"/>
                <a:gd name="T35" fmla="*/ 2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9"/>
                <a:gd name="T56" fmla="*/ 129 w 129"/>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9">
                  <a:moveTo>
                    <a:pt x="0" y="21"/>
                  </a:moveTo>
                  <a:lnTo>
                    <a:pt x="26" y="12"/>
                  </a:lnTo>
                  <a:lnTo>
                    <a:pt x="57" y="14"/>
                  </a:lnTo>
                  <a:lnTo>
                    <a:pt x="91" y="26"/>
                  </a:lnTo>
                  <a:lnTo>
                    <a:pt x="95" y="45"/>
                  </a:lnTo>
                  <a:lnTo>
                    <a:pt x="57" y="50"/>
                  </a:lnTo>
                  <a:lnTo>
                    <a:pt x="19" y="55"/>
                  </a:lnTo>
                  <a:lnTo>
                    <a:pt x="45" y="62"/>
                  </a:lnTo>
                  <a:lnTo>
                    <a:pt x="64" y="69"/>
                  </a:lnTo>
                  <a:lnTo>
                    <a:pt x="100" y="62"/>
                  </a:lnTo>
                  <a:lnTo>
                    <a:pt x="114" y="52"/>
                  </a:lnTo>
                  <a:lnTo>
                    <a:pt x="129" y="52"/>
                  </a:lnTo>
                  <a:lnTo>
                    <a:pt x="129" y="40"/>
                  </a:lnTo>
                  <a:lnTo>
                    <a:pt x="112" y="19"/>
                  </a:lnTo>
                  <a:lnTo>
                    <a:pt x="69" y="2"/>
                  </a:lnTo>
                  <a:lnTo>
                    <a:pt x="5"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1" name="Freeform 414"/>
            <p:cNvSpPr>
              <a:spLocks/>
            </p:cNvSpPr>
            <p:nvPr/>
          </p:nvSpPr>
          <p:spPr bwMode="auto">
            <a:xfrm>
              <a:off x="883" y="553"/>
              <a:ext cx="119" cy="78"/>
            </a:xfrm>
            <a:custGeom>
              <a:avLst/>
              <a:gdLst>
                <a:gd name="T0" fmla="*/ 0 w 119"/>
                <a:gd name="T1" fmla="*/ 45 h 78"/>
                <a:gd name="T2" fmla="*/ 14 w 119"/>
                <a:gd name="T3" fmla="*/ 57 h 78"/>
                <a:gd name="T4" fmla="*/ 24 w 119"/>
                <a:gd name="T5" fmla="*/ 69 h 78"/>
                <a:gd name="T6" fmla="*/ 43 w 119"/>
                <a:gd name="T7" fmla="*/ 78 h 78"/>
                <a:gd name="T8" fmla="*/ 83 w 119"/>
                <a:gd name="T9" fmla="*/ 78 h 78"/>
                <a:gd name="T10" fmla="*/ 109 w 119"/>
                <a:gd name="T11" fmla="*/ 71 h 78"/>
                <a:gd name="T12" fmla="*/ 119 w 119"/>
                <a:gd name="T13" fmla="*/ 59 h 78"/>
                <a:gd name="T14" fmla="*/ 100 w 119"/>
                <a:gd name="T15" fmla="*/ 55 h 78"/>
                <a:gd name="T16" fmla="*/ 98 w 119"/>
                <a:gd name="T17" fmla="*/ 66 h 78"/>
                <a:gd name="T18" fmla="*/ 67 w 119"/>
                <a:gd name="T19" fmla="*/ 62 h 78"/>
                <a:gd name="T20" fmla="*/ 43 w 119"/>
                <a:gd name="T21" fmla="*/ 66 h 78"/>
                <a:gd name="T22" fmla="*/ 33 w 119"/>
                <a:gd name="T23" fmla="*/ 47 h 78"/>
                <a:gd name="T24" fmla="*/ 43 w 119"/>
                <a:gd name="T25" fmla="*/ 26 h 78"/>
                <a:gd name="T26" fmla="*/ 83 w 119"/>
                <a:gd name="T27" fmla="*/ 12 h 78"/>
                <a:gd name="T28" fmla="*/ 109 w 119"/>
                <a:gd name="T29" fmla="*/ 7 h 78"/>
                <a:gd name="T30" fmla="*/ 88 w 119"/>
                <a:gd name="T31" fmla="*/ 0 h 78"/>
                <a:gd name="T32" fmla="*/ 45 w 119"/>
                <a:gd name="T33" fmla="*/ 12 h 78"/>
                <a:gd name="T34" fmla="*/ 14 w 119"/>
                <a:gd name="T35" fmla="*/ 24 h 78"/>
                <a:gd name="T36" fmla="*/ 2 w 119"/>
                <a:gd name="T37" fmla="*/ 36 h 78"/>
                <a:gd name="T38" fmla="*/ 0 w 119"/>
                <a:gd name="T39" fmla="*/ 45 h 78"/>
                <a:gd name="T40" fmla="*/ 0 w 119"/>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78"/>
                <a:gd name="T65" fmla="*/ 119 w 11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78">
                  <a:moveTo>
                    <a:pt x="0" y="45"/>
                  </a:moveTo>
                  <a:lnTo>
                    <a:pt x="14" y="57"/>
                  </a:lnTo>
                  <a:lnTo>
                    <a:pt x="24" y="69"/>
                  </a:lnTo>
                  <a:lnTo>
                    <a:pt x="43" y="78"/>
                  </a:lnTo>
                  <a:lnTo>
                    <a:pt x="83" y="78"/>
                  </a:lnTo>
                  <a:lnTo>
                    <a:pt x="109" y="71"/>
                  </a:lnTo>
                  <a:lnTo>
                    <a:pt x="119" y="59"/>
                  </a:lnTo>
                  <a:lnTo>
                    <a:pt x="100" y="55"/>
                  </a:lnTo>
                  <a:lnTo>
                    <a:pt x="98" y="66"/>
                  </a:lnTo>
                  <a:lnTo>
                    <a:pt x="67" y="62"/>
                  </a:lnTo>
                  <a:lnTo>
                    <a:pt x="43" y="66"/>
                  </a:lnTo>
                  <a:lnTo>
                    <a:pt x="33" y="47"/>
                  </a:lnTo>
                  <a:lnTo>
                    <a:pt x="43" y="26"/>
                  </a:lnTo>
                  <a:lnTo>
                    <a:pt x="83" y="12"/>
                  </a:lnTo>
                  <a:lnTo>
                    <a:pt x="109" y="7"/>
                  </a:lnTo>
                  <a:lnTo>
                    <a:pt x="88" y="0"/>
                  </a:lnTo>
                  <a:lnTo>
                    <a:pt x="45" y="12"/>
                  </a:lnTo>
                  <a:lnTo>
                    <a:pt x="14" y="24"/>
                  </a:lnTo>
                  <a:lnTo>
                    <a:pt x="2" y="36"/>
                  </a:lnTo>
                  <a:lnTo>
                    <a:pt x="0"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2" name="Freeform 415"/>
            <p:cNvSpPr>
              <a:spLocks/>
            </p:cNvSpPr>
            <p:nvPr/>
          </p:nvSpPr>
          <p:spPr bwMode="auto">
            <a:xfrm>
              <a:off x="821" y="752"/>
              <a:ext cx="93" cy="31"/>
            </a:xfrm>
            <a:custGeom>
              <a:avLst/>
              <a:gdLst>
                <a:gd name="T0" fmla="*/ 0 w 93"/>
                <a:gd name="T1" fmla="*/ 0 h 31"/>
                <a:gd name="T2" fmla="*/ 19 w 93"/>
                <a:gd name="T3" fmla="*/ 7 h 31"/>
                <a:gd name="T4" fmla="*/ 45 w 93"/>
                <a:gd name="T5" fmla="*/ 15 h 31"/>
                <a:gd name="T6" fmla="*/ 69 w 93"/>
                <a:gd name="T7" fmla="*/ 0 h 31"/>
                <a:gd name="T8" fmla="*/ 93 w 93"/>
                <a:gd name="T9" fmla="*/ 0 h 31"/>
                <a:gd name="T10" fmla="*/ 86 w 93"/>
                <a:gd name="T11" fmla="*/ 15 h 31"/>
                <a:gd name="T12" fmla="*/ 62 w 93"/>
                <a:gd name="T13" fmla="*/ 22 h 31"/>
                <a:gd name="T14" fmla="*/ 45 w 93"/>
                <a:gd name="T15" fmla="*/ 31 h 31"/>
                <a:gd name="T16" fmla="*/ 24 w 93"/>
                <a:gd name="T17" fmla="*/ 24 h 31"/>
                <a:gd name="T18" fmla="*/ 0 w 93"/>
                <a:gd name="T19" fmla="*/ 0 h 31"/>
                <a:gd name="T20" fmla="*/ 0 w 9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1"/>
                <a:gd name="T35" fmla="*/ 93 w 9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1">
                  <a:moveTo>
                    <a:pt x="0" y="0"/>
                  </a:moveTo>
                  <a:lnTo>
                    <a:pt x="19" y="7"/>
                  </a:lnTo>
                  <a:lnTo>
                    <a:pt x="45" y="15"/>
                  </a:lnTo>
                  <a:lnTo>
                    <a:pt x="69" y="0"/>
                  </a:lnTo>
                  <a:lnTo>
                    <a:pt x="93" y="0"/>
                  </a:lnTo>
                  <a:lnTo>
                    <a:pt x="86" y="15"/>
                  </a:lnTo>
                  <a:lnTo>
                    <a:pt x="62" y="22"/>
                  </a:lnTo>
                  <a:lnTo>
                    <a:pt x="45" y="31"/>
                  </a:lnTo>
                  <a:lnTo>
                    <a:pt x="24" y="24"/>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3" name="Freeform 416"/>
            <p:cNvSpPr>
              <a:spLocks/>
            </p:cNvSpPr>
            <p:nvPr/>
          </p:nvSpPr>
          <p:spPr bwMode="auto">
            <a:xfrm>
              <a:off x="790" y="712"/>
              <a:ext cx="43" cy="45"/>
            </a:xfrm>
            <a:custGeom>
              <a:avLst/>
              <a:gdLst>
                <a:gd name="T0" fmla="*/ 43 w 43"/>
                <a:gd name="T1" fmla="*/ 0 h 45"/>
                <a:gd name="T2" fmla="*/ 24 w 43"/>
                <a:gd name="T3" fmla="*/ 28 h 45"/>
                <a:gd name="T4" fmla="*/ 0 w 43"/>
                <a:gd name="T5" fmla="*/ 45 h 45"/>
                <a:gd name="T6" fmla="*/ 14 w 43"/>
                <a:gd name="T7" fmla="*/ 19 h 45"/>
                <a:gd name="T8" fmla="*/ 43 w 43"/>
                <a:gd name="T9" fmla="*/ 0 h 45"/>
                <a:gd name="T10" fmla="*/ 43 w 43"/>
                <a:gd name="T11" fmla="*/ 0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43" y="0"/>
                  </a:moveTo>
                  <a:lnTo>
                    <a:pt x="24" y="28"/>
                  </a:lnTo>
                  <a:lnTo>
                    <a:pt x="0" y="45"/>
                  </a:lnTo>
                  <a:lnTo>
                    <a:pt x="14" y="19"/>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4" name="Freeform 417"/>
            <p:cNvSpPr>
              <a:spLocks/>
            </p:cNvSpPr>
            <p:nvPr/>
          </p:nvSpPr>
          <p:spPr bwMode="auto">
            <a:xfrm>
              <a:off x="895" y="710"/>
              <a:ext cx="64" cy="57"/>
            </a:xfrm>
            <a:custGeom>
              <a:avLst/>
              <a:gdLst>
                <a:gd name="T0" fmla="*/ 0 w 64"/>
                <a:gd name="T1" fmla="*/ 7 h 57"/>
                <a:gd name="T2" fmla="*/ 19 w 64"/>
                <a:gd name="T3" fmla="*/ 16 h 57"/>
                <a:gd name="T4" fmla="*/ 36 w 64"/>
                <a:gd name="T5" fmla="*/ 28 h 57"/>
                <a:gd name="T6" fmla="*/ 64 w 64"/>
                <a:gd name="T7" fmla="*/ 57 h 57"/>
                <a:gd name="T8" fmla="*/ 43 w 64"/>
                <a:gd name="T9" fmla="*/ 9 h 57"/>
                <a:gd name="T10" fmla="*/ 24 w 64"/>
                <a:gd name="T11" fmla="*/ 0 h 57"/>
                <a:gd name="T12" fmla="*/ 0 w 64"/>
                <a:gd name="T13" fmla="*/ 7 h 57"/>
                <a:gd name="T14" fmla="*/ 0 w 64"/>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7"/>
                <a:gd name="T26" fmla="*/ 64 w 6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7">
                  <a:moveTo>
                    <a:pt x="0" y="7"/>
                  </a:moveTo>
                  <a:lnTo>
                    <a:pt x="19" y="16"/>
                  </a:lnTo>
                  <a:lnTo>
                    <a:pt x="36" y="28"/>
                  </a:lnTo>
                  <a:lnTo>
                    <a:pt x="64" y="57"/>
                  </a:lnTo>
                  <a:lnTo>
                    <a:pt x="43" y="9"/>
                  </a:lnTo>
                  <a:lnTo>
                    <a:pt x="24" y="0"/>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5" name="Freeform 418"/>
            <p:cNvSpPr>
              <a:spLocks/>
            </p:cNvSpPr>
            <p:nvPr/>
          </p:nvSpPr>
          <p:spPr bwMode="auto">
            <a:xfrm>
              <a:off x="873" y="619"/>
              <a:ext cx="167" cy="110"/>
            </a:xfrm>
            <a:custGeom>
              <a:avLst/>
              <a:gdLst>
                <a:gd name="T0" fmla="*/ 0 w 167"/>
                <a:gd name="T1" fmla="*/ 26 h 110"/>
                <a:gd name="T2" fmla="*/ 0 w 167"/>
                <a:gd name="T3" fmla="*/ 76 h 110"/>
                <a:gd name="T4" fmla="*/ 43 w 167"/>
                <a:gd name="T5" fmla="*/ 100 h 110"/>
                <a:gd name="T6" fmla="*/ 96 w 167"/>
                <a:gd name="T7" fmla="*/ 110 h 110"/>
                <a:gd name="T8" fmla="*/ 141 w 167"/>
                <a:gd name="T9" fmla="*/ 95 h 110"/>
                <a:gd name="T10" fmla="*/ 160 w 167"/>
                <a:gd name="T11" fmla="*/ 50 h 110"/>
                <a:gd name="T12" fmla="*/ 167 w 167"/>
                <a:gd name="T13" fmla="*/ 0 h 110"/>
                <a:gd name="T14" fmla="*/ 160 w 167"/>
                <a:gd name="T15" fmla="*/ 3 h 110"/>
                <a:gd name="T16" fmla="*/ 143 w 167"/>
                <a:gd name="T17" fmla="*/ 62 h 110"/>
                <a:gd name="T18" fmla="*/ 127 w 167"/>
                <a:gd name="T19" fmla="*/ 91 h 110"/>
                <a:gd name="T20" fmla="*/ 93 w 167"/>
                <a:gd name="T21" fmla="*/ 100 h 110"/>
                <a:gd name="T22" fmla="*/ 55 w 167"/>
                <a:gd name="T23" fmla="*/ 95 h 110"/>
                <a:gd name="T24" fmla="*/ 41 w 167"/>
                <a:gd name="T25" fmla="*/ 88 h 110"/>
                <a:gd name="T26" fmla="*/ 15 w 167"/>
                <a:gd name="T27" fmla="*/ 74 h 110"/>
                <a:gd name="T28" fmla="*/ 12 w 167"/>
                <a:gd name="T29" fmla="*/ 55 h 110"/>
                <a:gd name="T30" fmla="*/ 15 w 167"/>
                <a:gd name="T31" fmla="*/ 12 h 110"/>
                <a:gd name="T32" fmla="*/ 5 w 167"/>
                <a:gd name="T33" fmla="*/ 10 h 110"/>
                <a:gd name="T34" fmla="*/ 0 w 167"/>
                <a:gd name="T35" fmla="*/ 26 h 110"/>
                <a:gd name="T36" fmla="*/ 0 w 167"/>
                <a:gd name="T37" fmla="*/ 26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10"/>
                <a:gd name="T59" fmla="*/ 167 w 16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10">
                  <a:moveTo>
                    <a:pt x="0" y="26"/>
                  </a:moveTo>
                  <a:lnTo>
                    <a:pt x="0" y="76"/>
                  </a:lnTo>
                  <a:lnTo>
                    <a:pt x="43" y="100"/>
                  </a:lnTo>
                  <a:lnTo>
                    <a:pt x="96" y="110"/>
                  </a:lnTo>
                  <a:lnTo>
                    <a:pt x="141" y="95"/>
                  </a:lnTo>
                  <a:lnTo>
                    <a:pt x="160" y="50"/>
                  </a:lnTo>
                  <a:lnTo>
                    <a:pt x="167" y="0"/>
                  </a:lnTo>
                  <a:lnTo>
                    <a:pt x="160" y="3"/>
                  </a:lnTo>
                  <a:lnTo>
                    <a:pt x="143" y="62"/>
                  </a:lnTo>
                  <a:lnTo>
                    <a:pt x="127" y="91"/>
                  </a:lnTo>
                  <a:lnTo>
                    <a:pt x="93" y="100"/>
                  </a:lnTo>
                  <a:lnTo>
                    <a:pt x="55" y="95"/>
                  </a:lnTo>
                  <a:lnTo>
                    <a:pt x="41" y="88"/>
                  </a:lnTo>
                  <a:lnTo>
                    <a:pt x="15" y="74"/>
                  </a:lnTo>
                  <a:lnTo>
                    <a:pt x="12" y="55"/>
                  </a:lnTo>
                  <a:lnTo>
                    <a:pt x="15" y="12"/>
                  </a:lnTo>
                  <a:lnTo>
                    <a:pt x="5" y="10"/>
                  </a:lnTo>
                  <a:lnTo>
                    <a:pt x="0"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6" name="Freeform 419"/>
            <p:cNvSpPr>
              <a:spLocks/>
            </p:cNvSpPr>
            <p:nvPr/>
          </p:nvSpPr>
          <p:spPr bwMode="auto">
            <a:xfrm>
              <a:off x="878" y="619"/>
              <a:ext cx="157" cy="15"/>
            </a:xfrm>
            <a:custGeom>
              <a:avLst/>
              <a:gdLst>
                <a:gd name="T0" fmla="*/ 0 w 157"/>
                <a:gd name="T1" fmla="*/ 15 h 15"/>
                <a:gd name="T2" fmla="*/ 72 w 157"/>
                <a:gd name="T3" fmla="*/ 12 h 15"/>
                <a:gd name="T4" fmla="*/ 157 w 157"/>
                <a:gd name="T5" fmla="*/ 12 h 15"/>
                <a:gd name="T6" fmla="*/ 155 w 157"/>
                <a:gd name="T7" fmla="*/ 0 h 15"/>
                <a:gd name="T8" fmla="*/ 12 w 157"/>
                <a:gd name="T9" fmla="*/ 3 h 15"/>
                <a:gd name="T10" fmla="*/ 3 w 157"/>
                <a:gd name="T11" fmla="*/ 10 h 15"/>
                <a:gd name="T12" fmla="*/ 0 w 157"/>
                <a:gd name="T13" fmla="*/ 15 h 15"/>
                <a:gd name="T14" fmla="*/ 0 w 15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5"/>
                <a:gd name="T26" fmla="*/ 157 w 15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5">
                  <a:moveTo>
                    <a:pt x="0" y="15"/>
                  </a:moveTo>
                  <a:lnTo>
                    <a:pt x="72" y="12"/>
                  </a:lnTo>
                  <a:lnTo>
                    <a:pt x="157" y="12"/>
                  </a:lnTo>
                  <a:lnTo>
                    <a:pt x="155" y="0"/>
                  </a:lnTo>
                  <a:lnTo>
                    <a:pt x="12" y="3"/>
                  </a:lnTo>
                  <a:lnTo>
                    <a:pt x="3" y="10"/>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7" name="Freeform 420"/>
            <p:cNvSpPr>
              <a:spLocks/>
            </p:cNvSpPr>
            <p:nvPr/>
          </p:nvSpPr>
          <p:spPr bwMode="auto">
            <a:xfrm>
              <a:off x="1023" y="539"/>
              <a:ext cx="58" cy="102"/>
            </a:xfrm>
            <a:custGeom>
              <a:avLst/>
              <a:gdLst>
                <a:gd name="T0" fmla="*/ 53 w 58"/>
                <a:gd name="T1" fmla="*/ 0 h 102"/>
                <a:gd name="T2" fmla="*/ 0 w 58"/>
                <a:gd name="T3" fmla="*/ 83 h 102"/>
                <a:gd name="T4" fmla="*/ 12 w 58"/>
                <a:gd name="T5" fmla="*/ 102 h 102"/>
                <a:gd name="T6" fmla="*/ 58 w 58"/>
                <a:gd name="T7" fmla="*/ 14 h 102"/>
                <a:gd name="T8" fmla="*/ 53 w 58"/>
                <a:gd name="T9" fmla="*/ 0 h 102"/>
                <a:gd name="T10" fmla="*/ 53 w 58"/>
                <a:gd name="T11" fmla="*/ 0 h 102"/>
                <a:gd name="T12" fmla="*/ 0 60000 65536"/>
                <a:gd name="T13" fmla="*/ 0 60000 65536"/>
                <a:gd name="T14" fmla="*/ 0 60000 65536"/>
                <a:gd name="T15" fmla="*/ 0 60000 65536"/>
                <a:gd name="T16" fmla="*/ 0 60000 65536"/>
                <a:gd name="T17" fmla="*/ 0 60000 65536"/>
                <a:gd name="T18" fmla="*/ 0 w 58"/>
                <a:gd name="T19" fmla="*/ 0 h 102"/>
                <a:gd name="T20" fmla="*/ 58 w 5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8" h="102">
                  <a:moveTo>
                    <a:pt x="53" y="0"/>
                  </a:moveTo>
                  <a:lnTo>
                    <a:pt x="0" y="83"/>
                  </a:lnTo>
                  <a:lnTo>
                    <a:pt x="12" y="102"/>
                  </a:lnTo>
                  <a:lnTo>
                    <a:pt x="58" y="14"/>
                  </a:lnTo>
                  <a:lnTo>
                    <a:pt x="5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8" name="Freeform 421"/>
            <p:cNvSpPr>
              <a:spLocks/>
            </p:cNvSpPr>
            <p:nvPr/>
          </p:nvSpPr>
          <p:spPr bwMode="auto">
            <a:xfrm>
              <a:off x="826" y="624"/>
              <a:ext cx="57" cy="29"/>
            </a:xfrm>
            <a:custGeom>
              <a:avLst/>
              <a:gdLst>
                <a:gd name="T0" fmla="*/ 52 w 57"/>
                <a:gd name="T1" fmla="*/ 21 h 29"/>
                <a:gd name="T2" fmla="*/ 40 w 57"/>
                <a:gd name="T3" fmla="*/ 17 h 29"/>
                <a:gd name="T4" fmla="*/ 21 w 57"/>
                <a:gd name="T5" fmla="*/ 17 h 29"/>
                <a:gd name="T6" fmla="*/ 5 w 57"/>
                <a:gd name="T7" fmla="*/ 29 h 29"/>
                <a:gd name="T8" fmla="*/ 0 w 57"/>
                <a:gd name="T9" fmla="*/ 17 h 29"/>
                <a:gd name="T10" fmla="*/ 36 w 57"/>
                <a:gd name="T11" fmla="*/ 0 h 29"/>
                <a:gd name="T12" fmla="*/ 57 w 57"/>
                <a:gd name="T13" fmla="*/ 7 h 29"/>
                <a:gd name="T14" fmla="*/ 52 w 57"/>
                <a:gd name="T15" fmla="*/ 21 h 29"/>
                <a:gd name="T16" fmla="*/ 52 w 57"/>
                <a:gd name="T17" fmla="*/ 2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9"/>
                <a:gd name="T29" fmla="*/ 57 w 5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9">
                  <a:moveTo>
                    <a:pt x="52" y="21"/>
                  </a:moveTo>
                  <a:lnTo>
                    <a:pt x="40" y="17"/>
                  </a:lnTo>
                  <a:lnTo>
                    <a:pt x="21" y="17"/>
                  </a:lnTo>
                  <a:lnTo>
                    <a:pt x="5" y="29"/>
                  </a:lnTo>
                  <a:lnTo>
                    <a:pt x="0" y="17"/>
                  </a:lnTo>
                  <a:lnTo>
                    <a:pt x="36" y="0"/>
                  </a:lnTo>
                  <a:lnTo>
                    <a:pt x="57" y="7"/>
                  </a:lnTo>
                  <a:lnTo>
                    <a:pt x="5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9" name="Freeform 422"/>
            <p:cNvSpPr>
              <a:spLocks/>
            </p:cNvSpPr>
            <p:nvPr/>
          </p:nvSpPr>
          <p:spPr bwMode="auto">
            <a:xfrm>
              <a:off x="674" y="634"/>
              <a:ext cx="157" cy="99"/>
            </a:xfrm>
            <a:custGeom>
              <a:avLst/>
              <a:gdLst>
                <a:gd name="T0" fmla="*/ 157 w 157"/>
                <a:gd name="T1" fmla="*/ 14 h 99"/>
                <a:gd name="T2" fmla="*/ 157 w 157"/>
                <a:gd name="T3" fmla="*/ 71 h 99"/>
                <a:gd name="T4" fmla="*/ 133 w 157"/>
                <a:gd name="T5" fmla="*/ 95 h 99"/>
                <a:gd name="T6" fmla="*/ 76 w 157"/>
                <a:gd name="T7" fmla="*/ 99 h 99"/>
                <a:gd name="T8" fmla="*/ 38 w 157"/>
                <a:gd name="T9" fmla="*/ 95 h 99"/>
                <a:gd name="T10" fmla="*/ 28 w 157"/>
                <a:gd name="T11" fmla="*/ 80 h 99"/>
                <a:gd name="T12" fmla="*/ 100 w 157"/>
                <a:gd name="T13" fmla="*/ 83 h 99"/>
                <a:gd name="T14" fmla="*/ 133 w 157"/>
                <a:gd name="T15" fmla="*/ 76 h 99"/>
                <a:gd name="T16" fmla="*/ 142 w 157"/>
                <a:gd name="T17" fmla="*/ 49 h 99"/>
                <a:gd name="T18" fmla="*/ 142 w 157"/>
                <a:gd name="T19" fmla="*/ 19 h 99"/>
                <a:gd name="T20" fmla="*/ 123 w 157"/>
                <a:gd name="T21" fmla="*/ 9 h 99"/>
                <a:gd name="T22" fmla="*/ 54 w 157"/>
                <a:gd name="T23" fmla="*/ 11 h 99"/>
                <a:gd name="T24" fmla="*/ 4 w 157"/>
                <a:gd name="T25" fmla="*/ 19 h 99"/>
                <a:gd name="T26" fmla="*/ 0 w 157"/>
                <a:gd name="T27" fmla="*/ 7 h 99"/>
                <a:gd name="T28" fmla="*/ 100 w 157"/>
                <a:gd name="T29" fmla="*/ 0 h 99"/>
                <a:gd name="T30" fmla="*/ 138 w 157"/>
                <a:gd name="T31" fmla="*/ 0 h 99"/>
                <a:gd name="T32" fmla="*/ 149 w 157"/>
                <a:gd name="T33" fmla="*/ 4 h 99"/>
                <a:gd name="T34" fmla="*/ 157 w 157"/>
                <a:gd name="T35" fmla="*/ 14 h 99"/>
                <a:gd name="T36" fmla="*/ 157 w 157"/>
                <a:gd name="T37" fmla="*/ 14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99"/>
                <a:gd name="T59" fmla="*/ 157 w 157"/>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99">
                  <a:moveTo>
                    <a:pt x="157" y="14"/>
                  </a:moveTo>
                  <a:lnTo>
                    <a:pt x="157" y="71"/>
                  </a:lnTo>
                  <a:lnTo>
                    <a:pt x="133" y="95"/>
                  </a:lnTo>
                  <a:lnTo>
                    <a:pt x="76" y="99"/>
                  </a:lnTo>
                  <a:lnTo>
                    <a:pt x="38" y="95"/>
                  </a:lnTo>
                  <a:lnTo>
                    <a:pt x="28" y="80"/>
                  </a:lnTo>
                  <a:lnTo>
                    <a:pt x="100" y="83"/>
                  </a:lnTo>
                  <a:lnTo>
                    <a:pt x="133" y="76"/>
                  </a:lnTo>
                  <a:lnTo>
                    <a:pt x="142" y="49"/>
                  </a:lnTo>
                  <a:lnTo>
                    <a:pt x="142" y="19"/>
                  </a:lnTo>
                  <a:lnTo>
                    <a:pt x="123" y="9"/>
                  </a:lnTo>
                  <a:lnTo>
                    <a:pt x="54" y="11"/>
                  </a:lnTo>
                  <a:lnTo>
                    <a:pt x="4" y="19"/>
                  </a:lnTo>
                  <a:lnTo>
                    <a:pt x="0" y="7"/>
                  </a:lnTo>
                  <a:lnTo>
                    <a:pt x="100" y="0"/>
                  </a:lnTo>
                  <a:lnTo>
                    <a:pt x="138" y="0"/>
                  </a:lnTo>
                  <a:lnTo>
                    <a:pt x="149" y="4"/>
                  </a:lnTo>
                  <a:lnTo>
                    <a:pt x="157"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0" name="Freeform 423"/>
            <p:cNvSpPr>
              <a:spLocks/>
            </p:cNvSpPr>
            <p:nvPr/>
          </p:nvSpPr>
          <p:spPr bwMode="auto">
            <a:xfrm>
              <a:off x="797" y="790"/>
              <a:ext cx="174" cy="38"/>
            </a:xfrm>
            <a:custGeom>
              <a:avLst/>
              <a:gdLst>
                <a:gd name="T0" fmla="*/ 172 w 174"/>
                <a:gd name="T1" fmla="*/ 33 h 38"/>
                <a:gd name="T2" fmla="*/ 150 w 174"/>
                <a:gd name="T3" fmla="*/ 22 h 38"/>
                <a:gd name="T4" fmla="*/ 124 w 174"/>
                <a:gd name="T5" fmla="*/ 24 h 38"/>
                <a:gd name="T6" fmla="*/ 88 w 174"/>
                <a:gd name="T7" fmla="*/ 29 h 38"/>
                <a:gd name="T8" fmla="*/ 55 w 174"/>
                <a:gd name="T9" fmla="*/ 29 h 38"/>
                <a:gd name="T10" fmla="*/ 24 w 174"/>
                <a:gd name="T11" fmla="*/ 22 h 38"/>
                <a:gd name="T12" fmla="*/ 10 w 174"/>
                <a:gd name="T13" fmla="*/ 38 h 38"/>
                <a:gd name="T14" fmla="*/ 0 w 174"/>
                <a:gd name="T15" fmla="*/ 22 h 38"/>
                <a:gd name="T16" fmla="*/ 10 w 174"/>
                <a:gd name="T17" fmla="*/ 0 h 38"/>
                <a:gd name="T18" fmla="*/ 24 w 174"/>
                <a:gd name="T19" fmla="*/ 14 h 38"/>
                <a:gd name="T20" fmla="*/ 57 w 174"/>
                <a:gd name="T21" fmla="*/ 7 h 38"/>
                <a:gd name="T22" fmla="*/ 76 w 174"/>
                <a:gd name="T23" fmla="*/ 14 h 38"/>
                <a:gd name="T24" fmla="*/ 93 w 174"/>
                <a:gd name="T25" fmla="*/ 7 h 38"/>
                <a:gd name="T26" fmla="*/ 131 w 174"/>
                <a:gd name="T27" fmla="*/ 14 h 38"/>
                <a:gd name="T28" fmla="*/ 148 w 174"/>
                <a:gd name="T29" fmla="*/ 5 h 38"/>
                <a:gd name="T30" fmla="*/ 174 w 174"/>
                <a:gd name="T31" fmla="*/ 22 h 38"/>
                <a:gd name="T32" fmla="*/ 172 w 174"/>
                <a:gd name="T33" fmla="*/ 33 h 38"/>
                <a:gd name="T34" fmla="*/ 172 w 174"/>
                <a:gd name="T35" fmla="*/ 3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38"/>
                <a:gd name="T56" fmla="*/ 174 w 17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38">
                  <a:moveTo>
                    <a:pt x="172" y="33"/>
                  </a:moveTo>
                  <a:lnTo>
                    <a:pt x="150" y="22"/>
                  </a:lnTo>
                  <a:lnTo>
                    <a:pt x="124" y="24"/>
                  </a:lnTo>
                  <a:lnTo>
                    <a:pt x="88" y="29"/>
                  </a:lnTo>
                  <a:lnTo>
                    <a:pt x="55" y="29"/>
                  </a:lnTo>
                  <a:lnTo>
                    <a:pt x="24" y="22"/>
                  </a:lnTo>
                  <a:lnTo>
                    <a:pt x="10" y="38"/>
                  </a:lnTo>
                  <a:lnTo>
                    <a:pt x="0" y="22"/>
                  </a:lnTo>
                  <a:lnTo>
                    <a:pt x="10" y="0"/>
                  </a:lnTo>
                  <a:lnTo>
                    <a:pt x="24" y="14"/>
                  </a:lnTo>
                  <a:lnTo>
                    <a:pt x="57" y="7"/>
                  </a:lnTo>
                  <a:lnTo>
                    <a:pt x="76" y="14"/>
                  </a:lnTo>
                  <a:lnTo>
                    <a:pt x="93" y="7"/>
                  </a:lnTo>
                  <a:lnTo>
                    <a:pt x="131" y="14"/>
                  </a:lnTo>
                  <a:lnTo>
                    <a:pt x="148" y="5"/>
                  </a:lnTo>
                  <a:lnTo>
                    <a:pt x="174" y="22"/>
                  </a:lnTo>
                  <a:lnTo>
                    <a:pt x="172"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1" name="Freeform 424"/>
            <p:cNvSpPr>
              <a:spLocks/>
            </p:cNvSpPr>
            <p:nvPr/>
          </p:nvSpPr>
          <p:spPr bwMode="auto">
            <a:xfrm>
              <a:off x="843" y="835"/>
              <a:ext cx="85" cy="36"/>
            </a:xfrm>
            <a:custGeom>
              <a:avLst/>
              <a:gdLst>
                <a:gd name="T0" fmla="*/ 14 w 85"/>
                <a:gd name="T1" fmla="*/ 5 h 36"/>
                <a:gd name="T2" fmla="*/ 64 w 85"/>
                <a:gd name="T3" fmla="*/ 7 h 36"/>
                <a:gd name="T4" fmla="*/ 85 w 85"/>
                <a:gd name="T5" fmla="*/ 3 h 36"/>
                <a:gd name="T6" fmla="*/ 71 w 85"/>
                <a:gd name="T7" fmla="*/ 29 h 36"/>
                <a:gd name="T8" fmla="*/ 45 w 85"/>
                <a:gd name="T9" fmla="*/ 36 h 36"/>
                <a:gd name="T10" fmla="*/ 9 w 85"/>
                <a:gd name="T11" fmla="*/ 29 h 36"/>
                <a:gd name="T12" fmla="*/ 0 w 85"/>
                <a:gd name="T13" fmla="*/ 0 h 36"/>
                <a:gd name="T14" fmla="*/ 14 w 85"/>
                <a:gd name="T15" fmla="*/ 5 h 36"/>
                <a:gd name="T16" fmla="*/ 14 w 85"/>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6"/>
                <a:gd name="T29" fmla="*/ 85 w 8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6">
                  <a:moveTo>
                    <a:pt x="14" y="5"/>
                  </a:moveTo>
                  <a:lnTo>
                    <a:pt x="64" y="7"/>
                  </a:lnTo>
                  <a:lnTo>
                    <a:pt x="85" y="3"/>
                  </a:lnTo>
                  <a:lnTo>
                    <a:pt x="71" y="29"/>
                  </a:lnTo>
                  <a:lnTo>
                    <a:pt x="45" y="36"/>
                  </a:lnTo>
                  <a:lnTo>
                    <a:pt x="9" y="29"/>
                  </a:lnTo>
                  <a:lnTo>
                    <a:pt x="0" y="0"/>
                  </a:lnTo>
                  <a:lnTo>
                    <a:pt x="1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2" name="Freeform 425"/>
            <p:cNvSpPr>
              <a:spLocks/>
            </p:cNvSpPr>
            <p:nvPr/>
          </p:nvSpPr>
          <p:spPr bwMode="auto">
            <a:xfrm>
              <a:off x="150" y="759"/>
              <a:ext cx="585" cy="774"/>
            </a:xfrm>
            <a:custGeom>
              <a:avLst/>
              <a:gdLst>
                <a:gd name="T0" fmla="*/ 583 w 585"/>
                <a:gd name="T1" fmla="*/ 15 h 774"/>
                <a:gd name="T2" fmla="*/ 585 w 585"/>
                <a:gd name="T3" fmla="*/ 200 h 774"/>
                <a:gd name="T4" fmla="*/ 559 w 585"/>
                <a:gd name="T5" fmla="*/ 416 h 774"/>
                <a:gd name="T6" fmla="*/ 514 w 585"/>
                <a:gd name="T7" fmla="*/ 665 h 774"/>
                <a:gd name="T8" fmla="*/ 381 w 585"/>
                <a:gd name="T9" fmla="*/ 646 h 774"/>
                <a:gd name="T10" fmla="*/ 238 w 585"/>
                <a:gd name="T11" fmla="*/ 596 h 774"/>
                <a:gd name="T12" fmla="*/ 188 w 585"/>
                <a:gd name="T13" fmla="*/ 594 h 774"/>
                <a:gd name="T14" fmla="*/ 243 w 585"/>
                <a:gd name="T15" fmla="*/ 774 h 774"/>
                <a:gd name="T16" fmla="*/ 159 w 585"/>
                <a:gd name="T17" fmla="*/ 774 h 774"/>
                <a:gd name="T18" fmla="*/ 112 w 585"/>
                <a:gd name="T19" fmla="*/ 774 h 774"/>
                <a:gd name="T20" fmla="*/ 93 w 585"/>
                <a:gd name="T21" fmla="*/ 750 h 774"/>
                <a:gd name="T22" fmla="*/ 52 w 585"/>
                <a:gd name="T23" fmla="*/ 731 h 774"/>
                <a:gd name="T24" fmla="*/ 0 w 585"/>
                <a:gd name="T25" fmla="*/ 729 h 774"/>
                <a:gd name="T26" fmla="*/ 12 w 585"/>
                <a:gd name="T27" fmla="*/ 622 h 774"/>
                <a:gd name="T28" fmla="*/ 31 w 585"/>
                <a:gd name="T29" fmla="*/ 570 h 774"/>
                <a:gd name="T30" fmla="*/ 40 w 585"/>
                <a:gd name="T31" fmla="*/ 513 h 774"/>
                <a:gd name="T32" fmla="*/ 55 w 585"/>
                <a:gd name="T33" fmla="*/ 485 h 774"/>
                <a:gd name="T34" fmla="*/ 64 w 585"/>
                <a:gd name="T35" fmla="*/ 470 h 774"/>
                <a:gd name="T36" fmla="*/ 64 w 585"/>
                <a:gd name="T37" fmla="*/ 373 h 774"/>
                <a:gd name="T38" fmla="*/ 102 w 585"/>
                <a:gd name="T39" fmla="*/ 295 h 774"/>
                <a:gd name="T40" fmla="*/ 119 w 585"/>
                <a:gd name="T41" fmla="*/ 178 h 774"/>
                <a:gd name="T42" fmla="*/ 159 w 585"/>
                <a:gd name="T43" fmla="*/ 148 h 774"/>
                <a:gd name="T44" fmla="*/ 321 w 585"/>
                <a:gd name="T45" fmla="*/ 88 h 774"/>
                <a:gd name="T46" fmla="*/ 485 w 585"/>
                <a:gd name="T47" fmla="*/ 53 h 774"/>
                <a:gd name="T48" fmla="*/ 569 w 585"/>
                <a:gd name="T49" fmla="*/ 0 h 774"/>
                <a:gd name="T50" fmla="*/ 583 w 585"/>
                <a:gd name="T51" fmla="*/ 15 h 774"/>
                <a:gd name="T52" fmla="*/ 583 w 585"/>
                <a:gd name="T53" fmla="*/ 15 h 7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774"/>
                <a:gd name="T83" fmla="*/ 585 w 585"/>
                <a:gd name="T84" fmla="*/ 774 h 7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774">
                  <a:moveTo>
                    <a:pt x="583" y="15"/>
                  </a:moveTo>
                  <a:lnTo>
                    <a:pt x="585" y="200"/>
                  </a:lnTo>
                  <a:lnTo>
                    <a:pt x="559" y="416"/>
                  </a:lnTo>
                  <a:lnTo>
                    <a:pt x="514" y="665"/>
                  </a:lnTo>
                  <a:lnTo>
                    <a:pt x="381" y="646"/>
                  </a:lnTo>
                  <a:lnTo>
                    <a:pt x="238" y="596"/>
                  </a:lnTo>
                  <a:lnTo>
                    <a:pt x="188" y="594"/>
                  </a:lnTo>
                  <a:lnTo>
                    <a:pt x="243" y="774"/>
                  </a:lnTo>
                  <a:lnTo>
                    <a:pt x="159" y="774"/>
                  </a:lnTo>
                  <a:lnTo>
                    <a:pt x="112" y="774"/>
                  </a:lnTo>
                  <a:lnTo>
                    <a:pt x="93" y="750"/>
                  </a:lnTo>
                  <a:lnTo>
                    <a:pt x="52" y="731"/>
                  </a:lnTo>
                  <a:lnTo>
                    <a:pt x="0" y="729"/>
                  </a:lnTo>
                  <a:lnTo>
                    <a:pt x="12" y="622"/>
                  </a:lnTo>
                  <a:lnTo>
                    <a:pt x="31" y="570"/>
                  </a:lnTo>
                  <a:lnTo>
                    <a:pt x="40" y="513"/>
                  </a:lnTo>
                  <a:lnTo>
                    <a:pt x="55" y="485"/>
                  </a:lnTo>
                  <a:lnTo>
                    <a:pt x="64" y="470"/>
                  </a:lnTo>
                  <a:lnTo>
                    <a:pt x="64" y="373"/>
                  </a:lnTo>
                  <a:lnTo>
                    <a:pt x="102" y="295"/>
                  </a:lnTo>
                  <a:lnTo>
                    <a:pt x="119" y="178"/>
                  </a:lnTo>
                  <a:lnTo>
                    <a:pt x="159" y="148"/>
                  </a:lnTo>
                  <a:lnTo>
                    <a:pt x="321" y="88"/>
                  </a:lnTo>
                  <a:lnTo>
                    <a:pt x="485" y="53"/>
                  </a:lnTo>
                  <a:lnTo>
                    <a:pt x="569" y="0"/>
                  </a:lnTo>
                  <a:lnTo>
                    <a:pt x="583"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3" name="Freeform 426"/>
            <p:cNvSpPr>
              <a:spLocks/>
            </p:cNvSpPr>
            <p:nvPr/>
          </p:nvSpPr>
          <p:spPr bwMode="auto">
            <a:xfrm>
              <a:off x="783" y="982"/>
              <a:ext cx="129" cy="447"/>
            </a:xfrm>
            <a:custGeom>
              <a:avLst/>
              <a:gdLst>
                <a:gd name="T0" fmla="*/ 79 w 129"/>
                <a:gd name="T1" fmla="*/ 0 h 447"/>
                <a:gd name="T2" fmla="*/ 129 w 129"/>
                <a:gd name="T3" fmla="*/ 55 h 447"/>
                <a:gd name="T4" fmla="*/ 119 w 129"/>
                <a:gd name="T5" fmla="*/ 133 h 447"/>
                <a:gd name="T6" fmla="*/ 62 w 129"/>
                <a:gd name="T7" fmla="*/ 259 h 447"/>
                <a:gd name="T8" fmla="*/ 29 w 129"/>
                <a:gd name="T9" fmla="*/ 321 h 447"/>
                <a:gd name="T10" fmla="*/ 17 w 129"/>
                <a:gd name="T11" fmla="*/ 406 h 447"/>
                <a:gd name="T12" fmla="*/ 21 w 129"/>
                <a:gd name="T13" fmla="*/ 447 h 447"/>
                <a:gd name="T14" fmla="*/ 0 w 129"/>
                <a:gd name="T15" fmla="*/ 430 h 447"/>
                <a:gd name="T16" fmla="*/ 7 w 129"/>
                <a:gd name="T17" fmla="*/ 330 h 447"/>
                <a:gd name="T18" fmla="*/ 17 w 129"/>
                <a:gd name="T19" fmla="*/ 266 h 447"/>
                <a:gd name="T20" fmla="*/ 100 w 129"/>
                <a:gd name="T21" fmla="*/ 126 h 447"/>
                <a:gd name="T22" fmla="*/ 102 w 129"/>
                <a:gd name="T23" fmla="*/ 65 h 447"/>
                <a:gd name="T24" fmla="*/ 74 w 129"/>
                <a:gd name="T25" fmla="*/ 24 h 447"/>
                <a:gd name="T26" fmla="*/ 79 w 129"/>
                <a:gd name="T27" fmla="*/ 0 h 447"/>
                <a:gd name="T28" fmla="*/ 79 w 129"/>
                <a:gd name="T29" fmla="*/ 0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47"/>
                <a:gd name="T47" fmla="*/ 129 w 129"/>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47">
                  <a:moveTo>
                    <a:pt x="79" y="0"/>
                  </a:moveTo>
                  <a:lnTo>
                    <a:pt x="129" y="55"/>
                  </a:lnTo>
                  <a:lnTo>
                    <a:pt x="119" y="133"/>
                  </a:lnTo>
                  <a:lnTo>
                    <a:pt x="62" y="259"/>
                  </a:lnTo>
                  <a:lnTo>
                    <a:pt x="29" y="321"/>
                  </a:lnTo>
                  <a:lnTo>
                    <a:pt x="17" y="406"/>
                  </a:lnTo>
                  <a:lnTo>
                    <a:pt x="21" y="447"/>
                  </a:lnTo>
                  <a:lnTo>
                    <a:pt x="0" y="430"/>
                  </a:lnTo>
                  <a:lnTo>
                    <a:pt x="7" y="330"/>
                  </a:lnTo>
                  <a:lnTo>
                    <a:pt x="17" y="266"/>
                  </a:lnTo>
                  <a:lnTo>
                    <a:pt x="100" y="126"/>
                  </a:lnTo>
                  <a:lnTo>
                    <a:pt x="102" y="65"/>
                  </a:lnTo>
                  <a:lnTo>
                    <a:pt x="74" y="24"/>
                  </a:lnTo>
                  <a:lnTo>
                    <a:pt x="79"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4" name="Freeform 427"/>
            <p:cNvSpPr>
              <a:spLocks/>
            </p:cNvSpPr>
            <p:nvPr/>
          </p:nvSpPr>
          <p:spPr bwMode="auto">
            <a:xfrm>
              <a:off x="952" y="719"/>
              <a:ext cx="647" cy="1039"/>
            </a:xfrm>
            <a:custGeom>
              <a:avLst/>
              <a:gdLst>
                <a:gd name="T0" fmla="*/ 133 w 647"/>
                <a:gd name="T1" fmla="*/ 0 h 1039"/>
                <a:gd name="T2" fmla="*/ 133 w 647"/>
                <a:gd name="T3" fmla="*/ 133 h 1039"/>
                <a:gd name="T4" fmla="*/ 62 w 647"/>
                <a:gd name="T5" fmla="*/ 470 h 1039"/>
                <a:gd name="T6" fmla="*/ 7 w 647"/>
                <a:gd name="T7" fmla="*/ 769 h 1039"/>
                <a:gd name="T8" fmla="*/ 0 w 647"/>
                <a:gd name="T9" fmla="*/ 819 h 1039"/>
                <a:gd name="T10" fmla="*/ 88 w 647"/>
                <a:gd name="T11" fmla="*/ 1039 h 1039"/>
                <a:gd name="T12" fmla="*/ 271 w 647"/>
                <a:gd name="T13" fmla="*/ 1032 h 1039"/>
                <a:gd name="T14" fmla="*/ 267 w 647"/>
                <a:gd name="T15" fmla="*/ 952 h 1039"/>
                <a:gd name="T16" fmla="*/ 383 w 647"/>
                <a:gd name="T17" fmla="*/ 930 h 1039"/>
                <a:gd name="T18" fmla="*/ 483 w 647"/>
                <a:gd name="T19" fmla="*/ 933 h 1039"/>
                <a:gd name="T20" fmla="*/ 547 w 647"/>
                <a:gd name="T21" fmla="*/ 947 h 1039"/>
                <a:gd name="T22" fmla="*/ 555 w 647"/>
                <a:gd name="T23" fmla="*/ 1013 h 1039"/>
                <a:gd name="T24" fmla="*/ 595 w 647"/>
                <a:gd name="T25" fmla="*/ 1011 h 1039"/>
                <a:gd name="T26" fmla="*/ 621 w 647"/>
                <a:gd name="T27" fmla="*/ 1018 h 1039"/>
                <a:gd name="T28" fmla="*/ 647 w 647"/>
                <a:gd name="T29" fmla="*/ 1018 h 1039"/>
                <a:gd name="T30" fmla="*/ 647 w 647"/>
                <a:gd name="T31" fmla="*/ 975 h 1039"/>
                <a:gd name="T32" fmla="*/ 635 w 647"/>
                <a:gd name="T33" fmla="*/ 964 h 1039"/>
                <a:gd name="T34" fmla="*/ 635 w 647"/>
                <a:gd name="T35" fmla="*/ 854 h 1039"/>
                <a:gd name="T36" fmla="*/ 616 w 647"/>
                <a:gd name="T37" fmla="*/ 802 h 1039"/>
                <a:gd name="T38" fmla="*/ 626 w 647"/>
                <a:gd name="T39" fmla="*/ 681 h 1039"/>
                <a:gd name="T40" fmla="*/ 605 w 647"/>
                <a:gd name="T41" fmla="*/ 662 h 1039"/>
                <a:gd name="T42" fmla="*/ 609 w 647"/>
                <a:gd name="T43" fmla="*/ 643 h 1039"/>
                <a:gd name="T44" fmla="*/ 633 w 647"/>
                <a:gd name="T45" fmla="*/ 622 h 1039"/>
                <a:gd name="T46" fmla="*/ 607 w 647"/>
                <a:gd name="T47" fmla="*/ 522 h 1039"/>
                <a:gd name="T48" fmla="*/ 597 w 647"/>
                <a:gd name="T49" fmla="*/ 444 h 1039"/>
                <a:gd name="T50" fmla="*/ 595 w 647"/>
                <a:gd name="T51" fmla="*/ 292 h 1039"/>
                <a:gd name="T52" fmla="*/ 500 w 647"/>
                <a:gd name="T53" fmla="*/ 211 h 1039"/>
                <a:gd name="T54" fmla="*/ 386 w 647"/>
                <a:gd name="T55" fmla="*/ 154 h 1039"/>
                <a:gd name="T56" fmla="*/ 243 w 647"/>
                <a:gd name="T57" fmla="*/ 95 h 1039"/>
                <a:gd name="T58" fmla="*/ 209 w 647"/>
                <a:gd name="T59" fmla="*/ 83 h 1039"/>
                <a:gd name="T60" fmla="*/ 133 w 647"/>
                <a:gd name="T61" fmla="*/ 0 h 1039"/>
                <a:gd name="T62" fmla="*/ 133 w 647"/>
                <a:gd name="T63" fmla="*/ 0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7"/>
                <a:gd name="T97" fmla="*/ 0 h 1039"/>
                <a:gd name="T98" fmla="*/ 647 w 64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7" h="1039">
                  <a:moveTo>
                    <a:pt x="133" y="0"/>
                  </a:moveTo>
                  <a:lnTo>
                    <a:pt x="133" y="133"/>
                  </a:lnTo>
                  <a:lnTo>
                    <a:pt x="62" y="470"/>
                  </a:lnTo>
                  <a:lnTo>
                    <a:pt x="7" y="769"/>
                  </a:lnTo>
                  <a:lnTo>
                    <a:pt x="0" y="819"/>
                  </a:lnTo>
                  <a:lnTo>
                    <a:pt x="88" y="1039"/>
                  </a:lnTo>
                  <a:lnTo>
                    <a:pt x="271" y="1032"/>
                  </a:lnTo>
                  <a:lnTo>
                    <a:pt x="267" y="952"/>
                  </a:lnTo>
                  <a:lnTo>
                    <a:pt x="383" y="930"/>
                  </a:lnTo>
                  <a:lnTo>
                    <a:pt x="483" y="933"/>
                  </a:lnTo>
                  <a:lnTo>
                    <a:pt x="547" y="947"/>
                  </a:lnTo>
                  <a:lnTo>
                    <a:pt x="555" y="1013"/>
                  </a:lnTo>
                  <a:lnTo>
                    <a:pt x="595" y="1011"/>
                  </a:lnTo>
                  <a:lnTo>
                    <a:pt x="621" y="1018"/>
                  </a:lnTo>
                  <a:lnTo>
                    <a:pt x="647" y="1018"/>
                  </a:lnTo>
                  <a:lnTo>
                    <a:pt x="647" y="975"/>
                  </a:lnTo>
                  <a:lnTo>
                    <a:pt x="635" y="964"/>
                  </a:lnTo>
                  <a:lnTo>
                    <a:pt x="635" y="854"/>
                  </a:lnTo>
                  <a:lnTo>
                    <a:pt x="616" y="802"/>
                  </a:lnTo>
                  <a:lnTo>
                    <a:pt x="626" y="681"/>
                  </a:lnTo>
                  <a:lnTo>
                    <a:pt x="605" y="662"/>
                  </a:lnTo>
                  <a:lnTo>
                    <a:pt x="609" y="643"/>
                  </a:lnTo>
                  <a:lnTo>
                    <a:pt x="633" y="622"/>
                  </a:lnTo>
                  <a:lnTo>
                    <a:pt x="607" y="522"/>
                  </a:lnTo>
                  <a:lnTo>
                    <a:pt x="597" y="444"/>
                  </a:lnTo>
                  <a:lnTo>
                    <a:pt x="595" y="292"/>
                  </a:lnTo>
                  <a:lnTo>
                    <a:pt x="500" y="211"/>
                  </a:lnTo>
                  <a:lnTo>
                    <a:pt x="386" y="154"/>
                  </a:lnTo>
                  <a:lnTo>
                    <a:pt x="243" y="95"/>
                  </a:lnTo>
                  <a:lnTo>
                    <a:pt x="209" y="83"/>
                  </a:lnTo>
                  <a:lnTo>
                    <a:pt x="13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5" name="Freeform 428"/>
            <p:cNvSpPr>
              <a:spLocks/>
            </p:cNvSpPr>
            <p:nvPr/>
          </p:nvSpPr>
          <p:spPr bwMode="auto">
            <a:xfrm>
              <a:off x="0" y="1467"/>
              <a:ext cx="190" cy="21"/>
            </a:xfrm>
            <a:custGeom>
              <a:avLst/>
              <a:gdLst>
                <a:gd name="T0" fmla="*/ 162 w 190"/>
                <a:gd name="T1" fmla="*/ 21 h 21"/>
                <a:gd name="T2" fmla="*/ 90 w 190"/>
                <a:gd name="T3" fmla="*/ 11 h 21"/>
                <a:gd name="T4" fmla="*/ 0 w 190"/>
                <a:gd name="T5" fmla="*/ 21 h 21"/>
                <a:gd name="T6" fmla="*/ 19 w 190"/>
                <a:gd name="T7" fmla="*/ 7 h 21"/>
                <a:gd name="T8" fmla="*/ 88 w 190"/>
                <a:gd name="T9" fmla="*/ 0 h 21"/>
                <a:gd name="T10" fmla="*/ 124 w 190"/>
                <a:gd name="T11" fmla="*/ 0 h 21"/>
                <a:gd name="T12" fmla="*/ 190 w 190"/>
                <a:gd name="T13" fmla="*/ 14 h 21"/>
                <a:gd name="T14" fmla="*/ 162 w 190"/>
                <a:gd name="T15" fmla="*/ 21 h 21"/>
                <a:gd name="T16" fmla="*/ 162 w 19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1"/>
                <a:gd name="T29" fmla="*/ 190 w 19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1">
                  <a:moveTo>
                    <a:pt x="162" y="21"/>
                  </a:moveTo>
                  <a:lnTo>
                    <a:pt x="90" y="11"/>
                  </a:lnTo>
                  <a:lnTo>
                    <a:pt x="0" y="21"/>
                  </a:lnTo>
                  <a:lnTo>
                    <a:pt x="19" y="7"/>
                  </a:lnTo>
                  <a:lnTo>
                    <a:pt x="88" y="0"/>
                  </a:lnTo>
                  <a:lnTo>
                    <a:pt x="124" y="0"/>
                  </a:lnTo>
                  <a:lnTo>
                    <a:pt x="190" y="14"/>
                  </a:lnTo>
                  <a:lnTo>
                    <a:pt x="16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6" name="Freeform 429"/>
            <p:cNvSpPr>
              <a:spLocks/>
            </p:cNvSpPr>
            <p:nvPr/>
          </p:nvSpPr>
          <p:spPr bwMode="auto">
            <a:xfrm>
              <a:off x="2059" y="325"/>
              <a:ext cx="233" cy="472"/>
            </a:xfrm>
            <a:custGeom>
              <a:avLst/>
              <a:gdLst>
                <a:gd name="T0" fmla="*/ 43 w 233"/>
                <a:gd name="T1" fmla="*/ 0 h 472"/>
                <a:gd name="T2" fmla="*/ 26 w 233"/>
                <a:gd name="T3" fmla="*/ 48 h 472"/>
                <a:gd name="T4" fmla="*/ 19 w 233"/>
                <a:gd name="T5" fmla="*/ 128 h 472"/>
                <a:gd name="T6" fmla="*/ 14 w 233"/>
                <a:gd name="T7" fmla="*/ 161 h 472"/>
                <a:gd name="T8" fmla="*/ 45 w 233"/>
                <a:gd name="T9" fmla="*/ 195 h 472"/>
                <a:gd name="T10" fmla="*/ 62 w 233"/>
                <a:gd name="T11" fmla="*/ 226 h 472"/>
                <a:gd name="T12" fmla="*/ 47 w 233"/>
                <a:gd name="T13" fmla="*/ 306 h 472"/>
                <a:gd name="T14" fmla="*/ 38 w 233"/>
                <a:gd name="T15" fmla="*/ 337 h 472"/>
                <a:gd name="T16" fmla="*/ 28 w 233"/>
                <a:gd name="T17" fmla="*/ 354 h 472"/>
                <a:gd name="T18" fmla="*/ 45 w 233"/>
                <a:gd name="T19" fmla="*/ 385 h 472"/>
                <a:gd name="T20" fmla="*/ 83 w 233"/>
                <a:gd name="T21" fmla="*/ 385 h 472"/>
                <a:gd name="T22" fmla="*/ 102 w 233"/>
                <a:gd name="T23" fmla="*/ 375 h 472"/>
                <a:gd name="T24" fmla="*/ 138 w 233"/>
                <a:gd name="T25" fmla="*/ 373 h 472"/>
                <a:gd name="T26" fmla="*/ 145 w 233"/>
                <a:gd name="T27" fmla="*/ 354 h 472"/>
                <a:gd name="T28" fmla="*/ 133 w 233"/>
                <a:gd name="T29" fmla="*/ 328 h 472"/>
                <a:gd name="T30" fmla="*/ 154 w 233"/>
                <a:gd name="T31" fmla="*/ 342 h 472"/>
                <a:gd name="T32" fmla="*/ 157 w 233"/>
                <a:gd name="T33" fmla="*/ 373 h 472"/>
                <a:gd name="T34" fmla="*/ 145 w 233"/>
                <a:gd name="T35" fmla="*/ 387 h 472"/>
                <a:gd name="T36" fmla="*/ 119 w 233"/>
                <a:gd name="T37" fmla="*/ 399 h 472"/>
                <a:gd name="T38" fmla="*/ 116 w 233"/>
                <a:gd name="T39" fmla="*/ 420 h 472"/>
                <a:gd name="T40" fmla="*/ 121 w 233"/>
                <a:gd name="T41" fmla="*/ 444 h 472"/>
                <a:gd name="T42" fmla="*/ 147 w 233"/>
                <a:gd name="T43" fmla="*/ 442 h 472"/>
                <a:gd name="T44" fmla="*/ 212 w 233"/>
                <a:gd name="T45" fmla="*/ 451 h 472"/>
                <a:gd name="T46" fmla="*/ 233 w 233"/>
                <a:gd name="T47" fmla="*/ 472 h 472"/>
                <a:gd name="T48" fmla="*/ 195 w 233"/>
                <a:gd name="T49" fmla="*/ 458 h 472"/>
                <a:gd name="T50" fmla="*/ 109 w 233"/>
                <a:gd name="T51" fmla="*/ 465 h 472"/>
                <a:gd name="T52" fmla="*/ 102 w 233"/>
                <a:gd name="T53" fmla="*/ 449 h 472"/>
                <a:gd name="T54" fmla="*/ 97 w 233"/>
                <a:gd name="T55" fmla="*/ 399 h 472"/>
                <a:gd name="T56" fmla="*/ 33 w 233"/>
                <a:gd name="T57" fmla="*/ 399 h 472"/>
                <a:gd name="T58" fmla="*/ 12 w 233"/>
                <a:gd name="T59" fmla="*/ 358 h 472"/>
                <a:gd name="T60" fmla="*/ 26 w 233"/>
                <a:gd name="T61" fmla="*/ 309 h 472"/>
                <a:gd name="T62" fmla="*/ 45 w 233"/>
                <a:gd name="T63" fmla="*/ 249 h 472"/>
                <a:gd name="T64" fmla="*/ 19 w 233"/>
                <a:gd name="T65" fmla="*/ 195 h 472"/>
                <a:gd name="T66" fmla="*/ 0 w 233"/>
                <a:gd name="T67" fmla="*/ 154 h 472"/>
                <a:gd name="T68" fmla="*/ 7 w 233"/>
                <a:gd name="T69" fmla="*/ 100 h 472"/>
                <a:gd name="T70" fmla="*/ 14 w 233"/>
                <a:gd name="T71" fmla="*/ 38 h 472"/>
                <a:gd name="T72" fmla="*/ 43 w 233"/>
                <a:gd name="T73" fmla="*/ 0 h 472"/>
                <a:gd name="T74" fmla="*/ 43 w 233"/>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472"/>
                <a:gd name="T116" fmla="*/ 233 w 233"/>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472">
                  <a:moveTo>
                    <a:pt x="43" y="0"/>
                  </a:moveTo>
                  <a:lnTo>
                    <a:pt x="26" y="48"/>
                  </a:lnTo>
                  <a:lnTo>
                    <a:pt x="19" y="128"/>
                  </a:lnTo>
                  <a:lnTo>
                    <a:pt x="14" y="161"/>
                  </a:lnTo>
                  <a:lnTo>
                    <a:pt x="45" y="195"/>
                  </a:lnTo>
                  <a:lnTo>
                    <a:pt x="62" y="226"/>
                  </a:lnTo>
                  <a:lnTo>
                    <a:pt x="47" y="306"/>
                  </a:lnTo>
                  <a:lnTo>
                    <a:pt x="38" y="337"/>
                  </a:lnTo>
                  <a:lnTo>
                    <a:pt x="28" y="354"/>
                  </a:lnTo>
                  <a:lnTo>
                    <a:pt x="45" y="385"/>
                  </a:lnTo>
                  <a:lnTo>
                    <a:pt x="83" y="385"/>
                  </a:lnTo>
                  <a:lnTo>
                    <a:pt x="102" y="375"/>
                  </a:lnTo>
                  <a:lnTo>
                    <a:pt x="138" y="373"/>
                  </a:lnTo>
                  <a:lnTo>
                    <a:pt x="145" y="354"/>
                  </a:lnTo>
                  <a:lnTo>
                    <a:pt x="133" y="328"/>
                  </a:lnTo>
                  <a:lnTo>
                    <a:pt x="154" y="342"/>
                  </a:lnTo>
                  <a:lnTo>
                    <a:pt x="157" y="373"/>
                  </a:lnTo>
                  <a:lnTo>
                    <a:pt x="145" y="387"/>
                  </a:lnTo>
                  <a:lnTo>
                    <a:pt x="119" y="399"/>
                  </a:lnTo>
                  <a:lnTo>
                    <a:pt x="116" y="420"/>
                  </a:lnTo>
                  <a:lnTo>
                    <a:pt x="121" y="444"/>
                  </a:lnTo>
                  <a:lnTo>
                    <a:pt x="147" y="442"/>
                  </a:lnTo>
                  <a:lnTo>
                    <a:pt x="212" y="451"/>
                  </a:lnTo>
                  <a:lnTo>
                    <a:pt x="233" y="472"/>
                  </a:lnTo>
                  <a:lnTo>
                    <a:pt x="195" y="458"/>
                  </a:lnTo>
                  <a:lnTo>
                    <a:pt x="109" y="465"/>
                  </a:lnTo>
                  <a:lnTo>
                    <a:pt x="102" y="449"/>
                  </a:lnTo>
                  <a:lnTo>
                    <a:pt x="97" y="399"/>
                  </a:lnTo>
                  <a:lnTo>
                    <a:pt x="33" y="399"/>
                  </a:lnTo>
                  <a:lnTo>
                    <a:pt x="12" y="358"/>
                  </a:lnTo>
                  <a:lnTo>
                    <a:pt x="26" y="309"/>
                  </a:lnTo>
                  <a:lnTo>
                    <a:pt x="45" y="249"/>
                  </a:lnTo>
                  <a:lnTo>
                    <a:pt x="19" y="195"/>
                  </a:lnTo>
                  <a:lnTo>
                    <a:pt x="0" y="154"/>
                  </a:lnTo>
                  <a:lnTo>
                    <a:pt x="7" y="100"/>
                  </a:lnTo>
                  <a:lnTo>
                    <a:pt x="14" y="38"/>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7" name="Freeform 430"/>
            <p:cNvSpPr>
              <a:spLocks/>
            </p:cNvSpPr>
            <p:nvPr/>
          </p:nvSpPr>
          <p:spPr bwMode="auto">
            <a:xfrm>
              <a:off x="2078" y="548"/>
              <a:ext cx="21" cy="29"/>
            </a:xfrm>
            <a:custGeom>
              <a:avLst/>
              <a:gdLst>
                <a:gd name="T0" fmla="*/ 21 w 21"/>
                <a:gd name="T1" fmla="*/ 26 h 29"/>
                <a:gd name="T2" fmla="*/ 0 w 21"/>
                <a:gd name="T3" fmla="*/ 29 h 29"/>
                <a:gd name="T4" fmla="*/ 16 w 21"/>
                <a:gd name="T5" fmla="*/ 0 h 29"/>
                <a:gd name="T6" fmla="*/ 21 w 21"/>
                <a:gd name="T7" fmla="*/ 26 h 29"/>
                <a:gd name="T8" fmla="*/ 21 w 21"/>
                <a:gd name="T9" fmla="*/ 26 h 29"/>
                <a:gd name="T10" fmla="*/ 0 60000 65536"/>
                <a:gd name="T11" fmla="*/ 0 60000 65536"/>
                <a:gd name="T12" fmla="*/ 0 60000 65536"/>
                <a:gd name="T13" fmla="*/ 0 60000 65536"/>
                <a:gd name="T14" fmla="*/ 0 60000 65536"/>
                <a:gd name="T15" fmla="*/ 0 w 21"/>
                <a:gd name="T16" fmla="*/ 0 h 29"/>
                <a:gd name="T17" fmla="*/ 21 w 21"/>
                <a:gd name="T18" fmla="*/ 29 h 29"/>
              </a:gdLst>
              <a:ahLst/>
              <a:cxnLst>
                <a:cxn ang="T10">
                  <a:pos x="T0" y="T1"/>
                </a:cxn>
                <a:cxn ang="T11">
                  <a:pos x="T2" y="T3"/>
                </a:cxn>
                <a:cxn ang="T12">
                  <a:pos x="T4" y="T5"/>
                </a:cxn>
                <a:cxn ang="T13">
                  <a:pos x="T6" y="T7"/>
                </a:cxn>
                <a:cxn ang="T14">
                  <a:pos x="T8" y="T9"/>
                </a:cxn>
              </a:cxnLst>
              <a:rect l="T15" t="T16" r="T17" b="T18"/>
              <a:pathLst>
                <a:path w="21" h="29">
                  <a:moveTo>
                    <a:pt x="21" y="26"/>
                  </a:moveTo>
                  <a:lnTo>
                    <a:pt x="0" y="29"/>
                  </a:lnTo>
                  <a:lnTo>
                    <a:pt x="16" y="0"/>
                  </a:lnTo>
                  <a:lnTo>
                    <a:pt x="21"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8" name="Freeform 431"/>
            <p:cNvSpPr>
              <a:spLocks/>
            </p:cNvSpPr>
            <p:nvPr/>
          </p:nvSpPr>
          <p:spPr bwMode="auto">
            <a:xfrm>
              <a:off x="2163" y="783"/>
              <a:ext cx="74" cy="24"/>
            </a:xfrm>
            <a:custGeom>
              <a:avLst/>
              <a:gdLst>
                <a:gd name="T0" fmla="*/ 24 w 74"/>
                <a:gd name="T1" fmla="*/ 0 h 24"/>
                <a:gd name="T2" fmla="*/ 19 w 74"/>
                <a:gd name="T3" fmla="*/ 17 h 24"/>
                <a:gd name="T4" fmla="*/ 74 w 74"/>
                <a:gd name="T5" fmla="*/ 24 h 24"/>
                <a:gd name="T6" fmla="*/ 19 w 74"/>
                <a:gd name="T7" fmla="*/ 24 h 24"/>
                <a:gd name="T8" fmla="*/ 0 w 74"/>
                <a:gd name="T9" fmla="*/ 21 h 24"/>
                <a:gd name="T10" fmla="*/ 10 w 74"/>
                <a:gd name="T11" fmla="*/ 7 h 24"/>
                <a:gd name="T12" fmla="*/ 24 w 74"/>
                <a:gd name="T13" fmla="*/ 0 h 24"/>
                <a:gd name="T14" fmla="*/ 24 w 7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4"/>
                <a:gd name="T26" fmla="*/ 74 w 7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4">
                  <a:moveTo>
                    <a:pt x="24" y="0"/>
                  </a:moveTo>
                  <a:lnTo>
                    <a:pt x="19" y="17"/>
                  </a:lnTo>
                  <a:lnTo>
                    <a:pt x="74" y="24"/>
                  </a:lnTo>
                  <a:lnTo>
                    <a:pt x="19" y="24"/>
                  </a:lnTo>
                  <a:lnTo>
                    <a:pt x="0" y="21"/>
                  </a:lnTo>
                  <a:lnTo>
                    <a:pt x="10" y="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9" name="Freeform 432"/>
            <p:cNvSpPr>
              <a:spLocks/>
            </p:cNvSpPr>
            <p:nvPr/>
          </p:nvSpPr>
          <p:spPr bwMode="auto">
            <a:xfrm>
              <a:off x="1992" y="804"/>
              <a:ext cx="324" cy="233"/>
            </a:xfrm>
            <a:custGeom>
              <a:avLst/>
              <a:gdLst>
                <a:gd name="T0" fmla="*/ 271 w 324"/>
                <a:gd name="T1" fmla="*/ 19 h 233"/>
                <a:gd name="T2" fmla="*/ 307 w 324"/>
                <a:gd name="T3" fmla="*/ 114 h 233"/>
                <a:gd name="T4" fmla="*/ 279 w 324"/>
                <a:gd name="T5" fmla="*/ 162 h 233"/>
                <a:gd name="T6" fmla="*/ 252 w 324"/>
                <a:gd name="T7" fmla="*/ 133 h 233"/>
                <a:gd name="T8" fmla="*/ 231 w 324"/>
                <a:gd name="T9" fmla="*/ 34 h 233"/>
                <a:gd name="T10" fmla="*/ 221 w 324"/>
                <a:gd name="T11" fmla="*/ 43 h 233"/>
                <a:gd name="T12" fmla="*/ 231 w 324"/>
                <a:gd name="T13" fmla="*/ 136 h 233"/>
                <a:gd name="T14" fmla="*/ 221 w 324"/>
                <a:gd name="T15" fmla="*/ 183 h 233"/>
                <a:gd name="T16" fmla="*/ 179 w 324"/>
                <a:gd name="T17" fmla="*/ 214 h 233"/>
                <a:gd name="T18" fmla="*/ 176 w 324"/>
                <a:gd name="T19" fmla="*/ 145 h 233"/>
                <a:gd name="T20" fmla="*/ 124 w 324"/>
                <a:gd name="T21" fmla="*/ 19 h 233"/>
                <a:gd name="T22" fmla="*/ 160 w 324"/>
                <a:gd name="T23" fmla="*/ 74 h 233"/>
                <a:gd name="T24" fmla="*/ 155 w 324"/>
                <a:gd name="T25" fmla="*/ 197 h 233"/>
                <a:gd name="T26" fmla="*/ 117 w 324"/>
                <a:gd name="T27" fmla="*/ 216 h 233"/>
                <a:gd name="T28" fmla="*/ 112 w 324"/>
                <a:gd name="T29" fmla="*/ 159 h 233"/>
                <a:gd name="T30" fmla="*/ 62 w 324"/>
                <a:gd name="T31" fmla="*/ 38 h 233"/>
                <a:gd name="T32" fmla="*/ 93 w 324"/>
                <a:gd name="T33" fmla="*/ 100 h 233"/>
                <a:gd name="T34" fmla="*/ 81 w 324"/>
                <a:gd name="T35" fmla="*/ 190 h 233"/>
                <a:gd name="T36" fmla="*/ 48 w 324"/>
                <a:gd name="T37" fmla="*/ 159 h 233"/>
                <a:gd name="T38" fmla="*/ 12 w 324"/>
                <a:gd name="T39" fmla="*/ 112 h 233"/>
                <a:gd name="T40" fmla="*/ 24 w 324"/>
                <a:gd name="T41" fmla="*/ 138 h 233"/>
                <a:gd name="T42" fmla="*/ 36 w 324"/>
                <a:gd name="T43" fmla="*/ 226 h 233"/>
                <a:gd name="T44" fmla="*/ 69 w 324"/>
                <a:gd name="T45" fmla="*/ 209 h 233"/>
                <a:gd name="T46" fmla="*/ 112 w 324"/>
                <a:gd name="T47" fmla="*/ 224 h 233"/>
                <a:gd name="T48" fmla="*/ 152 w 324"/>
                <a:gd name="T49" fmla="*/ 226 h 233"/>
                <a:gd name="T50" fmla="*/ 176 w 324"/>
                <a:gd name="T51" fmla="*/ 226 h 233"/>
                <a:gd name="T52" fmla="*/ 214 w 324"/>
                <a:gd name="T53" fmla="*/ 209 h 233"/>
                <a:gd name="T54" fmla="*/ 274 w 324"/>
                <a:gd name="T55" fmla="*/ 174 h 233"/>
                <a:gd name="T56" fmla="*/ 324 w 324"/>
                <a:gd name="T57" fmla="*/ 159 h 233"/>
                <a:gd name="T58" fmla="*/ 286 w 324"/>
                <a:gd name="T59" fmla="*/ 19 h 233"/>
                <a:gd name="T60" fmla="*/ 238 w 324"/>
                <a:gd name="T61" fmla="*/ 0 h 233"/>
                <a:gd name="T62" fmla="*/ 221 w 324"/>
                <a:gd name="T63" fmla="*/ 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33"/>
                <a:gd name="T98" fmla="*/ 324 w 324"/>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33">
                  <a:moveTo>
                    <a:pt x="221" y="3"/>
                  </a:moveTo>
                  <a:lnTo>
                    <a:pt x="271" y="19"/>
                  </a:lnTo>
                  <a:lnTo>
                    <a:pt x="295" y="50"/>
                  </a:lnTo>
                  <a:lnTo>
                    <a:pt x="307" y="114"/>
                  </a:lnTo>
                  <a:lnTo>
                    <a:pt x="302" y="155"/>
                  </a:lnTo>
                  <a:lnTo>
                    <a:pt x="279" y="162"/>
                  </a:lnTo>
                  <a:lnTo>
                    <a:pt x="257" y="159"/>
                  </a:lnTo>
                  <a:lnTo>
                    <a:pt x="252" y="133"/>
                  </a:lnTo>
                  <a:lnTo>
                    <a:pt x="243" y="84"/>
                  </a:lnTo>
                  <a:lnTo>
                    <a:pt x="231" y="34"/>
                  </a:lnTo>
                  <a:lnTo>
                    <a:pt x="188" y="15"/>
                  </a:lnTo>
                  <a:lnTo>
                    <a:pt x="221" y="43"/>
                  </a:lnTo>
                  <a:lnTo>
                    <a:pt x="231" y="91"/>
                  </a:lnTo>
                  <a:lnTo>
                    <a:pt x="231" y="136"/>
                  </a:lnTo>
                  <a:lnTo>
                    <a:pt x="231" y="162"/>
                  </a:lnTo>
                  <a:lnTo>
                    <a:pt x="221" y="183"/>
                  </a:lnTo>
                  <a:lnTo>
                    <a:pt x="200" y="209"/>
                  </a:lnTo>
                  <a:lnTo>
                    <a:pt x="179" y="214"/>
                  </a:lnTo>
                  <a:lnTo>
                    <a:pt x="176" y="200"/>
                  </a:lnTo>
                  <a:lnTo>
                    <a:pt x="176" y="145"/>
                  </a:lnTo>
                  <a:lnTo>
                    <a:pt x="171" y="65"/>
                  </a:lnTo>
                  <a:lnTo>
                    <a:pt x="124" y="19"/>
                  </a:lnTo>
                  <a:lnTo>
                    <a:pt x="110" y="17"/>
                  </a:lnTo>
                  <a:lnTo>
                    <a:pt x="160" y="74"/>
                  </a:lnTo>
                  <a:lnTo>
                    <a:pt x="167" y="143"/>
                  </a:lnTo>
                  <a:lnTo>
                    <a:pt x="155" y="197"/>
                  </a:lnTo>
                  <a:lnTo>
                    <a:pt x="136" y="224"/>
                  </a:lnTo>
                  <a:lnTo>
                    <a:pt x="117" y="216"/>
                  </a:lnTo>
                  <a:lnTo>
                    <a:pt x="110" y="197"/>
                  </a:lnTo>
                  <a:lnTo>
                    <a:pt x="112" y="159"/>
                  </a:lnTo>
                  <a:lnTo>
                    <a:pt x="105" y="91"/>
                  </a:lnTo>
                  <a:lnTo>
                    <a:pt x="62" y="38"/>
                  </a:lnTo>
                  <a:lnTo>
                    <a:pt x="52" y="43"/>
                  </a:lnTo>
                  <a:lnTo>
                    <a:pt x="93" y="100"/>
                  </a:lnTo>
                  <a:lnTo>
                    <a:pt x="95" y="171"/>
                  </a:lnTo>
                  <a:lnTo>
                    <a:pt x="81" y="190"/>
                  </a:lnTo>
                  <a:lnTo>
                    <a:pt x="55" y="186"/>
                  </a:lnTo>
                  <a:lnTo>
                    <a:pt x="48" y="159"/>
                  </a:lnTo>
                  <a:lnTo>
                    <a:pt x="36" y="122"/>
                  </a:lnTo>
                  <a:lnTo>
                    <a:pt x="12" y="112"/>
                  </a:lnTo>
                  <a:lnTo>
                    <a:pt x="0" y="122"/>
                  </a:lnTo>
                  <a:lnTo>
                    <a:pt x="24" y="138"/>
                  </a:lnTo>
                  <a:lnTo>
                    <a:pt x="36" y="174"/>
                  </a:lnTo>
                  <a:lnTo>
                    <a:pt x="36" y="226"/>
                  </a:lnTo>
                  <a:lnTo>
                    <a:pt x="60" y="233"/>
                  </a:lnTo>
                  <a:lnTo>
                    <a:pt x="69" y="209"/>
                  </a:lnTo>
                  <a:lnTo>
                    <a:pt x="93" y="202"/>
                  </a:lnTo>
                  <a:lnTo>
                    <a:pt x="112" y="224"/>
                  </a:lnTo>
                  <a:lnTo>
                    <a:pt x="136" y="233"/>
                  </a:lnTo>
                  <a:lnTo>
                    <a:pt x="152" y="226"/>
                  </a:lnTo>
                  <a:lnTo>
                    <a:pt x="164" y="214"/>
                  </a:lnTo>
                  <a:lnTo>
                    <a:pt x="176" y="226"/>
                  </a:lnTo>
                  <a:lnTo>
                    <a:pt x="200" y="224"/>
                  </a:lnTo>
                  <a:lnTo>
                    <a:pt x="214" y="209"/>
                  </a:lnTo>
                  <a:lnTo>
                    <a:pt x="248" y="171"/>
                  </a:lnTo>
                  <a:lnTo>
                    <a:pt x="274" y="174"/>
                  </a:lnTo>
                  <a:lnTo>
                    <a:pt x="302" y="171"/>
                  </a:lnTo>
                  <a:lnTo>
                    <a:pt x="324" y="159"/>
                  </a:lnTo>
                  <a:lnTo>
                    <a:pt x="312" y="46"/>
                  </a:lnTo>
                  <a:lnTo>
                    <a:pt x="286" y="19"/>
                  </a:lnTo>
                  <a:lnTo>
                    <a:pt x="262" y="5"/>
                  </a:lnTo>
                  <a:lnTo>
                    <a:pt x="238" y="0"/>
                  </a:lnTo>
                  <a:lnTo>
                    <a:pt x="22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0" name="Freeform 433"/>
            <p:cNvSpPr>
              <a:spLocks/>
            </p:cNvSpPr>
            <p:nvPr/>
          </p:nvSpPr>
          <p:spPr bwMode="auto">
            <a:xfrm>
              <a:off x="1780" y="781"/>
              <a:ext cx="600" cy="408"/>
            </a:xfrm>
            <a:custGeom>
              <a:avLst/>
              <a:gdLst>
                <a:gd name="T0" fmla="*/ 393 w 600"/>
                <a:gd name="T1" fmla="*/ 26 h 408"/>
                <a:gd name="T2" fmla="*/ 352 w 600"/>
                <a:gd name="T3" fmla="*/ 16 h 408"/>
                <a:gd name="T4" fmla="*/ 331 w 600"/>
                <a:gd name="T5" fmla="*/ 16 h 408"/>
                <a:gd name="T6" fmla="*/ 317 w 600"/>
                <a:gd name="T7" fmla="*/ 31 h 408"/>
                <a:gd name="T8" fmla="*/ 283 w 600"/>
                <a:gd name="T9" fmla="*/ 26 h 408"/>
                <a:gd name="T10" fmla="*/ 260 w 600"/>
                <a:gd name="T11" fmla="*/ 42 h 408"/>
                <a:gd name="T12" fmla="*/ 224 w 600"/>
                <a:gd name="T13" fmla="*/ 52 h 408"/>
                <a:gd name="T14" fmla="*/ 172 w 600"/>
                <a:gd name="T15" fmla="*/ 135 h 408"/>
                <a:gd name="T16" fmla="*/ 162 w 600"/>
                <a:gd name="T17" fmla="*/ 185 h 408"/>
                <a:gd name="T18" fmla="*/ 153 w 600"/>
                <a:gd name="T19" fmla="*/ 232 h 408"/>
                <a:gd name="T20" fmla="*/ 155 w 600"/>
                <a:gd name="T21" fmla="*/ 256 h 408"/>
                <a:gd name="T22" fmla="*/ 222 w 600"/>
                <a:gd name="T23" fmla="*/ 296 h 408"/>
                <a:gd name="T24" fmla="*/ 281 w 600"/>
                <a:gd name="T25" fmla="*/ 301 h 408"/>
                <a:gd name="T26" fmla="*/ 288 w 600"/>
                <a:gd name="T27" fmla="*/ 282 h 408"/>
                <a:gd name="T28" fmla="*/ 367 w 600"/>
                <a:gd name="T29" fmla="*/ 289 h 408"/>
                <a:gd name="T30" fmla="*/ 419 w 600"/>
                <a:gd name="T31" fmla="*/ 270 h 408"/>
                <a:gd name="T32" fmla="*/ 464 w 600"/>
                <a:gd name="T33" fmla="*/ 239 h 408"/>
                <a:gd name="T34" fmla="*/ 519 w 600"/>
                <a:gd name="T35" fmla="*/ 228 h 408"/>
                <a:gd name="T36" fmla="*/ 579 w 600"/>
                <a:gd name="T37" fmla="*/ 220 h 408"/>
                <a:gd name="T38" fmla="*/ 586 w 600"/>
                <a:gd name="T39" fmla="*/ 201 h 408"/>
                <a:gd name="T40" fmla="*/ 588 w 600"/>
                <a:gd name="T41" fmla="*/ 185 h 408"/>
                <a:gd name="T42" fmla="*/ 531 w 600"/>
                <a:gd name="T43" fmla="*/ 175 h 408"/>
                <a:gd name="T44" fmla="*/ 526 w 600"/>
                <a:gd name="T45" fmla="*/ 166 h 408"/>
                <a:gd name="T46" fmla="*/ 571 w 600"/>
                <a:gd name="T47" fmla="*/ 168 h 408"/>
                <a:gd name="T48" fmla="*/ 593 w 600"/>
                <a:gd name="T49" fmla="*/ 175 h 408"/>
                <a:gd name="T50" fmla="*/ 600 w 600"/>
                <a:gd name="T51" fmla="*/ 190 h 408"/>
                <a:gd name="T52" fmla="*/ 600 w 600"/>
                <a:gd name="T53" fmla="*/ 206 h 408"/>
                <a:gd name="T54" fmla="*/ 588 w 600"/>
                <a:gd name="T55" fmla="*/ 230 h 408"/>
                <a:gd name="T56" fmla="*/ 538 w 600"/>
                <a:gd name="T57" fmla="*/ 237 h 408"/>
                <a:gd name="T58" fmla="*/ 474 w 600"/>
                <a:gd name="T59" fmla="*/ 249 h 408"/>
                <a:gd name="T60" fmla="*/ 422 w 600"/>
                <a:gd name="T61" fmla="*/ 282 h 408"/>
                <a:gd name="T62" fmla="*/ 381 w 600"/>
                <a:gd name="T63" fmla="*/ 296 h 408"/>
                <a:gd name="T64" fmla="*/ 331 w 600"/>
                <a:gd name="T65" fmla="*/ 308 h 408"/>
                <a:gd name="T66" fmla="*/ 322 w 600"/>
                <a:gd name="T67" fmla="*/ 356 h 408"/>
                <a:gd name="T68" fmla="*/ 293 w 600"/>
                <a:gd name="T69" fmla="*/ 408 h 408"/>
                <a:gd name="T70" fmla="*/ 274 w 600"/>
                <a:gd name="T71" fmla="*/ 382 h 408"/>
                <a:gd name="T72" fmla="*/ 224 w 600"/>
                <a:gd name="T73" fmla="*/ 341 h 408"/>
                <a:gd name="T74" fmla="*/ 148 w 600"/>
                <a:gd name="T75" fmla="*/ 308 h 408"/>
                <a:gd name="T76" fmla="*/ 129 w 600"/>
                <a:gd name="T77" fmla="*/ 296 h 408"/>
                <a:gd name="T78" fmla="*/ 117 w 600"/>
                <a:gd name="T79" fmla="*/ 368 h 408"/>
                <a:gd name="T80" fmla="*/ 112 w 600"/>
                <a:gd name="T81" fmla="*/ 387 h 408"/>
                <a:gd name="T82" fmla="*/ 93 w 600"/>
                <a:gd name="T83" fmla="*/ 387 h 408"/>
                <a:gd name="T84" fmla="*/ 103 w 600"/>
                <a:gd name="T85" fmla="*/ 323 h 408"/>
                <a:gd name="T86" fmla="*/ 50 w 600"/>
                <a:gd name="T87" fmla="*/ 349 h 408"/>
                <a:gd name="T88" fmla="*/ 38 w 600"/>
                <a:gd name="T89" fmla="*/ 375 h 408"/>
                <a:gd name="T90" fmla="*/ 38 w 600"/>
                <a:gd name="T91" fmla="*/ 341 h 408"/>
                <a:gd name="T92" fmla="*/ 0 w 600"/>
                <a:gd name="T93" fmla="*/ 356 h 408"/>
                <a:gd name="T94" fmla="*/ 17 w 600"/>
                <a:gd name="T95" fmla="*/ 320 h 408"/>
                <a:gd name="T96" fmla="*/ 138 w 600"/>
                <a:gd name="T97" fmla="*/ 237 h 408"/>
                <a:gd name="T98" fmla="*/ 157 w 600"/>
                <a:gd name="T99" fmla="*/ 145 h 408"/>
                <a:gd name="T100" fmla="*/ 191 w 600"/>
                <a:gd name="T101" fmla="*/ 80 h 408"/>
                <a:gd name="T102" fmla="*/ 210 w 600"/>
                <a:gd name="T103" fmla="*/ 38 h 408"/>
                <a:gd name="T104" fmla="*/ 257 w 600"/>
                <a:gd name="T105" fmla="*/ 33 h 408"/>
                <a:gd name="T106" fmla="*/ 272 w 600"/>
                <a:gd name="T107" fmla="*/ 19 h 408"/>
                <a:gd name="T108" fmla="*/ 291 w 600"/>
                <a:gd name="T109" fmla="*/ 16 h 408"/>
                <a:gd name="T110" fmla="*/ 307 w 600"/>
                <a:gd name="T111" fmla="*/ 16 h 408"/>
                <a:gd name="T112" fmla="*/ 324 w 600"/>
                <a:gd name="T113" fmla="*/ 2 h 408"/>
                <a:gd name="T114" fmla="*/ 341 w 600"/>
                <a:gd name="T115" fmla="*/ 0 h 408"/>
                <a:gd name="T116" fmla="*/ 372 w 600"/>
                <a:gd name="T117" fmla="*/ 9 h 408"/>
                <a:gd name="T118" fmla="*/ 391 w 600"/>
                <a:gd name="T119" fmla="*/ 19 h 408"/>
                <a:gd name="T120" fmla="*/ 393 w 600"/>
                <a:gd name="T121" fmla="*/ 26 h 408"/>
                <a:gd name="T122" fmla="*/ 393 w 600"/>
                <a:gd name="T123" fmla="*/ 26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408"/>
                <a:gd name="T188" fmla="*/ 600 w 60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408">
                  <a:moveTo>
                    <a:pt x="393" y="26"/>
                  </a:moveTo>
                  <a:lnTo>
                    <a:pt x="352" y="16"/>
                  </a:lnTo>
                  <a:lnTo>
                    <a:pt x="331" y="16"/>
                  </a:lnTo>
                  <a:lnTo>
                    <a:pt x="317" y="31"/>
                  </a:lnTo>
                  <a:lnTo>
                    <a:pt x="283" y="26"/>
                  </a:lnTo>
                  <a:lnTo>
                    <a:pt x="260" y="42"/>
                  </a:lnTo>
                  <a:lnTo>
                    <a:pt x="224" y="52"/>
                  </a:lnTo>
                  <a:lnTo>
                    <a:pt x="172" y="135"/>
                  </a:lnTo>
                  <a:lnTo>
                    <a:pt x="162" y="185"/>
                  </a:lnTo>
                  <a:lnTo>
                    <a:pt x="153" y="232"/>
                  </a:lnTo>
                  <a:lnTo>
                    <a:pt x="155" y="256"/>
                  </a:lnTo>
                  <a:lnTo>
                    <a:pt x="222" y="296"/>
                  </a:lnTo>
                  <a:lnTo>
                    <a:pt x="281" y="301"/>
                  </a:lnTo>
                  <a:lnTo>
                    <a:pt x="288" y="282"/>
                  </a:lnTo>
                  <a:lnTo>
                    <a:pt x="367" y="289"/>
                  </a:lnTo>
                  <a:lnTo>
                    <a:pt x="419" y="270"/>
                  </a:lnTo>
                  <a:lnTo>
                    <a:pt x="464" y="239"/>
                  </a:lnTo>
                  <a:lnTo>
                    <a:pt x="519" y="228"/>
                  </a:lnTo>
                  <a:lnTo>
                    <a:pt x="579" y="220"/>
                  </a:lnTo>
                  <a:lnTo>
                    <a:pt x="586" y="201"/>
                  </a:lnTo>
                  <a:lnTo>
                    <a:pt x="588" y="185"/>
                  </a:lnTo>
                  <a:lnTo>
                    <a:pt x="531" y="175"/>
                  </a:lnTo>
                  <a:lnTo>
                    <a:pt x="526" y="166"/>
                  </a:lnTo>
                  <a:lnTo>
                    <a:pt x="571" y="168"/>
                  </a:lnTo>
                  <a:lnTo>
                    <a:pt x="593" y="175"/>
                  </a:lnTo>
                  <a:lnTo>
                    <a:pt x="600" y="190"/>
                  </a:lnTo>
                  <a:lnTo>
                    <a:pt x="600" y="206"/>
                  </a:lnTo>
                  <a:lnTo>
                    <a:pt x="588" y="230"/>
                  </a:lnTo>
                  <a:lnTo>
                    <a:pt x="538" y="237"/>
                  </a:lnTo>
                  <a:lnTo>
                    <a:pt x="474" y="249"/>
                  </a:lnTo>
                  <a:lnTo>
                    <a:pt x="422" y="282"/>
                  </a:lnTo>
                  <a:lnTo>
                    <a:pt x="381" y="296"/>
                  </a:lnTo>
                  <a:lnTo>
                    <a:pt x="331" y="308"/>
                  </a:lnTo>
                  <a:lnTo>
                    <a:pt x="322" y="356"/>
                  </a:lnTo>
                  <a:lnTo>
                    <a:pt x="293" y="408"/>
                  </a:lnTo>
                  <a:lnTo>
                    <a:pt x="274" y="382"/>
                  </a:lnTo>
                  <a:lnTo>
                    <a:pt x="224" y="341"/>
                  </a:lnTo>
                  <a:lnTo>
                    <a:pt x="148" y="308"/>
                  </a:lnTo>
                  <a:lnTo>
                    <a:pt x="129" y="296"/>
                  </a:lnTo>
                  <a:lnTo>
                    <a:pt x="117" y="368"/>
                  </a:lnTo>
                  <a:lnTo>
                    <a:pt x="112" y="387"/>
                  </a:lnTo>
                  <a:lnTo>
                    <a:pt x="93" y="387"/>
                  </a:lnTo>
                  <a:lnTo>
                    <a:pt x="103" y="323"/>
                  </a:lnTo>
                  <a:lnTo>
                    <a:pt x="50" y="349"/>
                  </a:lnTo>
                  <a:lnTo>
                    <a:pt x="38" y="375"/>
                  </a:lnTo>
                  <a:lnTo>
                    <a:pt x="38" y="341"/>
                  </a:lnTo>
                  <a:lnTo>
                    <a:pt x="0" y="356"/>
                  </a:lnTo>
                  <a:lnTo>
                    <a:pt x="17" y="320"/>
                  </a:lnTo>
                  <a:lnTo>
                    <a:pt x="138" y="237"/>
                  </a:lnTo>
                  <a:lnTo>
                    <a:pt x="157" y="145"/>
                  </a:lnTo>
                  <a:lnTo>
                    <a:pt x="191" y="80"/>
                  </a:lnTo>
                  <a:lnTo>
                    <a:pt x="210" y="38"/>
                  </a:lnTo>
                  <a:lnTo>
                    <a:pt x="257" y="33"/>
                  </a:lnTo>
                  <a:lnTo>
                    <a:pt x="272" y="19"/>
                  </a:lnTo>
                  <a:lnTo>
                    <a:pt x="291" y="16"/>
                  </a:lnTo>
                  <a:lnTo>
                    <a:pt x="307" y="16"/>
                  </a:lnTo>
                  <a:lnTo>
                    <a:pt x="324" y="2"/>
                  </a:lnTo>
                  <a:lnTo>
                    <a:pt x="341" y="0"/>
                  </a:lnTo>
                  <a:lnTo>
                    <a:pt x="372" y="9"/>
                  </a:lnTo>
                  <a:lnTo>
                    <a:pt x="391" y="19"/>
                  </a:lnTo>
                  <a:lnTo>
                    <a:pt x="393"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1" name="Freeform 434"/>
            <p:cNvSpPr>
              <a:spLocks/>
            </p:cNvSpPr>
            <p:nvPr/>
          </p:nvSpPr>
          <p:spPr bwMode="auto">
            <a:xfrm>
              <a:off x="1704" y="1139"/>
              <a:ext cx="452" cy="674"/>
            </a:xfrm>
            <a:custGeom>
              <a:avLst/>
              <a:gdLst>
                <a:gd name="T0" fmla="*/ 64 w 452"/>
                <a:gd name="T1" fmla="*/ 5 h 674"/>
                <a:gd name="T2" fmla="*/ 69 w 452"/>
                <a:gd name="T3" fmla="*/ 218 h 674"/>
                <a:gd name="T4" fmla="*/ 74 w 452"/>
                <a:gd name="T5" fmla="*/ 498 h 674"/>
                <a:gd name="T6" fmla="*/ 74 w 452"/>
                <a:gd name="T7" fmla="*/ 529 h 674"/>
                <a:gd name="T8" fmla="*/ 55 w 452"/>
                <a:gd name="T9" fmla="*/ 373 h 674"/>
                <a:gd name="T10" fmla="*/ 52 w 452"/>
                <a:gd name="T11" fmla="*/ 254 h 674"/>
                <a:gd name="T12" fmla="*/ 22 w 452"/>
                <a:gd name="T13" fmla="*/ 351 h 674"/>
                <a:gd name="T14" fmla="*/ 22 w 452"/>
                <a:gd name="T15" fmla="*/ 496 h 674"/>
                <a:gd name="T16" fmla="*/ 55 w 452"/>
                <a:gd name="T17" fmla="*/ 584 h 674"/>
                <a:gd name="T18" fmla="*/ 102 w 452"/>
                <a:gd name="T19" fmla="*/ 582 h 674"/>
                <a:gd name="T20" fmla="*/ 224 w 452"/>
                <a:gd name="T21" fmla="*/ 498 h 674"/>
                <a:gd name="T22" fmla="*/ 290 w 452"/>
                <a:gd name="T23" fmla="*/ 404 h 674"/>
                <a:gd name="T24" fmla="*/ 324 w 452"/>
                <a:gd name="T25" fmla="*/ 358 h 674"/>
                <a:gd name="T26" fmla="*/ 367 w 452"/>
                <a:gd name="T27" fmla="*/ 349 h 674"/>
                <a:gd name="T28" fmla="*/ 364 w 452"/>
                <a:gd name="T29" fmla="*/ 368 h 674"/>
                <a:gd name="T30" fmla="*/ 348 w 452"/>
                <a:gd name="T31" fmla="*/ 380 h 674"/>
                <a:gd name="T32" fmla="*/ 290 w 452"/>
                <a:gd name="T33" fmla="*/ 439 h 674"/>
                <a:gd name="T34" fmla="*/ 245 w 452"/>
                <a:gd name="T35" fmla="*/ 508 h 674"/>
                <a:gd name="T36" fmla="*/ 157 w 452"/>
                <a:gd name="T37" fmla="*/ 570 h 674"/>
                <a:gd name="T38" fmla="*/ 98 w 452"/>
                <a:gd name="T39" fmla="*/ 605 h 674"/>
                <a:gd name="T40" fmla="*/ 160 w 452"/>
                <a:gd name="T41" fmla="*/ 593 h 674"/>
                <a:gd name="T42" fmla="*/ 245 w 452"/>
                <a:gd name="T43" fmla="*/ 541 h 674"/>
                <a:gd name="T44" fmla="*/ 293 w 452"/>
                <a:gd name="T45" fmla="*/ 496 h 674"/>
                <a:gd name="T46" fmla="*/ 336 w 452"/>
                <a:gd name="T47" fmla="*/ 425 h 674"/>
                <a:gd name="T48" fmla="*/ 324 w 452"/>
                <a:gd name="T49" fmla="*/ 487 h 674"/>
                <a:gd name="T50" fmla="*/ 271 w 452"/>
                <a:gd name="T51" fmla="*/ 555 h 674"/>
                <a:gd name="T52" fmla="*/ 155 w 452"/>
                <a:gd name="T53" fmla="*/ 615 h 674"/>
                <a:gd name="T54" fmla="*/ 214 w 452"/>
                <a:gd name="T55" fmla="*/ 615 h 674"/>
                <a:gd name="T56" fmla="*/ 293 w 452"/>
                <a:gd name="T57" fmla="*/ 567 h 674"/>
                <a:gd name="T58" fmla="*/ 407 w 452"/>
                <a:gd name="T59" fmla="*/ 570 h 674"/>
                <a:gd name="T60" fmla="*/ 383 w 452"/>
                <a:gd name="T61" fmla="*/ 442 h 674"/>
                <a:gd name="T62" fmla="*/ 390 w 452"/>
                <a:gd name="T63" fmla="*/ 301 h 674"/>
                <a:gd name="T64" fmla="*/ 343 w 452"/>
                <a:gd name="T65" fmla="*/ 207 h 674"/>
                <a:gd name="T66" fmla="*/ 331 w 452"/>
                <a:gd name="T67" fmla="*/ 204 h 674"/>
                <a:gd name="T68" fmla="*/ 286 w 452"/>
                <a:gd name="T69" fmla="*/ 261 h 674"/>
                <a:gd name="T70" fmla="*/ 336 w 452"/>
                <a:gd name="T71" fmla="*/ 166 h 674"/>
                <a:gd name="T72" fmla="*/ 348 w 452"/>
                <a:gd name="T73" fmla="*/ 0 h 674"/>
                <a:gd name="T74" fmla="*/ 367 w 452"/>
                <a:gd name="T75" fmla="*/ 12 h 674"/>
                <a:gd name="T76" fmla="*/ 364 w 452"/>
                <a:gd name="T77" fmla="*/ 102 h 674"/>
                <a:gd name="T78" fmla="*/ 393 w 452"/>
                <a:gd name="T79" fmla="*/ 76 h 674"/>
                <a:gd name="T80" fmla="*/ 421 w 452"/>
                <a:gd name="T81" fmla="*/ 161 h 674"/>
                <a:gd name="T82" fmla="*/ 412 w 452"/>
                <a:gd name="T83" fmla="*/ 328 h 674"/>
                <a:gd name="T84" fmla="*/ 402 w 452"/>
                <a:gd name="T85" fmla="*/ 456 h 674"/>
                <a:gd name="T86" fmla="*/ 412 w 452"/>
                <a:gd name="T87" fmla="*/ 525 h 674"/>
                <a:gd name="T88" fmla="*/ 440 w 452"/>
                <a:gd name="T89" fmla="*/ 570 h 674"/>
                <a:gd name="T90" fmla="*/ 445 w 452"/>
                <a:gd name="T91" fmla="*/ 653 h 674"/>
                <a:gd name="T92" fmla="*/ 452 w 452"/>
                <a:gd name="T93" fmla="*/ 674 h 674"/>
                <a:gd name="T94" fmla="*/ 417 w 452"/>
                <a:gd name="T95" fmla="*/ 669 h 674"/>
                <a:gd name="T96" fmla="*/ 407 w 452"/>
                <a:gd name="T97" fmla="*/ 624 h 674"/>
                <a:gd name="T98" fmla="*/ 233 w 452"/>
                <a:gd name="T99" fmla="*/ 629 h 674"/>
                <a:gd name="T100" fmla="*/ 179 w 452"/>
                <a:gd name="T101" fmla="*/ 631 h 674"/>
                <a:gd name="T102" fmla="*/ 114 w 452"/>
                <a:gd name="T103" fmla="*/ 624 h 674"/>
                <a:gd name="T104" fmla="*/ 36 w 452"/>
                <a:gd name="T105" fmla="*/ 577 h 674"/>
                <a:gd name="T106" fmla="*/ 0 w 452"/>
                <a:gd name="T107" fmla="*/ 487 h 674"/>
                <a:gd name="T108" fmla="*/ 5 w 452"/>
                <a:gd name="T109" fmla="*/ 349 h 674"/>
                <a:gd name="T110" fmla="*/ 50 w 452"/>
                <a:gd name="T111" fmla="*/ 209 h 674"/>
                <a:gd name="T112" fmla="*/ 55 w 452"/>
                <a:gd name="T113" fmla="*/ 40 h 674"/>
                <a:gd name="T114" fmla="*/ 64 w 452"/>
                <a:gd name="T115" fmla="*/ 5 h 674"/>
                <a:gd name="T116" fmla="*/ 64 w 452"/>
                <a:gd name="T117" fmla="*/ 5 h 6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674"/>
                <a:gd name="T179" fmla="*/ 452 w 452"/>
                <a:gd name="T180" fmla="*/ 674 h 6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674">
                  <a:moveTo>
                    <a:pt x="64" y="5"/>
                  </a:moveTo>
                  <a:lnTo>
                    <a:pt x="69" y="218"/>
                  </a:lnTo>
                  <a:lnTo>
                    <a:pt x="74" y="498"/>
                  </a:lnTo>
                  <a:lnTo>
                    <a:pt x="74" y="529"/>
                  </a:lnTo>
                  <a:lnTo>
                    <a:pt x="55" y="373"/>
                  </a:lnTo>
                  <a:lnTo>
                    <a:pt x="52" y="254"/>
                  </a:lnTo>
                  <a:lnTo>
                    <a:pt x="22" y="351"/>
                  </a:lnTo>
                  <a:lnTo>
                    <a:pt x="22" y="496"/>
                  </a:lnTo>
                  <a:lnTo>
                    <a:pt x="55" y="584"/>
                  </a:lnTo>
                  <a:lnTo>
                    <a:pt x="102" y="582"/>
                  </a:lnTo>
                  <a:lnTo>
                    <a:pt x="224" y="498"/>
                  </a:lnTo>
                  <a:lnTo>
                    <a:pt x="290" y="404"/>
                  </a:lnTo>
                  <a:lnTo>
                    <a:pt x="324" y="358"/>
                  </a:lnTo>
                  <a:lnTo>
                    <a:pt x="367" y="349"/>
                  </a:lnTo>
                  <a:lnTo>
                    <a:pt x="364" y="368"/>
                  </a:lnTo>
                  <a:lnTo>
                    <a:pt x="348" y="380"/>
                  </a:lnTo>
                  <a:lnTo>
                    <a:pt x="290" y="439"/>
                  </a:lnTo>
                  <a:lnTo>
                    <a:pt x="245" y="508"/>
                  </a:lnTo>
                  <a:lnTo>
                    <a:pt x="157" y="570"/>
                  </a:lnTo>
                  <a:lnTo>
                    <a:pt x="98" y="605"/>
                  </a:lnTo>
                  <a:lnTo>
                    <a:pt x="160" y="593"/>
                  </a:lnTo>
                  <a:lnTo>
                    <a:pt x="245" y="541"/>
                  </a:lnTo>
                  <a:lnTo>
                    <a:pt x="293" y="496"/>
                  </a:lnTo>
                  <a:lnTo>
                    <a:pt x="336" y="425"/>
                  </a:lnTo>
                  <a:lnTo>
                    <a:pt x="324" y="487"/>
                  </a:lnTo>
                  <a:lnTo>
                    <a:pt x="271" y="555"/>
                  </a:lnTo>
                  <a:lnTo>
                    <a:pt x="155" y="615"/>
                  </a:lnTo>
                  <a:lnTo>
                    <a:pt x="214" y="615"/>
                  </a:lnTo>
                  <a:lnTo>
                    <a:pt x="293" y="567"/>
                  </a:lnTo>
                  <a:lnTo>
                    <a:pt x="407" y="570"/>
                  </a:lnTo>
                  <a:lnTo>
                    <a:pt x="383" y="442"/>
                  </a:lnTo>
                  <a:lnTo>
                    <a:pt x="390" y="301"/>
                  </a:lnTo>
                  <a:lnTo>
                    <a:pt x="343" y="207"/>
                  </a:lnTo>
                  <a:lnTo>
                    <a:pt x="331" y="204"/>
                  </a:lnTo>
                  <a:lnTo>
                    <a:pt x="286" y="261"/>
                  </a:lnTo>
                  <a:lnTo>
                    <a:pt x="336" y="166"/>
                  </a:lnTo>
                  <a:lnTo>
                    <a:pt x="348" y="0"/>
                  </a:lnTo>
                  <a:lnTo>
                    <a:pt x="367" y="12"/>
                  </a:lnTo>
                  <a:lnTo>
                    <a:pt x="364" y="102"/>
                  </a:lnTo>
                  <a:lnTo>
                    <a:pt x="393" y="76"/>
                  </a:lnTo>
                  <a:lnTo>
                    <a:pt x="421" y="161"/>
                  </a:lnTo>
                  <a:lnTo>
                    <a:pt x="412" y="328"/>
                  </a:lnTo>
                  <a:lnTo>
                    <a:pt x="402" y="456"/>
                  </a:lnTo>
                  <a:lnTo>
                    <a:pt x="412" y="525"/>
                  </a:lnTo>
                  <a:lnTo>
                    <a:pt x="440" y="570"/>
                  </a:lnTo>
                  <a:lnTo>
                    <a:pt x="445" y="653"/>
                  </a:lnTo>
                  <a:lnTo>
                    <a:pt x="452" y="674"/>
                  </a:lnTo>
                  <a:lnTo>
                    <a:pt x="417" y="669"/>
                  </a:lnTo>
                  <a:lnTo>
                    <a:pt x="407" y="624"/>
                  </a:lnTo>
                  <a:lnTo>
                    <a:pt x="233" y="629"/>
                  </a:lnTo>
                  <a:lnTo>
                    <a:pt x="179" y="631"/>
                  </a:lnTo>
                  <a:lnTo>
                    <a:pt x="114" y="624"/>
                  </a:lnTo>
                  <a:lnTo>
                    <a:pt x="36" y="577"/>
                  </a:lnTo>
                  <a:lnTo>
                    <a:pt x="0" y="487"/>
                  </a:lnTo>
                  <a:lnTo>
                    <a:pt x="5" y="349"/>
                  </a:lnTo>
                  <a:lnTo>
                    <a:pt x="50" y="209"/>
                  </a:lnTo>
                  <a:lnTo>
                    <a:pt x="55" y="40"/>
                  </a:lnTo>
                  <a:lnTo>
                    <a:pt x="6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2" name="Freeform 435"/>
            <p:cNvSpPr>
              <a:spLocks/>
            </p:cNvSpPr>
            <p:nvPr/>
          </p:nvSpPr>
          <p:spPr bwMode="auto">
            <a:xfrm>
              <a:off x="1783" y="1122"/>
              <a:ext cx="271" cy="60"/>
            </a:xfrm>
            <a:custGeom>
              <a:avLst/>
              <a:gdLst>
                <a:gd name="T0" fmla="*/ 0 w 271"/>
                <a:gd name="T1" fmla="*/ 19 h 60"/>
                <a:gd name="T2" fmla="*/ 0 w 271"/>
                <a:gd name="T3" fmla="*/ 50 h 60"/>
                <a:gd name="T4" fmla="*/ 40 w 271"/>
                <a:gd name="T5" fmla="*/ 60 h 60"/>
                <a:gd name="T6" fmla="*/ 128 w 271"/>
                <a:gd name="T7" fmla="*/ 50 h 60"/>
                <a:gd name="T8" fmla="*/ 271 w 271"/>
                <a:gd name="T9" fmla="*/ 12 h 60"/>
                <a:gd name="T10" fmla="*/ 245 w 271"/>
                <a:gd name="T11" fmla="*/ 10 h 60"/>
                <a:gd name="T12" fmla="*/ 150 w 271"/>
                <a:gd name="T13" fmla="*/ 34 h 60"/>
                <a:gd name="T14" fmla="*/ 64 w 271"/>
                <a:gd name="T15" fmla="*/ 50 h 60"/>
                <a:gd name="T16" fmla="*/ 19 w 271"/>
                <a:gd name="T17" fmla="*/ 46 h 60"/>
                <a:gd name="T18" fmla="*/ 14 w 271"/>
                <a:gd name="T19" fmla="*/ 31 h 60"/>
                <a:gd name="T20" fmla="*/ 12 w 271"/>
                <a:gd name="T21" fmla="*/ 0 h 60"/>
                <a:gd name="T22" fmla="*/ 0 w 271"/>
                <a:gd name="T23" fmla="*/ 19 h 60"/>
                <a:gd name="T24" fmla="*/ 0 w 271"/>
                <a:gd name="T25" fmla="*/ 1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60"/>
                <a:gd name="T41" fmla="*/ 271 w 27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60">
                  <a:moveTo>
                    <a:pt x="0" y="19"/>
                  </a:moveTo>
                  <a:lnTo>
                    <a:pt x="0" y="50"/>
                  </a:lnTo>
                  <a:lnTo>
                    <a:pt x="40" y="60"/>
                  </a:lnTo>
                  <a:lnTo>
                    <a:pt x="128" y="50"/>
                  </a:lnTo>
                  <a:lnTo>
                    <a:pt x="271" y="12"/>
                  </a:lnTo>
                  <a:lnTo>
                    <a:pt x="245" y="10"/>
                  </a:lnTo>
                  <a:lnTo>
                    <a:pt x="150" y="34"/>
                  </a:lnTo>
                  <a:lnTo>
                    <a:pt x="64" y="50"/>
                  </a:lnTo>
                  <a:lnTo>
                    <a:pt x="19" y="46"/>
                  </a:lnTo>
                  <a:lnTo>
                    <a:pt x="14" y="31"/>
                  </a:lnTo>
                  <a:lnTo>
                    <a:pt x="12" y="0"/>
                  </a:lnTo>
                  <a:lnTo>
                    <a:pt x="0"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3" name="Freeform 436"/>
            <p:cNvSpPr>
              <a:spLocks/>
            </p:cNvSpPr>
            <p:nvPr/>
          </p:nvSpPr>
          <p:spPr bwMode="auto">
            <a:xfrm>
              <a:off x="2301" y="838"/>
              <a:ext cx="172" cy="166"/>
            </a:xfrm>
            <a:custGeom>
              <a:avLst/>
              <a:gdLst>
                <a:gd name="T0" fmla="*/ 0 w 172"/>
                <a:gd name="T1" fmla="*/ 54 h 166"/>
                <a:gd name="T2" fmla="*/ 34 w 172"/>
                <a:gd name="T3" fmla="*/ 42 h 166"/>
                <a:gd name="T4" fmla="*/ 105 w 172"/>
                <a:gd name="T5" fmla="*/ 0 h 166"/>
                <a:gd name="T6" fmla="*/ 48 w 172"/>
                <a:gd name="T7" fmla="*/ 57 h 166"/>
                <a:gd name="T8" fmla="*/ 110 w 172"/>
                <a:gd name="T9" fmla="*/ 61 h 166"/>
                <a:gd name="T10" fmla="*/ 141 w 172"/>
                <a:gd name="T11" fmla="*/ 66 h 166"/>
                <a:gd name="T12" fmla="*/ 139 w 172"/>
                <a:gd name="T13" fmla="*/ 102 h 166"/>
                <a:gd name="T14" fmla="*/ 172 w 172"/>
                <a:gd name="T15" fmla="*/ 152 h 166"/>
                <a:gd name="T16" fmla="*/ 153 w 172"/>
                <a:gd name="T17" fmla="*/ 166 h 166"/>
                <a:gd name="T18" fmla="*/ 112 w 172"/>
                <a:gd name="T19" fmla="*/ 109 h 166"/>
                <a:gd name="T20" fmla="*/ 108 w 172"/>
                <a:gd name="T21" fmla="*/ 142 h 166"/>
                <a:gd name="T22" fmla="*/ 67 w 172"/>
                <a:gd name="T23" fmla="*/ 152 h 166"/>
                <a:gd name="T24" fmla="*/ 72 w 172"/>
                <a:gd name="T25" fmla="*/ 118 h 166"/>
                <a:gd name="T26" fmla="*/ 3 w 172"/>
                <a:gd name="T27" fmla="*/ 111 h 166"/>
                <a:gd name="T28" fmla="*/ 8 w 172"/>
                <a:gd name="T29" fmla="*/ 99 h 166"/>
                <a:gd name="T30" fmla="*/ 108 w 172"/>
                <a:gd name="T31" fmla="*/ 97 h 166"/>
                <a:gd name="T32" fmla="*/ 108 w 172"/>
                <a:gd name="T33" fmla="*/ 78 h 166"/>
                <a:gd name="T34" fmla="*/ 29 w 172"/>
                <a:gd name="T35" fmla="*/ 73 h 166"/>
                <a:gd name="T36" fmla="*/ 3 w 172"/>
                <a:gd name="T37" fmla="*/ 76 h 166"/>
                <a:gd name="T38" fmla="*/ 0 w 172"/>
                <a:gd name="T39" fmla="*/ 54 h 166"/>
                <a:gd name="T40" fmla="*/ 0 w 172"/>
                <a:gd name="T41" fmla="*/ 54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66"/>
                <a:gd name="T65" fmla="*/ 172 w 17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66">
                  <a:moveTo>
                    <a:pt x="0" y="54"/>
                  </a:moveTo>
                  <a:lnTo>
                    <a:pt x="34" y="42"/>
                  </a:lnTo>
                  <a:lnTo>
                    <a:pt x="105" y="0"/>
                  </a:lnTo>
                  <a:lnTo>
                    <a:pt x="48" y="57"/>
                  </a:lnTo>
                  <a:lnTo>
                    <a:pt x="110" y="61"/>
                  </a:lnTo>
                  <a:lnTo>
                    <a:pt x="141" y="66"/>
                  </a:lnTo>
                  <a:lnTo>
                    <a:pt x="139" y="102"/>
                  </a:lnTo>
                  <a:lnTo>
                    <a:pt x="172" y="152"/>
                  </a:lnTo>
                  <a:lnTo>
                    <a:pt x="153" y="166"/>
                  </a:lnTo>
                  <a:lnTo>
                    <a:pt x="112" y="109"/>
                  </a:lnTo>
                  <a:lnTo>
                    <a:pt x="108" y="142"/>
                  </a:lnTo>
                  <a:lnTo>
                    <a:pt x="67" y="152"/>
                  </a:lnTo>
                  <a:lnTo>
                    <a:pt x="72" y="118"/>
                  </a:lnTo>
                  <a:lnTo>
                    <a:pt x="3" y="111"/>
                  </a:lnTo>
                  <a:lnTo>
                    <a:pt x="8" y="99"/>
                  </a:lnTo>
                  <a:lnTo>
                    <a:pt x="108" y="97"/>
                  </a:lnTo>
                  <a:lnTo>
                    <a:pt x="108" y="78"/>
                  </a:lnTo>
                  <a:lnTo>
                    <a:pt x="29" y="73"/>
                  </a:lnTo>
                  <a:lnTo>
                    <a:pt x="3" y="76"/>
                  </a:lnTo>
                  <a:lnTo>
                    <a:pt x="0"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4" name="Freeform 437"/>
            <p:cNvSpPr>
              <a:spLocks/>
            </p:cNvSpPr>
            <p:nvPr/>
          </p:nvSpPr>
          <p:spPr bwMode="auto">
            <a:xfrm>
              <a:off x="2444" y="904"/>
              <a:ext cx="86" cy="126"/>
            </a:xfrm>
            <a:custGeom>
              <a:avLst/>
              <a:gdLst>
                <a:gd name="T0" fmla="*/ 86 w 86"/>
                <a:gd name="T1" fmla="*/ 14 h 126"/>
                <a:gd name="T2" fmla="*/ 26 w 86"/>
                <a:gd name="T3" fmla="*/ 83 h 126"/>
                <a:gd name="T4" fmla="*/ 0 w 86"/>
                <a:gd name="T5" fmla="*/ 126 h 126"/>
                <a:gd name="T6" fmla="*/ 10 w 86"/>
                <a:gd name="T7" fmla="*/ 86 h 126"/>
                <a:gd name="T8" fmla="*/ 84 w 86"/>
                <a:gd name="T9" fmla="*/ 0 h 126"/>
                <a:gd name="T10" fmla="*/ 86 w 86"/>
                <a:gd name="T11" fmla="*/ 14 h 126"/>
                <a:gd name="T12" fmla="*/ 86 w 86"/>
                <a:gd name="T13" fmla="*/ 14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6" y="14"/>
                  </a:moveTo>
                  <a:lnTo>
                    <a:pt x="26" y="83"/>
                  </a:lnTo>
                  <a:lnTo>
                    <a:pt x="0" y="126"/>
                  </a:lnTo>
                  <a:lnTo>
                    <a:pt x="10" y="86"/>
                  </a:lnTo>
                  <a:lnTo>
                    <a:pt x="84" y="0"/>
                  </a:lnTo>
                  <a:lnTo>
                    <a:pt x="86"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5" name="Freeform 438"/>
            <p:cNvSpPr>
              <a:spLocks/>
            </p:cNvSpPr>
            <p:nvPr/>
          </p:nvSpPr>
          <p:spPr bwMode="auto">
            <a:xfrm>
              <a:off x="2397" y="963"/>
              <a:ext cx="23" cy="122"/>
            </a:xfrm>
            <a:custGeom>
              <a:avLst/>
              <a:gdLst>
                <a:gd name="T0" fmla="*/ 7 w 23"/>
                <a:gd name="T1" fmla="*/ 0 h 122"/>
                <a:gd name="T2" fmla="*/ 23 w 23"/>
                <a:gd name="T3" fmla="*/ 50 h 122"/>
                <a:gd name="T4" fmla="*/ 16 w 23"/>
                <a:gd name="T5" fmla="*/ 122 h 122"/>
                <a:gd name="T6" fmla="*/ 0 w 23"/>
                <a:gd name="T7" fmla="*/ 10 h 122"/>
                <a:gd name="T8" fmla="*/ 7 w 23"/>
                <a:gd name="T9" fmla="*/ 0 h 122"/>
                <a:gd name="T10" fmla="*/ 7 w 23"/>
                <a:gd name="T11" fmla="*/ 0 h 122"/>
                <a:gd name="T12" fmla="*/ 0 60000 65536"/>
                <a:gd name="T13" fmla="*/ 0 60000 65536"/>
                <a:gd name="T14" fmla="*/ 0 60000 65536"/>
                <a:gd name="T15" fmla="*/ 0 60000 65536"/>
                <a:gd name="T16" fmla="*/ 0 60000 65536"/>
                <a:gd name="T17" fmla="*/ 0 60000 65536"/>
                <a:gd name="T18" fmla="*/ 0 w 23"/>
                <a:gd name="T19" fmla="*/ 0 h 122"/>
                <a:gd name="T20" fmla="*/ 23 w 2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 h="122">
                  <a:moveTo>
                    <a:pt x="7" y="0"/>
                  </a:moveTo>
                  <a:lnTo>
                    <a:pt x="23" y="50"/>
                  </a:lnTo>
                  <a:lnTo>
                    <a:pt x="16" y="122"/>
                  </a:lnTo>
                  <a:lnTo>
                    <a:pt x="0" y="10"/>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6" name="Freeform 439"/>
            <p:cNvSpPr>
              <a:spLocks/>
            </p:cNvSpPr>
            <p:nvPr/>
          </p:nvSpPr>
          <p:spPr bwMode="auto">
            <a:xfrm>
              <a:off x="2420" y="1051"/>
              <a:ext cx="89" cy="152"/>
            </a:xfrm>
            <a:custGeom>
              <a:avLst/>
              <a:gdLst>
                <a:gd name="T0" fmla="*/ 24 w 89"/>
                <a:gd name="T1" fmla="*/ 0 h 152"/>
                <a:gd name="T2" fmla="*/ 31 w 89"/>
                <a:gd name="T3" fmla="*/ 29 h 152"/>
                <a:gd name="T4" fmla="*/ 89 w 89"/>
                <a:gd name="T5" fmla="*/ 93 h 152"/>
                <a:gd name="T6" fmla="*/ 65 w 89"/>
                <a:gd name="T7" fmla="*/ 98 h 152"/>
                <a:gd name="T8" fmla="*/ 53 w 89"/>
                <a:gd name="T9" fmla="*/ 152 h 152"/>
                <a:gd name="T10" fmla="*/ 46 w 89"/>
                <a:gd name="T11" fmla="*/ 74 h 152"/>
                <a:gd name="T12" fmla="*/ 17 w 89"/>
                <a:gd name="T13" fmla="*/ 24 h 152"/>
                <a:gd name="T14" fmla="*/ 0 w 89"/>
                <a:gd name="T15" fmla="*/ 34 h 152"/>
                <a:gd name="T16" fmla="*/ 0 w 89"/>
                <a:gd name="T17" fmla="*/ 17 h 152"/>
                <a:gd name="T18" fmla="*/ 24 w 89"/>
                <a:gd name="T19" fmla="*/ 0 h 152"/>
                <a:gd name="T20" fmla="*/ 24 w 89"/>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52"/>
                <a:gd name="T35" fmla="*/ 89 w 8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52">
                  <a:moveTo>
                    <a:pt x="24" y="0"/>
                  </a:moveTo>
                  <a:lnTo>
                    <a:pt x="31" y="29"/>
                  </a:lnTo>
                  <a:lnTo>
                    <a:pt x="89" y="93"/>
                  </a:lnTo>
                  <a:lnTo>
                    <a:pt x="65" y="98"/>
                  </a:lnTo>
                  <a:lnTo>
                    <a:pt x="53" y="152"/>
                  </a:lnTo>
                  <a:lnTo>
                    <a:pt x="46" y="74"/>
                  </a:lnTo>
                  <a:lnTo>
                    <a:pt x="17" y="24"/>
                  </a:lnTo>
                  <a:lnTo>
                    <a:pt x="0" y="34"/>
                  </a:lnTo>
                  <a:lnTo>
                    <a:pt x="0" y="1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7" name="Freeform 440"/>
            <p:cNvSpPr>
              <a:spLocks/>
            </p:cNvSpPr>
            <p:nvPr/>
          </p:nvSpPr>
          <p:spPr bwMode="auto">
            <a:xfrm>
              <a:off x="2411" y="1028"/>
              <a:ext cx="143" cy="410"/>
            </a:xfrm>
            <a:custGeom>
              <a:avLst/>
              <a:gdLst>
                <a:gd name="T0" fmla="*/ 138 w 143"/>
                <a:gd name="T1" fmla="*/ 33 h 410"/>
                <a:gd name="T2" fmla="*/ 59 w 143"/>
                <a:gd name="T3" fmla="*/ 272 h 410"/>
                <a:gd name="T4" fmla="*/ 0 w 143"/>
                <a:gd name="T5" fmla="*/ 410 h 410"/>
                <a:gd name="T6" fmla="*/ 109 w 143"/>
                <a:gd name="T7" fmla="*/ 66 h 410"/>
                <a:gd name="T8" fmla="*/ 143 w 143"/>
                <a:gd name="T9" fmla="*/ 0 h 410"/>
                <a:gd name="T10" fmla="*/ 138 w 143"/>
                <a:gd name="T11" fmla="*/ 33 h 410"/>
                <a:gd name="T12" fmla="*/ 138 w 143"/>
                <a:gd name="T13" fmla="*/ 33 h 410"/>
                <a:gd name="T14" fmla="*/ 0 60000 65536"/>
                <a:gd name="T15" fmla="*/ 0 60000 65536"/>
                <a:gd name="T16" fmla="*/ 0 60000 65536"/>
                <a:gd name="T17" fmla="*/ 0 60000 65536"/>
                <a:gd name="T18" fmla="*/ 0 60000 65536"/>
                <a:gd name="T19" fmla="*/ 0 60000 65536"/>
                <a:gd name="T20" fmla="*/ 0 60000 65536"/>
                <a:gd name="T21" fmla="*/ 0 w 143"/>
                <a:gd name="T22" fmla="*/ 0 h 410"/>
                <a:gd name="T23" fmla="*/ 143 w 143"/>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10">
                  <a:moveTo>
                    <a:pt x="138" y="33"/>
                  </a:moveTo>
                  <a:lnTo>
                    <a:pt x="59" y="272"/>
                  </a:lnTo>
                  <a:lnTo>
                    <a:pt x="0" y="410"/>
                  </a:lnTo>
                  <a:lnTo>
                    <a:pt x="109" y="66"/>
                  </a:lnTo>
                  <a:lnTo>
                    <a:pt x="143" y="0"/>
                  </a:lnTo>
                  <a:lnTo>
                    <a:pt x="138"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8" name="Freeform 441"/>
            <p:cNvSpPr>
              <a:spLocks/>
            </p:cNvSpPr>
            <p:nvPr/>
          </p:nvSpPr>
          <p:spPr bwMode="auto">
            <a:xfrm>
              <a:off x="2121" y="1144"/>
              <a:ext cx="352" cy="690"/>
            </a:xfrm>
            <a:custGeom>
              <a:avLst/>
              <a:gdLst>
                <a:gd name="T0" fmla="*/ 352 w 352"/>
                <a:gd name="T1" fmla="*/ 35 h 690"/>
                <a:gd name="T2" fmla="*/ 330 w 352"/>
                <a:gd name="T3" fmla="*/ 123 h 690"/>
                <a:gd name="T4" fmla="*/ 304 w 352"/>
                <a:gd name="T5" fmla="*/ 194 h 690"/>
                <a:gd name="T6" fmla="*/ 292 w 352"/>
                <a:gd name="T7" fmla="*/ 313 h 690"/>
                <a:gd name="T8" fmla="*/ 261 w 352"/>
                <a:gd name="T9" fmla="*/ 394 h 690"/>
                <a:gd name="T10" fmla="*/ 238 w 352"/>
                <a:gd name="T11" fmla="*/ 451 h 690"/>
                <a:gd name="T12" fmla="*/ 221 w 352"/>
                <a:gd name="T13" fmla="*/ 522 h 690"/>
                <a:gd name="T14" fmla="*/ 200 w 352"/>
                <a:gd name="T15" fmla="*/ 588 h 690"/>
                <a:gd name="T16" fmla="*/ 178 w 352"/>
                <a:gd name="T17" fmla="*/ 655 h 690"/>
                <a:gd name="T18" fmla="*/ 178 w 352"/>
                <a:gd name="T19" fmla="*/ 690 h 690"/>
                <a:gd name="T20" fmla="*/ 71 w 352"/>
                <a:gd name="T21" fmla="*/ 679 h 690"/>
                <a:gd name="T22" fmla="*/ 0 w 352"/>
                <a:gd name="T23" fmla="*/ 669 h 690"/>
                <a:gd name="T24" fmla="*/ 7 w 352"/>
                <a:gd name="T25" fmla="*/ 657 h 690"/>
                <a:gd name="T26" fmla="*/ 57 w 352"/>
                <a:gd name="T27" fmla="*/ 662 h 690"/>
                <a:gd name="T28" fmla="*/ 159 w 352"/>
                <a:gd name="T29" fmla="*/ 482 h 690"/>
                <a:gd name="T30" fmla="*/ 214 w 352"/>
                <a:gd name="T31" fmla="*/ 346 h 690"/>
                <a:gd name="T32" fmla="*/ 238 w 352"/>
                <a:gd name="T33" fmla="*/ 292 h 690"/>
                <a:gd name="T34" fmla="*/ 209 w 352"/>
                <a:gd name="T35" fmla="*/ 394 h 690"/>
                <a:gd name="T36" fmla="*/ 164 w 352"/>
                <a:gd name="T37" fmla="*/ 558 h 690"/>
                <a:gd name="T38" fmla="*/ 171 w 352"/>
                <a:gd name="T39" fmla="*/ 610 h 690"/>
                <a:gd name="T40" fmla="*/ 221 w 352"/>
                <a:gd name="T41" fmla="*/ 420 h 690"/>
                <a:gd name="T42" fmla="*/ 264 w 352"/>
                <a:gd name="T43" fmla="*/ 344 h 690"/>
                <a:gd name="T44" fmla="*/ 290 w 352"/>
                <a:gd name="T45" fmla="*/ 199 h 690"/>
                <a:gd name="T46" fmla="*/ 328 w 352"/>
                <a:gd name="T47" fmla="*/ 73 h 690"/>
                <a:gd name="T48" fmla="*/ 349 w 352"/>
                <a:gd name="T49" fmla="*/ 0 h 690"/>
                <a:gd name="T50" fmla="*/ 352 w 352"/>
                <a:gd name="T51" fmla="*/ 35 h 690"/>
                <a:gd name="T52" fmla="*/ 352 w 352"/>
                <a:gd name="T53" fmla="*/ 3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
                <a:gd name="T82" fmla="*/ 0 h 690"/>
                <a:gd name="T83" fmla="*/ 352 w 352"/>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 h="690">
                  <a:moveTo>
                    <a:pt x="352" y="35"/>
                  </a:moveTo>
                  <a:lnTo>
                    <a:pt x="330" y="123"/>
                  </a:lnTo>
                  <a:lnTo>
                    <a:pt x="304" y="194"/>
                  </a:lnTo>
                  <a:lnTo>
                    <a:pt x="292" y="313"/>
                  </a:lnTo>
                  <a:lnTo>
                    <a:pt x="261" y="394"/>
                  </a:lnTo>
                  <a:lnTo>
                    <a:pt x="238" y="451"/>
                  </a:lnTo>
                  <a:lnTo>
                    <a:pt x="221" y="522"/>
                  </a:lnTo>
                  <a:lnTo>
                    <a:pt x="200" y="588"/>
                  </a:lnTo>
                  <a:lnTo>
                    <a:pt x="178" y="655"/>
                  </a:lnTo>
                  <a:lnTo>
                    <a:pt x="178" y="690"/>
                  </a:lnTo>
                  <a:lnTo>
                    <a:pt x="71" y="679"/>
                  </a:lnTo>
                  <a:lnTo>
                    <a:pt x="0" y="669"/>
                  </a:lnTo>
                  <a:lnTo>
                    <a:pt x="7" y="657"/>
                  </a:lnTo>
                  <a:lnTo>
                    <a:pt x="57" y="662"/>
                  </a:lnTo>
                  <a:lnTo>
                    <a:pt x="159" y="482"/>
                  </a:lnTo>
                  <a:lnTo>
                    <a:pt x="214" y="346"/>
                  </a:lnTo>
                  <a:lnTo>
                    <a:pt x="238" y="292"/>
                  </a:lnTo>
                  <a:lnTo>
                    <a:pt x="209" y="394"/>
                  </a:lnTo>
                  <a:lnTo>
                    <a:pt x="164" y="558"/>
                  </a:lnTo>
                  <a:lnTo>
                    <a:pt x="171" y="610"/>
                  </a:lnTo>
                  <a:lnTo>
                    <a:pt x="221" y="420"/>
                  </a:lnTo>
                  <a:lnTo>
                    <a:pt x="264" y="344"/>
                  </a:lnTo>
                  <a:lnTo>
                    <a:pt x="290" y="199"/>
                  </a:lnTo>
                  <a:lnTo>
                    <a:pt x="328" y="73"/>
                  </a:lnTo>
                  <a:lnTo>
                    <a:pt x="349" y="0"/>
                  </a:lnTo>
                  <a:lnTo>
                    <a:pt x="352"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9" name="Freeform 442"/>
            <p:cNvSpPr>
              <a:spLocks/>
            </p:cNvSpPr>
            <p:nvPr/>
          </p:nvSpPr>
          <p:spPr bwMode="auto">
            <a:xfrm>
              <a:off x="2344" y="1042"/>
              <a:ext cx="69" cy="427"/>
            </a:xfrm>
            <a:custGeom>
              <a:avLst/>
              <a:gdLst>
                <a:gd name="T0" fmla="*/ 69 w 69"/>
                <a:gd name="T1" fmla="*/ 35 h 427"/>
                <a:gd name="T2" fmla="*/ 38 w 69"/>
                <a:gd name="T3" fmla="*/ 145 h 427"/>
                <a:gd name="T4" fmla="*/ 38 w 69"/>
                <a:gd name="T5" fmla="*/ 294 h 427"/>
                <a:gd name="T6" fmla="*/ 0 w 69"/>
                <a:gd name="T7" fmla="*/ 427 h 427"/>
                <a:gd name="T8" fmla="*/ 26 w 69"/>
                <a:gd name="T9" fmla="*/ 268 h 427"/>
                <a:gd name="T10" fmla="*/ 24 w 69"/>
                <a:gd name="T11" fmla="*/ 140 h 427"/>
                <a:gd name="T12" fmla="*/ 69 w 69"/>
                <a:gd name="T13" fmla="*/ 0 h 427"/>
                <a:gd name="T14" fmla="*/ 69 w 69"/>
                <a:gd name="T15" fmla="*/ 35 h 427"/>
                <a:gd name="T16" fmla="*/ 69 w 69"/>
                <a:gd name="T17" fmla="*/ 35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27"/>
                <a:gd name="T29" fmla="*/ 69 w 69"/>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27">
                  <a:moveTo>
                    <a:pt x="69" y="35"/>
                  </a:moveTo>
                  <a:lnTo>
                    <a:pt x="38" y="145"/>
                  </a:lnTo>
                  <a:lnTo>
                    <a:pt x="38" y="294"/>
                  </a:lnTo>
                  <a:lnTo>
                    <a:pt x="0" y="427"/>
                  </a:lnTo>
                  <a:lnTo>
                    <a:pt x="26" y="268"/>
                  </a:lnTo>
                  <a:lnTo>
                    <a:pt x="24" y="140"/>
                  </a:lnTo>
                  <a:lnTo>
                    <a:pt x="69" y="0"/>
                  </a:lnTo>
                  <a:lnTo>
                    <a:pt x="69"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0" name="Freeform 443"/>
            <p:cNvSpPr>
              <a:spLocks/>
            </p:cNvSpPr>
            <p:nvPr/>
          </p:nvSpPr>
          <p:spPr bwMode="auto">
            <a:xfrm>
              <a:off x="2147" y="1068"/>
              <a:ext cx="131" cy="650"/>
            </a:xfrm>
            <a:custGeom>
              <a:avLst/>
              <a:gdLst>
                <a:gd name="T0" fmla="*/ 126 w 131"/>
                <a:gd name="T1" fmla="*/ 0 h 650"/>
                <a:gd name="T2" fmla="*/ 74 w 131"/>
                <a:gd name="T3" fmla="*/ 62 h 650"/>
                <a:gd name="T4" fmla="*/ 131 w 131"/>
                <a:gd name="T5" fmla="*/ 135 h 650"/>
                <a:gd name="T6" fmla="*/ 124 w 131"/>
                <a:gd name="T7" fmla="*/ 147 h 650"/>
                <a:gd name="T8" fmla="*/ 40 w 131"/>
                <a:gd name="T9" fmla="*/ 73 h 650"/>
                <a:gd name="T10" fmla="*/ 24 w 131"/>
                <a:gd name="T11" fmla="*/ 83 h 650"/>
                <a:gd name="T12" fmla="*/ 78 w 131"/>
                <a:gd name="T13" fmla="*/ 142 h 650"/>
                <a:gd name="T14" fmla="*/ 100 w 131"/>
                <a:gd name="T15" fmla="*/ 242 h 650"/>
                <a:gd name="T16" fmla="*/ 45 w 131"/>
                <a:gd name="T17" fmla="*/ 199 h 650"/>
                <a:gd name="T18" fmla="*/ 31 w 131"/>
                <a:gd name="T19" fmla="*/ 313 h 650"/>
                <a:gd name="T20" fmla="*/ 28 w 131"/>
                <a:gd name="T21" fmla="*/ 505 h 650"/>
                <a:gd name="T22" fmla="*/ 40 w 131"/>
                <a:gd name="T23" fmla="*/ 650 h 650"/>
                <a:gd name="T24" fmla="*/ 9 w 131"/>
                <a:gd name="T25" fmla="*/ 475 h 650"/>
                <a:gd name="T26" fmla="*/ 14 w 131"/>
                <a:gd name="T27" fmla="*/ 289 h 650"/>
                <a:gd name="T28" fmla="*/ 5 w 131"/>
                <a:gd name="T29" fmla="*/ 168 h 650"/>
                <a:gd name="T30" fmla="*/ 0 w 131"/>
                <a:gd name="T31" fmla="*/ 81 h 650"/>
                <a:gd name="T32" fmla="*/ 45 w 131"/>
                <a:gd name="T33" fmla="*/ 54 h 650"/>
                <a:gd name="T34" fmla="*/ 93 w 131"/>
                <a:gd name="T35" fmla="*/ 7 h 650"/>
                <a:gd name="T36" fmla="*/ 126 w 131"/>
                <a:gd name="T37" fmla="*/ 0 h 650"/>
                <a:gd name="T38" fmla="*/ 126 w 131"/>
                <a:gd name="T39" fmla="*/ 0 h 6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650"/>
                <a:gd name="T62" fmla="*/ 131 w 131"/>
                <a:gd name="T63" fmla="*/ 650 h 6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650">
                  <a:moveTo>
                    <a:pt x="126" y="0"/>
                  </a:moveTo>
                  <a:lnTo>
                    <a:pt x="74" y="62"/>
                  </a:lnTo>
                  <a:lnTo>
                    <a:pt x="131" y="135"/>
                  </a:lnTo>
                  <a:lnTo>
                    <a:pt x="124" y="147"/>
                  </a:lnTo>
                  <a:lnTo>
                    <a:pt x="40" y="73"/>
                  </a:lnTo>
                  <a:lnTo>
                    <a:pt x="24" y="83"/>
                  </a:lnTo>
                  <a:lnTo>
                    <a:pt x="78" y="142"/>
                  </a:lnTo>
                  <a:lnTo>
                    <a:pt x="100" y="242"/>
                  </a:lnTo>
                  <a:lnTo>
                    <a:pt x="45" y="199"/>
                  </a:lnTo>
                  <a:lnTo>
                    <a:pt x="31" y="313"/>
                  </a:lnTo>
                  <a:lnTo>
                    <a:pt x="28" y="505"/>
                  </a:lnTo>
                  <a:lnTo>
                    <a:pt x="40" y="650"/>
                  </a:lnTo>
                  <a:lnTo>
                    <a:pt x="9" y="475"/>
                  </a:lnTo>
                  <a:lnTo>
                    <a:pt x="14" y="289"/>
                  </a:lnTo>
                  <a:lnTo>
                    <a:pt x="5" y="168"/>
                  </a:lnTo>
                  <a:lnTo>
                    <a:pt x="0" y="81"/>
                  </a:lnTo>
                  <a:lnTo>
                    <a:pt x="45" y="54"/>
                  </a:lnTo>
                  <a:lnTo>
                    <a:pt x="93" y="7"/>
                  </a:lnTo>
                  <a:lnTo>
                    <a:pt x="1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1" name="Freeform 444"/>
            <p:cNvSpPr>
              <a:spLocks/>
            </p:cNvSpPr>
            <p:nvPr/>
          </p:nvSpPr>
          <p:spPr bwMode="auto">
            <a:xfrm>
              <a:off x="2456" y="1132"/>
              <a:ext cx="283" cy="712"/>
            </a:xfrm>
            <a:custGeom>
              <a:avLst/>
              <a:gdLst>
                <a:gd name="T0" fmla="*/ 267 w 283"/>
                <a:gd name="T1" fmla="*/ 0 h 712"/>
                <a:gd name="T2" fmla="*/ 214 w 283"/>
                <a:gd name="T3" fmla="*/ 102 h 712"/>
                <a:gd name="T4" fmla="*/ 105 w 283"/>
                <a:gd name="T5" fmla="*/ 278 h 712"/>
                <a:gd name="T6" fmla="*/ 48 w 283"/>
                <a:gd name="T7" fmla="*/ 392 h 712"/>
                <a:gd name="T8" fmla="*/ 41 w 283"/>
                <a:gd name="T9" fmla="*/ 467 h 712"/>
                <a:gd name="T10" fmla="*/ 17 w 283"/>
                <a:gd name="T11" fmla="*/ 600 h 712"/>
                <a:gd name="T12" fmla="*/ 10 w 283"/>
                <a:gd name="T13" fmla="*/ 660 h 712"/>
                <a:gd name="T14" fmla="*/ 0 w 283"/>
                <a:gd name="T15" fmla="*/ 712 h 712"/>
                <a:gd name="T16" fmla="*/ 31 w 283"/>
                <a:gd name="T17" fmla="*/ 707 h 712"/>
                <a:gd name="T18" fmla="*/ 38 w 283"/>
                <a:gd name="T19" fmla="*/ 622 h 712"/>
                <a:gd name="T20" fmla="*/ 53 w 283"/>
                <a:gd name="T21" fmla="*/ 494 h 712"/>
                <a:gd name="T22" fmla="*/ 93 w 283"/>
                <a:gd name="T23" fmla="*/ 524 h 712"/>
                <a:gd name="T24" fmla="*/ 110 w 283"/>
                <a:gd name="T25" fmla="*/ 565 h 712"/>
                <a:gd name="T26" fmla="*/ 93 w 283"/>
                <a:gd name="T27" fmla="*/ 600 h 712"/>
                <a:gd name="T28" fmla="*/ 105 w 283"/>
                <a:gd name="T29" fmla="*/ 631 h 712"/>
                <a:gd name="T30" fmla="*/ 145 w 283"/>
                <a:gd name="T31" fmla="*/ 643 h 712"/>
                <a:gd name="T32" fmla="*/ 167 w 283"/>
                <a:gd name="T33" fmla="*/ 643 h 712"/>
                <a:gd name="T34" fmla="*/ 164 w 283"/>
                <a:gd name="T35" fmla="*/ 596 h 712"/>
                <a:gd name="T36" fmla="*/ 148 w 283"/>
                <a:gd name="T37" fmla="*/ 577 h 712"/>
                <a:gd name="T38" fmla="*/ 122 w 283"/>
                <a:gd name="T39" fmla="*/ 453 h 712"/>
                <a:gd name="T40" fmla="*/ 86 w 283"/>
                <a:gd name="T41" fmla="*/ 382 h 712"/>
                <a:gd name="T42" fmla="*/ 129 w 283"/>
                <a:gd name="T43" fmla="*/ 316 h 712"/>
                <a:gd name="T44" fmla="*/ 191 w 283"/>
                <a:gd name="T45" fmla="*/ 171 h 712"/>
                <a:gd name="T46" fmla="*/ 260 w 283"/>
                <a:gd name="T47" fmla="*/ 50 h 712"/>
                <a:gd name="T48" fmla="*/ 283 w 283"/>
                <a:gd name="T49" fmla="*/ 2 h 712"/>
                <a:gd name="T50" fmla="*/ 267 w 283"/>
                <a:gd name="T51" fmla="*/ 0 h 712"/>
                <a:gd name="T52" fmla="*/ 267 w 283"/>
                <a:gd name="T53" fmla="*/ 0 h 7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712"/>
                <a:gd name="T83" fmla="*/ 283 w 283"/>
                <a:gd name="T84" fmla="*/ 712 h 7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712">
                  <a:moveTo>
                    <a:pt x="267" y="0"/>
                  </a:moveTo>
                  <a:lnTo>
                    <a:pt x="214" y="102"/>
                  </a:lnTo>
                  <a:lnTo>
                    <a:pt x="105" y="278"/>
                  </a:lnTo>
                  <a:lnTo>
                    <a:pt x="48" y="392"/>
                  </a:lnTo>
                  <a:lnTo>
                    <a:pt x="41" y="467"/>
                  </a:lnTo>
                  <a:lnTo>
                    <a:pt x="17" y="600"/>
                  </a:lnTo>
                  <a:lnTo>
                    <a:pt x="10" y="660"/>
                  </a:lnTo>
                  <a:lnTo>
                    <a:pt x="0" y="712"/>
                  </a:lnTo>
                  <a:lnTo>
                    <a:pt x="31" y="707"/>
                  </a:lnTo>
                  <a:lnTo>
                    <a:pt x="38" y="622"/>
                  </a:lnTo>
                  <a:lnTo>
                    <a:pt x="53" y="494"/>
                  </a:lnTo>
                  <a:lnTo>
                    <a:pt x="93" y="524"/>
                  </a:lnTo>
                  <a:lnTo>
                    <a:pt x="110" y="565"/>
                  </a:lnTo>
                  <a:lnTo>
                    <a:pt x="93" y="600"/>
                  </a:lnTo>
                  <a:lnTo>
                    <a:pt x="105" y="631"/>
                  </a:lnTo>
                  <a:lnTo>
                    <a:pt x="145" y="643"/>
                  </a:lnTo>
                  <a:lnTo>
                    <a:pt x="167" y="643"/>
                  </a:lnTo>
                  <a:lnTo>
                    <a:pt x="164" y="596"/>
                  </a:lnTo>
                  <a:lnTo>
                    <a:pt x="148" y="577"/>
                  </a:lnTo>
                  <a:lnTo>
                    <a:pt x="122" y="453"/>
                  </a:lnTo>
                  <a:lnTo>
                    <a:pt x="86" y="382"/>
                  </a:lnTo>
                  <a:lnTo>
                    <a:pt x="129" y="316"/>
                  </a:lnTo>
                  <a:lnTo>
                    <a:pt x="191" y="171"/>
                  </a:lnTo>
                  <a:lnTo>
                    <a:pt x="260" y="50"/>
                  </a:lnTo>
                  <a:lnTo>
                    <a:pt x="283" y="2"/>
                  </a:lnTo>
                  <a:lnTo>
                    <a:pt x="26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2" name="Freeform 445"/>
            <p:cNvSpPr>
              <a:spLocks/>
            </p:cNvSpPr>
            <p:nvPr/>
          </p:nvSpPr>
          <p:spPr bwMode="auto">
            <a:xfrm>
              <a:off x="2135" y="484"/>
              <a:ext cx="105" cy="76"/>
            </a:xfrm>
            <a:custGeom>
              <a:avLst/>
              <a:gdLst>
                <a:gd name="T0" fmla="*/ 0 w 105"/>
                <a:gd name="T1" fmla="*/ 40 h 76"/>
                <a:gd name="T2" fmla="*/ 24 w 105"/>
                <a:gd name="T3" fmla="*/ 26 h 76"/>
                <a:gd name="T4" fmla="*/ 74 w 105"/>
                <a:gd name="T5" fmla="*/ 0 h 76"/>
                <a:gd name="T6" fmla="*/ 105 w 105"/>
                <a:gd name="T7" fmla="*/ 19 h 76"/>
                <a:gd name="T8" fmla="*/ 76 w 105"/>
                <a:gd name="T9" fmla="*/ 31 h 76"/>
                <a:gd name="T10" fmla="*/ 57 w 105"/>
                <a:gd name="T11" fmla="*/ 45 h 76"/>
                <a:gd name="T12" fmla="*/ 55 w 105"/>
                <a:gd name="T13" fmla="*/ 76 h 76"/>
                <a:gd name="T14" fmla="*/ 36 w 105"/>
                <a:gd name="T15" fmla="*/ 52 h 76"/>
                <a:gd name="T16" fmla="*/ 2 w 105"/>
                <a:gd name="T17" fmla="*/ 52 h 76"/>
                <a:gd name="T18" fmla="*/ 0 w 105"/>
                <a:gd name="T19" fmla="*/ 40 h 76"/>
                <a:gd name="T20" fmla="*/ 0 w 105"/>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76"/>
                <a:gd name="T35" fmla="*/ 105 w 10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76">
                  <a:moveTo>
                    <a:pt x="0" y="40"/>
                  </a:moveTo>
                  <a:lnTo>
                    <a:pt x="24" y="26"/>
                  </a:lnTo>
                  <a:lnTo>
                    <a:pt x="74" y="0"/>
                  </a:lnTo>
                  <a:lnTo>
                    <a:pt x="105" y="19"/>
                  </a:lnTo>
                  <a:lnTo>
                    <a:pt x="76" y="31"/>
                  </a:lnTo>
                  <a:lnTo>
                    <a:pt x="57" y="45"/>
                  </a:lnTo>
                  <a:lnTo>
                    <a:pt x="55" y="76"/>
                  </a:lnTo>
                  <a:lnTo>
                    <a:pt x="36" y="52"/>
                  </a:lnTo>
                  <a:lnTo>
                    <a:pt x="2" y="52"/>
                  </a:lnTo>
                  <a:lnTo>
                    <a:pt x="0"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3" name="Freeform 446"/>
            <p:cNvSpPr>
              <a:spLocks/>
            </p:cNvSpPr>
            <p:nvPr/>
          </p:nvSpPr>
          <p:spPr bwMode="auto">
            <a:xfrm>
              <a:off x="2180" y="541"/>
              <a:ext cx="91" cy="64"/>
            </a:xfrm>
            <a:custGeom>
              <a:avLst/>
              <a:gdLst>
                <a:gd name="T0" fmla="*/ 22 w 91"/>
                <a:gd name="T1" fmla="*/ 31 h 64"/>
                <a:gd name="T2" fmla="*/ 50 w 91"/>
                <a:gd name="T3" fmla="*/ 31 h 64"/>
                <a:gd name="T4" fmla="*/ 60 w 91"/>
                <a:gd name="T5" fmla="*/ 24 h 64"/>
                <a:gd name="T6" fmla="*/ 91 w 91"/>
                <a:gd name="T7" fmla="*/ 26 h 64"/>
                <a:gd name="T8" fmla="*/ 86 w 91"/>
                <a:gd name="T9" fmla="*/ 38 h 64"/>
                <a:gd name="T10" fmla="*/ 67 w 91"/>
                <a:gd name="T11" fmla="*/ 48 h 64"/>
                <a:gd name="T12" fmla="*/ 62 w 91"/>
                <a:gd name="T13" fmla="*/ 64 h 64"/>
                <a:gd name="T14" fmla="*/ 45 w 91"/>
                <a:gd name="T15" fmla="*/ 64 h 64"/>
                <a:gd name="T16" fmla="*/ 31 w 91"/>
                <a:gd name="T17" fmla="*/ 50 h 64"/>
                <a:gd name="T18" fmla="*/ 2 w 91"/>
                <a:gd name="T19" fmla="*/ 52 h 64"/>
                <a:gd name="T20" fmla="*/ 10 w 91"/>
                <a:gd name="T21" fmla="*/ 36 h 64"/>
                <a:gd name="T22" fmla="*/ 0 w 91"/>
                <a:gd name="T23" fmla="*/ 0 h 64"/>
                <a:gd name="T24" fmla="*/ 22 w 91"/>
                <a:gd name="T25" fmla="*/ 31 h 64"/>
                <a:gd name="T26" fmla="*/ 22 w 91"/>
                <a:gd name="T27" fmla="*/ 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64"/>
                <a:gd name="T44" fmla="*/ 91 w 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64">
                  <a:moveTo>
                    <a:pt x="22" y="31"/>
                  </a:moveTo>
                  <a:lnTo>
                    <a:pt x="50" y="31"/>
                  </a:lnTo>
                  <a:lnTo>
                    <a:pt x="60" y="24"/>
                  </a:lnTo>
                  <a:lnTo>
                    <a:pt x="91" y="26"/>
                  </a:lnTo>
                  <a:lnTo>
                    <a:pt x="86" y="38"/>
                  </a:lnTo>
                  <a:lnTo>
                    <a:pt x="67" y="48"/>
                  </a:lnTo>
                  <a:lnTo>
                    <a:pt x="62" y="64"/>
                  </a:lnTo>
                  <a:lnTo>
                    <a:pt x="45" y="64"/>
                  </a:lnTo>
                  <a:lnTo>
                    <a:pt x="31" y="50"/>
                  </a:lnTo>
                  <a:lnTo>
                    <a:pt x="2" y="52"/>
                  </a:lnTo>
                  <a:lnTo>
                    <a:pt x="10" y="36"/>
                  </a:lnTo>
                  <a:lnTo>
                    <a:pt x="0" y="0"/>
                  </a:lnTo>
                  <a:lnTo>
                    <a:pt x="22"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4" name="Freeform 447"/>
            <p:cNvSpPr>
              <a:spLocks/>
            </p:cNvSpPr>
            <p:nvPr/>
          </p:nvSpPr>
          <p:spPr bwMode="auto">
            <a:xfrm>
              <a:off x="2242" y="527"/>
              <a:ext cx="64" cy="38"/>
            </a:xfrm>
            <a:custGeom>
              <a:avLst/>
              <a:gdLst>
                <a:gd name="T0" fmla="*/ 24 w 64"/>
                <a:gd name="T1" fmla="*/ 12 h 38"/>
                <a:gd name="T2" fmla="*/ 43 w 64"/>
                <a:gd name="T3" fmla="*/ 21 h 38"/>
                <a:gd name="T4" fmla="*/ 31 w 64"/>
                <a:gd name="T5" fmla="*/ 38 h 38"/>
                <a:gd name="T6" fmla="*/ 55 w 64"/>
                <a:gd name="T7" fmla="*/ 33 h 38"/>
                <a:gd name="T8" fmla="*/ 64 w 64"/>
                <a:gd name="T9" fmla="*/ 12 h 38"/>
                <a:gd name="T10" fmla="*/ 31 w 64"/>
                <a:gd name="T11" fmla="*/ 0 h 38"/>
                <a:gd name="T12" fmla="*/ 0 w 64"/>
                <a:gd name="T13" fmla="*/ 0 h 38"/>
                <a:gd name="T14" fmla="*/ 24 w 64"/>
                <a:gd name="T15" fmla="*/ 12 h 38"/>
                <a:gd name="T16" fmla="*/ 24 w 64"/>
                <a:gd name="T17" fmla="*/ 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8"/>
                <a:gd name="T29" fmla="*/ 64 w 6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8">
                  <a:moveTo>
                    <a:pt x="24" y="12"/>
                  </a:moveTo>
                  <a:lnTo>
                    <a:pt x="43" y="21"/>
                  </a:lnTo>
                  <a:lnTo>
                    <a:pt x="31" y="38"/>
                  </a:lnTo>
                  <a:lnTo>
                    <a:pt x="55" y="33"/>
                  </a:lnTo>
                  <a:lnTo>
                    <a:pt x="64" y="12"/>
                  </a:lnTo>
                  <a:lnTo>
                    <a:pt x="31" y="0"/>
                  </a:lnTo>
                  <a:lnTo>
                    <a:pt x="0" y="0"/>
                  </a:lnTo>
                  <a:lnTo>
                    <a:pt x="2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5" name="Freeform 448"/>
            <p:cNvSpPr>
              <a:spLocks/>
            </p:cNvSpPr>
            <p:nvPr/>
          </p:nvSpPr>
          <p:spPr bwMode="auto">
            <a:xfrm>
              <a:off x="2023" y="47"/>
              <a:ext cx="426" cy="295"/>
            </a:xfrm>
            <a:custGeom>
              <a:avLst/>
              <a:gdLst>
                <a:gd name="T0" fmla="*/ 283 w 426"/>
                <a:gd name="T1" fmla="*/ 155 h 295"/>
                <a:gd name="T2" fmla="*/ 224 w 426"/>
                <a:gd name="T3" fmla="*/ 178 h 295"/>
                <a:gd name="T4" fmla="*/ 167 w 426"/>
                <a:gd name="T5" fmla="*/ 224 h 295"/>
                <a:gd name="T6" fmla="*/ 126 w 426"/>
                <a:gd name="T7" fmla="*/ 259 h 295"/>
                <a:gd name="T8" fmla="*/ 83 w 426"/>
                <a:gd name="T9" fmla="*/ 271 h 295"/>
                <a:gd name="T10" fmla="*/ 64 w 426"/>
                <a:gd name="T11" fmla="*/ 295 h 295"/>
                <a:gd name="T12" fmla="*/ 62 w 426"/>
                <a:gd name="T13" fmla="*/ 271 h 295"/>
                <a:gd name="T14" fmla="*/ 29 w 426"/>
                <a:gd name="T15" fmla="*/ 266 h 295"/>
                <a:gd name="T16" fmla="*/ 0 w 426"/>
                <a:gd name="T17" fmla="*/ 252 h 295"/>
                <a:gd name="T18" fmla="*/ 29 w 426"/>
                <a:gd name="T19" fmla="*/ 195 h 295"/>
                <a:gd name="T20" fmla="*/ 86 w 426"/>
                <a:gd name="T21" fmla="*/ 114 h 295"/>
                <a:gd name="T22" fmla="*/ 214 w 426"/>
                <a:gd name="T23" fmla="*/ 31 h 295"/>
                <a:gd name="T24" fmla="*/ 355 w 426"/>
                <a:gd name="T25" fmla="*/ 0 h 295"/>
                <a:gd name="T26" fmla="*/ 424 w 426"/>
                <a:gd name="T27" fmla="*/ 8 h 295"/>
                <a:gd name="T28" fmla="*/ 426 w 426"/>
                <a:gd name="T29" fmla="*/ 48 h 295"/>
                <a:gd name="T30" fmla="*/ 412 w 426"/>
                <a:gd name="T31" fmla="*/ 12 h 295"/>
                <a:gd name="T32" fmla="*/ 326 w 426"/>
                <a:gd name="T33" fmla="*/ 17 h 295"/>
                <a:gd name="T34" fmla="*/ 202 w 426"/>
                <a:gd name="T35" fmla="*/ 53 h 295"/>
                <a:gd name="T36" fmla="*/ 76 w 426"/>
                <a:gd name="T37" fmla="*/ 148 h 295"/>
                <a:gd name="T38" fmla="*/ 43 w 426"/>
                <a:gd name="T39" fmla="*/ 209 h 295"/>
                <a:gd name="T40" fmla="*/ 88 w 426"/>
                <a:gd name="T41" fmla="*/ 240 h 295"/>
                <a:gd name="T42" fmla="*/ 164 w 426"/>
                <a:gd name="T43" fmla="*/ 197 h 295"/>
                <a:gd name="T44" fmla="*/ 181 w 426"/>
                <a:gd name="T45" fmla="*/ 155 h 295"/>
                <a:gd name="T46" fmla="*/ 238 w 426"/>
                <a:gd name="T47" fmla="*/ 145 h 295"/>
                <a:gd name="T48" fmla="*/ 281 w 426"/>
                <a:gd name="T49" fmla="*/ 107 h 295"/>
                <a:gd name="T50" fmla="*/ 305 w 426"/>
                <a:gd name="T51" fmla="*/ 121 h 295"/>
                <a:gd name="T52" fmla="*/ 347 w 426"/>
                <a:gd name="T53" fmla="*/ 155 h 295"/>
                <a:gd name="T54" fmla="*/ 309 w 426"/>
                <a:gd name="T55" fmla="*/ 155 h 295"/>
                <a:gd name="T56" fmla="*/ 283 w 426"/>
                <a:gd name="T57" fmla="*/ 155 h 295"/>
                <a:gd name="T58" fmla="*/ 283 w 426"/>
                <a:gd name="T59" fmla="*/ 155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
                <a:gd name="T91" fmla="*/ 0 h 295"/>
                <a:gd name="T92" fmla="*/ 426 w 4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 h="295">
                  <a:moveTo>
                    <a:pt x="283" y="155"/>
                  </a:moveTo>
                  <a:lnTo>
                    <a:pt x="224" y="178"/>
                  </a:lnTo>
                  <a:lnTo>
                    <a:pt x="167" y="224"/>
                  </a:lnTo>
                  <a:lnTo>
                    <a:pt x="126" y="259"/>
                  </a:lnTo>
                  <a:lnTo>
                    <a:pt x="83" y="271"/>
                  </a:lnTo>
                  <a:lnTo>
                    <a:pt x="64" y="295"/>
                  </a:lnTo>
                  <a:lnTo>
                    <a:pt x="62" y="271"/>
                  </a:lnTo>
                  <a:lnTo>
                    <a:pt x="29" y="266"/>
                  </a:lnTo>
                  <a:lnTo>
                    <a:pt x="0" y="252"/>
                  </a:lnTo>
                  <a:lnTo>
                    <a:pt x="29" y="195"/>
                  </a:lnTo>
                  <a:lnTo>
                    <a:pt x="86" y="114"/>
                  </a:lnTo>
                  <a:lnTo>
                    <a:pt x="214" y="31"/>
                  </a:lnTo>
                  <a:lnTo>
                    <a:pt x="355" y="0"/>
                  </a:lnTo>
                  <a:lnTo>
                    <a:pt x="424" y="8"/>
                  </a:lnTo>
                  <a:lnTo>
                    <a:pt x="426" y="48"/>
                  </a:lnTo>
                  <a:lnTo>
                    <a:pt x="412" y="12"/>
                  </a:lnTo>
                  <a:lnTo>
                    <a:pt x="326" y="17"/>
                  </a:lnTo>
                  <a:lnTo>
                    <a:pt x="202" y="53"/>
                  </a:lnTo>
                  <a:lnTo>
                    <a:pt x="76" y="148"/>
                  </a:lnTo>
                  <a:lnTo>
                    <a:pt x="43" y="209"/>
                  </a:lnTo>
                  <a:lnTo>
                    <a:pt x="88" y="240"/>
                  </a:lnTo>
                  <a:lnTo>
                    <a:pt x="164" y="197"/>
                  </a:lnTo>
                  <a:lnTo>
                    <a:pt x="181" y="155"/>
                  </a:lnTo>
                  <a:lnTo>
                    <a:pt x="238" y="145"/>
                  </a:lnTo>
                  <a:lnTo>
                    <a:pt x="281" y="107"/>
                  </a:lnTo>
                  <a:lnTo>
                    <a:pt x="305" y="121"/>
                  </a:lnTo>
                  <a:lnTo>
                    <a:pt x="347" y="155"/>
                  </a:lnTo>
                  <a:lnTo>
                    <a:pt x="309" y="155"/>
                  </a:lnTo>
                  <a:lnTo>
                    <a:pt x="283" y="15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6" name="Freeform 449"/>
            <p:cNvSpPr>
              <a:spLocks/>
            </p:cNvSpPr>
            <p:nvPr/>
          </p:nvSpPr>
          <p:spPr bwMode="auto">
            <a:xfrm>
              <a:off x="2325" y="199"/>
              <a:ext cx="162" cy="378"/>
            </a:xfrm>
            <a:custGeom>
              <a:avLst/>
              <a:gdLst>
                <a:gd name="T0" fmla="*/ 19 w 162"/>
                <a:gd name="T1" fmla="*/ 3 h 378"/>
                <a:gd name="T2" fmla="*/ 17 w 162"/>
                <a:gd name="T3" fmla="*/ 17 h 378"/>
                <a:gd name="T4" fmla="*/ 53 w 162"/>
                <a:gd name="T5" fmla="*/ 31 h 378"/>
                <a:gd name="T6" fmla="*/ 43 w 162"/>
                <a:gd name="T7" fmla="*/ 43 h 378"/>
                <a:gd name="T8" fmla="*/ 91 w 162"/>
                <a:gd name="T9" fmla="*/ 60 h 378"/>
                <a:gd name="T10" fmla="*/ 41 w 162"/>
                <a:gd name="T11" fmla="*/ 76 h 378"/>
                <a:gd name="T12" fmla="*/ 41 w 162"/>
                <a:gd name="T13" fmla="*/ 98 h 378"/>
                <a:gd name="T14" fmla="*/ 81 w 162"/>
                <a:gd name="T15" fmla="*/ 140 h 378"/>
                <a:gd name="T16" fmla="*/ 41 w 162"/>
                <a:gd name="T17" fmla="*/ 119 h 378"/>
                <a:gd name="T18" fmla="*/ 34 w 162"/>
                <a:gd name="T19" fmla="*/ 171 h 378"/>
                <a:gd name="T20" fmla="*/ 43 w 162"/>
                <a:gd name="T21" fmla="*/ 250 h 378"/>
                <a:gd name="T22" fmla="*/ 88 w 162"/>
                <a:gd name="T23" fmla="*/ 299 h 378"/>
                <a:gd name="T24" fmla="*/ 95 w 162"/>
                <a:gd name="T25" fmla="*/ 361 h 378"/>
                <a:gd name="T26" fmla="*/ 162 w 162"/>
                <a:gd name="T27" fmla="*/ 359 h 378"/>
                <a:gd name="T28" fmla="*/ 160 w 162"/>
                <a:gd name="T29" fmla="*/ 373 h 378"/>
                <a:gd name="T30" fmla="*/ 88 w 162"/>
                <a:gd name="T31" fmla="*/ 378 h 378"/>
                <a:gd name="T32" fmla="*/ 79 w 162"/>
                <a:gd name="T33" fmla="*/ 306 h 378"/>
                <a:gd name="T34" fmla="*/ 29 w 162"/>
                <a:gd name="T35" fmla="*/ 254 h 378"/>
                <a:gd name="T36" fmla="*/ 24 w 162"/>
                <a:gd name="T37" fmla="*/ 143 h 378"/>
                <a:gd name="T38" fmla="*/ 29 w 162"/>
                <a:gd name="T39" fmla="*/ 72 h 378"/>
                <a:gd name="T40" fmla="*/ 29 w 162"/>
                <a:gd name="T41" fmla="*/ 60 h 378"/>
                <a:gd name="T42" fmla="*/ 12 w 162"/>
                <a:gd name="T43" fmla="*/ 36 h 378"/>
                <a:gd name="T44" fmla="*/ 0 w 162"/>
                <a:gd name="T45" fmla="*/ 0 h 378"/>
                <a:gd name="T46" fmla="*/ 19 w 162"/>
                <a:gd name="T47" fmla="*/ 3 h 378"/>
                <a:gd name="T48" fmla="*/ 19 w 162"/>
                <a:gd name="T49" fmla="*/ 3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78"/>
                <a:gd name="T77" fmla="*/ 162 w 16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78">
                  <a:moveTo>
                    <a:pt x="19" y="3"/>
                  </a:moveTo>
                  <a:lnTo>
                    <a:pt x="17" y="17"/>
                  </a:lnTo>
                  <a:lnTo>
                    <a:pt x="53" y="31"/>
                  </a:lnTo>
                  <a:lnTo>
                    <a:pt x="43" y="43"/>
                  </a:lnTo>
                  <a:lnTo>
                    <a:pt x="91" y="60"/>
                  </a:lnTo>
                  <a:lnTo>
                    <a:pt x="41" y="76"/>
                  </a:lnTo>
                  <a:lnTo>
                    <a:pt x="41" y="98"/>
                  </a:lnTo>
                  <a:lnTo>
                    <a:pt x="81" y="140"/>
                  </a:lnTo>
                  <a:lnTo>
                    <a:pt x="41" y="119"/>
                  </a:lnTo>
                  <a:lnTo>
                    <a:pt x="34" y="171"/>
                  </a:lnTo>
                  <a:lnTo>
                    <a:pt x="43" y="250"/>
                  </a:lnTo>
                  <a:lnTo>
                    <a:pt x="88" y="299"/>
                  </a:lnTo>
                  <a:lnTo>
                    <a:pt x="95" y="361"/>
                  </a:lnTo>
                  <a:lnTo>
                    <a:pt x="162" y="359"/>
                  </a:lnTo>
                  <a:lnTo>
                    <a:pt x="160" y="373"/>
                  </a:lnTo>
                  <a:lnTo>
                    <a:pt x="88" y="378"/>
                  </a:lnTo>
                  <a:lnTo>
                    <a:pt x="79" y="306"/>
                  </a:lnTo>
                  <a:lnTo>
                    <a:pt x="29" y="254"/>
                  </a:lnTo>
                  <a:lnTo>
                    <a:pt x="24" y="143"/>
                  </a:lnTo>
                  <a:lnTo>
                    <a:pt x="29" y="72"/>
                  </a:lnTo>
                  <a:lnTo>
                    <a:pt x="29" y="60"/>
                  </a:lnTo>
                  <a:lnTo>
                    <a:pt x="12" y="36"/>
                  </a:lnTo>
                  <a:lnTo>
                    <a:pt x="0" y="0"/>
                  </a:lnTo>
                  <a:lnTo>
                    <a:pt x="19"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7" name="Freeform 450"/>
            <p:cNvSpPr>
              <a:spLocks/>
            </p:cNvSpPr>
            <p:nvPr/>
          </p:nvSpPr>
          <p:spPr bwMode="auto">
            <a:xfrm>
              <a:off x="2528" y="463"/>
              <a:ext cx="57" cy="52"/>
            </a:xfrm>
            <a:custGeom>
              <a:avLst/>
              <a:gdLst>
                <a:gd name="T0" fmla="*/ 2 w 57"/>
                <a:gd name="T1" fmla="*/ 23 h 52"/>
                <a:gd name="T2" fmla="*/ 21 w 57"/>
                <a:gd name="T3" fmla="*/ 5 h 52"/>
                <a:gd name="T4" fmla="*/ 45 w 57"/>
                <a:gd name="T5" fmla="*/ 0 h 52"/>
                <a:gd name="T6" fmla="*/ 57 w 57"/>
                <a:gd name="T7" fmla="*/ 5 h 52"/>
                <a:gd name="T8" fmla="*/ 52 w 57"/>
                <a:gd name="T9" fmla="*/ 31 h 52"/>
                <a:gd name="T10" fmla="*/ 31 w 57"/>
                <a:gd name="T11" fmla="*/ 33 h 52"/>
                <a:gd name="T12" fmla="*/ 19 w 57"/>
                <a:gd name="T13" fmla="*/ 33 h 52"/>
                <a:gd name="T14" fmla="*/ 0 w 57"/>
                <a:gd name="T15" fmla="*/ 52 h 52"/>
                <a:gd name="T16" fmla="*/ 2 w 57"/>
                <a:gd name="T17" fmla="*/ 23 h 52"/>
                <a:gd name="T18" fmla="*/ 2 w 57"/>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2"/>
                <a:gd name="T32" fmla="*/ 57 w 5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2">
                  <a:moveTo>
                    <a:pt x="2" y="23"/>
                  </a:moveTo>
                  <a:lnTo>
                    <a:pt x="21" y="5"/>
                  </a:lnTo>
                  <a:lnTo>
                    <a:pt x="45" y="0"/>
                  </a:lnTo>
                  <a:lnTo>
                    <a:pt x="57" y="5"/>
                  </a:lnTo>
                  <a:lnTo>
                    <a:pt x="52" y="31"/>
                  </a:lnTo>
                  <a:lnTo>
                    <a:pt x="31" y="33"/>
                  </a:lnTo>
                  <a:lnTo>
                    <a:pt x="19" y="33"/>
                  </a:lnTo>
                  <a:lnTo>
                    <a:pt x="0" y="52"/>
                  </a:lnTo>
                  <a:lnTo>
                    <a:pt x="2" y="2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8" name="Freeform 451"/>
            <p:cNvSpPr>
              <a:spLocks/>
            </p:cNvSpPr>
            <p:nvPr/>
          </p:nvSpPr>
          <p:spPr bwMode="auto">
            <a:xfrm>
              <a:off x="2544" y="399"/>
              <a:ext cx="79" cy="235"/>
            </a:xfrm>
            <a:custGeom>
              <a:avLst/>
              <a:gdLst>
                <a:gd name="T0" fmla="*/ 79 w 79"/>
                <a:gd name="T1" fmla="*/ 16 h 235"/>
                <a:gd name="T2" fmla="*/ 48 w 79"/>
                <a:gd name="T3" fmla="*/ 69 h 235"/>
                <a:gd name="T4" fmla="*/ 24 w 79"/>
                <a:gd name="T5" fmla="*/ 130 h 235"/>
                <a:gd name="T6" fmla="*/ 15 w 79"/>
                <a:gd name="T7" fmla="*/ 154 h 235"/>
                <a:gd name="T8" fmla="*/ 36 w 79"/>
                <a:gd name="T9" fmla="*/ 161 h 235"/>
                <a:gd name="T10" fmla="*/ 41 w 79"/>
                <a:gd name="T11" fmla="*/ 201 h 235"/>
                <a:gd name="T12" fmla="*/ 74 w 79"/>
                <a:gd name="T13" fmla="*/ 235 h 235"/>
                <a:gd name="T14" fmla="*/ 29 w 79"/>
                <a:gd name="T15" fmla="*/ 206 h 235"/>
                <a:gd name="T16" fmla="*/ 10 w 79"/>
                <a:gd name="T17" fmla="*/ 206 h 235"/>
                <a:gd name="T18" fmla="*/ 0 w 79"/>
                <a:gd name="T19" fmla="*/ 166 h 235"/>
                <a:gd name="T20" fmla="*/ 0 w 79"/>
                <a:gd name="T21" fmla="*/ 142 h 235"/>
                <a:gd name="T22" fmla="*/ 31 w 79"/>
                <a:gd name="T23" fmla="*/ 78 h 235"/>
                <a:gd name="T24" fmla="*/ 69 w 79"/>
                <a:gd name="T25" fmla="*/ 9 h 235"/>
                <a:gd name="T26" fmla="*/ 76 w 79"/>
                <a:gd name="T27" fmla="*/ 0 h 235"/>
                <a:gd name="T28" fmla="*/ 79 w 79"/>
                <a:gd name="T29" fmla="*/ 16 h 235"/>
                <a:gd name="T30" fmla="*/ 79 w 79"/>
                <a:gd name="T31" fmla="*/ 1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35"/>
                <a:gd name="T50" fmla="*/ 79 w 79"/>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35">
                  <a:moveTo>
                    <a:pt x="79" y="16"/>
                  </a:moveTo>
                  <a:lnTo>
                    <a:pt x="48" y="69"/>
                  </a:lnTo>
                  <a:lnTo>
                    <a:pt x="24" y="130"/>
                  </a:lnTo>
                  <a:lnTo>
                    <a:pt x="15" y="154"/>
                  </a:lnTo>
                  <a:lnTo>
                    <a:pt x="36" y="161"/>
                  </a:lnTo>
                  <a:lnTo>
                    <a:pt x="41" y="201"/>
                  </a:lnTo>
                  <a:lnTo>
                    <a:pt x="74" y="235"/>
                  </a:lnTo>
                  <a:lnTo>
                    <a:pt x="29" y="206"/>
                  </a:lnTo>
                  <a:lnTo>
                    <a:pt x="10" y="206"/>
                  </a:lnTo>
                  <a:lnTo>
                    <a:pt x="0" y="166"/>
                  </a:lnTo>
                  <a:lnTo>
                    <a:pt x="0" y="142"/>
                  </a:lnTo>
                  <a:lnTo>
                    <a:pt x="31" y="78"/>
                  </a:lnTo>
                  <a:lnTo>
                    <a:pt x="69" y="9"/>
                  </a:lnTo>
                  <a:lnTo>
                    <a:pt x="76" y="0"/>
                  </a:lnTo>
                  <a:lnTo>
                    <a:pt x="79" y="1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9" name="Freeform 452"/>
            <p:cNvSpPr>
              <a:spLocks/>
            </p:cNvSpPr>
            <p:nvPr/>
          </p:nvSpPr>
          <p:spPr bwMode="auto">
            <a:xfrm>
              <a:off x="2537" y="593"/>
              <a:ext cx="86" cy="102"/>
            </a:xfrm>
            <a:custGeom>
              <a:avLst/>
              <a:gdLst>
                <a:gd name="T0" fmla="*/ 43 w 86"/>
                <a:gd name="T1" fmla="*/ 22 h 102"/>
                <a:gd name="T2" fmla="*/ 41 w 86"/>
                <a:gd name="T3" fmla="*/ 41 h 102"/>
                <a:gd name="T4" fmla="*/ 76 w 86"/>
                <a:gd name="T5" fmla="*/ 50 h 102"/>
                <a:gd name="T6" fmla="*/ 86 w 86"/>
                <a:gd name="T7" fmla="*/ 69 h 102"/>
                <a:gd name="T8" fmla="*/ 74 w 86"/>
                <a:gd name="T9" fmla="*/ 71 h 102"/>
                <a:gd name="T10" fmla="*/ 67 w 86"/>
                <a:gd name="T11" fmla="*/ 95 h 102"/>
                <a:gd name="T12" fmla="*/ 52 w 86"/>
                <a:gd name="T13" fmla="*/ 102 h 102"/>
                <a:gd name="T14" fmla="*/ 43 w 86"/>
                <a:gd name="T15" fmla="*/ 90 h 102"/>
                <a:gd name="T16" fmla="*/ 41 w 86"/>
                <a:gd name="T17" fmla="*/ 60 h 102"/>
                <a:gd name="T18" fmla="*/ 0 w 86"/>
                <a:gd name="T19" fmla="*/ 52 h 102"/>
                <a:gd name="T20" fmla="*/ 2 w 86"/>
                <a:gd name="T21" fmla="*/ 43 h 102"/>
                <a:gd name="T22" fmla="*/ 22 w 86"/>
                <a:gd name="T23" fmla="*/ 41 h 102"/>
                <a:gd name="T24" fmla="*/ 38 w 86"/>
                <a:gd name="T25" fmla="*/ 0 h 102"/>
                <a:gd name="T26" fmla="*/ 43 w 86"/>
                <a:gd name="T27" fmla="*/ 22 h 102"/>
                <a:gd name="T28" fmla="*/ 43 w 86"/>
                <a:gd name="T29" fmla="*/ 2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02"/>
                <a:gd name="T47" fmla="*/ 86 w 86"/>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02">
                  <a:moveTo>
                    <a:pt x="43" y="22"/>
                  </a:moveTo>
                  <a:lnTo>
                    <a:pt x="41" y="41"/>
                  </a:lnTo>
                  <a:lnTo>
                    <a:pt x="76" y="50"/>
                  </a:lnTo>
                  <a:lnTo>
                    <a:pt x="86" y="69"/>
                  </a:lnTo>
                  <a:lnTo>
                    <a:pt x="74" y="71"/>
                  </a:lnTo>
                  <a:lnTo>
                    <a:pt x="67" y="95"/>
                  </a:lnTo>
                  <a:lnTo>
                    <a:pt x="52" y="102"/>
                  </a:lnTo>
                  <a:lnTo>
                    <a:pt x="43" y="90"/>
                  </a:lnTo>
                  <a:lnTo>
                    <a:pt x="41" y="60"/>
                  </a:lnTo>
                  <a:lnTo>
                    <a:pt x="0" y="52"/>
                  </a:lnTo>
                  <a:lnTo>
                    <a:pt x="2" y="43"/>
                  </a:lnTo>
                  <a:lnTo>
                    <a:pt x="22" y="41"/>
                  </a:lnTo>
                  <a:lnTo>
                    <a:pt x="38" y="0"/>
                  </a:lnTo>
                  <a:lnTo>
                    <a:pt x="43"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0" name="Freeform 453"/>
            <p:cNvSpPr>
              <a:spLocks/>
            </p:cNvSpPr>
            <p:nvPr/>
          </p:nvSpPr>
          <p:spPr bwMode="auto">
            <a:xfrm>
              <a:off x="2451" y="634"/>
              <a:ext cx="453" cy="593"/>
            </a:xfrm>
            <a:custGeom>
              <a:avLst/>
              <a:gdLst>
                <a:gd name="T0" fmla="*/ 115 w 453"/>
                <a:gd name="T1" fmla="*/ 11 h 593"/>
                <a:gd name="T2" fmla="*/ 86 w 453"/>
                <a:gd name="T3" fmla="*/ 45 h 593"/>
                <a:gd name="T4" fmla="*/ 53 w 453"/>
                <a:gd name="T5" fmla="*/ 102 h 593"/>
                <a:gd name="T6" fmla="*/ 15 w 453"/>
                <a:gd name="T7" fmla="*/ 137 h 593"/>
                <a:gd name="T8" fmla="*/ 12 w 453"/>
                <a:gd name="T9" fmla="*/ 170 h 593"/>
                <a:gd name="T10" fmla="*/ 15 w 453"/>
                <a:gd name="T11" fmla="*/ 187 h 593"/>
                <a:gd name="T12" fmla="*/ 38 w 453"/>
                <a:gd name="T13" fmla="*/ 189 h 593"/>
                <a:gd name="T14" fmla="*/ 36 w 453"/>
                <a:gd name="T15" fmla="*/ 178 h 593"/>
                <a:gd name="T16" fmla="*/ 53 w 453"/>
                <a:gd name="T17" fmla="*/ 173 h 593"/>
                <a:gd name="T18" fmla="*/ 69 w 453"/>
                <a:gd name="T19" fmla="*/ 178 h 593"/>
                <a:gd name="T20" fmla="*/ 93 w 453"/>
                <a:gd name="T21" fmla="*/ 189 h 593"/>
                <a:gd name="T22" fmla="*/ 108 w 453"/>
                <a:gd name="T23" fmla="*/ 194 h 593"/>
                <a:gd name="T24" fmla="*/ 124 w 453"/>
                <a:gd name="T25" fmla="*/ 187 h 593"/>
                <a:gd name="T26" fmla="*/ 127 w 453"/>
                <a:gd name="T27" fmla="*/ 156 h 593"/>
                <a:gd name="T28" fmla="*/ 131 w 453"/>
                <a:gd name="T29" fmla="*/ 175 h 593"/>
                <a:gd name="T30" fmla="*/ 129 w 453"/>
                <a:gd name="T31" fmla="*/ 189 h 593"/>
                <a:gd name="T32" fmla="*/ 117 w 453"/>
                <a:gd name="T33" fmla="*/ 204 h 593"/>
                <a:gd name="T34" fmla="*/ 84 w 453"/>
                <a:gd name="T35" fmla="*/ 204 h 593"/>
                <a:gd name="T36" fmla="*/ 79 w 453"/>
                <a:gd name="T37" fmla="*/ 249 h 593"/>
                <a:gd name="T38" fmla="*/ 88 w 453"/>
                <a:gd name="T39" fmla="*/ 270 h 593"/>
                <a:gd name="T40" fmla="*/ 124 w 453"/>
                <a:gd name="T41" fmla="*/ 282 h 593"/>
                <a:gd name="T42" fmla="*/ 124 w 453"/>
                <a:gd name="T43" fmla="*/ 299 h 593"/>
                <a:gd name="T44" fmla="*/ 103 w 453"/>
                <a:gd name="T45" fmla="*/ 306 h 593"/>
                <a:gd name="T46" fmla="*/ 108 w 453"/>
                <a:gd name="T47" fmla="*/ 318 h 593"/>
                <a:gd name="T48" fmla="*/ 127 w 453"/>
                <a:gd name="T49" fmla="*/ 344 h 593"/>
                <a:gd name="T50" fmla="*/ 127 w 453"/>
                <a:gd name="T51" fmla="*/ 375 h 593"/>
                <a:gd name="T52" fmla="*/ 108 w 453"/>
                <a:gd name="T53" fmla="*/ 415 h 593"/>
                <a:gd name="T54" fmla="*/ 115 w 453"/>
                <a:gd name="T55" fmla="*/ 455 h 593"/>
                <a:gd name="T56" fmla="*/ 153 w 453"/>
                <a:gd name="T57" fmla="*/ 470 h 593"/>
                <a:gd name="T58" fmla="*/ 231 w 453"/>
                <a:gd name="T59" fmla="*/ 441 h 593"/>
                <a:gd name="T60" fmla="*/ 296 w 453"/>
                <a:gd name="T61" fmla="*/ 394 h 593"/>
                <a:gd name="T62" fmla="*/ 260 w 453"/>
                <a:gd name="T63" fmla="*/ 443 h 593"/>
                <a:gd name="T64" fmla="*/ 243 w 453"/>
                <a:gd name="T65" fmla="*/ 460 h 593"/>
                <a:gd name="T66" fmla="*/ 312 w 453"/>
                <a:gd name="T67" fmla="*/ 488 h 593"/>
                <a:gd name="T68" fmla="*/ 350 w 453"/>
                <a:gd name="T69" fmla="*/ 524 h 593"/>
                <a:gd name="T70" fmla="*/ 365 w 453"/>
                <a:gd name="T71" fmla="*/ 553 h 593"/>
                <a:gd name="T72" fmla="*/ 441 w 453"/>
                <a:gd name="T73" fmla="*/ 491 h 593"/>
                <a:gd name="T74" fmla="*/ 453 w 453"/>
                <a:gd name="T75" fmla="*/ 498 h 593"/>
                <a:gd name="T76" fmla="*/ 343 w 453"/>
                <a:gd name="T77" fmla="*/ 593 h 593"/>
                <a:gd name="T78" fmla="*/ 317 w 453"/>
                <a:gd name="T79" fmla="*/ 519 h 593"/>
                <a:gd name="T80" fmla="*/ 272 w 453"/>
                <a:gd name="T81" fmla="*/ 491 h 593"/>
                <a:gd name="T82" fmla="*/ 184 w 453"/>
                <a:gd name="T83" fmla="*/ 479 h 593"/>
                <a:gd name="T84" fmla="*/ 131 w 453"/>
                <a:gd name="T85" fmla="*/ 474 h 593"/>
                <a:gd name="T86" fmla="*/ 103 w 453"/>
                <a:gd name="T87" fmla="*/ 458 h 593"/>
                <a:gd name="T88" fmla="*/ 98 w 453"/>
                <a:gd name="T89" fmla="*/ 417 h 593"/>
                <a:gd name="T90" fmla="*/ 103 w 453"/>
                <a:gd name="T91" fmla="*/ 401 h 593"/>
                <a:gd name="T92" fmla="*/ 110 w 453"/>
                <a:gd name="T93" fmla="*/ 367 h 593"/>
                <a:gd name="T94" fmla="*/ 110 w 453"/>
                <a:gd name="T95" fmla="*/ 348 h 593"/>
                <a:gd name="T96" fmla="*/ 91 w 453"/>
                <a:gd name="T97" fmla="*/ 322 h 593"/>
                <a:gd name="T98" fmla="*/ 91 w 453"/>
                <a:gd name="T99" fmla="*/ 308 h 593"/>
                <a:gd name="T100" fmla="*/ 98 w 453"/>
                <a:gd name="T101" fmla="*/ 292 h 593"/>
                <a:gd name="T102" fmla="*/ 67 w 453"/>
                <a:gd name="T103" fmla="*/ 273 h 593"/>
                <a:gd name="T104" fmla="*/ 69 w 453"/>
                <a:gd name="T105" fmla="*/ 201 h 593"/>
                <a:gd name="T106" fmla="*/ 8 w 453"/>
                <a:gd name="T107" fmla="*/ 194 h 593"/>
                <a:gd name="T108" fmla="*/ 0 w 453"/>
                <a:gd name="T109" fmla="*/ 168 h 593"/>
                <a:gd name="T110" fmla="*/ 0 w 453"/>
                <a:gd name="T111" fmla="*/ 130 h 593"/>
                <a:gd name="T112" fmla="*/ 38 w 453"/>
                <a:gd name="T113" fmla="*/ 99 h 593"/>
                <a:gd name="T114" fmla="*/ 79 w 453"/>
                <a:gd name="T115" fmla="*/ 33 h 593"/>
                <a:gd name="T116" fmla="*/ 110 w 453"/>
                <a:gd name="T117" fmla="*/ 0 h 593"/>
                <a:gd name="T118" fmla="*/ 115 w 453"/>
                <a:gd name="T119" fmla="*/ 11 h 593"/>
                <a:gd name="T120" fmla="*/ 115 w 453"/>
                <a:gd name="T121" fmla="*/ 11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3"/>
                <a:gd name="T184" fmla="*/ 0 h 593"/>
                <a:gd name="T185" fmla="*/ 453 w 453"/>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3" h="593">
                  <a:moveTo>
                    <a:pt x="115" y="11"/>
                  </a:moveTo>
                  <a:lnTo>
                    <a:pt x="86" y="45"/>
                  </a:lnTo>
                  <a:lnTo>
                    <a:pt x="53" y="102"/>
                  </a:lnTo>
                  <a:lnTo>
                    <a:pt x="15" y="137"/>
                  </a:lnTo>
                  <a:lnTo>
                    <a:pt x="12" y="170"/>
                  </a:lnTo>
                  <a:lnTo>
                    <a:pt x="15" y="187"/>
                  </a:lnTo>
                  <a:lnTo>
                    <a:pt x="38" y="189"/>
                  </a:lnTo>
                  <a:lnTo>
                    <a:pt x="36" y="178"/>
                  </a:lnTo>
                  <a:lnTo>
                    <a:pt x="53" y="173"/>
                  </a:lnTo>
                  <a:lnTo>
                    <a:pt x="69" y="178"/>
                  </a:lnTo>
                  <a:lnTo>
                    <a:pt x="93" y="189"/>
                  </a:lnTo>
                  <a:lnTo>
                    <a:pt x="108" y="194"/>
                  </a:lnTo>
                  <a:lnTo>
                    <a:pt x="124" y="187"/>
                  </a:lnTo>
                  <a:lnTo>
                    <a:pt x="127" y="156"/>
                  </a:lnTo>
                  <a:lnTo>
                    <a:pt x="131" y="175"/>
                  </a:lnTo>
                  <a:lnTo>
                    <a:pt x="129" y="189"/>
                  </a:lnTo>
                  <a:lnTo>
                    <a:pt x="117" y="204"/>
                  </a:lnTo>
                  <a:lnTo>
                    <a:pt x="84" y="204"/>
                  </a:lnTo>
                  <a:lnTo>
                    <a:pt x="79" y="249"/>
                  </a:lnTo>
                  <a:lnTo>
                    <a:pt x="88" y="270"/>
                  </a:lnTo>
                  <a:lnTo>
                    <a:pt x="124" y="282"/>
                  </a:lnTo>
                  <a:lnTo>
                    <a:pt x="124" y="299"/>
                  </a:lnTo>
                  <a:lnTo>
                    <a:pt x="103" y="306"/>
                  </a:lnTo>
                  <a:lnTo>
                    <a:pt x="108" y="318"/>
                  </a:lnTo>
                  <a:lnTo>
                    <a:pt x="127" y="344"/>
                  </a:lnTo>
                  <a:lnTo>
                    <a:pt x="127" y="375"/>
                  </a:lnTo>
                  <a:lnTo>
                    <a:pt x="108" y="415"/>
                  </a:lnTo>
                  <a:lnTo>
                    <a:pt x="115" y="455"/>
                  </a:lnTo>
                  <a:lnTo>
                    <a:pt x="153" y="470"/>
                  </a:lnTo>
                  <a:lnTo>
                    <a:pt x="231" y="441"/>
                  </a:lnTo>
                  <a:lnTo>
                    <a:pt x="296" y="394"/>
                  </a:lnTo>
                  <a:lnTo>
                    <a:pt x="260" y="443"/>
                  </a:lnTo>
                  <a:lnTo>
                    <a:pt x="243" y="460"/>
                  </a:lnTo>
                  <a:lnTo>
                    <a:pt x="312" y="488"/>
                  </a:lnTo>
                  <a:lnTo>
                    <a:pt x="350" y="524"/>
                  </a:lnTo>
                  <a:lnTo>
                    <a:pt x="365" y="553"/>
                  </a:lnTo>
                  <a:lnTo>
                    <a:pt x="441" y="491"/>
                  </a:lnTo>
                  <a:lnTo>
                    <a:pt x="453" y="498"/>
                  </a:lnTo>
                  <a:lnTo>
                    <a:pt x="343" y="593"/>
                  </a:lnTo>
                  <a:lnTo>
                    <a:pt x="317" y="519"/>
                  </a:lnTo>
                  <a:lnTo>
                    <a:pt x="272" y="491"/>
                  </a:lnTo>
                  <a:lnTo>
                    <a:pt x="184" y="479"/>
                  </a:lnTo>
                  <a:lnTo>
                    <a:pt x="131" y="474"/>
                  </a:lnTo>
                  <a:lnTo>
                    <a:pt x="103" y="458"/>
                  </a:lnTo>
                  <a:lnTo>
                    <a:pt x="98" y="417"/>
                  </a:lnTo>
                  <a:lnTo>
                    <a:pt x="103" y="401"/>
                  </a:lnTo>
                  <a:lnTo>
                    <a:pt x="110" y="367"/>
                  </a:lnTo>
                  <a:lnTo>
                    <a:pt x="110" y="348"/>
                  </a:lnTo>
                  <a:lnTo>
                    <a:pt x="91" y="322"/>
                  </a:lnTo>
                  <a:lnTo>
                    <a:pt x="91" y="308"/>
                  </a:lnTo>
                  <a:lnTo>
                    <a:pt x="98" y="292"/>
                  </a:lnTo>
                  <a:lnTo>
                    <a:pt x="67" y="273"/>
                  </a:lnTo>
                  <a:lnTo>
                    <a:pt x="69" y="201"/>
                  </a:lnTo>
                  <a:lnTo>
                    <a:pt x="8" y="194"/>
                  </a:lnTo>
                  <a:lnTo>
                    <a:pt x="0" y="168"/>
                  </a:lnTo>
                  <a:lnTo>
                    <a:pt x="0" y="130"/>
                  </a:lnTo>
                  <a:lnTo>
                    <a:pt x="38" y="99"/>
                  </a:lnTo>
                  <a:lnTo>
                    <a:pt x="79" y="33"/>
                  </a:lnTo>
                  <a:lnTo>
                    <a:pt x="110" y="0"/>
                  </a:lnTo>
                  <a:lnTo>
                    <a:pt x="115"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1" name="Freeform 454"/>
            <p:cNvSpPr>
              <a:spLocks/>
            </p:cNvSpPr>
            <p:nvPr/>
          </p:nvSpPr>
          <p:spPr bwMode="auto">
            <a:xfrm>
              <a:off x="2904" y="624"/>
              <a:ext cx="90" cy="126"/>
            </a:xfrm>
            <a:custGeom>
              <a:avLst/>
              <a:gdLst>
                <a:gd name="T0" fmla="*/ 21 w 90"/>
                <a:gd name="T1" fmla="*/ 100 h 126"/>
                <a:gd name="T2" fmla="*/ 0 w 90"/>
                <a:gd name="T3" fmla="*/ 38 h 126"/>
                <a:gd name="T4" fmla="*/ 23 w 90"/>
                <a:gd name="T5" fmla="*/ 5 h 126"/>
                <a:gd name="T6" fmla="*/ 50 w 90"/>
                <a:gd name="T7" fmla="*/ 0 h 126"/>
                <a:gd name="T8" fmla="*/ 78 w 90"/>
                <a:gd name="T9" fmla="*/ 10 h 126"/>
                <a:gd name="T10" fmla="*/ 90 w 90"/>
                <a:gd name="T11" fmla="*/ 40 h 126"/>
                <a:gd name="T12" fmla="*/ 88 w 90"/>
                <a:gd name="T13" fmla="*/ 81 h 126"/>
                <a:gd name="T14" fmla="*/ 76 w 90"/>
                <a:gd name="T15" fmla="*/ 126 h 126"/>
                <a:gd name="T16" fmla="*/ 78 w 90"/>
                <a:gd name="T17" fmla="*/ 45 h 126"/>
                <a:gd name="T18" fmla="*/ 33 w 90"/>
                <a:gd name="T19" fmla="*/ 38 h 126"/>
                <a:gd name="T20" fmla="*/ 12 w 90"/>
                <a:gd name="T21" fmla="*/ 45 h 126"/>
                <a:gd name="T22" fmla="*/ 23 w 90"/>
                <a:gd name="T23" fmla="*/ 64 h 126"/>
                <a:gd name="T24" fmla="*/ 47 w 90"/>
                <a:gd name="T25" fmla="*/ 74 h 126"/>
                <a:gd name="T26" fmla="*/ 50 w 90"/>
                <a:gd name="T27" fmla="*/ 90 h 126"/>
                <a:gd name="T28" fmla="*/ 28 w 90"/>
                <a:gd name="T29" fmla="*/ 86 h 126"/>
                <a:gd name="T30" fmla="*/ 21 w 90"/>
                <a:gd name="T31" fmla="*/ 100 h 126"/>
                <a:gd name="T32" fmla="*/ 21 w 90"/>
                <a:gd name="T33" fmla="*/ 10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26"/>
                <a:gd name="T53" fmla="*/ 90 w 9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26">
                  <a:moveTo>
                    <a:pt x="21" y="100"/>
                  </a:moveTo>
                  <a:lnTo>
                    <a:pt x="0" y="38"/>
                  </a:lnTo>
                  <a:lnTo>
                    <a:pt x="23" y="5"/>
                  </a:lnTo>
                  <a:lnTo>
                    <a:pt x="50" y="0"/>
                  </a:lnTo>
                  <a:lnTo>
                    <a:pt x="78" y="10"/>
                  </a:lnTo>
                  <a:lnTo>
                    <a:pt x="90" y="40"/>
                  </a:lnTo>
                  <a:lnTo>
                    <a:pt x="88" y="81"/>
                  </a:lnTo>
                  <a:lnTo>
                    <a:pt x="76" y="126"/>
                  </a:lnTo>
                  <a:lnTo>
                    <a:pt x="78" y="45"/>
                  </a:lnTo>
                  <a:lnTo>
                    <a:pt x="33" y="38"/>
                  </a:lnTo>
                  <a:lnTo>
                    <a:pt x="12" y="45"/>
                  </a:lnTo>
                  <a:lnTo>
                    <a:pt x="23" y="64"/>
                  </a:lnTo>
                  <a:lnTo>
                    <a:pt x="47" y="74"/>
                  </a:lnTo>
                  <a:lnTo>
                    <a:pt x="50" y="90"/>
                  </a:lnTo>
                  <a:lnTo>
                    <a:pt x="28" y="86"/>
                  </a:lnTo>
                  <a:lnTo>
                    <a:pt x="21" y="10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2" name="Freeform 455"/>
            <p:cNvSpPr>
              <a:spLocks/>
            </p:cNvSpPr>
            <p:nvPr/>
          </p:nvSpPr>
          <p:spPr bwMode="auto">
            <a:xfrm>
              <a:off x="2863" y="712"/>
              <a:ext cx="50" cy="64"/>
            </a:xfrm>
            <a:custGeom>
              <a:avLst/>
              <a:gdLst>
                <a:gd name="T0" fmla="*/ 22 w 50"/>
                <a:gd name="T1" fmla="*/ 0 h 64"/>
                <a:gd name="T2" fmla="*/ 24 w 50"/>
                <a:gd name="T3" fmla="*/ 33 h 64"/>
                <a:gd name="T4" fmla="*/ 17 w 50"/>
                <a:gd name="T5" fmla="*/ 45 h 64"/>
                <a:gd name="T6" fmla="*/ 0 w 50"/>
                <a:gd name="T7" fmla="*/ 47 h 64"/>
                <a:gd name="T8" fmla="*/ 3 w 50"/>
                <a:gd name="T9" fmla="*/ 64 h 64"/>
                <a:gd name="T10" fmla="*/ 24 w 50"/>
                <a:gd name="T11" fmla="*/ 57 h 64"/>
                <a:gd name="T12" fmla="*/ 33 w 50"/>
                <a:gd name="T13" fmla="*/ 47 h 64"/>
                <a:gd name="T14" fmla="*/ 50 w 50"/>
                <a:gd name="T15" fmla="*/ 52 h 64"/>
                <a:gd name="T16" fmla="*/ 48 w 50"/>
                <a:gd name="T17" fmla="*/ 28 h 64"/>
                <a:gd name="T18" fmla="*/ 43 w 50"/>
                <a:gd name="T19" fmla="*/ 12 h 64"/>
                <a:gd name="T20" fmla="*/ 22 w 50"/>
                <a:gd name="T21" fmla="*/ 0 h 64"/>
                <a:gd name="T22" fmla="*/ 22 w 5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64"/>
                <a:gd name="T38" fmla="*/ 50 w 5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64">
                  <a:moveTo>
                    <a:pt x="22" y="0"/>
                  </a:moveTo>
                  <a:lnTo>
                    <a:pt x="24" y="33"/>
                  </a:lnTo>
                  <a:lnTo>
                    <a:pt x="17" y="45"/>
                  </a:lnTo>
                  <a:lnTo>
                    <a:pt x="0" y="47"/>
                  </a:lnTo>
                  <a:lnTo>
                    <a:pt x="3" y="64"/>
                  </a:lnTo>
                  <a:lnTo>
                    <a:pt x="24" y="57"/>
                  </a:lnTo>
                  <a:lnTo>
                    <a:pt x="33" y="47"/>
                  </a:lnTo>
                  <a:lnTo>
                    <a:pt x="50" y="52"/>
                  </a:lnTo>
                  <a:lnTo>
                    <a:pt x="48" y="28"/>
                  </a:lnTo>
                  <a:lnTo>
                    <a:pt x="43" y="12"/>
                  </a:lnTo>
                  <a:lnTo>
                    <a:pt x="2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3" name="Freeform 456"/>
            <p:cNvSpPr>
              <a:spLocks/>
            </p:cNvSpPr>
            <p:nvPr/>
          </p:nvSpPr>
          <p:spPr bwMode="auto">
            <a:xfrm>
              <a:off x="2856" y="790"/>
              <a:ext cx="114" cy="86"/>
            </a:xfrm>
            <a:custGeom>
              <a:avLst/>
              <a:gdLst>
                <a:gd name="T0" fmla="*/ 114 w 114"/>
                <a:gd name="T1" fmla="*/ 0 h 86"/>
                <a:gd name="T2" fmla="*/ 57 w 114"/>
                <a:gd name="T3" fmla="*/ 50 h 86"/>
                <a:gd name="T4" fmla="*/ 38 w 114"/>
                <a:gd name="T5" fmla="*/ 67 h 86"/>
                <a:gd name="T6" fmla="*/ 0 w 114"/>
                <a:gd name="T7" fmla="*/ 71 h 86"/>
                <a:gd name="T8" fmla="*/ 52 w 114"/>
                <a:gd name="T9" fmla="*/ 86 h 86"/>
                <a:gd name="T10" fmla="*/ 95 w 114"/>
                <a:gd name="T11" fmla="*/ 31 h 86"/>
                <a:gd name="T12" fmla="*/ 114 w 114"/>
                <a:gd name="T13" fmla="*/ 22 h 86"/>
                <a:gd name="T14" fmla="*/ 114 w 114"/>
                <a:gd name="T15" fmla="*/ 0 h 86"/>
                <a:gd name="T16" fmla="*/ 114 w 114"/>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6"/>
                <a:gd name="T29" fmla="*/ 114 w 114"/>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6">
                  <a:moveTo>
                    <a:pt x="114" y="0"/>
                  </a:moveTo>
                  <a:lnTo>
                    <a:pt x="57" y="50"/>
                  </a:lnTo>
                  <a:lnTo>
                    <a:pt x="38" y="67"/>
                  </a:lnTo>
                  <a:lnTo>
                    <a:pt x="0" y="71"/>
                  </a:lnTo>
                  <a:lnTo>
                    <a:pt x="52" y="86"/>
                  </a:lnTo>
                  <a:lnTo>
                    <a:pt x="95" y="31"/>
                  </a:lnTo>
                  <a:lnTo>
                    <a:pt x="114" y="22"/>
                  </a:lnTo>
                  <a:lnTo>
                    <a:pt x="1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4" name="Freeform 457"/>
            <p:cNvSpPr>
              <a:spLocks/>
            </p:cNvSpPr>
            <p:nvPr/>
          </p:nvSpPr>
          <p:spPr bwMode="auto">
            <a:xfrm>
              <a:off x="2689" y="449"/>
              <a:ext cx="386" cy="341"/>
            </a:xfrm>
            <a:custGeom>
              <a:avLst/>
              <a:gdLst>
                <a:gd name="T0" fmla="*/ 169 w 386"/>
                <a:gd name="T1" fmla="*/ 206 h 341"/>
                <a:gd name="T2" fmla="*/ 222 w 386"/>
                <a:gd name="T3" fmla="*/ 163 h 341"/>
                <a:gd name="T4" fmla="*/ 262 w 386"/>
                <a:gd name="T5" fmla="*/ 154 h 341"/>
                <a:gd name="T6" fmla="*/ 298 w 386"/>
                <a:gd name="T7" fmla="*/ 166 h 341"/>
                <a:gd name="T8" fmla="*/ 329 w 386"/>
                <a:gd name="T9" fmla="*/ 196 h 341"/>
                <a:gd name="T10" fmla="*/ 329 w 386"/>
                <a:gd name="T11" fmla="*/ 237 h 341"/>
                <a:gd name="T12" fmla="*/ 324 w 386"/>
                <a:gd name="T13" fmla="*/ 268 h 341"/>
                <a:gd name="T14" fmla="*/ 362 w 386"/>
                <a:gd name="T15" fmla="*/ 225 h 341"/>
                <a:gd name="T16" fmla="*/ 341 w 386"/>
                <a:gd name="T17" fmla="*/ 204 h 341"/>
                <a:gd name="T18" fmla="*/ 336 w 386"/>
                <a:gd name="T19" fmla="*/ 175 h 341"/>
                <a:gd name="T20" fmla="*/ 360 w 386"/>
                <a:gd name="T21" fmla="*/ 156 h 341"/>
                <a:gd name="T22" fmla="*/ 386 w 386"/>
                <a:gd name="T23" fmla="*/ 159 h 341"/>
                <a:gd name="T24" fmla="*/ 355 w 386"/>
                <a:gd name="T25" fmla="*/ 130 h 341"/>
                <a:gd name="T26" fmla="*/ 296 w 386"/>
                <a:gd name="T27" fmla="*/ 125 h 341"/>
                <a:gd name="T28" fmla="*/ 215 w 386"/>
                <a:gd name="T29" fmla="*/ 87 h 341"/>
                <a:gd name="T30" fmla="*/ 198 w 386"/>
                <a:gd name="T31" fmla="*/ 64 h 341"/>
                <a:gd name="T32" fmla="*/ 165 w 386"/>
                <a:gd name="T33" fmla="*/ 59 h 341"/>
                <a:gd name="T34" fmla="*/ 110 w 386"/>
                <a:gd name="T35" fmla="*/ 21 h 341"/>
                <a:gd name="T36" fmla="*/ 153 w 386"/>
                <a:gd name="T37" fmla="*/ 78 h 341"/>
                <a:gd name="T38" fmla="*/ 103 w 386"/>
                <a:gd name="T39" fmla="*/ 83 h 341"/>
                <a:gd name="T40" fmla="*/ 41 w 386"/>
                <a:gd name="T41" fmla="*/ 78 h 341"/>
                <a:gd name="T42" fmla="*/ 19 w 386"/>
                <a:gd name="T43" fmla="*/ 49 h 341"/>
                <a:gd name="T44" fmla="*/ 5 w 386"/>
                <a:gd name="T45" fmla="*/ 0 h 341"/>
                <a:gd name="T46" fmla="*/ 0 w 386"/>
                <a:gd name="T47" fmla="*/ 40 h 341"/>
                <a:gd name="T48" fmla="*/ 29 w 386"/>
                <a:gd name="T49" fmla="*/ 116 h 341"/>
                <a:gd name="T50" fmla="*/ 91 w 386"/>
                <a:gd name="T51" fmla="*/ 204 h 341"/>
                <a:gd name="T52" fmla="*/ 86 w 386"/>
                <a:gd name="T53" fmla="*/ 270 h 341"/>
                <a:gd name="T54" fmla="*/ 58 w 386"/>
                <a:gd name="T55" fmla="*/ 341 h 341"/>
                <a:gd name="T56" fmla="*/ 127 w 386"/>
                <a:gd name="T57" fmla="*/ 341 h 341"/>
                <a:gd name="T58" fmla="*/ 148 w 386"/>
                <a:gd name="T59" fmla="*/ 253 h 341"/>
                <a:gd name="T60" fmla="*/ 169 w 386"/>
                <a:gd name="T61" fmla="*/ 206 h 341"/>
                <a:gd name="T62" fmla="*/ 169 w 386"/>
                <a:gd name="T63" fmla="*/ 20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341"/>
                <a:gd name="T98" fmla="*/ 386 w 386"/>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341">
                  <a:moveTo>
                    <a:pt x="169" y="206"/>
                  </a:moveTo>
                  <a:lnTo>
                    <a:pt x="222" y="163"/>
                  </a:lnTo>
                  <a:lnTo>
                    <a:pt x="262" y="154"/>
                  </a:lnTo>
                  <a:lnTo>
                    <a:pt x="298" y="166"/>
                  </a:lnTo>
                  <a:lnTo>
                    <a:pt x="329" y="196"/>
                  </a:lnTo>
                  <a:lnTo>
                    <a:pt x="329" y="237"/>
                  </a:lnTo>
                  <a:lnTo>
                    <a:pt x="324" y="268"/>
                  </a:lnTo>
                  <a:lnTo>
                    <a:pt x="362" y="225"/>
                  </a:lnTo>
                  <a:lnTo>
                    <a:pt x="341" y="204"/>
                  </a:lnTo>
                  <a:lnTo>
                    <a:pt x="336" y="175"/>
                  </a:lnTo>
                  <a:lnTo>
                    <a:pt x="360" y="156"/>
                  </a:lnTo>
                  <a:lnTo>
                    <a:pt x="386" y="159"/>
                  </a:lnTo>
                  <a:lnTo>
                    <a:pt x="355" y="130"/>
                  </a:lnTo>
                  <a:lnTo>
                    <a:pt x="296" y="125"/>
                  </a:lnTo>
                  <a:lnTo>
                    <a:pt x="215" y="87"/>
                  </a:lnTo>
                  <a:lnTo>
                    <a:pt x="198" y="64"/>
                  </a:lnTo>
                  <a:lnTo>
                    <a:pt x="165" y="59"/>
                  </a:lnTo>
                  <a:lnTo>
                    <a:pt x="110" y="21"/>
                  </a:lnTo>
                  <a:lnTo>
                    <a:pt x="153" y="78"/>
                  </a:lnTo>
                  <a:lnTo>
                    <a:pt x="103" y="83"/>
                  </a:lnTo>
                  <a:lnTo>
                    <a:pt x="41" y="78"/>
                  </a:lnTo>
                  <a:lnTo>
                    <a:pt x="19" y="49"/>
                  </a:lnTo>
                  <a:lnTo>
                    <a:pt x="5" y="0"/>
                  </a:lnTo>
                  <a:lnTo>
                    <a:pt x="0" y="40"/>
                  </a:lnTo>
                  <a:lnTo>
                    <a:pt x="29" y="116"/>
                  </a:lnTo>
                  <a:lnTo>
                    <a:pt x="91" y="204"/>
                  </a:lnTo>
                  <a:lnTo>
                    <a:pt x="86" y="270"/>
                  </a:lnTo>
                  <a:lnTo>
                    <a:pt x="58" y="341"/>
                  </a:lnTo>
                  <a:lnTo>
                    <a:pt x="127" y="341"/>
                  </a:lnTo>
                  <a:lnTo>
                    <a:pt x="148" y="253"/>
                  </a:lnTo>
                  <a:lnTo>
                    <a:pt x="169"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5" name="Freeform 458"/>
            <p:cNvSpPr>
              <a:spLocks/>
            </p:cNvSpPr>
            <p:nvPr/>
          </p:nvSpPr>
          <p:spPr bwMode="auto">
            <a:xfrm>
              <a:off x="2528" y="304"/>
              <a:ext cx="252" cy="126"/>
            </a:xfrm>
            <a:custGeom>
              <a:avLst/>
              <a:gdLst>
                <a:gd name="T0" fmla="*/ 166 w 252"/>
                <a:gd name="T1" fmla="*/ 78 h 126"/>
                <a:gd name="T2" fmla="*/ 145 w 252"/>
                <a:gd name="T3" fmla="*/ 126 h 126"/>
                <a:gd name="T4" fmla="*/ 95 w 252"/>
                <a:gd name="T5" fmla="*/ 121 h 126"/>
                <a:gd name="T6" fmla="*/ 90 w 252"/>
                <a:gd name="T7" fmla="*/ 104 h 126"/>
                <a:gd name="T8" fmla="*/ 47 w 252"/>
                <a:gd name="T9" fmla="*/ 102 h 126"/>
                <a:gd name="T10" fmla="*/ 0 w 252"/>
                <a:gd name="T11" fmla="*/ 0 h 126"/>
                <a:gd name="T12" fmla="*/ 61 w 252"/>
                <a:gd name="T13" fmla="*/ 80 h 126"/>
                <a:gd name="T14" fmla="*/ 90 w 252"/>
                <a:gd name="T15" fmla="*/ 78 h 126"/>
                <a:gd name="T16" fmla="*/ 85 w 252"/>
                <a:gd name="T17" fmla="*/ 59 h 126"/>
                <a:gd name="T18" fmla="*/ 119 w 252"/>
                <a:gd name="T19" fmla="*/ 69 h 126"/>
                <a:gd name="T20" fmla="*/ 138 w 252"/>
                <a:gd name="T21" fmla="*/ 54 h 126"/>
                <a:gd name="T22" fmla="*/ 169 w 252"/>
                <a:gd name="T23" fmla="*/ 16 h 126"/>
                <a:gd name="T24" fmla="*/ 252 w 252"/>
                <a:gd name="T25" fmla="*/ 14 h 126"/>
                <a:gd name="T26" fmla="*/ 197 w 252"/>
                <a:gd name="T27" fmla="*/ 28 h 126"/>
                <a:gd name="T28" fmla="*/ 169 w 252"/>
                <a:gd name="T29" fmla="*/ 54 h 126"/>
                <a:gd name="T30" fmla="*/ 166 w 252"/>
                <a:gd name="T31" fmla="*/ 78 h 126"/>
                <a:gd name="T32" fmla="*/ 166 w 252"/>
                <a:gd name="T33" fmla="*/ 7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26"/>
                <a:gd name="T53" fmla="*/ 252 w 252"/>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26">
                  <a:moveTo>
                    <a:pt x="166" y="78"/>
                  </a:moveTo>
                  <a:lnTo>
                    <a:pt x="145" y="126"/>
                  </a:lnTo>
                  <a:lnTo>
                    <a:pt x="95" y="121"/>
                  </a:lnTo>
                  <a:lnTo>
                    <a:pt x="90" y="104"/>
                  </a:lnTo>
                  <a:lnTo>
                    <a:pt x="47" y="102"/>
                  </a:lnTo>
                  <a:lnTo>
                    <a:pt x="0" y="0"/>
                  </a:lnTo>
                  <a:lnTo>
                    <a:pt x="61" y="80"/>
                  </a:lnTo>
                  <a:lnTo>
                    <a:pt x="90" y="78"/>
                  </a:lnTo>
                  <a:lnTo>
                    <a:pt x="85" y="59"/>
                  </a:lnTo>
                  <a:lnTo>
                    <a:pt x="119" y="69"/>
                  </a:lnTo>
                  <a:lnTo>
                    <a:pt x="138" y="54"/>
                  </a:lnTo>
                  <a:lnTo>
                    <a:pt x="169" y="16"/>
                  </a:lnTo>
                  <a:lnTo>
                    <a:pt x="252" y="14"/>
                  </a:lnTo>
                  <a:lnTo>
                    <a:pt x="197" y="28"/>
                  </a:lnTo>
                  <a:lnTo>
                    <a:pt x="169" y="54"/>
                  </a:lnTo>
                  <a:lnTo>
                    <a:pt x="166" y="7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6" name="Freeform 459"/>
            <p:cNvSpPr>
              <a:spLocks/>
            </p:cNvSpPr>
            <p:nvPr/>
          </p:nvSpPr>
          <p:spPr bwMode="auto">
            <a:xfrm>
              <a:off x="2697" y="339"/>
              <a:ext cx="95" cy="131"/>
            </a:xfrm>
            <a:custGeom>
              <a:avLst/>
              <a:gdLst>
                <a:gd name="T0" fmla="*/ 16 w 95"/>
                <a:gd name="T1" fmla="*/ 15 h 131"/>
                <a:gd name="T2" fmla="*/ 50 w 95"/>
                <a:gd name="T3" fmla="*/ 22 h 131"/>
                <a:gd name="T4" fmla="*/ 71 w 95"/>
                <a:gd name="T5" fmla="*/ 26 h 131"/>
                <a:gd name="T6" fmla="*/ 95 w 95"/>
                <a:gd name="T7" fmla="*/ 64 h 131"/>
                <a:gd name="T8" fmla="*/ 54 w 95"/>
                <a:gd name="T9" fmla="*/ 38 h 131"/>
                <a:gd name="T10" fmla="*/ 26 w 95"/>
                <a:gd name="T11" fmla="*/ 64 h 131"/>
                <a:gd name="T12" fmla="*/ 40 w 95"/>
                <a:gd name="T13" fmla="*/ 131 h 131"/>
                <a:gd name="T14" fmla="*/ 16 w 95"/>
                <a:gd name="T15" fmla="*/ 93 h 131"/>
                <a:gd name="T16" fmla="*/ 0 w 95"/>
                <a:gd name="T17" fmla="*/ 124 h 131"/>
                <a:gd name="T18" fmla="*/ 11 w 95"/>
                <a:gd name="T19" fmla="*/ 60 h 131"/>
                <a:gd name="T20" fmla="*/ 2 w 95"/>
                <a:gd name="T21" fmla="*/ 19 h 131"/>
                <a:gd name="T22" fmla="*/ 9 w 95"/>
                <a:gd name="T23" fmla="*/ 0 h 131"/>
                <a:gd name="T24" fmla="*/ 16 w 95"/>
                <a:gd name="T25" fmla="*/ 15 h 131"/>
                <a:gd name="T26" fmla="*/ 16 w 95"/>
                <a:gd name="T27" fmla="*/ 15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1"/>
                <a:gd name="T44" fmla="*/ 95 w 95"/>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1">
                  <a:moveTo>
                    <a:pt x="16" y="15"/>
                  </a:moveTo>
                  <a:lnTo>
                    <a:pt x="50" y="22"/>
                  </a:lnTo>
                  <a:lnTo>
                    <a:pt x="71" y="26"/>
                  </a:lnTo>
                  <a:lnTo>
                    <a:pt x="95" y="64"/>
                  </a:lnTo>
                  <a:lnTo>
                    <a:pt x="54" y="38"/>
                  </a:lnTo>
                  <a:lnTo>
                    <a:pt x="26" y="64"/>
                  </a:lnTo>
                  <a:lnTo>
                    <a:pt x="40" y="131"/>
                  </a:lnTo>
                  <a:lnTo>
                    <a:pt x="16" y="93"/>
                  </a:lnTo>
                  <a:lnTo>
                    <a:pt x="0" y="124"/>
                  </a:lnTo>
                  <a:lnTo>
                    <a:pt x="11" y="60"/>
                  </a:lnTo>
                  <a:lnTo>
                    <a:pt x="2" y="19"/>
                  </a:lnTo>
                  <a:lnTo>
                    <a:pt x="9" y="0"/>
                  </a:lnTo>
                  <a:lnTo>
                    <a:pt x="16"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7" name="Freeform 460"/>
            <p:cNvSpPr>
              <a:spLocks/>
            </p:cNvSpPr>
            <p:nvPr/>
          </p:nvSpPr>
          <p:spPr bwMode="auto">
            <a:xfrm>
              <a:off x="2535" y="183"/>
              <a:ext cx="807" cy="303"/>
            </a:xfrm>
            <a:custGeom>
              <a:avLst/>
              <a:gdLst>
                <a:gd name="T0" fmla="*/ 0 w 807"/>
                <a:gd name="T1" fmla="*/ 107 h 303"/>
                <a:gd name="T2" fmla="*/ 24 w 807"/>
                <a:gd name="T3" fmla="*/ 95 h 303"/>
                <a:gd name="T4" fmla="*/ 43 w 807"/>
                <a:gd name="T5" fmla="*/ 111 h 303"/>
                <a:gd name="T6" fmla="*/ 50 w 807"/>
                <a:gd name="T7" fmla="*/ 95 h 303"/>
                <a:gd name="T8" fmla="*/ 88 w 807"/>
                <a:gd name="T9" fmla="*/ 85 h 303"/>
                <a:gd name="T10" fmla="*/ 138 w 807"/>
                <a:gd name="T11" fmla="*/ 95 h 303"/>
                <a:gd name="T12" fmla="*/ 192 w 807"/>
                <a:gd name="T13" fmla="*/ 59 h 303"/>
                <a:gd name="T14" fmla="*/ 247 w 807"/>
                <a:gd name="T15" fmla="*/ 40 h 303"/>
                <a:gd name="T16" fmla="*/ 323 w 807"/>
                <a:gd name="T17" fmla="*/ 23 h 303"/>
                <a:gd name="T18" fmla="*/ 385 w 807"/>
                <a:gd name="T19" fmla="*/ 12 h 303"/>
                <a:gd name="T20" fmla="*/ 423 w 807"/>
                <a:gd name="T21" fmla="*/ 33 h 303"/>
                <a:gd name="T22" fmla="*/ 421 w 807"/>
                <a:gd name="T23" fmla="*/ 73 h 303"/>
                <a:gd name="T24" fmla="*/ 500 w 807"/>
                <a:gd name="T25" fmla="*/ 111 h 303"/>
                <a:gd name="T26" fmla="*/ 521 w 807"/>
                <a:gd name="T27" fmla="*/ 130 h 303"/>
                <a:gd name="T28" fmla="*/ 528 w 807"/>
                <a:gd name="T29" fmla="*/ 185 h 303"/>
                <a:gd name="T30" fmla="*/ 547 w 807"/>
                <a:gd name="T31" fmla="*/ 194 h 303"/>
                <a:gd name="T32" fmla="*/ 547 w 807"/>
                <a:gd name="T33" fmla="*/ 128 h 303"/>
                <a:gd name="T34" fmla="*/ 571 w 807"/>
                <a:gd name="T35" fmla="*/ 128 h 303"/>
                <a:gd name="T36" fmla="*/ 621 w 807"/>
                <a:gd name="T37" fmla="*/ 166 h 303"/>
                <a:gd name="T38" fmla="*/ 621 w 807"/>
                <a:gd name="T39" fmla="*/ 135 h 303"/>
                <a:gd name="T40" fmla="*/ 557 w 807"/>
                <a:gd name="T41" fmla="*/ 83 h 303"/>
                <a:gd name="T42" fmla="*/ 571 w 807"/>
                <a:gd name="T43" fmla="*/ 71 h 303"/>
                <a:gd name="T44" fmla="*/ 638 w 807"/>
                <a:gd name="T45" fmla="*/ 118 h 303"/>
                <a:gd name="T46" fmla="*/ 588 w 807"/>
                <a:gd name="T47" fmla="*/ 59 h 303"/>
                <a:gd name="T48" fmla="*/ 635 w 807"/>
                <a:gd name="T49" fmla="*/ 73 h 303"/>
                <a:gd name="T50" fmla="*/ 702 w 807"/>
                <a:gd name="T51" fmla="*/ 135 h 303"/>
                <a:gd name="T52" fmla="*/ 771 w 807"/>
                <a:gd name="T53" fmla="*/ 228 h 303"/>
                <a:gd name="T54" fmla="*/ 792 w 807"/>
                <a:gd name="T55" fmla="*/ 303 h 303"/>
                <a:gd name="T56" fmla="*/ 807 w 807"/>
                <a:gd name="T57" fmla="*/ 303 h 303"/>
                <a:gd name="T58" fmla="*/ 797 w 807"/>
                <a:gd name="T59" fmla="*/ 251 h 303"/>
                <a:gd name="T60" fmla="*/ 759 w 807"/>
                <a:gd name="T61" fmla="*/ 182 h 303"/>
                <a:gd name="T62" fmla="*/ 699 w 807"/>
                <a:gd name="T63" fmla="*/ 104 h 303"/>
                <a:gd name="T64" fmla="*/ 635 w 807"/>
                <a:gd name="T65" fmla="*/ 52 h 303"/>
                <a:gd name="T66" fmla="*/ 580 w 807"/>
                <a:gd name="T67" fmla="*/ 35 h 303"/>
                <a:gd name="T68" fmla="*/ 523 w 807"/>
                <a:gd name="T69" fmla="*/ 40 h 303"/>
                <a:gd name="T70" fmla="*/ 476 w 807"/>
                <a:gd name="T71" fmla="*/ 28 h 303"/>
                <a:gd name="T72" fmla="*/ 402 w 807"/>
                <a:gd name="T73" fmla="*/ 4 h 303"/>
                <a:gd name="T74" fmla="*/ 378 w 807"/>
                <a:gd name="T75" fmla="*/ 0 h 303"/>
                <a:gd name="T76" fmla="*/ 302 w 807"/>
                <a:gd name="T77" fmla="*/ 19 h 303"/>
                <a:gd name="T78" fmla="*/ 240 w 807"/>
                <a:gd name="T79" fmla="*/ 26 h 303"/>
                <a:gd name="T80" fmla="*/ 178 w 807"/>
                <a:gd name="T81" fmla="*/ 52 h 303"/>
                <a:gd name="T82" fmla="*/ 138 w 807"/>
                <a:gd name="T83" fmla="*/ 83 h 303"/>
                <a:gd name="T84" fmla="*/ 90 w 807"/>
                <a:gd name="T85" fmla="*/ 73 h 303"/>
                <a:gd name="T86" fmla="*/ 64 w 807"/>
                <a:gd name="T87" fmla="*/ 80 h 303"/>
                <a:gd name="T88" fmla="*/ 38 w 807"/>
                <a:gd name="T89" fmla="*/ 95 h 303"/>
                <a:gd name="T90" fmla="*/ 24 w 807"/>
                <a:gd name="T91" fmla="*/ 85 h 303"/>
                <a:gd name="T92" fmla="*/ 12 w 807"/>
                <a:gd name="T93" fmla="*/ 90 h 303"/>
                <a:gd name="T94" fmla="*/ 0 w 807"/>
                <a:gd name="T95" fmla="*/ 107 h 303"/>
                <a:gd name="T96" fmla="*/ 0 w 807"/>
                <a:gd name="T97" fmla="*/ 10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303"/>
                <a:gd name="T149" fmla="*/ 807 w 807"/>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303">
                  <a:moveTo>
                    <a:pt x="0" y="107"/>
                  </a:moveTo>
                  <a:lnTo>
                    <a:pt x="24" y="95"/>
                  </a:lnTo>
                  <a:lnTo>
                    <a:pt x="43" y="111"/>
                  </a:lnTo>
                  <a:lnTo>
                    <a:pt x="50" y="95"/>
                  </a:lnTo>
                  <a:lnTo>
                    <a:pt x="88" y="85"/>
                  </a:lnTo>
                  <a:lnTo>
                    <a:pt x="138" y="95"/>
                  </a:lnTo>
                  <a:lnTo>
                    <a:pt x="192" y="59"/>
                  </a:lnTo>
                  <a:lnTo>
                    <a:pt x="247" y="40"/>
                  </a:lnTo>
                  <a:lnTo>
                    <a:pt x="323" y="23"/>
                  </a:lnTo>
                  <a:lnTo>
                    <a:pt x="385" y="12"/>
                  </a:lnTo>
                  <a:lnTo>
                    <a:pt x="423" y="33"/>
                  </a:lnTo>
                  <a:lnTo>
                    <a:pt x="421" y="73"/>
                  </a:lnTo>
                  <a:lnTo>
                    <a:pt x="500" y="111"/>
                  </a:lnTo>
                  <a:lnTo>
                    <a:pt x="521" y="130"/>
                  </a:lnTo>
                  <a:lnTo>
                    <a:pt x="528" y="185"/>
                  </a:lnTo>
                  <a:lnTo>
                    <a:pt x="547" y="194"/>
                  </a:lnTo>
                  <a:lnTo>
                    <a:pt x="547" y="128"/>
                  </a:lnTo>
                  <a:lnTo>
                    <a:pt x="571" y="128"/>
                  </a:lnTo>
                  <a:lnTo>
                    <a:pt x="621" y="166"/>
                  </a:lnTo>
                  <a:lnTo>
                    <a:pt x="621" y="135"/>
                  </a:lnTo>
                  <a:lnTo>
                    <a:pt x="557" y="83"/>
                  </a:lnTo>
                  <a:lnTo>
                    <a:pt x="571" y="71"/>
                  </a:lnTo>
                  <a:lnTo>
                    <a:pt x="638" y="118"/>
                  </a:lnTo>
                  <a:lnTo>
                    <a:pt x="588" y="59"/>
                  </a:lnTo>
                  <a:lnTo>
                    <a:pt x="635" y="73"/>
                  </a:lnTo>
                  <a:lnTo>
                    <a:pt x="702" y="135"/>
                  </a:lnTo>
                  <a:lnTo>
                    <a:pt x="771" y="228"/>
                  </a:lnTo>
                  <a:lnTo>
                    <a:pt x="792" y="303"/>
                  </a:lnTo>
                  <a:lnTo>
                    <a:pt x="807" y="303"/>
                  </a:lnTo>
                  <a:lnTo>
                    <a:pt x="797" y="251"/>
                  </a:lnTo>
                  <a:lnTo>
                    <a:pt x="759" y="182"/>
                  </a:lnTo>
                  <a:lnTo>
                    <a:pt x="699" y="104"/>
                  </a:lnTo>
                  <a:lnTo>
                    <a:pt x="635" y="52"/>
                  </a:lnTo>
                  <a:lnTo>
                    <a:pt x="580" y="35"/>
                  </a:lnTo>
                  <a:lnTo>
                    <a:pt x="523" y="40"/>
                  </a:lnTo>
                  <a:lnTo>
                    <a:pt x="476" y="28"/>
                  </a:lnTo>
                  <a:lnTo>
                    <a:pt x="402" y="4"/>
                  </a:lnTo>
                  <a:lnTo>
                    <a:pt x="378" y="0"/>
                  </a:lnTo>
                  <a:lnTo>
                    <a:pt x="302" y="19"/>
                  </a:lnTo>
                  <a:lnTo>
                    <a:pt x="240" y="26"/>
                  </a:lnTo>
                  <a:lnTo>
                    <a:pt x="178" y="52"/>
                  </a:lnTo>
                  <a:lnTo>
                    <a:pt x="138" y="83"/>
                  </a:lnTo>
                  <a:lnTo>
                    <a:pt x="90" y="73"/>
                  </a:lnTo>
                  <a:lnTo>
                    <a:pt x="64" y="80"/>
                  </a:lnTo>
                  <a:lnTo>
                    <a:pt x="38" y="95"/>
                  </a:lnTo>
                  <a:lnTo>
                    <a:pt x="24" y="85"/>
                  </a:lnTo>
                  <a:lnTo>
                    <a:pt x="12" y="90"/>
                  </a:lnTo>
                  <a:lnTo>
                    <a:pt x="0" y="10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8" name="Freeform 461"/>
            <p:cNvSpPr>
              <a:spLocks/>
            </p:cNvSpPr>
            <p:nvPr/>
          </p:nvSpPr>
          <p:spPr bwMode="auto">
            <a:xfrm>
              <a:off x="2939" y="629"/>
              <a:ext cx="179" cy="346"/>
            </a:xfrm>
            <a:custGeom>
              <a:avLst/>
              <a:gdLst>
                <a:gd name="T0" fmla="*/ 157 w 179"/>
                <a:gd name="T1" fmla="*/ 19 h 346"/>
                <a:gd name="T2" fmla="*/ 86 w 179"/>
                <a:gd name="T3" fmla="*/ 76 h 346"/>
                <a:gd name="T4" fmla="*/ 46 w 179"/>
                <a:gd name="T5" fmla="*/ 138 h 346"/>
                <a:gd name="T6" fmla="*/ 22 w 179"/>
                <a:gd name="T7" fmla="*/ 218 h 346"/>
                <a:gd name="T8" fmla="*/ 22 w 179"/>
                <a:gd name="T9" fmla="*/ 273 h 346"/>
                <a:gd name="T10" fmla="*/ 31 w 179"/>
                <a:gd name="T11" fmla="*/ 297 h 346"/>
                <a:gd name="T12" fmla="*/ 48 w 179"/>
                <a:gd name="T13" fmla="*/ 342 h 346"/>
                <a:gd name="T14" fmla="*/ 17 w 179"/>
                <a:gd name="T15" fmla="*/ 313 h 346"/>
                <a:gd name="T16" fmla="*/ 7 w 179"/>
                <a:gd name="T17" fmla="*/ 346 h 346"/>
                <a:gd name="T18" fmla="*/ 7 w 179"/>
                <a:gd name="T19" fmla="*/ 285 h 346"/>
                <a:gd name="T20" fmla="*/ 0 w 179"/>
                <a:gd name="T21" fmla="*/ 244 h 346"/>
                <a:gd name="T22" fmla="*/ 17 w 179"/>
                <a:gd name="T23" fmla="*/ 183 h 346"/>
                <a:gd name="T24" fmla="*/ 31 w 179"/>
                <a:gd name="T25" fmla="*/ 135 h 346"/>
                <a:gd name="T26" fmla="*/ 62 w 179"/>
                <a:gd name="T27" fmla="*/ 85 h 346"/>
                <a:gd name="T28" fmla="*/ 91 w 179"/>
                <a:gd name="T29" fmla="*/ 52 h 346"/>
                <a:gd name="T30" fmla="*/ 129 w 179"/>
                <a:gd name="T31" fmla="*/ 19 h 346"/>
                <a:gd name="T32" fmla="*/ 179 w 179"/>
                <a:gd name="T33" fmla="*/ 0 h 346"/>
                <a:gd name="T34" fmla="*/ 157 w 179"/>
                <a:gd name="T35" fmla="*/ 19 h 346"/>
                <a:gd name="T36" fmla="*/ 157 w 179"/>
                <a:gd name="T37" fmla="*/ 19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346"/>
                <a:gd name="T59" fmla="*/ 179 w 17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346">
                  <a:moveTo>
                    <a:pt x="157" y="19"/>
                  </a:moveTo>
                  <a:lnTo>
                    <a:pt x="86" y="76"/>
                  </a:lnTo>
                  <a:lnTo>
                    <a:pt x="46" y="138"/>
                  </a:lnTo>
                  <a:lnTo>
                    <a:pt x="22" y="218"/>
                  </a:lnTo>
                  <a:lnTo>
                    <a:pt x="22" y="273"/>
                  </a:lnTo>
                  <a:lnTo>
                    <a:pt x="31" y="297"/>
                  </a:lnTo>
                  <a:lnTo>
                    <a:pt x="48" y="342"/>
                  </a:lnTo>
                  <a:lnTo>
                    <a:pt x="17" y="313"/>
                  </a:lnTo>
                  <a:lnTo>
                    <a:pt x="7" y="346"/>
                  </a:lnTo>
                  <a:lnTo>
                    <a:pt x="7" y="285"/>
                  </a:lnTo>
                  <a:lnTo>
                    <a:pt x="0" y="244"/>
                  </a:lnTo>
                  <a:lnTo>
                    <a:pt x="17" y="183"/>
                  </a:lnTo>
                  <a:lnTo>
                    <a:pt x="31" y="135"/>
                  </a:lnTo>
                  <a:lnTo>
                    <a:pt x="62" y="85"/>
                  </a:lnTo>
                  <a:lnTo>
                    <a:pt x="91" y="52"/>
                  </a:lnTo>
                  <a:lnTo>
                    <a:pt x="129" y="19"/>
                  </a:lnTo>
                  <a:lnTo>
                    <a:pt x="179" y="0"/>
                  </a:lnTo>
                  <a:lnTo>
                    <a:pt x="157"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9" name="Freeform 462"/>
            <p:cNvSpPr>
              <a:spLocks/>
            </p:cNvSpPr>
            <p:nvPr/>
          </p:nvSpPr>
          <p:spPr bwMode="auto">
            <a:xfrm>
              <a:off x="3120" y="475"/>
              <a:ext cx="1031" cy="984"/>
            </a:xfrm>
            <a:custGeom>
              <a:avLst/>
              <a:gdLst>
                <a:gd name="T0" fmla="*/ 34 w 1031"/>
                <a:gd name="T1" fmla="*/ 386 h 984"/>
                <a:gd name="T2" fmla="*/ 0 w 1031"/>
                <a:gd name="T3" fmla="*/ 455 h 984"/>
                <a:gd name="T4" fmla="*/ 72 w 1031"/>
                <a:gd name="T5" fmla="*/ 574 h 984"/>
                <a:gd name="T6" fmla="*/ 81 w 1031"/>
                <a:gd name="T7" fmla="*/ 600 h 984"/>
                <a:gd name="T8" fmla="*/ 169 w 1031"/>
                <a:gd name="T9" fmla="*/ 638 h 984"/>
                <a:gd name="T10" fmla="*/ 260 w 1031"/>
                <a:gd name="T11" fmla="*/ 602 h 984"/>
                <a:gd name="T12" fmla="*/ 319 w 1031"/>
                <a:gd name="T13" fmla="*/ 700 h 984"/>
                <a:gd name="T14" fmla="*/ 276 w 1031"/>
                <a:gd name="T15" fmla="*/ 816 h 984"/>
                <a:gd name="T16" fmla="*/ 195 w 1031"/>
                <a:gd name="T17" fmla="*/ 882 h 984"/>
                <a:gd name="T18" fmla="*/ 138 w 1031"/>
                <a:gd name="T19" fmla="*/ 878 h 984"/>
                <a:gd name="T20" fmla="*/ 214 w 1031"/>
                <a:gd name="T21" fmla="*/ 897 h 984"/>
                <a:gd name="T22" fmla="*/ 281 w 1031"/>
                <a:gd name="T23" fmla="*/ 835 h 984"/>
                <a:gd name="T24" fmla="*/ 333 w 1031"/>
                <a:gd name="T25" fmla="*/ 766 h 984"/>
                <a:gd name="T26" fmla="*/ 398 w 1031"/>
                <a:gd name="T27" fmla="*/ 861 h 984"/>
                <a:gd name="T28" fmla="*/ 526 w 1031"/>
                <a:gd name="T29" fmla="*/ 937 h 984"/>
                <a:gd name="T30" fmla="*/ 688 w 1031"/>
                <a:gd name="T31" fmla="*/ 961 h 984"/>
                <a:gd name="T32" fmla="*/ 728 w 1031"/>
                <a:gd name="T33" fmla="*/ 918 h 984"/>
                <a:gd name="T34" fmla="*/ 790 w 1031"/>
                <a:gd name="T35" fmla="*/ 721 h 984"/>
                <a:gd name="T36" fmla="*/ 888 w 1031"/>
                <a:gd name="T37" fmla="*/ 588 h 984"/>
                <a:gd name="T38" fmla="*/ 886 w 1031"/>
                <a:gd name="T39" fmla="*/ 529 h 984"/>
                <a:gd name="T40" fmla="*/ 1028 w 1031"/>
                <a:gd name="T41" fmla="*/ 420 h 984"/>
                <a:gd name="T42" fmla="*/ 1024 w 1031"/>
                <a:gd name="T43" fmla="*/ 337 h 984"/>
                <a:gd name="T44" fmla="*/ 993 w 1031"/>
                <a:gd name="T45" fmla="*/ 225 h 984"/>
                <a:gd name="T46" fmla="*/ 807 w 1031"/>
                <a:gd name="T47" fmla="*/ 90 h 984"/>
                <a:gd name="T48" fmla="*/ 624 w 1031"/>
                <a:gd name="T49" fmla="*/ 59 h 984"/>
                <a:gd name="T50" fmla="*/ 545 w 1031"/>
                <a:gd name="T51" fmla="*/ 102 h 984"/>
                <a:gd name="T52" fmla="*/ 521 w 1031"/>
                <a:gd name="T53" fmla="*/ 147 h 984"/>
                <a:gd name="T54" fmla="*/ 460 w 1031"/>
                <a:gd name="T55" fmla="*/ 178 h 984"/>
                <a:gd name="T56" fmla="*/ 471 w 1031"/>
                <a:gd name="T57" fmla="*/ 218 h 984"/>
                <a:gd name="T58" fmla="*/ 398 w 1031"/>
                <a:gd name="T59" fmla="*/ 223 h 984"/>
                <a:gd name="T60" fmla="*/ 367 w 1031"/>
                <a:gd name="T61" fmla="*/ 263 h 984"/>
                <a:gd name="T62" fmla="*/ 302 w 1031"/>
                <a:gd name="T63" fmla="*/ 244 h 984"/>
                <a:gd name="T64" fmla="*/ 243 w 1031"/>
                <a:gd name="T65" fmla="*/ 230 h 984"/>
                <a:gd name="T66" fmla="*/ 360 w 1031"/>
                <a:gd name="T67" fmla="*/ 197 h 984"/>
                <a:gd name="T68" fmla="*/ 410 w 1031"/>
                <a:gd name="T69" fmla="*/ 159 h 984"/>
                <a:gd name="T70" fmla="*/ 307 w 1031"/>
                <a:gd name="T71" fmla="*/ 73 h 984"/>
                <a:gd name="T72" fmla="*/ 436 w 1031"/>
                <a:gd name="T73" fmla="*/ 135 h 984"/>
                <a:gd name="T74" fmla="*/ 436 w 1031"/>
                <a:gd name="T75" fmla="*/ 83 h 984"/>
                <a:gd name="T76" fmla="*/ 469 w 1031"/>
                <a:gd name="T77" fmla="*/ 73 h 984"/>
                <a:gd name="T78" fmla="*/ 550 w 1031"/>
                <a:gd name="T79" fmla="*/ 59 h 984"/>
                <a:gd name="T80" fmla="*/ 302 w 1031"/>
                <a:gd name="T81" fmla="*/ 0 h 984"/>
                <a:gd name="T82" fmla="*/ 74 w 1031"/>
                <a:gd name="T83" fmla="*/ 73 h 984"/>
                <a:gd name="T84" fmla="*/ 5 w 1031"/>
                <a:gd name="T85" fmla="*/ 128 h 984"/>
                <a:gd name="T86" fmla="*/ 86 w 1031"/>
                <a:gd name="T87" fmla="*/ 170 h 984"/>
                <a:gd name="T88" fmla="*/ 53 w 1031"/>
                <a:gd name="T89" fmla="*/ 206 h 984"/>
                <a:gd name="T90" fmla="*/ 22 w 1031"/>
                <a:gd name="T91" fmla="*/ 220 h 984"/>
                <a:gd name="T92" fmla="*/ 29 w 1031"/>
                <a:gd name="T93" fmla="*/ 261 h 9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1"/>
                <a:gd name="T142" fmla="*/ 0 h 984"/>
                <a:gd name="T143" fmla="*/ 1031 w 1031"/>
                <a:gd name="T144" fmla="*/ 984 h 9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1" h="984">
                  <a:moveTo>
                    <a:pt x="29" y="261"/>
                  </a:moveTo>
                  <a:lnTo>
                    <a:pt x="34" y="386"/>
                  </a:lnTo>
                  <a:lnTo>
                    <a:pt x="0" y="413"/>
                  </a:lnTo>
                  <a:lnTo>
                    <a:pt x="0" y="455"/>
                  </a:lnTo>
                  <a:lnTo>
                    <a:pt x="62" y="529"/>
                  </a:lnTo>
                  <a:lnTo>
                    <a:pt x="72" y="574"/>
                  </a:lnTo>
                  <a:lnTo>
                    <a:pt x="126" y="595"/>
                  </a:lnTo>
                  <a:lnTo>
                    <a:pt x="81" y="600"/>
                  </a:lnTo>
                  <a:lnTo>
                    <a:pt x="124" y="636"/>
                  </a:lnTo>
                  <a:lnTo>
                    <a:pt x="169" y="638"/>
                  </a:lnTo>
                  <a:lnTo>
                    <a:pt x="200" y="605"/>
                  </a:lnTo>
                  <a:lnTo>
                    <a:pt x="260" y="602"/>
                  </a:lnTo>
                  <a:lnTo>
                    <a:pt x="300" y="640"/>
                  </a:lnTo>
                  <a:lnTo>
                    <a:pt x="319" y="700"/>
                  </a:lnTo>
                  <a:lnTo>
                    <a:pt x="312" y="747"/>
                  </a:lnTo>
                  <a:lnTo>
                    <a:pt x="276" y="816"/>
                  </a:lnTo>
                  <a:lnTo>
                    <a:pt x="214" y="859"/>
                  </a:lnTo>
                  <a:lnTo>
                    <a:pt x="195" y="882"/>
                  </a:lnTo>
                  <a:lnTo>
                    <a:pt x="174" y="887"/>
                  </a:lnTo>
                  <a:lnTo>
                    <a:pt x="138" y="878"/>
                  </a:lnTo>
                  <a:lnTo>
                    <a:pt x="176" y="906"/>
                  </a:lnTo>
                  <a:lnTo>
                    <a:pt x="214" y="897"/>
                  </a:lnTo>
                  <a:lnTo>
                    <a:pt x="243" y="859"/>
                  </a:lnTo>
                  <a:lnTo>
                    <a:pt x="281" y="835"/>
                  </a:lnTo>
                  <a:lnTo>
                    <a:pt x="305" y="799"/>
                  </a:lnTo>
                  <a:lnTo>
                    <a:pt x="333" y="766"/>
                  </a:lnTo>
                  <a:lnTo>
                    <a:pt x="374" y="795"/>
                  </a:lnTo>
                  <a:lnTo>
                    <a:pt x="398" y="861"/>
                  </a:lnTo>
                  <a:lnTo>
                    <a:pt x="479" y="932"/>
                  </a:lnTo>
                  <a:lnTo>
                    <a:pt x="526" y="937"/>
                  </a:lnTo>
                  <a:lnTo>
                    <a:pt x="590" y="984"/>
                  </a:lnTo>
                  <a:lnTo>
                    <a:pt x="688" y="961"/>
                  </a:lnTo>
                  <a:lnTo>
                    <a:pt x="655" y="911"/>
                  </a:lnTo>
                  <a:lnTo>
                    <a:pt x="728" y="918"/>
                  </a:lnTo>
                  <a:lnTo>
                    <a:pt x="790" y="878"/>
                  </a:lnTo>
                  <a:lnTo>
                    <a:pt x="790" y="721"/>
                  </a:lnTo>
                  <a:lnTo>
                    <a:pt x="878" y="619"/>
                  </a:lnTo>
                  <a:lnTo>
                    <a:pt x="888" y="588"/>
                  </a:lnTo>
                  <a:lnTo>
                    <a:pt x="871" y="557"/>
                  </a:lnTo>
                  <a:lnTo>
                    <a:pt x="886" y="529"/>
                  </a:lnTo>
                  <a:lnTo>
                    <a:pt x="988" y="477"/>
                  </a:lnTo>
                  <a:lnTo>
                    <a:pt x="1028" y="420"/>
                  </a:lnTo>
                  <a:lnTo>
                    <a:pt x="1031" y="363"/>
                  </a:lnTo>
                  <a:lnTo>
                    <a:pt x="1024" y="337"/>
                  </a:lnTo>
                  <a:lnTo>
                    <a:pt x="1019" y="296"/>
                  </a:lnTo>
                  <a:lnTo>
                    <a:pt x="993" y="225"/>
                  </a:lnTo>
                  <a:lnTo>
                    <a:pt x="869" y="182"/>
                  </a:lnTo>
                  <a:lnTo>
                    <a:pt x="807" y="90"/>
                  </a:lnTo>
                  <a:lnTo>
                    <a:pt x="693" y="28"/>
                  </a:lnTo>
                  <a:lnTo>
                    <a:pt x="624" y="59"/>
                  </a:lnTo>
                  <a:lnTo>
                    <a:pt x="621" y="118"/>
                  </a:lnTo>
                  <a:lnTo>
                    <a:pt x="545" y="102"/>
                  </a:lnTo>
                  <a:lnTo>
                    <a:pt x="569" y="137"/>
                  </a:lnTo>
                  <a:lnTo>
                    <a:pt x="521" y="147"/>
                  </a:lnTo>
                  <a:lnTo>
                    <a:pt x="533" y="182"/>
                  </a:lnTo>
                  <a:lnTo>
                    <a:pt x="460" y="178"/>
                  </a:lnTo>
                  <a:lnTo>
                    <a:pt x="517" y="225"/>
                  </a:lnTo>
                  <a:lnTo>
                    <a:pt x="471" y="218"/>
                  </a:lnTo>
                  <a:lnTo>
                    <a:pt x="443" y="251"/>
                  </a:lnTo>
                  <a:lnTo>
                    <a:pt x="398" y="223"/>
                  </a:lnTo>
                  <a:lnTo>
                    <a:pt x="412" y="251"/>
                  </a:lnTo>
                  <a:lnTo>
                    <a:pt x="367" y="263"/>
                  </a:lnTo>
                  <a:lnTo>
                    <a:pt x="317" y="225"/>
                  </a:lnTo>
                  <a:lnTo>
                    <a:pt x="302" y="244"/>
                  </a:lnTo>
                  <a:lnTo>
                    <a:pt x="260" y="263"/>
                  </a:lnTo>
                  <a:lnTo>
                    <a:pt x="243" y="230"/>
                  </a:lnTo>
                  <a:lnTo>
                    <a:pt x="286" y="161"/>
                  </a:lnTo>
                  <a:lnTo>
                    <a:pt x="360" y="197"/>
                  </a:lnTo>
                  <a:lnTo>
                    <a:pt x="379" y="173"/>
                  </a:lnTo>
                  <a:lnTo>
                    <a:pt x="410" y="159"/>
                  </a:lnTo>
                  <a:lnTo>
                    <a:pt x="331" y="116"/>
                  </a:lnTo>
                  <a:lnTo>
                    <a:pt x="307" y="73"/>
                  </a:lnTo>
                  <a:lnTo>
                    <a:pt x="367" y="106"/>
                  </a:lnTo>
                  <a:lnTo>
                    <a:pt x="436" y="135"/>
                  </a:lnTo>
                  <a:lnTo>
                    <a:pt x="367" y="73"/>
                  </a:lnTo>
                  <a:lnTo>
                    <a:pt x="436" y="83"/>
                  </a:lnTo>
                  <a:lnTo>
                    <a:pt x="469" y="99"/>
                  </a:lnTo>
                  <a:lnTo>
                    <a:pt x="469" y="73"/>
                  </a:lnTo>
                  <a:lnTo>
                    <a:pt x="488" y="61"/>
                  </a:lnTo>
                  <a:lnTo>
                    <a:pt x="550" y="59"/>
                  </a:lnTo>
                  <a:lnTo>
                    <a:pt x="460" y="11"/>
                  </a:lnTo>
                  <a:lnTo>
                    <a:pt x="302" y="0"/>
                  </a:lnTo>
                  <a:lnTo>
                    <a:pt x="169" y="21"/>
                  </a:lnTo>
                  <a:lnTo>
                    <a:pt x="74" y="73"/>
                  </a:lnTo>
                  <a:lnTo>
                    <a:pt x="22" y="116"/>
                  </a:lnTo>
                  <a:lnTo>
                    <a:pt x="5" y="128"/>
                  </a:lnTo>
                  <a:lnTo>
                    <a:pt x="3" y="156"/>
                  </a:lnTo>
                  <a:lnTo>
                    <a:pt x="86" y="170"/>
                  </a:lnTo>
                  <a:lnTo>
                    <a:pt x="105" y="232"/>
                  </a:lnTo>
                  <a:lnTo>
                    <a:pt x="53" y="206"/>
                  </a:lnTo>
                  <a:lnTo>
                    <a:pt x="69" y="284"/>
                  </a:lnTo>
                  <a:lnTo>
                    <a:pt x="22" y="220"/>
                  </a:lnTo>
                  <a:lnTo>
                    <a:pt x="29" y="2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0" name="Freeform 463"/>
            <p:cNvSpPr>
              <a:spLocks/>
            </p:cNvSpPr>
            <p:nvPr/>
          </p:nvSpPr>
          <p:spPr bwMode="auto">
            <a:xfrm>
              <a:off x="3106" y="622"/>
              <a:ext cx="55" cy="182"/>
            </a:xfrm>
            <a:custGeom>
              <a:avLst/>
              <a:gdLst>
                <a:gd name="T0" fmla="*/ 2 w 55"/>
                <a:gd name="T1" fmla="*/ 0 h 182"/>
                <a:gd name="T2" fmla="*/ 0 w 55"/>
                <a:gd name="T3" fmla="*/ 71 h 182"/>
                <a:gd name="T4" fmla="*/ 48 w 55"/>
                <a:gd name="T5" fmla="*/ 182 h 182"/>
                <a:gd name="T6" fmla="*/ 55 w 55"/>
                <a:gd name="T7" fmla="*/ 154 h 182"/>
                <a:gd name="T8" fmla="*/ 17 w 55"/>
                <a:gd name="T9" fmla="*/ 73 h 182"/>
                <a:gd name="T10" fmla="*/ 17 w 55"/>
                <a:gd name="T11" fmla="*/ 14 h 182"/>
                <a:gd name="T12" fmla="*/ 2 w 55"/>
                <a:gd name="T13" fmla="*/ 0 h 182"/>
                <a:gd name="T14" fmla="*/ 2 w 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2"/>
                <a:gd name="T26" fmla="*/ 55 w 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2">
                  <a:moveTo>
                    <a:pt x="2" y="0"/>
                  </a:moveTo>
                  <a:lnTo>
                    <a:pt x="0" y="71"/>
                  </a:lnTo>
                  <a:lnTo>
                    <a:pt x="48" y="182"/>
                  </a:lnTo>
                  <a:lnTo>
                    <a:pt x="55" y="154"/>
                  </a:lnTo>
                  <a:lnTo>
                    <a:pt x="17" y="73"/>
                  </a:lnTo>
                  <a:lnTo>
                    <a:pt x="17" y="14"/>
                  </a:lnTo>
                  <a:lnTo>
                    <a:pt x="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1" name="Freeform 464"/>
            <p:cNvSpPr>
              <a:spLocks/>
            </p:cNvSpPr>
            <p:nvPr/>
          </p:nvSpPr>
          <p:spPr bwMode="auto">
            <a:xfrm>
              <a:off x="2863" y="1106"/>
              <a:ext cx="74" cy="135"/>
            </a:xfrm>
            <a:custGeom>
              <a:avLst/>
              <a:gdLst>
                <a:gd name="T0" fmla="*/ 64 w 74"/>
                <a:gd name="T1" fmla="*/ 26 h 135"/>
                <a:gd name="T2" fmla="*/ 43 w 74"/>
                <a:gd name="T3" fmla="*/ 45 h 135"/>
                <a:gd name="T4" fmla="*/ 22 w 74"/>
                <a:gd name="T5" fmla="*/ 64 h 135"/>
                <a:gd name="T6" fmla="*/ 22 w 74"/>
                <a:gd name="T7" fmla="*/ 88 h 135"/>
                <a:gd name="T8" fmla="*/ 69 w 74"/>
                <a:gd name="T9" fmla="*/ 111 h 135"/>
                <a:gd name="T10" fmla="*/ 74 w 74"/>
                <a:gd name="T11" fmla="*/ 135 h 135"/>
                <a:gd name="T12" fmla="*/ 5 w 74"/>
                <a:gd name="T13" fmla="*/ 95 h 135"/>
                <a:gd name="T14" fmla="*/ 0 w 74"/>
                <a:gd name="T15" fmla="*/ 66 h 135"/>
                <a:gd name="T16" fmla="*/ 12 w 74"/>
                <a:gd name="T17" fmla="*/ 57 h 135"/>
                <a:gd name="T18" fmla="*/ 60 w 74"/>
                <a:gd name="T19" fmla="*/ 7 h 135"/>
                <a:gd name="T20" fmla="*/ 69 w 74"/>
                <a:gd name="T21" fmla="*/ 0 h 135"/>
                <a:gd name="T22" fmla="*/ 64 w 74"/>
                <a:gd name="T23" fmla="*/ 26 h 135"/>
                <a:gd name="T24" fmla="*/ 64 w 74"/>
                <a:gd name="T25" fmla="*/ 26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35"/>
                <a:gd name="T41" fmla="*/ 74 w 7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35">
                  <a:moveTo>
                    <a:pt x="64" y="26"/>
                  </a:moveTo>
                  <a:lnTo>
                    <a:pt x="43" y="45"/>
                  </a:lnTo>
                  <a:lnTo>
                    <a:pt x="22" y="64"/>
                  </a:lnTo>
                  <a:lnTo>
                    <a:pt x="22" y="88"/>
                  </a:lnTo>
                  <a:lnTo>
                    <a:pt x="69" y="111"/>
                  </a:lnTo>
                  <a:lnTo>
                    <a:pt x="74" y="135"/>
                  </a:lnTo>
                  <a:lnTo>
                    <a:pt x="5" y="95"/>
                  </a:lnTo>
                  <a:lnTo>
                    <a:pt x="0" y="66"/>
                  </a:lnTo>
                  <a:lnTo>
                    <a:pt x="12" y="57"/>
                  </a:lnTo>
                  <a:lnTo>
                    <a:pt x="60" y="7"/>
                  </a:lnTo>
                  <a:lnTo>
                    <a:pt x="69" y="0"/>
                  </a:lnTo>
                  <a:lnTo>
                    <a:pt x="64"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2" name="Freeform 465"/>
            <p:cNvSpPr>
              <a:spLocks/>
            </p:cNvSpPr>
            <p:nvPr/>
          </p:nvSpPr>
          <p:spPr bwMode="auto">
            <a:xfrm>
              <a:off x="2946" y="1085"/>
              <a:ext cx="46" cy="104"/>
            </a:xfrm>
            <a:custGeom>
              <a:avLst/>
              <a:gdLst>
                <a:gd name="T0" fmla="*/ 46 w 46"/>
                <a:gd name="T1" fmla="*/ 0 h 104"/>
                <a:gd name="T2" fmla="*/ 17 w 46"/>
                <a:gd name="T3" fmla="*/ 28 h 104"/>
                <a:gd name="T4" fmla="*/ 0 w 46"/>
                <a:gd name="T5" fmla="*/ 104 h 104"/>
                <a:gd name="T6" fmla="*/ 0 w 46"/>
                <a:gd name="T7" fmla="*/ 52 h 104"/>
                <a:gd name="T8" fmla="*/ 8 w 46"/>
                <a:gd name="T9" fmla="*/ 16 h 104"/>
                <a:gd name="T10" fmla="*/ 46 w 46"/>
                <a:gd name="T11" fmla="*/ 0 h 104"/>
                <a:gd name="T12" fmla="*/ 46 w 46"/>
                <a:gd name="T13" fmla="*/ 0 h 104"/>
                <a:gd name="T14" fmla="*/ 0 60000 65536"/>
                <a:gd name="T15" fmla="*/ 0 60000 65536"/>
                <a:gd name="T16" fmla="*/ 0 60000 65536"/>
                <a:gd name="T17" fmla="*/ 0 60000 65536"/>
                <a:gd name="T18" fmla="*/ 0 60000 65536"/>
                <a:gd name="T19" fmla="*/ 0 60000 65536"/>
                <a:gd name="T20" fmla="*/ 0 60000 65536"/>
                <a:gd name="T21" fmla="*/ 0 w 46"/>
                <a:gd name="T22" fmla="*/ 0 h 104"/>
                <a:gd name="T23" fmla="*/ 46 w 4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4">
                  <a:moveTo>
                    <a:pt x="46" y="0"/>
                  </a:moveTo>
                  <a:lnTo>
                    <a:pt x="17" y="28"/>
                  </a:lnTo>
                  <a:lnTo>
                    <a:pt x="0" y="104"/>
                  </a:lnTo>
                  <a:lnTo>
                    <a:pt x="0" y="52"/>
                  </a:lnTo>
                  <a:lnTo>
                    <a:pt x="8" y="16"/>
                  </a:lnTo>
                  <a:lnTo>
                    <a:pt x="4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3" name="Freeform 466"/>
            <p:cNvSpPr>
              <a:spLocks/>
            </p:cNvSpPr>
            <p:nvPr/>
          </p:nvSpPr>
          <p:spPr bwMode="auto">
            <a:xfrm>
              <a:off x="2916" y="1215"/>
              <a:ext cx="378" cy="534"/>
            </a:xfrm>
            <a:custGeom>
              <a:avLst/>
              <a:gdLst>
                <a:gd name="T0" fmla="*/ 21 w 378"/>
                <a:gd name="T1" fmla="*/ 14 h 534"/>
                <a:gd name="T2" fmla="*/ 38 w 378"/>
                <a:gd name="T3" fmla="*/ 88 h 534"/>
                <a:gd name="T4" fmla="*/ 42 w 378"/>
                <a:gd name="T5" fmla="*/ 154 h 534"/>
                <a:gd name="T6" fmla="*/ 30 w 378"/>
                <a:gd name="T7" fmla="*/ 223 h 534"/>
                <a:gd name="T8" fmla="*/ 28 w 378"/>
                <a:gd name="T9" fmla="*/ 261 h 534"/>
                <a:gd name="T10" fmla="*/ 54 w 378"/>
                <a:gd name="T11" fmla="*/ 292 h 534"/>
                <a:gd name="T12" fmla="*/ 114 w 378"/>
                <a:gd name="T13" fmla="*/ 323 h 534"/>
                <a:gd name="T14" fmla="*/ 211 w 378"/>
                <a:gd name="T15" fmla="*/ 339 h 534"/>
                <a:gd name="T16" fmla="*/ 278 w 378"/>
                <a:gd name="T17" fmla="*/ 356 h 534"/>
                <a:gd name="T18" fmla="*/ 345 w 378"/>
                <a:gd name="T19" fmla="*/ 434 h 534"/>
                <a:gd name="T20" fmla="*/ 366 w 378"/>
                <a:gd name="T21" fmla="*/ 489 h 534"/>
                <a:gd name="T22" fmla="*/ 378 w 378"/>
                <a:gd name="T23" fmla="*/ 527 h 534"/>
                <a:gd name="T24" fmla="*/ 359 w 378"/>
                <a:gd name="T25" fmla="*/ 534 h 534"/>
                <a:gd name="T26" fmla="*/ 311 w 378"/>
                <a:gd name="T27" fmla="*/ 420 h 534"/>
                <a:gd name="T28" fmla="*/ 264 w 378"/>
                <a:gd name="T29" fmla="*/ 366 h 534"/>
                <a:gd name="T30" fmla="*/ 128 w 378"/>
                <a:gd name="T31" fmla="*/ 342 h 534"/>
                <a:gd name="T32" fmla="*/ 40 w 378"/>
                <a:gd name="T33" fmla="*/ 304 h 534"/>
                <a:gd name="T34" fmla="*/ 16 w 378"/>
                <a:gd name="T35" fmla="*/ 273 h 534"/>
                <a:gd name="T36" fmla="*/ 16 w 378"/>
                <a:gd name="T37" fmla="*/ 244 h 534"/>
                <a:gd name="T38" fmla="*/ 28 w 378"/>
                <a:gd name="T39" fmla="*/ 150 h 534"/>
                <a:gd name="T40" fmla="*/ 23 w 378"/>
                <a:gd name="T41" fmla="*/ 102 h 534"/>
                <a:gd name="T42" fmla="*/ 0 w 378"/>
                <a:gd name="T43" fmla="*/ 0 h 534"/>
                <a:gd name="T44" fmla="*/ 21 w 378"/>
                <a:gd name="T45" fmla="*/ 14 h 534"/>
                <a:gd name="T46" fmla="*/ 21 w 378"/>
                <a:gd name="T47" fmla="*/ 1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34"/>
                <a:gd name="T74" fmla="*/ 378 w 378"/>
                <a:gd name="T75" fmla="*/ 534 h 5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34">
                  <a:moveTo>
                    <a:pt x="21" y="14"/>
                  </a:moveTo>
                  <a:lnTo>
                    <a:pt x="38" y="88"/>
                  </a:lnTo>
                  <a:lnTo>
                    <a:pt x="42" y="154"/>
                  </a:lnTo>
                  <a:lnTo>
                    <a:pt x="30" y="223"/>
                  </a:lnTo>
                  <a:lnTo>
                    <a:pt x="28" y="261"/>
                  </a:lnTo>
                  <a:lnTo>
                    <a:pt x="54" y="292"/>
                  </a:lnTo>
                  <a:lnTo>
                    <a:pt x="114" y="323"/>
                  </a:lnTo>
                  <a:lnTo>
                    <a:pt x="211" y="339"/>
                  </a:lnTo>
                  <a:lnTo>
                    <a:pt x="278" y="356"/>
                  </a:lnTo>
                  <a:lnTo>
                    <a:pt x="345" y="434"/>
                  </a:lnTo>
                  <a:lnTo>
                    <a:pt x="366" y="489"/>
                  </a:lnTo>
                  <a:lnTo>
                    <a:pt x="378" y="527"/>
                  </a:lnTo>
                  <a:lnTo>
                    <a:pt x="359" y="534"/>
                  </a:lnTo>
                  <a:lnTo>
                    <a:pt x="311" y="420"/>
                  </a:lnTo>
                  <a:lnTo>
                    <a:pt x="264" y="366"/>
                  </a:lnTo>
                  <a:lnTo>
                    <a:pt x="128" y="342"/>
                  </a:lnTo>
                  <a:lnTo>
                    <a:pt x="40" y="304"/>
                  </a:lnTo>
                  <a:lnTo>
                    <a:pt x="16" y="273"/>
                  </a:lnTo>
                  <a:lnTo>
                    <a:pt x="16" y="244"/>
                  </a:lnTo>
                  <a:lnTo>
                    <a:pt x="28" y="150"/>
                  </a:lnTo>
                  <a:lnTo>
                    <a:pt x="23" y="102"/>
                  </a:lnTo>
                  <a:lnTo>
                    <a:pt x="0" y="0"/>
                  </a:lnTo>
                  <a:lnTo>
                    <a:pt x="21"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4" name="Freeform 467"/>
            <p:cNvSpPr>
              <a:spLocks/>
            </p:cNvSpPr>
            <p:nvPr/>
          </p:nvSpPr>
          <p:spPr bwMode="auto">
            <a:xfrm>
              <a:off x="2882" y="1023"/>
              <a:ext cx="371" cy="69"/>
            </a:xfrm>
            <a:custGeom>
              <a:avLst/>
              <a:gdLst>
                <a:gd name="T0" fmla="*/ 5 w 371"/>
                <a:gd name="T1" fmla="*/ 0 h 69"/>
                <a:gd name="T2" fmla="*/ 179 w 371"/>
                <a:gd name="T3" fmla="*/ 16 h 69"/>
                <a:gd name="T4" fmla="*/ 371 w 371"/>
                <a:gd name="T5" fmla="*/ 57 h 69"/>
                <a:gd name="T6" fmla="*/ 364 w 371"/>
                <a:gd name="T7" fmla="*/ 69 h 69"/>
                <a:gd name="T8" fmla="*/ 174 w 371"/>
                <a:gd name="T9" fmla="*/ 31 h 69"/>
                <a:gd name="T10" fmla="*/ 103 w 371"/>
                <a:gd name="T11" fmla="*/ 21 h 69"/>
                <a:gd name="T12" fmla="*/ 98 w 371"/>
                <a:gd name="T13" fmla="*/ 38 h 69"/>
                <a:gd name="T14" fmla="*/ 67 w 371"/>
                <a:gd name="T15" fmla="*/ 35 h 69"/>
                <a:gd name="T16" fmla="*/ 64 w 371"/>
                <a:gd name="T17" fmla="*/ 21 h 69"/>
                <a:gd name="T18" fmla="*/ 0 w 371"/>
                <a:gd name="T19" fmla="*/ 14 h 69"/>
                <a:gd name="T20" fmla="*/ 5 w 371"/>
                <a:gd name="T21" fmla="*/ 0 h 69"/>
                <a:gd name="T22" fmla="*/ 5 w 37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69"/>
                <a:gd name="T38" fmla="*/ 371 w 371"/>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69">
                  <a:moveTo>
                    <a:pt x="5" y="0"/>
                  </a:moveTo>
                  <a:lnTo>
                    <a:pt x="179" y="16"/>
                  </a:lnTo>
                  <a:lnTo>
                    <a:pt x="371" y="57"/>
                  </a:lnTo>
                  <a:lnTo>
                    <a:pt x="364" y="69"/>
                  </a:lnTo>
                  <a:lnTo>
                    <a:pt x="174" y="31"/>
                  </a:lnTo>
                  <a:lnTo>
                    <a:pt x="103" y="21"/>
                  </a:lnTo>
                  <a:lnTo>
                    <a:pt x="98" y="38"/>
                  </a:lnTo>
                  <a:lnTo>
                    <a:pt x="67" y="35"/>
                  </a:lnTo>
                  <a:lnTo>
                    <a:pt x="64" y="21"/>
                  </a:lnTo>
                  <a:lnTo>
                    <a:pt x="0" y="14"/>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5" name="Freeform 468"/>
            <p:cNvSpPr>
              <a:spLocks/>
            </p:cNvSpPr>
            <p:nvPr/>
          </p:nvSpPr>
          <p:spPr bwMode="auto">
            <a:xfrm>
              <a:off x="2885" y="968"/>
              <a:ext cx="352" cy="86"/>
            </a:xfrm>
            <a:custGeom>
              <a:avLst/>
              <a:gdLst>
                <a:gd name="T0" fmla="*/ 0 w 352"/>
                <a:gd name="T1" fmla="*/ 36 h 86"/>
                <a:gd name="T2" fmla="*/ 176 w 352"/>
                <a:gd name="T3" fmla="*/ 50 h 86"/>
                <a:gd name="T4" fmla="*/ 326 w 352"/>
                <a:gd name="T5" fmla="*/ 86 h 86"/>
                <a:gd name="T6" fmla="*/ 352 w 352"/>
                <a:gd name="T7" fmla="*/ 79 h 86"/>
                <a:gd name="T8" fmla="*/ 159 w 352"/>
                <a:gd name="T9" fmla="*/ 38 h 86"/>
                <a:gd name="T10" fmla="*/ 47 w 352"/>
                <a:gd name="T11" fmla="*/ 29 h 86"/>
                <a:gd name="T12" fmla="*/ 47 w 352"/>
                <a:gd name="T13" fmla="*/ 5 h 86"/>
                <a:gd name="T14" fmla="*/ 31 w 352"/>
                <a:gd name="T15" fmla="*/ 0 h 86"/>
                <a:gd name="T16" fmla="*/ 9 w 352"/>
                <a:gd name="T17" fmla="*/ 10 h 86"/>
                <a:gd name="T18" fmla="*/ 0 w 352"/>
                <a:gd name="T19" fmla="*/ 36 h 86"/>
                <a:gd name="T20" fmla="*/ 0 w 352"/>
                <a:gd name="T21" fmla="*/ 3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86"/>
                <a:gd name="T35" fmla="*/ 352 w 35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86">
                  <a:moveTo>
                    <a:pt x="0" y="36"/>
                  </a:moveTo>
                  <a:lnTo>
                    <a:pt x="176" y="50"/>
                  </a:lnTo>
                  <a:lnTo>
                    <a:pt x="326" y="86"/>
                  </a:lnTo>
                  <a:lnTo>
                    <a:pt x="352" y="79"/>
                  </a:lnTo>
                  <a:lnTo>
                    <a:pt x="159" y="38"/>
                  </a:lnTo>
                  <a:lnTo>
                    <a:pt x="47" y="29"/>
                  </a:lnTo>
                  <a:lnTo>
                    <a:pt x="47" y="5"/>
                  </a:lnTo>
                  <a:lnTo>
                    <a:pt x="31" y="0"/>
                  </a:lnTo>
                  <a:lnTo>
                    <a:pt x="9" y="10"/>
                  </a:lnTo>
                  <a:lnTo>
                    <a:pt x="0" y="3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6" name="Freeform 469"/>
            <p:cNvSpPr>
              <a:spLocks/>
            </p:cNvSpPr>
            <p:nvPr/>
          </p:nvSpPr>
          <p:spPr bwMode="auto">
            <a:xfrm>
              <a:off x="2846" y="947"/>
              <a:ext cx="86" cy="197"/>
            </a:xfrm>
            <a:custGeom>
              <a:avLst/>
              <a:gdLst>
                <a:gd name="T0" fmla="*/ 74 w 86"/>
                <a:gd name="T1" fmla="*/ 19 h 197"/>
                <a:gd name="T2" fmla="*/ 39 w 86"/>
                <a:gd name="T3" fmla="*/ 12 h 197"/>
                <a:gd name="T4" fmla="*/ 22 w 86"/>
                <a:gd name="T5" fmla="*/ 28 h 197"/>
                <a:gd name="T6" fmla="*/ 17 w 86"/>
                <a:gd name="T7" fmla="*/ 64 h 197"/>
                <a:gd name="T8" fmla="*/ 15 w 86"/>
                <a:gd name="T9" fmla="*/ 114 h 197"/>
                <a:gd name="T10" fmla="*/ 17 w 86"/>
                <a:gd name="T11" fmla="*/ 142 h 197"/>
                <a:gd name="T12" fmla="*/ 31 w 86"/>
                <a:gd name="T13" fmla="*/ 166 h 197"/>
                <a:gd name="T14" fmla="*/ 58 w 86"/>
                <a:gd name="T15" fmla="*/ 185 h 197"/>
                <a:gd name="T16" fmla="*/ 48 w 86"/>
                <a:gd name="T17" fmla="*/ 197 h 197"/>
                <a:gd name="T18" fmla="*/ 12 w 86"/>
                <a:gd name="T19" fmla="*/ 161 h 197"/>
                <a:gd name="T20" fmla="*/ 0 w 86"/>
                <a:gd name="T21" fmla="*/ 126 h 197"/>
                <a:gd name="T22" fmla="*/ 8 w 86"/>
                <a:gd name="T23" fmla="*/ 62 h 197"/>
                <a:gd name="T24" fmla="*/ 8 w 86"/>
                <a:gd name="T25" fmla="*/ 28 h 197"/>
                <a:gd name="T26" fmla="*/ 29 w 86"/>
                <a:gd name="T27" fmla="*/ 0 h 197"/>
                <a:gd name="T28" fmla="*/ 65 w 86"/>
                <a:gd name="T29" fmla="*/ 5 h 197"/>
                <a:gd name="T30" fmla="*/ 86 w 86"/>
                <a:gd name="T31" fmla="*/ 19 h 197"/>
                <a:gd name="T32" fmla="*/ 74 w 86"/>
                <a:gd name="T33" fmla="*/ 19 h 197"/>
                <a:gd name="T34" fmla="*/ 74 w 86"/>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97"/>
                <a:gd name="T56" fmla="*/ 86 w 86"/>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97">
                  <a:moveTo>
                    <a:pt x="74" y="19"/>
                  </a:moveTo>
                  <a:lnTo>
                    <a:pt x="39" y="12"/>
                  </a:lnTo>
                  <a:lnTo>
                    <a:pt x="22" y="28"/>
                  </a:lnTo>
                  <a:lnTo>
                    <a:pt x="17" y="64"/>
                  </a:lnTo>
                  <a:lnTo>
                    <a:pt x="15" y="114"/>
                  </a:lnTo>
                  <a:lnTo>
                    <a:pt x="17" y="142"/>
                  </a:lnTo>
                  <a:lnTo>
                    <a:pt x="31" y="166"/>
                  </a:lnTo>
                  <a:lnTo>
                    <a:pt x="58" y="185"/>
                  </a:lnTo>
                  <a:lnTo>
                    <a:pt x="48" y="197"/>
                  </a:lnTo>
                  <a:lnTo>
                    <a:pt x="12" y="161"/>
                  </a:lnTo>
                  <a:lnTo>
                    <a:pt x="0" y="126"/>
                  </a:lnTo>
                  <a:lnTo>
                    <a:pt x="8" y="62"/>
                  </a:lnTo>
                  <a:lnTo>
                    <a:pt x="8" y="28"/>
                  </a:lnTo>
                  <a:lnTo>
                    <a:pt x="29" y="0"/>
                  </a:lnTo>
                  <a:lnTo>
                    <a:pt x="65" y="5"/>
                  </a:lnTo>
                  <a:lnTo>
                    <a:pt x="86" y="19"/>
                  </a:lnTo>
                  <a:lnTo>
                    <a:pt x="74"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7" name="Freeform 470"/>
            <p:cNvSpPr>
              <a:spLocks/>
            </p:cNvSpPr>
            <p:nvPr/>
          </p:nvSpPr>
          <p:spPr bwMode="auto">
            <a:xfrm>
              <a:off x="3275" y="1429"/>
              <a:ext cx="538" cy="353"/>
            </a:xfrm>
            <a:custGeom>
              <a:avLst/>
              <a:gdLst>
                <a:gd name="T0" fmla="*/ 538 w 538"/>
                <a:gd name="T1" fmla="*/ 11 h 353"/>
                <a:gd name="T2" fmla="*/ 424 w 538"/>
                <a:gd name="T3" fmla="*/ 45 h 353"/>
                <a:gd name="T4" fmla="*/ 266 w 538"/>
                <a:gd name="T5" fmla="*/ 147 h 353"/>
                <a:gd name="T6" fmla="*/ 131 w 538"/>
                <a:gd name="T7" fmla="*/ 244 h 353"/>
                <a:gd name="T8" fmla="*/ 33 w 538"/>
                <a:gd name="T9" fmla="*/ 332 h 353"/>
                <a:gd name="T10" fmla="*/ 0 w 538"/>
                <a:gd name="T11" fmla="*/ 353 h 353"/>
                <a:gd name="T12" fmla="*/ 0 w 538"/>
                <a:gd name="T13" fmla="*/ 308 h 353"/>
                <a:gd name="T14" fmla="*/ 59 w 538"/>
                <a:gd name="T15" fmla="*/ 268 h 353"/>
                <a:gd name="T16" fmla="*/ 212 w 538"/>
                <a:gd name="T17" fmla="*/ 152 h 353"/>
                <a:gd name="T18" fmla="*/ 350 w 538"/>
                <a:gd name="T19" fmla="*/ 66 h 353"/>
                <a:gd name="T20" fmla="*/ 452 w 538"/>
                <a:gd name="T21" fmla="*/ 0 h 353"/>
                <a:gd name="T22" fmla="*/ 538 w 538"/>
                <a:gd name="T23" fmla="*/ 11 h 353"/>
                <a:gd name="T24" fmla="*/ 538 w 538"/>
                <a:gd name="T25" fmla="*/ 11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353"/>
                <a:gd name="T41" fmla="*/ 538 w 53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353">
                  <a:moveTo>
                    <a:pt x="538" y="11"/>
                  </a:moveTo>
                  <a:lnTo>
                    <a:pt x="424" y="45"/>
                  </a:lnTo>
                  <a:lnTo>
                    <a:pt x="266" y="147"/>
                  </a:lnTo>
                  <a:lnTo>
                    <a:pt x="131" y="244"/>
                  </a:lnTo>
                  <a:lnTo>
                    <a:pt x="33" y="332"/>
                  </a:lnTo>
                  <a:lnTo>
                    <a:pt x="0" y="353"/>
                  </a:lnTo>
                  <a:lnTo>
                    <a:pt x="0" y="308"/>
                  </a:lnTo>
                  <a:lnTo>
                    <a:pt x="59" y="268"/>
                  </a:lnTo>
                  <a:lnTo>
                    <a:pt x="212" y="152"/>
                  </a:lnTo>
                  <a:lnTo>
                    <a:pt x="350" y="66"/>
                  </a:lnTo>
                  <a:lnTo>
                    <a:pt x="452" y="0"/>
                  </a:lnTo>
                  <a:lnTo>
                    <a:pt x="538"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8" name="Freeform 471"/>
            <p:cNvSpPr>
              <a:spLocks/>
            </p:cNvSpPr>
            <p:nvPr/>
          </p:nvSpPr>
          <p:spPr bwMode="auto">
            <a:xfrm>
              <a:off x="3615" y="1417"/>
              <a:ext cx="543" cy="878"/>
            </a:xfrm>
            <a:custGeom>
              <a:avLst/>
              <a:gdLst>
                <a:gd name="T0" fmla="*/ 214 w 543"/>
                <a:gd name="T1" fmla="*/ 0 h 878"/>
                <a:gd name="T2" fmla="*/ 238 w 543"/>
                <a:gd name="T3" fmla="*/ 137 h 878"/>
                <a:gd name="T4" fmla="*/ 150 w 543"/>
                <a:gd name="T5" fmla="*/ 187 h 878"/>
                <a:gd name="T6" fmla="*/ 0 w 543"/>
                <a:gd name="T7" fmla="*/ 235 h 878"/>
                <a:gd name="T8" fmla="*/ 100 w 543"/>
                <a:gd name="T9" fmla="*/ 228 h 878"/>
                <a:gd name="T10" fmla="*/ 214 w 543"/>
                <a:gd name="T11" fmla="*/ 192 h 878"/>
                <a:gd name="T12" fmla="*/ 253 w 543"/>
                <a:gd name="T13" fmla="*/ 175 h 878"/>
                <a:gd name="T14" fmla="*/ 333 w 543"/>
                <a:gd name="T15" fmla="*/ 230 h 878"/>
                <a:gd name="T16" fmla="*/ 426 w 543"/>
                <a:gd name="T17" fmla="*/ 401 h 878"/>
                <a:gd name="T18" fmla="*/ 500 w 543"/>
                <a:gd name="T19" fmla="*/ 543 h 878"/>
                <a:gd name="T20" fmla="*/ 543 w 543"/>
                <a:gd name="T21" fmla="*/ 878 h 878"/>
                <a:gd name="T22" fmla="*/ 519 w 543"/>
                <a:gd name="T23" fmla="*/ 505 h 878"/>
                <a:gd name="T24" fmla="*/ 448 w 543"/>
                <a:gd name="T25" fmla="*/ 370 h 878"/>
                <a:gd name="T26" fmla="*/ 364 w 543"/>
                <a:gd name="T27" fmla="*/ 211 h 878"/>
                <a:gd name="T28" fmla="*/ 272 w 543"/>
                <a:gd name="T29" fmla="*/ 135 h 878"/>
                <a:gd name="T30" fmla="*/ 214 w 543"/>
                <a:gd name="T31" fmla="*/ 0 h 878"/>
                <a:gd name="T32" fmla="*/ 214 w 543"/>
                <a:gd name="T33" fmla="*/ 0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878"/>
                <a:gd name="T53" fmla="*/ 543 w 543"/>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878">
                  <a:moveTo>
                    <a:pt x="214" y="0"/>
                  </a:moveTo>
                  <a:lnTo>
                    <a:pt x="238" y="137"/>
                  </a:lnTo>
                  <a:lnTo>
                    <a:pt x="150" y="187"/>
                  </a:lnTo>
                  <a:lnTo>
                    <a:pt x="0" y="235"/>
                  </a:lnTo>
                  <a:lnTo>
                    <a:pt x="100" y="228"/>
                  </a:lnTo>
                  <a:lnTo>
                    <a:pt x="214" y="192"/>
                  </a:lnTo>
                  <a:lnTo>
                    <a:pt x="253" y="175"/>
                  </a:lnTo>
                  <a:lnTo>
                    <a:pt x="333" y="230"/>
                  </a:lnTo>
                  <a:lnTo>
                    <a:pt x="426" y="401"/>
                  </a:lnTo>
                  <a:lnTo>
                    <a:pt x="500" y="543"/>
                  </a:lnTo>
                  <a:lnTo>
                    <a:pt x="543" y="878"/>
                  </a:lnTo>
                  <a:lnTo>
                    <a:pt x="519" y="505"/>
                  </a:lnTo>
                  <a:lnTo>
                    <a:pt x="448" y="370"/>
                  </a:lnTo>
                  <a:lnTo>
                    <a:pt x="364" y="211"/>
                  </a:lnTo>
                  <a:lnTo>
                    <a:pt x="272" y="135"/>
                  </a:lnTo>
                  <a:lnTo>
                    <a:pt x="2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9" name="Freeform 472"/>
            <p:cNvSpPr>
              <a:spLocks/>
            </p:cNvSpPr>
            <p:nvPr/>
          </p:nvSpPr>
          <p:spPr bwMode="auto">
            <a:xfrm>
              <a:off x="2670" y="1229"/>
              <a:ext cx="279" cy="389"/>
            </a:xfrm>
            <a:custGeom>
              <a:avLst/>
              <a:gdLst>
                <a:gd name="T0" fmla="*/ 269 w 279"/>
                <a:gd name="T1" fmla="*/ 105 h 389"/>
                <a:gd name="T2" fmla="*/ 129 w 279"/>
                <a:gd name="T3" fmla="*/ 261 h 389"/>
                <a:gd name="T4" fmla="*/ 138 w 279"/>
                <a:gd name="T5" fmla="*/ 195 h 389"/>
                <a:gd name="T6" fmla="*/ 188 w 279"/>
                <a:gd name="T7" fmla="*/ 138 h 389"/>
                <a:gd name="T8" fmla="*/ 134 w 279"/>
                <a:gd name="T9" fmla="*/ 55 h 389"/>
                <a:gd name="T10" fmla="*/ 129 w 279"/>
                <a:gd name="T11" fmla="*/ 0 h 389"/>
                <a:gd name="T12" fmla="*/ 122 w 279"/>
                <a:gd name="T13" fmla="*/ 36 h 389"/>
                <a:gd name="T14" fmla="*/ 117 w 279"/>
                <a:gd name="T15" fmla="*/ 83 h 389"/>
                <a:gd name="T16" fmla="*/ 74 w 279"/>
                <a:gd name="T17" fmla="*/ 105 h 389"/>
                <a:gd name="T18" fmla="*/ 46 w 279"/>
                <a:gd name="T19" fmla="*/ 266 h 389"/>
                <a:gd name="T20" fmla="*/ 15 w 279"/>
                <a:gd name="T21" fmla="*/ 340 h 389"/>
                <a:gd name="T22" fmla="*/ 0 w 279"/>
                <a:gd name="T23" fmla="*/ 389 h 389"/>
                <a:gd name="T24" fmla="*/ 57 w 279"/>
                <a:gd name="T25" fmla="*/ 325 h 389"/>
                <a:gd name="T26" fmla="*/ 107 w 279"/>
                <a:gd name="T27" fmla="*/ 292 h 389"/>
                <a:gd name="T28" fmla="*/ 146 w 279"/>
                <a:gd name="T29" fmla="*/ 268 h 389"/>
                <a:gd name="T30" fmla="*/ 255 w 279"/>
                <a:gd name="T31" fmla="*/ 140 h 389"/>
                <a:gd name="T32" fmla="*/ 279 w 279"/>
                <a:gd name="T33" fmla="*/ 124 h 389"/>
                <a:gd name="T34" fmla="*/ 269 w 279"/>
                <a:gd name="T35" fmla="*/ 105 h 389"/>
                <a:gd name="T36" fmla="*/ 269 w 279"/>
                <a:gd name="T37" fmla="*/ 105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89"/>
                <a:gd name="T59" fmla="*/ 279 w 27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89">
                  <a:moveTo>
                    <a:pt x="269" y="105"/>
                  </a:moveTo>
                  <a:lnTo>
                    <a:pt x="129" y="261"/>
                  </a:lnTo>
                  <a:lnTo>
                    <a:pt x="138" y="195"/>
                  </a:lnTo>
                  <a:lnTo>
                    <a:pt x="188" y="138"/>
                  </a:lnTo>
                  <a:lnTo>
                    <a:pt x="134" y="55"/>
                  </a:lnTo>
                  <a:lnTo>
                    <a:pt x="129" y="0"/>
                  </a:lnTo>
                  <a:lnTo>
                    <a:pt x="122" y="36"/>
                  </a:lnTo>
                  <a:lnTo>
                    <a:pt x="117" y="83"/>
                  </a:lnTo>
                  <a:lnTo>
                    <a:pt x="74" y="105"/>
                  </a:lnTo>
                  <a:lnTo>
                    <a:pt x="46" y="266"/>
                  </a:lnTo>
                  <a:lnTo>
                    <a:pt x="15" y="340"/>
                  </a:lnTo>
                  <a:lnTo>
                    <a:pt x="0" y="389"/>
                  </a:lnTo>
                  <a:lnTo>
                    <a:pt x="57" y="325"/>
                  </a:lnTo>
                  <a:lnTo>
                    <a:pt x="107" y="292"/>
                  </a:lnTo>
                  <a:lnTo>
                    <a:pt x="146" y="268"/>
                  </a:lnTo>
                  <a:lnTo>
                    <a:pt x="255" y="140"/>
                  </a:lnTo>
                  <a:lnTo>
                    <a:pt x="279" y="124"/>
                  </a:lnTo>
                  <a:lnTo>
                    <a:pt x="269" y="10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0" name="Freeform 473"/>
            <p:cNvSpPr>
              <a:spLocks/>
            </p:cNvSpPr>
            <p:nvPr/>
          </p:nvSpPr>
          <p:spPr bwMode="auto">
            <a:xfrm>
              <a:off x="1561" y="1564"/>
              <a:ext cx="1133" cy="645"/>
            </a:xfrm>
            <a:custGeom>
              <a:avLst/>
              <a:gdLst>
                <a:gd name="T0" fmla="*/ 1119 w 1133"/>
                <a:gd name="T1" fmla="*/ 40 h 645"/>
                <a:gd name="T2" fmla="*/ 1093 w 1133"/>
                <a:gd name="T3" fmla="*/ 123 h 645"/>
                <a:gd name="T4" fmla="*/ 1062 w 1133"/>
                <a:gd name="T5" fmla="*/ 206 h 645"/>
                <a:gd name="T6" fmla="*/ 1062 w 1133"/>
                <a:gd name="T7" fmla="*/ 261 h 645"/>
                <a:gd name="T8" fmla="*/ 1112 w 1133"/>
                <a:gd name="T9" fmla="*/ 247 h 645"/>
                <a:gd name="T10" fmla="*/ 1088 w 1133"/>
                <a:gd name="T11" fmla="*/ 282 h 645"/>
                <a:gd name="T12" fmla="*/ 1069 w 1133"/>
                <a:gd name="T13" fmla="*/ 311 h 645"/>
                <a:gd name="T14" fmla="*/ 1133 w 1133"/>
                <a:gd name="T15" fmla="*/ 282 h 645"/>
                <a:gd name="T16" fmla="*/ 1088 w 1133"/>
                <a:gd name="T17" fmla="*/ 346 h 645"/>
                <a:gd name="T18" fmla="*/ 1078 w 1133"/>
                <a:gd name="T19" fmla="*/ 365 h 645"/>
                <a:gd name="T20" fmla="*/ 1043 w 1133"/>
                <a:gd name="T21" fmla="*/ 380 h 645"/>
                <a:gd name="T22" fmla="*/ 1017 w 1133"/>
                <a:gd name="T23" fmla="*/ 399 h 645"/>
                <a:gd name="T24" fmla="*/ 1012 w 1133"/>
                <a:gd name="T25" fmla="*/ 444 h 645"/>
                <a:gd name="T26" fmla="*/ 1017 w 1133"/>
                <a:gd name="T27" fmla="*/ 541 h 645"/>
                <a:gd name="T28" fmla="*/ 998 w 1133"/>
                <a:gd name="T29" fmla="*/ 451 h 645"/>
                <a:gd name="T30" fmla="*/ 969 w 1133"/>
                <a:gd name="T31" fmla="*/ 470 h 645"/>
                <a:gd name="T32" fmla="*/ 964 w 1133"/>
                <a:gd name="T33" fmla="*/ 539 h 645"/>
                <a:gd name="T34" fmla="*/ 940 w 1133"/>
                <a:gd name="T35" fmla="*/ 503 h 645"/>
                <a:gd name="T36" fmla="*/ 940 w 1133"/>
                <a:gd name="T37" fmla="*/ 489 h 645"/>
                <a:gd name="T38" fmla="*/ 859 w 1133"/>
                <a:gd name="T39" fmla="*/ 489 h 645"/>
                <a:gd name="T40" fmla="*/ 829 w 1133"/>
                <a:gd name="T41" fmla="*/ 482 h 645"/>
                <a:gd name="T42" fmla="*/ 740 w 1133"/>
                <a:gd name="T43" fmla="*/ 494 h 645"/>
                <a:gd name="T44" fmla="*/ 662 w 1133"/>
                <a:gd name="T45" fmla="*/ 522 h 645"/>
                <a:gd name="T46" fmla="*/ 600 w 1133"/>
                <a:gd name="T47" fmla="*/ 520 h 645"/>
                <a:gd name="T48" fmla="*/ 388 w 1133"/>
                <a:gd name="T49" fmla="*/ 448 h 645"/>
                <a:gd name="T50" fmla="*/ 193 w 1133"/>
                <a:gd name="T51" fmla="*/ 437 h 645"/>
                <a:gd name="T52" fmla="*/ 131 w 1133"/>
                <a:gd name="T53" fmla="*/ 429 h 645"/>
                <a:gd name="T54" fmla="*/ 62 w 1133"/>
                <a:gd name="T55" fmla="*/ 482 h 645"/>
                <a:gd name="T56" fmla="*/ 22 w 1133"/>
                <a:gd name="T57" fmla="*/ 562 h 645"/>
                <a:gd name="T58" fmla="*/ 17 w 1133"/>
                <a:gd name="T59" fmla="*/ 615 h 645"/>
                <a:gd name="T60" fmla="*/ 34 w 1133"/>
                <a:gd name="T61" fmla="*/ 645 h 645"/>
                <a:gd name="T62" fmla="*/ 12 w 1133"/>
                <a:gd name="T63" fmla="*/ 645 h 645"/>
                <a:gd name="T64" fmla="*/ 0 w 1133"/>
                <a:gd name="T65" fmla="*/ 617 h 645"/>
                <a:gd name="T66" fmla="*/ 0 w 1133"/>
                <a:gd name="T67" fmla="*/ 577 h 645"/>
                <a:gd name="T68" fmla="*/ 38 w 1133"/>
                <a:gd name="T69" fmla="*/ 489 h 645"/>
                <a:gd name="T70" fmla="*/ 81 w 1133"/>
                <a:gd name="T71" fmla="*/ 444 h 645"/>
                <a:gd name="T72" fmla="*/ 124 w 1133"/>
                <a:gd name="T73" fmla="*/ 415 h 645"/>
                <a:gd name="T74" fmla="*/ 355 w 1133"/>
                <a:gd name="T75" fmla="*/ 429 h 645"/>
                <a:gd name="T76" fmla="*/ 450 w 1133"/>
                <a:gd name="T77" fmla="*/ 451 h 645"/>
                <a:gd name="T78" fmla="*/ 600 w 1133"/>
                <a:gd name="T79" fmla="*/ 505 h 645"/>
                <a:gd name="T80" fmla="*/ 648 w 1133"/>
                <a:gd name="T81" fmla="*/ 512 h 645"/>
                <a:gd name="T82" fmla="*/ 750 w 1133"/>
                <a:gd name="T83" fmla="*/ 475 h 645"/>
                <a:gd name="T84" fmla="*/ 800 w 1133"/>
                <a:gd name="T85" fmla="*/ 463 h 645"/>
                <a:gd name="T86" fmla="*/ 850 w 1133"/>
                <a:gd name="T87" fmla="*/ 470 h 645"/>
                <a:gd name="T88" fmla="*/ 893 w 1133"/>
                <a:gd name="T89" fmla="*/ 475 h 645"/>
                <a:gd name="T90" fmla="*/ 948 w 1133"/>
                <a:gd name="T91" fmla="*/ 472 h 645"/>
                <a:gd name="T92" fmla="*/ 969 w 1133"/>
                <a:gd name="T93" fmla="*/ 444 h 645"/>
                <a:gd name="T94" fmla="*/ 998 w 1133"/>
                <a:gd name="T95" fmla="*/ 429 h 645"/>
                <a:gd name="T96" fmla="*/ 998 w 1133"/>
                <a:gd name="T97" fmla="*/ 394 h 645"/>
                <a:gd name="T98" fmla="*/ 1038 w 1133"/>
                <a:gd name="T99" fmla="*/ 342 h 645"/>
                <a:gd name="T100" fmla="*/ 1040 w 1133"/>
                <a:gd name="T101" fmla="*/ 254 h 645"/>
                <a:gd name="T102" fmla="*/ 1083 w 1133"/>
                <a:gd name="T103" fmla="*/ 88 h 645"/>
                <a:gd name="T104" fmla="*/ 1102 w 1133"/>
                <a:gd name="T105" fmla="*/ 35 h 645"/>
                <a:gd name="T106" fmla="*/ 1133 w 1133"/>
                <a:gd name="T107" fmla="*/ 0 h 645"/>
                <a:gd name="T108" fmla="*/ 1119 w 1133"/>
                <a:gd name="T109" fmla="*/ 40 h 645"/>
                <a:gd name="T110" fmla="*/ 1119 w 1133"/>
                <a:gd name="T111" fmla="*/ 40 h 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3"/>
                <a:gd name="T169" fmla="*/ 0 h 645"/>
                <a:gd name="T170" fmla="*/ 1133 w 1133"/>
                <a:gd name="T171" fmla="*/ 645 h 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3" h="645">
                  <a:moveTo>
                    <a:pt x="1119" y="40"/>
                  </a:moveTo>
                  <a:lnTo>
                    <a:pt x="1093" y="123"/>
                  </a:lnTo>
                  <a:lnTo>
                    <a:pt x="1062" y="206"/>
                  </a:lnTo>
                  <a:lnTo>
                    <a:pt x="1062" y="261"/>
                  </a:lnTo>
                  <a:lnTo>
                    <a:pt x="1112" y="247"/>
                  </a:lnTo>
                  <a:lnTo>
                    <a:pt x="1088" y="282"/>
                  </a:lnTo>
                  <a:lnTo>
                    <a:pt x="1069" y="311"/>
                  </a:lnTo>
                  <a:lnTo>
                    <a:pt x="1133" y="282"/>
                  </a:lnTo>
                  <a:lnTo>
                    <a:pt x="1088" y="346"/>
                  </a:lnTo>
                  <a:lnTo>
                    <a:pt x="1078" y="365"/>
                  </a:lnTo>
                  <a:lnTo>
                    <a:pt x="1043" y="380"/>
                  </a:lnTo>
                  <a:lnTo>
                    <a:pt x="1017" y="399"/>
                  </a:lnTo>
                  <a:lnTo>
                    <a:pt x="1012" y="444"/>
                  </a:lnTo>
                  <a:lnTo>
                    <a:pt x="1017" y="541"/>
                  </a:lnTo>
                  <a:lnTo>
                    <a:pt x="998" y="451"/>
                  </a:lnTo>
                  <a:lnTo>
                    <a:pt x="969" y="470"/>
                  </a:lnTo>
                  <a:lnTo>
                    <a:pt x="964" y="539"/>
                  </a:lnTo>
                  <a:lnTo>
                    <a:pt x="940" y="503"/>
                  </a:lnTo>
                  <a:lnTo>
                    <a:pt x="940" y="489"/>
                  </a:lnTo>
                  <a:lnTo>
                    <a:pt x="859" y="489"/>
                  </a:lnTo>
                  <a:lnTo>
                    <a:pt x="829" y="482"/>
                  </a:lnTo>
                  <a:lnTo>
                    <a:pt x="740" y="494"/>
                  </a:lnTo>
                  <a:lnTo>
                    <a:pt x="662" y="522"/>
                  </a:lnTo>
                  <a:lnTo>
                    <a:pt x="600" y="520"/>
                  </a:lnTo>
                  <a:lnTo>
                    <a:pt x="388" y="448"/>
                  </a:lnTo>
                  <a:lnTo>
                    <a:pt x="193" y="437"/>
                  </a:lnTo>
                  <a:lnTo>
                    <a:pt x="131" y="429"/>
                  </a:lnTo>
                  <a:lnTo>
                    <a:pt x="62" y="482"/>
                  </a:lnTo>
                  <a:lnTo>
                    <a:pt x="22" y="562"/>
                  </a:lnTo>
                  <a:lnTo>
                    <a:pt x="17" y="615"/>
                  </a:lnTo>
                  <a:lnTo>
                    <a:pt x="34" y="645"/>
                  </a:lnTo>
                  <a:lnTo>
                    <a:pt x="12" y="645"/>
                  </a:lnTo>
                  <a:lnTo>
                    <a:pt x="0" y="617"/>
                  </a:lnTo>
                  <a:lnTo>
                    <a:pt x="0" y="577"/>
                  </a:lnTo>
                  <a:lnTo>
                    <a:pt x="38" y="489"/>
                  </a:lnTo>
                  <a:lnTo>
                    <a:pt x="81" y="444"/>
                  </a:lnTo>
                  <a:lnTo>
                    <a:pt x="124" y="415"/>
                  </a:lnTo>
                  <a:lnTo>
                    <a:pt x="355" y="429"/>
                  </a:lnTo>
                  <a:lnTo>
                    <a:pt x="450" y="451"/>
                  </a:lnTo>
                  <a:lnTo>
                    <a:pt x="600" y="505"/>
                  </a:lnTo>
                  <a:lnTo>
                    <a:pt x="648" y="512"/>
                  </a:lnTo>
                  <a:lnTo>
                    <a:pt x="750" y="475"/>
                  </a:lnTo>
                  <a:lnTo>
                    <a:pt x="800" y="463"/>
                  </a:lnTo>
                  <a:lnTo>
                    <a:pt x="850" y="470"/>
                  </a:lnTo>
                  <a:lnTo>
                    <a:pt x="893" y="475"/>
                  </a:lnTo>
                  <a:lnTo>
                    <a:pt x="948" y="472"/>
                  </a:lnTo>
                  <a:lnTo>
                    <a:pt x="969" y="444"/>
                  </a:lnTo>
                  <a:lnTo>
                    <a:pt x="998" y="429"/>
                  </a:lnTo>
                  <a:lnTo>
                    <a:pt x="998" y="394"/>
                  </a:lnTo>
                  <a:lnTo>
                    <a:pt x="1038" y="342"/>
                  </a:lnTo>
                  <a:lnTo>
                    <a:pt x="1040" y="254"/>
                  </a:lnTo>
                  <a:lnTo>
                    <a:pt x="1083" y="88"/>
                  </a:lnTo>
                  <a:lnTo>
                    <a:pt x="1102" y="35"/>
                  </a:lnTo>
                  <a:lnTo>
                    <a:pt x="1133" y="0"/>
                  </a:lnTo>
                  <a:lnTo>
                    <a:pt x="1119"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1" name="Freeform 474"/>
            <p:cNvSpPr>
              <a:spLocks/>
            </p:cNvSpPr>
            <p:nvPr/>
          </p:nvSpPr>
          <p:spPr bwMode="auto">
            <a:xfrm>
              <a:off x="2811" y="1737"/>
              <a:ext cx="466" cy="147"/>
            </a:xfrm>
            <a:custGeom>
              <a:avLst/>
              <a:gdLst>
                <a:gd name="T0" fmla="*/ 14 w 466"/>
                <a:gd name="T1" fmla="*/ 95 h 147"/>
                <a:gd name="T2" fmla="*/ 176 w 466"/>
                <a:gd name="T3" fmla="*/ 112 h 147"/>
                <a:gd name="T4" fmla="*/ 295 w 466"/>
                <a:gd name="T5" fmla="*/ 147 h 147"/>
                <a:gd name="T6" fmla="*/ 381 w 466"/>
                <a:gd name="T7" fmla="*/ 147 h 147"/>
                <a:gd name="T8" fmla="*/ 466 w 466"/>
                <a:gd name="T9" fmla="*/ 0 h 147"/>
                <a:gd name="T10" fmla="*/ 409 w 466"/>
                <a:gd name="T11" fmla="*/ 31 h 147"/>
                <a:gd name="T12" fmla="*/ 276 w 466"/>
                <a:gd name="T13" fmla="*/ 48 h 147"/>
                <a:gd name="T14" fmla="*/ 109 w 466"/>
                <a:gd name="T15" fmla="*/ 50 h 147"/>
                <a:gd name="T16" fmla="*/ 35 w 466"/>
                <a:gd name="T17" fmla="*/ 57 h 147"/>
                <a:gd name="T18" fmla="*/ 0 w 466"/>
                <a:gd name="T19" fmla="*/ 76 h 147"/>
                <a:gd name="T20" fmla="*/ 14 w 466"/>
                <a:gd name="T21" fmla="*/ 95 h 147"/>
                <a:gd name="T22" fmla="*/ 14 w 466"/>
                <a:gd name="T23" fmla="*/ 95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147"/>
                <a:gd name="T38" fmla="*/ 466 w 46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147">
                  <a:moveTo>
                    <a:pt x="14" y="95"/>
                  </a:moveTo>
                  <a:lnTo>
                    <a:pt x="176" y="112"/>
                  </a:lnTo>
                  <a:lnTo>
                    <a:pt x="295" y="147"/>
                  </a:lnTo>
                  <a:lnTo>
                    <a:pt x="381" y="147"/>
                  </a:lnTo>
                  <a:lnTo>
                    <a:pt x="466" y="0"/>
                  </a:lnTo>
                  <a:lnTo>
                    <a:pt x="409" y="31"/>
                  </a:lnTo>
                  <a:lnTo>
                    <a:pt x="276" y="48"/>
                  </a:lnTo>
                  <a:lnTo>
                    <a:pt x="109" y="50"/>
                  </a:lnTo>
                  <a:lnTo>
                    <a:pt x="35" y="57"/>
                  </a:lnTo>
                  <a:lnTo>
                    <a:pt x="0" y="76"/>
                  </a:lnTo>
                  <a:lnTo>
                    <a:pt x="14"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2" name="Freeform 475"/>
            <p:cNvSpPr>
              <a:spLocks/>
            </p:cNvSpPr>
            <p:nvPr/>
          </p:nvSpPr>
          <p:spPr bwMode="auto">
            <a:xfrm>
              <a:off x="2727" y="1604"/>
              <a:ext cx="534" cy="188"/>
            </a:xfrm>
            <a:custGeom>
              <a:avLst/>
              <a:gdLst>
                <a:gd name="T0" fmla="*/ 534 w 534"/>
                <a:gd name="T1" fmla="*/ 76 h 188"/>
                <a:gd name="T2" fmla="*/ 455 w 534"/>
                <a:gd name="T3" fmla="*/ 124 h 188"/>
                <a:gd name="T4" fmla="*/ 305 w 534"/>
                <a:gd name="T5" fmla="*/ 154 h 188"/>
                <a:gd name="T6" fmla="*/ 122 w 534"/>
                <a:gd name="T7" fmla="*/ 164 h 188"/>
                <a:gd name="T8" fmla="*/ 43 w 534"/>
                <a:gd name="T9" fmla="*/ 178 h 188"/>
                <a:gd name="T10" fmla="*/ 0 w 534"/>
                <a:gd name="T11" fmla="*/ 188 h 188"/>
                <a:gd name="T12" fmla="*/ 34 w 534"/>
                <a:gd name="T13" fmla="*/ 159 h 188"/>
                <a:gd name="T14" fmla="*/ 129 w 534"/>
                <a:gd name="T15" fmla="*/ 133 h 188"/>
                <a:gd name="T16" fmla="*/ 229 w 534"/>
                <a:gd name="T17" fmla="*/ 102 h 188"/>
                <a:gd name="T18" fmla="*/ 386 w 534"/>
                <a:gd name="T19" fmla="*/ 33 h 188"/>
                <a:gd name="T20" fmla="*/ 438 w 534"/>
                <a:gd name="T21" fmla="*/ 5 h 188"/>
                <a:gd name="T22" fmla="*/ 484 w 534"/>
                <a:gd name="T23" fmla="*/ 0 h 188"/>
                <a:gd name="T24" fmla="*/ 534 w 534"/>
                <a:gd name="T25" fmla="*/ 76 h 188"/>
                <a:gd name="T26" fmla="*/ 534 w 534"/>
                <a:gd name="T27" fmla="*/ 76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4"/>
                <a:gd name="T43" fmla="*/ 0 h 188"/>
                <a:gd name="T44" fmla="*/ 534 w 53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4" h="188">
                  <a:moveTo>
                    <a:pt x="534" y="76"/>
                  </a:moveTo>
                  <a:lnTo>
                    <a:pt x="455" y="124"/>
                  </a:lnTo>
                  <a:lnTo>
                    <a:pt x="305" y="154"/>
                  </a:lnTo>
                  <a:lnTo>
                    <a:pt x="122" y="164"/>
                  </a:lnTo>
                  <a:lnTo>
                    <a:pt x="43" y="178"/>
                  </a:lnTo>
                  <a:lnTo>
                    <a:pt x="0" y="188"/>
                  </a:lnTo>
                  <a:lnTo>
                    <a:pt x="34" y="159"/>
                  </a:lnTo>
                  <a:lnTo>
                    <a:pt x="129" y="133"/>
                  </a:lnTo>
                  <a:lnTo>
                    <a:pt x="229" y="102"/>
                  </a:lnTo>
                  <a:lnTo>
                    <a:pt x="386" y="33"/>
                  </a:lnTo>
                  <a:lnTo>
                    <a:pt x="438" y="5"/>
                  </a:lnTo>
                  <a:lnTo>
                    <a:pt x="484" y="0"/>
                  </a:lnTo>
                  <a:lnTo>
                    <a:pt x="534" y="7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3" name="Freeform 476"/>
            <p:cNvSpPr>
              <a:spLocks/>
            </p:cNvSpPr>
            <p:nvPr/>
          </p:nvSpPr>
          <p:spPr bwMode="auto">
            <a:xfrm>
              <a:off x="2987" y="1550"/>
              <a:ext cx="155" cy="64"/>
            </a:xfrm>
            <a:custGeom>
              <a:avLst/>
              <a:gdLst>
                <a:gd name="T0" fmla="*/ 155 w 155"/>
                <a:gd name="T1" fmla="*/ 19 h 64"/>
                <a:gd name="T2" fmla="*/ 88 w 155"/>
                <a:gd name="T3" fmla="*/ 35 h 64"/>
                <a:gd name="T4" fmla="*/ 26 w 155"/>
                <a:gd name="T5" fmla="*/ 64 h 64"/>
                <a:gd name="T6" fmla="*/ 0 w 155"/>
                <a:gd name="T7" fmla="*/ 59 h 64"/>
                <a:gd name="T8" fmla="*/ 26 w 155"/>
                <a:gd name="T9" fmla="*/ 26 h 64"/>
                <a:gd name="T10" fmla="*/ 57 w 155"/>
                <a:gd name="T11" fmla="*/ 0 h 64"/>
                <a:gd name="T12" fmla="*/ 155 w 155"/>
                <a:gd name="T13" fmla="*/ 19 h 64"/>
                <a:gd name="T14" fmla="*/ 155 w 155"/>
                <a:gd name="T15" fmla="*/ 19 h 6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64"/>
                <a:gd name="T26" fmla="*/ 155 w 1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64">
                  <a:moveTo>
                    <a:pt x="155" y="19"/>
                  </a:moveTo>
                  <a:lnTo>
                    <a:pt x="88" y="35"/>
                  </a:lnTo>
                  <a:lnTo>
                    <a:pt x="26" y="64"/>
                  </a:lnTo>
                  <a:lnTo>
                    <a:pt x="0" y="59"/>
                  </a:lnTo>
                  <a:lnTo>
                    <a:pt x="26" y="26"/>
                  </a:lnTo>
                  <a:lnTo>
                    <a:pt x="57" y="0"/>
                  </a:lnTo>
                  <a:lnTo>
                    <a:pt x="155"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4" name="Freeform 477"/>
            <p:cNvSpPr>
              <a:spLocks/>
            </p:cNvSpPr>
            <p:nvPr/>
          </p:nvSpPr>
          <p:spPr bwMode="auto">
            <a:xfrm>
              <a:off x="2739" y="1500"/>
              <a:ext cx="286" cy="204"/>
            </a:xfrm>
            <a:custGeom>
              <a:avLst/>
              <a:gdLst>
                <a:gd name="T0" fmla="*/ 286 w 286"/>
                <a:gd name="T1" fmla="*/ 38 h 204"/>
                <a:gd name="T2" fmla="*/ 200 w 286"/>
                <a:gd name="T3" fmla="*/ 99 h 204"/>
                <a:gd name="T4" fmla="*/ 134 w 286"/>
                <a:gd name="T5" fmla="*/ 133 h 204"/>
                <a:gd name="T6" fmla="*/ 48 w 286"/>
                <a:gd name="T7" fmla="*/ 171 h 204"/>
                <a:gd name="T8" fmla="*/ 0 w 286"/>
                <a:gd name="T9" fmla="*/ 204 h 204"/>
                <a:gd name="T10" fmla="*/ 29 w 286"/>
                <a:gd name="T11" fmla="*/ 123 h 204"/>
                <a:gd name="T12" fmla="*/ 117 w 286"/>
                <a:gd name="T13" fmla="*/ 71 h 204"/>
                <a:gd name="T14" fmla="*/ 205 w 286"/>
                <a:gd name="T15" fmla="*/ 0 h 204"/>
                <a:gd name="T16" fmla="*/ 246 w 286"/>
                <a:gd name="T17" fmla="*/ 28 h 204"/>
                <a:gd name="T18" fmla="*/ 286 w 286"/>
                <a:gd name="T19" fmla="*/ 38 h 204"/>
                <a:gd name="T20" fmla="*/ 286 w 286"/>
                <a:gd name="T21" fmla="*/ 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204"/>
                <a:gd name="T35" fmla="*/ 286 w 2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204">
                  <a:moveTo>
                    <a:pt x="286" y="38"/>
                  </a:moveTo>
                  <a:lnTo>
                    <a:pt x="200" y="99"/>
                  </a:lnTo>
                  <a:lnTo>
                    <a:pt x="134" y="133"/>
                  </a:lnTo>
                  <a:lnTo>
                    <a:pt x="48" y="171"/>
                  </a:lnTo>
                  <a:lnTo>
                    <a:pt x="0" y="204"/>
                  </a:lnTo>
                  <a:lnTo>
                    <a:pt x="29" y="123"/>
                  </a:lnTo>
                  <a:lnTo>
                    <a:pt x="117" y="71"/>
                  </a:lnTo>
                  <a:lnTo>
                    <a:pt x="205" y="0"/>
                  </a:lnTo>
                  <a:lnTo>
                    <a:pt x="246" y="28"/>
                  </a:lnTo>
                  <a:lnTo>
                    <a:pt x="286" y="3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5" name="Freeform 478"/>
            <p:cNvSpPr>
              <a:spLocks/>
            </p:cNvSpPr>
            <p:nvPr/>
          </p:nvSpPr>
          <p:spPr bwMode="auto">
            <a:xfrm>
              <a:off x="2663" y="1585"/>
              <a:ext cx="267" cy="240"/>
            </a:xfrm>
            <a:custGeom>
              <a:avLst/>
              <a:gdLst>
                <a:gd name="T0" fmla="*/ 26 w 267"/>
                <a:gd name="T1" fmla="*/ 240 h 240"/>
                <a:gd name="T2" fmla="*/ 36 w 267"/>
                <a:gd name="T3" fmla="*/ 195 h 240"/>
                <a:gd name="T4" fmla="*/ 95 w 267"/>
                <a:gd name="T5" fmla="*/ 155 h 240"/>
                <a:gd name="T6" fmla="*/ 210 w 267"/>
                <a:gd name="T7" fmla="*/ 121 h 240"/>
                <a:gd name="T8" fmla="*/ 260 w 267"/>
                <a:gd name="T9" fmla="*/ 98 h 240"/>
                <a:gd name="T10" fmla="*/ 267 w 267"/>
                <a:gd name="T11" fmla="*/ 71 h 240"/>
                <a:gd name="T12" fmla="*/ 245 w 267"/>
                <a:gd name="T13" fmla="*/ 71 h 240"/>
                <a:gd name="T14" fmla="*/ 174 w 267"/>
                <a:gd name="T15" fmla="*/ 93 h 240"/>
                <a:gd name="T16" fmla="*/ 105 w 267"/>
                <a:gd name="T17" fmla="*/ 128 h 240"/>
                <a:gd name="T18" fmla="*/ 57 w 267"/>
                <a:gd name="T19" fmla="*/ 159 h 240"/>
                <a:gd name="T20" fmla="*/ 57 w 267"/>
                <a:gd name="T21" fmla="*/ 126 h 240"/>
                <a:gd name="T22" fmla="*/ 64 w 267"/>
                <a:gd name="T23" fmla="*/ 52 h 240"/>
                <a:gd name="T24" fmla="*/ 81 w 267"/>
                <a:gd name="T25" fmla="*/ 0 h 240"/>
                <a:gd name="T26" fmla="*/ 24 w 267"/>
                <a:gd name="T27" fmla="*/ 62 h 240"/>
                <a:gd name="T28" fmla="*/ 0 w 267"/>
                <a:gd name="T29" fmla="*/ 159 h 240"/>
                <a:gd name="T30" fmla="*/ 0 w 267"/>
                <a:gd name="T31" fmla="*/ 216 h 240"/>
                <a:gd name="T32" fmla="*/ 3 w 267"/>
                <a:gd name="T33" fmla="*/ 233 h 240"/>
                <a:gd name="T34" fmla="*/ 26 w 267"/>
                <a:gd name="T35" fmla="*/ 240 h 240"/>
                <a:gd name="T36" fmla="*/ 26 w 267"/>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0"/>
                <a:gd name="T59" fmla="*/ 267 w 267"/>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0">
                  <a:moveTo>
                    <a:pt x="26" y="240"/>
                  </a:moveTo>
                  <a:lnTo>
                    <a:pt x="36" y="195"/>
                  </a:lnTo>
                  <a:lnTo>
                    <a:pt x="95" y="155"/>
                  </a:lnTo>
                  <a:lnTo>
                    <a:pt x="210" y="121"/>
                  </a:lnTo>
                  <a:lnTo>
                    <a:pt x="260" y="98"/>
                  </a:lnTo>
                  <a:lnTo>
                    <a:pt x="267" y="71"/>
                  </a:lnTo>
                  <a:lnTo>
                    <a:pt x="245" y="71"/>
                  </a:lnTo>
                  <a:lnTo>
                    <a:pt x="174" y="93"/>
                  </a:lnTo>
                  <a:lnTo>
                    <a:pt x="105" y="128"/>
                  </a:lnTo>
                  <a:lnTo>
                    <a:pt x="57" y="159"/>
                  </a:lnTo>
                  <a:lnTo>
                    <a:pt x="57" y="126"/>
                  </a:lnTo>
                  <a:lnTo>
                    <a:pt x="64" y="52"/>
                  </a:lnTo>
                  <a:lnTo>
                    <a:pt x="81" y="0"/>
                  </a:lnTo>
                  <a:lnTo>
                    <a:pt x="24" y="62"/>
                  </a:lnTo>
                  <a:lnTo>
                    <a:pt x="0" y="159"/>
                  </a:lnTo>
                  <a:lnTo>
                    <a:pt x="0" y="216"/>
                  </a:lnTo>
                  <a:lnTo>
                    <a:pt x="3" y="233"/>
                  </a:lnTo>
                  <a:lnTo>
                    <a:pt x="26" y="2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6" name="Freeform 479"/>
            <p:cNvSpPr>
              <a:spLocks/>
            </p:cNvSpPr>
            <p:nvPr/>
          </p:nvSpPr>
          <p:spPr bwMode="auto">
            <a:xfrm>
              <a:off x="1847" y="2015"/>
              <a:ext cx="1276" cy="296"/>
            </a:xfrm>
            <a:custGeom>
              <a:avLst/>
              <a:gdLst>
                <a:gd name="T0" fmla="*/ 859 w 1276"/>
                <a:gd name="T1" fmla="*/ 19 h 296"/>
                <a:gd name="T2" fmla="*/ 954 w 1276"/>
                <a:gd name="T3" fmla="*/ 61 h 296"/>
                <a:gd name="T4" fmla="*/ 1049 w 1276"/>
                <a:gd name="T5" fmla="*/ 64 h 296"/>
                <a:gd name="T6" fmla="*/ 1161 w 1276"/>
                <a:gd name="T7" fmla="*/ 38 h 296"/>
                <a:gd name="T8" fmla="*/ 1276 w 1276"/>
                <a:gd name="T9" fmla="*/ 0 h 296"/>
                <a:gd name="T10" fmla="*/ 1164 w 1276"/>
                <a:gd name="T11" fmla="*/ 102 h 296"/>
                <a:gd name="T12" fmla="*/ 1045 w 1276"/>
                <a:gd name="T13" fmla="*/ 194 h 296"/>
                <a:gd name="T14" fmla="*/ 1030 w 1276"/>
                <a:gd name="T15" fmla="*/ 213 h 296"/>
                <a:gd name="T16" fmla="*/ 1014 w 1276"/>
                <a:gd name="T17" fmla="*/ 225 h 296"/>
                <a:gd name="T18" fmla="*/ 978 w 1276"/>
                <a:gd name="T19" fmla="*/ 199 h 296"/>
                <a:gd name="T20" fmla="*/ 938 w 1276"/>
                <a:gd name="T21" fmla="*/ 204 h 296"/>
                <a:gd name="T22" fmla="*/ 911 w 1276"/>
                <a:gd name="T23" fmla="*/ 218 h 296"/>
                <a:gd name="T24" fmla="*/ 923 w 1276"/>
                <a:gd name="T25" fmla="*/ 249 h 296"/>
                <a:gd name="T26" fmla="*/ 954 w 1276"/>
                <a:gd name="T27" fmla="*/ 280 h 296"/>
                <a:gd name="T28" fmla="*/ 947 w 1276"/>
                <a:gd name="T29" fmla="*/ 296 h 296"/>
                <a:gd name="T30" fmla="*/ 873 w 1276"/>
                <a:gd name="T31" fmla="*/ 247 h 296"/>
                <a:gd name="T32" fmla="*/ 850 w 1276"/>
                <a:gd name="T33" fmla="*/ 242 h 296"/>
                <a:gd name="T34" fmla="*/ 823 w 1276"/>
                <a:gd name="T35" fmla="*/ 282 h 296"/>
                <a:gd name="T36" fmla="*/ 788 w 1276"/>
                <a:gd name="T37" fmla="*/ 266 h 296"/>
                <a:gd name="T38" fmla="*/ 752 w 1276"/>
                <a:gd name="T39" fmla="*/ 268 h 296"/>
                <a:gd name="T40" fmla="*/ 721 w 1276"/>
                <a:gd name="T41" fmla="*/ 282 h 296"/>
                <a:gd name="T42" fmla="*/ 683 w 1276"/>
                <a:gd name="T43" fmla="*/ 280 h 296"/>
                <a:gd name="T44" fmla="*/ 666 w 1276"/>
                <a:gd name="T45" fmla="*/ 266 h 296"/>
                <a:gd name="T46" fmla="*/ 642 w 1276"/>
                <a:gd name="T47" fmla="*/ 270 h 296"/>
                <a:gd name="T48" fmla="*/ 612 w 1276"/>
                <a:gd name="T49" fmla="*/ 289 h 296"/>
                <a:gd name="T50" fmla="*/ 550 w 1276"/>
                <a:gd name="T51" fmla="*/ 280 h 296"/>
                <a:gd name="T52" fmla="*/ 481 w 1276"/>
                <a:gd name="T53" fmla="*/ 266 h 296"/>
                <a:gd name="T54" fmla="*/ 366 w 1276"/>
                <a:gd name="T55" fmla="*/ 266 h 296"/>
                <a:gd name="T56" fmla="*/ 302 w 1276"/>
                <a:gd name="T57" fmla="*/ 280 h 296"/>
                <a:gd name="T58" fmla="*/ 207 w 1276"/>
                <a:gd name="T59" fmla="*/ 270 h 296"/>
                <a:gd name="T60" fmla="*/ 119 w 1276"/>
                <a:gd name="T61" fmla="*/ 273 h 296"/>
                <a:gd name="T62" fmla="*/ 52 w 1276"/>
                <a:gd name="T63" fmla="*/ 237 h 296"/>
                <a:gd name="T64" fmla="*/ 21 w 1276"/>
                <a:gd name="T65" fmla="*/ 185 h 296"/>
                <a:gd name="T66" fmla="*/ 0 w 1276"/>
                <a:gd name="T67" fmla="*/ 166 h 296"/>
                <a:gd name="T68" fmla="*/ 47 w 1276"/>
                <a:gd name="T69" fmla="*/ 175 h 296"/>
                <a:gd name="T70" fmla="*/ 133 w 1276"/>
                <a:gd name="T71" fmla="*/ 230 h 296"/>
                <a:gd name="T72" fmla="*/ 207 w 1276"/>
                <a:gd name="T73" fmla="*/ 256 h 296"/>
                <a:gd name="T74" fmla="*/ 302 w 1276"/>
                <a:gd name="T75" fmla="*/ 263 h 296"/>
                <a:gd name="T76" fmla="*/ 395 w 1276"/>
                <a:gd name="T77" fmla="*/ 249 h 296"/>
                <a:gd name="T78" fmla="*/ 385 w 1276"/>
                <a:gd name="T79" fmla="*/ 161 h 296"/>
                <a:gd name="T80" fmla="*/ 421 w 1276"/>
                <a:gd name="T81" fmla="*/ 237 h 296"/>
                <a:gd name="T82" fmla="*/ 454 w 1276"/>
                <a:gd name="T83" fmla="*/ 249 h 296"/>
                <a:gd name="T84" fmla="*/ 526 w 1276"/>
                <a:gd name="T85" fmla="*/ 256 h 296"/>
                <a:gd name="T86" fmla="*/ 557 w 1276"/>
                <a:gd name="T87" fmla="*/ 261 h 296"/>
                <a:gd name="T88" fmla="*/ 597 w 1276"/>
                <a:gd name="T89" fmla="*/ 277 h 296"/>
                <a:gd name="T90" fmla="*/ 657 w 1276"/>
                <a:gd name="T91" fmla="*/ 247 h 296"/>
                <a:gd name="T92" fmla="*/ 712 w 1276"/>
                <a:gd name="T93" fmla="*/ 270 h 296"/>
                <a:gd name="T94" fmla="*/ 723 w 1276"/>
                <a:gd name="T95" fmla="*/ 183 h 296"/>
                <a:gd name="T96" fmla="*/ 752 w 1276"/>
                <a:gd name="T97" fmla="*/ 204 h 296"/>
                <a:gd name="T98" fmla="*/ 785 w 1276"/>
                <a:gd name="T99" fmla="*/ 239 h 296"/>
                <a:gd name="T100" fmla="*/ 819 w 1276"/>
                <a:gd name="T101" fmla="*/ 254 h 296"/>
                <a:gd name="T102" fmla="*/ 840 w 1276"/>
                <a:gd name="T103" fmla="*/ 228 h 296"/>
                <a:gd name="T104" fmla="*/ 892 w 1276"/>
                <a:gd name="T105" fmla="*/ 209 h 296"/>
                <a:gd name="T106" fmla="*/ 928 w 1276"/>
                <a:gd name="T107" fmla="*/ 166 h 296"/>
                <a:gd name="T108" fmla="*/ 954 w 1276"/>
                <a:gd name="T109" fmla="*/ 149 h 296"/>
                <a:gd name="T110" fmla="*/ 921 w 1276"/>
                <a:gd name="T111" fmla="*/ 71 h 296"/>
                <a:gd name="T112" fmla="*/ 859 w 1276"/>
                <a:gd name="T113" fmla="*/ 19 h 296"/>
                <a:gd name="T114" fmla="*/ 859 w 1276"/>
                <a:gd name="T115" fmla="*/ 1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296"/>
                <a:gd name="T176" fmla="*/ 1276 w 1276"/>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296">
                  <a:moveTo>
                    <a:pt x="859" y="19"/>
                  </a:moveTo>
                  <a:lnTo>
                    <a:pt x="954" y="61"/>
                  </a:lnTo>
                  <a:lnTo>
                    <a:pt x="1049" y="64"/>
                  </a:lnTo>
                  <a:lnTo>
                    <a:pt x="1161" y="38"/>
                  </a:lnTo>
                  <a:lnTo>
                    <a:pt x="1276" y="0"/>
                  </a:lnTo>
                  <a:lnTo>
                    <a:pt x="1164" y="102"/>
                  </a:lnTo>
                  <a:lnTo>
                    <a:pt x="1045" y="194"/>
                  </a:lnTo>
                  <a:lnTo>
                    <a:pt x="1030" y="213"/>
                  </a:lnTo>
                  <a:lnTo>
                    <a:pt x="1014" y="225"/>
                  </a:lnTo>
                  <a:lnTo>
                    <a:pt x="978" y="199"/>
                  </a:lnTo>
                  <a:lnTo>
                    <a:pt x="938" y="204"/>
                  </a:lnTo>
                  <a:lnTo>
                    <a:pt x="911" y="218"/>
                  </a:lnTo>
                  <a:lnTo>
                    <a:pt x="923" y="249"/>
                  </a:lnTo>
                  <a:lnTo>
                    <a:pt x="954" y="280"/>
                  </a:lnTo>
                  <a:lnTo>
                    <a:pt x="947" y="296"/>
                  </a:lnTo>
                  <a:lnTo>
                    <a:pt x="873" y="247"/>
                  </a:lnTo>
                  <a:lnTo>
                    <a:pt x="850" y="242"/>
                  </a:lnTo>
                  <a:lnTo>
                    <a:pt x="823" y="282"/>
                  </a:lnTo>
                  <a:lnTo>
                    <a:pt x="788" y="266"/>
                  </a:lnTo>
                  <a:lnTo>
                    <a:pt x="752" y="268"/>
                  </a:lnTo>
                  <a:lnTo>
                    <a:pt x="721" y="282"/>
                  </a:lnTo>
                  <a:lnTo>
                    <a:pt x="683" y="280"/>
                  </a:lnTo>
                  <a:lnTo>
                    <a:pt x="666" y="266"/>
                  </a:lnTo>
                  <a:lnTo>
                    <a:pt x="642" y="270"/>
                  </a:lnTo>
                  <a:lnTo>
                    <a:pt x="612" y="289"/>
                  </a:lnTo>
                  <a:lnTo>
                    <a:pt x="550" y="280"/>
                  </a:lnTo>
                  <a:lnTo>
                    <a:pt x="481" y="266"/>
                  </a:lnTo>
                  <a:lnTo>
                    <a:pt x="366" y="266"/>
                  </a:lnTo>
                  <a:lnTo>
                    <a:pt x="302" y="280"/>
                  </a:lnTo>
                  <a:lnTo>
                    <a:pt x="207" y="270"/>
                  </a:lnTo>
                  <a:lnTo>
                    <a:pt x="119" y="273"/>
                  </a:lnTo>
                  <a:lnTo>
                    <a:pt x="52" y="237"/>
                  </a:lnTo>
                  <a:lnTo>
                    <a:pt x="21" y="185"/>
                  </a:lnTo>
                  <a:lnTo>
                    <a:pt x="0" y="166"/>
                  </a:lnTo>
                  <a:lnTo>
                    <a:pt x="47" y="175"/>
                  </a:lnTo>
                  <a:lnTo>
                    <a:pt x="133" y="230"/>
                  </a:lnTo>
                  <a:lnTo>
                    <a:pt x="207" y="256"/>
                  </a:lnTo>
                  <a:lnTo>
                    <a:pt x="302" y="263"/>
                  </a:lnTo>
                  <a:lnTo>
                    <a:pt x="395" y="249"/>
                  </a:lnTo>
                  <a:lnTo>
                    <a:pt x="385" y="161"/>
                  </a:lnTo>
                  <a:lnTo>
                    <a:pt x="421" y="237"/>
                  </a:lnTo>
                  <a:lnTo>
                    <a:pt x="454" y="249"/>
                  </a:lnTo>
                  <a:lnTo>
                    <a:pt x="526" y="256"/>
                  </a:lnTo>
                  <a:lnTo>
                    <a:pt x="557" y="261"/>
                  </a:lnTo>
                  <a:lnTo>
                    <a:pt x="597" y="277"/>
                  </a:lnTo>
                  <a:lnTo>
                    <a:pt x="657" y="247"/>
                  </a:lnTo>
                  <a:lnTo>
                    <a:pt x="712" y="270"/>
                  </a:lnTo>
                  <a:lnTo>
                    <a:pt x="723" y="183"/>
                  </a:lnTo>
                  <a:lnTo>
                    <a:pt x="752" y="204"/>
                  </a:lnTo>
                  <a:lnTo>
                    <a:pt x="785" y="239"/>
                  </a:lnTo>
                  <a:lnTo>
                    <a:pt x="819" y="254"/>
                  </a:lnTo>
                  <a:lnTo>
                    <a:pt x="840" y="228"/>
                  </a:lnTo>
                  <a:lnTo>
                    <a:pt x="892" y="209"/>
                  </a:lnTo>
                  <a:lnTo>
                    <a:pt x="928" y="166"/>
                  </a:lnTo>
                  <a:lnTo>
                    <a:pt x="954" y="149"/>
                  </a:lnTo>
                  <a:lnTo>
                    <a:pt x="921" y="71"/>
                  </a:lnTo>
                  <a:lnTo>
                    <a:pt x="859"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7" name="Freeform 480"/>
            <p:cNvSpPr>
              <a:spLocks/>
            </p:cNvSpPr>
            <p:nvPr/>
          </p:nvSpPr>
          <p:spPr bwMode="auto">
            <a:xfrm>
              <a:off x="1361" y="2212"/>
              <a:ext cx="612" cy="211"/>
            </a:xfrm>
            <a:custGeom>
              <a:avLst/>
              <a:gdLst>
                <a:gd name="T0" fmla="*/ 612 w 612"/>
                <a:gd name="T1" fmla="*/ 95 h 211"/>
                <a:gd name="T2" fmla="*/ 491 w 612"/>
                <a:gd name="T3" fmla="*/ 95 h 211"/>
                <a:gd name="T4" fmla="*/ 464 w 612"/>
                <a:gd name="T5" fmla="*/ 90 h 211"/>
                <a:gd name="T6" fmla="*/ 395 w 612"/>
                <a:gd name="T7" fmla="*/ 50 h 211"/>
                <a:gd name="T8" fmla="*/ 288 w 612"/>
                <a:gd name="T9" fmla="*/ 19 h 211"/>
                <a:gd name="T10" fmla="*/ 248 w 612"/>
                <a:gd name="T11" fmla="*/ 19 h 211"/>
                <a:gd name="T12" fmla="*/ 203 w 612"/>
                <a:gd name="T13" fmla="*/ 7 h 211"/>
                <a:gd name="T14" fmla="*/ 155 w 612"/>
                <a:gd name="T15" fmla="*/ 21 h 211"/>
                <a:gd name="T16" fmla="*/ 74 w 612"/>
                <a:gd name="T17" fmla="*/ 21 h 211"/>
                <a:gd name="T18" fmla="*/ 27 w 612"/>
                <a:gd name="T19" fmla="*/ 21 h 211"/>
                <a:gd name="T20" fmla="*/ 24 w 612"/>
                <a:gd name="T21" fmla="*/ 45 h 211"/>
                <a:gd name="T22" fmla="*/ 53 w 612"/>
                <a:gd name="T23" fmla="*/ 71 h 211"/>
                <a:gd name="T24" fmla="*/ 107 w 612"/>
                <a:gd name="T25" fmla="*/ 76 h 211"/>
                <a:gd name="T26" fmla="*/ 210 w 612"/>
                <a:gd name="T27" fmla="*/ 107 h 211"/>
                <a:gd name="T28" fmla="*/ 241 w 612"/>
                <a:gd name="T29" fmla="*/ 123 h 211"/>
                <a:gd name="T30" fmla="*/ 267 w 612"/>
                <a:gd name="T31" fmla="*/ 152 h 211"/>
                <a:gd name="T32" fmla="*/ 348 w 612"/>
                <a:gd name="T33" fmla="*/ 194 h 211"/>
                <a:gd name="T34" fmla="*/ 417 w 612"/>
                <a:gd name="T35" fmla="*/ 206 h 211"/>
                <a:gd name="T36" fmla="*/ 369 w 612"/>
                <a:gd name="T37" fmla="*/ 211 h 211"/>
                <a:gd name="T38" fmla="*/ 260 w 612"/>
                <a:gd name="T39" fmla="*/ 166 h 211"/>
                <a:gd name="T40" fmla="*/ 176 w 612"/>
                <a:gd name="T41" fmla="*/ 114 h 211"/>
                <a:gd name="T42" fmla="*/ 74 w 612"/>
                <a:gd name="T43" fmla="*/ 92 h 211"/>
                <a:gd name="T44" fmla="*/ 22 w 612"/>
                <a:gd name="T45" fmla="*/ 64 h 211"/>
                <a:gd name="T46" fmla="*/ 0 w 612"/>
                <a:gd name="T47" fmla="*/ 45 h 211"/>
                <a:gd name="T48" fmla="*/ 10 w 612"/>
                <a:gd name="T49" fmla="*/ 21 h 211"/>
                <a:gd name="T50" fmla="*/ 17 w 612"/>
                <a:gd name="T51" fmla="*/ 2 h 211"/>
                <a:gd name="T52" fmla="*/ 93 w 612"/>
                <a:gd name="T53" fmla="*/ 12 h 211"/>
                <a:gd name="T54" fmla="*/ 165 w 612"/>
                <a:gd name="T55" fmla="*/ 2 h 211"/>
                <a:gd name="T56" fmla="*/ 260 w 612"/>
                <a:gd name="T57" fmla="*/ 0 h 211"/>
                <a:gd name="T58" fmla="*/ 355 w 612"/>
                <a:gd name="T59" fmla="*/ 16 h 211"/>
                <a:gd name="T60" fmla="*/ 426 w 612"/>
                <a:gd name="T61" fmla="*/ 50 h 211"/>
                <a:gd name="T62" fmla="*/ 493 w 612"/>
                <a:gd name="T63" fmla="*/ 83 h 211"/>
                <a:gd name="T64" fmla="*/ 612 w 612"/>
                <a:gd name="T65" fmla="*/ 83 h 211"/>
                <a:gd name="T66" fmla="*/ 612 w 612"/>
                <a:gd name="T67" fmla="*/ 95 h 211"/>
                <a:gd name="T68" fmla="*/ 612 w 612"/>
                <a:gd name="T69" fmla="*/ 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211"/>
                <a:gd name="T107" fmla="*/ 612 w 61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211">
                  <a:moveTo>
                    <a:pt x="612" y="95"/>
                  </a:moveTo>
                  <a:lnTo>
                    <a:pt x="491" y="95"/>
                  </a:lnTo>
                  <a:lnTo>
                    <a:pt x="464" y="90"/>
                  </a:lnTo>
                  <a:lnTo>
                    <a:pt x="395" y="50"/>
                  </a:lnTo>
                  <a:lnTo>
                    <a:pt x="288" y="19"/>
                  </a:lnTo>
                  <a:lnTo>
                    <a:pt x="248" y="19"/>
                  </a:lnTo>
                  <a:lnTo>
                    <a:pt x="203" y="7"/>
                  </a:lnTo>
                  <a:lnTo>
                    <a:pt x="155" y="21"/>
                  </a:lnTo>
                  <a:lnTo>
                    <a:pt x="74" y="21"/>
                  </a:lnTo>
                  <a:lnTo>
                    <a:pt x="27" y="21"/>
                  </a:lnTo>
                  <a:lnTo>
                    <a:pt x="24" y="45"/>
                  </a:lnTo>
                  <a:lnTo>
                    <a:pt x="53" y="71"/>
                  </a:lnTo>
                  <a:lnTo>
                    <a:pt x="107" y="76"/>
                  </a:lnTo>
                  <a:lnTo>
                    <a:pt x="210" y="107"/>
                  </a:lnTo>
                  <a:lnTo>
                    <a:pt x="241" y="123"/>
                  </a:lnTo>
                  <a:lnTo>
                    <a:pt x="267" y="152"/>
                  </a:lnTo>
                  <a:lnTo>
                    <a:pt x="348" y="194"/>
                  </a:lnTo>
                  <a:lnTo>
                    <a:pt x="417" y="206"/>
                  </a:lnTo>
                  <a:lnTo>
                    <a:pt x="369" y="211"/>
                  </a:lnTo>
                  <a:lnTo>
                    <a:pt x="260" y="166"/>
                  </a:lnTo>
                  <a:lnTo>
                    <a:pt x="176" y="114"/>
                  </a:lnTo>
                  <a:lnTo>
                    <a:pt x="74" y="92"/>
                  </a:lnTo>
                  <a:lnTo>
                    <a:pt x="22" y="64"/>
                  </a:lnTo>
                  <a:lnTo>
                    <a:pt x="0" y="45"/>
                  </a:lnTo>
                  <a:lnTo>
                    <a:pt x="10" y="21"/>
                  </a:lnTo>
                  <a:lnTo>
                    <a:pt x="17" y="2"/>
                  </a:lnTo>
                  <a:lnTo>
                    <a:pt x="93" y="12"/>
                  </a:lnTo>
                  <a:lnTo>
                    <a:pt x="165" y="2"/>
                  </a:lnTo>
                  <a:lnTo>
                    <a:pt x="260" y="0"/>
                  </a:lnTo>
                  <a:lnTo>
                    <a:pt x="355" y="16"/>
                  </a:lnTo>
                  <a:lnTo>
                    <a:pt x="426" y="50"/>
                  </a:lnTo>
                  <a:lnTo>
                    <a:pt x="493" y="83"/>
                  </a:lnTo>
                  <a:lnTo>
                    <a:pt x="612" y="83"/>
                  </a:lnTo>
                  <a:lnTo>
                    <a:pt x="612"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8" name="Freeform 481"/>
            <p:cNvSpPr>
              <a:spLocks/>
            </p:cNvSpPr>
            <p:nvPr/>
          </p:nvSpPr>
          <p:spPr bwMode="auto">
            <a:xfrm>
              <a:off x="1116" y="2316"/>
              <a:ext cx="2573" cy="1168"/>
            </a:xfrm>
            <a:custGeom>
              <a:avLst/>
              <a:gdLst>
                <a:gd name="T0" fmla="*/ 633 w 2573"/>
                <a:gd name="T1" fmla="*/ 131 h 1168"/>
                <a:gd name="T2" fmla="*/ 795 w 2573"/>
                <a:gd name="T3" fmla="*/ 176 h 1168"/>
                <a:gd name="T4" fmla="*/ 900 w 2573"/>
                <a:gd name="T5" fmla="*/ 204 h 1168"/>
                <a:gd name="T6" fmla="*/ 905 w 2573"/>
                <a:gd name="T7" fmla="*/ 90 h 1168"/>
                <a:gd name="T8" fmla="*/ 886 w 2573"/>
                <a:gd name="T9" fmla="*/ 0 h 1168"/>
                <a:gd name="T10" fmla="*/ 938 w 2573"/>
                <a:gd name="T11" fmla="*/ 157 h 1168"/>
                <a:gd name="T12" fmla="*/ 881 w 2573"/>
                <a:gd name="T13" fmla="*/ 235 h 1168"/>
                <a:gd name="T14" fmla="*/ 978 w 2573"/>
                <a:gd name="T15" fmla="*/ 254 h 1168"/>
                <a:gd name="T16" fmla="*/ 1162 w 2573"/>
                <a:gd name="T17" fmla="*/ 271 h 1168"/>
                <a:gd name="T18" fmla="*/ 1459 w 2573"/>
                <a:gd name="T19" fmla="*/ 335 h 1168"/>
                <a:gd name="T20" fmla="*/ 1495 w 2573"/>
                <a:gd name="T21" fmla="*/ 359 h 1168"/>
                <a:gd name="T22" fmla="*/ 1195 w 2573"/>
                <a:gd name="T23" fmla="*/ 306 h 1168"/>
                <a:gd name="T24" fmla="*/ 978 w 2573"/>
                <a:gd name="T25" fmla="*/ 347 h 1168"/>
                <a:gd name="T26" fmla="*/ 588 w 2573"/>
                <a:gd name="T27" fmla="*/ 261 h 1168"/>
                <a:gd name="T28" fmla="*/ 498 w 2573"/>
                <a:gd name="T29" fmla="*/ 321 h 1168"/>
                <a:gd name="T30" fmla="*/ 467 w 2573"/>
                <a:gd name="T31" fmla="*/ 506 h 1168"/>
                <a:gd name="T32" fmla="*/ 545 w 2573"/>
                <a:gd name="T33" fmla="*/ 555 h 1168"/>
                <a:gd name="T34" fmla="*/ 726 w 2573"/>
                <a:gd name="T35" fmla="*/ 591 h 1168"/>
                <a:gd name="T36" fmla="*/ 943 w 2573"/>
                <a:gd name="T37" fmla="*/ 639 h 1168"/>
                <a:gd name="T38" fmla="*/ 1109 w 2573"/>
                <a:gd name="T39" fmla="*/ 698 h 1168"/>
                <a:gd name="T40" fmla="*/ 1459 w 2573"/>
                <a:gd name="T41" fmla="*/ 757 h 1168"/>
                <a:gd name="T42" fmla="*/ 1473 w 2573"/>
                <a:gd name="T43" fmla="*/ 729 h 1168"/>
                <a:gd name="T44" fmla="*/ 1816 w 2573"/>
                <a:gd name="T45" fmla="*/ 710 h 1168"/>
                <a:gd name="T46" fmla="*/ 2206 w 2573"/>
                <a:gd name="T47" fmla="*/ 430 h 1168"/>
                <a:gd name="T48" fmla="*/ 2573 w 2573"/>
                <a:gd name="T49" fmla="*/ 230 h 1168"/>
                <a:gd name="T50" fmla="*/ 2183 w 2573"/>
                <a:gd name="T51" fmla="*/ 489 h 1168"/>
                <a:gd name="T52" fmla="*/ 2087 w 2573"/>
                <a:gd name="T53" fmla="*/ 605 h 1168"/>
                <a:gd name="T54" fmla="*/ 2318 w 2573"/>
                <a:gd name="T55" fmla="*/ 636 h 1168"/>
                <a:gd name="T56" fmla="*/ 2276 w 2573"/>
                <a:gd name="T57" fmla="*/ 653 h 1168"/>
                <a:gd name="T58" fmla="*/ 2183 w 2573"/>
                <a:gd name="T59" fmla="*/ 679 h 1168"/>
                <a:gd name="T60" fmla="*/ 2009 w 2573"/>
                <a:gd name="T61" fmla="*/ 646 h 1168"/>
                <a:gd name="T62" fmla="*/ 1885 w 2573"/>
                <a:gd name="T63" fmla="*/ 741 h 1168"/>
                <a:gd name="T64" fmla="*/ 1823 w 2573"/>
                <a:gd name="T65" fmla="*/ 741 h 1168"/>
                <a:gd name="T66" fmla="*/ 1771 w 2573"/>
                <a:gd name="T67" fmla="*/ 814 h 1168"/>
                <a:gd name="T68" fmla="*/ 1735 w 2573"/>
                <a:gd name="T69" fmla="*/ 919 h 1168"/>
                <a:gd name="T70" fmla="*/ 1740 w 2573"/>
                <a:gd name="T71" fmla="*/ 1014 h 1168"/>
                <a:gd name="T72" fmla="*/ 1745 w 2573"/>
                <a:gd name="T73" fmla="*/ 1056 h 1168"/>
                <a:gd name="T74" fmla="*/ 1728 w 2573"/>
                <a:gd name="T75" fmla="*/ 890 h 1168"/>
                <a:gd name="T76" fmla="*/ 1738 w 2573"/>
                <a:gd name="T77" fmla="*/ 831 h 1168"/>
                <a:gd name="T78" fmla="*/ 1661 w 2573"/>
                <a:gd name="T79" fmla="*/ 947 h 1168"/>
                <a:gd name="T80" fmla="*/ 1097 w 2573"/>
                <a:gd name="T81" fmla="*/ 987 h 1168"/>
                <a:gd name="T82" fmla="*/ 107 w 2573"/>
                <a:gd name="T83" fmla="*/ 1021 h 1168"/>
                <a:gd name="T84" fmla="*/ 917 w 2573"/>
                <a:gd name="T85" fmla="*/ 907 h 1168"/>
                <a:gd name="T86" fmla="*/ 1057 w 2573"/>
                <a:gd name="T87" fmla="*/ 862 h 1168"/>
                <a:gd name="T88" fmla="*/ 814 w 2573"/>
                <a:gd name="T89" fmla="*/ 790 h 1168"/>
                <a:gd name="T90" fmla="*/ 338 w 2573"/>
                <a:gd name="T91" fmla="*/ 660 h 1168"/>
                <a:gd name="T92" fmla="*/ 7 w 2573"/>
                <a:gd name="T93" fmla="*/ 449 h 1168"/>
                <a:gd name="T94" fmla="*/ 91 w 2573"/>
                <a:gd name="T95" fmla="*/ 427 h 1168"/>
                <a:gd name="T96" fmla="*/ 153 w 2573"/>
                <a:gd name="T97" fmla="*/ 482 h 1168"/>
                <a:gd name="T98" fmla="*/ 317 w 2573"/>
                <a:gd name="T99" fmla="*/ 522 h 1168"/>
                <a:gd name="T100" fmla="*/ 452 w 2573"/>
                <a:gd name="T101" fmla="*/ 537 h 1168"/>
                <a:gd name="T102" fmla="*/ 462 w 2573"/>
                <a:gd name="T103" fmla="*/ 378 h 1168"/>
                <a:gd name="T104" fmla="*/ 529 w 2573"/>
                <a:gd name="T105" fmla="*/ 249 h 1168"/>
                <a:gd name="T106" fmla="*/ 610 w 2573"/>
                <a:gd name="T107" fmla="*/ 249 h 1168"/>
                <a:gd name="T108" fmla="*/ 795 w 2573"/>
                <a:gd name="T109" fmla="*/ 313 h 1168"/>
                <a:gd name="T110" fmla="*/ 610 w 2573"/>
                <a:gd name="T111" fmla="*/ 219 h 1168"/>
                <a:gd name="T112" fmla="*/ 481 w 2573"/>
                <a:gd name="T113" fmla="*/ 145 h 1168"/>
                <a:gd name="T114" fmla="*/ 783 w 2573"/>
                <a:gd name="T115" fmla="*/ 256 h 1168"/>
                <a:gd name="T116" fmla="*/ 757 w 2573"/>
                <a:gd name="T117" fmla="*/ 176 h 1168"/>
                <a:gd name="T118" fmla="*/ 583 w 2573"/>
                <a:gd name="T119" fmla="*/ 102 h 1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3"/>
                <a:gd name="T181" fmla="*/ 0 h 1168"/>
                <a:gd name="T182" fmla="*/ 2573 w 2573"/>
                <a:gd name="T183" fmla="*/ 1168 h 1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3" h="1168">
                  <a:moveTo>
                    <a:pt x="583" y="102"/>
                  </a:moveTo>
                  <a:lnTo>
                    <a:pt x="633" y="131"/>
                  </a:lnTo>
                  <a:lnTo>
                    <a:pt x="740" y="157"/>
                  </a:lnTo>
                  <a:lnTo>
                    <a:pt x="795" y="176"/>
                  </a:lnTo>
                  <a:lnTo>
                    <a:pt x="843" y="209"/>
                  </a:lnTo>
                  <a:lnTo>
                    <a:pt x="900" y="204"/>
                  </a:lnTo>
                  <a:lnTo>
                    <a:pt x="917" y="154"/>
                  </a:lnTo>
                  <a:lnTo>
                    <a:pt x="905" y="90"/>
                  </a:lnTo>
                  <a:lnTo>
                    <a:pt x="864" y="0"/>
                  </a:lnTo>
                  <a:lnTo>
                    <a:pt x="886" y="0"/>
                  </a:lnTo>
                  <a:lnTo>
                    <a:pt x="924" y="88"/>
                  </a:lnTo>
                  <a:lnTo>
                    <a:pt x="938" y="157"/>
                  </a:lnTo>
                  <a:lnTo>
                    <a:pt x="917" y="226"/>
                  </a:lnTo>
                  <a:lnTo>
                    <a:pt x="881" y="235"/>
                  </a:lnTo>
                  <a:lnTo>
                    <a:pt x="900" y="264"/>
                  </a:lnTo>
                  <a:lnTo>
                    <a:pt x="978" y="254"/>
                  </a:lnTo>
                  <a:lnTo>
                    <a:pt x="1076" y="271"/>
                  </a:lnTo>
                  <a:lnTo>
                    <a:pt x="1162" y="271"/>
                  </a:lnTo>
                  <a:lnTo>
                    <a:pt x="1276" y="302"/>
                  </a:lnTo>
                  <a:lnTo>
                    <a:pt x="1459" y="335"/>
                  </a:lnTo>
                  <a:lnTo>
                    <a:pt x="1509" y="328"/>
                  </a:lnTo>
                  <a:lnTo>
                    <a:pt x="1495" y="359"/>
                  </a:lnTo>
                  <a:lnTo>
                    <a:pt x="1238" y="356"/>
                  </a:lnTo>
                  <a:lnTo>
                    <a:pt x="1195" y="306"/>
                  </a:lnTo>
                  <a:lnTo>
                    <a:pt x="1047" y="313"/>
                  </a:lnTo>
                  <a:lnTo>
                    <a:pt x="978" y="347"/>
                  </a:lnTo>
                  <a:lnTo>
                    <a:pt x="778" y="332"/>
                  </a:lnTo>
                  <a:lnTo>
                    <a:pt x="588" y="261"/>
                  </a:lnTo>
                  <a:lnTo>
                    <a:pt x="543" y="261"/>
                  </a:lnTo>
                  <a:lnTo>
                    <a:pt x="498" y="321"/>
                  </a:lnTo>
                  <a:lnTo>
                    <a:pt x="469" y="432"/>
                  </a:lnTo>
                  <a:lnTo>
                    <a:pt x="467" y="506"/>
                  </a:lnTo>
                  <a:lnTo>
                    <a:pt x="479" y="541"/>
                  </a:lnTo>
                  <a:lnTo>
                    <a:pt x="545" y="555"/>
                  </a:lnTo>
                  <a:lnTo>
                    <a:pt x="610" y="591"/>
                  </a:lnTo>
                  <a:lnTo>
                    <a:pt x="726" y="591"/>
                  </a:lnTo>
                  <a:lnTo>
                    <a:pt x="864" y="631"/>
                  </a:lnTo>
                  <a:lnTo>
                    <a:pt x="943" y="639"/>
                  </a:lnTo>
                  <a:lnTo>
                    <a:pt x="969" y="617"/>
                  </a:lnTo>
                  <a:lnTo>
                    <a:pt x="1109" y="698"/>
                  </a:lnTo>
                  <a:lnTo>
                    <a:pt x="1221" y="681"/>
                  </a:lnTo>
                  <a:lnTo>
                    <a:pt x="1459" y="757"/>
                  </a:lnTo>
                  <a:lnTo>
                    <a:pt x="1357" y="646"/>
                  </a:lnTo>
                  <a:lnTo>
                    <a:pt x="1473" y="729"/>
                  </a:lnTo>
                  <a:lnTo>
                    <a:pt x="1652" y="752"/>
                  </a:lnTo>
                  <a:lnTo>
                    <a:pt x="1816" y="710"/>
                  </a:lnTo>
                  <a:lnTo>
                    <a:pt x="1911" y="612"/>
                  </a:lnTo>
                  <a:lnTo>
                    <a:pt x="2206" y="430"/>
                  </a:lnTo>
                  <a:lnTo>
                    <a:pt x="2459" y="297"/>
                  </a:lnTo>
                  <a:lnTo>
                    <a:pt x="2573" y="230"/>
                  </a:lnTo>
                  <a:lnTo>
                    <a:pt x="2561" y="266"/>
                  </a:lnTo>
                  <a:lnTo>
                    <a:pt x="2183" y="489"/>
                  </a:lnTo>
                  <a:lnTo>
                    <a:pt x="2078" y="565"/>
                  </a:lnTo>
                  <a:lnTo>
                    <a:pt x="2087" y="605"/>
                  </a:lnTo>
                  <a:lnTo>
                    <a:pt x="2171" y="629"/>
                  </a:lnTo>
                  <a:lnTo>
                    <a:pt x="2318" y="636"/>
                  </a:lnTo>
                  <a:lnTo>
                    <a:pt x="2444" y="679"/>
                  </a:lnTo>
                  <a:lnTo>
                    <a:pt x="2276" y="653"/>
                  </a:lnTo>
                  <a:lnTo>
                    <a:pt x="2235" y="662"/>
                  </a:lnTo>
                  <a:lnTo>
                    <a:pt x="2183" y="679"/>
                  </a:lnTo>
                  <a:lnTo>
                    <a:pt x="2083" y="662"/>
                  </a:lnTo>
                  <a:lnTo>
                    <a:pt x="2009" y="646"/>
                  </a:lnTo>
                  <a:lnTo>
                    <a:pt x="1907" y="703"/>
                  </a:lnTo>
                  <a:lnTo>
                    <a:pt x="1885" y="741"/>
                  </a:lnTo>
                  <a:lnTo>
                    <a:pt x="1885" y="802"/>
                  </a:lnTo>
                  <a:lnTo>
                    <a:pt x="1823" y="741"/>
                  </a:lnTo>
                  <a:lnTo>
                    <a:pt x="1778" y="750"/>
                  </a:lnTo>
                  <a:lnTo>
                    <a:pt x="1771" y="814"/>
                  </a:lnTo>
                  <a:lnTo>
                    <a:pt x="1773" y="866"/>
                  </a:lnTo>
                  <a:lnTo>
                    <a:pt x="1735" y="919"/>
                  </a:lnTo>
                  <a:lnTo>
                    <a:pt x="1728" y="964"/>
                  </a:lnTo>
                  <a:lnTo>
                    <a:pt x="1740" y="1014"/>
                  </a:lnTo>
                  <a:lnTo>
                    <a:pt x="1838" y="1168"/>
                  </a:lnTo>
                  <a:lnTo>
                    <a:pt x="1745" y="1056"/>
                  </a:lnTo>
                  <a:lnTo>
                    <a:pt x="1702" y="959"/>
                  </a:lnTo>
                  <a:lnTo>
                    <a:pt x="1728" y="890"/>
                  </a:lnTo>
                  <a:lnTo>
                    <a:pt x="1745" y="852"/>
                  </a:lnTo>
                  <a:lnTo>
                    <a:pt x="1738" y="831"/>
                  </a:lnTo>
                  <a:lnTo>
                    <a:pt x="1704" y="892"/>
                  </a:lnTo>
                  <a:lnTo>
                    <a:pt x="1661" y="947"/>
                  </a:lnTo>
                  <a:lnTo>
                    <a:pt x="1661" y="987"/>
                  </a:lnTo>
                  <a:lnTo>
                    <a:pt x="1097" y="987"/>
                  </a:lnTo>
                  <a:lnTo>
                    <a:pt x="962" y="1025"/>
                  </a:lnTo>
                  <a:lnTo>
                    <a:pt x="107" y="1021"/>
                  </a:lnTo>
                  <a:lnTo>
                    <a:pt x="117" y="902"/>
                  </a:lnTo>
                  <a:lnTo>
                    <a:pt x="917" y="907"/>
                  </a:lnTo>
                  <a:lnTo>
                    <a:pt x="995" y="900"/>
                  </a:lnTo>
                  <a:lnTo>
                    <a:pt x="1057" y="862"/>
                  </a:lnTo>
                  <a:lnTo>
                    <a:pt x="1076" y="812"/>
                  </a:lnTo>
                  <a:lnTo>
                    <a:pt x="814" y="790"/>
                  </a:lnTo>
                  <a:lnTo>
                    <a:pt x="640" y="769"/>
                  </a:lnTo>
                  <a:lnTo>
                    <a:pt x="338" y="660"/>
                  </a:lnTo>
                  <a:lnTo>
                    <a:pt x="0" y="513"/>
                  </a:lnTo>
                  <a:lnTo>
                    <a:pt x="7" y="449"/>
                  </a:lnTo>
                  <a:lnTo>
                    <a:pt x="91" y="382"/>
                  </a:lnTo>
                  <a:lnTo>
                    <a:pt x="91" y="427"/>
                  </a:lnTo>
                  <a:lnTo>
                    <a:pt x="105" y="463"/>
                  </a:lnTo>
                  <a:lnTo>
                    <a:pt x="153" y="482"/>
                  </a:lnTo>
                  <a:lnTo>
                    <a:pt x="219" y="487"/>
                  </a:lnTo>
                  <a:lnTo>
                    <a:pt x="317" y="522"/>
                  </a:lnTo>
                  <a:lnTo>
                    <a:pt x="391" y="532"/>
                  </a:lnTo>
                  <a:lnTo>
                    <a:pt x="452" y="537"/>
                  </a:lnTo>
                  <a:lnTo>
                    <a:pt x="452" y="463"/>
                  </a:lnTo>
                  <a:lnTo>
                    <a:pt x="462" y="378"/>
                  </a:lnTo>
                  <a:lnTo>
                    <a:pt x="486" y="302"/>
                  </a:lnTo>
                  <a:lnTo>
                    <a:pt x="529" y="249"/>
                  </a:lnTo>
                  <a:lnTo>
                    <a:pt x="569" y="242"/>
                  </a:lnTo>
                  <a:lnTo>
                    <a:pt x="610" y="249"/>
                  </a:lnTo>
                  <a:lnTo>
                    <a:pt x="736" y="304"/>
                  </a:lnTo>
                  <a:lnTo>
                    <a:pt x="795" y="313"/>
                  </a:lnTo>
                  <a:lnTo>
                    <a:pt x="781" y="290"/>
                  </a:lnTo>
                  <a:lnTo>
                    <a:pt x="610" y="219"/>
                  </a:lnTo>
                  <a:lnTo>
                    <a:pt x="495" y="171"/>
                  </a:lnTo>
                  <a:lnTo>
                    <a:pt x="481" y="145"/>
                  </a:lnTo>
                  <a:lnTo>
                    <a:pt x="664" y="221"/>
                  </a:lnTo>
                  <a:lnTo>
                    <a:pt x="783" y="256"/>
                  </a:lnTo>
                  <a:lnTo>
                    <a:pt x="833" y="226"/>
                  </a:lnTo>
                  <a:lnTo>
                    <a:pt x="757" y="176"/>
                  </a:lnTo>
                  <a:lnTo>
                    <a:pt x="610" y="135"/>
                  </a:lnTo>
                  <a:lnTo>
                    <a:pt x="583" y="10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9" name="Freeform 482"/>
            <p:cNvSpPr>
              <a:spLocks/>
            </p:cNvSpPr>
            <p:nvPr/>
          </p:nvSpPr>
          <p:spPr bwMode="auto">
            <a:xfrm>
              <a:off x="1466" y="2326"/>
              <a:ext cx="202" cy="246"/>
            </a:xfrm>
            <a:custGeom>
              <a:avLst/>
              <a:gdLst>
                <a:gd name="T0" fmla="*/ 188 w 202"/>
                <a:gd name="T1" fmla="*/ 246 h 246"/>
                <a:gd name="T2" fmla="*/ 183 w 202"/>
                <a:gd name="T3" fmla="*/ 216 h 246"/>
                <a:gd name="T4" fmla="*/ 138 w 202"/>
                <a:gd name="T5" fmla="*/ 156 h 246"/>
                <a:gd name="T6" fmla="*/ 102 w 202"/>
                <a:gd name="T7" fmla="*/ 123 h 246"/>
                <a:gd name="T8" fmla="*/ 71 w 202"/>
                <a:gd name="T9" fmla="*/ 47 h 246"/>
                <a:gd name="T10" fmla="*/ 67 w 202"/>
                <a:gd name="T11" fmla="*/ 21 h 246"/>
                <a:gd name="T12" fmla="*/ 36 w 202"/>
                <a:gd name="T13" fmla="*/ 12 h 246"/>
                <a:gd name="T14" fmla="*/ 0 w 202"/>
                <a:gd name="T15" fmla="*/ 23 h 246"/>
                <a:gd name="T16" fmla="*/ 7 w 202"/>
                <a:gd name="T17" fmla="*/ 0 h 246"/>
                <a:gd name="T18" fmla="*/ 48 w 202"/>
                <a:gd name="T19" fmla="*/ 0 h 246"/>
                <a:gd name="T20" fmla="*/ 83 w 202"/>
                <a:gd name="T21" fmla="*/ 14 h 246"/>
                <a:gd name="T22" fmla="*/ 93 w 202"/>
                <a:gd name="T23" fmla="*/ 52 h 246"/>
                <a:gd name="T24" fmla="*/ 114 w 202"/>
                <a:gd name="T25" fmla="*/ 114 h 246"/>
                <a:gd name="T26" fmla="*/ 162 w 202"/>
                <a:gd name="T27" fmla="*/ 161 h 246"/>
                <a:gd name="T28" fmla="*/ 202 w 202"/>
                <a:gd name="T29" fmla="*/ 242 h 246"/>
                <a:gd name="T30" fmla="*/ 188 w 202"/>
                <a:gd name="T31" fmla="*/ 246 h 246"/>
                <a:gd name="T32" fmla="*/ 188 w 202"/>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6"/>
                <a:gd name="T53" fmla="*/ 202 w 20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6">
                  <a:moveTo>
                    <a:pt x="188" y="246"/>
                  </a:moveTo>
                  <a:lnTo>
                    <a:pt x="183" y="216"/>
                  </a:lnTo>
                  <a:lnTo>
                    <a:pt x="138" y="156"/>
                  </a:lnTo>
                  <a:lnTo>
                    <a:pt x="102" y="123"/>
                  </a:lnTo>
                  <a:lnTo>
                    <a:pt x="71" y="47"/>
                  </a:lnTo>
                  <a:lnTo>
                    <a:pt x="67" y="21"/>
                  </a:lnTo>
                  <a:lnTo>
                    <a:pt x="36" y="12"/>
                  </a:lnTo>
                  <a:lnTo>
                    <a:pt x="0" y="23"/>
                  </a:lnTo>
                  <a:lnTo>
                    <a:pt x="7" y="0"/>
                  </a:lnTo>
                  <a:lnTo>
                    <a:pt x="48" y="0"/>
                  </a:lnTo>
                  <a:lnTo>
                    <a:pt x="83" y="14"/>
                  </a:lnTo>
                  <a:lnTo>
                    <a:pt x="93" y="52"/>
                  </a:lnTo>
                  <a:lnTo>
                    <a:pt x="114" y="114"/>
                  </a:lnTo>
                  <a:lnTo>
                    <a:pt x="162" y="161"/>
                  </a:lnTo>
                  <a:lnTo>
                    <a:pt x="202" y="242"/>
                  </a:lnTo>
                  <a:lnTo>
                    <a:pt x="188" y="24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0" name="Freeform 483"/>
            <p:cNvSpPr>
              <a:spLocks/>
            </p:cNvSpPr>
            <p:nvPr/>
          </p:nvSpPr>
          <p:spPr bwMode="auto">
            <a:xfrm>
              <a:off x="445" y="2169"/>
              <a:ext cx="1031" cy="335"/>
            </a:xfrm>
            <a:custGeom>
              <a:avLst/>
              <a:gdLst>
                <a:gd name="T0" fmla="*/ 1019 w 1031"/>
                <a:gd name="T1" fmla="*/ 188 h 335"/>
                <a:gd name="T2" fmla="*/ 990 w 1031"/>
                <a:gd name="T3" fmla="*/ 188 h 335"/>
                <a:gd name="T4" fmla="*/ 990 w 1031"/>
                <a:gd name="T5" fmla="*/ 207 h 335"/>
                <a:gd name="T6" fmla="*/ 1019 w 1031"/>
                <a:gd name="T7" fmla="*/ 230 h 335"/>
                <a:gd name="T8" fmla="*/ 1031 w 1031"/>
                <a:gd name="T9" fmla="*/ 268 h 335"/>
                <a:gd name="T10" fmla="*/ 1021 w 1031"/>
                <a:gd name="T11" fmla="*/ 294 h 335"/>
                <a:gd name="T12" fmla="*/ 950 w 1031"/>
                <a:gd name="T13" fmla="*/ 323 h 335"/>
                <a:gd name="T14" fmla="*/ 904 w 1031"/>
                <a:gd name="T15" fmla="*/ 335 h 335"/>
                <a:gd name="T16" fmla="*/ 757 w 1031"/>
                <a:gd name="T17" fmla="*/ 335 h 335"/>
                <a:gd name="T18" fmla="*/ 645 w 1031"/>
                <a:gd name="T19" fmla="*/ 309 h 335"/>
                <a:gd name="T20" fmla="*/ 559 w 1031"/>
                <a:gd name="T21" fmla="*/ 278 h 335"/>
                <a:gd name="T22" fmla="*/ 10 w 1031"/>
                <a:gd name="T23" fmla="*/ 21 h 335"/>
                <a:gd name="T24" fmla="*/ 0 w 1031"/>
                <a:gd name="T25" fmla="*/ 0 h 335"/>
                <a:gd name="T26" fmla="*/ 619 w 1031"/>
                <a:gd name="T27" fmla="*/ 282 h 335"/>
                <a:gd name="T28" fmla="*/ 712 w 1031"/>
                <a:gd name="T29" fmla="*/ 309 h 335"/>
                <a:gd name="T30" fmla="*/ 859 w 1031"/>
                <a:gd name="T31" fmla="*/ 318 h 335"/>
                <a:gd name="T32" fmla="*/ 950 w 1031"/>
                <a:gd name="T33" fmla="*/ 304 h 335"/>
                <a:gd name="T34" fmla="*/ 997 w 1031"/>
                <a:gd name="T35" fmla="*/ 292 h 335"/>
                <a:gd name="T36" fmla="*/ 1004 w 1031"/>
                <a:gd name="T37" fmla="*/ 252 h 335"/>
                <a:gd name="T38" fmla="*/ 976 w 1031"/>
                <a:gd name="T39" fmla="*/ 218 h 335"/>
                <a:gd name="T40" fmla="*/ 971 w 1031"/>
                <a:gd name="T41" fmla="*/ 190 h 335"/>
                <a:gd name="T42" fmla="*/ 976 w 1031"/>
                <a:gd name="T43" fmla="*/ 173 h 335"/>
                <a:gd name="T44" fmla="*/ 1031 w 1031"/>
                <a:gd name="T45" fmla="*/ 157 h 335"/>
                <a:gd name="T46" fmla="*/ 1019 w 1031"/>
                <a:gd name="T47" fmla="*/ 188 h 335"/>
                <a:gd name="T48" fmla="*/ 1019 w 1031"/>
                <a:gd name="T49" fmla="*/ 18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335"/>
                <a:gd name="T77" fmla="*/ 1031 w 1031"/>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335">
                  <a:moveTo>
                    <a:pt x="1019" y="188"/>
                  </a:moveTo>
                  <a:lnTo>
                    <a:pt x="990" y="188"/>
                  </a:lnTo>
                  <a:lnTo>
                    <a:pt x="990" y="207"/>
                  </a:lnTo>
                  <a:lnTo>
                    <a:pt x="1019" y="230"/>
                  </a:lnTo>
                  <a:lnTo>
                    <a:pt x="1031" y="268"/>
                  </a:lnTo>
                  <a:lnTo>
                    <a:pt x="1021" y="294"/>
                  </a:lnTo>
                  <a:lnTo>
                    <a:pt x="950" y="323"/>
                  </a:lnTo>
                  <a:lnTo>
                    <a:pt x="904" y="335"/>
                  </a:lnTo>
                  <a:lnTo>
                    <a:pt x="757" y="335"/>
                  </a:lnTo>
                  <a:lnTo>
                    <a:pt x="645" y="309"/>
                  </a:lnTo>
                  <a:lnTo>
                    <a:pt x="559" y="278"/>
                  </a:lnTo>
                  <a:lnTo>
                    <a:pt x="10" y="21"/>
                  </a:lnTo>
                  <a:lnTo>
                    <a:pt x="0" y="0"/>
                  </a:lnTo>
                  <a:lnTo>
                    <a:pt x="619" y="282"/>
                  </a:lnTo>
                  <a:lnTo>
                    <a:pt x="712" y="309"/>
                  </a:lnTo>
                  <a:lnTo>
                    <a:pt x="859" y="318"/>
                  </a:lnTo>
                  <a:lnTo>
                    <a:pt x="950" y="304"/>
                  </a:lnTo>
                  <a:lnTo>
                    <a:pt x="997" y="292"/>
                  </a:lnTo>
                  <a:lnTo>
                    <a:pt x="1004" y="252"/>
                  </a:lnTo>
                  <a:lnTo>
                    <a:pt x="976" y="218"/>
                  </a:lnTo>
                  <a:lnTo>
                    <a:pt x="971" y="190"/>
                  </a:lnTo>
                  <a:lnTo>
                    <a:pt x="976" y="173"/>
                  </a:lnTo>
                  <a:lnTo>
                    <a:pt x="1031" y="157"/>
                  </a:lnTo>
                  <a:lnTo>
                    <a:pt x="1019" y="18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1" name="Freeform 484"/>
            <p:cNvSpPr>
              <a:spLocks/>
            </p:cNvSpPr>
            <p:nvPr/>
          </p:nvSpPr>
          <p:spPr bwMode="auto">
            <a:xfrm>
              <a:off x="990" y="2430"/>
              <a:ext cx="317" cy="313"/>
            </a:xfrm>
            <a:custGeom>
              <a:avLst/>
              <a:gdLst>
                <a:gd name="T0" fmla="*/ 17 w 317"/>
                <a:gd name="T1" fmla="*/ 2 h 313"/>
                <a:gd name="T2" fmla="*/ 29 w 317"/>
                <a:gd name="T3" fmla="*/ 71 h 313"/>
                <a:gd name="T4" fmla="*/ 62 w 317"/>
                <a:gd name="T5" fmla="*/ 107 h 313"/>
                <a:gd name="T6" fmla="*/ 157 w 317"/>
                <a:gd name="T7" fmla="*/ 150 h 313"/>
                <a:gd name="T8" fmla="*/ 238 w 317"/>
                <a:gd name="T9" fmla="*/ 166 h 313"/>
                <a:gd name="T10" fmla="*/ 302 w 317"/>
                <a:gd name="T11" fmla="*/ 169 h 313"/>
                <a:gd name="T12" fmla="*/ 317 w 317"/>
                <a:gd name="T13" fmla="*/ 183 h 313"/>
                <a:gd name="T14" fmla="*/ 243 w 317"/>
                <a:gd name="T15" fmla="*/ 183 h 313"/>
                <a:gd name="T16" fmla="*/ 236 w 317"/>
                <a:gd name="T17" fmla="*/ 216 h 313"/>
                <a:gd name="T18" fmla="*/ 250 w 317"/>
                <a:gd name="T19" fmla="*/ 268 h 313"/>
                <a:gd name="T20" fmla="*/ 307 w 317"/>
                <a:gd name="T21" fmla="*/ 278 h 313"/>
                <a:gd name="T22" fmla="*/ 307 w 317"/>
                <a:gd name="T23" fmla="*/ 313 h 313"/>
                <a:gd name="T24" fmla="*/ 264 w 317"/>
                <a:gd name="T25" fmla="*/ 301 h 313"/>
                <a:gd name="T26" fmla="*/ 221 w 317"/>
                <a:gd name="T27" fmla="*/ 261 h 313"/>
                <a:gd name="T28" fmla="*/ 212 w 317"/>
                <a:gd name="T29" fmla="*/ 199 h 313"/>
                <a:gd name="T30" fmla="*/ 200 w 317"/>
                <a:gd name="T31" fmla="*/ 176 h 313"/>
                <a:gd name="T32" fmla="*/ 62 w 317"/>
                <a:gd name="T33" fmla="*/ 128 h 313"/>
                <a:gd name="T34" fmla="*/ 10 w 317"/>
                <a:gd name="T35" fmla="*/ 86 h 313"/>
                <a:gd name="T36" fmla="*/ 0 w 317"/>
                <a:gd name="T37" fmla="*/ 38 h 313"/>
                <a:gd name="T38" fmla="*/ 0 w 317"/>
                <a:gd name="T39" fmla="*/ 0 h 313"/>
                <a:gd name="T40" fmla="*/ 17 w 317"/>
                <a:gd name="T41" fmla="*/ 2 h 313"/>
                <a:gd name="T42" fmla="*/ 17 w 317"/>
                <a:gd name="T43" fmla="*/ 2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
                <a:gd name="T67" fmla="*/ 0 h 313"/>
                <a:gd name="T68" fmla="*/ 317 w 317"/>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 h="313">
                  <a:moveTo>
                    <a:pt x="17" y="2"/>
                  </a:moveTo>
                  <a:lnTo>
                    <a:pt x="29" y="71"/>
                  </a:lnTo>
                  <a:lnTo>
                    <a:pt x="62" y="107"/>
                  </a:lnTo>
                  <a:lnTo>
                    <a:pt x="157" y="150"/>
                  </a:lnTo>
                  <a:lnTo>
                    <a:pt x="238" y="166"/>
                  </a:lnTo>
                  <a:lnTo>
                    <a:pt x="302" y="169"/>
                  </a:lnTo>
                  <a:lnTo>
                    <a:pt x="317" y="183"/>
                  </a:lnTo>
                  <a:lnTo>
                    <a:pt x="243" y="183"/>
                  </a:lnTo>
                  <a:lnTo>
                    <a:pt x="236" y="216"/>
                  </a:lnTo>
                  <a:lnTo>
                    <a:pt x="250" y="268"/>
                  </a:lnTo>
                  <a:lnTo>
                    <a:pt x="307" y="278"/>
                  </a:lnTo>
                  <a:lnTo>
                    <a:pt x="307" y="313"/>
                  </a:lnTo>
                  <a:lnTo>
                    <a:pt x="264" y="301"/>
                  </a:lnTo>
                  <a:lnTo>
                    <a:pt x="221" y="261"/>
                  </a:lnTo>
                  <a:lnTo>
                    <a:pt x="212" y="199"/>
                  </a:lnTo>
                  <a:lnTo>
                    <a:pt x="200" y="176"/>
                  </a:lnTo>
                  <a:lnTo>
                    <a:pt x="62" y="128"/>
                  </a:lnTo>
                  <a:lnTo>
                    <a:pt x="10" y="86"/>
                  </a:lnTo>
                  <a:lnTo>
                    <a:pt x="0" y="38"/>
                  </a:lnTo>
                  <a:lnTo>
                    <a:pt x="0" y="0"/>
                  </a:lnTo>
                  <a:lnTo>
                    <a:pt x="17"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2" name="Freeform 485"/>
            <p:cNvSpPr>
              <a:spLocks/>
            </p:cNvSpPr>
            <p:nvPr/>
          </p:nvSpPr>
          <p:spPr bwMode="auto">
            <a:xfrm>
              <a:off x="1526" y="1993"/>
              <a:ext cx="119" cy="224"/>
            </a:xfrm>
            <a:custGeom>
              <a:avLst/>
              <a:gdLst>
                <a:gd name="T0" fmla="*/ 119 w 119"/>
                <a:gd name="T1" fmla="*/ 15 h 224"/>
                <a:gd name="T2" fmla="*/ 88 w 119"/>
                <a:gd name="T3" fmla="*/ 22 h 224"/>
                <a:gd name="T4" fmla="*/ 35 w 119"/>
                <a:gd name="T5" fmla="*/ 91 h 224"/>
                <a:gd name="T6" fmla="*/ 19 w 119"/>
                <a:gd name="T7" fmla="*/ 150 h 224"/>
                <a:gd name="T8" fmla="*/ 33 w 119"/>
                <a:gd name="T9" fmla="*/ 219 h 224"/>
                <a:gd name="T10" fmla="*/ 14 w 119"/>
                <a:gd name="T11" fmla="*/ 224 h 224"/>
                <a:gd name="T12" fmla="*/ 0 w 119"/>
                <a:gd name="T13" fmla="*/ 155 h 224"/>
                <a:gd name="T14" fmla="*/ 4 w 119"/>
                <a:gd name="T15" fmla="*/ 110 h 224"/>
                <a:gd name="T16" fmla="*/ 33 w 119"/>
                <a:gd name="T17" fmla="*/ 62 h 224"/>
                <a:gd name="T18" fmla="*/ 76 w 119"/>
                <a:gd name="T19" fmla="*/ 17 h 224"/>
                <a:gd name="T20" fmla="*/ 92 w 119"/>
                <a:gd name="T21" fmla="*/ 0 h 224"/>
                <a:gd name="T22" fmla="*/ 119 w 119"/>
                <a:gd name="T23" fmla="*/ 15 h 224"/>
                <a:gd name="T24" fmla="*/ 119 w 119"/>
                <a:gd name="T25" fmla="*/ 15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4"/>
                <a:gd name="T41" fmla="*/ 119 w 119"/>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4">
                  <a:moveTo>
                    <a:pt x="119" y="15"/>
                  </a:moveTo>
                  <a:lnTo>
                    <a:pt x="88" y="22"/>
                  </a:lnTo>
                  <a:lnTo>
                    <a:pt x="35" y="91"/>
                  </a:lnTo>
                  <a:lnTo>
                    <a:pt x="19" y="150"/>
                  </a:lnTo>
                  <a:lnTo>
                    <a:pt x="33" y="219"/>
                  </a:lnTo>
                  <a:lnTo>
                    <a:pt x="14" y="224"/>
                  </a:lnTo>
                  <a:lnTo>
                    <a:pt x="0" y="155"/>
                  </a:lnTo>
                  <a:lnTo>
                    <a:pt x="4" y="110"/>
                  </a:lnTo>
                  <a:lnTo>
                    <a:pt x="33" y="62"/>
                  </a:lnTo>
                  <a:lnTo>
                    <a:pt x="76" y="17"/>
                  </a:lnTo>
                  <a:lnTo>
                    <a:pt x="92" y="0"/>
                  </a:lnTo>
                  <a:lnTo>
                    <a:pt x="119"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3" name="Freeform 486"/>
            <p:cNvSpPr>
              <a:spLocks/>
            </p:cNvSpPr>
            <p:nvPr/>
          </p:nvSpPr>
          <p:spPr bwMode="auto">
            <a:xfrm>
              <a:off x="1214" y="1899"/>
              <a:ext cx="409" cy="329"/>
            </a:xfrm>
            <a:custGeom>
              <a:avLst/>
              <a:gdLst>
                <a:gd name="T0" fmla="*/ 409 w 409"/>
                <a:gd name="T1" fmla="*/ 106 h 329"/>
                <a:gd name="T2" fmla="*/ 285 w 409"/>
                <a:gd name="T3" fmla="*/ 64 h 329"/>
                <a:gd name="T4" fmla="*/ 214 w 409"/>
                <a:gd name="T5" fmla="*/ 16 h 329"/>
                <a:gd name="T6" fmla="*/ 159 w 409"/>
                <a:gd name="T7" fmla="*/ 23 h 329"/>
                <a:gd name="T8" fmla="*/ 143 w 409"/>
                <a:gd name="T9" fmla="*/ 40 h 329"/>
                <a:gd name="T10" fmla="*/ 95 w 409"/>
                <a:gd name="T11" fmla="*/ 45 h 329"/>
                <a:gd name="T12" fmla="*/ 81 w 409"/>
                <a:gd name="T13" fmla="*/ 64 h 329"/>
                <a:gd name="T14" fmla="*/ 55 w 409"/>
                <a:gd name="T15" fmla="*/ 92 h 329"/>
                <a:gd name="T16" fmla="*/ 19 w 409"/>
                <a:gd name="T17" fmla="*/ 147 h 329"/>
                <a:gd name="T18" fmla="*/ 19 w 409"/>
                <a:gd name="T19" fmla="*/ 175 h 329"/>
                <a:gd name="T20" fmla="*/ 43 w 409"/>
                <a:gd name="T21" fmla="*/ 199 h 329"/>
                <a:gd name="T22" fmla="*/ 52 w 409"/>
                <a:gd name="T23" fmla="*/ 265 h 329"/>
                <a:gd name="T24" fmla="*/ 85 w 409"/>
                <a:gd name="T25" fmla="*/ 289 h 329"/>
                <a:gd name="T26" fmla="*/ 143 w 409"/>
                <a:gd name="T27" fmla="*/ 291 h 329"/>
                <a:gd name="T28" fmla="*/ 202 w 409"/>
                <a:gd name="T29" fmla="*/ 313 h 329"/>
                <a:gd name="T30" fmla="*/ 293 w 409"/>
                <a:gd name="T31" fmla="*/ 325 h 329"/>
                <a:gd name="T32" fmla="*/ 207 w 409"/>
                <a:gd name="T33" fmla="*/ 329 h 329"/>
                <a:gd name="T34" fmla="*/ 93 w 409"/>
                <a:gd name="T35" fmla="*/ 301 h 329"/>
                <a:gd name="T36" fmla="*/ 52 w 409"/>
                <a:gd name="T37" fmla="*/ 284 h 329"/>
                <a:gd name="T38" fmla="*/ 33 w 409"/>
                <a:gd name="T39" fmla="*/ 251 h 329"/>
                <a:gd name="T40" fmla="*/ 31 w 409"/>
                <a:gd name="T41" fmla="*/ 213 h 329"/>
                <a:gd name="T42" fmla="*/ 2 w 409"/>
                <a:gd name="T43" fmla="*/ 182 h 329"/>
                <a:gd name="T44" fmla="*/ 0 w 409"/>
                <a:gd name="T45" fmla="*/ 149 h 329"/>
                <a:gd name="T46" fmla="*/ 43 w 409"/>
                <a:gd name="T47" fmla="*/ 83 h 329"/>
                <a:gd name="T48" fmla="*/ 62 w 409"/>
                <a:gd name="T49" fmla="*/ 64 h 329"/>
                <a:gd name="T50" fmla="*/ 81 w 409"/>
                <a:gd name="T51" fmla="*/ 30 h 329"/>
                <a:gd name="T52" fmla="*/ 131 w 409"/>
                <a:gd name="T53" fmla="*/ 28 h 329"/>
                <a:gd name="T54" fmla="*/ 143 w 409"/>
                <a:gd name="T55" fmla="*/ 11 h 329"/>
                <a:gd name="T56" fmla="*/ 176 w 409"/>
                <a:gd name="T57" fmla="*/ 0 h 329"/>
                <a:gd name="T58" fmla="*/ 238 w 409"/>
                <a:gd name="T59" fmla="*/ 7 h 329"/>
                <a:gd name="T60" fmla="*/ 295 w 409"/>
                <a:gd name="T61" fmla="*/ 52 h 329"/>
                <a:gd name="T62" fmla="*/ 376 w 409"/>
                <a:gd name="T63" fmla="*/ 78 h 329"/>
                <a:gd name="T64" fmla="*/ 409 w 409"/>
                <a:gd name="T65" fmla="*/ 106 h 329"/>
                <a:gd name="T66" fmla="*/ 409 w 409"/>
                <a:gd name="T67" fmla="*/ 106 h 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9"/>
                <a:gd name="T104" fmla="*/ 409 w 409"/>
                <a:gd name="T105" fmla="*/ 329 h 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9">
                  <a:moveTo>
                    <a:pt x="409" y="106"/>
                  </a:moveTo>
                  <a:lnTo>
                    <a:pt x="285" y="64"/>
                  </a:lnTo>
                  <a:lnTo>
                    <a:pt x="214" y="16"/>
                  </a:lnTo>
                  <a:lnTo>
                    <a:pt x="159" y="23"/>
                  </a:lnTo>
                  <a:lnTo>
                    <a:pt x="143" y="40"/>
                  </a:lnTo>
                  <a:lnTo>
                    <a:pt x="95" y="45"/>
                  </a:lnTo>
                  <a:lnTo>
                    <a:pt x="81" y="64"/>
                  </a:lnTo>
                  <a:lnTo>
                    <a:pt x="55" y="92"/>
                  </a:lnTo>
                  <a:lnTo>
                    <a:pt x="19" y="147"/>
                  </a:lnTo>
                  <a:lnTo>
                    <a:pt x="19" y="175"/>
                  </a:lnTo>
                  <a:lnTo>
                    <a:pt x="43" y="199"/>
                  </a:lnTo>
                  <a:lnTo>
                    <a:pt x="52" y="265"/>
                  </a:lnTo>
                  <a:lnTo>
                    <a:pt x="85" y="289"/>
                  </a:lnTo>
                  <a:lnTo>
                    <a:pt x="143" y="291"/>
                  </a:lnTo>
                  <a:lnTo>
                    <a:pt x="202" y="313"/>
                  </a:lnTo>
                  <a:lnTo>
                    <a:pt x="293" y="325"/>
                  </a:lnTo>
                  <a:lnTo>
                    <a:pt x="207" y="329"/>
                  </a:lnTo>
                  <a:lnTo>
                    <a:pt x="93" y="301"/>
                  </a:lnTo>
                  <a:lnTo>
                    <a:pt x="52" y="284"/>
                  </a:lnTo>
                  <a:lnTo>
                    <a:pt x="33" y="251"/>
                  </a:lnTo>
                  <a:lnTo>
                    <a:pt x="31" y="213"/>
                  </a:lnTo>
                  <a:lnTo>
                    <a:pt x="2" y="182"/>
                  </a:lnTo>
                  <a:lnTo>
                    <a:pt x="0" y="149"/>
                  </a:lnTo>
                  <a:lnTo>
                    <a:pt x="43" y="83"/>
                  </a:lnTo>
                  <a:lnTo>
                    <a:pt x="62" y="64"/>
                  </a:lnTo>
                  <a:lnTo>
                    <a:pt x="81" y="30"/>
                  </a:lnTo>
                  <a:lnTo>
                    <a:pt x="131" y="28"/>
                  </a:lnTo>
                  <a:lnTo>
                    <a:pt x="143" y="11"/>
                  </a:lnTo>
                  <a:lnTo>
                    <a:pt x="176" y="0"/>
                  </a:lnTo>
                  <a:lnTo>
                    <a:pt x="238" y="7"/>
                  </a:lnTo>
                  <a:lnTo>
                    <a:pt x="295" y="52"/>
                  </a:lnTo>
                  <a:lnTo>
                    <a:pt x="376" y="78"/>
                  </a:lnTo>
                  <a:lnTo>
                    <a:pt x="409" y="106"/>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65" name="Picture 272"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5257800" y="4495800"/>
            <a:ext cx="609600" cy="609600"/>
          </a:xfrm>
          <a:prstGeom prst="rect">
            <a:avLst/>
          </a:prstGeom>
          <a:noFill/>
          <a:ln w="9525">
            <a:noFill/>
            <a:miter lim="800000"/>
            <a:headEnd/>
            <a:tailEnd/>
          </a:ln>
        </p:spPr>
      </p:pic>
      <p:sp>
        <p:nvSpPr>
          <p:cNvPr id="23566" name="mainfrm"/>
          <p:cNvSpPr>
            <a:spLocks noEditPoints="1" noChangeArrowheads="1"/>
          </p:cNvSpPr>
          <p:nvPr/>
        </p:nvSpPr>
        <p:spPr bwMode="auto">
          <a:xfrm>
            <a:off x="5867400" y="4267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67" name="computr3"/>
          <p:cNvSpPr>
            <a:spLocks noEditPoints="1" noChangeArrowheads="1"/>
          </p:cNvSpPr>
          <p:nvPr/>
        </p:nvSpPr>
        <p:spPr bwMode="auto">
          <a:xfrm>
            <a:off x="6477000" y="3429000"/>
            <a:ext cx="5334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17" name="Straight Connector 216"/>
          <p:cNvCxnSpPr/>
          <p:nvPr/>
        </p:nvCxnSpPr>
        <p:spPr>
          <a:xfrm flipV="1">
            <a:off x="6324600" y="3962400"/>
            <a:ext cx="304800" cy="2286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5943600" y="2895600"/>
            <a:ext cx="5334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6401594" y="2971006"/>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7086600" y="3124200"/>
            <a:ext cx="3048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86600" y="3657600"/>
            <a:ext cx="4572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010400" y="3886200"/>
            <a:ext cx="4572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574" name="computr3"/>
          <p:cNvSpPr>
            <a:spLocks noEditPoints="1" noChangeArrowheads="1"/>
          </p:cNvSpPr>
          <p:nvPr/>
        </p:nvSpPr>
        <p:spPr bwMode="auto">
          <a:xfrm>
            <a:off x="5486400" y="25146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5" name="computr3"/>
          <p:cNvSpPr>
            <a:spLocks noEditPoints="1" noChangeArrowheads="1"/>
          </p:cNvSpPr>
          <p:nvPr/>
        </p:nvSpPr>
        <p:spPr bwMode="auto">
          <a:xfrm>
            <a:off x="6477000" y="22098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6" name="computr3"/>
          <p:cNvSpPr>
            <a:spLocks noEditPoints="1" noChangeArrowheads="1"/>
          </p:cNvSpPr>
          <p:nvPr/>
        </p:nvSpPr>
        <p:spPr bwMode="auto">
          <a:xfrm>
            <a:off x="7467600" y="2667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7" name="computr3"/>
          <p:cNvSpPr>
            <a:spLocks noEditPoints="1" noChangeArrowheads="1"/>
          </p:cNvSpPr>
          <p:nvPr/>
        </p:nvSpPr>
        <p:spPr bwMode="auto">
          <a:xfrm>
            <a:off x="7696200" y="35052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8" name="computr3"/>
          <p:cNvSpPr>
            <a:spLocks noEditPoints="1" noChangeArrowheads="1"/>
          </p:cNvSpPr>
          <p:nvPr/>
        </p:nvSpPr>
        <p:spPr bwMode="auto">
          <a:xfrm>
            <a:off x="7543800" y="4191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28" name="Straight Connector 227"/>
          <p:cNvCxnSpPr/>
          <p:nvPr/>
        </p:nvCxnSpPr>
        <p:spPr>
          <a:xfrm>
            <a:off x="5486400" y="5943600"/>
            <a:ext cx="3810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80" name="Text Box 10"/>
          <p:cNvSpPr txBox="1">
            <a:spLocks noChangeArrowheads="1"/>
          </p:cNvSpPr>
          <p:nvPr/>
        </p:nvSpPr>
        <p:spPr bwMode="auto">
          <a:xfrm>
            <a:off x="6400800" y="4724400"/>
            <a:ext cx="1716088" cy="785813"/>
          </a:xfrm>
          <a:prstGeom prst="rect">
            <a:avLst/>
          </a:prstGeom>
          <a:noFill/>
          <a:ln w="9525">
            <a:noFill/>
            <a:miter lim="800000"/>
            <a:headEnd/>
            <a:tailEnd/>
          </a:ln>
        </p:spPr>
        <p:txBody>
          <a:bodyPr/>
          <a:lstStyle/>
          <a:p>
            <a:pPr>
              <a:spcAft>
                <a:spcPts val="1000"/>
              </a:spcAft>
            </a:pPr>
            <a:r>
              <a:rPr lang="en-US" sz="1600" b="1" dirty="0">
                <a:solidFill>
                  <a:srgbClr val="000000"/>
                </a:solidFill>
                <a:latin typeface="Calibri" pitchFamily="34" charset="0"/>
              </a:rPr>
              <a:t>Internal Network</a:t>
            </a:r>
            <a:endParaRPr lang="en-US" dirty="0">
              <a:solidFill>
                <a:srgbClr val="000000"/>
              </a:solidFill>
            </a:endParaRPr>
          </a:p>
        </p:txBody>
      </p:sp>
      <p:sp>
        <p:nvSpPr>
          <p:cNvPr id="23581" name="Text Box 11"/>
          <p:cNvSpPr txBox="1">
            <a:spLocks noChangeArrowheads="1"/>
          </p:cNvSpPr>
          <p:nvPr/>
        </p:nvSpPr>
        <p:spPr bwMode="auto">
          <a:xfrm>
            <a:off x="2133600" y="5791200"/>
            <a:ext cx="1447800"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TQ Fusion Center</a:t>
            </a:r>
            <a:endParaRPr lang="en-US">
              <a:solidFill>
                <a:srgbClr val="000000"/>
              </a:solidFill>
            </a:endParaRPr>
          </a:p>
        </p:txBody>
      </p:sp>
      <p:sp>
        <p:nvSpPr>
          <p:cNvPr id="23582" name="Text Box 12"/>
          <p:cNvSpPr txBox="1">
            <a:spLocks noChangeArrowheads="1"/>
          </p:cNvSpPr>
          <p:nvPr/>
        </p:nvSpPr>
        <p:spPr bwMode="auto">
          <a:xfrm>
            <a:off x="6019800" y="5791200"/>
            <a:ext cx="1611313"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Secure VPN Connections</a:t>
            </a:r>
            <a:endParaRPr lang="en-US">
              <a:solidFill>
                <a:srgbClr val="000000"/>
              </a:solidFill>
            </a:endParaRPr>
          </a:p>
        </p:txBody>
      </p:sp>
      <p:pic>
        <p:nvPicPr>
          <p:cNvPr id="232" name="Picture 231"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810000" y="4267200"/>
            <a:ext cx="457200" cy="460248"/>
          </a:xfrm>
          <a:prstGeom prst="rect">
            <a:avLst/>
          </a:prstGeom>
          <a:noFill/>
          <a:scene3d>
            <a:camera prst="orthographicFront">
              <a:rot lat="655665" lon="11667493" rev="365530"/>
            </a:camera>
            <a:lightRig rig="threePt" dir="t"/>
          </a:scene3d>
        </p:spPr>
      </p:pic>
      <p:pic>
        <p:nvPicPr>
          <p:cNvPr id="233" name="Picture 232"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048000" y="1905000"/>
            <a:ext cx="457200" cy="460248"/>
          </a:xfrm>
          <a:prstGeom prst="rect">
            <a:avLst/>
          </a:prstGeom>
          <a:noFill/>
          <a:scene3d>
            <a:camera prst="orthographicFront">
              <a:rot lat="655665" lon="11667493" rev="365530"/>
            </a:camera>
            <a:lightRig rig="threePt" dir="t"/>
          </a:scene3d>
        </p:spPr>
      </p:pic>
      <p:pic>
        <p:nvPicPr>
          <p:cNvPr id="234" name="Picture 233"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200400" y="2667000"/>
            <a:ext cx="533400" cy="536956"/>
          </a:xfrm>
          <a:prstGeom prst="rect">
            <a:avLst/>
          </a:prstGeom>
          <a:noFill/>
          <a:scene3d>
            <a:camera prst="orthographicFront">
              <a:rot lat="655665" lon="11667493" rev="365530"/>
            </a:camera>
            <a:lightRig rig="threePt" dir="t"/>
          </a:scene3d>
        </p:spPr>
      </p:pic>
      <p:pic>
        <p:nvPicPr>
          <p:cNvPr id="235" name="Picture 234"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581400" y="3505200"/>
            <a:ext cx="457200" cy="460248"/>
          </a:xfrm>
          <a:prstGeom prst="rect">
            <a:avLst/>
          </a:prstGeom>
          <a:noFill/>
          <a:scene3d>
            <a:camera prst="orthographicFront">
              <a:rot lat="655665" lon="11667493" rev="365530"/>
            </a:camera>
            <a:lightRig rig="threePt" dir="t"/>
          </a:scene3d>
        </p:spPr>
      </p:pic>
      <p:cxnSp>
        <p:nvCxnSpPr>
          <p:cNvPr id="236" name="Straight Arrow Connector 235"/>
          <p:cNvCxnSpPr/>
          <p:nvPr/>
        </p:nvCxnSpPr>
        <p:spPr>
          <a:xfrm rot="10800000" flipV="1">
            <a:off x="2438400" y="4114800"/>
            <a:ext cx="685800" cy="457200"/>
          </a:xfrm>
          <a:prstGeom prst="straightConnector1">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88" name="Text Box 6"/>
          <p:cNvSpPr txBox="1">
            <a:spLocks noChangeArrowheads="1"/>
          </p:cNvSpPr>
          <p:nvPr/>
        </p:nvSpPr>
        <p:spPr bwMode="auto">
          <a:xfrm>
            <a:off x="2971800" y="2362200"/>
            <a:ext cx="7921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Open Sources</a:t>
            </a:r>
            <a:endParaRPr lang="en-US">
              <a:solidFill>
                <a:srgbClr val="000000"/>
              </a:solidFill>
            </a:endParaRPr>
          </a:p>
        </p:txBody>
      </p:sp>
      <p:sp>
        <p:nvSpPr>
          <p:cNvPr id="23589" name="Text Box 7"/>
          <p:cNvSpPr txBox="1">
            <a:spLocks noChangeArrowheads="1"/>
          </p:cNvSpPr>
          <p:nvPr/>
        </p:nvSpPr>
        <p:spPr bwMode="auto">
          <a:xfrm>
            <a:off x="3124200" y="3200400"/>
            <a:ext cx="928688" cy="223838"/>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Commercial Data</a:t>
            </a:r>
          </a:p>
          <a:p>
            <a:pPr>
              <a:spcAft>
                <a:spcPts val="1000"/>
              </a:spcAft>
            </a:pPr>
            <a:endParaRPr lang="en-US">
              <a:solidFill>
                <a:srgbClr val="000000"/>
              </a:solidFill>
            </a:endParaRPr>
          </a:p>
        </p:txBody>
      </p:sp>
      <p:sp>
        <p:nvSpPr>
          <p:cNvPr id="23590" name="Text Box 8"/>
          <p:cNvSpPr txBox="1">
            <a:spLocks noChangeArrowheads="1"/>
          </p:cNvSpPr>
          <p:nvPr/>
        </p:nvSpPr>
        <p:spPr bwMode="auto">
          <a:xfrm>
            <a:off x="3429000" y="4038600"/>
            <a:ext cx="9826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 Government Data</a:t>
            </a:r>
            <a:endParaRPr lang="en-US">
              <a:solidFill>
                <a:srgbClr val="000000"/>
              </a:solidFill>
            </a:endParaRPr>
          </a:p>
        </p:txBody>
      </p:sp>
      <p:sp>
        <p:nvSpPr>
          <p:cNvPr id="23591" name="Text Box 9"/>
          <p:cNvSpPr txBox="1">
            <a:spLocks noChangeArrowheads="1"/>
          </p:cNvSpPr>
          <p:nvPr/>
        </p:nvSpPr>
        <p:spPr bwMode="auto">
          <a:xfrm>
            <a:off x="3657600" y="4724400"/>
            <a:ext cx="874713" cy="250825"/>
          </a:xfrm>
          <a:prstGeom prst="rect">
            <a:avLst/>
          </a:prstGeom>
          <a:noFill/>
          <a:ln w="9525">
            <a:noFill/>
            <a:miter lim="800000"/>
            <a:headEnd/>
            <a:tailEnd/>
          </a:ln>
        </p:spPr>
        <p:txBody>
          <a:bodyPr anchor="ctr"/>
          <a:lstStyle/>
          <a:p>
            <a:pPr algn="ctr">
              <a:spcAft>
                <a:spcPts val="1000"/>
              </a:spcAft>
            </a:pPr>
            <a:r>
              <a:rPr lang="en-US" sz="800" b="1">
                <a:solidFill>
                  <a:srgbClr val="000000"/>
                </a:solidFill>
                <a:latin typeface="Calibri" pitchFamily="34" charset="0"/>
              </a:rPr>
              <a:t>Geospatial Data</a:t>
            </a:r>
            <a:endParaRPr lang="en-US">
              <a:solidFill>
                <a:srgbClr val="000000"/>
              </a:solidFill>
            </a:endParaRPr>
          </a:p>
        </p:txBody>
      </p:sp>
      <p:sp>
        <p:nvSpPr>
          <p:cNvPr id="241" name="TextBox 240"/>
          <p:cNvSpPr txBox="1"/>
          <p:nvPr/>
        </p:nvSpPr>
        <p:spPr>
          <a:xfrm>
            <a:off x="5310750" y="3054457"/>
            <a:ext cx="2971800" cy="1015663"/>
          </a:xfrm>
          <a:prstGeom prst="rect">
            <a:avLst/>
          </a:prstGeom>
          <a:solidFill>
            <a:schemeClr val="accent3">
              <a:lumMod val="20000"/>
              <a:lumOff val="80000"/>
            </a:schemeClr>
          </a:solidFill>
          <a:ln w="38100">
            <a:solidFill>
              <a:schemeClr val="tx1">
                <a:lumMod val="75000"/>
              </a:schemeClr>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Modified Delphi surveys to gather performance data in real time</a:t>
            </a:r>
          </a:p>
        </p:txBody>
      </p:sp>
      <p:cxnSp>
        <p:nvCxnSpPr>
          <p:cNvPr id="243" name="Straight Arrow Connector 242"/>
          <p:cNvCxnSpPr/>
          <p:nvPr/>
        </p:nvCxnSpPr>
        <p:spPr>
          <a:xfrm rot="5400000">
            <a:off x="3543304" y="3771902"/>
            <a:ext cx="1676396" cy="1447797"/>
          </a:xfrm>
          <a:prstGeom prst="straightConnector1">
            <a:avLst/>
          </a:prstGeom>
          <a:ln w="76200">
            <a:solidFill>
              <a:srgbClr val="92D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247" name="Picture 246" descr="Picture46.png"/>
          <p:cNvPicPr>
            <a:picLocks noChangeAspect="1"/>
          </p:cNvPicPr>
          <p:nvPr/>
        </p:nvPicPr>
        <p:blipFill>
          <a:blip r:embed="rId6"/>
          <a:stretch>
            <a:fillRect/>
          </a:stretch>
        </p:blipFill>
        <p:spPr>
          <a:xfrm>
            <a:off x="5210655" y="2635113"/>
            <a:ext cx="3224298" cy="1898540"/>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12700">
            <a:solidFill>
              <a:srgbClr val="C00000"/>
            </a:solidFill>
          </a:ln>
          <a:effectLst>
            <a:outerShdw blurRad="292100" dist="139700" dir="2700000" algn="tl" rotWithShape="0">
              <a:srgbClr val="333333">
                <a:alpha val="65000"/>
              </a:srgbClr>
            </a:outerShdw>
          </a:effectLst>
        </p:spPr>
      </p:pic>
      <p:pic>
        <p:nvPicPr>
          <p:cNvPr id="248" name="Picture 247" descr="Picture1.png"/>
          <p:cNvPicPr>
            <a:picLocks noChangeAspect="1"/>
          </p:cNvPicPr>
          <p:nvPr/>
        </p:nvPicPr>
        <p:blipFill>
          <a:blip r:embed="rId7"/>
          <a:stretch>
            <a:fillRect/>
          </a:stretch>
        </p:blipFill>
        <p:spPr>
          <a:xfrm>
            <a:off x="5179637" y="2609194"/>
            <a:ext cx="3306484" cy="1962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2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4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1" grpId="1" animBg="1"/>
      <p:bldP spid="24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3"/>
          <p:cNvSpPr txBox="1">
            <a:spLocks noChangeArrowheads="1"/>
          </p:cNvSpPr>
          <p:nvPr/>
        </p:nvSpPr>
        <p:spPr bwMode="auto">
          <a:xfrm>
            <a:off x="358775" y="1479550"/>
            <a:ext cx="8451850" cy="477520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a:ln w="12700">
            <a:solidFill>
              <a:srgbClr val="C00000"/>
            </a:solidFill>
            <a:miter lim="800000"/>
            <a:headEnd/>
            <a:tailEnd/>
          </a:ln>
        </p:spPr>
        <p:txBody>
          <a:bodyPr lIns="0" tIns="44450" rIns="90487" bIns="44450"/>
          <a:lstStyle/>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234950" indent="-234950" eaLnBrk="0" hangingPunct="0">
              <a:spcBef>
                <a:spcPct val="20000"/>
              </a:spcBef>
              <a:buClr>
                <a:srgbClr val="FF3300"/>
              </a:buClr>
              <a:defRPr/>
            </a:pPr>
            <a:r>
              <a:rPr lang="en-US" sz="2000" b="1" kern="0">
                <a:solidFill>
                  <a:srgbClr val="000000"/>
                </a:solidFill>
                <a:latin typeface="+mn-lt"/>
                <a:cs typeface="+mn-cs"/>
              </a:rPr>
              <a:t>   </a:t>
            </a: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914400" eaLnBrk="0" hangingPunct="0">
              <a:spcBef>
                <a:spcPct val="20000"/>
              </a:spcBef>
              <a:buClr>
                <a:srgbClr val="FF3300"/>
              </a:buClr>
              <a:defRPr/>
            </a:pPr>
            <a:endParaRPr lang="en-US" sz="2000" b="1" kern="0" dirty="0">
              <a:solidFill>
                <a:srgbClr val="000000"/>
              </a:solidFill>
              <a:latin typeface="+mn-lt"/>
              <a:cs typeface="+mn-cs"/>
            </a:endParaRPr>
          </a:p>
        </p:txBody>
      </p:sp>
      <p:pic>
        <p:nvPicPr>
          <p:cNvPr id="23557" name="Picture 259" descr="C:\Users\John\AppData\Local\Microsoft\Windows\Temporary Internet Files\Content.IE5\ZALENBS3\MCj04348570000[1].png"/>
          <p:cNvPicPr>
            <a:picLocks noChangeAspect="1" noChangeArrowheads="1"/>
          </p:cNvPicPr>
          <p:nvPr/>
        </p:nvPicPr>
        <p:blipFill>
          <a:blip r:embed="rId3">
            <a:grayscl/>
          </a:blip>
          <a:srcRect/>
          <a:stretch>
            <a:fillRect/>
          </a:stretch>
        </p:blipFill>
        <p:spPr bwMode="auto">
          <a:xfrm>
            <a:off x="1066800" y="2514600"/>
            <a:ext cx="762000" cy="762000"/>
          </a:xfrm>
          <a:prstGeom prst="rect">
            <a:avLst/>
          </a:prstGeom>
          <a:noFill/>
          <a:ln w="9525">
            <a:noFill/>
            <a:miter lim="800000"/>
            <a:headEnd/>
            <a:tailEnd/>
          </a:ln>
        </p:spPr>
      </p:pic>
      <p:cxnSp>
        <p:nvCxnSpPr>
          <p:cNvPr id="7" name="Straight Connector 6"/>
          <p:cNvCxnSpPr/>
          <p:nvPr/>
        </p:nvCxnSpPr>
        <p:spPr>
          <a:xfrm>
            <a:off x="1752600" y="3048000"/>
            <a:ext cx="1066800" cy="53340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3559" name="Picture 266"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1752600" y="4495800"/>
            <a:ext cx="609600" cy="609600"/>
          </a:xfrm>
          <a:prstGeom prst="rect">
            <a:avLst/>
          </a:prstGeom>
          <a:noFill/>
          <a:ln w="9525">
            <a:noFill/>
            <a:miter lim="800000"/>
            <a:headEnd/>
            <a:tailEnd/>
          </a:ln>
        </p:spPr>
      </p:pic>
      <p:cxnSp>
        <p:nvCxnSpPr>
          <p:cNvPr id="9" name="Straight Connector 8"/>
          <p:cNvCxnSpPr/>
          <p:nvPr/>
        </p:nvCxnSpPr>
        <p:spPr>
          <a:xfrm>
            <a:off x="2286000" y="5029200"/>
            <a:ext cx="990600" cy="6858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61" name="mainfrm"/>
          <p:cNvSpPr>
            <a:spLocks noEditPoints="1" noChangeArrowheads="1"/>
          </p:cNvSpPr>
          <p:nvPr/>
        </p:nvSpPr>
        <p:spPr bwMode="auto">
          <a:xfrm>
            <a:off x="3429000" y="5410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pic>
        <p:nvPicPr>
          <p:cNvPr id="23562" name="Picture 269"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3810000" y="5562600"/>
            <a:ext cx="609600" cy="609600"/>
          </a:xfrm>
          <a:prstGeom prst="rect">
            <a:avLst/>
          </a:prstGeom>
          <a:noFill/>
          <a:ln w="9525">
            <a:noFill/>
            <a:miter lim="800000"/>
            <a:headEnd/>
            <a:tailEnd/>
          </a:ln>
        </p:spPr>
      </p:pic>
      <p:cxnSp>
        <p:nvCxnSpPr>
          <p:cNvPr id="12" name="Straight Connector 11"/>
          <p:cNvCxnSpPr/>
          <p:nvPr/>
        </p:nvCxnSpPr>
        <p:spPr>
          <a:xfrm flipV="1">
            <a:off x="4495800" y="5105400"/>
            <a:ext cx="685800" cy="533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271"/>
          <p:cNvGrpSpPr>
            <a:grpSpLocks/>
          </p:cNvGrpSpPr>
          <p:nvPr/>
        </p:nvGrpSpPr>
        <p:grpSpPr bwMode="auto">
          <a:xfrm>
            <a:off x="2362200" y="5029200"/>
            <a:ext cx="762000" cy="762000"/>
            <a:chOff x="0" y="47"/>
            <a:chExt cx="4167" cy="3881"/>
          </a:xfrm>
        </p:grpSpPr>
        <p:sp>
          <p:nvSpPr>
            <p:cNvPr id="23604" name="Freeform 287"/>
            <p:cNvSpPr>
              <a:spLocks/>
            </p:cNvSpPr>
            <p:nvPr/>
          </p:nvSpPr>
          <p:spPr bwMode="auto">
            <a:xfrm>
              <a:off x="0" y="1471"/>
              <a:ext cx="267" cy="242"/>
            </a:xfrm>
            <a:custGeom>
              <a:avLst/>
              <a:gdLst>
                <a:gd name="T0" fmla="*/ 0 w 267"/>
                <a:gd name="T1" fmla="*/ 67 h 242"/>
                <a:gd name="T2" fmla="*/ 74 w 267"/>
                <a:gd name="T3" fmla="*/ 72 h 242"/>
                <a:gd name="T4" fmla="*/ 86 w 267"/>
                <a:gd name="T5" fmla="*/ 102 h 242"/>
                <a:gd name="T6" fmla="*/ 83 w 267"/>
                <a:gd name="T7" fmla="*/ 117 h 242"/>
                <a:gd name="T8" fmla="*/ 0 w 267"/>
                <a:gd name="T9" fmla="*/ 131 h 242"/>
                <a:gd name="T10" fmla="*/ 0 w 267"/>
                <a:gd name="T11" fmla="*/ 140 h 242"/>
                <a:gd name="T12" fmla="*/ 0 w 267"/>
                <a:gd name="T13" fmla="*/ 242 h 242"/>
                <a:gd name="T14" fmla="*/ 181 w 267"/>
                <a:gd name="T15" fmla="*/ 216 h 242"/>
                <a:gd name="T16" fmla="*/ 183 w 267"/>
                <a:gd name="T17" fmla="*/ 76 h 242"/>
                <a:gd name="T18" fmla="*/ 267 w 267"/>
                <a:gd name="T19" fmla="*/ 62 h 242"/>
                <a:gd name="T20" fmla="*/ 252 w 267"/>
                <a:gd name="T21" fmla="*/ 34 h 242"/>
                <a:gd name="T22" fmla="*/ 212 w 267"/>
                <a:gd name="T23" fmla="*/ 10 h 242"/>
                <a:gd name="T24" fmla="*/ 133 w 267"/>
                <a:gd name="T25" fmla="*/ 3 h 242"/>
                <a:gd name="T26" fmla="*/ 52 w 267"/>
                <a:gd name="T27" fmla="*/ 0 h 242"/>
                <a:gd name="T28" fmla="*/ 0 w 267"/>
                <a:gd name="T29" fmla="*/ 10 h 242"/>
                <a:gd name="T30" fmla="*/ 0 w 267"/>
                <a:gd name="T31" fmla="*/ 67 h 242"/>
                <a:gd name="T32" fmla="*/ 0 w 267"/>
                <a:gd name="T33" fmla="*/ 6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242"/>
                <a:gd name="T53" fmla="*/ 267 w 26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242">
                  <a:moveTo>
                    <a:pt x="0" y="67"/>
                  </a:moveTo>
                  <a:lnTo>
                    <a:pt x="74" y="72"/>
                  </a:lnTo>
                  <a:lnTo>
                    <a:pt x="86" y="102"/>
                  </a:lnTo>
                  <a:lnTo>
                    <a:pt x="83" y="117"/>
                  </a:lnTo>
                  <a:lnTo>
                    <a:pt x="0" y="131"/>
                  </a:lnTo>
                  <a:lnTo>
                    <a:pt x="0" y="140"/>
                  </a:lnTo>
                  <a:lnTo>
                    <a:pt x="0" y="242"/>
                  </a:lnTo>
                  <a:lnTo>
                    <a:pt x="181" y="216"/>
                  </a:lnTo>
                  <a:lnTo>
                    <a:pt x="183" y="76"/>
                  </a:lnTo>
                  <a:lnTo>
                    <a:pt x="267" y="62"/>
                  </a:lnTo>
                  <a:lnTo>
                    <a:pt x="252" y="34"/>
                  </a:lnTo>
                  <a:lnTo>
                    <a:pt x="212" y="10"/>
                  </a:lnTo>
                  <a:lnTo>
                    <a:pt x="133" y="3"/>
                  </a:lnTo>
                  <a:lnTo>
                    <a:pt x="52" y="0"/>
                  </a:lnTo>
                  <a:lnTo>
                    <a:pt x="0" y="10"/>
                  </a:lnTo>
                  <a:lnTo>
                    <a:pt x="0" y="67"/>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05" name="Freeform 288"/>
            <p:cNvSpPr>
              <a:spLocks/>
            </p:cNvSpPr>
            <p:nvPr/>
          </p:nvSpPr>
          <p:spPr bwMode="auto">
            <a:xfrm>
              <a:off x="0" y="1716"/>
              <a:ext cx="2244" cy="1573"/>
            </a:xfrm>
            <a:custGeom>
              <a:avLst/>
              <a:gdLst>
                <a:gd name="T0" fmla="*/ 495 w 2244"/>
                <a:gd name="T1" fmla="*/ 16 h 1573"/>
                <a:gd name="T2" fmla="*/ 950 w 2244"/>
                <a:gd name="T3" fmla="*/ 45 h 1573"/>
                <a:gd name="T4" fmla="*/ 1599 w 2244"/>
                <a:gd name="T5" fmla="*/ 45 h 1573"/>
                <a:gd name="T6" fmla="*/ 1828 w 2244"/>
                <a:gd name="T7" fmla="*/ 641 h 1573"/>
                <a:gd name="T8" fmla="*/ 2244 w 2244"/>
                <a:gd name="T9" fmla="*/ 1421 h 1573"/>
                <a:gd name="T10" fmla="*/ 2166 w 2244"/>
                <a:gd name="T11" fmla="*/ 1516 h 1573"/>
                <a:gd name="T12" fmla="*/ 2085 w 2244"/>
                <a:gd name="T13" fmla="*/ 1533 h 1573"/>
                <a:gd name="T14" fmla="*/ 926 w 2244"/>
                <a:gd name="T15" fmla="*/ 1573 h 1573"/>
                <a:gd name="T16" fmla="*/ 0 w 2244"/>
                <a:gd name="T17" fmla="*/ 1433 h 1573"/>
                <a:gd name="T18" fmla="*/ 0 w 2244"/>
                <a:gd name="T19" fmla="*/ 76 h 1573"/>
                <a:gd name="T20" fmla="*/ 238 w 2244"/>
                <a:gd name="T21" fmla="*/ 0 h 1573"/>
                <a:gd name="T22" fmla="*/ 495 w 2244"/>
                <a:gd name="T23" fmla="*/ 16 h 1573"/>
                <a:gd name="T24" fmla="*/ 495 w 2244"/>
                <a:gd name="T25" fmla="*/ 16 h 1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4"/>
                <a:gd name="T40" fmla="*/ 0 h 1573"/>
                <a:gd name="T41" fmla="*/ 2244 w 2244"/>
                <a:gd name="T42" fmla="*/ 1573 h 1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4" h="1573">
                  <a:moveTo>
                    <a:pt x="495" y="16"/>
                  </a:moveTo>
                  <a:lnTo>
                    <a:pt x="950" y="45"/>
                  </a:lnTo>
                  <a:lnTo>
                    <a:pt x="1599" y="45"/>
                  </a:lnTo>
                  <a:lnTo>
                    <a:pt x="1828" y="641"/>
                  </a:lnTo>
                  <a:lnTo>
                    <a:pt x="2244" y="1421"/>
                  </a:lnTo>
                  <a:lnTo>
                    <a:pt x="2166" y="1516"/>
                  </a:lnTo>
                  <a:lnTo>
                    <a:pt x="2085" y="1533"/>
                  </a:lnTo>
                  <a:lnTo>
                    <a:pt x="926" y="1573"/>
                  </a:lnTo>
                  <a:lnTo>
                    <a:pt x="0" y="1433"/>
                  </a:lnTo>
                  <a:lnTo>
                    <a:pt x="0" y="76"/>
                  </a:lnTo>
                  <a:lnTo>
                    <a:pt x="238" y="0"/>
                  </a:lnTo>
                  <a:lnTo>
                    <a:pt x="495" y="16"/>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06" name="Freeform 289"/>
            <p:cNvSpPr>
              <a:spLocks/>
            </p:cNvSpPr>
            <p:nvPr/>
          </p:nvSpPr>
          <p:spPr bwMode="auto">
            <a:xfrm>
              <a:off x="57" y="1849"/>
              <a:ext cx="1107" cy="1376"/>
            </a:xfrm>
            <a:custGeom>
              <a:avLst/>
              <a:gdLst>
                <a:gd name="T0" fmla="*/ 448 w 1107"/>
                <a:gd name="T1" fmla="*/ 0 h 1376"/>
                <a:gd name="T2" fmla="*/ 1107 w 1107"/>
                <a:gd name="T3" fmla="*/ 73 h 1376"/>
                <a:gd name="T4" fmla="*/ 924 w 1107"/>
                <a:gd name="T5" fmla="*/ 799 h 1376"/>
                <a:gd name="T6" fmla="*/ 786 w 1107"/>
                <a:gd name="T7" fmla="*/ 1011 h 1376"/>
                <a:gd name="T8" fmla="*/ 719 w 1107"/>
                <a:gd name="T9" fmla="*/ 1376 h 1376"/>
                <a:gd name="T10" fmla="*/ 0 w 1107"/>
                <a:gd name="T11" fmla="*/ 1333 h 1376"/>
                <a:gd name="T12" fmla="*/ 255 w 1107"/>
                <a:gd name="T13" fmla="*/ 674 h 1376"/>
                <a:gd name="T14" fmla="*/ 279 w 1107"/>
                <a:gd name="T15" fmla="*/ 80 h 1376"/>
                <a:gd name="T16" fmla="*/ 345 w 1107"/>
                <a:gd name="T17" fmla="*/ 7 h 1376"/>
                <a:gd name="T18" fmla="*/ 448 w 1107"/>
                <a:gd name="T19" fmla="*/ 0 h 1376"/>
                <a:gd name="T20" fmla="*/ 448 w 1107"/>
                <a:gd name="T21" fmla="*/ 0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7"/>
                <a:gd name="T34" fmla="*/ 0 h 1376"/>
                <a:gd name="T35" fmla="*/ 1107 w 1107"/>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7" h="1376">
                  <a:moveTo>
                    <a:pt x="448" y="0"/>
                  </a:moveTo>
                  <a:lnTo>
                    <a:pt x="1107" y="73"/>
                  </a:lnTo>
                  <a:lnTo>
                    <a:pt x="924" y="799"/>
                  </a:lnTo>
                  <a:lnTo>
                    <a:pt x="786" y="1011"/>
                  </a:lnTo>
                  <a:lnTo>
                    <a:pt x="719" y="1376"/>
                  </a:lnTo>
                  <a:lnTo>
                    <a:pt x="0" y="1333"/>
                  </a:lnTo>
                  <a:lnTo>
                    <a:pt x="255" y="674"/>
                  </a:lnTo>
                  <a:lnTo>
                    <a:pt x="279" y="80"/>
                  </a:lnTo>
                  <a:lnTo>
                    <a:pt x="345" y="7"/>
                  </a:lnTo>
                  <a:lnTo>
                    <a:pt x="448"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07" name="Freeform 290"/>
            <p:cNvSpPr>
              <a:spLocks/>
            </p:cNvSpPr>
            <p:nvPr/>
          </p:nvSpPr>
          <p:spPr bwMode="auto">
            <a:xfrm>
              <a:off x="0" y="1687"/>
              <a:ext cx="183" cy="126"/>
            </a:xfrm>
            <a:custGeom>
              <a:avLst/>
              <a:gdLst>
                <a:gd name="T0" fmla="*/ 0 w 183"/>
                <a:gd name="T1" fmla="*/ 22 h 126"/>
                <a:gd name="T2" fmla="*/ 183 w 183"/>
                <a:gd name="T3" fmla="*/ 0 h 126"/>
                <a:gd name="T4" fmla="*/ 181 w 183"/>
                <a:gd name="T5" fmla="*/ 124 h 126"/>
                <a:gd name="T6" fmla="*/ 19 w 183"/>
                <a:gd name="T7" fmla="*/ 126 h 126"/>
                <a:gd name="T8" fmla="*/ 0 w 183"/>
                <a:gd name="T9" fmla="*/ 124 h 126"/>
                <a:gd name="T10" fmla="*/ 0 w 183"/>
                <a:gd name="T11" fmla="*/ 22 h 126"/>
                <a:gd name="T12" fmla="*/ 0 w 183"/>
                <a:gd name="T13" fmla="*/ 22 h 126"/>
                <a:gd name="T14" fmla="*/ 0 60000 65536"/>
                <a:gd name="T15" fmla="*/ 0 60000 65536"/>
                <a:gd name="T16" fmla="*/ 0 60000 65536"/>
                <a:gd name="T17" fmla="*/ 0 60000 65536"/>
                <a:gd name="T18" fmla="*/ 0 60000 65536"/>
                <a:gd name="T19" fmla="*/ 0 60000 65536"/>
                <a:gd name="T20" fmla="*/ 0 60000 65536"/>
                <a:gd name="T21" fmla="*/ 0 w 183"/>
                <a:gd name="T22" fmla="*/ 0 h 126"/>
                <a:gd name="T23" fmla="*/ 183 w 18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26">
                  <a:moveTo>
                    <a:pt x="0" y="22"/>
                  </a:moveTo>
                  <a:lnTo>
                    <a:pt x="183" y="0"/>
                  </a:lnTo>
                  <a:lnTo>
                    <a:pt x="181" y="124"/>
                  </a:lnTo>
                  <a:lnTo>
                    <a:pt x="19" y="126"/>
                  </a:lnTo>
                  <a:lnTo>
                    <a:pt x="0" y="124"/>
                  </a:lnTo>
                  <a:lnTo>
                    <a:pt x="0" y="22"/>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08" name="Freeform 291"/>
            <p:cNvSpPr>
              <a:spLocks/>
            </p:cNvSpPr>
            <p:nvPr/>
          </p:nvSpPr>
          <p:spPr bwMode="auto">
            <a:xfrm>
              <a:off x="0" y="1469"/>
              <a:ext cx="174" cy="157"/>
            </a:xfrm>
            <a:custGeom>
              <a:avLst/>
              <a:gdLst>
                <a:gd name="T0" fmla="*/ 155 w 174"/>
                <a:gd name="T1" fmla="*/ 38 h 157"/>
                <a:gd name="T2" fmla="*/ 150 w 174"/>
                <a:gd name="T3" fmla="*/ 74 h 157"/>
                <a:gd name="T4" fmla="*/ 174 w 174"/>
                <a:gd name="T5" fmla="*/ 157 h 157"/>
                <a:gd name="T6" fmla="*/ 90 w 174"/>
                <a:gd name="T7" fmla="*/ 142 h 157"/>
                <a:gd name="T8" fmla="*/ 88 w 174"/>
                <a:gd name="T9" fmla="*/ 85 h 157"/>
                <a:gd name="T10" fmla="*/ 74 w 174"/>
                <a:gd name="T11" fmla="*/ 76 h 157"/>
                <a:gd name="T12" fmla="*/ 0 w 174"/>
                <a:gd name="T13" fmla="*/ 71 h 157"/>
                <a:gd name="T14" fmla="*/ 0 w 174"/>
                <a:gd name="T15" fmla="*/ 12 h 157"/>
                <a:gd name="T16" fmla="*/ 76 w 174"/>
                <a:gd name="T17" fmla="*/ 0 h 157"/>
                <a:gd name="T18" fmla="*/ 150 w 174"/>
                <a:gd name="T19" fmla="*/ 19 h 157"/>
                <a:gd name="T20" fmla="*/ 155 w 174"/>
                <a:gd name="T21" fmla="*/ 38 h 157"/>
                <a:gd name="T22" fmla="*/ 155 w 174"/>
                <a:gd name="T23" fmla="*/ 38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57"/>
                <a:gd name="T38" fmla="*/ 174 w 174"/>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57">
                  <a:moveTo>
                    <a:pt x="155" y="38"/>
                  </a:moveTo>
                  <a:lnTo>
                    <a:pt x="150" y="74"/>
                  </a:lnTo>
                  <a:lnTo>
                    <a:pt x="174" y="157"/>
                  </a:lnTo>
                  <a:lnTo>
                    <a:pt x="90" y="142"/>
                  </a:lnTo>
                  <a:lnTo>
                    <a:pt x="88" y="85"/>
                  </a:lnTo>
                  <a:lnTo>
                    <a:pt x="74" y="76"/>
                  </a:lnTo>
                  <a:lnTo>
                    <a:pt x="0" y="71"/>
                  </a:lnTo>
                  <a:lnTo>
                    <a:pt x="0" y="12"/>
                  </a:lnTo>
                  <a:lnTo>
                    <a:pt x="76" y="0"/>
                  </a:lnTo>
                  <a:lnTo>
                    <a:pt x="150" y="19"/>
                  </a:lnTo>
                  <a:lnTo>
                    <a:pt x="155" y="38"/>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09" name="Freeform 292"/>
            <p:cNvSpPr>
              <a:spLocks/>
            </p:cNvSpPr>
            <p:nvPr/>
          </p:nvSpPr>
          <p:spPr bwMode="auto">
            <a:xfrm>
              <a:off x="0" y="1818"/>
              <a:ext cx="526" cy="299"/>
            </a:xfrm>
            <a:custGeom>
              <a:avLst/>
              <a:gdLst>
                <a:gd name="T0" fmla="*/ 0 w 526"/>
                <a:gd name="T1" fmla="*/ 0 h 299"/>
                <a:gd name="T2" fmla="*/ 421 w 526"/>
                <a:gd name="T3" fmla="*/ 16 h 299"/>
                <a:gd name="T4" fmla="*/ 466 w 526"/>
                <a:gd name="T5" fmla="*/ 54 h 299"/>
                <a:gd name="T6" fmla="*/ 526 w 526"/>
                <a:gd name="T7" fmla="*/ 62 h 299"/>
                <a:gd name="T8" fmla="*/ 497 w 526"/>
                <a:gd name="T9" fmla="*/ 92 h 299"/>
                <a:gd name="T10" fmla="*/ 424 w 526"/>
                <a:gd name="T11" fmla="*/ 130 h 299"/>
                <a:gd name="T12" fmla="*/ 402 w 526"/>
                <a:gd name="T13" fmla="*/ 183 h 299"/>
                <a:gd name="T14" fmla="*/ 383 w 526"/>
                <a:gd name="T15" fmla="*/ 187 h 299"/>
                <a:gd name="T16" fmla="*/ 355 w 526"/>
                <a:gd name="T17" fmla="*/ 216 h 299"/>
                <a:gd name="T18" fmla="*/ 271 w 526"/>
                <a:gd name="T19" fmla="*/ 299 h 299"/>
                <a:gd name="T20" fmla="*/ 0 w 526"/>
                <a:gd name="T21" fmla="*/ 292 h 299"/>
                <a:gd name="T22" fmla="*/ 0 w 526"/>
                <a:gd name="T23" fmla="*/ 0 h 299"/>
                <a:gd name="T24" fmla="*/ 0 w 526"/>
                <a:gd name="T25" fmla="*/ 0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
                <a:gd name="T40" fmla="*/ 0 h 299"/>
                <a:gd name="T41" fmla="*/ 526 w 526"/>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 h="299">
                  <a:moveTo>
                    <a:pt x="0" y="0"/>
                  </a:moveTo>
                  <a:lnTo>
                    <a:pt x="421" y="16"/>
                  </a:lnTo>
                  <a:lnTo>
                    <a:pt x="466" y="54"/>
                  </a:lnTo>
                  <a:lnTo>
                    <a:pt x="526" y="62"/>
                  </a:lnTo>
                  <a:lnTo>
                    <a:pt x="497" y="92"/>
                  </a:lnTo>
                  <a:lnTo>
                    <a:pt x="424" y="130"/>
                  </a:lnTo>
                  <a:lnTo>
                    <a:pt x="402" y="183"/>
                  </a:lnTo>
                  <a:lnTo>
                    <a:pt x="383" y="187"/>
                  </a:lnTo>
                  <a:lnTo>
                    <a:pt x="355" y="216"/>
                  </a:lnTo>
                  <a:lnTo>
                    <a:pt x="271" y="299"/>
                  </a:lnTo>
                  <a:lnTo>
                    <a:pt x="0" y="292"/>
                  </a:lnTo>
                  <a:lnTo>
                    <a:pt x="0"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0" name="Freeform 293"/>
            <p:cNvSpPr>
              <a:spLocks/>
            </p:cNvSpPr>
            <p:nvPr/>
          </p:nvSpPr>
          <p:spPr bwMode="auto">
            <a:xfrm>
              <a:off x="181" y="1524"/>
              <a:ext cx="316" cy="313"/>
            </a:xfrm>
            <a:custGeom>
              <a:avLst/>
              <a:gdLst>
                <a:gd name="T0" fmla="*/ 0 w 316"/>
                <a:gd name="T1" fmla="*/ 299 h 313"/>
                <a:gd name="T2" fmla="*/ 7 w 316"/>
                <a:gd name="T3" fmla="*/ 19 h 313"/>
                <a:gd name="T4" fmla="*/ 93 w 316"/>
                <a:gd name="T5" fmla="*/ 9 h 313"/>
                <a:gd name="T6" fmla="*/ 143 w 316"/>
                <a:gd name="T7" fmla="*/ 0 h 313"/>
                <a:gd name="T8" fmla="*/ 190 w 316"/>
                <a:gd name="T9" fmla="*/ 7 h 313"/>
                <a:gd name="T10" fmla="*/ 209 w 316"/>
                <a:gd name="T11" fmla="*/ 7 h 313"/>
                <a:gd name="T12" fmla="*/ 274 w 316"/>
                <a:gd name="T13" fmla="*/ 14 h 313"/>
                <a:gd name="T14" fmla="*/ 274 w 316"/>
                <a:gd name="T15" fmla="*/ 75 h 313"/>
                <a:gd name="T16" fmla="*/ 297 w 316"/>
                <a:gd name="T17" fmla="*/ 102 h 313"/>
                <a:gd name="T18" fmla="*/ 314 w 316"/>
                <a:gd name="T19" fmla="*/ 142 h 313"/>
                <a:gd name="T20" fmla="*/ 316 w 316"/>
                <a:gd name="T21" fmla="*/ 194 h 313"/>
                <a:gd name="T22" fmla="*/ 314 w 316"/>
                <a:gd name="T23" fmla="*/ 249 h 313"/>
                <a:gd name="T24" fmla="*/ 302 w 316"/>
                <a:gd name="T25" fmla="*/ 275 h 313"/>
                <a:gd name="T26" fmla="*/ 264 w 316"/>
                <a:gd name="T27" fmla="*/ 299 h 313"/>
                <a:gd name="T28" fmla="*/ 240 w 316"/>
                <a:gd name="T29" fmla="*/ 313 h 313"/>
                <a:gd name="T30" fmla="*/ 0 w 316"/>
                <a:gd name="T31" fmla="*/ 299 h 313"/>
                <a:gd name="T32" fmla="*/ 0 w 316"/>
                <a:gd name="T33" fmla="*/ 299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313"/>
                <a:gd name="T53" fmla="*/ 316 w 316"/>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313">
                  <a:moveTo>
                    <a:pt x="0" y="299"/>
                  </a:moveTo>
                  <a:lnTo>
                    <a:pt x="7" y="19"/>
                  </a:lnTo>
                  <a:lnTo>
                    <a:pt x="93" y="9"/>
                  </a:lnTo>
                  <a:lnTo>
                    <a:pt x="143" y="0"/>
                  </a:lnTo>
                  <a:lnTo>
                    <a:pt x="190" y="7"/>
                  </a:lnTo>
                  <a:lnTo>
                    <a:pt x="209" y="7"/>
                  </a:lnTo>
                  <a:lnTo>
                    <a:pt x="274" y="14"/>
                  </a:lnTo>
                  <a:lnTo>
                    <a:pt x="274" y="75"/>
                  </a:lnTo>
                  <a:lnTo>
                    <a:pt x="297" y="102"/>
                  </a:lnTo>
                  <a:lnTo>
                    <a:pt x="314" y="142"/>
                  </a:lnTo>
                  <a:lnTo>
                    <a:pt x="316" y="194"/>
                  </a:lnTo>
                  <a:lnTo>
                    <a:pt x="314" y="249"/>
                  </a:lnTo>
                  <a:lnTo>
                    <a:pt x="302" y="275"/>
                  </a:lnTo>
                  <a:lnTo>
                    <a:pt x="264" y="299"/>
                  </a:lnTo>
                  <a:lnTo>
                    <a:pt x="240" y="313"/>
                  </a:lnTo>
                  <a:lnTo>
                    <a:pt x="0" y="299"/>
                  </a:lnTo>
                  <a:close/>
                </a:path>
              </a:pathLst>
            </a:custGeom>
            <a:solidFill>
              <a:srgbClr val="FFF2E6"/>
            </a:solidFill>
            <a:ln w="9525">
              <a:noFill/>
              <a:round/>
              <a:headEnd/>
              <a:tailEnd/>
            </a:ln>
          </p:spPr>
          <p:txBody>
            <a:bodyPr/>
            <a:lstStyle/>
            <a:p>
              <a:endParaRPr lang="en-US">
                <a:latin typeface="Calibri" pitchFamily="34" charset="0"/>
              </a:endParaRPr>
            </a:p>
          </p:txBody>
        </p:sp>
        <p:sp>
          <p:nvSpPr>
            <p:cNvPr id="23611" name="Freeform 294"/>
            <p:cNvSpPr>
              <a:spLocks/>
            </p:cNvSpPr>
            <p:nvPr/>
          </p:nvSpPr>
          <p:spPr bwMode="auto">
            <a:xfrm>
              <a:off x="486" y="2043"/>
              <a:ext cx="1075" cy="347"/>
            </a:xfrm>
            <a:custGeom>
              <a:avLst/>
              <a:gdLst>
                <a:gd name="T0" fmla="*/ 742 w 1075"/>
                <a:gd name="T1" fmla="*/ 0 h 347"/>
                <a:gd name="T2" fmla="*/ 273 w 1075"/>
                <a:gd name="T3" fmla="*/ 0 h 347"/>
                <a:gd name="T4" fmla="*/ 64 w 1075"/>
                <a:gd name="T5" fmla="*/ 188 h 347"/>
                <a:gd name="T6" fmla="*/ 0 w 1075"/>
                <a:gd name="T7" fmla="*/ 321 h 347"/>
                <a:gd name="T8" fmla="*/ 528 w 1075"/>
                <a:gd name="T9" fmla="*/ 347 h 347"/>
                <a:gd name="T10" fmla="*/ 928 w 1075"/>
                <a:gd name="T11" fmla="*/ 285 h 347"/>
                <a:gd name="T12" fmla="*/ 1075 w 1075"/>
                <a:gd name="T13" fmla="*/ 266 h 347"/>
                <a:gd name="T14" fmla="*/ 956 w 1075"/>
                <a:gd name="T15" fmla="*/ 117 h 347"/>
                <a:gd name="T16" fmla="*/ 742 w 1075"/>
                <a:gd name="T17" fmla="*/ 0 h 347"/>
                <a:gd name="T18" fmla="*/ 742 w 1075"/>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5"/>
                <a:gd name="T31" fmla="*/ 0 h 347"/>
                <a:gd name="T32" fmla="*/ 1075 w 1075"/>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5" h="347">
                  <a:moveTo>
                    <a:pt x="742" y="0"/>
                  </a:moveTo>
                  <a:lnTo>
                    <a:pt x="273" y="0"/>
                  </a:lnTo>
                  <a:lnTo>
                    <a:pt x="64" y="188"/>
                  </a:lnTo>
                  <a:lnTo>
                    <a:pt x="0" y="321"/>
                  </a:lnTo>
                  <a:lnTo>
                    <a:pt x="528" y="347"/>
                  </a:lnTo>
                  <a:lnTo>
                    <a:pt x="928" y="285"/>
                  </a:lnTo>
                  <a:lnTo>
                    <a:pt x="1075" y="266"/>
                  </a:lnTo>
                  <a:lnTo>
                    <a:pt x="956" y="117"/>
                  </a:lnTo>
                  <a:lnTo>
                    <a:pt x="742"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2" name="Freeform 295"/>
            <p:cNvSpPr>
              <a:spLocks/>
            </p:cNvSpPr>
            <p:nvPr/>
          </p:nvSpPr>
          <p:spPr bwMode="auto">
            <a:xfrm>
              <a:off x="445" y="1929"/>
              <a:ext cx="1514" cy="710"/>
            </a:xfrm>
            <a:custGeom>
              <a:avLst/>
              <a:gdLst>
                <a:gd name="T0" fmla="*/ 314 w 1514"/>
                <a:gd name="T1" fmla="*/ 69 h 710"/>
                <a:gd name="T2" fmla="*/ 179 w 1514"/>
                <a:gd name="T3" fmla="*/ 0 h 710"/>
                <a:gd name="T4" fmla="*/ 152 w 1514"/>
                <a:gd name="T5" fmla="*/ 0 h 710"/>
                <a:gd name="T6" fmla="*/ 121 w 1514"/>
                <a:gd name="T7" fmla="*/ 38 h 710"/>
                <a:gd name="T8" fmla="*/ 83 w 1514"/>
                <a:gd name="T9" fmla="*/ 50 h 710"/>
                <a:gd name="T10" fmla="*/ 0 w 1514"/>
                <a:gd name="T11" fmla="*/ 219 h 710"/>
                <a:gd name="T12" fmla="*/ 21 w 1514"/>
                <a:gd name="T13" fmla="*/ 261 h 710"/>
                <a:gd name="T14" fmla="*/ 595 w 1514"/>
                <a:gd name="T15" fmla="*/ 522 h 710"/>
                <a:gd name="T16" fmla="*/ 690 w 1514"/>
                <a:gd name="T17" fmla="*/ 556 h 710"/>
                <a:gd name="T18" fmla="*/ 833 w 1514"/>
                <a:gd name="T19" fmla="*/ 575 h 710"/>
                <a:gd name="T20" fmla="*/ 1188 w 1514"/>
                <a:gd name="T21" fmla="*/ 655 h 710"/>
                <a:gd name="T22" fmla="*/ 1254 w 1514"/>
                <a:gd name="T23" fmla="*/ 643 h 710"/>
                <a:gd name="T24" fmla="*/ 1416 w 1514"/>
                <a:gd name="T25" fmla="*/ 710 h 710"/>
                <a:gd name="T26" fmla="*/ 1504 w 1514"/>
                <a:gd name="T27" fmla="*/ 710 h 710"/>
                <a:gd name="T28" fmla="*/ 1514 w 1514"/>
                <a:gd name="T29" fmla="*/ 643 h 710"/>
                <a:gd name="T30" fmla="*/ 314 w 1514"/>
                <a:gd name="T31" fmla="*/ 69 h 710"/>
                <a:gd name="T32" fmla="*/ 314 w 1514"/>
                <a:gd name="T33" fmla="*/ 69 h 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4"/>
                <a:gd name="T52" fmla="*/ 0 h 710"/>
                <a:gd name="T53" fmla="*/ 1514 w 1514"/>
                <a:gd name="T54" fmla="*/ 710 h 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4" h="710">
                  <a:moveTo>
                    <a:pt x="314" y="69"/>
                  </a:moveTo>
                  <a:lnTo>
                    <a:pt x="179" y="0"/>
                  </a:lnTo>
                  <a:lnTo>
                    <a:pt x="152" y="0"/>
                  </a:lnTo>
                  <a:lnTo>
                    <a:pt x="121" y="38"/>
                  </a:lnTo>
                  <a:lnTo>
                    <a:pt x="83" y="50"/>
                  </a:lnTo>
                  <a:lnTo>
                    <a:pt x="0" y="219"/>
                  </a:lnTo>
                  <a:lnTo>
                    <a:pt x="21" y="261"/>
                  </a:lnTo>
                  <a:lnTo>
                    <a:pt x="595" y="522"/>
                  </a:lnTo>
                  <a:lnTo>
                    <a:pt x="690" y="556"/>
                  </a:lnTo>
                  <a:lnTo>
                    <a:pt x="833" y="575"/>
                  </a:lnTo>
                  <a:lnTo>
                    <a:pt x="1188" y="655"/>
                  </a:lnTo>
                  <a:lnTo>
                    <a:pt x="1254" y="643"/>
                  </a:lnTo>
                  <a:lnTo>
                    <a:pt x="1416" y="710"/>
                  </a:lnTo>
                  <a:lnTo>
                    <a:pt x="1504" y="710"/>
                  </a:lnTo>
                  <a:lnTo>
                    <a:pt x="1514" y="643"/>
                  </a:lnTo>
                  <a:lnTo>
                    <a:pt x="314" y="69"/>
                  </a:lnTo>
                  <a:close/>
                </a:path>
              </a:pathLst>
            </a:custGeom>
            <a:solidFill>
              <a:srgbClr val="FFE600"/>
            </a:solidFill>
            <a:ln w="9525">
              <a:noFill/>
              <a:round/>
              <a:headEnd/>
              <a:tailEnd/>
            </a:ln>
          </p:spPr>
          <p:txBody>
            <a:bodyPr/>
            <a:lstStyle/>
            <a:p>
              <a:endParaRPr lang="en-US">
                <a:latin typeface="Calibri" pitchFamily="34" charset="0"/>
              </a:endParaRPr>
            </a:p>
          </p:txBody>
        </p:sp>
        <p:sp>
          <p:nvSpPr>
            <p:cNvPr id="23613" name="Freeform 296"/>
            <p:cNvSpPr>
              <a:spLocks/>
            </p:cNvSpPr>
            <p:nvPr/>
          </p:nvSpPr>
          <p:spPr bwMode="auto">
            <a:xfrm>
              <a:off x="721" y="1984"/>
              <a:ext cx="1254" cy="615"/>
            </a:xfrm>
            <a:custGeom>
              <a:avLst/>
              <a:gdLst>
                <a:gd name="T0" fmla="*/ 93 w 1254"/>
                <a:gd name="T1" fmla="*/ 0 h 615"/>
                <a:gd name="T2" fmla="*/ 0 w 1254"/>
                <a:gd name="T3" fmla="*/ 17 h 615"/>
                <a:gd name="T4" fmla="*/ 914 w 1254"/>
                <a:gd name="T5" fmla="*/ 501 h 615"/>
                <a:gd name="T6" fmla="*/ 1085 w 1254"/>
                <a:gd name="T7" fmla="*/ 567 h 615"/>
                <a:gd name="T8" fmla="*/ 1214 w 1254"/>
                <a:gd name="T9" fmla="*/ 615 h 615"/>
                <a:gd name="T10" fmla="*/ 1254 w 1254"/>
                <a:gd name="T11" fmla="*/ 562 h 615"/>
                <a:gd name="T12" fmla="*/ 1173 w 1254"/>
                <a:gd name="T13" fmla="*/ 501 h 615"/>
                <a:gd name="T14" fmla="*/ 1005 w 1254"/>
                <a:gd name="T15" fmla="*/ 463 h 615"/>
                <a:gd name="T16" fmla="*/ 985 w 1254"/>
                <a:gd name="T17" fmla="*/ 425 h 615"/>
                <a:gd name="T18" fmla="*/ 869 w 1254"/>
                <a:gd name="T19" fmla="*/ 358 h 615"/>
                <a:gd name="T20" fmla="*/ 781 w 1254"/>
                <a:gd name="T21" fmla="*/ 311 h 615"/>
                <a:gd name="T22" fmla="*/ 702 w 1254"/>
                <a:gd name="T23" fmla="*/ 308 h 615"/>
                <a:gd name="T24" fmla="*/ 650 w 1254"/>
                <a:gd name="T25" fmla="*/ 263 h 615"/>
                <a:gd name="T26" fmla="*/ 93 w 1254"/>
                <a:gd name="T27" fmla="*/ 0 h 615"/>
                <a:gd name="T28" fmla="*/ 93 w 1254"/>
                <a:gd name="T29" fmla="*/ 0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615"/>
                <a:gd name="T47" fmla="*/ 1254 w 1254"/>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615">
                  <a:moveTo>
                    <a:pt x="93" y="0"/>
                  </a:moveTo>
                  <a:lnTo>
                    <a:pt x="0" y="17"/>
                  </a:lnTo>
                  <a:lnTo>
                    <a:pt x="914" y="501"/>
                  </a:lnTo>
                  <a:lnTo>
                    <a:pt x="1085" y="567"/>
                  </a:lnTo>
                  <a:lnTo>
                    <a:pt x="1214" y="615"/>
                  </a:lnTo>
                  <a:lnTo>
                    <a:pt x="1254" y="562"/>
                  </a:lnTo>
                  <a:lnTo>
                    <a:pt x="1173" y="501"/>
                  </a:lnTo>
                  <a:lnTo>
                    <a:pt x="1005" y="463"/>
                  </a:lnTo>
                  <a:lnTo>
                    <a:pt x="985" y="425"/>
                  </a:lnTo>
                  <a:lnTo>
                    <a:pt x="869" y="358"/>
                  </a:lnTo>
                  <a:lnTo>
                    <a:pt x="781" y="311"/>
                  </a:lnTo>
                  <a:lnTo>
                    <a:pt x="702" y="308"/>
                  </a:lnTo>
                  <a:lnTo>
                    <a:pt x="650" y="263"/>
                  </a:lnTo>
                  <a:lnTo>
                    <a:pt x="93" y="0"/>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4" name="Freeform 297"/>
            <p:cNvSpPr>
              <a:spLocks/>
            </p:cNvSpPr>
            <p:nvPr/>
          </p:nvSpPr>
          <p:spPr bwMode="auto">
            <a:xfrm>
              <a:off x="843" y="1732"/>
              <a:ext cx="1389" cy="347"/>
            </a:xfrm>
            <a:custGeom>
              <a:avLst/>
              <a:gdLst>
                <a:gd name="T0" fmla="*/ 0 w 1389"/>
                <a:gd name="T1" fmla="*/ 48 h 347"/>
                <a:gd name="T2" fmla="*/ 133 w 1389"/>
                <a:gd name="T3" fmla="*/ 15 h 347"/>
                <a:gd name="T4" fmla="*/ 761 w 1389"/>
                <a:gd name="T5" fmla="*/ 10 h 347"/>
                <a:gd name="T6" fmla="*/ 930 w 1389"/>
                <a:gd name="T7" fmla="*/ 0 h 347"/>
                <a:gd name="T8" fmla="*/ 1013 w 1389"/>
                <a:gd name="T9" fmla="*/ 60 h 347"/>
                <a:gd name="T10" fmla="*/ 1292 w 1389"/>
                <a:gd name="T11" fmla="*/ 280 h 347"/>
                <a:gd name="T12" fmla="*/ 1389 w 1389"/>
                <a:gd name="T13" fmla="*/ 344 h 347"/>
                <a:gd name="T14" fmla="*/ 1366 w 1389"/>
                <a:gd name="T15" fmla="*/ 347 h 347"/>
                <a:gd name="T16" fmla="*/ 1316 w 1389"/>
                <a:gd name="T17" fmla="*/ 344 h 347"/>
                <a:gd name="T18" fmla="*/ 1161 w 1389"/>
                <a:gd name="T19" fmla="*/ 285 h 347"/>
                <a:gd name="T20" fmla="*/ 1075 w 1389"/>
                <a:gd name="T21" fmla="*/ 271 h 347"/>
                <a:gd name="T22" fmla="*/ 854 w 1389"/>
                <a:gd name="T23" fmla="*/ 259 h 347"/>
                <a:gd name="T24" fmla="*/ 802 w 1389"/>
                <a:gd name="T25" fmla="*/ 280 h 347"/>
                <a:gd name="T26" fmla="*/ 744 w 1389"/>
                <a:gd name="T27" fmla="*/ 259 h 347"/>
                <a:gd name="T28" fmla="*/ 642 w 1389"/>
                <a:gd name="T29" fmla="*/ 216 h 347"/>
                <a:gd name="T30" fmla="*/ 573 w 1389"/>
                <a:gd name="T31" fmla="*/ 181 h 347"/>
                <a:gd name="T32" fmla="*/ 521 w 1389"/>
                <a:gd name="T33" fmla="*/ 188 h 347"/>
                <a:gd name="T34" fmla="*/ 492 w 1389"/>
                <a:gd name="T35" fmla="*/ 207 h 347"/>
                <a:gd name="T36" fmla="*/ 464 w 1389"/>
                <a:gd name="T37" fmla="*/ 212 h 347"/>
                <a:gd name="T38" fmla="*/ 390 w 1389"/>
                <a:gd name="T39" fmla="*/ 259 h 347"/>
                <a:gd name="T40" fmla="*/ 192 w 1389"/>
                <a:gd name="T41" fmla="*/ 157 h 347"/>
                <a:gd name="T42" fmla="*/ 61 w 1389"/>
                <a:gd name="T43" fmla="*/ 91 h 347"/>
                <a:gd name="T44" fmla="*/ 0 w 1389"/>
                <a:gd name="T45" fmla="*/ 48 h 347"/>
                <a:gd name="T46" fmla="*/ 0 w 1389"/>
                <a:gd name="T47" fmla="*/ 48 h 3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9"/>
                <a:gd name="T73" fmla="*/ 0 h 347"/>
                <a:gd name="T74" fmla="*/ 1389 w 1389"/>
                <a:gd name="T75" fmla="*/ 347 h 3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9" h="347">
                  <a:moveTo>
                    <a:pt x="0" y="48"/>
                  </a:moveTo>
                  <a:lnTo>
                    <a:pt x="133" y="15"/>
                  </a:lnTo>
                  <a:lnTo>
                    <a:pt x="761" y="10"/>
                  </a:lnTo>
                  <a:lnTo>
                    <a:pt x="930" y="0"/>
                  </a:lnTo>
                  <a:lnTo>
                    <a:pt x="1013" y="60"/>
                  </a:lnTo>
                  <a:lnTo>
                    <a:pt x="1292" y="280"/>
                  </a:lnTo>
                  <a:lnTo>
                    <a:pt x="1389" y="344"/>
                  </a:lnTo>
                  <a:lnTo>
                    <a:pt x="1366" y="347"/>
                  </a:lnTo>
                  <a:lnTo>
                    <a:pt x="1316" y="344"/>
                  </a:lnTo>
                  <a:lnTo>
                    <a:pt x="1161" y="285"/>
                  </a:lnTo>
                  <a:lnTo>
                    <a:pt x="1075" y="271"/>
                  </a:lnTo>
                  <a:lnTo>
                    <a:pt x="854" y="259"/>
                  </a:lnTo>
                  <a:lnTo>
                    <a:pt x="802" y="280"/>
                  </a:lnTo>
                  <a:lnTo>
                    <a:pt x="744" y="259"/>
                  </a:lnTo>
                  <a:lnTo>
                    <a:pt x="642" y="216"/>
                  </a:lnTo>
                  <a:lnTo>
                    <a:pt x="573" y="181"/>
                  </a:lnTo>
                  <a:lnTo>
                    <a:pt x="521" y="188"/>
                  </a:lnTo>
                  <a:lnTo>
                    <a:pt x="492" y="207"/>
                  </a:lnTo>
                  <a:lnTo>
                    <a:pt x="464" y="212"/>
                  </a:lnTo>
                  <a:lnTo>
                    <a:pt x="390" y="259"/>
                  </a:lnTo>
                  <a:lnTo>
                    <a:pt x="192" y="157"/>
                  </a:lnTo>
                  <a:lnTo>
                    <a:pt x="61" y="91"/>
                  </a:lnTo>
                  <a:lnTo>
                    <a:pt x="0" y="48"/>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5" name="Freeform 298"/>
            <p:cNvSpPr>
              <a:spLocks/>
            </p:cNvSpPr>
            <p:nvPr/>
          </p:nvSpPr>
          <p:spPr bwMode="auto">
            <a:xfrm>
              <a:off x="1495" y="1718"/>
              <a:ext cx="142" cy="242"/>
            </a:xfrm>
            <a:custGeom>
              <a:avLst/>
              <a:gdLst>
                <a:gd name="T0" fmla="*/ 21 w 142"/>
                <a:gd name="T1" fmla="*/ 0 h 242"/>
                <a:gd name="T2" fmla="*/ 76 w 142"/>
                <a:gd name="T3" fmla="*/ 5 h 242"/>
                <a:gd name="T4" fmla="*/ 114 w 142"/>
                <a:gd name="T5" fmla="*/ 31 h 242"/>
                <a:gd name="T6" fmla="*/ 133 w 142"/>
                <a:gd name="T7" fmla="*/ 62 h 242"/>
                <a:gd name="T8" fmla="*/ 142 w 142"/>
                <a:gd name="T9" fmla="*/ 116 h 242"/>
                <a:gd name="T10" fmla="*/ 142 w 142"/>
                <a:gd name="T11" fmla="*/ 145 h 242"/>
                <a:gd name="T12" fmla="*/ 119 w 142"/>
                <a:gd name="T13" fmla="*/ 195 h 242"/>
                <a:gd name="T14" fmla="*/ 95 w 142"/>
                <a:gd name="T15" fmla="*/ 226 h 242"/>
                <a:gd name="T16" fmla="*/ 64 w 142"/>
                <a:gd name="T17" fmla="*/ 242 h 242"/>
                <a:gd name="T18" fmla="*/ 4 w 142"/>
                <a:gd name="T19" fmla="*/ 240 h 242"/>
                <a:gd name="T20" fmla="*/ 0 w 142"/>
                <a:gd name="T21" fmla="*/ 204 h 242"/>
                <a:gd name="T22" fmla="*/ 35 w 142"/>
                <a:gd name="T23" fmla="*/ 211 h 242"/>
                <a:gd name="T24" fmla="*/ 64 w 142"/>
                <a:gd name="T25" fmla="*/ 209 h 242"/>
                <a:gd name="T26" fmla="*/ 88 w 142"/>
                <a:gd name="T27" fmla="*/ 192 h 242"/>
                <a:gd name="T28" fmla="*/ 104 w 142"/>
                <a:gd name="T29" fmla="*/ 176 h 242"/>
                <a:gd name="T30" fmla="*/ 114 w 142"/>
                <a:gd name="T31" fmla="*/ 133 h 242"/>
                <a:gd name="T32" fmla="*/ 109 w 142"/>
                <a:gd name="T33" fmla="*/ 86 h 242"/>
                <a:gd name="T34" fmla="*/ 83 w 142"/>
                <a:gd name="T35" fmla="*/ 50 h 242"/>
                <a:gd name="T36" fmla="*/ 42 w 142"/>
                <a:gd name="T37" fmla="*/ 36 h 242"/>
                <a:gd name="T38" fmla="*/ 31 w 142"/>
                <a:gd name="T39" fmla="*/ 40 h 242"/>
                <a:gd name="T40" fmla="*/ 2 w 142"/>
                <a:gd name="T41" fmla="*/ 59 h 242"/>
                <a:gd name="T42" fmla="*/ 2 w 142"/>
                <a:gd name="T43" fmla="*/ 5 h 242"/>
                <a:gd name="T44" fmla="*/ 21 w 142"/>
                <a:gd name="T45" fmla="*/ 0 h 242"/>
                <a:gd name="T46" fmla="*/ 21 w 142"/>
                <a:gd name="T47" fmla="*/ 0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242"/>
                <a:gd name="T74" fmla="*/ 142 w 142"/>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242">
                  <a:moveTo>
                    <a:pt x="21" y="0"/>
                  </a:moveTo>
                  <a:lnTo>
                    <a:pt x="76" y="5"/>
                  </a:lnTo>
                  <a:lnTo>
                    <a:pt x="114" y="31"/>
                  </a:lnTo>
                  <a:lnTo>
                    <a:pt x="133" y="62"/>
                  </a:lnTo>
                  <a:lnTo>
                    <a:pt x="142" y="116"/>
                  </a:lnTo>
                  <a:lnTo>
                    <a:pt x="142" y="145"/>
                  </a:lnTo>
                  <a:lnTo>
                    <a:pt x="119" y="195"/>
                  </a:lnTo>
                  <a:lnTo>
                    <a:pt x="95" y="226"/>
                  </a:lnTo>
                  <a:lnTo>
                    <a:pt x="64" y="242"/>
                  </a:lnTo>
                  <a:lnTo>
                    <a:pt x="4" y="240"/>
                  </a:lnTo>
                  <a:lnTo>
                    <a:pt x="0" y="204"/>
                  </a:lnTo>
                  <a:lnTo>
                    <a:pt x="35" y="211"/>
                  </a:lnTo>
                  <a:lnTo>
                    <a:pt x="64" y="209"/>
                  </a:lnTo>
                  <a:lnTo>
                    <a:pt x="88" y="192"/>
                  </a:lnTo>
                  <a:lnTo>
                    <a:pt x="104" y="176"/>
                  </a:lnTo>
                  <a:lnTo>
                    <a:pt x="114" y="133"/>
                  </a:lnTo>
                  <a:lnTo>
                    <a:pt x="109" y="86"/>
                  </a:lnTo>
                  <a:lnTo>
                    <a:pt x="83" y="50"/>
                  </a:lnTo>
                  <a:lnTo>
                    <a:pt x="42" y="36"/>
                  </a:lnTo>
                  <a:lnTo>
                    <a:pt x="31" y="40"/>
                  </a:lnTo>
                  <a:lnTo>
                    <a:pt x="2" y="59"/>
                  </a:lnTo>
                  <a:lnTo>
                    <a:pt x="2" y="5"/>
                  </a:lnTo>
                  <a:lnTo>
                    <a:pt x="21" y="0"/>
                  </a:lnTo>
                  <a:close/>
                </a:path>
              </a:pathLst>
            </a:custGeom>
            <a:solidFill>
              <a:srgbClr val="2E4F61"/>
            </a:solidFill>
            <a:ln w="9525">
              <a:noFill/>
              <a:round/>
              <a:headEnd/>
              <a:tailEnd/>
            </a:ln>
          </p:spPr>
          <p:txBody>
            <a:bodyPr/>
            <a:lstStyle/>
            <a:p>
              <a:endParaRPr lang="en-US">
                <a:latin typeface="Calibri" pitchFamily="34" charset="0"/>
              </a:endParaRPr>
            </a:p>
          </p:txBody>
        </p:sp>
        <p:sp>
          <p:nvSpPr>
            <p:cNvPr id="23616" name="Freeform 299"/>
            <p:cNvSpPr>
              <a:spLocks/>
            </p:cNvSpPr>
            <p:nvPr/>
          </p:nvSpPr>
          <p:spPr bwMode="auto">
            <a:xfrm>
              <a:off x="1795" y="1054"/>
              <a:ext cx="104" cy="128"/>
            </a:xfrm>
            <a:custGeom>
              <a:avLst/>
              <a:gdLst>
                <a:gd name="T0" fmla="*/ 78 w 104"/>
                <a:gd name="T1" fmla="*/ 14 h 128"/>
                <a:gd name="T2" fmla="*/ 16 w 104"/>
                <a:gd name="T3" fmla="*/ 59 h 128"/>
                <a:gd name="T4" fmla="*/ 0 w 104"/>
                <a:gd name="T5" fmla="*/ 128 h 128"/>
                <a:gd name="T6" fmla="*/ 88 w 104"/>
                <a:gd name="T7" fmla="*/ 128 h 128"/>
                <a:gd name="T8" fmla="*/ 104 w 104"/>
                <a:gd name="T9" fmla="*/ 0 h 128"/>
                <a:gd name="T10" fmla="*/ 78 w 104"/>
                <a:gd name="T11" fmla="*/ 14 h 128"/>
                <a:gd name="T12" fmla="*/ 78 w 104"/>
                <a:gd name="T13" fmla="*/ 14 h 128"/>
                <a:gd name="T14" fmla="*/ 0 60000 65536"/>
                <a:gd name="T15" fmla="*/ 0 60000 65536"/>
                <a:gd name="T16" fmla="*/ 0 60000 65536"/>
                <a:gd name="T17" fmla="*/ 0 60000 65536"/>
                <a:gd name="T18" fmla="*/ 0 60000 65536"/>
                <a:gd name="T19" fmla="*/ 0 60000 65536"/>
                <a:gd name="T20" fmla="*/ 0 60000 65536"/>
                <a:gd name="T21" fmla="*/ 0 w 104"/>
                <a:gd name="T22" fmla="*/ 0 h 128"/>
                <a:gd name="T23" fmla="*/ 104 w 10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28">
                  <a:moveTo>
                    <a:pt x="78" y="14"/>
                  </a:moveTo>
                  <a:lnTo>
                    <a:pt x="16" y="59"/>
                  </a:lnTo>
                  <a:lnTo>
                    <a:pt x="0" y="128"/>
                  </a:lnTo>
                  <a:lnTo>
                    <a:pt x="88" y="128"/>
                  </a:lnTo>
                  <a:lnTo>
                    <a:pt x="104" y="0"/>
                  </a:lnTo>
                  <a:lnTo>
                    <a:pt x="78" y="14"/>
                  </a:lnTo>
                  <a:close/>
                </a:path>
              </a:pathLst>
            </a:custGeom>
            <a:solidFill>
              <a:srgbClr val="E6E6E6"/>
            </a:solidFill>
            <a:ln w="9525">
              <a:noFill/>
              <a:round/>
              <a:headEnd/>
              <a:tailEnd/>
            </a:ln>
          </p:spPr>
          <p:txBody>
            <a:bodyPr/>
            <a:lstStyle/>
            <a:p>
              <a:endParaRPr lang="en-US">
                <a:latin typeface="Calibri" pitchFamily="34" charset="0"/>
              </a:endParaRPr>
            </a:p>
          </p:txBody>
        </p:sp>
        <p:sp>
          <p:nvSpPr>
            <p:cNvPr id="23617" name="Freeform 300"/>
            <p:cNvSpPr>
              <a:spLocks/>
            </p:cNvSpPr>
            <p:nvPr/>
          </p:nvSpPr>
          <p:spPr bwMode="auto">
            <a:xfrm>
              <a:off x="643" y="707"/>
              <a:ext cx="468" cy="722"/>
            </a:xfrm>
            <a:custGeom>
              <a:avLst/>
              <a:gdLst>
                <a:gd name="T0" fmla="*/ 71 w 468"/>
                <a:gd name="T1" fmla="*/ 64 h 722"/>
                <a:gd name="T2" fmla="*/ 35 w 468"/>
                <a:gd name="T3" fmla="*/ 342 h 722"/>
                <a:gd name="T4" fmla="*/ 23 w 468"/>
                <a:gd name="T5" fmla="*/ 553 h 722"/>
                <a:gd name="T6" fmla="*/ 0 w 468"/>
                <a:gd name="T7" fmla="*/ 698 h 722"/>
                <a:gd name="T8" fmla="*/ 31 w 468"/>
                <a:gd name="T9" fmla="*/ 707 h 722"/>
                <a:gd name="T10" fmla="*/ 83 w 468"/>
                <a:gd name="T11" fmla="*/ 717 h 722"/>
                <a:gd name="T12" fmla="*/ 190 w 468"/>
                <a:gd name="T13" fmla="*/ 722 h 722"/>
                <a:gd name="T14" fmla="*/ 240 w 468"/>
                <a:gd name="T15" fmla="*/ 700 h 722"/>
                <a:gd name="T16" fmla="*/ 285 w 468"/>
                <a:gd name="T17" fmla="*/ 660 h 722"/>
                <a:gd name="T18" fmla="*/ 361 w 468"/>
                <a:gd name="T19" fmla="*/ 722 h 722"/>
                <a:gd name="T20" fmla="*/ 435 w 468"/>
                <a:gd name="T21" fmla="*/ 304 h 722"/>
                <a:gd name="T22" fmla="*/ 468 w 468"/>
                <a:gd name="T23" fmla="*/ 131 h 722"/>
                <a:gd name="T24" fmla="*/ 452 w 468"/>
                <a:gd name="T25" fmla="*/ 31 h 722"/>
                <a:gd name="T26" fmla="*/ 440 w 468"/>
                <a:gd name="T27" fmla="*/ 5 h 722"/>
                <a:gd name="T28" fmla="*/ 423 w 468"/>
                <a:gd name="T29" fmla="*/ 0 h 722"/>
                <a:gd name="T30" fmla="*/ 235 w 468"/>
                <a:gd name="T31" fmla="*/ 29 h 722"/>
                <a:gd name="T32" fmla="*/ 71 w 468"/>
                <a:gd name="T33" fmla="*/ 64 h 722"/>
                <a:gd name="T34" fmla="*/ 71 w 468"/>
                <a:gd name="T35" fmla="*/ 64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8"/>
                <a:gd name="T55" fmla="*/ 0 h 722"/>
                <a:gd name="T56" fmla="*/ 468 w 468"/>
                <a:gd name="T57" fmla="*/ 722 h 7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8" h="722">
                  <a:moveTo>
                    <a:pt x="71" y="64"/>
                  </a:moveTo>
                  <a:lnTo>
                    <a:pt x="35" y="342"/>
                  </a:lnTo>
                  <a:lnTo>
                    <a:pt x="23" y="553"/>
                  </a:lnTo>
                  <a:lnTo>
                    <a:pt x="0" y="698"/>
                  </a:lnTo>
                  <a:lnTo>
                    <a:pt x="31" y="707"/>
                  </a:lnTo>
                  <a:lnTo>
                    <a:pt x="83" y="717"/>
                  </a:lnTo>
                  <a:lnTo>
                    <a:pt x="190" y="722"/>
                  </a:lnTo>
                  <a:lnTo>
                    <a:pt x="240" y="700"/>
                  </a:lnTo>
                  <a:lnTo>
                    <a:pt x="285" y="660"/>
                  </a:lnTo>
                  <a:lnTo>
                    <a:pt x="361" y="722"/>
                  </a:lnTo>
                  <a:lnTo>
                    <a:pt x="435" y="304"/>
                  </a:lnTo>
                  <a:lnTo>
                    <a:pt x="468" y="131"/>
                  </a:lnTo>
                  <a:lnTo>
                    <a:pt x="452" y="31"/>
                  </a:lnTo>
                  <a:lnTo>
                    <a:pt x="440" y="5"/>
                  </a:lnTo>
                  <a:lnTo>
                    <a:pt x="423" y="0"/>
                  </a:lnTo>
                  <a:lnTo>
                    <a:pt x="235" y="29"/>
                  </a:lnTo>
                  <a:lnTo>
                    <a:pt x="71" y="64"/>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18" name="Freeform 301"/>
            <p:cNvSpPr>
              <a:spLocks/>
            </p:cNvSpPr>
            <p:nvPr/>
          </p:nvSpPr>
          <p:spPr bwMode="auto">
            <a:xfrm>
              <a:off x="324" y="1336"/>
              <a:ext cx="740" cy="422"/>
            </a:xfrm>
            <a:custGeom>
              <a:avLst/>
              <a:gdLst>
                <a:gd name="T0" fmla="*/ 47 w 740"/>
                <a:gd name="T1" fmla="*/ 0 h 422"/>
                <a:gd name="T2" fmla="*/ 238 w 740"/>
                <a:gd name="T3" fmla="*/ 59 h 422"/>
                <a:gd name="T4" fmla="*/ 350 w 740"/>
                <a:gd name="T5" fmla="*/ 76 h 422"/>
                <a:gd name="T6" fmla="*/ 435 w 740"/>
                <a:gd name="T7" fmla="*/ 88 h 422"/>
                <a:gd name="T8" fmla="*/ 490 w 740"/>
                <a:gd name="T9" fmla="*/ 90 h 422"/>
                <a:gd name="T10" fmla="*/ 526 w 740"/>
                <a:gd name="T11" fmla="*/ 90 h 422"/>
                <a:gd name="T12" fmla="*/ 552 w 740"/>
                <a:gd name="T13" fmla="*/ 78 h 422"/>
                <a:gd name="T14" fmla="*/ 602 w 740"/>
                <a:gd name="T15" fmla="*/ 38 h 422"/>
                <a:gd name="T16" fmla="*/ 635 w 740"/>
                <a:gd name="T17" fmla="*/ 140 h 422"/>
                <a:gd name="T18" fmla="*/ 647 w 740"/>
                <a:gd name="T19" fmla="*/ 218 h 422"/>
                <a:gd name="T20" fmla="*/ 740 w 740"/>
                <a:gd name="T21" fmla="*/ 418 h 422"/>
                <a:gd name="T22" fmla="*/ 614 w 740"/>
                <a:gd name="T23" fmla="*/ 418 h 422"/>
                <a:gd name="T24" fmla="*/ 526 w 740"/>
                <a:gd name="T25" fmla="*/ 422 h 422"/>
                <a:gd name="T26" fmla="*/ 178 w 740"/>
                <a:gd name="T27" fmla="*/ 401 h 422"/>
                <a:gd name="T28" fmla="*/ 171 w 740"/>
                <a:gd name="T29" fmla="*/ 337 h 422"/>
                <a:gd name="T30" fmla="*/ 162 w 740"/>
                <a:gd name="T31" fmla="*/ 304 h 422"/>
                <a:gd name="T32" fmla="*/ 147 w 740"/>
                <a:gd name="T33" fmla="*/ 273 h 422"/>
                <a:gd name="T34" fmla="*/ 131 w 740"/>
                <a:gd name="T35" fmla="*/ 266 h 422"/>
                <a:gd name="T36" fmla="*/ 135 w 740"/>
                <a:gd name="T37" fmla="*/ 204 h 422"/>
                <a:gd name="T38" fmla="*/ 54 w 740"/>
                <a:gd name="T39" fmla="*/ 195 h 422"/>
                <a:gd name="T40" fmla="*/ 0 w 740"/>
                <a:gd name="T41" fmla="*/ 7 h 422"/>
                <a:gd name="T42" fmla="*/ 47 w 740"/>
                <a:gd name="T43" fmla="*/ 0 h 422"/>
                <a:gd name="T44" fmla="*/ 47 w 740"/>
                <a:gd name="T45" fmla="*/ 0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422"/>
                <a:gd name="T71" fmla="*/ 740 w 740"/>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422">
                  <a:moveTo>
                    <a:pt x="47" y="0"/>
                  </a:moveTo>
                  <a:lnTo>
                    <a:pt x="238" y="59"/>
                  </a:lnTo>
                  <a:lnTo>
                    <a:pt x="350" y="76"/>
                  </a:lnTo>
                  <a:lnTo>
                    <a:pt x="435" y="88"/>
                  </a:lnTo>
                  <a:lnTo>
                    <a:pt x="490" y="90"/>
                  </a:lnTo>
                  <a:lnTo>
                    <a:pt x="526" y="90"/>
                  </a:lnTo>
                  <a:lnTo>
                    <a:pt x="552" y="78"/>
                  </a:lnTo>
                  <a:lnTo>
                    <a:pt x="602" y="38"/>
                  </a:lnTo>
                  <a:lnTo>
                    <a:pt x="635" y="140"/>
                  </a:lnTo>
                  <a:lnTo>
                    <a:pt x="647" y="218"/>
                  </a:lnTo>
                  <a:lnTo>
                    <a:pt x="740" y="418"/>
                  </a:lnTo>
                  <a:lnTo>
                    <a:pt x="614" y="418"/>
                  </a:lnTo>
                  <a:lnTo>
                    <a:pt x="526" y="422"/>
                  </a:lnTo>
                  <a:lnTo>
                    <a:pt x="178" y="401"/>
                  </a:lnTo>
                  <a:lnTo>
                    <a:pt x="171" y="337"/>
                  </a:lnTo>
                  <a:lnTo>
                    <a:pt x="162" y="304"/>
                  </a:lnTo>
                  <a:lnTo>
                    <a:pt x="147" y="273"/>
                  </a:lnTo>
                  <a:lnTo>
                    <a:pt x="131" y="266"/>
                  </a:lnTo>
                  <a:lnTo>
                    <a:pt x="135" y="204"/>
                  </a:lnTo>
                  <a:lnTo>
                    <a:pt x="54" y="195"/>
                  </a:lnTo>
                  <a:lnTo>
                    <a:pt x="0" y="7"/>
                  </a:lnTo>
                  <a:lnTo>
                    <a:pt x="47" y="0"/>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19" name="Freeform 302"/>
            <p:cNvSpPr>
              <a:spLocks/>
            </p:cNvSpPr>
            <p:nvPr/>
          </p:nvSpPr>
          <p:spPr bwMode="auto">
            <a:xfrm>
              <a:off x="790" y="956"/>
              <a:ext cx="188" cy="544"/>
            </a:xfrm>
            <a:custGeom>
              <a:avLst/>
              <a:gdLst>
                <a:gd name="T0" fmla="*/ 169 w 188"/>
                <a:gd name="T1" fmla="*/ 17 h 544"/>
                <a:gd name="T2" fmla="*/ 136 w 188"/>
                <a:gd name="T3" fmla="*/ 95 h 544"/>
                <a:gd name="T4" fmla="*/ 169 w 188"/>
                <a:gd name="T5" fmla="*/ 314 h 544"/>
                <a:gd name="T6" fmla="*/ 188 w 188"/>
                <a:gd name="T7" fmla="*/ 451 h 544"/>
                <a:gd name="T8" fmla="*/ 188 w 188"/>
                <a:gd name="T9" fmla="*/ 511 h 544"/>
                <a:gd name="T10" fmla="*/ 176 w 188"/>
                <a:gd name="T11" fmla="*/ 544 h 544"/>
                <a:gd name="T12" fmla="*/ 131 w 188"/>
                <a:gd name="T13" fmla="*/ 420 h 544"/>
                <a:gd name="T14" fmla="*/ 119 w 188"/>
                <a:gd name="T15" fmla="*/ 430 h 544"/>
                <a:gd name="T16" fmla="*/ 93 w 188"/>
                <a:gd name="T17" fmla="*/ 456 h 544"/>
                <a:gd name="T18" fmla="*/ 62 w 188"/>
                <a:gd name="T19" fmla="*/ 470 h 544"/>
                <a:gd name="T20" fmla="*/ 26 w 188"/>
                <a:gd name="T21" fmla="*/ 473 h 544"/>
                <a:gd name="T22" fmla="*/ 3 w 188"/>
                <a:gd name="T23" fmla="*/ 468 h 544"/>
                <a:gd name="T24" fmla="*/ 0 w 188"/>
                <a:gd name="T25" fmla="*/ 430 h 544"/>
                <a:gd name="T26" fmla="*/ 12 w 188"/>
                <a:gd name="T27" fmla="*/ 333 h 544"/>
                <a:gd name="T28" fmla="*/ 98 w 188"/>
                <a:gd name="T29" fmla="*/ 155 h 544"/>
                <a:gd name="T30" fmla="*/ 107 w 188"/>
                <a:gd name="T31" fmla="*/ 107 h 544"/>
                <a:gd name="T32" fmla="*/ 100 w 188"/>
                <a:gd name="T33" fmla="*/ 81 h 544"/>
                <a:gd name="T34" fmla="*/ 53 w 188"/>
                <a:gd name="T35" fmla="*/ 3 h 544"/>
                <a:gd name="T36" fmla="*/ 107 w 188"/>
                <a:gd name="T37" fmla="*/ 0 h 544"/>
                <a:gd name="T38" fmla="*/ 148 w 188"/>
                <a:gd name="T39" fmla="*/ 0 h 544"/>
                <a:gd name="T40" fmla="*/ 169 w 188"/>
                <a:gd name="T41" fmla="*/ 17 h 544"/>
                <a:gd name="T42" fmla="*/ 169 w 188"/>
                <a:gd name="T43" fmla="*/ 17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544"/>
                <a:gd name="T68" fmla="*/ 188 w 188"/>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544">
                  <a:moveTo>
                    <a:pt x="169" y="17"/>
                  </a:moveTo>
                  <a:lnTo>
                    <a:pt x="136" y="95"/>
                  </a:lnTo>
                  <a:lnTo>
                    <a:pt x="169" y="314"/>
                  </a:lnTo>
                  <a:lnTo>
                    <a:pt x="188" y="451"/>
                  </a:lnTo>
                  <a:lnTo>
                    <a:pt x="188" y="511"/>
                  </a:lnTo>
                  <a:lnTo>
                    <a:pt x="176" y="544"/>
                  </a:lnTo>
                  <a:lnTo>
                    <a:pt x="131" y="420"/>
                  </a:lnTo>
                  <a:lnTo>
                    <a:pt x="119" y="430"/>
                  </a:lnTo>
                  <a:lnTo>
                    <a:pt x="93" y="456"/>
                  </a:lnTo>
                  <a:lnTo>
                    <a:pt x="62" y="470"/>
                  </a:lnTo>
                  <a:lnTo>
                    <a:pt x="26" y="473"/>
                  </a:lnTo>
                  <a:lnTo>
                    <a:pt x="3" y="468"/>
                  </a:lnTo>
                  <a:lnTo>
                    <a:pt x="0" y="430"/>
                  </a:lnTo>
                  <a:lnTo>
                    <a:pt x="12" y="333"/>
                  </a:lnTo>
                  <a:lnTo>
                    <a:pt x="98" y="155"/>
                  </a:lnTo>
                  <a:lnTo>
                    <a:pt x="107" y="107"/>
                  </a:lnTo>
                  <a:lnTo>
                    <a:pt x="100" y="81"/>
                  </a:lnTo>
                  <a:lnTo>
                    <a:pt x="53" y="3"/>
                  </a:lnTo>
                  <a:lnTo>
                    <a:pt x="107" y="0"/>
                  </a:lnTo>
                  <a:lnTo>
                    <a:pt x="148" y="0"/>
                  </a:lnTo>
                  <a:lnTo>
                    <a:pt x="169" y="17"/>
                  </a:lnTo>
                  <a:close/>
                </a:path>
              </a:pathLst>
            </a:custGeom>
            <a:solidFill>
              <a:srgbClr val="733057"/>
            </a:solidFill>
            <a:ln w="9525">
              <a:noFill/>
              <a:round/>
              <a:headEnd/>
              <a:tailEnd/>
            </a:ln>
          </p:spPr>
          <p:txBody>
            <a:bodyPr/>
            <a:lstStyle/>
            <a:p>
              <a:endParaRPr lang="en-US">
                <a:latin typeface="Calibri" pitchFamily="34" charset="0"/>
              </a:endParaRPr>
            </a:p>
          </p:txBody>
        </p:sp>
        <p:sp>
          <p:nvSpPr>
            <p:cNvPr id="23620" name="Freeform 303"/>
            <p:cNvSpPr>
              <a:spLocks/>
            </p:cNvSpPr>
            <p:nvPr/>
          </p:nvSpPr>
          <p:spPr bwMode="auto">
            <a:xfrm>
              <a:off x="2392" y="909"/>
              <a:ext cx="176" cy="555"/>
            </a:xfrm>
            <a:custGeom>
              <a:avLst/>
              <a:gdLst>
                <a:gd name="T0" fmla="*/ 174 w 176"/>
                <a:gd name="T1" fmla="*/ 126 h 555"/>
                <a:gd name="T2" fmla="*/ 121 w 176"/>
                <a:gd name="T3" fmla="*/ 254 h 555"/>
                <a:gd name="T4" fmla="*/ 48 w 176"/>
                <a:gd name="T5" fmla="*/ 460 h 555"/>
                <a:gd name="T6" fmla="*/ 12 w 176"/>
                <a:gd name="T7" fmla="*/ 555 h 555"/>
                <a:gd name="T8" fmla="*/ 9 w 176"/>
                <a:gd name="T9" fmla="*/ 406 h 555"/>
                <a:gd name="T10" fmla="*/ 12 w 176"/>
                <a:gd name="T11" fmla="*/ 183 h 555"/>
                <a:gd name="T12" fmla="*/ 21 w 176"/>
                <a:gd name="T13" fmla="*/ 114 h 555"/>
                <a:gd name="T14" fmla="*/ 0 w 176"/>
                <a:gd name="T15" fmla="*/ 59 h 555"/>
                <a:gd name="T16" fmla="*/ 0 w 176"/>
                <a:gd name="T17" fmla="*/ 36 h 555"/>
                <a:gd name="T18" fmla="*/ 33 w 176"/>
                <a:gd name="T19" fmla="*/ 28 h 555"/>
                <a:gd name="T20" fmla="*/ 64 w 176"/>
                <a:gd name="T21" fmla="*/ 81 h 555"/>
                <a:gd name="T22" fmla="*/ 143 w 176"/>
                <a:gd name="T23" fmla="*/ 0 h 555"/>
                <a:gd name="T24" fmla="*/ 176 w 176"/>
                <a:gd name="T25" fmla="*/ 7 h 555"/>
                <a:gd name="T26" fmla="*/ 157 w 176"/>
                <a:gd name="T27" fmla="*/ 31 h 555"/>
                <a:gd name="T28" fmla="*/ 159 w 176"/>
                <a:gd name="T29" fmla="*/ 54 h 555"/>
                <a:gd name="T30" fmla="*/ 176 w 176"/>
                <a:gd name="T31" fmla="*/ 81 h 555"/>
                <a:gd name="T32" fmla="*/ 174 w 176"/>
                <a:gd name="T33" fmla="*/ 126 h 555"/>
                <a:gd name="T34" fmla="*/ 174 w 176"/>
                <a:gd name="T35" fmla="*/ 126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555"/>
                <a:gd name="T56" fmla="*/ 176 w 176"/>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555">
                  <a:moveTo>
                    <a:pt x="174" y="126"/>
                  </a:moveTo>
                  <a:lnTo>
                    <a:pt x="121" y="254"/>
                  </a:lnTo>
                  <a:lnTo>
                    <a:pt x="48" y="460"/>
                  </a:lnTo>
                  <a:lnTo>
                    <a:pt x="12" y="555"/>
                  </a:lnTo>
                  <a:lnTo>
                    <a:pt x="9" y="406"/>
                  </a:lnTo>
                  <a:lnTo>
                    <a:pt x="12" y="183"/>
                  </a:lnTo>
                  <a:lnTo>
                    <a:pt x="21" y="114"/>
                  </a:lnTo>
                  <a:lnTo>
                    <a:pt x="0" y="59"/>
                  </a:lnTo>
                  <a:lnTo>
                    <a:pt x="0" y="36"/>
                  </a:lnTo>
                  <a:lnTo>
                    <a:pt x="33" y="28"/>
                  </a:lnTo>
                  <a:lnTo>
                    <a:pt x="64" y="81"/>
                  </a:lnTo>
                  <a:lnTo>
                    <a:pt x="143" y="0"/>
                  </a:lnTo>
                  <a:lnTo>
                    <a:pt x="176" y="7"/>
                  </a:lnTo>
                  <a:lnTo>
                    <a:pt x="157" y="31"/>
                  </a:lnTo>
                  <a:lnTo>
                    <a:pt x="159" y="54"/>
                  </a:lnTo>
                  <a:lnTo>
                    <a:pt x="176" y="81"/>
                  </a:lnTo>
                  <a:lnTo>
                    <a:pt x="174" y="126"/>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21" name="Freeform 304"/>
            <p:cNvSpPr>
              <a:spLocks/>
            </p:cNvSpPr>
            <p:nvPr/>
          </p:nvSpPr>
          <p:spPr bwMode="auto">
            <a:xfrm>
              <a:off x="2749" y="1125"/>
              <a:ext cx="202" cy="377"/>
            </a:xfrm>
            <a:custGeom>
              <a:avLst/>
              <a:gdLst>
                <a:gd name="T0" fmla="*/ 31 w 202"/>
                <a:gd name="T1" fmla="*/ 69 h 377"/>
                <a:gd name="T2" fmla="*/ 0 w 202"/>
                <a:gd name="T3" fmla="*/ 147 h 377"/>
                <a:gd name="T4" fmla="*/ 19 w 202"/>
                <a:gd name="T5" fmla="*/ 356 h 377"/>
                <a:gd name="T6" fmla="*/ 28 w 202"/>
                <a:gd name="T7" fmla="*/ 377 h 377"/>
                <a:gd name="T8" fmla="*/ 62 w 202"/>
                <a:gd name="T9" fmla="*/ 370 h 377"/>
                <a:gd name="T10" fmla="*/ 202 w 202"/>
                <a:gd name="T11" fmla="*/ 211 h 377"/>
                <a:gd name="T12" fmla="*/ 200 w 202"/>
                <a:gd name="T13" fmla="*/ 147 h 377"/>
                <a:gd name="T14" fmla="*/ 183 w 202"/>
                <a:gd name="T15" fmla="*/ 97 h 377"/>
                <a:gd name="T16" fmla="*/ 128 w 202"/>
                <a:gd name="T17" fmla="*/ 73 h 377"/>
                <a:gd name="T18" fmla="*/ 126 w 202"/>
                <a:gd name="T19" fmla="*/ 57 h 377"/>
                <a:gd name="T20" fmla="*/ 157 w 202"/>
                <a:gd name="T21" fmla="*/ 19 h 377"/>
                <a:gd name="T22" fmla="*/ 167 w 202"/>
                <a:gd name="T23" fmla="*/ 0 h 377"/>
                <a:gd name="T24" fmla="*/ 143 w 202"/>
                <a:gd name="T25" fmla="*/ 0 h 377"/>
                <a:gd name="T26" fmla="*/ 74 w 202"/>
                <a:gd name="T27" fmla="*/ 64 h 377"/>
                <a:gd name="T28" fmla="*/ 50 w 202"/>
                <a:gd name="T29" fmla="*/ 69 h 377"/>
                <a:gd name="T30" fmla="*/ 31 w 202"/>
                <a:gd name="T31" fmla="*/ 69 h 377"/>
                <a:gd name="T32" fmla="*/ 31 w 202"/>
                <a:gd name="T33" fmla="*/ 69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377"/>
                <a:gd name="T53" fmla="*/ 202 w 202"/>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377">
                  <a:moveTo>
                    <a:pt x="31" y="69"/>
                  </a:moveTo>
                  <a:lnTo>
                    <a:pt x="0" y="147"/>
                  </a:lnTo>
                  <a:lnTo>
                    <a:pt x="19" y="356"/>
                  </a:lnTo>
                  <a:lnTo>
                    <a:pt x="28" y="377"/>
                  </a:lnTo>
                  <a:lnTo>
                    <a:pt x="62" y="370"/>
                  </a:lnTo>
                  <a:lnTo>
                    <a:pt x="202" y="211"/>
                  </a:lnTo>
                  <a:lnTo>
                    <a:pt x="200" y="147"/>
                  </a:lnTo>
                  <a:lnTo>
                    <a:pt x="183" y="97"/>
                  </a:lnTo>
                  <a:lnTo>
                    <a:pt x="128" y="73"/>
                  </a:lnTo>
                  <a:lnTo>
                    <a:pt x="126" y="57"/>
                  </a:lnTo>
                  <a:lnTo>
                    <a:pt x="157" y="19"/>
                  </a:lnTo>
                  <a:lnTo>
                    <a:pt x="167" y="0"/>
                  </a:lnTo>
                  <a:lnTo>
                    <a:pt x="143" y="0"/>
                  </a:lnTo>
                  <a:lnTo>
                    <a:pt x="74" y="64"/>
                  </a:lnTo>
                  <a:lnTo>
                    <a:pt x="50" y="69"/>
                  </a:lnTo>
                  <a:lnTo>
                    <a:pt x="31" y="6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22" name="Freeform 305"/>
            <p:cNvSpPr>
              <a:spLocks/>
            </p:cNvSpPr>
            <p:nvPr/>
          </p:nvSpPr>
          <p:spPr bwMode="auto">
            <a:xfrm>
              <a:off x="2332" y="3598"/>
              <a:ext cx="1709" cy="318"/>
            </a:xfrm>
            <a:custGeom>
              <a:avLst/>
              <a:gdLst>
                <a:gd name="T0" fmla="*/ 1590 w 1709"/>
                <a:gd name="T1" fmla="*/ 192 h 318"/>
                <a:gd name="T2" fmla="*/ 448 w 1709"/>
                <a:gd name="T3" fmla="*/ 0 h 318"/>
                <a:gd name="T4" fmla="*/ 303 w 1709"/>
                <a:gd name="T5" fmla="*/ 0 h 318"/>
                <a:gd name="T6" fmla="*/ 153 w 1709"/>
                <a:gd name="T7" fmla="*/ 57 h 318"/>
                <a:gd name="T8" fmla="*/ 81 w 1709"/>
                <a:gd name="T9" fmla="*/ 163 h 318"/>
                <a:gd name="T10" fmla="*/ 0 w 1709"/>
                <a:gd name="T11" fmla="*/ 299 h 318"/>
                <a:gd name="T12" fmla="*/ 1709 w 1709"/>
                <a:gd name="T13" fmla="*/ 318 h 318"/>
                <a:gd name="T14" fmla="*/ 1590 w 1709"/>
                <a:gd name="T15" fmla="*/ 192 h 318"/>
                <a:gd name="T16" fmla="*/ 1590 w 1709"/>
                <a:gd name="T17" fmla="*/ 192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318"/>
                <a:gd name="T29" fmla="*/ 1709 w 1709"/>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318">
                  <a:moveTo>
                    <a:pt x="1590" y="192"/>
                  </a:moveTo>
                  <a:lnTo>
                    <a:pt x="448" y="0"/>
                  </a:lnTo>
                  <a:lnTo>
                    <a:pt x="303" y="0"/>
                  </a:lnTo>
                  <a:lnTo>
                    <a:pt x="153" y="57"/>
                  </a:lnTo>
                  <a:lnTo>
                    <a:pt x="81" y="163"/>
                  </a:lnTo>
                  <a:lnTo>
                    <a:pt x="0" y="299"/>
                  </a:lnTo>
                  <a:lnTo>
                    <a:pt x="1709" y="318"/>
                  </a:lnTo>
                  <a:lnTo>
                    <a:pt x="1590" y="192"/>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3" name="Freeform 306"/>
            <p:cNvSpPr>
              <a:spLocks/>
            </p:cNvSpPr>
            <p:nvPr/>
          </p:nvSpPr>
          <p:spPr bwMode="auto">
            <a:xfrm>
              <a:off x="1164" y="3479"/>
              <a:ext cx="692" cy="418"/>
            </a:xfrm>
            <a:custGeom>
              <a:avLst/>
              <a:gdLst>
                <a:gd name="T0" fmla="*/ 490 w 692"/>
                <a:gd name="T1" fmla="*/ 36 h 418"/>
                <a:gd name="T2" fmla="*/ 319 w 692"/>
                <a:gd name="T3" fmla="*/ 55 h 418"/>
                <a:gd name="T4" fmla="*/ 114 w 692"/>
                <a:gd name="T5" fmla="*/ 123 h 418"/>
                <a:gd name="T6" fmla="*/ 43 w 692"/>
                <a:gd name="T7" fmla="*/ 216 h 418"/>
                <a:gd name="T8" fmla="*/ 0 w 692"/>
                <a:gd name="T9" fmla="*/ 337 h 418"/>
                <a:gd name="T10" fmla="*/ 59 w 692"/>
                <a:gd name="T11" fmla="*/ 413 h 418"/>
                <a:gd name="T12" fmla="*/ 692 w 692"/>
                <a:gd name="T13" fmla="*/ 418 h 418"/>
                <a:gd name="T14" fmla="*/ 562 w 692"/>
                <a:gd name="T15" fmla="*/ 0 h 418"/>
                <a:gd name="T16" fmla="*/ 490 w 692"/>
                <a:gd name="T17" fmla="*/ 36 h 418"/>
                <a:gd name="T18" fmla="*/ 490 w 692"/>
                <a:gd name="T19" fmla="*/ 3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418"/>
                <a:gd name="T32" fmla="*/ 692 w 692"/>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418">
                  <a:moveTo>
                    <a:pt x="490" y="36"/>
                  </a:moveTo>
                  <a:lnTo>
                    <a:pt x="319" y="55"/>
                  </a:lnTo>
                  <a:lnTo>
                    <a:pt x="114" y="123"/>
                  </a:lnTo>
                  <a:lnTo>
                    <a:pt x="43" y="216"/>
                  </a:lnTo>
                  <a:lnTo>
                    <a:pt x="0" y="337"/>
                  </a:lnTo>
                  <a:lnTo>
                    <a:pt x="59" y="413"/>
                  </a:lnTo>
                  <a:lnTo>
                    <a:pt x="692" y="418"/>
                  </a:lnTo>
                  <a:lnTo>
                    <a:pt x="562" y="0"/>
                  </a:lnTo>
                  <a:lnTo>
                    <a:pt x="490" y="36"/>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24" name="Freeform 307"/>
            <p:cNvSpPr>
              <a:spLocks/>
            </p:cNvSpPr>
            <p:nvPr/>
          </p:nvSpPr>
          <p:spPr bwMode="auto">
            <a:xfrm>
              <a:off x="1573" y="1429"/>
              <a:ext cx="2590" cy="2487"/>
            </a:xfrm>
            <a:custGeom>
              <a:avLst/>
              <a:gdLst>
                <a:gd name="T0" fmla="*/ 2264 w 2590"/>
                <a:gd name="T1" fmla="*/ 0 h 2487"/>
                <a:gd name="T2" fmla="*/ 2299 w 2590"/>
                <a:gd name="T3" fmla="*/ 128 h 2487"/>
                <a:gd name="T4" fmla="*/ 2399 w 2590"/>
                <a:gd name="T5" fmla="*/ 220 h 2487"/>
                <a:gd name="T6" fmla="*/ 2547 w 2590"/>
                <a:gd name="T7" fmla="*/ 515 h 2487"/>
                <a:gd name="T8" fmla="*/ 2580 w 2590"/>
                <a:gd name="T9" fmla="*/ 825 h 2487"/>
                <a:gd name="T10" fmla="*/ 2590 w 2590"/>
                <a:gd name="T11" fmla="*/ 1077 h 2487"/>
                <a:gd name="T12" fmla="*/ 2428 w 2590"/>
                <a:gd name="T13" fmla="*/ 1504 h 2487"/>
                <a:gd name="T14" fmla="*/ 2504 w 2590"/>
                <a:gd name="T15" fmla="*/ 2235 h 2487"/>
                <a:gd name="T16" fmla="*/ 2440 w 2590"/>
                <a:gd name="T17" fmla="*/ 2283 h 2487"/>
                <a:gd name="T18" fmla="*/ 2185 w 2590"/>
                <a:gd name="T19" fmla="*/ 2209 h 2487"/>
                <a:gd name="T20" fmla="*/ 1062 w 2590"/>
                <a:gd name="T21" fmla="*/ 2067 h 2487"/>
                <a:gd name="T22" fmla="*/ 893 w 2590"/>
                <a:gd name="T23" fmla="*/ 2083 h 2487"/>
                <a:gd name="T24" fmla="*/ 774 w 2590"/>
                <a:gd name="T25" fmla="*/ 2195 h 2487"/>
                <a:gd name="T26" fmla="*/ 731 w 2590"/>
                <a:gd name="T27" fmla="*/ 2411 h 2487"/>
                <a:gd name="T28" fmla="*/ 721 w 2590"/>
                <a:gd name="T29" fmla="*/ 2487 h 2487"/>
                <a:gd name="T30" fmla="*/ 241 w 2590"/>
                <a:gd name="T31" fmla="*/ 2475 h 2487"/>
                <a:gd name="T32" fmla="*/ 157 w 2590"/>
                <a:gd name="T33" fmla="*/ 2060 h 2487"/>
                <a:gd name="T34" fmla="*/ 376 w 2590"/>
                <a:gd name="T35" fmla="*/ 1839 h 2487"/>
                <a:gd name="T36" fmla="*/ 1183 w 2590"/>
                <a:gd name="T37" fmla="*/ 1756 h 2487"/>
                <a:gd name="T38" fmla="*/ 457 w 2590"/>
                <a:gd name="T39" fmla="*/ 1613 h 2487"/>
                <a:gd name="T40" fmla="*/ 19 w 2590"/>
                <a:gd name="T41" fmla="*/ 1450 h 2487"/>
                <a:gd name="T42" fmla="*/ 0 w 2590"/>
                <a:gd name="T43" fmla="*/ 1355 h 2487"/>
                <a:gd name="T44" fmla="*/ 22 w 2590"/>
                <a:gd name="T45" fmla="*/ 1253 h 2487"/>
                <a:gd name="T46" fmla="*/ 36 w 2590"/>
                <a:gd name="T47" fmla="*/ 1198 h 2487"/>
                <a:gd name="T48" fmla="*/ 76 w 2590"/>
                <a:gd name="T49" fmla="*/ 1141 h 2487"/>
                <a:gd name="T50" fmla="*/ 141 w 2590"/>
                <a:gd name="T51" fmla="*/ 1141 h 2487"/>
                <a:gd name="T52" fmla="*/ 274 w 2590"/>
                <a:gd name="T53" fmla="*/ 1193 h 2487"/>
                <a:gd name="T54" fmla="*/ 314 w 2590"/>
                <a:gd name="T55" fmla="*/ 1210 h 2487"/>
                <a:gd name="T56" fmla="*/ 443 w 2590"/>
                <a:gd name="T57" fmla="*/ 1215 h 2487"/>
                <a:gd name="T58" fmla="*/ 543 w 2590"/>
                <a:gd name="T59" fmla="*/ 1200 h 2487"/>
                <a:gd name="T60" fmla="*/ 424 w 2590"/>
                <a:gd name="T61" fmla="*/ 1158 h 2487"/>
                <a:gd name="T62" fmla="*/ 407 w 2590"/>
                <a:gd name="T63" fmla="*/ 1110 h 2487"/>
                <a:gd name="T64" fmla="*/ 443 w 2590"/>
                <a:gd name="T65" fmla="*/ 1103 h 2487"/>
                <a:gd name="T66" fmla="*/ 469 w 2590"/>
                <a:gd name="T67" fmla="*/ 1030 h 2487"/>
                <a:gd name="T68" fmla="*/ 448 w 2590"/>
                <a:gd name="T69" fmla="*/ 958 h 2487"/>
                <a:gd name="T70" fmla="*/ 419 w 2590"/>
                <a:gd name="T71" fmla="*/ 899 h 2487"/>
                <a:gd name="T72" fmla="*/ 391 w 2590"/>
                <a:gd name="T73" fmla="*/ 859 h 2487"/>
                <a:gd name="T74" fmla="*/ 419 w 2590"/>
                <a:gd name="T75" fmla="*/ 847 h 2487"/>
                <a:gd name="T76" fmla="*/ 524 w 2590"/>
                <a:gd name="T77" fmla="*/ 852 h 2487"/>
                <a:gd name="T78" fmla="*/ 588 w 2590"/>
                <a:gd name="T79" fmla="*/ 849 h 2487"/>
                <a:gd name="T80" fmla="*/ 695 w 2590"/>
                <a:gd name="T81" fmla="*/ 840 h 2487"/>
                <a:gd name="T82" fmla="*/ 769 w 2590"/>
                <a:gd name="T83" fmla="*/ 842 h 2487"/>
                <a:gd name="T84" fmla="*/ 847 w 2590"/>
                <a:gd name="T85" fmla="*/ 856 h 2487"/>
                <a:gd name="T86" fmla="*/ 893 w 2590"/>
                <a:gd name="T87" fmla="*/ 849 h 2487"/>
                <a:gd name="T88" fmla="*/ 928 w 2590"/>
                <a:gd name="T89" fmla="*/ 835 h 2487"/>
                <a:gd name="T90" fmla="*/ 974 w 2590"/>
                <a:gd name="T91" fmla="*/ 856 h 2487"/>
                <a:gd name="T92" fmla="*/ 1052 w 2590"/>
                <a:gd name="T93" fmla="*/ 833 h 2487"/>
                <a:gd name="T94" fmla="*/ 1221 w 2590"/>
                <a:gd name="T95" fmla="*/ 759 h 2487"/>
                <a:gd name="T96" fmla="*/ 1404 w 2590"/>
                <a:gd name="T97" fmla="*/ 669 h 2487"/>
                <a:gd name="T98" fmla="*/ 1519 w 2590"/>
                <a:gd name="T99" fmla="*/ 593 h 2487"/>
                <a:gd name="T100" fmla="*/ 1623 w 2590"/>
                <a:gd name="T101" fmla="*/ 405 h 2487"/>
                <a:gd name="T102" fmla="*/ 1704 w 2590"/>
                <a:gd name="T103" fmla="*/ 303 h 2487"/>
                <a:gd name="T104" fmla="*/ 1735 w 2590"/>
                <a:gd name="T105" fmla="*/ 311 h 2487"/>
                <a:gd name="T106" fmla="*/ 1847 w 2590"/>
                <a:gd name="T107" fmla="*/ 213 h 2487"/>
                <a:gd name="T108" fmla="*/ 2073 w 2590"/>
                <a:gd name="T109" fmla="*/ 61 h 2487"/>
                <a:gd name="T110" fmla="*/ 2152 w 2590"/>
                <a:gd name="T111" fmla="*/ 16 h 2487"/>
                <a:gd name="T112" fmla="*/ 2264 w 2590"/>
                <a:gd name="T113" fmla="*/ 0 h 2487"/>
                <a:gd name="T114" fmla="*/ 2264 w 2590"/>
                <a:gd name="T115" fmla="*/ 0 h 2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0"/>
                <a:gd name="T175" fmla="*/ 0 h 2487"/>
                <a:gd name="T176" fmla="*/ 2590 w 2590"/>
                <a:gd name="T177" fmla="*/ 2487 h 2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0" h="2487">
                  <a:moveTo>
                    <a:pt x="2264" y="0"/>
                  </a:moveTo>
                  <a:lnTo>
                    <a:pt x="2299" y="128"/>
                  </a:lnTo>
                  <a:lnTo>
                    <a:pt x="2399" y="220"/>
                  </a:lnTo>
                  <a:lnTo>
                    <a:pt x="2547" y="515"/>
                  </a:lnTo>
                  <a:lnTo>
                    <a:pt x="2580" y="825"/>
                  </a:lnTo>
                  <a:lnTo>
                    <a:pt x="2590" y="1077"/>
                  </a:lnTo>
                  <a:lnTo>
                    <a:pt x="2428" y="1504"/>
                  </a:lnTo>
                  <a:lnTo>
                    <a:pt x="2504" y="2235"/>
                  </a:lnTo>
                  <a:lnTo>
                    <a:pt x="2440" y="2283"/>
                  </a:lnTo>
                  <a:lnTo>
                    <a:pt x="2185" y="2209"/>
                  </a:lnTo>
                  <a:lnTo>
                    <a:pt x="1062" y="2067"/>
                  </a:lnTo>
                  <a:lnTo>
                    <a:pt x="893" y="2083"/>
                  </a:lnTo>
                  <a:lnTo>
                    <a:pt x="774" y="2195"/>
                  </a:lnTo>
                  <a:lnTo>
                    <a:pt x="731" y="2411"/>
                  </a:lnTo>
                  <a:lnTo>
                    <a:pt x="721" y="2487"/>
                  </a:lnTo>
                  <a:lnTo>
                    <a:pt x="241" y="2475"/>
                  </a:lnTo>
                  <a:lnTo>
                    <a:pt x="157" y="2060"/>
                  </a:lnTo>
                  <a:lnTo>
                    <a:pt x="376" y="1839"/>
                  </a:lnTo>
                  <a:lnTo>
                    <a:pt x="1183" y="1756"/>
                  </a:lnTo>
                  <a:lnTo>
                    <a:pt x="457" y="1613"/>
                  </a:lnTo>
                  <a:lnTo>
                    <a:pt x="19" y="1450"/>
                  </a:lnTo>
                  <a:lnTo>
                    <a:pt x="0" y="1355"/>
                  </a:lnTo>
                  <a:lnTo>
                    <a:pt x="22" y="1253"/>
                  </a:lnTo>
                  <a:lnTo>
                    <a:pt x="36" y="1198"/>
                  </a:lnTo>
                  <a:lnTo>
                    <a:pt x="76" y="1141"/>
                  </a:lnTo>
                  <a:lnTo>
                    <a:pt x="141" y="1141"/>
                  </a:lnTo>
                  <a:lnTo>
                    <a:pt x="274" y="1193"/>
                  </a:lnTo>
                  <a:lnTo>
                    <a:pt x="314" y="1210"/>
                  </a:lnTo>
                  <a:lnTo>
                    <a:pt x="443" y="1215"/>
                  </a:lnTo>
                  <a:lnTo>
                    <a:pt x="543" y="1200"/>
                  </a:lnTo>
                  <a:lnTo>
                    <a:pt x="424" y="1158"/>
                  </a:lnTo>
                  <a:lnTo>
                    <a:pt x="407" y="1110"/>
                  </a:lnTo>
                  <a:lnTo>
                    <a:pt x="443" y="1103"/>
                  </a:lnTo>
                  <a:lnTo>
                    <a:pt x="469" y="1030"/>
                  </a:lnTo>
                  <a:lnTo>
                    <a:pt x="448" y="958"/>
                  </a:lnTo>
                  <a:lnTo>
                    <a:pt x="419" y="899"/>
                  </a:lnTo>
                  <a:lnTo>
                    <a:pt x="391" y="859"/>
                  </a:lnTo>
                  <a:lnTo>
                    <a:pt x="419" y="847"/>
                  </a:lnTo>
                  <a:lnTo>
                    <a:pt x="524" y="852"/>
                  </a:lnTo>
                  <a:lnTo>
                    <a:pt x="588" y="849"/>
                  </a:lnTo>
                  <a:lnTo>
                    <a:pt x="695" y="840"/>
                  </a:lnTo>
                  <a:lnTo>
                    <a:pt x="769" y="842"/>
                  </a:lnTo>
                  <a:lnTo>
                    <a:pt x="847" y="856"/>
                  </a:lnTo>
                  <a:lnTo>
                    <a:pt x="893" y="849"/>
                  </a:lnTo>
                  <a:lnTo>
                    <a:pt x="928" y="835"/>
                  </a:lnTo>
                  <a:lnTo>
                    <a:pt x="974" y="856"/>
                  </a:lnTo>
                  <a:lnTo>
                    <a:pt x="1052" y="833"/>
                  </a:lnTo>
                  <a:lnTo>
                    <a:pt x="1221" y="759"/>
                  </a:lnTo>
                  <a:lnTo>
                    <a:pt x="1404" y="669"/>
                  </a:lnTo>
                  <a:lnTo>
                    <a:pt x="1519" y="593"/>
                  </a:lnTo>
                  <a:lnTo>
                    <a:pt x="1623" y="405"/>
                  </a:lnTo>
                  <a:lnTo>
                    <a:pt x="1704" y="303"/>
                  </a:lnTo>
                  <a:lnTo>
                    <a:pt x="1735" y="311"/>
                  </a:lnTo>
                  <a:lnTo>
                    <a:pt x="1847" y="213"/>
                  </a:lnTo>
                  <a:lnTo>
                    <a:pt x="2073" y="61"/>
                  </a:lnTo>
                  <a:lnTo>
                    <a:pt x="2152" y="16"/>
                  </a:lnTo>
                  <a:lnTo>
                    <a:pt x="2264" y="0"/>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5" name="Freeform 308"/>
            <p:cNvSpPr>
              <a:spLocks/>
            </p:cNvSpPr>
            <p:nvPr/>
          </p:nvSpPr>
          <p:spPr bwMode="auto">
            <a:xfrm>
              <a:off x="1209" y="1647"/>
              <a:ext cx="298" cy="387"/>
            </a:xfrm>
            <a:custGeom>
              <a:avLst/>
              <a:gdLst>
                <a:gd name="T0" fmla="*/ 298 w 298"/>
                <a:gd name="T1" fmla="*/ 24 h 387"/>
                <a:gd name="T2" fmla="*/ 290 w 298"/>
                <a:gd name="T3" fmla="*/ 116 h 387"/>
                <a:gd name="T4" fmla="*/ 290 w 298"/>
                <a:gd name="T5" fmla="*/ 311 h 387"/>
                <a:gd name="T6" fmla="*/ 233 w 298"/>
                <a:gd name="T7" fmla="*/ 266 h 387"/>
                <a:gd name="T8" fmla="*/ 219 w 298"/>
                <a:gd name="T9" fmla="*/ 261 h 387"/>
                <a:gd name="T10" fmla="*/ 179 w 298"/>
                <a:gd name="T11" fmla="*/ 263 h 387"/>
                <a:gd name="T12" fmla="*/ 143 w 298"/>
                <a:gd name="T13" fmla="*/ 282 h 387"/>
                <a:gd name="T14" fmla="*/ 102 w 298"/>
                <a:gd name="T15" fmla="*/ 289 h 387"/>
                <a:gd name="T16" fmla="*/ 81 w 298"/>
                <a:gd name="T17" fmla="*/ 311 h 387"/>
                <a:gd name="T18" fmla="*/ 24 w 298"/>
                <a:gd name="T19" fmla="*/ 387 h 387"/>
                <a:gd name="T20" fmla="*/ 17 w 298"/>
                <a:gd name="T21" fmla="*/ 335 h 387"/>
                <a:gd name="T22" fmla="*/ 14 w 298"/>
                <a:gd name="T23" fmla="*/ 74 h 387"/>
                <a:gd name="T24" fmla="*/ 10 w 298"/>
                <a:gd name="T25" fmla="*/ 47 h 387"/>
                <a:gd name="T26" fmla="*/ 0 w 298"/>
                <a:gd name="T27" fmla="*/ 19 h 387"/>
                <a:gd name="T28" fmla="*/ 71 w 298"/>
                <a:gd name="T29" fmla="*/ 0 h 387"/>
                <a:gd name="T30" fmla="*/ 217 w 298"/>
                <a:gd name="T31" fmla="*/ 0 h 387"/>
                <a:gd name="T32" fmla="*/ 276 w 298"/>
                <a:gd name="T33" fmla="*/ 2 h 387"/>
                <a:gd name="T34" fmla="*/ 298 w 298"/>
                <a:gd name="T35" fmla="*/ 24 h 387"/>
                <a:gd name="T36" fmla="*/ 298 w 298"/>
                <a:gd name="T37" fmla="*/ 2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387"/>
                <a:gd name="T59" fmla="*/ 298 w 298"/>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387">
                  <a:moveTo>
                    <a:pt x="298" y="24"/>
                  </a:moveTo>
                  <a:lnTo>
                    <a:pt x="290" y="116"/>
                  </a:lnTo>
                  <a:lnTo>
                    <a:pt x="290" y="311"/>
                  </a:lnTo>
                  <a:lnTo>
                    <a:pt x="233" y="266"/>
                  </a:lnTo>
                  <a:lnTo>
                    <a:pt x="219" y="261"/>
                  </a:lnTo>
                  <a:lnTo>
                    <a:pt x="179" y="263"/>
                  </a:lnTo>
                  <a:lnTo>
                    <a:pt x="143" y="282"/>
                  </a:lnTo>
                  <a:lnTo>
                    <a:pt x="102" y="289"/>
                  </a:lnTo>
                  <a:lnTo>
                    <a:pt x="81" y="311"/>
                  </a:lnTo>
                  <a:lnTo>
                    <a:pt x="24" y="387"/>
                  </a:lnTo>
                  <a:lnTo>
                    <a:pt x="17" y="335"/>
                  </a:lnTo>
                  <a:lnTo>
                    <a:pt x="14" y="74"/>
                  </a:lnTo>
                  <a:lnTo>
                    <a:pt x="10" y="47"/>
                  </a:lnTo>
                  <a:lnTo>
                    <a:pt x="0" y="19"/>
                  </a:lnTo>
                  <a:lnTo>
                    <a:pt x="71" y="0"/>
                  </a:lnTo>
                  <a:lnTo>
                    <a:pt x="217" y="0"/>
                  </a:lnTo>
                  <a:lnTo>
                    <a:pt x="276" y="2"/>
                  </a:lnTo>
                  <a:lnTo>
                    <a:pt x="298" y="24"/>
                  </a:lnTo>
                  <a:close/>
                </a:path>
              </a:pathLst>
            </a:custGeom>
            <a:solidFill>
              <a:srgbClr val="1C404F"/>
            </a:solidFill>
            <a:ln w="9525">
              <a:noFill/>
              <a:round/>
              <a:headEnd/>
              <a:tailEnd/>
            </a:ln>
          </p:spPr>
          <p:txBody>
            <a:bodyPr/>
            <a:lstStyle/>
            <a:p>
              <a:endParaRPr lang="en-US">
                <a:latin typeface="Calibri" pitchFamily="34" charset="0"/>
              </a:endParaRPr>
            </a:p>
          </p:txBody>
        </p:sp>
        <p:sp>
          <p:nvSpPr>
            <p:cNvPr id="23626" name="Freeform 309"/>
            <p:cNvSpPr>
              <a:spLocks/>
            </p:cNvSpPr>
            <p:nvPr/>
          </p:nvSpPr>
          <p:spPr bwMode="auto">
            <a:xfrm>
              <a:off x="1319" y="1656"/>
              <a:ext cx="121" cy="22"/>
            </a:xfrm>
            <a:custGeom>
              <a:avLst/>
              <a:gdLst>
                <a:gd name="T0" fmla="*/ 2 w 121"/>
                <a:gd name="T1" fmla="*/ 0 h 22"/>
                <a:gd name="T2" fmla="*/ 76 w 121"/>
                <a:gd name="T3" fmla="*/ 0 h 22"/>
                <a:gd name="T4" fmla="*/ 116 w 121"/>
                <a:gd name="T5" fmla="*/ 0 h 22"/>
                <a:gd name="T6" fmla="*/ 121 w 121"/>
                <a:gd name="T7" fmla="*/ 17 h 22"/>
                <a:gd name="T8" fmla="*/ 66 w 121"/>
                <a:gd name="T9" fmla="*/ 19 h 22"/>
                <a:gd name="T10" fmla="*/ 0 w 121"/>
                <a:gd name="T11" fmla="*/ 22 h 22"/>
                <a:gd name="T12" fmla="*/ 2 w 121"/>
                <a:gd name="T13" fmla="*/ 0 h 22"/>
                <a:gd name="T14" fmla="*/ 2 w 12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2"/>
                <a:gd name="T26" fmla="*/ 121 w 12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2">
                  <a:moveTo>
                    <a:pt x="2" y="0"/>
                  </a:moveTo>
                  <a:lnTo>
                    <a:pt x="76" y="0"/>
                  </a:lnTo>
                  <a:lnTo>
                    <a:pt x="116" y="0"/>
                  </a:lnTo>
                  <a:lnTo>
                    <a:pt x="121" y="17"/>
                  </a:lnTo>
                  <a:lnTo>
                    <a:pt x="66" y="19"/>
                  </a:lnTo>
                  <a:lnTo>
                    <a:pt x="0" y="22"/>
                  </a:lnTo>
                  <a:lnTo>
                    <a:pt x="2" y="0"/>
                  </a:lnTo>
                  <a:close/>
                </a:path>
              </a:pathLst>
            </a:custGeom>
            <a:solidFill>
              <a:srgbClr val="8A8AA8"/>
            </a:solidFill>
            <a:ln w="9525">
              <a:noFill/>
              <a:round/>
              <a:headEnd/>
              <a:tailEnd/>
            </a:ln>
          </p:spPr>
          <p:txBody>
            <a:bodyPr/>
            <a:lstStyle/>
            <a:p>
              <a:endParaRPr lang="en-US">
                <a:latin typeface="Calibri" pitchFamily="34" charset="0"/>
              </a:endParaRPr>
            </a:p>
          </p:txBody>
        </p:sp>
        <p:sp>
          <p:nvSpPr>
            <p:cNvPr id="23627" name="Freeform 310"/>
            <p:cNvSpPr>
              <a:spLocks/>
            </p:cNvSpPr>
            <p:nvPr/>
          </p:nvSpPr>
          <p:spPr bwMode="auto">
            <a:xfrm>
              <a:off x="1568" y="1338"/>
              <a:ext cx="1709" cy="966"/>
            </a:xfrm>
            <a:custGeom>
              <a:avLst/>
              <a:gdLst>
                <a:gd name="T0" fmla="*/ 1381 w 1709"/>
                <a:gd name="T1" fmla="*/ 0 h 966"/>
                <a:gd name="T2" fmla="*/ 1345 w 1709"/>
                <a:gd name="T3" fmla="*/ 36 h 966"/>
                <a:gd name="T4" fmla="*/ 1240 w 1709"/>
                <a:gd name="T5" fmla="*/ 152 h 966"/>
                <a:gd name="T6" fmla="*/ 1164 w 1709"/>
                <a:gd name="T7" fmla="*/ 200 h 966"/>
                <a:gd name="T8" fmla="*/ 1105 w 1709"/>
                <a:gd name="T9" fmla="*/ 266 h 966"/>
                <a:gd name="T10" fmla="*/ 1079 w 1709"/>
                <a:gd name="T11" fmla="*/ 328 h 966"/>
                <a:gd name="T12" fmla="*/ 1048 w 1709"/>
                <a:gd name="T13" fmla="*/ 442 h 966"/>
                <a:gd name="T14" fmla="*/ 1045 w 1709"/>
                <a:gd name="T15" fmla="*/ 499 h 966"/>
                <a:gd name="T16" fmla="*/ 1040 w 1709"/>
                <a:gd name="T17" fmla="*/ 582 h 966"/>
                <a:gd name="T18" fmla="*/ 998 w 1709"/>
                <a:gd name="T19" fmla="*/ 629 h 966"/>
                <a:gd name="T20" fmla="*/ 998 w 1709"/>
                <a:gd name="T21" fmla="*/ 670 h 966"/>
                <a:gd name="T22" fmla="*/ 967 w 1709"/>
                <a:gd name="T23" fmla="*/ 679 h 966"/>
                <a:gd name="T24" fmla="*/ 945 w 1709"/>
                <a:gd name="T25" fmla="*/ 708 h 966"/>
                <a:gd name="T26" fmla="*/ 864 w 1709"/>
                <a:gd name="T27" fmla="*/ 705 h 966"/>
                <a:gd name="T28" fmla="*/ 807 w 1709"/>
                <a:gd name="T29" fmla="*/ 698 h 966"/>
                <a:gd name="T30" fmla="*/ 762 w 1709"/>
                <a:gd name="T31" fmla="*/ 708 h 966"/>
                <a:gd name="T32" fmla="*/ 712 w 1709"/>
                <a:gd name="T33" fmla="*/ 717 h 966"/>
                <a:gd name="T34" fmla="*/ 662 w 1709"/>
                <a:gd name="T35" fmla="*/ 746 h 966"/>
                <a:gd name="T36" fmla="*/ 600 w 1709"/>
                <a:gd name="T37" fmla="*/ 743 h 966"/>
                <a:gd name="T38" fmla="*/ 415 w 1709"/>
                <a:gd name="T39" fmla="*/ 674 h 966"/>
                <a:gd name="T40" fmla="*/ 350 w 1709"/>
                <a:gd name="T41" fmla="*/ 660 h 966"/>
                <a:gd name="T42" fmla="*/ 122 w 1709"/>
                <a:gd name="T43" fmla="*/ 646 h 966"/>
                <a:gd name="T44" fmla="*/ 58 w 1709"/>
                <a:gd name="T45" fmla="*/ 698 h 966"/>
                <a:gd name="T46" fmla="*/ 34 w 1709"/>
                <a:gd name="T47" fmla="*/ 717 h 966"/>
                <a:gd name="T48" fmla="*/ 0 w 1709"/>
                <a:gd name="T49" fmla="*/ 805 h 966"/>
                <a:gd name="T50" fmla="*/ 0 w 1709"/>
                <a:gd name="T51" fmla="*/ 838 h 966"/>
                <a:gd name="T52" fmla="*/ 22 w 1709"/>
                <a:gd name="T53" fmla="*/ 881 h 966"/>
                <a:gd name="T54" fmla="*/ 117 w 1709"/>
                <a:gd name="T55" fmla="*/ 893 h 966"/>
                <a:gd name="T56" fmla="*/ 191 w 1709"/>
                <a:gd name="T57" fmla="*/ 919 h 966"/>
                <a:gd name="T58" fmla="*/ 255 w 1709"/>
                <a:gd name="T59" fmla="*/ 957 h 966"/>
                <a:gd name="T60" fmla="*/ 391 w 1709"/>
                <a:gd name="T61" fmla="*/ 966 h 966"/>
                <a:gd name="T62" fmla="*/ 412 w 1709"/>
                <a:gd name="T63" fmla="*/ 950 h 966"/>
                <a:gd name="T64" fmla="*/ 443 w 1709"/>
                <a:gd name="T65" fmla="*/ 938 h 966"/>
                <a:gd name="T66" fmla="*/ 572 w 1709"/>
                <a:gd name="T67" fmla="*/ 950 h 966"/>
                <a:gd name="T68" fmla="*/ 693 w 1709"/>
                <a:gd name="T69" fmla="*/ 926 h 966"/>
                <a:gd name="T70" fmla="*/ 822 w 1709"/>
                <a:gd name="T71" fmla="*/ 943 h 966"/>
                <a:gd name="T72" fmla="*/ 869 w 1709"/>
                <a:gd name="T73" fmla="*/ 959 h 966"/>
                <a:gd name="T74" fmla="*/ 888 w 1709"/>
                <a:gd name="T75" fmla="*/ 959 h 966"/>
                <a:gd name="T76" fmla="*/ 943 w 1709"/>
                <a:gd name="T77" fmla="*/ 938 h 966"/>
                <a:gd name="T78" fmla="*/ 976 w 1709"/>
                <a:gd name="T79" fmla="*/ 954 h 966"/>
                <a:gd name="T80" fmla="*/ 998 w 1709"/>
                <a:gd name="T81" fmla="*/ 954 h 966"/>
                <a:gd name="T82" fmla="*/ 1036 w 1709"/>
                <a:gd name="T83" fmla="*/ 933 h 966"/>
                <a:gd name="T84" fmla="*/ 1098 w 1709"/>
                <a:gd name="T85" fmla="*/ 933 h 966"/>
                <a:gd name="T86" fmla="*/ 1145 w 1709"/>
                <a:gd name="T87" fmla="*/ 909 h 966"/>
                <a:gd name="T88" fmla="*/ 1243 w 1709"/>
                <a:gd name="T89" fmla="*/ 850 h 966"/>
                <a:gd name="T90" fmla="*/ 1409 w 1709"/>
                <a:gd name="T91" fmla="*/ 765 h 966"/>
                <a:gd name="T92" fmla="*/ 1533 w 1709"/>
                <a:gd name="T93" fmla="*/ 689 h 966"/>
                <a:gd name="T94" fmla="*/ 1657 w 1709"/>
                <a:gd name="T95" fmla="*/ 466 h 966"/>
                <a:gd name="T96" fmla="*/ 1709 w 1709"/>
                <a:gd name="T97" fmla="*/ 394 h 966"/>
                <a:gd name="T98" fmla="*/ 1676 w 1709"/>
                <a:gd name="T99" fmla="*/ 311 h 966"/>
                <a:gd name="T100" fmla="*/ 1631 w 1709"/>
                <a:gd name="T101" fmla="*/ 238 h 966"/>
                <a:gd name="T102" fmla="*/ 1476 w 1709"/>
                <a:gd name="T103" fmla="*/ 209 h 966"/>
                <a:gd name="T104" fmla="*/ 1386 w 1709"/>
                <a:gd name="T105" fmla="*/ 164 h 966"/>
                <a:gd name="T106" fmla="*/ 1376 w 1709"/>
                <a:gd name="T107" fmla="*/ 133 h 966"/>
                <a:gd name="T108" fmla="*/ 1381 w 1709"/>
                <a:gd name="T109" fmla="*/ 0 h 966"/>
                <a:gd name="T110" fmla="*/ 1381 w 1709"/>
                <a:gd name="T111" fmla="*/ 0 h 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966"/>
                <a:gd name="T170" fmla="*/ 1709 w 1709"/>
                <a:gd name="T171" fmla="*/ 966 h 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966">
                  <a:moveTo>
                    <a:pt x="1381" y="0"/>
                  </a:moveTo>
                  <a:lnTo>
                    <a:pt x="1345" y="36"/>
                  </a:lnTo>
                  <a:lnTo>
                    <a:pt x="1240" y="152"/>
                  </a:lnTo>
                  <a:lnTo>
                    <a:pt x="1164" y="200"/>
                  </a:lnTo>
                  <a:lnTo>
                    <a:pt x="1105" y="266"/>
                  </a:lnTo>
                  <a:lnTo>
                    <a:pt x="1079" y="328"/>
                  </a:lnTo>
                  <a:lnTo>
                    <a:pt x="1048" y="442"/>
                  </a:lnTo>
                  <a:lnTo>
                    <a:pt x="1045" y="499"/>
                  </a:lnTo>
                  <a:lnTo>
                    <a:pt x="1040" y="582"/>
                  </a:lnTo>
                  <a:lnTo>
                    <a:pt x="998" y="629"/>
                  </a:lnTo>
                  <a:lnTo>
                    <a:pt x="998" y="670"/>
                  </a:lnTo>
                  <a:lnTo>
                    <a:pt x="967" y="679"/>
                  </a:lnTo>
                  <a:lnTo>
                    <a:pt x="945" y="708"/>
                  </a:lnTo>
                  <a:lnTo>
                    <a:pt x="864" y="705"/>
                  </a:lnTo>
                  <a:lnTo>
                    <a:pt x="807" y="698"/>
                  </a:lnTo>
                  <a:lnTo>
                    <a:pt x="762" y="708"/>
                  </a:lnTo>
                  <a:lnTo>
                    <a:pt x="712" y="717"/>
                  </a:lnTo>
                  <a:lnTo>
                    <a:pt x="662" y="746"/>
                  </a:lnTo>
                  <a:lnTo>
                    <a:pt x="600" y="743"/>
                  </a:lnTo>
                  <a:lnTo>
                    <a:pt x="415" y="674"/>
                  </a:lnTo>
                  <a:lnTo>
                    <a:pt x="350" y="660"/>
                  </a:lnTo>
                  <a:lnTo>
                    <a:pt x="122" y="646"/>
                  </a:lnTo>
                  <a:lnTo>
                    <a:pt x="58" y="698"/>
                  </a:lnTo>
                  <a:lnTo>
                    <a:pt x="34" y="717"/>
                  </a:lnTo>
                  <a:lnTo>
                    <a:pt x="0" y="805"/>
                  </a:lnTo>
                  <a:lnTo>
                    <a:pt x="0" y="838"/>
                  </a:lnTo>
                  <a:lnTo>
                    <a:pt x="22" y="881"/>
                  </a:lnTo>
                  <a:lnTo>
                    <a:pt x="117" y="893"/>
                  </a:lnTo>
                  <a:lnTo>
                    <a:pt x="191" y="919"/>
                  </a:lnTo>
                  <a:lnTo>
                    <a:pt x="255" y="957"/>
                  </a:lnTo>
                  <a:lnTo>
                    <a:pt x="391" y="966"/>
                  </a:lnTo>
                  <a:lnTo>
                    <a:pt x="412" y="950"/>
                  </a:lnTo>
                  <a:lnTo>
                    <a:pt x="443" y="938"/>
                  </a:lnTo>
                  <a:lnTo>
                    <a:pt x="572" y="950"/>
                  </a:lnTo>
                  <a:lnTo>
                    <a:pt x="693" y="926"/>
                  </a:lnTo>
                  <a:lnTo>
                    <a:pt x="822" y="943"/>
                  </a:lnTo>
                  <a:lnTo>
                    <a:pt x="869" y="959"/>
                  </a:lnTo>
                  <a:lnTo>
                    <a:pt x="888" y="959"/>
                  </a:lnTo>
                  <a:lnTo>
                    <a:pt x="943" y="938"/>
                  </a:lnTo>
                  <a:lnTo>
                    <a:pt x="976" y="954"/>
                  </a:lnTo>
                  <a:lnTo>
                    <a:pt x="998" y="954"/>
                  </a:lnTo>
                  <a:lnTo>
                    <a:pt x="1036" y="933"/>
                  </a:lnTo>
                  <a:lnTo>
                    <a:pt x="1098" y="933"/>
                  </a:lnTo>
                  <a:lnTo>
                    <a:pt x="1145" y="909"/>
                  </a:lnTo>
                  <a:lnTo>
                    <a:pt x="1243" y="850"/>
                  </a:lnTo>
                  <a:lnTo>
                    <a:pt x="1409" y="765"/>
                  </a:lnTo>
                  <a:lnTo>
                    <a:pt x="1533" y="689"/>
                  </a:lnTo>
                  <a:lnTo>
                    <a:pt x="1657" y="466"/>
                  </a:lnTo>
                  <a:lnTo>
                    <a:pt x="1709" y="394"/>
                  </a:lnTo>
                  <a:lnTo>
                    <a:pt x="1676" y="311"/>
                  </a:lnTo>
                  <a:lnTo>
                    <a:pt x="1631" y="238"/>
                  </a:lnTo>
                  <a:lnTo>
                    <a:pt x="1476" y="209"/>
                  </a:lnTo>
                  <a:lnTo>
                    <a:pt x="1386" y="164"/>
                  </a:lnTo>
                  <a:lnTo>
                    <a:pt x="1376" y="133"/>
                  </a:lnTo>
                  <a:lnTo>
                    <a:pt x="1381" y="0"/>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28" name="Freeform 311"/>
            <p:cNvSpPr>
              <a:spLocks/>
            </p:cNvSpPr>
            <p:nvPr/>
          </p:nvSpPr>
          <p:spPr bwMode="auto">
            <a:xfrm>
              <a:off x="1292" y="1728"/>
              <a:ext cx="100" cy="199"/>
            </a:xfrm>
            <a:custGeom>
              <a:avLst/>
              <a:gdLst>
                <a:gd name="T0" fmla="*/ 46 w 100"/>
                <a:gd name="T1" fmla="*/ 9 h 199"/>
                <a:gd name="T2" fmla="*/ 12 w 100"/>
                <a:gd name="T3" fmla="*/ 111 h 199"/>
                <a:gd name="T4" fmla="*/ 0 w 100"/>
                <a:gd name="T5" fmla="*/ 156 h 199"/>
                <a:gd name="T6" fmla="*/ 24 w 100"/>
                <a:gd name="T7" fmla="*/ 171 h 199"/>
                <a:gd name="T8" fmla="*/ 17 w 100"/>
                <a:gd name="T9" fmla="*/ 199 h 199"/>
                <a:gd name="T10" fmla="*/ 100 w 100"/>
                <a:gd name="T11" fmla="*/ 185 h 199"/>
                <a:gd name="T12" fmla="*/ 77 w 100"/>
                <a:gd name="T13" fmla="*/ 137 h 199"/>
                <a:gd name="T14" fmla="*/ 67 w 100"/>
                <a:gd name="T15" fmla="*/ 78 h 199"/>
                <a:gd name="T16" fmla="*/ 69 w 100"/>
                <a:gd name="T17" fmla="*/ 0 h 199"/>
                <a:gd name="T18" fmla="*/ 46 w 100"/>
                <a:gd name="T19" fmla="*/ 9 h 199"/>
                <a:gd name="T20" fmla="*/ 46 w 100"/>
                <a:gd name="T21" fmla="*/ 9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99"/>
                <a:gd name="T35" fmla="*/ 100 w 100"/>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99">
                  <a:moveTo>
                    <a:pt x="46" y="9"/>
                  </a:moveTo>
                  <a:lnTo>
                    <a:pt x="12" y="111"/>
                  </a:lnTo>
                  <a:lnTo>
                    <a:pt x="0" y="156"/>
                  </a:lnTo>
                  <a:lnTo>
                    <a:pt x="24" y="171"/>
                  </a:lnTo>
                  <a:lnTo>
                    <a:pt x="17" y="199"/>
                  </a:lnTo>
                  <a:lnTo>
                    <a:pt x="100" y="185"/>
                  </a:lnTo>
                  <a:lnTo>
                    <a:pt x="77" y="137"/>
                  </a:lnTo>
                  <a:lnTo>
                    <a:pt x="67" y="78"/>
                  </a:lnTo>
                  <a:lnTo>
                    <a:pt x="69" y="0"/>
                  </a:lnTo>
                  <a:lnTo>
                    <a:pt x="46" y="9"/>
                  </a:lnTo>
                  <a:close/>
                </a:path>
              </a:pathLst>
            </a:custGeom>
            <a:solidFill>
              <a:srgbClr val="4A697A"/>
            </a:solidFill>
            <a:ln w="9525">
              <a:noFill/>
              <a:round/>
              <a:headEnd/>
              <a:tailEnd/>
            </a:ln>
          </p:spPr>
          <p:txBody>
            <a:bodyPr/>
            <a:lstStyle/>
            <a:p>
              <a:endParaRPr lang="en-US">
                <a:latin typeface="Calibri" pitchFamily="34" charset="0"/>
              </a:endParaRPr>
            </a:p>
          </p:txBody>
        </p:sp>
        <p:sp>
          <p:nvSpPr>
            <p:cNvPr id="23629" name="Freeform 312"/>
            <p:cNvSpPr>
              <a:spLocks/>
            </p:cNvSpPr>
            <p:nvPr/>
          </p:nvSpPr>
          <p:spPr bwMode="auto">
            <a:xfrm>
              <a:off x="2568" y="2043"/>
              <a:ext cx="278" cy="233"/>
            </a:xfrm>
            <a:custGeom>
              <a:avLst/>
              <a:gdLst>
                <a:gd name="T0" fmla="*/ 155 w 278"/>
                <a:gd name="T1" fmla="*/ 26 h 233"/>
                <a:gd name="T2" fmla="*/ 171 w 278"/>
                <a:gd name="T3" fmla="*/ 114 h 233"/>
                <a:gd name="T4" fmla="*/ 121 w 278"/>
                <a:gd name="T5" fmla="*/ 190 h 233"/>
                <a:gd name="T6" fmla="*/ 24 w 278"/>
                <a:gd name="T7" fmla="*/ 114 h 233"/>
                <a:gd name="T8" fmla="*/ 0 w 278"/>
                <a:gd name="T9" fmla="*/ 181 h 233"/>
                <a:gd name="T10" fmla="*/ 10 w 278"/>
                <a:gd name="T11" fmla="*/ 233 h 233"/>
                <a:gd name="T12" fmla="*/ 98 w 278"/>
                <a:gd name="T13" fmla="*/ 233 h 233"/>
                <a:gd name="T14" fmla="*/ 145 w 278"/>
                <a:gd name="T15" fmla="*/ 200 h 233"/>
                <a:gd name="T16" fmla="*/ 186 w 278"/>
                <a:gd name="T17" fmla="*/ 190 h 233"/>
                <a:gd name="T18" fmla="*/ 278 w 278"/>
                <a:gd name="T19" fmla="*/ 114 h 233"/>
                <a:gd name="T20" fmla="*/ 233 w 278"/>
                <a:gd name="T21" fmla="*/ 55 h 233"/>
                <a:gd name="T22" fmla="*/ 195 w 278"/>
                <a:gd name="T23" fmla="*/ 31 h 233"/>
                <a:gd name="T24" fmla="*/ 140 w 278"/>
                <a:gd name="T25" fmla="*/ 0 h 233"/>
                <a:gd name="T26" fmla="*/ 155 w 278"/>
                <a:gd name="T27" fmla="*/ 26 h 233"/>
                <a:gd name="T28" fmla="*/ 155 w 278"/>
                <a:gd name="T29" fmla="*/ 2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233"/>
                <a:gd name="T47" fmla="*/ 278 w 278"/>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233">
                  <a:moveTo>
                    <a:pt x="155" y="26"/>
                  </a:moveTo>
                  <a:lnTo>
                    <a:pt x="171" y="114"/>
                  </a:lnTo>
                  <a:lnTo>
                    <a:pt x="121" y="190"/>
                  </a:lnTo>
                  <a:lnTo>
                    <a:pt x="24" y="114"/>
                  </a:lnTo>
                  <a:lnTo>
                    <a:pt x="0" y="181"/>
                  </a:lnTo>
                  <a:lnTo>
                    <a:pt x="10" y="233"/>
                  </a:lnTo>
                  <a:lnTo>
                    <a:pt x="98" y="233"/>
                  </a:lnTo>
                  <a:lnTo>
                    <a:pt x="145" y="200"/>
                  </a:lnTo>
                  <a:lnTo>
                    <a:pt x="186" y="190"/>
                  </a:lnTo>
                  <a:lnTo>
                    <a:pt x="278" y="114"/>
                  </a:lnTo>
                  <a:lnTo>
                    <a:pt x="233" y="55"/>
                  </a:lnTo>
                  <a:lnTo>
                    <a:pt x="195" y="31"/>
                  </a:lnTo>
                  <a:lnTo>
                    <a:pt x="140" y="0"/>
                  </a:lnTo>
                  <a:lnTo>
                    <a:pt x="155" y="26"/>
                  </a:lnTo>
                  <a:close/>
                </a:path>
              </a:pathLst>
            </a:custGeom>
            <a:solidFill>
              <a:srgbClr val="6B594A"/>
            </a:solidFill>
            <a:ln w="9525">
              <a:noFill/>
              <a:round/>
              <a:headEnd/>
              <a:tailEnd/>
            </a:ln>
          </p:spPr>
          <p:txBody>
            <a:bodyPr/>
            <a:lstStyle/>
            <a:p>
              <a:endParaRPr lang="en-US">
                <a:latin typeface="Calibri" pitchFamily="34" charset="0"/>
              </a:endParaRPr>
            </a:p>
          </p:txBody>
        </p:sp>
        <p:sp>
          <p:nvSpPr>
            <p:cNvPr id="23630" name="Freeform 313"/>
            <p:cNvSpPr>
              <a:spLocks/>
            </p:cNvSpPr>
            <p:nvPr/>
          </p:nvSpPr>
          <p:spPr bwMode="auto">
            <a:xfrm>
              <a:off x="1614" y="2003"/>
              <a:ext cx="671" cy="237"/>
            </a:xfrm>
            <a:custGeom>
              <a:avLst/>
              <a:gdLst>
                <a:gd name="T0" fmla="*/ 62 w 671"/>
                <a:gd name="T1" fmla="*/ 0 h 237"/>
                <a:gd name="T2" fmla="*/ 366 w 671"/>
                <a:gd name="T3" fmla="*/ 12 h 237"/>
                <a:gd name="T4" fmla="*/ 578 w 671"/>
                <a:gd name="T5" fmla="*/ 90 h 237"/>
                <a:gd name="T6" fmla="*/ 671 w 671"/>
                <a:gd name="T7" fmla="*/ 85 h 237"/>
                <a:gd name="T8" fmla="*/ 542 w 671"/>
                <a:gd name="T9" fmla="*/ 119 h 237"/>
                <a:gd name="T10" fmla="*/ 514 w 671"/>
                <a:gd name="T11" fmla="*/ 154 h 237"/>
                <a:gd name="T12" fmla="*/ 383 w 671"/>
                <a:gd name="T13" fmla="*/ 50 h 237"/>
                <a:gd name="T14" fmla="*/ 376 w 671"/>
                <a:gd name="T15" fmla="*/ 114 h 237"/>
                <a:gd name="T16" fmla="*/ 466 w 671"/>
                <a:gd name="T17" fmla="*/ 237 h 237"/>
                <a:gd name="T18" fmla="*/ 285 w 671"/>
                <a:gd name="T19" fmla="*/ 119 h 237"/>
                <a:gd name="T20" fmla="*/ 0 w 671"/>
                <a:gd name="T21" fmla="*/ 78 h 237"/>
                <a:gd name="T22" fmla="*/ 28 w 671"/>
                <a:gd name="T23" fmla="*/ 14 h 237"/>
                <a:gd name="T24" fmla="*/ 62 w 671"/>
                <a:gd name="T25" fmla="*/ 0 h 237"/>
                <a:gd name="T26" fmla="*/ 62 w 671"/>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237"/>
                <a:gd name="T44" fmla="*/ 671 w 671"/>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237">
                  <a:moveTo>
                    <a:pt x="62" y="0"/>
                  </a:moveTo>
                  <a:lnTo>
                    <a:pt x="366" y="12"/>
                  </a:lnTo>
                  <a:lnTo>
                    <a:pt x="578" y="90"/>
                  </a:lnTo>
                  <a:lnTo>
                    <a:pt x="671" y="85"/>
                  </a:lnTo>
                  <a:lnTo>
                    <a:pt x="542" y="119"/>
                  </a:lnTo>
                  <a:lnTo>
                    <a:pt x="514" y="154"/>
                  </a:lnTo>
                  <a:lnTo>
                    <a:pt x="383" y="50"/>
                  </a:lnTo>
                  <a:lnTo>
                    <a:pt x="376" y="114"/>
                  </a:lnTo>
                  <a:lnTo>
                    <a:pt x="466" y="237"/>
                  </a:lnTo>
                  <a:lnTo>
                    <a:pt x="285" y="119"/>
                  </a:lnTo>
                  <a:lnTo>
                    <a:pt x="0" y="78"/>
                  </a:lnTo>
                  <a:lnTo>
                    <a:pt x="28" y="14"/>
                  </a:lnTo>
                  <a:lnTo>
                    <a:pt x="62" y="0"/>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1" name="Freeform 314"/>
            <p:cNvSpPr>
              <a:spLocks/>
            </p:cNvSpPr>
            <p:nvPr/>
          </p:nvSpPr>
          <p:spPr bwMode="auto">
            <a:xfrm>
              <a:off x="2411" y="1887"/>
              <a:ext cx="769" cy="313"/>
            </a:xfrm>
            <a:custGeom>
              <a:avLst/>
              <a:gdLst>
                <a:gd name="T0" fmla="*/ 697 w 769"/>
                <a:gd name="T1" fmla="*/ 12 h 313"/>
                <a:gd name="T2" fmla="*/ 616 w 769"/>
                <a:gd name="T3" fmla="*/ 73 h 313"/>
                <a:gd name="T4" fmla="*/ 421 w 769"/>
                <a:gd name="T5" fmla="*/ 137 h 313"/>
                <a:gd name="T6" fmla="*/ 350 w 769"/>
                <a:gd name="T7" fmla="*/ 137 h 313"/>
                <a:gd name="T8" fmla="*/ 202 w 769"/>
                <a:gd name="T9" fmla="*/ 64 h 313"/>
                <a:gd name="T10" fmla="*/ 174 w 769"/>
                <a:gd name="T11" fmla="*/ 73 h 313"/>
                <a:gd name="T12" fmla="*/ 162 w 769"/>
                <a:gd name="T13" fmla="*/ 123 h 313"/>
                <a:gd name="T14" fmla="*/ 174 w 769"/>
                <a:gd name="T15" fmla="*/ 230 h 313"/>
                <a:gd name="T16" fmla="*/ 164 w 769"/>
                <a:gd name="T17" fmla="*/ 280 h 313"/>
                <a:gd name="T18" fmla="*/ 131 w 769"/>
                <a:gd name="T19" fmla="*/ 270 h 313"/>
                <a:gd name="T20" fmla="*/ 95 w 769"/>
                <a:gd name="T21" fmla="*/ 168 h 313"/>
                <a:gd name="T22" fmla="*/ 55 w 769"/>
                <a:gd name="T23" fmla="*/ 168 h 313"/>
                <a:gd name="T24" fmla="*/ 33 w 769"/>
                <a:gd name="T25" fmla="*/ 277 h 313"/>
                <a:gd name="T26" fmla="*/ 0 w 769"/>
                <a:gd name="T27" fmla="*/ 303 h 313"/>
                <a:gd name="T28" fmla="*/ 31 w 769"/>
                <a:gd name="T29" fmla="*/ 311 h 313"/>
                <a:gd name="T30" fmla="*/ 83 w 769"/>
                <a:gd name="T31" fmla="*/ 230 h 313"/>
                <a:gd name="T32" fmla="*/ 114 w 769"/>
                <a:gd name="T33" fmla="*/ 313 h 313"/>
                <a:gd name="T34" fmla="*/ 164 w 769"/>
                <a:gd name="T35" fmla="*/ 313 h 313"/>
                <a:gd name="T36" fmla="*/ 212 w 769"/>
                <a:gd name="T37" fmla="*/ 254 h 313"/>
                <a:gd name="T38" fmla="*/ 205 w 769"/>
                <a:gd name="T39" fmla="*/ 114 h 313"/>
                <a:gd name="T40" fmla="*/ 238 w 769"/>
                <a:gd name="T41" fmla="*/ 114 h 313"/>
                <a:gd name="T42" fmla="*/ 314 w 769"/>
                <a:gd name="T43" fmla="*/ 161 h 313"/>
                <a:gd name="T44" fmla="*/ 435 w 769"/>
                <a:gd name="T45" fmla="*/ 182 h 313"/>
                <a:gd name="T46" fmla="*/ 683 w 769"/>
                <a:gd name="T47" fmla="*/ 130 h 313"/>
                <a:gd name="T48" fmla="*/ 769 w 769"/>
                <a:gd name="T49" fmla="*/ 0 h 313"/>
                <a:gd name="T50" fmla="*/ 697 w 769"/>
                <a:gd name="T51" fmla="*/ 12 h 313"/>
                <a:gd name="T52" fmla="*/ 697 w 769"/>
                <a:gd name="T53" fmla="*/ 12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9"/>
                <a:gd name="T82" fmla="*/ 0 h 313"/>
                <a:gd name="T83" fmla="*/ 769 w 769"/>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9" h="313">
                  <a:moveTo>
                    <a:pt x="697" y="12"/>
                  </a:moveTo>
                  <a:lnTo>
                    <a:pt x="616" y="73"/>
                  </a:lnTo>
                  <a:lnTo>
                    <a:pt x="421" y="137"/>
                  </a:lnTo>
                  <a:lnTo>
                    <a:pt x="350" y="137"/>
                  </a:lnTo>
                  <a:lnTo>
                    <a:pt x="202" y="64"/>
                  </a:lnTo>
                  <a:lnTo>
                    <a:pt x="174" y="73"/>
                  </a:lnTo>
                  <a:lnTo>
                    <a:pt x="162" y="123"/>
                  </a:lnTo>
                  <a:lnTo>
                    <a:pt x="174" y="230"/>
                  </a:lnTo>
                  <a:lnTo>
                    <a:pt x="164" y="280"/>
                  </a:lnTo>
                  <a:lnTo>
                    <a:pt x="131" y="270"/>
                  </a:lnTo>
                  <a:lnTo>
                    <a:pt x="95" y="168"/>
                  </a:lnTo>
                  <a:lnTo>
                    <a:pt x="55" y="168"/>
                  </a:lnTo>
                  <a:lnTo>
                    <a:pt x="33" y="277"/>
                  </a:lnTo>
                  <a:lnTo>
                    <a:pt x="0" y="303"/>
                  </a:lnTo>
                  <a:lnTo>
                    <a:pt x="31" y="311"/>
                  </a:lnTo>
                  <a:lnTo>
                    <a:pt x="83" y="230"/>
                  </a:lnTo>
                  <a:lnTo>
                    <a:pt x="114" y="313"/>
                  </a:lnTo>
                  <a:lnTo>
                    <a:pt x="164" y="313"/>
                  </a:lnTo>
                  <a:lnTo>
                    <a:pt x="212" y="254"/>
                  </a:lnTo>
                  <a:lnTo>
                    <a:pt x="205" y="114"/>
                  </a:lnTo>
                  <a:lnTo>
                    <a:pt x="238" y="114"/>
                  </a:lnTo>
                  <a:lnTo>
                    <a:pt x="314" y="161"/>
                  </a:lnTo>
                  <a:lnTo>
                    <a:pt x="435" y="182"/>
                  </a:lnTo>
                  <a:lnTo>
                    <a:pt x="683" y="130"/>
                  </a:lnTo>
                  <a:lnTo>
                    <a:pt x="769" y="0"/>
                  </a:lnTo>
                  <a:lnTo>
                    <a:pt x="697" y="12"/>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2" name="Freeform 315"/>
            <p:cNvSpPr>
              <a:spLocks/>
            </p:cNvSpPr>
            <p:nvPr/>
          </p:nvSpPr>
          <p:spPr bwMode="auto">
            <a:xfrm>
              <a:off x="2963" y="3640"/>
              <a:ext cx="957" cy="283"/>
            </a:xfrm>
            <a:custGeom>
              <a:avLst/>
              <a:gdLst>
                <a:gd name="T0" fmla="*/ 0 w 957"/>
                <a:gd name="T1" fmla="*/ 36 h 283"/>
                <a:gd name="T2" fmla="*/ 174 w 957"/>
                <a:gd name="T3" fmla="*/ 238 h 283"/>
                <a:gd name="T4" fmla="*/ 236 w 957"/>
                <a:gd name="T5" fmla="*/ 252 h 283"/>
                <a:gd name="T6" fmla="*/ 498 w 957"/>
                <a:gd name="T7" fmla="*/ 271 h 283"/>
                <a:gd name="T8" fmla="*/ 274 w 957"/>
                <a:gd name="T9" fmla="*/ 88 h 283"/>
                <a:gd name="T10" fmla="*/ 455 w 957"/>
                <a:gd name="T11" fmla="*/ 88 h 283"/>
                <a:gd name="T12" fmla="*/ 552 w 957"/>
                <a:gd name="T13" fmla="*/ 157 h 283"/>
                <a:gd name="T14" fmla="*/ 633 w 957"/>
                <a:gd name="T15" fmla="*/ 283 h 283"/>
                <a:gd name="T16" fmla="*/ 957 w 957"/>
                <a:gd name="T17" fmla="*/ 283 h 283"/>
                <a:gd name="T18" fmla="*/ 943 w 957"/>
                <a:gd name="T19" fmla="*/ 148 h 283"/>
                <a:gd name="T20" fmla="*/ 183 w 957"/>
                <a:gd name="T21" fmla="*/ 0 h 283"/>
                <a:gd name="T22" fmla="*/ 0 w 957"/>
                <a:gd name="T23" fmla="*/ 36 h 283"/>
                <a:gd name="T24" fmla="*/ 0 w 957"/>
                <a:gd name="T25" fmla="*/ 3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7"/>
                <a:gd name="T40" fmla="*/ 0 h 283"/>
                <a:gd name="T41" fmla="*/ 957 w 95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7" h="283">
                  <a:moveTo>
                    <a:pt x="0" y="36"/>
                  </a:moveTo>
                  <a:lnTo>
                    <a:pt x="174" y="238"/>
                  </a:lnTo>
                  <a:lnTo>
                    <a:pt x="236" y="252"/>
                  </a:lnTo>
                  <a:lnTo>
                    <a:pt x="498" y="271"/>
                  </a:lnTo>
                  <a:lnTo>
                    <a:pt x="274" y="88"/>
                  </a:lnTo>
                  <a:lnTo>
                    <a:pt x="455" y="88"/>
                  </a:lnTo>
                  <a:lnTo>
                    <a:pt x="552" y="157"/>
                  </a:lnTo>
                  <a:lnTo>
                    <a:pt x="633" y="283"/>
                  </a:lnTo>
                  <a:lnTo>
                    <a:pt x="957" y="283"/>
                  </a:lnTo>
                  <a:lnTo>
                    <a:pt x="943" y="148"/>
                  </a:lnTo>
                  <a:lnTo>
                    <a:pt x="183" y="0"/>
                  </a:lnTo>
                  <a:lnTo>
                    <a:pt x="0" y="3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3" name="Freeform 316"/>
            <p:cNvSpPr>
              <a:spLocks/>
            </p:cNvSpPr>
            <p:nvPr/>
          </p:nvSpPr>
          <p:spPr bwMode="auto">
            <a:xfrm>
              <a:off x="3106" y="3292"/>
              <a:ext cx="469" cy="325"/>
            </a:xfrm>
            <a:custGeom>
              <a:avLst/>
              <a:gdLst>
                <a:gd name="T0" fmla="*/ 155 w 469"/>
                <a:gd name="T1" fmla="*/ 54 h 325"/>
                <a:gd name="T2" fmla="*/ 374 w 469"/>
                <a:gd name="T3" fmla="*/ 204 h 325"/>
                <a:gd name="T4" fmla="*/ 469 w 469"/>
                <a:gd name="T5" fmla="*/ 301 h 325"/>
                <a:gd name="T6" fmla="*/ 409 w 469"/>
                <a:gd name="T7" fmla="*/ 325 h 325"/>
                <a:gd name="T8" fmla="*/ 281 w 469"/>
                <a:gd name="T9" fmla="*/ 166 h 325"/>
                <a:gd name="T10" fmla="*/ 0 w 469"/>
                <a:gd name="T11" fmla="*/ 151 h 325"/>
                <a:gd name="T12" fmla="*/ 95 w 469"/>
                <a:gd name="T13" fmla="*/ 68 h 325"/>
                <a:gd name="T14" fmla="*/ 86 w 469"/>
                <a:gd name="T15" fmla="*/ 0 h 325"/>
                <a:gd name="T16" fmla="*/ 145 w 469"/>
                <a:gd name="T17" fmla="*/ 38 h 325"/>
                <a:gd name="T18" fmla="*/ 155 w 469"/>
                <a:gd name="T19" fmla="*/ 54 h 325"/>
                <a:gd name="T20" fmla="*/ 155 w 469"/>
                <a:gd name="T21" fmla="*/ 54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325"/>
                <a:gd name="T35" fmla="*/ 469 w 46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325">
                  <a:moveTo>
                    <a:pt x="155" y="54"/>
                  </a:moveTo>
                  <a:lnTo>
                    <a:pt x="374" y="204"/>
                  </a:lnTo>
                  <a:lnTo>
                    <a:pt x="469" y="301"/>
                  </a:lnTo>
                  <a:lnTo>
                    <a:pt x="409" y="325"/>
                  </a:lnTo>
                  <a:lnTo>
                    <a:pt x="281" y="166"/>
                  </a:lnTo>
                  <a:lnTo>
                    <a:pt x="0" y="151"/>
                  </a:lnTo>
                  <a:lnTo>
                    <a:pt x="95" y="68"/>
                  </a:lnTo>
                  <a:lnTo>
                    <a:pt x="86" y="0"/>
                  </a:lnTo>
                  <a:lnTo>
                    <a:pt x="145" y="38"/>
                  </a:lnTo>
                  <a:lnTo>
                    <a:pt x="155" y="54"/>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4" name="Freeform 317"/>
            <p:cNvSpPr>
              <a:spLocks/>
            </p:cNvSpPr>
            <p:nvPr/>
          </p:nvSpPr>
          <p:spPr bwMode="auto">
            <a:xfrm>
              <a:off x="3491" y="2817"/>
              <a:ext cx="543" cy="776"/>
            </a:xfrm>
            <a:custGeom>
              <a:avLst/>
              <a:gdLst>
                <a:gd name="T0" fmla="*/ 0 w 543"/>
                <a:gd name="T1" fmla="*/ 71 h 776"/>
                <a:gd name="T2" fmla="*/ 115 w 543"/>
                <a:gd name="T3" fmla="*/ 147 h 776"/>
                <a:gd name="T4" fmla="*/ 65 w 543"/>
                <a:gd name="T5" fmla="*/ 166 h 776"/>
                <a:gd name="T6" fmla="*/ 131 w 543"/>
                <a:gd name="T7" fmla="*/ 209 h 776"/>
                <a:gd name="T8" fmla="*/ 81 w 543"/>
                <a:gd name="T9" fmla="*/ 249 h 776"/>
                <a:gd name="T10" fmla="*/ 0 w 543"/>
                <a:gd name="T11" fmla="*/ 270 h 776"/>
                <a:gd name="T12" fmla="*/ 117 w 543"/>
                <a:gd name="T13" fmla="*/ 354 h 776"/>
                <a:gd name="T14" fmla="*/ 115 w 543"/>
                <a:gd name="T15" fmla="*/ 486 h 776"/>
                <a:gd name="T16" fmla="*/ 0 w 543"/>
                <a:gd name="T17" fmla="*/ 567 h 776"/>
                <a:gd name="T18" fmla="*/ 248 w 543"/>
                <a:gd name="T19" fmla="*/ 674 h 776"/>
                <a:gd name="T20" fmla="*/ 381 w 543"/>
                <a:gd name="T21" fmla="*/ 776 h 776"/>
                <a:gd name="T22" fmla="*/ 460 w 543"/>
                <a:gd name="T23" fmla="*/ 776 h 776"/>
                <a:gd name="T24" fmla="*/ 538 w 543"/>
                <a:gd name="T25" fmla="*/ 752 h 776"/>
                <a:gd name="T26" fmla="*/ 543 w 543"/>
                <a:gd name="T27" fmla="*/ 562 h 776"/>
                <a:gd name="T28" fmla="*/ 315 w 543"/>
                <a:gd name="T29" fmla="*/ 0 h 776"/>
                <a:gd name="T30" fmla="*/ 0 w 543"/>
                <a:gd name="T31" fmla="*/ 71 h 776"/>
                <a:gd name="T32" fmla="*/ 0 w 543"/>
                <a:gd name="T33" fmla="*/ 71 h 7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76"/>
                <a:gd name="T53" fmla="*/ 543 w 543"/>
                <a:gd name="T54" fmla="*/ 776 h 7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76">
                  <a:moveTo>
                    <a:pt x="0" y="71"/>
                  </a:moveTo>
                  <a:lnTo>
                    <a:pt x="115" y="147"/>
                  </a:lnTo>
                  <a:lnTo>
                    <a:pt x="65" y="166"/>
                  </a:lnTo>
                  <a:lnTo>
                    <a:pt x="131" y="209"/>
                  </a:lnTo>
                  <a:lnTo>
                    <a:pt x="81" y="249"/>
                  </a:lnTo>
                  <a:lnTo>
                    <a:pt x="0" y="270"/>
                  </a:lnTo>
                  <a:lnTo>
                    <a:pt x="117" y="354"/>
                  </a:lnTo>
                  <a:lnTo>
                    <a:pt x="115" y="486"/>
                  </a:lnTo>
                  <a:lnTo>
                    <a:pt x="0" y="567"/>
                  </a:lnTo>
                  <a:lnTo>
                    <a:pt x="248" y="674"/>
                  </a:lnTo>
                  <a:lnTo>
                    <a:pt x="381" y="776"/>
                  </a:lnTo>
                  <a:lnTo>
                    <a:pt x="460" y="776"/>
                  </a:lnTo>
                  <a:lnTo>
                    <a:pt x="538" y="752"/>
                  </a:lnTo>
                  <a:lnTo>
                    <a:pt x="543" y="562"/>
                  </a:lnTo>
                  <a:lnTo>
                    <a:pt x="315" y="0"/>
                  </a:lnTo>
                  <a:lnTo>
                    <a:pt x="0" y="71"/>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5" name="Freeform 318"/>
            <p:cNvSpPr>
              <a:spLocks/>
            </p:cNvSpPr>
            <p:nvPr/>
          </p:nvSpPr>
          <p:spPr bwMode="auto">
            <a:xfrm>
              <a:off x="1568" y="2677"/>
              <a:ext cx="1388" cy="396"/>
            </a:xfrm>
            <a:custGeom>
              <a:avLst/>
              <a:gdLst>
                <a:gd name="T0" fmla="*/ 27 w 1388"/>
                <a:gd name="T1" fmla="*/ 26 h 396"/>
                <a:gd name="T2" fmla="*/ 158 w 1388"/>
                <a:gd name="T3" fmla="*/ 64 h 396"/>
                <a:gd name="T4" fmla="*/ 343 w 1388"/>
                <a:gd name="T5" fmla="*/ 206 h 396"/>
                <a:gd name="T6" fmla="*/ 288 w 1388"/>
                <a:gd name="T7" fmla="*/ 38 h 396"/>
                <a:gd name="T8" fmla="*/ 469 w 1388"/>
                <a:gd name="T9" fmla="*/ 149 h 396"/>
                <a:gd name="T10" fmla="*/ 612 w 1388"/>
                <a:gd name="T11" fmla="*/ 237 h 396"/>
                <a:gd name="T12" fmla="*/ 595 w 1388"/>
                <a:gd name="T13" fmla="*/ 140 h 396"/>
                <a:gd name="T14" fmla="*/ 743 w 1388"/>
                <a:gd name="T15" fmla="*/ 149 h 396"/>
                <a:gd name="T16" fmla="*/ 707 w 1388"/>
                <a:gd name="T17" fmla="*/ 14 h 396"/>
                <a:gd name="T18" fmla="*/ 852 w 1388"/>
                <a:gd name="T19" fmla="*/ 190 h 396"/>
                <a:gd name="T20" fmla="*/ 1000 w 1388"/>
                <a:gd name="T21" fmla="*/ 299 h 396"/>
                <a:gd name="T22" fmla="*/ 1155 w 1388"/>
                <a:gd name="T23" fmla="*/ 299 h 396"/>
                <a:gd name="T24" fmla="*/ 1200 w 1388"/>
                <a:gd name="T25" fmla="*/ 166 h 396"/>
                <a:gd name="T26" fmla="*/ 1140 w 1388"/>
                <a:gd name="T27" fmla="*/ 26 h 396"/>
                <a:gd name="T28" fmla="*/ 1112 w 1388"/>
                <a:gd name="T29" fmla="*/ 0 h 396"/>
                <a:gd name="T30" fmla="*/ 1179 w 1388"/>
                <a:gd name="T31" fmla="*/ 14 h 396"/>
                <a:gd name="T32" fmla="*/ 1226 w 1388"/>
                <a:gd name="T33" fmla="*/ 140 h 396"/>
                <a:gd name="T34" fmla="*/ 1281 w 1388"/>
                <a:gd name="T35" fmla="*/ 192 h 396"/>
                <a:gd name="T36" fmla="*/ 1388 w 1388"/>
                <a:gd name="T37" fmla="*/ 164 h 396"/>
                <a:gd name="T38" fmla="*/ 1362 w 1388"/>
                <a:gd name="T39" fmla="*/ 363 h 396"/>
                <a:gd name="T40" fmla="*/ 1233 w 1388"/>
                <a:gd name="T41" fmla="*/ 396 h 396"/>
                <a:gd name="T42" fmla="*/ 1014 w 1388"/>
                <a:gd name="T43" fmla="*/ 396 h 396"/>
                <a:gd name="T44" fmla="*/ 622 w 1388"/>
                <a:gd name="T45" fmla="*/ 344 h 396"/>
                <a:gd name="T46" fmla="*/ 174 w 1388"/>
                <a:gd name="T47" fmla="*/ 263 h 396"/>
                <a:gd name="T48" fmla="*/ 22 w 1388"/>
                <a:gd name="T49" fmla="*/ 197 h 396"/>
                <a:gd name="T50" fmla="*/ 5 w 1388"/>
                <a:gd name="T51" fmla="*/ 119 h 396"/>
                <a:gd name="T52" fmla="*/ 0 w 1388"/>
                <a:gd name="T53" fmla="*/ 64 h 396"/>
                <a:gd name="T54" fmla="*/ 27 w 1388"/>
                <a:gd name="T55" fmla="*/ 26 h 396"/>
                <a:gd name="T56" fmla="*/ 27 w 1388"/>
                <a:gd name="T57" fmla="*/ 26 h 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8"/>
                <a:gd name="T88" fmla="*/ 0 h 396"/>
                <a:gd name="T89" fmla="*/ 1388 w 1388"/>
                <a:gd name="T90" fmla="*/ 396 h 3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8" h="396">
                  <a:moveTo>
                    <a:pt x="27" y="26"/>
                  </a:moveTo>
                  <a:lnTo>
                    <a:pt x="158" y="64"/>
                  </a:lnTo>
                  <a:lnTo>
                    <a:pt x="343" y="206"/>
                  </a:lnTo>
                  <a:lnTo>
                    <a:pt x="288" y="38"/>
                  </a:lnTo>
                  <a:lnTo>
                    <a:pt x="469" y="149"/>
                  </a:lnTo>
                  <a:lnTo>
                    <a:pt x="612" y="237"/>
                  </a:lnTo>
                  <a:lnTo>
                    <a:pt x="595" y="140"/>
                  </a:lnTo>
                  <a:lnTo>
                    <a:pt x="743" y="149"/>
                  </a:lnTo>
                  <a:lnTo>
                    <a:pt x="707" y="14"/>
                  </a:lnTo>
                  <a:lnTo>
                    <a:pt x="852" y="190"/>
                  </a:lnTo>
                  <a:lnTo>
                    <a:pt x="1000" y="299"/>
                  </a:lnTo>
                  <a:lnTo>
                    <a:pt x="1155" y="299"/>
                  </a:lnTo>
                  <a:lnTo>
                    <a:pt x="1200" y="166"/>
                  </a:lnTo>
                  <a:lnTo>
                    <a:pt x="1140" y="26"/>
                  </a:lnTo>
                  <a:lnTo>
                    <a:pt x="1112" y="0"/>
                  </a:lnTo>
                  <a:lnTo>
                    <a:pt x="1179" y="14"/>
                  </a:lnTo>
                  <a:lnTo>
                    <a:pt x="1226" y="140"/>
                  </a:lnTo>
                  <a:lnTo>
                    <a:pt x="1281" y="192"/>
                  </a:lnTo>
                  <a:lnTo>
                    <a:pt x="1388" y="164"/>
                  </a:lnTo>
                  <a:lnTo>
                    <a:pt x="1362" y="363"/>
                  </a:lnTo>
                  <a:lnTo>
                    <a:pt x="1233" y="396"/>
                  </a:lnTo>
                  <a:lnTo>
                    <a:pt x="1014" y="396"/>
                  </a:lnTo>
                  <a:lnTo>
                    <a:pt x="622" y="344"/>
                  </a:lnTo>
                  <a:lnTo>
                    <a:pt x="174" y="263"/>
                  </a:lnTo>
                  <a:lnTo>
                    <a:pt x="22" y="197"/>
                  </a:lnTo>
                  <a:lnTo>
                    <a:pt x="5" y="119"/>
                  </a:lnTo>
                  <a:lnTo>
                    <a:pt x="0" y="64"/>
                  </a:lnTo>
                  <a:lnTo>
                    <a:pt x="27" y="2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6" name="Freeform 319"/>
            <p:cNvSpPr>
              <a:spLocks/>
            </p:cNvSpPr>
            <p:nvPr/>
          </p:nvSpPr>
          <p:spPr bwMode="auto">
            <a:xfrm>
              <a:off x="3013" y="2164"/>
              <a:ext cx="797" cy="1049"/>
            </a:xfrm>
            <a:custGeom>
              <a:avLst/>
              <a:gdLst>
                <a:gd name="T0" fmla="*/ 493 w 797"/>
                <a:gd name="T1" fmla="*/ 0 h 1049"/>
                <a:gd name="T2" fmla="*/ 493 w 797"/>
                <a:gd name="T3" fmla="*/ 90 h 1049"/>
                <a:gd name="T4" fmla="*/ 348 w 797"/>
                <a:gd name="T5" fmla="*/ 354 h 1049"/>
                <a:gd name="T6" fmla="*/ 205 w 797"/>
                <a:gd name="T7" fmla="*/ 482 h 1049"/>
                <a:gd name="T8" fmla="*/ 0 w 797"/>
                <a:gd name="T9" fmla="*/ 489 h 1049"/>
                <a:gd name="T10" fmla="*/ 60 w 797"/>
                <a:gd name="T11" fmla="*/ 537 h 1049"/>
                <a:gd name="T12" fmla="*/ 179 w 797"/>
                <a:gd name="T13" fmla="*/ 539 h 1049"/>
                <a:gd name="T14" fmla="*/ 155 w 797"/>
                <a:gd name="T15" fmla="*/ 610 h 1049"/>
                <a:gd name="T16" fmla="*/ 307 w 797"/>
                <a:gd name="T17" fmla="*/ 473 h 1049"/>
                <a:gd name="T18" fmla="*/ 569 w 797"/>
                <a:gd name="T19" fmla="*/ 347 h 1049"/>
                <a:gd name="T20" fmla="*/ 700 w 797"/>
                <a:gd name="T21" fmla="*/ 361 h 1049"/>
                <a:gd name="T22" fmla="*/ 617 w 797"/>
                <a:gd name="T23" fmla="*/ 520 h 1049"/>
                <a:gd name="T24" fmla="*/ 214 w 797"/>
                <a:gd name="T25" fmla="*/ 726 h 1049"/>
                <a:gd name="T26" fmla="*/ 105 w 797"/>
                <a:gd name="T27" fmla="*/ 760 h 1049"/>
                <a:gd name="T28" fmla="*/ 26 w 797"/>
                <a:gd name="T29" fmla="*/ 869 h 1049"/>
                <a:gd name="T30" fmla="*/ 79 w 797"/>
                <a:gd name="T31" fmla="*/ 997 h 1049"/>
                <a:gd name="T32" fmla="*/ 207 w 797"/>
                <a:gd name="T33" fmla="*/ 1049 h 1049"/>
                <a:gd name="T34" fmla="*/ 190 w 797"/>
                <a:gd name="T35" fmla="*/ 923 h 1049"/>
                <a:gd name="T36" fmla="*/ 305 w 797"/>
                <a:gd name="T37" fmla="*/ 909 h 1049"/>
                <a:gd name="T38" fmla="*/ 569 w 797"/>
                <a:gd name="T39" fmla="*/ 973 h 1049"/>
                <a:gd name="T40" fmla="*/ 576 w 797"/>
                <a:gd name="T41" fmla="*/ 916 h 1049"/>
                <a:gd name="T42" fmla="*/ 262 w 797"/>
                <a:gd name="T43" fmla="*/ 869 h 1049"/>
                <a:gd name="T44" fmla="*/ 164 w 797"/>
                <a:gd name="T45" fmla="*/ 807 h 1049"/>
                <a:gd name="T46" fmla="*/ 312 w 797"/>
                <a:gd name="T47" fmla="*/ 750 h 1049"/>
                <a:gd name="T48" fmla="*/ 664 w 797"/>
                <a:gd name="T49" fmla="*/ 551 h 1049"/>
                <a:gd name="T50" fmla="*/ 797 w 797"/>
                <a:gd name="T51" fmla="*/ 404 h 1049"/>
                <a:gd name="T52" fmla="*/ 743 w 797"/>
                <a:gd name="T53" fmla="*/ 340 h 1049"/>
                <a:gd name="T54" fmla="*/ 731 w 797"/>
                <a:gd name="T55" fmla="*/ 100 h 1049"/>
                <a:gd name="T56" fmla="*/ 567 w 797"/>
                <a:gd name="T57" fmla="*/ 3 h 1049"/>
                <a:gd name="T58" fmla="*/ 493 w 797"/>
                <a:gd name="T59" fmla="*/ 0 h 1049"/>
                <a:gd name="T60" fmla="*/ 493 w 797"/>
                <a:gd name="T61" fmla="*/ 0 h 1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7"/>
                <a:gd name="T94" fmla="*/ 0 h 1049"/>
                <a:gd name="T95" fmla="*/ 797 w 797"/>
                <a:gd name="T96" fmla="*/ 1049 h 1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7" h="1049">
                  <a:moveTo>
                    <a:pt x="493" y="0"/>
                  </a:moveTo>
                  <a:lnTo>
                    <a:pt x="493" y="90"/>
                  </a:lnTo>
                  <a:lnTo>
                    <a:pt x="348" y="354"/>
                  </a:lnTo>
                  <a:lnTo>
                    <a:pt x="205" y="482"/>
                  </a:lnTo>
                  <a:lnTo>
                    <a:pt x="0" y="489"/>
                  </a:lnTo>
                  <a:lnTo>
                    <a:pt x="60" y="537"/>
                  </a:lnTo>
                  <a:lnTo>
                    <a:pt x="179" y="539"/>
                  </a:lnTo>
                  <a:lnTo>
                    <a:pt x="155" y="610"/>
                  </a:lnTo>
                  <a:lnTo>
                    <a:pt x="307" y="473"/>
                  </a:lnTo>
                  <a:lnTo>
                    <a:pt x="569" y="347"/>
                  </a:lnTo>
                  <a:lnTo>
                    <a:pt x="700" y="361"/>
                  </a:lnTo>
                  <a:lnTo>
                    <a:pt x="617" y="520"/>
                  </a:lnTo>
                  <a:lnTo>
                    <a:pt x="214" y="726"/>
                  </a:lnTo>
                  <a:lnTo>
                    <a:pt x="105" y="760"/>
                  </a:lnTo>
                  <a:lnTo>
                    <a:pt x="26" y="869"/>
                  </a:lnTo>
                  <a:lnTo>
                    <a:pt x="79" y="997"/>
                  </a:lnTo>
                  <a:lnTo>
                    <a:pt x="207" y="1049"/>
                  </a:lnTo>
                  <a:lnTo>
                    <a:pt x="190" y="923"/>
                  </a:lnTo>
                  <a:lnTo>
                    <a:pt x="305" y="909"/>
                  </a:lnTo>
                  <a:lnTo>
                    <a:pt x="569" y="973"/>
                  </a:lnTo>
                  <a:lnTo>
                    <a:pt x="576" y="916"/>
                  </a:lnTo>
                  <a:lnTo>
                    <a:pt x="262" y="869"/>
                  </a:lnTo>
                  <a:lnTo>
                    <a:pt x="164" y="807"/>
                  </a:lnTo>
                  <a:lnTo>
                    <a:pt x="312" y="750"/>
                  </a:lnTo>
                  <a:lnTo>
                    <a:pt x="664" y="551"/>
                  </a:lnTo>
                  <a:lnTo>
                    <a:pt x="797" y="404"/>
                  </a:lnTo>
                  <a:lnTo>
                    <a:pt x="743" y="340"/>
                  </a:lnTo>
                  <a:lnTo>
                    <a:pt x="731" y="100"/>
                  </a:lnTo>
                  <a:lnTo>
                    <a:pt x="567" y="3"/>
                  </a:lnTo>
                  <a:lnTo>
                    <a:pt x="493" y="0"/>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7" name="Freeform 320"/>
            <p:cNvSpPr>
              <a:spLocks/>
            </p:cNvSpPr>
            <p:nvPr/>
          </p:nvSpPr>
          <p:spPr bwMode="auto">
            <a:xfrm>
              <a:off x="2382" y="2254"/>
              <a:ext cx="557" cy="364"/>
            </a:xfrm>
            <a:custGeom>
              <a:avLst/>
              <a:gdLst>
                <a:gd name="T0" fmla="*/ 557 w 557"/>
                <a:gd name="T1" fmla="*/ 119 h 364"/>
                <a:gd name="T2" fmla="*/ 455 w 557"/>
                <a:gd name="T3" fmla="*/ 0 h 364"/>
                <a:gd name="T4" fmla="*/ 453 w 557"/>
                <a:gd name="T5" fmla="*/ 50 h 364"/>
                <a:gd name="T6" fmla="*/ 531 w 557"/>
                <a:gd name="T7" fmla="*/ 133 h 364"/>
                <a:gd name="T8" fmla="*/ 481 w 557"/>
                <a:gd name="T9" fmla="*/ 126 h 364"/>
                <a:gd name="T10" fmla="*/ 445 w 557"/>
                <a:gd name="T11" fmla="*/ 91 h 364"/>
                <a:gd name="T12" fmla="*/ 343 w 557"/>
                <a:gd name="T13" fmla="*/ 41 h 364"/>
                <a:gd name="T14" fmla="*/ 326 w 557"/>
                <a:gd name="T15" fmla="*/ 27 h 364"/>
                <a:gd name="T16" fmla="*/ 305 w 557"/>
                <a:gd name="T17" fmla="*/ 43 h 364"/>
                <a:gd name="T18" fmla="*/ 350 w 557"/>
                <a:gd name="T19" fmla="*/ 133 h 364"/>
                <a:gd name="T20" fmla="*/ 445 w 557"/>
                <a:gd name="T21" fmla="*/ 219 h 364"/>
                <a:gd name="T22" fmla="*/ 407 w 557"/>
                <a:gd name="T23" fmla="*/ 250 h 364"/>
                <a:gd name="T24" fmla="*/ 307 w 557"/>
                <a:gd name="T25" fmla="*/ 119 h 364"/>
                <a:gd name="T26" fmla="*/ 334 w 557"/>
                <a:gd name="T27" fmla="*/ 266 h 364"/>
                <a:gd name="T28" fmla="*/ 324 w 557"/>
                <a:gd name="T29" fmla="*/ 314 h 364"/>
                <a:gd name="T30" fmla="*/ 217 w 557"/>
                <a:gd name="T31" fmla="*/ 278 h 364"/>
                <a:gd name="T32" fmla="*/ 119 w 557"/>
                <a:gd name="T33" fmla="*/ 133 h 364"/>
                <a:gd name="T34" fmla="*/ 29 w 557"/>
                <a:gd name="T35" fmla="*/ 74 h 364"/>
                <a:gd name="T36" fmla="*/ 0 w 557"/>
                <a:gd name="T37" fmla="*/ 74 h 364"/>
                <a:gd name="T38" fmla="*/ 96 w 557"/>
                <a:gd name="T39" fmla="*/ 164 h 364"/>
                <a:gd name="T40" fmla="*/ 184 w 557"/>
                <a:gd name="T41" fmla="*/ 309 h 364"/>
                <a:gd name="T42" fmla="*/ 257 w 557"/>
                <a:gd name="T43" fmla="*/ 359 h 364"/>
                <a:gd name="T44" fmla="*/ 334 w 557"/>
                <a:gd name="T45" fmla="*/ 364 h 364"/>
                <a:gd name="T46" fmla="*/ 357 w 557"/>
                <a:gd name="T47" fmla="*/ 330 h 364"/>
                <a:gd name="T48" fmla="*/ 417 w 557"/>
                <a:gd name="T49" fmla="*/ 337 h 364"/>
                <a:gd name="T50" fmla="*/ 434 w 557"/>
                <a:gd name="T51" fmla="*/ 316 h 364"/>
                <a:gd name="T52" fmla="*/ 453 w 557"/>
                <a:gd name="T53" fmla="*/ 266 h 364"/>
                <a:gd name="T54" fmla="*/ 507 w 557"/>
                <a:gd name="T55" fmla="*/ 252 h 364"/>
                <a:gd name="T56" fmla="*/ 548 w 557"/>
                <a:gd name="T57" fmla="*/ 186 h 364"/>
                <a:gd name="T58" fmla="*/ 557 w 557"/>
                <a:gd name="T59" fmla="*/ 119 h 364"/>
                <a:gd name="T60" fmla="*/ 557 w 557"/>
                <a:gd name="T61" fmla="*/ 119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364"/>
                <a:gd name="T95" fmla="*/ 557 w 557"/>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364">
                  <a:moveTo>
                    <a:pt x="557" y="119"/>
                  </a:moveTo>
                  <a:lnTo>
                    <a:pt x="455" y="0"/>
                  </a:lnTo>
                  <a:lnTo>
                    <a:pt x="453" y="50"/>
                  </a:lnTo>
                  <a:lnTo>
                    <a:pt x="531" y="133"/>
                  </a:lnTo>
                  <a:lnTo>
                    <a:pt x="481" y="126"/>
                  </a:lnTo>
                  <a:lnTo>
                    <a:pt x="445" y="91"/>
                  </a:lnTo>
                  <a:lnTo>
                    <a:pt x="343" y="41"/>
                  </a:lnTo>
                  <a:lnTo>
                    <a:pt x="326" y="27"/>
                  </a:lnTo>
                  <a:lnTo>
                    <a:pt x="305" y="43"/>
                  </a:lnTo>
                  <a:lnTo>
                    <a:pt x="350" y="133"/>
                  </a:lnTo>
                  <a:lnTo>
                    <a:pt x="445" y="219"/>
                  </a:lnTo>
                  <a:lnTo>
                    <a:pt x="407" y="250"/>
                  </a:lnTo>
                  <a:lnTo>
                    <a:pt x="307" y="119"/>
                  </a:lnTo>
                  <a:lnTo>
                    <a:pt x="334" y="266"/>
                  </a:lnTo>
                  <a:lnTo>
                    <a:pt x="324" y="314"/>
                  </a:lnTo>
                  <a:lnTo>
                    <a:pt x="217" y="278"/>
                  </a:lnTo>
                  <a:lnTo>
                    <a:pt x="119" y="133"/>
                  </a:lnTo>
                  <a:lnTo>
                    <a:pt x="29" y="74"/>
                  </a:lnTo>
                  <a:lnTo>
                    <a:pt x="0" y="74"/>
                  </a:lnTo>
                  <a:lnTo>
                    <a:pt x="96" y="164"/>
                  </a:lnTo>
                  <a:lnTo>
                    <a:pt x="184" y="309"/>
                  </a:lnTo>
                  <a:lnTo>
                    <a:pt x="257" y="359"/>
                  </a:lnTo>
                  <a:lnTo>
                    <a:pt x="334" y="364"/>
                  </a:lnTo>
                  <a:lnTo>
                    <a:pt x="357" y="330"/>
                  </a:lnTo>
                  <a:lnTo>
                    <a:pt x="417" y="337"/>
                  </a:lnTo>
                  <a:lnTo>
                    <a:pt x="434" y="316"/>
                  </a:lnTo>
                  <a:lnTo>
                    <a:pt x="453" y="266"/>
                  </a:lnTo>
                  <a:lnTo>
                    <a:pt x="507" y="252"/>
                  </a:lnTo>
                  <a:lnTo>
                    <a:pt x="548" y="186"/>
                  </a:lnTo>
                  <a:lnTo>
                    <a:pt x="557" y="119"/>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8" name="Freeform 321"/>
            <p:cNvSpPr>
              <a:spLocks/>
            </p:cNvSpPr>
            <p:nvPr/>
          </p:nvSpPr>
          <p:spPr bwMode="auto">
            <a:xfrm>
              <a:off x="1937" y="3761"/>
              <a:ext cx="250" cy="159"/>
            </a:xfrm>
            <a:custGeom>
              <a:avLst/>
              <a:gdLst>
                <a:gd name="T0" fmla="*/ 29 w 250"/>
                <a:gd name="T1" fmla="*/ 0 h 159"/>
                <a:gd name="T2" fmla="*/ 124 w 250"/>
                <a:gd name="T3" fmla="*/ 19 h 159"/>
                <a:gd name="T4" fmla="*/ 250 w 250"/>
                <a:gd name="T5" fmla="*/ 159 h 159"/>
                <a:gd name="T6" fmla="*/ 167 w 250"/>
                <a:gd name="T7" fmla="*/ 159 h 159"/>
                <a:gd name="T8" fmla="*/ 76 w 250"/>
                <a:gd name="T9" fmla="*/ 55 h 159"/>
                <a:gd name="T10" fmla="*/ 0 w 250"/>
                <a:gd name="T11" fmla="*/ 15 h 159"/>
                <a:gd name="T12" fmla="*/ 29 w 250"/>
                <a:gd name="T13" fmla="*/ 0 h 159"/>
                <a:gd name="T14" fmla="*/ 29 w 25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50"/>
                <a:gd name="T25" fmla="*/ 0 h 159"/>
                <a:gd name="T26" fmla="*/ 250 w 25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 h="159">
                  <a:moveTo>
                    <a:pt x="29" y="0"/>
                  </a:moveTo>
                  <a:lnTo>
                    <a:pt x="124" y="19"/>
                  </a:lnTo>
                  <a:lnTo>
                    <a:pt x="250" y="159"/>
                  </a:lnTo>
                  <a:lnTo>
                    <a:pt x="167" y="159"/>
                  </a:lnTo>
                  <a:lnTo>
                    <a:pt x="76" y="55"/>
                  </a:lnTo>
                  <a:lnTo>
                    <a:pt x="0" y="15"/>
                  </a:lnTo>
                  <a:lnTo>
                    <a:pt x="29"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39" name="Freeform 322"/>
            <p:cNvSpPr>
              <a:spLocks/>
            </p:cNvSpPr>
            <p:nvPr/>
          </p:nvSpPr>
          <p:spPr bwMode="auto">
            <a:xfrm>
              <a:off x="1740" y="3465"/>
              <a:ext cx="323" cy="463"/>
            </a:xfrm>
            <a:custGeom>
              <a:avLst/>
              <a:gdLst>
                <a:gd name="T0" fmla="*/ 126 w 323"/>
                <a:gd name="T1" fmla="*/ 38 h 463"/>
                <a:gd name="T2" fmla="*/ 116 w 323"/>
                <a:gd name="T3" fmla="*/ 261 h 463"/>
                <a:gd name="T4" fmla="*/ 145 w 323"/>
                <a:gd name="T5" fmla="*/ 346 h 463"/>
                <a:gd name="T6" fmla="*/ 264 w 323"/>
                <a:gd name="T7" fmla="*/ 463 h 463"/>
                <a:gd name="T8" fmla="*/ 97 w 323"/>
                <a:gd name="T9" fmla="*/ 446 h 463"/>
                <a:gd name="T10" fmla="*/ 38 w 323"/>
                <a:gd name="T11" fmla="*/ 249 h 463"/>
                <a:gd name="T12" fmla="*/ 0 w 323"/>
                <a:gd name="T13" fmla="*/ 12 h 463"/>
                <a:gd name="T14" fmla="*/ 119 w 323"/>
                <a:gd name="T15" fmla="*/ 0 h 463"/>
                <a:gd name="T16" fmla="*/ 209 w 323"/>
                <a:gd name="T17" fmla="*/ 12 h 463"/>
                <a:gd name="T18" fmla="*/ 323 w 323"/>
                <a:gd name="T19" fmla="*/ 12 h 463"/>
                <a:gd name="T20" fmla="*/ 271 w 323"/>
                <a:gd name="T21" fmla="*/ 38 h 463"/>
                <a:gd name="T22" fmla="*/ 126 w 323"/>
                <a:gd name="T23" fmla="*/ 38 h 463"/>
                <a:gd name="T24" fmla="*/ 126 w 323"/>
                <a:gd name="T25" fmla="*/ 38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63"/>
                <a:gd name="T41" fmla="*/ 323 w 323"/>
                <a:gd name="T42" fmla="*/ 463 h 4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63">
                  <a:moveTo>
                    <a:pt x="126" y="38"/>
                  </a:moveTo>
                  <a:lnTo>
                    <a:pt x="116" y="261"/>
                  </a:lnTo>
                  <a:lnTo>
                    <a:pt x="145" y="346"/>
                  </a:lnTo>
                  <a:lnTo>
                    <a:pt x="264" y="463"/>
                  </a:lnTo>
                  <a:lnTo>
                    <a:pt x="97" y="446"/>
                  </a:lnTo>
                  <a:lnTo>
                    <a:pt x="38" y="249"/>
                  </a:lnTo>
                  <a:lnTo>
                    <a:pt x="0" y="12"/>
                  </a:lnTo>
                  <a:lnTo>
                    <a:pt x="119" y="0"/>
                  </a:lnTo>
                  <a:lnTo>
                    <a:pt x="209" y="12"/>
                  </a:lnTo>
                  <a:lnTo>
                    <a:pt x="323" y="12"/>
                  </a:lnTo>
                  <a:lnTo>
                    <a:pt x="271" y="38"/>
                  </a:lnTo>
                  <a:lnTo>
                    <a:pt x="126" y="38"/>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0" name="Freeform 323"/>
            <p:cNvSpPr>
              <a:spLocks/>
            </p:cNvSpPr>
            <p:nvPr/>
          </p:nvSpPr>
          <p:spPr bwMode="auto">
            <a:xfrm>
              <a:off x="2799" y="1837"/>
              <a:ext cx="1368" cy="1751"/>
            </a:xfrm>
            <a:custGeom>
              <a:avLst/>
              <a:gdLst>
                <a:gd name="T0" fmla="*/ 359 w 1368"/>
                <a:gd name="T1" fmla="*/ 185 h 1751"/>
                <a:gd name="T2" fmla="*/ 607 w 1368"/>
                <a:gd name="T3" fmla="*/ 12 h 1751"/>
                <a:gd name="T4" fmla="*/ 785 w 1368"/>
                <a:gd name="T5" fmla="*/ 0 h 1751"/>
                <a:gd name="T6" fmla="*/ 878 w 1368"/>
                <a:gd name="T7" fmla="*/ 62 h 1751"/>
                <a:gd name="T8" fmla="*/ 1007 w 1368"/>
                <a:gd name="T9" fmla="*/ 204 h 1751"/>
                <a:gd name="T10" fmla="*/ 1147 w 1368"/>
                <a:gd name="T11" fmla="*/ 247 h 1751"/>
                <a:gd name="T12" fmla="*/ 1135 w 1368"/>
                <a:gd name="T13" fmla="*/ 339 h 1751"/>
                <a:gd name="T14" fmla="*/ 1049 w 1368"/>
                <a:gd name="T15" fmla="*/ 353 h 1751"/>
                <a:gd name="T16" fmla="*/ 1042 w 1368"/>
                <a:gd name="T17" fmla="*/ 439 h 1751"/>
                <a:gd name="T18" fmla="*/ 1114 w 1368"/>
                <a:gd name="T19" fmla="*/ 439 h 1751"/>
                <a:gd name="T20" fmla="*/ 1064 w 1368"/>
                <a:gd name="T21" fmla="*/ 531 h 1751"/>
                <a:gd name="T22" fmla="*/ 971 w 1368"/>
                <a:gd name="T23" fmla="*/ 707 h 1751"/>
                <a:gd name="T24" fmla="*/ 1042 w 1368"/>
                <a:gd name="T25" fmla="*/ 714 h 1751"/>
                <a:gd name="T26" fmla="*/ 1226 w 1368"/>
                <a:gd name="T27" fmla="*/ 638 h 1751"/>
                <a:gd name="T28" fmla="*/ 1368 w 1368"/>
                <a:gd name="T29" fmla="*/ 657 h 1751"/>
                <a:gd name="T30" fmla="*/ 1354 w 1368"/>
                <a:gd name="T31" fmla="*/ 759 h 1751"/>
                <a:gd name="T32" fmla="*/ 1340 w 1368"/>
                <a:gd name="T33" fmla="*/ 899 h 1751"/>
                <a:gd name="T34" fmla="*/ 1311 w 1368"/>
                <a:gd name="T35" fmla="*/ 999 h 1751"/>
                <a:gd name="T36" fmla="*/ 1347 w 1368"/>
                <a:gd name="T37" fmla="*/ 1070 h 1751"/>
                <a:gd name="T38" fmla="*/ 1240 w 1368"/>
                <a:gd name="T39" fmla="*/ 1360 h 1751"/>
                <a:gd name="T40" fmla="*/ 1283 w 1368"/>
                <a:gd name="T41" fmla="*/ 1666 h 1751"/>
                <a:gd name="T42" fmla="*/ 1178 w 1368"/>
                <a:gd name="T43" fmla="*/ 1744 h 1751"/>
                <a:gd name="T44" fmla="*/ 1054 w 1368"/>
                <a:gd name="T45" fmla="*/ 1751 h 1751"/>
                <a:gd name="T46" fmla="*/ 1178 w 1368"/>
                <a:gd name="T47" fmla="*/ 1692 h 1751"/>
                <a:gd name="T48" fmla="*/ 1135 w 1368"/>
                <a:gd name="T49" fmla="*/ 1516 h 1751"/>
                <a:gd name="T50" fmla="*/ 857 w 1368"/>
                <a:gd name="T51" fmla="*/ 1431 h 1751"/>
                <a:gd name="T52" fmla="*/ 914 w 1368"/>
                <a:gd name="T53" fmla="*/ 1220 h 1751"/>
                <a:gd name="T54" fmla="*/ 857 w 1368"/>
                <a:gd name="T55" fmla="*/ 1091 h 1751"/>
                <a:gd name="T56" fmla="*/ 602 w 1368"/>
                <a:gd name="T57" fmla="*/ 1077 h 1751"/>
                <a:gd name="T58" fmla="*/ 424 w 1368"/>
                <a:gd name="T59" fmla="*/ 1053 h 1751"/>
                <a:gd name="T60" fmla="*/ 266 w 1368"/>
                <a:gd name="T61" fmla="*/ 1127 h 1751"/>
                <a:gd name="T62" fmla="*/ 162 w 1368"/>
                <a:gd name="T63" fmla="*/ 1189 h 1751"/>
                <a:gd name="T64" fmla="*/ 76 w 1368"/>
                <a:gd name="T65" fmla="*/ 1234 h 1751"/>
                <a:gd name="T66" fmla="*/ 0 w 1368"/>
                <a:gd name="T67" fmla="*/ 1234 h 1751"/>
                <a:gd name="T68" fmla="*/ 67 w 1368"/>
                <a:gd name="T69" fmla="*/ 1170 h 1751"/>
                <a:gd name="T70" fmla="*/ 140 w 1368"/>
                <a:gd name="T71" fmla="*/ 1053 h 1751"/>
                <a:gd name="T72" fmla="*/ 140 w 1368"/>
                <a:gd name="T73" fmla="*/ 961 h 1751"/>
                <a:gd name="T74" fmla="*/ 119 w 1368"/>
                <a:gd name="T75" fmla="*/ 849 h 1751"/>
                <a:gd name="T76" fmla="*/ 190 w 1368"/>
                <a:gd name="T77" fmla="*/ 899 h 1751"/>
                <a:gd name="T78" fmla="*/ 283 w 1368"/>
                <a:gd name="T79" fmla="*/ 961 h 1751"/>
                <a:gd name="T80" fmla="*/ 412 w 1368"/>
                <a:gd name="T81" fmla="*/ 830 h 1751"/>
                <a:gd name="T82" fmla="*/ 383 w 1368"/>
                <a:gd name="T83" fmla="*/ 949 h 1751"/>
                <a:gd name="T84" fmla="*/ 907 w 1368"/>
                <a:gd name="T85" fmla="*/ 714 h 1751"/>
                <a:gd name="T86" fmla="*/ 914 w 1368"/>
                <a:gd name="T87" fmla="*/ 567 h 1751"/>
                <a:gd name="T88" fmla="*/ 759 w 1368"/>
                <a:gd name="T89" fmla="*/ 332 h 1751"/>
                <a:gd name="T90" fmla="*/ 538 w 1368"/>
                <a:gd name="T91" fmla="*/ 232 h 1751"/>
                <a:gd name="T92" fmla="*/ 795 w 1368"/>
                <a:gd name="T93" fmla="*/ 256 h 1751"/>
                <a:gd name="T94" fmla="*/ 907 w 1368"/>
                <a:gd name="T95" fmla="*/ 289 h 1751"/>
                <a:gd name="T96" fmla="*/ 957 w 1368"/>
                <a:gd name="T97" fmla="*/ 261 h 1751"/>
                <a:gd name="T98" fmla="*/ 828 w 1368"/>
                <a:gd name="T99" fmla="*/ 204 h 1751"/>
                <a:gd name="T100" fmla="*/ 771 w 1368"/>
                <a:gd name="T101" fmla="*/ 185 h 1751"/>
                <a:gd name="T102" fmla="*/ 688 w 1368"/>
                <a:gd name="T103" fmla="*/ 135 h 1751"/>
                <a:gd name="T104" fmla="*/ 566 w 1368"/>
                <a:gd name="T105" fmla="*/ 126 h 1751"/>
                <a:gd name="T106" fmla="*/ 495 w 1368"/>
                <a:gd name="T107" fmla="*/ 164 h 1751"/>
                <a:gd name="T108" fmla="*/ 359 w 1368"/>
                <a:gd name="T109" fmla="*/ 228 h 1751"/>
                <a:gd name="T110" fmla="*/ 359 w 1368"/>
                <a:gd name="T111" fmla="*/ 185 h 1751"/>
                <a:gd name="T112" fmla="*/ 359 w 1368"/>
                <a:gd name="T113" fmla="*/ 185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8"/>
                <a:gd name="T172" fmla="*/ 0 h 1751"/>
                <a:gd name="T173" fmla="*/ 1368 w 1368"/>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8" h="1751">
                  <a:moveTo>
                    <a:pt x="359" y="185"/>
                  </a:moveTo>
                  <a:lnTo>
                    <a:pt x="607" y="12"/>
                  </a:lnTo>
                  <a:lnTo>
                    <a:pt x="785" y="0"/>
                  </a:lnTo>
                  <a:lnTo>
                    <a:pt x="878" y="62"/>
                  </a:lnTo>
                  <a:lnTo>
                    <a:pt x="1007" y="204"/>
                  </a:lnTo>
                  <a:lnTo>
                    <a:pt x="1147" y="247"/>
                  </a:lnTo>
                  <a:lnTo>
                    <a:pt x="1135" y="339"/>
                  </a:lnTo>
                  <a:lnTo>
                    <a:pt x="1049" y="353"/>
                  </a:lnTo>
                  <a:lnTo>
                    <a:pt x="1042" y="439"/>
                  </a:lnTo>
                  <a:lnTo>
                    <a:pt x="1114" y="439"/>
                  </a:lnTo>
                  <a:lnTo>
                    <a:pt x="1064" y="531"/>
                  </a:lnTo>
                  <a:lnTo>
                    <a:pt x="971" y="707"/>
                  </a:lnTo>
                  <a:lnTo>
                    <a:pt x="1042" y="714"/>
                  </a:lnTo>
                  <a:lnTo>
                    <a:pt x="1226" y="638"/>
                  </a:lnTo>
                  <a:lnTo>
                    <a:pt x="1368" y="657"/>
                  </a:lnTo>
                  <a:lnTo>
                    <a:pt x="1354" y="759"/>
                  </a:lnTo>
                  <a:lnTo>
                    <a:pt x="1340" y="899"/>
                  </a:lnTo>
                  <a:lnTo>
                    <a:pt x="1311" y="999"/>
                  </a:lnTo>
                  <a:lnTo>
                    <a:pt x="1347" y="1070"/>
                  </a:lnTo>
                  <a:lnTo>
                    <a:pt x="1240" y="1360"/>
                  </a:lnTo>
                  <a:lnTo>
                    <a:pt x="1283" y="1666"/>
                  </a:lnTo>
                  <a:lnTo>
                    <a:pt x="1178" y="1744"/>
                  </a:lnTo>
                  <a:lnTo>
                    <a:pt x="1054" y="1751"/>
                  </a:lnTo>
                  <a:lnTo>
                    <a:pt x="1178" y="1692"/>
                  </a:lnTo>
                  <a:lnTo>
                    <a:pt x="1135" y="1516"/>
                  </a:lnTo>
                  <a:lnTo>
                    <a:pt x="857" y="1431"/>
                  </a:lnTo>
                  <a:lnTo>
                    <a:pt x="914" y="1220"/>
                  </a:lnTo>
                  <a:lnTo>
                    <a:pt x="857" y="1091"/>
                  </a:lnTo>
                  <a:lnTo>
                    <a:pt x="602" y="1077"/>
                  </a:lnTo>
                  <a:lnTo>
                    <a:pt x="424" y="1053"/>
                  </a:lnTo>
                  <a:lnTo>
                    <a:pt x="266" y="1127"/>
                  </a:lnTo>
                  <a:lnTo>
                    <a:pt x="162" y="1189"/>
                  </a:lnTo>
                  <a:lnTo>
                    <a:pt x="76" y="1234"/>
                  </a:lnTo>
                  <a:lnTo>
                    <a:pt x="0" y="1234"/>
                  </a:lnTo>
                  <a:lnTo>
                    <a:pt x="67" y="1170"/>
                  </a:lnTo>
                  <a:lnTo>
                    <a:pt x="140" y="1053"/>
                  </a:lnTo>
                  <a:lnTo>
                    <a:pt x="140" y="961"/>
                  </a:lnTo>
                  <a:lnTo>
                    <a:pt x="119" y="849"/>
                  </a:lnTo>
                  <a:lnTo>
                    <a:pt x="190" y="899"/>
                  </a:lnTo>
                  <a:lnTo>
                    <a:pt x="283" y="961"/>
                  </a:lnTo>
                  <a:lnTo>
                    <a:pt x="412" y="830"/>
                  </a:lnTo>
                  <a:lnTo>
                    <a:pt x="383" y="949"/>
                  </a:lnTo>
                  <a:lnTo>
                    <a:pt x="907" y="714"/>
                  </a:lnTo>
                  <a:lnTo>
                    <a:pt x="914" y="567"/>
                  </a:lnTo>
                  <a:lnTo>
                    <a:pt x="759" y="332"/>
                  </a:lnTo>
                  <a:lnTo>
                    <a:pt x="538" y="232"/>
                  </a:lnTo>
                  <a:lnTo>
                    <a:pt x="795" y="256"/>
                  </a:lnTo>
                  <a:lnTo>
                    <a:pt x="907" y="289"/>
                  </a:lnTo>
                  <a:lnTo>
                    <a:pt x="957" y="261"/>
                  </a:lnTo>
                  <a:lnTo>
                    <a:pt x="828" y="204"/>
                  </a:lnTo>
                  <a:lnTo>
                    <a:pt x="771" y="185"/>
                  </a:lnTo>
                  <a:lnTo>
                    <a:pt x="688" y="135"/>
                  </a:lnTo>
                  <a:lnTo>
                    <a:pt x="566" y="126"/>
                  </a:lnTo>
                  <a:lnTo>
                    <a:pt x="495" y="164"/>
                  </a:lnTo>
                  <a:lnTo>
                    <a:pt x="359" y="228"/>
                  </a:lnTo>
                  <a:lnTo>
                    <a:pt x="359" y="185"/>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1" name="Freeform 324"/>
            <p:cNvSpPr>
              <a:spLocks/>
            </p:cNvSpPr>
            <p:nvPr/>
          </p:nvSpPr>
          <p:spPr bwMode="auto">
            <a:xfrm>
              <a:off x="3670" y="1426"/>
              <a:ext cx="300" cy="247"/>
            </a:xfrm>
            <a:custGeom>
              <a:avLst/>
              <a:gdLst>
                <a:gd name="T0" fmla="*/ 164 w 300"/>
                <a:gd name="T1" fmla="*/ 0 h 247"/>
                <a:gd name="T2" fmla="*/ 207 w 300"/>
                <a:gd name="T3" fmla="*/ 155 h 247"/>
                <a:gd name="T4" fmla="*/ 300 w 300"/>
                <a:gd name="T5" fmla="*/ 247 h 247"/>
                <a:gd name="T6" fmla="*/ 128 w 300"/>
                <a:gd name="T7" fmla="*/ 190 h 247"/>
                <a:gd name="T8" fmla="*/ 0 w 300"/>
                <a:gd name="T9" fmla="*/ 219 h 247"/>
                <a:gd name="T10" fmla="*/ 64 w 300"/>
                <a:gd name="T11" fmla="*/ 162 h 247"/>
                <a:gd name="T12" fmla="*/ 14 w 300"/>
                <a:gd name="T13" fmla="*/ 41 h 247"/>
                <a:gd name="T14" fmla="*/ 90 w 300"/>
                <a:gd name="T15" fmla="*/ 12 h 247"/>
                <a:gd name="T16" fmla="*/ 164 w 300"/>
                <a:gd name="T17" fmla="*/ 0 h 247"/>
                <a:gd name="T18" fmla="*/ 164 w 300"/>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247"/>
                <a:gd name="T32" fmla="*/ 300 w 30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247">
                  <a:moveTo>
                    <a:pt x="164" y="0"/>
                  </a:moveTo>
                  <a:lnTo>
                    <a:pt x="207" y="155"/>
                  </a:lnTo>
                  <a:lnTo>
                    <a:pt x="300" y="247"/>
                  </a:lnTo>
                  <a:lnTo>
                    <a:pt x="128" y="190"/>
                  </a:lnTo>
                  <a:lnTo>
                    <a:pt x="0" y="219"/>
                  </a:lnTo>
                  <a:lnTo>
                    <a:pt x="64" y="162"/>
                  </a:lnTo>
                  <a:lnTo>
                    <a:pt x="14" y="41"/>
                  </a:lnTo>
                  <a:lnTo>
                    <a:pt x="90" y="12"/>
                  </a:lnTo>
                  <a:lnTo>
                    <a:pt x="164"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2" name="Freeform 325"/>
            <p:cNvSpPr>
              <a:spLocks/>
            </p:cNvSpPr>
            <p:nvPr/>
          </p:nvSpPr>
          <p:spPr bwMode="auto">
            <a:xfrm>
              <a:off x="2266" y="1035"/>
              <a:ext cx="550" cy="1023"/>
            </a:xfrm>
            <a:custGeom>
              <a:avLst/>
              <a:gdLst>
                <a:gd name="T0" fmla="*/ 295 w 550"/>
                <a:gd name="T1" fmla="*/ 0 h 1023"/>
                <a:gd name="T2" fmla="*/ 262 w 550"/>
                <a:gd name="T3" fmla="*/ 59 h 1023"/>
                <a:gd name="T4" fmla="*/ 212 w 550"/>
                <a:gd name="T5" fmla="*/ 225 h 1023"/>
                <a:gd name="T6" fmla="*/ 174 w 550"/>
                <a:gd name="T7" fmla="*/ 332 h 1023"/>
                <a:gd name="T8" fmla="*/ 140 w 550"/>
                <a:gd name="T9" fmla="*/ 408 h 1023"/>
                <a:gd name="T10" fmla="*/ 116 w 550"/>
                <a:gd name="T11" fmla="*/ 455 h 1023"/>
                <a:gd name="T12" fmla="*/ 76 w 550"/>
                <a:gd name="T13" fmla="*/ 588 h 1023"/>
                <a:gd name="T14" fmla="*/ 19 w 550"/>
                <a:gd name="T15" fmla="*/ 764 h 1023"/>
                <a:gd name="T16" fmla="*/ 19 w 550"/>
                <a:gd name="T17" fmla="*/ 783 h 1023"/>
                <a:gd name="T18" fmla="*/ 31 w 550"/>
                <a:gd name="T19" fmla="*/ 797 h 1023"/>
                <a:gd name="T20" fmla="*/ 33 w 550"/>
                <a:gd name="T21" fmla="*/ 906 h 1023"/>
                <a:gd name="T22" fmla="*/ 28 w 550"/>
                <a:gd name="T23" fmla="*/ 982 h 1023"/>
                <a:gd name="T24" fmla="*/ 0 w 550"/>
                <a:gd name="T25" fmla="*/ 1023 h 1023"/>
                <a:gd name="T26" fmla="*/ 59 w 550"/>
                <a:gd name="T27" fmla="*/ 1006 h 1023"/>
                <a:gd name="T28" fmla="*/ 124 w 550"/>
                <a:gd name="T29" fmla="*/ 1001 h 1023"/>
                <a:gd name="T30" fmla="*/ 174 w 550"/>
                <a:gd name="T31" fmla="*/ 1008 h 1023"/>
                <a:gd name="T32" fmla="*/ 245 w 550"/>
                <a:gd name="T33" fmla="*/ 1013 h 1023"/>
                <a:gd name="T34" fmla="*/ 273 w 550"/>
                <a:gd name="T35" fmla="*/ 977 h 1023"/>
                <a:gd name="T36" fmla="*/ 300 w 550"/>
                <a:gd name="T37" fmla="*/ 963 h 1023"/>
                <a:gd name="T38" fmla="*/ 300 w 550"/>
                <a:gd name="T39" fmla="*/ 923 h 1023"/>
                <a:gd name="T40" fmla="*/ 347 w 550"/>
                <a:gd name="T41" fmla="*/ 871 h 1023"/>
                <a:gd name="T42" fmla="*/ 347 w 550"/>
                <a:gd name="T43" fmla="*/ 783 h 1023"/>
                <a:gd name="T44" fmla="*/ 354 w 550"/>
                <a:gd name="T45" fmla="*/ 728 h 1023"/>
                <a:gd name="T46" fmla="*/ 400 w 550"/>
                <a:gd name="T47" fmla="*/ 588 h 1023"/>
                <a:gd name="T48" fmla="*/ 419 w 550"/>
                <a:gd name="T49" fmla="*/ 550 h 1023"/>
                <a:gd name="T50" fmla="*/ 466 w 550"/>
                <a:gd name="T51" fmla="*/ 467 h 1023"/>
                <a:gd name="T52" fmla="*/ 550 w 550"/>
                <a:gd name="T53" fmla="*/ 339 h 1023"/>
                <a:gd name="T54" fmla="*/ 519 w 550"/>
                <a:gd name="T55" fmla="*/ 275 h 1023"/>
                <a:gd name="T56" fmla="*/ 514 w 550"/>
                <a:gd name="T57" fmla="*/ 209 h 1023"/>
                <a:gd name="T58" fmla="*/ 526 w 550"/>
                <a:gd name="T59" fmla="*/ 161 h 1023"/>
                <a:gd name="T60" fmla="*/ 497 w 550"/>
                <a:gd name="T61" fmla="*/ 102 h 1023"/>
                <a:gd name="T62" fmla="*/ 457 w 550"/>
                <a:gd name="T63" fmla="*/ 83 h 1023"/>
                <a:gd name="T64" fmla="*/ 409 w 550"/>
                <a:gd name="T65" fmla="*/ 71 h 1023"/>
                <a:gd name="T66" fmla="*/ 314 w 550"/>
                <a:gd name="T67" fmla="*/ 66 h 1023"/>
                <a:gd name="T68" fmla="*/ 295 w 550"/>
                <a:gd name="T69" fmla="*/ 50 h 1023"/>
                <a:gd name="T70" fmla="*/ 293 w 550"/>
                <a:gd name="T71" fmla="*/ 23 h 1023"/>
                <a:gd name="T72" fmla="*/ 295 w 550"/>
                <a:gd name="T73" fmla="*/ 0 h 1023"/>
                <a:gd name="T74" fmla="*/ 295 w 550"/>
                <a:gd name="T75" fmla="*/ 0 h 10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1023"/>
                <a:gd name="T116" fmla="*/ 550 w 550"/>
                <a:gd name="T117" fmla="*/ 1023 h 10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1023">
                  <a:moveTo>
                    <a:pt x="295" y="0"/>
                  </a:moveTo>
                  <a:lnTo>
                    <a:pt x="262" y="59"/>
                  </a:lnTo>
                  <a:lnTo>
                    <a:pt x="212" y="225"/>
                  </a:lnTo>
                  <a:lnTo>
                    <a:pt x="174" y="332"/>
                  </a:lnTo>
                  <a:lnTo>
                    <a:pt x="140" y="408"/>
                  </a:lnTo>
                  <a:lnTo>
                    <a:pt x="116" y="455"/>
                  </a:lnTo>
                  <a:lnTo>
                    <a:pt x="76" y="588"/>
                  </a:lnTo>
                  <a:lnTo>
                    <a:pt x="19" y="764"/>
                  </a:lnTo>
                  <a:lnTo>
                    <a:pt x="19" y="783"/>
                  </a:lnTo>
                  <a:lnTo>
                    <a:pt x="31" y="797"/>
                  </a:lnTo>
                  <a:lnTo>
                    <a:pt x="33" y="906"/>
                  </a:lnTo>
                  <a:lnTo>
                    <a:pt x="28" y="982"/>
                  </a:lnTo>
                  <a:lnTo>
                    <a:pt x="0" y="1023"/>
                  </a:lnTo>
                  <a:lnTo>
                    <a:pt x="59" y="1006"/>
                  </a:lnTo>
                  <a:lnTo>
                    <a:pt x="124" y="1001"/>
                  </a:lnTo>
                  <a:lnTo>
                    <a:pt x="174" y="1008"/>
                  </a:lnTo>
                  <a:lnTo>
                    <a:pt x="245" y="1013"/>
                  </a:lnTo>
                  <a:lnTo>
                    <a:pt x="273" y="977"/>
                  </a:lnTo>
                  <a:lnTo>
                    <a:pt x="300" y="963"/>
                  </a:lnTo>
                  <a:lnTo>
                    <a:pt x="300" y="923"/>
                  </a:lnTo>
                  <a:lnTo>
                    <a:pt x="347" y="871"/>
                  </a:lnTo>
                  <a:lnTo>
                    <a:pt x="347" y="783"/>
                  </a:lnTo>
                  <a:lnTo>
                    <a:pt x="354" y="728"/>
                  </a:lnTo>
                  <a:lnTo>
                    <a:pt x="400" y="588"/>
                  </a:lnTo>
                  <a:lnTo>
                    <a:pt x="419" y="550"/>
                  </a:lnTo>
                  <a:lnTo>
                    <a:pt x="466" y="467"/>
                  </a:lnTo>
                  <a:lnTo>
                    <a:pt x="550" y="339"/>
                  </a:lnTo>
                  <a:lnTo>
                    <a:pt x="519" y="275"/>
                  </a:lnTo>
                  <a:lnTo>
                    <a:pt x="514" y="209"/>
                  </a:lnTo>
                  <a:lnTo>
                    <a:pt x="526" y="161"/>
                  </a:lnTo>
                  <a:lnTo>
                    <a:pt x="497" y="102"/>
                  </a:lnTo>
                  <a:lnTo>
                    <a:pt x="457" y="83"/>
                  </a:lnTo>
                  <a:lnTo>
                    <a:pt x="409" y="71"/>
                  </a:lnTo>
                  <a:lnTo>
                    <a:pt x="314" y="66"/>
                  </a:lnTo>
                  <a:lnTo>
                    <a:pt x="295" y="50"/>
                  </a:lnTo>
                  <a:lnTo>
                    <a:pt x="293" y="23"/>
                  </a:lnTo>
                  <a:lnTo>
                    <a:pt x="295"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3" name="Freeform 326"/>
            <p:cNvSpPr>
              <a:spLocks/>
            </p:cNvSpPr>
            <p:nvPr/>
          </p:nvSpPr>
          <p:spPr bwMode="auto">
            <a:xfrm>
              <a:off x="2278" y="1063"/>
              <a:ext cx="204" cy="710"/>
            </a:xfrm>
            <a:custGeom>
              <a:avLst/>
              <a:gdLst>
                <a:gd name="T0" fmla="*/ 162 w 204"/>
                <a:gd name="T1" fmla="*/ 0 h 710"/>
                <a:gd name="T2" fmla="*/ 173 w 204"/>
                <a:gd name="T3" fmla="*/ 29 h 710"/>
                <a:gd name="T4" fmla="*/ 204 w 204"/>
                <a:gd name="T5" fmla="*/ 74 h 710"/>
                <a:gd name="T6" fmla="*/ 188 w 204"/>
                <a:gd name="T7" fmla="*/ 135 h 710"/>
                <a:gd name="T8" fmla="*/ 159 w 204"/>
                <a:gd name="T9" fmla="*/ 228 h 710"/>
                <a:gd name="T10" fmla="*/ 138 w 204"/>
                <a:gd name="T11" fmla="*/ 285 h 710"/>
                <a:gd name="T12" fmla="*/ 133 w 204"/>
                <a:gd name="T13" fmla="*/ 342 h 710"/>
                <a:gd name="T14" fmla="*/ 121 w 204"/>
                <a:gd name="T15" fmla="*/ 396 h 710"/>
                <a:gd name="T16" fmla="*/ 107 w 204"/>
                <a:gd name="T17" fmla="*/ 442 h 710"/>
                <a:gd name="T18" fmla="*/ 81 w 204"/>
                <a:gd name="T19" fmla="*/ 501 h 710"/>
                <a:gd name="T20" fmla="*/ 52 w 204"/>
                <a:gd name="T21" fmla="*/ 593 h 710"/>
                <a:gd name="T22" fmla="*/ 14 w 204"/>
                <a:gd name="T23" fmla="*/ 710 h 710"/>
                <a:gd name="T24" fmla="*/ 0 w 204"/>
                <a:gd name="T25" fmla="*/ 679 h 710"/>
                <a:gd name="T26" fmla="*/ 2 w 204"/>
                <a:gd name="T27" fmla="*/ 634 h 710"/>
                <a:gd name="T28" fmla="*/ 38 w 204"/>
                <a:gd name="T29" fmla="*/ 501 h 710"/>
                <a:gd name="T30" fmla="*/ 66 w 204"/>
                <a:gd name="T31" fmla="*/ 415 h 710"/>
                <a:gd name="T32" fmla="*/ 97 w 204"/>
                <a:gd name="T33" fmla="*/ 285 h 710"/>
                <a:gd name="T34" fmla="*/ 100 w 204"/>
                <a:gd name="T35" fmla="*/ 211 h 710"/>
                <a:gd name="T36" fmla="*/ 100 w 204"/>
                <a:gd name="T37" fmla="*/ 114 h 710"/>
                <a:gd name="T38" fmla="*/ 131 w 204"/>
                <a:gd name="T39" fmla="*/ 14 h 710"/>
                <a:gd name="T40" fmla="*/ 162 w 204"/>
                <a:gd name="T41" fmla="*/ 0 h 710"/>
                <a:gd name="T42" fmla="*/ 162 w 204"/>
                <a:gd name="T43" fmla="*/ 0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710"/>
                <a:gd name="T68" fmla="*/ 204 w 204"/>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710">
                  <a:moveTo>
                    <a:pt x="162" y="0"/>
                  </a:moveTo>
                  <a:lnTo>
                    <a:pt x="173" y="29"/>
                  </a:lnTo>
                  <a:lnTo>
                    <a:pt x="204" y="74"/>
                  </a:lnTo>
                  <a:lnTo>
                    <a:pt x="188" y="135"/>
                  </a:lnTo>
                  <a:lnTo>
                    <a:pt x="159" y="228"/>
                  </a:lnTo>
                  <a:lnTo>
                    <a:pt x="138" y="285"/>
                  </a:lnTo>
                  <a:lnTo>
                    <a:pt x="133" y="342"/>
                  </a:lnTo>
                  <a:lnTo>
                    <a:pt x="121" y="396"/>
                  </a:lnTo>
                  <a:lnTo>
                    <a:pt x="107" y="442"/>
                  </a:lnTo>
                  <a:lnTo>
                    <a:pt x="81" y="501"/>
                  </a:lnTo>
                  <a:lnTo>
                    <a:pt x="52" y="593"/>
                  </a:lnTo>
                  <a:lnTo>
                    <a:pt x="14" y="710"/>
                  </a:lnTo>
                  <a:lnTo>
                    <a:pt x="0" y="679"/>
                  </a:lnTo>
                  <a:lnTo>
                    <a:pt x="2" y="634"/>
                  </a:lnTo>
                  <a:lnTo>
                    <a:pt x="38" y="501"/>
                  </a:lnTo>
                  <a:lnTo>
                    <a:pt x="66" y="415"/>
                  </a:lnTo>
                  <a:lnTo>
                    <a:pt x="97" y="285"/>
                  </a:lnTo>
                  <a:lnTo>
                    <a:pt x="100" y="211"/>
                  </a:lnTo>
                  <a:lnTo>
                    <a:pt x="100" y="114"/>
                  </a:lnTo>
                  <a:lnTo>
                    <a:pt x="131" y="14"/>
                  </a:lnTo>
                  <a:lnTo>
                    <a:pt x="162" y="0"/>
                  </a:lnTo>
                  <a:close/>
                </a:path>
              </a:pathLst>
            </a:custGeom>
            <a:solidFill>
              <a:srgbClr val="F79191"/>
            </a:solidFill>
            <a:ln w="9525">
              <a:noFill/>
              <a:round/>
              <a:headEnd/>
              <a:tailEnd/>
            </a:ln>
          </p:spPr>
          <p:txBody>
            <a:bodyPr/>
            <a:lstStyle/>
            <a:p>
              <a:endParaRPr lang="en-US">
                <a:latin typeface="Calibri" pitchFamily="34" charset="0"/>
              </a:endParaRPr>
            </a:p>
          </p:txBody>
        </p:sp>
        <p:sp>
          <p:nvSpPr>
            <p:cNvPr id="23644" name="Freeform 327"/>
            <p:cNvSpPr>
              <a:spLocks/>
            </p:cNvSpPr>
            <p:nvPr/>
          </p:nvSpPr>
          <p:spPr bwMode="auto">
            <a:xfrm>
              <a:off x="1714" y="959"/>
              <a:ext cx="702" cy="854"/>
            </a:xfrm>
            <a:custGeom>
              <a:avLst/>
              <a:gdLst>
                <a:gd name="T0" fmla="*/ 57 w 702"/>
                <a:gd name="T1" fmla="*/ 178 h 854"/>
                <a:gd name="T2" fmla="*/ 50 w 702"/>
                <a:gd name="T3" fmla="*/ 218 h 854"/>
                <a:gd name="T4" fmla="*/ 50 w 702"/>
                <a:gd name="T5" fmla="*/ 382 h 854"/>
                <a:gd name="T6" fmla="*/ 45 w 702"/>
                <a:gd name="T7" fmla="*/ 408 h 854"/>
                <a:gd name="T8" fmla="*/ 9 w 702"/>
                <a:gd name="T9" fmla="*/ 508 h 854"/>
                <a:gd name="T10" fmla="*/ 2 w 702"/>
                <a:gd name="T11" fmla="*/ 531 h 854"/>
                <a:gd name="T12" fmla="*/ 0 w 702"/>
                <a:gd name="T13" fmla="*/ 667 h 854"/>
                <a:gd name="T14" fmla="*/ 28 w 702"/>
                <a:gd name="T15" fmla="*/ 750 h 854"/>
                <a:gd name="T16" fmla="*/ 47 w 702"/>
                <a:gd name="T17" fmla="*/ 771 h 854"/>
                <a:gd name="T18" fmla="*/ 111 w 702"/>
                <a:gd name="T19" fmla="*/ 799 h 854"/>
                <a:gd name="T20" fmla="*/ 161 w 702"/>
                <a:gd name="T21" fmla="*/ 804 h 854"/>
                <a:gd name="T22" fmla="*/ 204 w 702"/>
                <a:gd name="T23" fmla="*/ 804 h 854"/>
                <a:gd name="T24" fmla="*/ 309 w 702"/>
                <a:gd name="T25" fmla="*/ 799 h 854"/>
                <a:gd name="T26" fmla="*/ 404 w 702"/>
                <a:gd name="T27" fmla="*/ 804 h 854"/>
                <a:gd name="T28" fmla="*/ 426 w 702"/>
                <a:gd name="T29" fmla="*/ 847 h 854"/>
                <a:gd name="T30" fmla="*/ 516 w 702"/>
                <a:gd name="T31" fmla="*/ 854 h 854"/>
                <a:gd name="T32" fmla="*/ 564 w 702"/>
                <a:gd name="T33" fmla="*/ 693 h 854"/>
                <a:gd name="T34" fmla="*/ 626 w 702"/>
                <a:gd name="T35" fmla="*/ 531 h 854"/>
                <a:gd name="T36" fmla="*/ 652 w 702"/>
                <a:gd name="T37" fmla="*/ 434 h 854"/>
                <a:gd name="T38" fmla="*/ 661 w 702"/>
                <a:gd name="T39" fmla="*/ 370 h 854"/>
                <a:gd name="T40" fmla="*/ 666 w 702"/>
                <a:gd name="T41" fmla="*/ 306 h 854"/>
                <a:gd name="T42" fmla="*/ 664 w 702"/>
                <a:gd name="T43" fmla="*/ 220 h 854"/>
                <a:gd name="T44" fmla="*/ 683 w 702"/>
                <a:gd name="T45" fmla="*/ 149 h 854"/>
                <a:gd name="T46" fmla="*/ 697 w 702"/>
                <a:gd name="T47" fmla="*/ 111 h 854"/>
                <a:gd name="T48" fmla="*/ 702 w 702"/>
                <a:gd name="T49" fmla="*/ 64 h 854"/>
                <a:gd name="T50" fmla="*/ 690 w 702"/>
                <a:gd name="T51" fmla="*/ 19 h 854"/>
                <a:gd name="T52" fmla="*/ 690 w 702"/>
                <a:gd name="T53" fmla="*/ 0 h 854"/>
                <a:gd name="T54" fmla="*/ 661 w 702"/>
                <a:gd name="T55" fmla="*/ 12 h 854"/>
                <a:gd name="T56" fmla="*/ 647 w 702"/>
                <a:gd name="T57" fmla="*/ 47 h 854"/>
                <a:gd name="T58" fmla="*/ 597 w 702"/>
                <a:gd name="T59" fmla="*/ 50 h 854"/>
                <a:gd name="T60" fmla="*/ 535 w 702"/>
                <a:gd name="T61" fmla="*/ 69 h 854"/>
                <a:gd name="T62" fmla="*/ 509 w 702"/>
                <a:gd name="T63" fmla="*/ 83 h 854"/>
                <a:gd name="T64" fmla="*/ 464 w 702"/>
                <a:gd name="T65" fmla="*/ 102 h 854"/>
                <a:gd name="T66" fmla="*/ 407 w 702"/>
                <a:gd name="T67" fmla="*/ 104 h 854"/>
                <a:gd name="T68" fmla="*/ 388 w 702"/>
                <a:gd name="T69" fmla="*/ 135 h 854"/>
                <a:gd name="T70" fmla="*/ 383 w 702"/>
                <a:gd name="T71" fmla="*/ 242 h 854"/>
                <a:gd name="T72" fmla="*/ 380 w 702"/>
                <a:gd name="T73" fmla="*/ 341 h 854"/>
                <a:gd name="T74" fmla="*/ 340 w 702"/>
                <a:gd name="T75" fmla="*/ 346 h 854"/>
                <a:gd name="T76" fmla="*/ 359 w 702"/>
                <a:gd name="T77" fmla="*/ 166 h 854"/>
                <a:gd name="T78" fmla="*/ 328 w 702"/>
                <a:gd name="T79" fmla="*/ 166 h 854"/>
                <a:gd name="T80" fmla="*/ 273 w 702"/>
                <a:gd name="T81" fmla="*/ 190 h 854"/>
                <a:gd name="T82" fmla="*/ 190 w 702"/>
                <a:gd name="T83" fmla="*/ 209 h 854"/>
                <a:gd name="T84" fmla="*/ 157 w 702"/>
                <a:gd name="T85" fmla="*/ 211 h 854"/>
                <a:gd name="T86" fmla="*/ 128 w 702"/>
                <a:gd name="T87" fmla="*/ 213 h 854"/>
                <a:gd name="T88" fmla="*/ 100 w 702"/>
                <a:gd name="T89" fmla="*/ 211 h 854"/>
                <a:gd name="T90" fmla="*/ 107 w 702"/>
                <a:gd name="T91" fmla="*/ 173 h 854"/>
                <a:gd name="T92" fmla="*/ 133 w 702"/>
                <a:gd name="T93" fmla="*/ 135 h 854"/>
                <a:gd name="T94" fmla="*/ 57 w 702"/>
                <a:gd name="T95" fmla="*/ 178 h 854"/>
                <a:gd name="T96" fmla="*/ 57 w 702"/>
                <a:gd name="T97" fmla="*/ 178 h 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854"/>
                <a:gd name="T149" fmla="*/ 702 w 702"/>
                <a:gd name="T150" fmla="*/ 854 h 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854">
                  <a:moveTo>
                    <a:pt x="57" y="178"/>
                  </a:moveTo>
                  <a:lnTo>
                    <a:pt x="50" y="218"/>
                  </a:lnTo>
                  <a:lnTo>
                    <a:pt x="50" y="382"/>
                  </a:lnTo>
                  <a:lnTo>
                    <a:pt x="45" y="408"/>
                  </a:lnTo>
                  <a:lnTo>
                    <a:pt x="9" y="508"/>
                  </a:lnTo>
                  <a:lnTo>
                    <a:pt x="2" y="531"/>
                  </a:lnTo>
                  <a:lnTo>
                    <a:pt x="0" y="667"/>
                  </a:lnTo>
                  <a:lnTo>
                    <a:pt x="28" y="750"/>
                  </a:lnTo>
                  <a:lnTo>
                    <a:pt x="47" y="771"/>
                  </a:lnTo>
                  <a:lnTo>
                    <a:pt x="111" y="799"/>
                  </a:lnTo>
                  <a:lnTo>
                    <a:pt x="161" y="804"/>
                  </a:lnTo>
                  <a:lnTo>
                    <a:pt x="204" y="804"/>
                  </a:lnTo>
                  <a:lnTo>
                    <a:pt x="309" y="799"/>
                  </a:lnTo>
                  <a:lnTo>
                    <a:pt x="404" y="804"/>
                  </a:lnTo>
                  <a:lnTo>
                    <a:pt x="426" y="847"/>
                  </a:lnTo>
                  <a:lnTo>
                    <a:pt x="516" y="854"/>
                  </a:lnTo>
                  <a:lnTo>
                    <a:pt x="564" y="693"/>
                  </a:lnTo>
                  <a:lnTo>
                    <a:pt x="626" y="531"/>
                  </a:lnTo>
                  <a:lnTo>
                    <a:pt x="652" y="434"/>
                  </a:lnTo>
                  <a:lnTo>
                    <a:pt x="661" y="370"/>
                  </a:lnTo>
                  <a:lnTo>
                    <a:pt x="666" y="306"/>
                  </a:lnTo>
                  <a:lnTo>
                    <a:pt x="664" y="220"/>
                  </a:lnTo>
                  <a:lnTo>
                    <a:pt x="683" y="149"/>
                  </a:lnTo>
                  <a:lnTo>
                    <a:pt x="697" y="111"/>
                  </a:lnTo>
                  <a:lnTo>
                    <a:pt x="702" y="64"/>
                  </a:lnTo>
                  <a:lnTo>
                    <a:pt x="690" y="19"/>
                  </a:lnTo>
                  <a:lnTo>
                    <a:pt x="690" y="0"/>
                  </a:lnTo>
                  <a:lnTo>
                    <a:pt x="661" y="12"/>
                  </a:lnTo>
                  <a:lnTo>
                    <a:pt x="647" y="47"/>
                  </a:lnTo>
                  <a:lnTo>
                    <a:pt x="597" y="50"/>
                  </a:lnTo>
                  <a:lnTo>
                    <a:pt x="535" y="69"/>
                  </a:lnTo>
                  <a:lnTo>
                    <a:pt x="509" y="83"/>
                  </a:lnTo>
                  <a:lnTo>
                    <a:pt x="464" y="102"/>
                  </a:lnTo>
                  <a:lnTo>
                    <a:pt x="407" y="104"/>
                  </a:lnTo>
                  <a:lnTo>
                    <a:pt x="388" y="135"/>
                  </a:lnTo>
                  <a:lnTo>
                    <a:pt x="383" y="242"/>
                  </a:lnTo>
                  <a:lnTo>
                    <a:pt x="380" y="341"/>
                  </a:lnTo>
                  <a:lnTo>
                    <a:pt x="340" y="346"/>
                  </a:lnTo>
                  <a:lnTo>
                    <a:pt x="359" y="166"/>
                  </a:lnTo>
                  <a:lnTo>
                    <a:pt x="328" y="166"/>
                  </a:lnTo>
                  <a:lnTo>
                    <a:pt x="273" y="190"/>
                  </a:lnTo>
                  <a:lnTo>
                    <a:pt x="190" y="209"/>
                  </a:lnTo>
                  <a:lnTo>
                    <a:pt x="157" y="211"/>
                  </a:lnTo>
                  <a:lnTo>
                    <a:pt x="128" y="213"/>
                  </a:lnTo>
                  <a:lnTo>
                    <a:pt x="100" y="211"/>
                  </a:lnTo>
                  <a:lnTo>
                    <a:pt x="107" y="173"/>
                  </a:lnTo>
                  <a:lnTo>
                    <a:pt x="133" y="135"/>
                  </a:lnTo>
                  <a:lnTo>
                    <a:pt x="57" y="178"/>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5" name="Freeform 328"/>
            <p:cNvSpPr>
              <a:spLocks/>
            </p:cNvSpPr>
            <p:nvPr/>
          </p:nvSpPr>
          <p:spPr bwMode="auto">
            <a:xfrm>
              <a:off x="1818" y="1208"/>
              <a:ext cx="288" cy="439"/>
            </a:xfrm>
            <a:custGeom>
              <a:avLst/>
              <a:gdLst>
                <a:gd name="T0" fmla="*/ 234 w 288"/>
                <a:gd name="T1" fmla="*/ 62 h 439"/>
                <a:gd name="T2" fmla="*/ 198 w 288"/>
                <a:gd name="T3" fmla="*/ 133 h 439"/>
                <a:gd name="T4" fmla="*/ 169 w 288"/>
                <a:gd name="T5" fmla="*/ 185 h 439"/>
                <a:gd name="T6" fmla="*/ 143 w 288"/>
                <a:gd name="T7" fmla="*/ 249 h 439"/>
                <a:gd name="T8" fmla="*/ 48 w 288"/>
                <a:gd name="T9" fmla="*/ 354 h 439"/>
                <a:gd name="T10" fmla="*/ 10 w 288"/>
                <a:gd name="T11" fmla="*/ 410 h 439"/>
                <a:gd name="T12" fmla="*/ 0 w 288"/>
                <a:gd name="T13" fmla="*/ 439 h 439"/>
                <a:gd name="T14" fmla="*/ 150 w 288"/>
                <a:gd name="T15" fmla="*/ 297 h 439"/>
                <a:gd name="T16" fmla="*/ 203 w 288"/>
                <a:gd name="T17" fmla="*/ 268 h 439"/>
                <a:gd name="T18" fmla="*/ 243 w 288"/>
                <a:gd name="T19" fmla="*/ 301 h 439"/>
                <a:gd name="T20" fmla="*/ 255 w 288"/>
                <a:gd name="T21" fmla="*/ 384 h 439"/>
                <a:gd name="T22" fmla="*/ 279 w 288"/>
                <a:gd name="T23" fmla="*/ 370 h 439"/>
                <a:gd name="T24" fmla="*/ 288 w 288"/>
                <a:gd name="T25" fmla="*/ 176 h 439"/>
                <a:gd name="T26" fmla="*/ 286 w 288"/>
                <a:gd name="T27" fmla="*/ 0 h 439"/>
                <a:gd name="T28" fmla="*/ 234 w 288"/>
                <a:gd name="T29" fmla="*/ 62 h 439"/>
                <a:gd name="T30" fmla="*/ 234 w 288"/>
                <a:gd name="T31" fmla="*/ 62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
                <a:gd name="T49" fmla="*/ 0 h 439"/>
                <a:gd name="T50" fmla="*/ 288 w 288"/>
                <a:gd name="T51" fmla="*/ 439 h 4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 h="439">
                  <a:moveTo>
                    <a:pt x="234" y="62"/>
                  </a:moveTo>
                  <a:lnTo>
                    <a:pt x="198" y="133"/>
                  </a:lnTo>
                  <a:lnTo>
                    <a:pt x="169" y="185"/>
                  </a:lnTo>
                  <a:lnTo>
                    <a:pt x="143" y="249"/>
                  </a:lnTo>
                  <a:lnTo>
                    <a:pt x="48" y="354"/>
                  </a:lnTo>
                  <a:lnTo>
                    <a:pt x="10" y="410"/>
                  </a:lnTo>
                  <a:lnTo>
                    <a:pt x="0" y="439"/>
                  </a:lnTo>
                  <a:lnTo>
                    <a:pt x="150" y="297"/>
                  </a:lnTo>
                  <a:lnTo>
                    <a:pt x="203" y="268"/>
                  </a:lnTo>
                  <a:lnTo>
                    <a:pt x="243" y="301"/>
                  </a:lnTo>
                  <a:lnTo>
                    <a:pt x="255" y="384"/>
                  </a:lnTo>
                  <a:lnTo>
                    <a:pt x="279" y="370"/>
                  </a:lnTo>
                  <a:lnTo>
                    <a:pt x="288" y="176"/>
                  </a:lnTo>
                  <a:lnTo>
                    <a:pt x="286" y="0"/>
                  </a:lnTo>
                  <a:lnTo>
                    <a:pt x="234" y="62"/>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6" name="Freeform 329"/>
            <p:cNvSpPr>
              <a:spLocks/>
            </p:cNvSpPr>
            <p:nvPr/>
          </p:nvSpPr>
          <p:spPr bwMode="auto">
            <a:xfrm>
              <a:off x="2054" y="1122"/>
              <a:ext cx="226" cy="496"/>
            </a:xfrm>
            <a:custGeom>
              <a:avLst/>
              <a:gdLst>
                <a:gd name="T0" fmla="*/ 169 w 226"/>
                <a:gd name="T1" fmla="*/ 0 h 496"/>
                <a:gd name="T2" fmla="*/ 207 w 226"/>
                <a:gd name="T3" fmla="*/ 114 h 496"/>
                <a:gd name="T4" fmla="*/ 226 w 226"/>
                <a:gd name="T5" fmla="*/ 231 h 496"/>
                <a:gd name="T6" fmla="*/ 169 w 226"/>
                <a:gd name="T7" fmla="*/ 195 h 496"/>
                <a:gd name="T8" fmla="*/ 114 w 226"/>
                <a:gd name="T9" fmla="*/ 233 h 496"/>
                <a:gd name="T10" fmla="*/ 86 w 226"/>
                <a:gd name="T11" fmla="*/ 247 h 496"/>
                <a:gd name="T12" fmla="*/ 57 w 226"/>
                <a:gd name="T13" fmla="*/ 304 h 496"/>
                <a:gd name="T14" fmla="*/ 50 w 226"/>
                <a:gd name="T15" fmla="*/ 423 h 496"/>
                <a:gd name="T16" fmla="*/ 43 w 226"/>
                <a:gd name="T17" fmla="*/ 496 h 496"/>
                <a:gd name="T18" fmla="*/ 14 w 226"/>
                <a:gd name="T19" fmla="*/ 423 h 496"/>
                <a:gd name="T20" fmla="*/ 26 w 226"/>
                <a:gd name="T21" fmla="*/ 383 h 496"/>
                <a:gd name="T22" fmla="*/ 0 w 226"/>
                <a:gd name="T23" fmla="*/ 366 h 496"/>
                <a:gd name="T24" fmla="*/ 5 w 226"/>
                <a:gd name="T25" fmla="*/ 314 h 496"/>
                <a:gd name="T26" fmla="*/ 7 w 226"/>
                <a:gd name="T27" fmla="*/ 214 h 496"/>
                <a:gd name="T28" fmla="*/ 40 w 226"/>
                <a:gd name="T29" fmla="*/ 126 h 496"/>
                <a:gd name="T30" fmla="*/ 57 w 226"/>
                <a:gd name="T31" fmla="*/ 74 h 496"/>
                <a:gd name="T32" fmla="*/ 128 w 226"/>
                <a:gd name="T33" fmla="*/ 0 h 496"/>
                <a:gd name="T34" fmla="*/ 169 w 226"/>
                <a:gd name="T35" fmla="*/ 0 h 496"/>
                <a:gd name="T36" fmla="*/ 169 w 226"/>
                <a:gd name="T37" fmla="*/ 0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496"/>
                <a:gd name="T59" fmla="*/ 226 w 226"/>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496">
                  <a:moveTo>
                    <a:pt x="169" y="0"/>
                  </a:moveTo>
                  <a:lnTo>
                    <a:pt x="207" y="114"/>
                  </a:lnTo>
                  <a:lnTo>
                    <a:pt x="226" y="231"/>
                  </a:lnTo>
                  <a:lnTo>
                    <a:pt x="169" y="195"/>
                  </a:lnTo>
                  <a:lnTo>
                    <a:pt x="114" y="233"/>
                  </a:lnTo>
                  <a:lnTo>
                    <a:pt x="86" y="247"/>
                  </a:lnTo>
                  <a:lnTo>
                    <a:pt x="57" y="304"/>
                  </a:lnTo>
                  <a:lnTo>
                    <a:pt x="50" y="423"/>
                  </a:lnTo>
                  <a:lnTo>
                    <a:pt x="43" y="496"/>
                  </a:lnTo>
                  <a:lnTo>
                    <a:pt x="14" y="423"/>
                  </a:lnTo>
                  <a:lnTo>
                    <a:pt x="26" y="383"/>
                  </a:lnTo>
                  <a:lnTo>
                    <a:pt x="0" y="366"/>
                  </a:lnTo>
                  <a:lnTo>
                    <a:pt x="5" y="314"/>
                  </a:lnTo>
                  <a:lnTo>
                    <a:pt x="7" y="214"/>
                  </a:lnTo>
                  <a:lnTo>
                    <a:pt x="40" y="126"/>
                  </a:lnTo>
                  <a:lnTo>
                    <a:pt x="57" y="74"/>
                  </a:lnTo>
                  <a:lnTo>
                    <a:pt x="128" y="0"/>
                  </a:lnTo>
                  <a:lnTo>
                    <a:pt x="169" y="0"/>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7" name="Freeform 330"/>
            <p:cNvSpPr>
              <a:spLocks/>
            </p:cNvSpPr>
            <p:nvPr/>
          </p:nvSpPr>
          <p:spPr bwMode="auto">
            <a:xfrm>
              <a:off x="2359" y="1137"/>
              <a:ext cx="368" cy="697"/>
            </a:xfrm>
            <a:custGeom>
              <a:avLst/>
              <a:gdLst>
                <a:gd name="T0" fmla="*/ 31 w 368"/>
                <a:gd name="T1" fmla="*/ 434 h 697"/>
                <a:gd name="T2" fmla="*/ 97 w 368"/>
                <a:gd name="T3" fmla="*/ 567 h 697"/>
                <a:gd name="T4" fmla="*/ 97 w 368"/>
                <a:gd name="T5" fmla="*/ 631 h 697"/>
                <a:gd name="T6" fmla="*/ 0 w 368"/>
                <a:gd name="T7" fmla="*/ 519 h 697"/>
                <a:gd name="T8" fmla="*/ 78 w 368"/>
                <a:gd name="T9" fmla="*/ 697 h 697"/>
                <a:gd name="T10" fmla="*/ 111 w 368"/>
                <a:gd name="T11" fmla="*/ 697 h 697"/>
                <a:gd name="T12" fmla="*/ 119 w 368"/>
                <a:gd name="T13" fmla="*/ 614 h 697"/>
                <a:gd name="T14" fmla="*/ 142 w 368"/>
                <a:gd name="T15" fmla="*/ 510 h 697"/>
                <a:gd name="T16" fmla="*/ 166 w 368"/>
                <a:gd name="T17" fmla="*/ 368 h 697"/>
                <a:gd name="T18" fmla="*/ 252 w 368"/>
                <a:gd name="T19" fmla="*/ 211 h 697"/>
                <a:gd name="T20" fmla="*/ 307 w 368"/>
                <a:gd name="T21" fmla="*/ 111 h 697"/>
                <a:gd name="T22" fmla="*/ 368 w 368"/>
                <a:gd name="T23" fmla="*/ 0 h 697"/>
                <a:gd name="T24" fmla="*/ 273 w 368"/>
                <a:gd name="T25" fmla="*/ 80 h 697"/>
                <a:gd name="T26" fmla="*/ 123 w 368"/>
                <a:gd name="T27" fmla="*/ 313 h 697"/>
                <a:gd name="T28" fmla="*/ 31 w 368"/>
                <a:gd name="T29" fmla="*/ 434 h 697"/>
                <a:gd name="T30" fmla="*/ 31 w 368"/>
                <a:gd name="T31" fmla="*/ 434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697"/>
                <a:gd name="T50" fmla="*/ 368 w 368"/>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697">
                  <a:moveTo>
                    <a:pt x="31" y="434"/>
                  </a:moveTo>
                  <a:lnTo>
                    <a:pt x="97" y="567"/>
                  </a:lnTo>
                  <a:lnTo>
                    <a:pt x="97" y="631"/>
                  </a:lnTo>
                  <a:lnTo>
                    <a:pt x="0" y="519"/>
                  </a:lnTo>
                  <a:lnTo>
                    <a:pt x="78" y="697"/>
                  </a:lnTo>
                  <a:lnTo>
                    <a:pt x="111" y="697"/>
                  </a:lnTo>
                  <a:lnTo>
                    <a:pt x="119" y="614"/>
                  </a:lnTo>
                  <a:lnTo>
                    <a:pt x="142" y="510"/>
                  </a:lnTo>
                  <a:lnTo>
                    <a:pt x="166" y="368"/>
                  </a:lnTo>
                  <a:lnTo>
                    <a:pt x="252" y="211"/>
                  </a:lnTo>
                  <a:lnTo>
                    <a:pt x="307" y="111"/>
                  </a:lnTo>
                  <a:lnTo>
                    <a:pt x="368" y="0"/>
                  </a:lnTo>
                  <a:lnTo>
                    <a:pt x="273" y="80"/>
                  </a:lnTo>
                  <a:lnTo>
                    <a:pt x="123" y="313"/>
                  </a:lnTo>
                  <a:lnTo>
                    <a:pt x="31" y="434"/>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8" name="Freeform 331"/>
            <p:cNvSpPr>
              <a:spLocks/>
            </p:cNvSpPr>
            <p:nvPr/>
          </p:nvSpPr>
          <p:spPr bwMode="auto">
            <a:xfrm>
              <a:off x="3113" y="494"/>
              <a:ext cx="628" cy="296"/>
            </a:xfrm>
            <a:custGeom>
              <a:avLst/>
              <a:gdLst>
                <a:gd name="T0" fmla="*/ 490 w 628"/>
                <a:gd name="T1" fmla="*/ 21 h 296"/>
                <a:gd name="T2" fmla="*/ 538 w 628"/>
                <a:gd name="T3" fmla="*/ 35 h 296"/>
                <a:gd name="T4" fmla="*/ 583 w 628"/>
                <a:gd name="T5" fmla="*/ 57 h 296"/>
                <a:gd name="T6" fmla="*/ 628 w 628"/>
                <a:gd name="T7" fmla="*/ 104 h 296"/>
                <a:gd name="T8" fmla="*/ 555 w 628"/>
                <a:gd name="T9" fmla="*/ 187 h 296"/>
                <a:gd name="T10" fmla="*/ 393 w 628"/>
                <a:gd name="T11" fmla="*/ 296 h 296"/>
                <a:gd name="T12" fmla="*/ 209 w 628"/>
                <a:gd name="T13" fmla="*/ 296 h 296"/>
                <a:gd name="T14" fmla="*/ 45 w 628"/>
                <a:gd name="T15" fmla="*/ 284 h 296"/>
                <a:gd name="T16" fmla="*/ 19 w 628"/>
                <a:gd name="T17" fmla="*/ 244 h 296"/>
                <a:gd name="T18" fmla="*/ 0 w 628"/>
                <a:gd name="T19" fmla="*/ 208 h 296"/>
                <a:gd name="T20" fmla="*/ 2 w 628"/>
                <a:gd name="T21" fmla="*/ 142 h 296"/>
                <a:gd name="T22" fmla="*/ 38 w 628"/>
                <a:gd name="T23" fmla="*/ 116 h 296"/>
                <a:gd name="T24" fmla="*/ 224 w 628"/>
                <a:gd name="T25" fmla="*/ 9 h 296"/>
                <a:gd name="T26" fmla="*/ 405 w 628"/>
                <a:gd name="T27" fmla="*/ 0 h 296"/>
                <a:gd name="T28" fmla="*/ 490 w 628"/>
                <a:gd name="T29" fmla="*/ 21 h 296"/>
                <a:gd name="T30" fmla="*/ 490 w 628"/>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296"/>
                <a:gd name="T50" fmla="*/ 628 w 628"/>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296">
                  <a:moveTo>
                    <a:pt x="490" y="21"/>
                  </a:moveTo>
                  <a:lnTo>
                    <a:pt x="538" y="35"/>
                  </a:lnTo>
                  <a:lnTo>
                    <a:pt x="583" y="57"/>
                  </a:lnTo>
                  <a:lnTo>
                    <a:pt x="628" y="104"/>
                  </a:lnTo>
                  <a:lnTo>
                    <a:pt x="555" y="187"/>
                  </a:lnTo>
                  <a:lnTo>
                    <a:pt x="393" y="296"/>
                  </a:lnTo>
                  <a:lnTo>
                    <a:pt x="209" y="296"/>
                  </a:lnTo>
                  <a:lnTo>
                    <a:pt x="45" y="284"/>
                  </a:lnTo>
                  <a:lnTo>
                    <a:pt x="19" y="244"/>
                  </a:lnTo>
                  <a:lnTo>
                    <a:pt x="0" y="208"/>
                  </a:lnTo>
                  <a:lnTo>
                    <a:pt x="2" y="142"/>
                  </a:lnTo>
                  <a:lnTo>
                    <a:pt x="38" y="116"/>
                  </a:lnTo>
                  <a:lnTo>
                    <a:pt x="224" y="9"/>
                  </a:lnTo>
                  <a:lnTo>
                    <a:pt x="405" y="0"/>
                  </a:lnTo>
                  <a:lnTo>
                    <a:pt x="490" y="21"/>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49" name="Freeform 332"/>
            <p:cNvSpPr>
              <a:spLocks/>
            </p:cNvSpPr>
            <p:nvPr/>
          </p:nvSpPr>
          <p:spPr bwMode="auto">
            <a:xfrm>
              <a:off x="2873" y="629"/>
              <a:ext cx="854" cy="1103"/>
            </a:xfrm>
            <a:custGeom>
              <a:avLst/>
              <a:gdLst>
                <a:gd name="T0" fmla="*/ 242 w 854"/>
                <a:gd name="T1" fmla="*/ 0 h 1103"/>
                <a:gd name="T2" fmla="*/ 202 w 854"/>
                <a:gd name="T3" fmla="*/ 24 h 1103"/>
                <a:gd name="T4" fmla="*/ 147 w 854"/>
                <a:gd name="T5" fmla="*/ 71 h 1103"/>
                <a:gd name="T6" fmla="*/ 116 w 854"/>
                <a:gd name="T7" fmla="*/ 107 h 1103"/>
                <a:gd name="T8" fmla="*/ 97 w 854"/>
                <a:gd name="T9" fmla="*/ 142 h 1103"/>
                <a:gd name="T10" fmla="*/ 81 w 854"/>
                <a:gd name="T11" fmla="*/ 211 h 1103"/>
                <a:gd name="T12" fmla="*/ 73 w 854"/>
                <a:gd name="T13" fmla="*/ 244 h 1103"/>
                <a:gd name="T14" fmla="*/ 85 w 854"/>
                <a:gd name="T15" fmla="*/ 304 h 1103"/>
                <a:gd name="T16" fmla="*/ 66 w 854"/>
                <a:gd name="T17" fmla="*/ 342 h 1103"/>
                <a:gd name="T18" fmla="*/ 64 w 854"/>
                <a:gd name="T19" fmla="*/ 377 h 1103"/>
                <a:gd name="T20" fmla="*/ 64 w 854"/>
                <a:gd name="T21" fmla="*/ 465 h 1103"/>
                <a:gd name="T22" fmla="*/ 38 w 854"/>
                <a:gd name="T23" fmla="*/ 505 h 1103"/>
                <a:gd name="T24" fmla="*/ 0 w 854"/>
                <a:gd name="T25" fmla="*/ 546 h 1103"/>
                <a:gd name="T26" fmla="*/ 2 w 854"/>
                <a:gd name="T27" fmla="*/ 567 h 1103"/>
                <a:gd name="T28" fmla="*/ 52 w 854"/>
                <a:gd name="T29" fmla="*/ 593 h 1103"/>
                <a:gd name="T30" fmla="*/ 78 w 854"/>
                <a:gd name="T31" fmla="*/ 705 h 1103"/>
                <a:gd name="T32" fmla="*/ 73 w 854"/>
                <a:gd name="T33" fmla="*/ 747 h 1103"/>
                <a:gd name="T34" fmla="*/ 64 w 854"/>
                <a:gd name="T35" fmla="*/ 835 h 1103"/>
                <a:gd name="T36" fmla="*/ 66 w 854"/>
                <a:gd name="T37" fmla="*/ 854 h 1103"/>
                <a:gd name="T38" fmla="*/ 88 w 854"/>
                <a:gd name="T39" fmla="*/ 880 h 1103"/>
                <a:gd name="T40" fmla="*/ 147 w 854"/>
                <a:gd name="T41" fmla="*/ 911 h 1103"/>
                <a:gd name="T42" fmla="*/ 204 w 854"/>
                <a:gd name="T43" fmla="*/ 923 h 1103"/>
                <a:gd name="T44" fmla="*/ 316 w 854"/>
                <a:gd name="T45" fmla="*/ 947 h 1103"/>
                <a:gd name="T46" fmla="*/ 383 w 854"/>
                <a:gd name="T47" fmla="*/ 1027 h 1103"/>
                <a:gd name="T48" fmla="*/ 411 w 854"/>
                <a:gd name="T49" fmla="*/ 1103 h 1103"/>
                <a:gd name="T50" fmla="*/ 452 w 854"/>
                <a:gd name="T51" fmla="*/ 1089 h 1103"/>
                <a:gd name="T52" fmla="*/ 561 w 854"/>
                <a:gd name="T53" fmla="*/ 1008 h 1103"/>
                <a:gd name="T54" fmla="*/ 690 w 854"/>
                <a:gd name="T55" fmla="*/ 918 h 1103"/>
                <a:gd name="T56" fmla="*/ 854 w 854"/>
                <a:gd name="T57" fmla="*/ 816 h 1103"/>
                <a:gd name="T58" fmla="*/ 530 w 854"/>
                <a:gd name="T59" fmla="*/ 420 h 1103"/>
                <a:gd name="T60" fmla="*/ 273 w 854"/>
                <a:gd name="T61" fmla="*/ 130 h 1103"/>
                <a:gd name="T62" fmla="*/ 242 w 854"/>
                <a:gd name="T63" fmla="*/ 64 h 1103"/>
                <a:gd name="T64" fmla="*/ 242 w 854"/>
                <a:gd name="T65" fmla="*/ 0 h 1103"/>
                <a:gd name="T66" fmla="*/ 242 w 854"/>
                <a:gd name="T67" fmla="*/ 0 h 1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1103"/>
                <a:gd name="T104" fmla="*/ 854 w 854"/>
                <a:gd name="T105" fmla="*/ 1103 h 1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1103">
                  <a:moveTo>
                    <a:pt x="242" y="0"/>
                  </a:moveTo>
                  <a:lnTo>
                    <a:pt x="202" y="24"/>
                  </a:lnTo>
                  <a:lnTo>
                    <a:pt x="147" y="71"/>
                  </a:lnTo>
                  <a:lnTo>
                    <a:pt x="116" y="107"/>
                  </a:lnTo>
                  <a:lnTo>
                    <a:pt x="97" y="142"/>
                  </a:lnTo>
                  <a:lnTo>
                    <a:pt x="81" y="211"/>
                  </a:lnTo>
                  <a:lnTo>
                    <a:pt x="73" y="244"/>
                  </a:lnTo>
                  <a:lnTo>
                    <a:pt x="85" y="304"/>
                  </a:lnTo>
                  <a:lnTo>
                    <a:pt x="66" y="342"/>
                  </a:lnTo>
                  <a:lnTo>
                    <a:pt x="64" y="377"/>
                  </a:lnTo>
                  <a:lnTo>
                    <a:pt x="64" y="465"/>
                  </a:lnTo>
                  <a:lnTo>
                    <a:pt x="38" y="505"/>
                  </a:lnTo>
                  <a:lnTo>
                    <a:pt x="0" y="546"/>
                  </a:lnTo>
                  <a:lnTo>
                    <a:pt x="2" y="567"/>
                  </a:lnTo>
                  <a:lnTo>
                    <a:pt x="52" y="593"/>
                  </a:lnTo>
                  <a:lnTo>
                    <a:pt x="78" y="705"/>
                  </a:lnTo>
                  <a:lnTo>
                    <a:pt x="73" y="747"/>
                  </a:lnTo>
                  <a:lnTo>
                    <a:pt x="64" y="835"/>
                  </a:lnTo>
                  <a:lnTo>
                    <a:pt x="66" y="854"/>
                  </a:lnTo>
                  <a:lnTo>
                    <a:pt x="88" y="880"/>
                  </a:lnTo>
                  <a:lnTo>
                    <a:pt x="147" y="911"/>
                  </a:lnTo>
                  <a:lnTo>
                    <a:pt x="204" y="923"/>
                  </a:lnTo>
                  <a:lnTo>
                    <a:pt x="316" y="947"/>
                  </a:lnTo>
                  <a:lnTo>
                    <a:pt x="383" y="1027"/>
                  </a:lnTo>
                  <a:lnTo>
                    <a:pt x="411" y="1103"/>
                  </a:lnTo>
                  <a:lnTo>
                    <a:pt x="452" y="1089"/>
                  </a:lnTo>
                  <a:lnTo>
                    <a:pt x="561" y="1008"/>
                  </a:lnTo>
                  <a:lnTo>
                    <a:pt x="690" y="918"/>
                  </a:lnTo>
                  <a:lnTo>
                    <a:pt x="854" y="816"/>
                  </a:lnTo>
                  <a:lnTo>
                    <a:pt x="530" y="420"/>
                  </a:lnTo>
                  <a:lnTo>
                    <a:pt x="273" y="130"/>
                  </a:lnTo>
                  <a:lnTo>
                    <a:pt x="242" y="64"/>
                  </a:lnTo>
                  <a:lnTo>
                    <a:pt x="242"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0" name="Freeform 333"/>
            <p:cNvSpPr>
              <a:spLocks/>
            </p:cNvSpPr>
            <p:nvPr/>
          </p:nvSpPr>
          <p:spPr bwMode="auto">
            <a:xfrm>
              <a:off x="2970" y="1405"/>
              <a:ext cx="357" cy="159"/>
            </a:xfrm>
            <a:custGeom>
              <a:avLst/>
              <a:gdLst>
                <a:gd name="T0" fmla="*/ 22 w 357"/>
                <a:gd name="T1" fmla="*/ 119 h 159"/>
                <a:gd name="T2" fmla="*/ 60 w 357"/>
                <a:gd name="T3" fmla="*/ 140 h 159"/>
                <a:gd name="T4" fmla="*/ 162 w 357"/>
                <a:gd name="T5" fmla="*/ 159 h 159"/>
                <a:gd name="T6" fmla="*/ 222 w 357"/>
                <a:gd name="T7" fmla="*/ 157 h 159"/>
                <a:gd name="T8" fmla="*/ 274 w 357"/>
                <a:gd name="T9" fmla="*/ 128 h 159"/>
                <a:gd name="T10" fmla="*/ 357 w 357"/>
                <a:gd name="T11" fmla="*/ 28 h 159"/>
                <a:gd name="T12" fmla="*/ 355 w 357"/>
                <a:gd name="T13" fmla="*/ 0 h 159"/>
                <a:gd name="T14" fmla="*/ 288 w 357"/>
                <a:gd name="T15" fmla="*/ 59 h 159"/>
                <a:gd name="T16" fmla="*/ 231 w 357"/>
                <a:gd name="T17" fmla="*/ 90 h 159"/>
                <a:gd name="T18" fmla="*/ 184 w 357"/>
                <a:gd name="T19" fmla="*/ 119 h 159"/>
                <a:gd name="T20" fmla="*/ 117 w 357"/>
                <a:gd name="T21" fmla="*/ 126 h 159"/>
                <a:gd name="T22" fmla="*/ 57 w 357"/>
                <a:gd name="T23" fmla="*/ 119 h 159"/>
                <a:gd name="T24" fmla="*/ 0 w 357"/>
                <a:gd name="T25" fmla="*/ 107 h 159"/>
                <a:gd name="T26" fmla="*/ 22 w 357"/>
                <a:gd name="T27" fmla="*/ 119 h 159"/>
                <a:gd name="T28" fmla="*/ 22 w 357"/>
                <a:gd name="T29" fmla="*/ 1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59"/>
                <a:gd name="T47" fmla="*/ 357 w 35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59">
                  <a:moveTo>
                    <a:pt x="22" y="119"/>
                  </a:moveTo>
                  <a:lnTo>
                    <a:pt x="60" y="140"/>
                  </a:lnTo>
                  <a:lnTo>
                    <a:pt x="162" y="159"/>
                  </a:lnTo>
                  <a:lnTo>
                    <a:pt x="222" y="157"/>
                  </a:lnTo>
                  <a:lnTo>
                    <a:pt x="274" y="128"/>
                  </a:lnTo>
                  <a:lnTo>
                    <a:pt x="357" y="28"/>
                  </a:lnTo>
                  <a:lnTo>
                    <a:pt x="355" y="0"/>
                  </a:lnTo>
                  <a:lnTo>
                    <a:pt x="288" y="59"/>
                  </a:lnTo>
                  <a:lnTo>
                    <a:pt x="231" y="90"/>
                  </a:lnTo>
                  <a:lnTo>
                    <a:pt x="184" y="119"/>
                  </a:lnTo>
                  <a:lnTo>
                    <a:pt x="117" y="126"/>
                  </a:lnTo>
                  <a:lnTo>
                    <a:pt x="57" y="119"/>
                  </a:lnTo>
                  <a:lnTo>
                    <a:pt x="0" y="107"/>
                  </a:lnTo>
                  <a:lnTo>
                    <a:pt x="22" y="11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1" name="Freeform 334"/>
            <p:cNvSpPr>
              <a:spLocks/>
            </p:cNvSpPr>
            <p:nvPr/>
          </p:nvSpPr>
          <p:spPr bwMode="auto">
            <a:xfrm>
              <a:off x="2456" y="337"/>
              <a:ext cx="574" cy="869"/>
            </a:xfrm>
            <a:custGeom>
              <a:avLst/>
              <a:gdLst>
                <a:gd name="T0" fmla="*/ 160 w 574"/>
                <a:gd name="T1" fmla="*/ 74 h 869"/>
                <a:gd name="T2" fmla="*/ 143 w 574"/>
                <a:gd name="T3" fmla="*/ 109 h 869"/>
                <a:gd name="T4" fmla="*/ 114 w 574"/>
                <a:gd name="T5" fmla="*/ 161 h 869"/>
                <a:gd name="T6" fmla="*/ 95 w 574"/>
                <a:gd name="T7" fmla="*/ 211 h 869"/>
                <a:gd name="T8" fmla="*/ 95 w 574"/>
                <a:gd name="T9" fmla="*/ 235 h 869"/>
                <a:gd name="T10" fmla="*/ 117 w 574"/>
                <a:gd name="T11" fmla="*/ 254 h 869"/>
                <a:gd name="T12" fmla="*/ 117 w 574"/>
                <a:gd name="T13" fmla="*/ 285 h 869"/>
                <a:gd name="T14" fmla="*/ 103 w 574"/>
                <a:gd name="T15" fmla="*/ 304 h 869"/>
                <a:gd name="T16" fmla="*/ 91 w 574"/>
                <a:gd name="T17" fmla="*/ 318 h 869"/>
                <a:gd name="T18" fmla="*/ 74 w 574"/>
                <a:gd name="T19" fmla="*/ 337 h 869"/>
                <a:gd name="T20" fmla="*/ 53 w 574"/>
                <a:gd name="T21" fmla="*/ 375 h 869"/>
                <a:gd name="T22" fmla="*/ 38 w 574"/>
                <a:gd name="T23" fmla="*/ 401 h 869"/>
                <a:gd name="T24" fmla="*/ 3 w 574"/>
                <a:gd name="T25" fmla="*/ 432 h 869"/>
                <a:gd name="T26" fmla="*/ 0 w 574"/>
                <a:gd name="T27" fmla="*/ 467 h 869"/>
                <a:gd name="T28" fmla="*/ 7 w 574"/>
                <a:gd name="T29" fmla="*/ 486 h 869"/>
                <a:gd name="T30" fmla="*/ 64 w 574"/>
                <a:gd name="T31" fmla="*/ 491 h 869"/>
                <a:gd name="T32" fmla="*/ 72 w 574"/>
                <a:gd name="T33" fmla="*/ 501 h 869"/>
                <a:gd name="T34" fmla="*/ 72 w 574"/>
                <a:gd name="T35" fmla="*/ 567 h 869"/>
                <a:gd name="T36" fmla="*/ 103 w 574"/>
                <a:gd name="T37" fmla="*/ 586 h 869"/>
                <a:gd name="T38" fmla="*/ 93 w 574"/>
                <a:gd name="T39" fmla="*/ 598 h 869"/>
                <a:gd name="T40" fmla="*/ 93 w 574"/>
                <a:gd name="T41" fmla="*/ 612 h 869"/>
                <a:gd name="T42" fmla="*/ 114 w 574"/>
                <a:gd name="T43" fmla="*/ 650 h 869"/>
                <a:gd name="T44" fmla="*/ 110 w 574"/>
                <a:gd name="T45" fmla="*/ 676 h 869"/>
                <a:gd name="T46" fmla="*/ 98 w 574"/>
                <a:gd name="T47" fmla="*/ 714 h 869"/>
                <a:gd name="T48" fmla="*/ 103 w 574"/>
                <a:gd name="T49" fmla="*/ 748 h 869"/>
                <a:gd name="T50" fmla="*/ 114 w 574"/>
                <a:gd name="T51" fmla="*/ 757 h 869"/>
                <a:gd name="T52" fmla="*/ 138 w 574"/>
                <a:gd name="T53" fmla="*/ 767 h 869"/>
                <a:gd name="T54" fmla="*/ 191 w 574"/>
                <a:gd name="T55" fmla="*/ 769 h 869"/>
                <a:gd name="T56" fmla="*/ 238 w 574"/>
                <a:gd name="T57" fmla="*/ 774 h 869"/>
                <a:gd name="T58" fmla="*/ 298 w 574"/>
                <a:gd name="T59" fmla="*/ 793 h 869"/>
                <a:gd name="T60" fmla="*/ 348 w 574"/>
                <a:gd name="T61" fmla="*/ 869 h 869"/>
                <a:gd name="T62" fmla="*/ 424 w 574"/>
                <a:gd name="T63" fmla="*/ 804 h 869"/>
                <a:gd name="T64" fmla="*/ 476 w 574"/>
                <a:gd name="T65" fmla="*/ 762 h 869"/>
                <a:gd name="T66" fmla="*/ 474 w 574"/>
                <a:gd name="T67" fmla="*/ 695 h 869"/>
                <a:gd name="T68" fmla="*/ 483 w 574"/>
                <a:gd name="T69" fmla="*/ 641 h 869"/>
                <a:gd name="T70" fmla="*/ 498 w 574"/>
                <a:gd name="T71" fmla="*/ 596 h 869"/>
                <a:gd name="T72" fmla="*/ 495 w 574"/>
                <a:gd name="T73" fmla="*/ 527 h 869"/>
                <a:gd name="T74" fmla="*/ 514 w 574"/>
                <a:gd name="T75" fmla="*/ 439 h 869"/>
                <a:gd name="T76" fmla="*/ 540 w 574"/>
                <a:gd name="T77" fmla="*/ 396 h 869"/>
                <a:gd name="T78" fmla="*/ 574 w 574"/>
                <a:gd name="T79" fmla="*/ 346 h 869"/>
                <a:gd name="T80" fmla="*/ 557 w 574"/>
                <a:gd name="T81" fmla="*/ 261 h 869"/>
                <a:gd name="T82" fmla="*/ 469 w 574"/>
                <a:gd name="T83" fmla="*/ 254 h 869"/>
                <a:gd name="T84" fmla="*/ 321 w 574"/>
                <a:gd name="T85" fmla="*/ 216 h 869"/>
                <a:gd name="T86" fmla="*/ 264 w 574"/>
                <a:gd name="T87" fmla="*/ 202 h 869"/>
                <a:gd name="T88" fmla="*/ 238 w 574"/>
                <a:gd name="T89" fmla="*/ 149 h 869"/>
                <a:gd name="T90" fmla="*/ 238 w 574"/>
                <a:gd name="T91" fmla="*/ 121 h 869"/>
                <a:gd name="T92" fmla="*/ 257 w 574"/>
                <a:gd name="T93" fmla="*/ 78 h 869"/>
                <a:gd name="T94" fmla="*/ 257 w 574"/>
                <a:gd name="T95" fmla="*/ 36 h 869"/>
                <a:gd name="T96" fmla="*/ 248 w 574"/>
                <a:gd name="T97" fmla="*/ 0 h 869"/>
                <a:gd name="T98" fmla="*/ 226 w 574"/>
                <a:gd name="T99" fmla="*/ 21 h 869"/>
                <a:gd name="T100" fmla="*/ 160 w 574"/>
                <a:gd name="T101" fmla="*/ 74 h 869"/>
                <a:gd name="T102" fmla="*/ 160 w 574"/>
                <a:gd name="T103" fmla="*/ 74 h 8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869"/>
                <a:gd name="T158" fmla="*/ 574 w 574"/>
                <a:gd name="T159" fmla="*/ 869 h 8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869">
                  <a:moveTo>
                    <a:pt x="160" y="74"/>
                  </a:moveTo>
                  <a:lnTo>
                    <a:pt x="143" y="109"/>
                  </a:lnTo>
                  <a:lnTo>
                    <a:pt x="114" y="161"/>
                  </a:lnTo>
                  <a:lnTo>
                    <a:pt x="95" y="211"/>
                  </a:lnTo>
                  <a:lnTo>
                    <a:pt x="95" y="235"/>
                  </a:lnTo>
                  <a:lnTo>
                    <a:pt x="117" y="254"/>
                  </a:lnTo>
                  <a:lnTo>
                    <a:pt x="117" y="285"/>
                  </a:lnTo>
                  <a:lnTo>
                    <a:pt x="103" y="304"/>
                  </a:lnTo>
                  <a:lnTo>
                    <a:pt x="91" y="318"/>
                  </a:lnTo>
                  <a:lnTo>
                    <a:pt x="74" y="337"/>
                  </a:lnTo>
                  <a:lnTo>
                    <a:pt x="53" y="375"/>
                  </a:lnTo>
                  <a:lnTo>
                    <a:pt x="38" y="401"/>
                  </a:lnTo>
                  <a:lnTo>
                    <a:pt x="3" y="432"/>
                  </a:lnTo>
                  <a:lnTo>
                    <a:pt x="0" y="467"/>
                  </a:lnTo>
                  <a:lnTo>
                    <a:pt x="7" y="486"/>
                  </a:lnTo>
                  <a:lnTo>
                    <a:pt x="64" y="491"/>
                  </a:lnTo>
                  <a:lnTo>
                    <a:pt x="72" y="501"/>
                  </a:lnTo>
                  <a:lnTo>
                    <a:pt x="72" y="567"/>
                  </a:lnTo>
                  <a:lnTo>
                    <a:pt x="103" y="586"/>
                  </a:lnTo>
                  <a:lnTo>
                    <a:pt x="93" y="598"/>
                  </a:lnTo>
                  <a:lnTo>
                    <a:pt x="93" y="612"/>
                  </a:lnTo>
                  <a:lnTo>
                    <a:pt x="114" y="650"/>
                  </a:lnTo>
                  <a:lnTo>
                    <a:pt x="110" y="676"/>
                  </a:lnTo>
                  <a:lnTo>
                    <a:pt x="98" y="714"/>
                  </a:lnTo>
                  <a:lnTo>
                    <a:pt x="103" y="748"/>
                  </a:lnTo>
                  <a:lnTo>
                    <a:pt x="114" y="757"/>
                  </a:lnTo>
                  <a:lnTo>
                    <a:pt x="138" y="767"/>
                  </a:lnTo>
                  <a:lnTo>
                    <a:pt x="191" y="769"/>
                  </a:lnTo>
                  <a:lnTo>
                    <a:pt x="238" y="774"/>
                  </a:lnTo>
                  <a:lnTo>
                    <a:pt x="298" y="793"/>
                  </a:lnTo>
                  <a:lnTo>
                    <a:pt x="348" y="869"/>
                  </a:lnTo>
                  <a:lnTo>
                    <a:pt x="424" y="804"/>
                  </a:lnTo>
                  <a:lnTo>
                    <a:pt x="476" y="762"/>
                  </a:lnTo>
                  <a:lnTo>
                    <a:pt x="474" y="695"/>
                  </a:lnTo>
                  <a:lnTo>
                    <a:pt x="483" y="641"/>
                  </a:lnTo>
                  <a:lnTo>
                    <a:pt x="498" y="596"/>
                  </a:lnTo>
                  <a:lnTo>
                    <a:pt x="495" y="527"/>
                  </a:lnTo>
                  <a:lnTo>
                    <a:pt x="514" y="439"/>
                  </a:lnTo>
                  <a:lnTo>
                    <a:pt x="540" y="396"/>
                  </a:lnTo>
                  <a:lnTo>
                    <a:pt x="574" y="346"/>
                  </a:lnTo>
                  <a:lnTo>
                    <a:pt x="557" y="261"/>
                  </a:lnTo>
                  <a:lnTo>
                    <a:pt x="469" y="254"/>
                  </a:lnTo>
                  <a:lnTo>
                    <a:pt x="321" y="216"/>
                  </a:lnTo>
                  <a:lnTo>
                    <a:pt x="264" y="202"/>
                  </a:lnTo>
                  <a:lnTo>
                    <a:pt x="238" y="149"/>
                  </a:lnTo>
                  <a:lnTo>
                    <a:pt x="238" y="121"/>
                  </a:lnTo>
                  <a:lnTo>
                    <a:pt x="257" y="78"/>
                  </a:lnTo>
                  <a:lnTo>
                    <a:pt x="257" y="36"/>
                  </a:lnTo>
                  <a:lnTo>
                    <a:pt x="248" y="0"/>
                  </a:lnTo>
                  <a:lnTo>
                    <a:pt x="226" y="21"/>
                  </a:lnTo>
                  <a:lnTo>
                    <a:pt x="160" y="7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2" name="Freeform 335"/>
            <p:cNvSpPr>
              <a:spLocks/>
            </p:cNvSpPr>
            <p:nvPr/>
          </p:nvSpPr>
          <p:spPr bwMode="auto">
            <a:xfrm>
              <a:off x="2725" y="804"/>
              <a:ext cx="233" cy="397"/>
            </a:xfrm>
            <a:custGeom>
              <a:avLst/>
              <a:gdLst>
                <a:gd name="T0" fmla="*/ 0 w 233"/>
                <a:gd name="T1" fmla="*/ 309 h 397"/>
                <a:gd name="T2" fmla="*/ 45 w 233"/>
                <a:gd name="T3" fmla="*/ 340 h 397"/>
                <a:gd name="T4" fmla="*/ 76 w 233"/>
                <a:gd name="T5" fmla="*/ 397 h 397"/>
                <a:gd name="T6" fmla="*/ 183 w 233"/>
                <a:gd name="T7" fmla="*/ 314 h 397"/>
                <a:gd name="T8" fmla="*/ 214 w 233"/>
                <a:gd name="T9" fmla="*/ 186 h 397"/>
                <a:gd name="T10" fmla="*/ 229 w 233"/>
                <a:gd name="T11" fmla="*/ 122 h 397"/>
                <a:gd name="T12" fmla="*/ 224 w 233"/>
                <a:gd name="T13" fmla="*/ 79 h 397"/>
                <a:gd name="T14" fmla="*/ 233 w 233"/>
                <a:gd name="T15" fmla="*/ 0 h 397"/>
                <a:gd name="T16" fmla="*/ 183 w 233"/>
                <a:gd name="T17" fmla="*/ 57 h 397"/>
                <a:gd name="T18" fmla="*/ 112 w 233"/>
                <a:gd name="T19" fmla="*/ 133 h 397"/>
                <a:gd name="T20" fmla="*/ 0 w 233"/>
                <a:gd name="T21" fmla="*/ 309 h 397"/>
                <a:gd name="T22" fmla="*/ 0 w 233"/>
                <a:gd name="T23" fmla="*/ 309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97"/>
                <a:gd name="T38" fmla="*/ 233 w 233"/>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97">
                  <a:moveTo>
                    <a:pt x="0" y="309"/>
                  </a:moveTo>
                  <a:lnTo>
                    <a:pt x="45" y="340"/>
                  </a:lnTo>
                  <a:lnTo>
                    <a:pt x="76" y="397"/>
                  </a:lnTo>
                  <a:lnTo>
                    <a:pt x="183" y="314"/>
                  </a:lnTo>
                  <a:lnTo>
                    <a:pt x="214" y="186"/>
                  </a:lnTo>
                  <a:lnTo>
                    <a:pt x="229" y="122"/>
                  </a:lnTo>
                  <a:lnTo>
                    <a:pt x="224" y="79"/>
                  </a:lnTo>
                  <a:lnTo>
                    <a:pt x="233" y="0"/>
                  </a:lnTo>
                  <a:lnTo>
                    <a:pt x="183" y="57"/>
                  </a:lnTo>
                  <a:lnTo>
                    <a:pt x="112" y="133"/>
                  </a:lnTo>
                  <a:lnTo>
                    <a:pt x="0" y="30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3" name="Freeform 336"/>
            <p:cNvSpPr>
              <a:spLocks/>
            </p:cNvSpPr>
            <p:nvPr/>
          </p:nvSpPr>
          <p:spPr bwMode="auto">
            <a:xfrm>
              <a:off x="1000" y="2333"/>
              <a:ext cx="659" cy="534"/>
            </a:xfrm>
            <a:custGeom>
              <a:avLst/>
              <a:gdLst>
                <a:gd name="T0" fmla="*/ 545 w 659"/>
                <a:gd name="T1" fmla="*/ 14 h 534"/>
                <a:gd name="T2" fmla="*/ 552 w 659"/>
                <a:gd name="T3" fmla="*/ 54 h 534"/>
                <a:gd name="T4" fmla="*/ 573 w 659"/>
                <a:gd name="T5" fmla="*/ 114 h 534"/>
                <a:gd name="T6" fmla="*/ 618 w 659"/>
                <a:gd name="T7" fmla="*/ 149 h 534"/>
                <a:gd name="T8" fmla="*/ 642 w 659"/>
                <a:gd name="T9" fmla="*/ 185 h 534"/>
                <a:gd name="T10" fmla="*/ 654 w 659"/>
                <a:gd name="T11" fmla="*/ 213 h 534"/>
                <a:gd name="T12" fmla="*/ 659 w 659"/>
                <a:gd name="T13" fmla="*/ 232 h 534"/>
                <a:gd name="T14" fmla="*/ 635 w 659"/>
                <a:gd name="T15" fmla="*/ 254 h 534"/>
                <a:gd name="T16" fmla="*/ 602 w 659"/>
                <a:gd name="T17" fmla="*/ 296 h 534"/>
                <a:gd name="T18" fmla="*/ 580 w 659"/>
                <a:gd name="T19" fmla="*/ 406 h 534"/>
                <a:gd name="T20" fmla="*/ 573 w 659"/>
                <a:gd name="T21" fmla="*/ 453 h 534"/>
                <a:gd name="T22" fmla="*/ 583 w 659"/>
                <a:gd name="T23" fmla="*/ 527 h 534"/>
                <a:gd name="T24" fmla="*/ 476 w 659"/>
                <a:gd name="T25" fmla="*/ 534 h 534"/>
                <a:gd name="T26" fmla="*/ 254 w 659"/>
                <a:gd name="T27" fmla="*/ 477 h 534"/>
                <a:gd name="T28" fmla="*/ 195 w 659"/>
                <a:gd name="T29" fmla="*/ 434 h 534"/>
                <a:gd name="T30" fmla="*/ 200 w 659"/>
                <a:gd name="T31" fmla="*/ 389 h 534"/>
                <a:gd name="T32" fmla="*/ 211 w 659"/>
                <a:gd name="T33" fmla="*/ 344 h 534"/>
                <a:gd name="T34" fmla="*/ 214 w 659"/>
                <a:gd name="T35" fmla="*/ 289 h 534"/>
                <a:gd name="T36" fmla="*/ 211 w 659"/>
                <a:gd name="T37" fmla="*/ 270 h 534"/>
                <a:gd name="T38" fmla="*/ 128 w 659"/>
                <a:gd name="T39" fmla="*/ 247 h 534"/>
                <a:gd name="T40" fmla="*/ 45 w 659"/>
                <a:gd name="T41" fmla="*/ 213 h 534"/>
                <a:gd name="T42" fmla="*/ 4 w 659"/>
                <a:gd name="T43" fmla="*/ 166 h 534"/>
                <a:gd name="T44" fmla="*/ 0 w 659"/>
                <a:gd name="T45" fmla="*/ 99 h 534"/>
                <a:gd name="T46" fmla="*/ 116 w 659"/>
                <a:gd name="T47" fmla="*/ 142 h 534"/>
                <a:gd name="T48" fmla="*/ 202 w 659"/>
                <a:gd name="T49" fmla="*/ 159 h 534"/>
                <a:gd name="T50" fmla="*/ 297 w 659"/>
                <a:gd name="T51" fmla="*/ 159 h 534"/>
                <a:gd name="T52" fmla="*/ 371 w 659"/>
                <a:gd name="T53" fmla="*/ 154 h 534"/>
                <a:gd name="T54" fmla="*/ 445 w 659"/>
                <a:gd name="T55" fmla="*/ 130 h 534"/>
                <a:gd name="T56" fmla="*/ 459 w 659"/>
                <a:gd name="T57" fmla="*/ 114 h 534"/>
                <a:gd name="T58" fmla="*/ 459 w 659"/>
                <a:gd name="T59" fmla="*/ 78 h 534"/>
                <a:gd name="T60" fmla="*/ 423 w 659"/>
                <a:gd name="T61" fmla="*/ 45 h 534"/>
                <a:gd name="T62" fmla="*/ 423 w 659"/>
                <a:gd name="T63" fmla="*/ 16 h 534"/>
                <a:gd name="T64" fmla="*/ 454 w 659"/>
                <a:gd name="T65" fmla="*/ 12 h 534"/>
                <a:gd name="T66" fmla="*/ 492 w 659"/>
                <a:gd name="T67" fmla="*/ 0 h 534"/>
                <a:gd name="T68" fmla="*/ 523 w 659"/>
                <a:gd name="T69" fmla="*/ 5 h 534"/>
                <a:gd name="T70" fmla="*/ 545 w 659"/>
                <a:gd name="T71" fmla="*/ 14 h 534"/>
                <a:gd name="T72" fmla="*/ 545 w 659"/>
                <a:gd name="T73" fmla="*/ 14 h 5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534"/>
                <a:gd name="T113" fmla="*/ 659 w 659"/>
                <a:gd name="T114" fmla="*/ 534 h 5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534">
                  <a:moveTo>
                    <a:pt x="545" y="14"/>
                  </a:moveTo>
                  <a:lnTo>
                    <a:pt x="552" y="54"/>
                  </a:lnTo>
                  <a:lnTo>
                    <a:pt x="573" y="114"/>
                  </a:lnTo>
                  <a:lnTo>
                    <a:pt x="618" y="149"/>
                  </a:lnTo>
                  <a:lnTo>
                    <a:pt x="642" y="185"/>
                  </a:lnTo>
                  <a:lnTo>
                    <a:pt x="654" y="213"/>
                  </a:lnTo>
                  <a:lnTo>
                    <a:pt x="659" y="232"/>
                  </a:lnTo>
                  <a:lnTo>
                    <a:pt x="635" y="254"/>
                  </a:lnTo>
                  <a:lnTo>
                    <a:pt x="602" y="296"/>
                  </a:lnTo>
                  <a:lnTo>
                    <a:pt x="580" y="406"/>
                  </a:lnTo>
                  <a:lnTo>
                    <a:pt x="573" y="453"/>
                  </a:lnTo>
                  <a:lnTo>
                    <a:pt x="583" y="527"/>
                  </a:lnTo>
                  <a:lnTo>
                    <a:pt x="476" y="534"/>
                  </a:lnTo>
                  <a:lnTo>
                    <a:pt x="254" y="477"/>
                  </a:lnTo>
                  <a:lnTo>
                    <a:pt x="195" y="434"/>
                  </a:lnTo>
                  <a:lnTo>
                    <a:pt x="200" y="389"/>
                  </a:lnTo>
                  <a:lnTo>
                    <a:pt x="211" y="344"/>
                  </a:lnTo>
                  <a:lnTo>
                    <a:pt x="214" y="289"/>
                  </a:lnTo>
                  <a:lnTo>
                    <a:pt x="211" y="270"/>
                  </a:lnTo>
                  <a:lnTo>
                    <a:pt x="128" y="247"/>
                  </a:lnTo>
                  <a:lnTo>
                    <a:pt x="45" y="213"/>
                  </a:lnTo>
                  <a:lnTo>
                    <a:pt x="4" y="166"/>
                  </a:lnTo>
                  <a:lnTo>
                    <a:pt x="0" y="99"/>
                  </a:lnTo>
                  <a:lnTo>
                    <a:pt x="116" y="142"/>
                  </a:lnTo>
                  <a:lnTo>
                    <a:pt x="202" y="159"/>
                  </a:lnTo>
                  <a:lnTo>
                    <a:pt x="297" y="159"/>
                  </a:lnTo>
                  <a:lnTo>
                    <a:pt x="371" y="154"/>
                  </a:lnTo>
                  <a:lnTo>
                    <a:pt x="445" y="130"/>
                  </a:lnTo>
                  <a:lnTo>
                    <a:pt x="459" y="114"/>
                  </a:lnTo>
                  <a:lnTo>
                    <a:pt x="459" y="78"/>
                  </a:lnTo>
                  <a:lnTo>
                    <a:pt x="423" y="45"/>
                  </a:lnTo>
                  <a:lnTo>
                    <a:pt x="423" y="16"/>
                  </a:lnTo>
                  <a:lnTo>
                    <a:pt x="454" y="12"/>
                  </a:lnTo>
                  <a:lnTo>
                    <a:pt x="492" y="0"/>
                  </a:lnTo>
                  <a:lnTo>
                    <a:pt x="523" y="5"/>
                  </a:lnTo>
                  <a:lnTo>
                    <a:pt x="545" y="1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4" name="Freeform 337"/>
            <p:cNvSpPr>
              <a:spLocks/>
            </p:cNvSpPr>
            <p:nvPr/>
          </p:nvSpPr>
          <p:spPr bwMode="auto">
            <a:xfrm>
              <a:off x="1088" y="2532"/>
              <a:ext cx="490" cy="316"/>
            </a:xfrm>
            <a:custGeom>
              <a:avLst/>
              <a:gdLst>
                <a:gd name="T0" fmla="*/ 145 w 490"/>
                <a:gd name="T1" fmla="*/ 162 h 316"/>
                <a:gd name="T2" fmla="*/ 207 w 490"/>
                <a:gd name="T3" fmla="*/ 159 h 316"/>
                <a:gd name="T4" fmla="*/ 209 w 490"/>
                <a:gd name="T5" fmla="*/ 116 h 316"/>
                <a:gd name="T6" fmla="*/ 138 w 490"/>
                <a:gd name="T7" fmla="*/ 102 h 316"/>
                <a:gd name="T8" fmla="*/ 123 w 490"/>
                <a:gd name="T9" fmla="*/ 74 h 316"/>
                <a:gd name="T10" fmla="*/ 50 w 490"/>
                <a:gd name="T11" fmla="*/ 50 h 316"/>
                <a:gd name="T12" fmla="*/ 0 w 490"/>
                <a:gd name="T13" fmla="*/ 26 h 316"/>
                <a:gd name="T14" fmla="*/ 0 w 490"/>
                <a:gd name="T15" fmla="*/ 0 h 316"/>
                <a:gd name="T16" fmla="*/ 114 w 490"/>
                <a:gd name="T17" fmla="*/ 40 h 316"/>
                <a:gd name="T18" fmla="*/ 190 w 490"/>
                <a:gd name="T19" fmla="*/ 55 h 316"/>
                <a:gd name="T20" fmla="*/ 283 w 490"/>
                <a:gd name="T21" fmla="*/ 112 h 316"/>
                <a:gd name="T22" fmla="*/ 371 w 490"/>
                <a:gd name="T23" fmla="*/ 159 h 316"/>
                <a:gd name="T24" fmla="*/ 385 w 490"/>
                <a:gd name="T25" fmla="*/ 190 h 316"/>
                <a:gd name="T26" fmla="*/ 485 w 490"/>
                <a:gd name="T27" fmla="*/ 242 h 316"/>
                <a:gd name="T28" fmla="*/ 490 w 490"/>
                <a:gd name="T29" fmla="*/ 306 h 316"/>
                <a:gd name="T30" fmla="*/ 459 w 490"/>
                <a:gd name="T31" fmla="*/ 316 h 316"/>
                <a:gd name="T32" fmla="*/ 233 w 490"/>
                <a:gd name="T33" fmla="*/ 266 h 316"/>
                <a:gd name="T34" fmla="*/ 162 w 490"/>
                <a:gd name="T35" fmla="*/ 192 h 316"/>
                <a:gd name="T36" fmla="*/ 145 w 490"/>
                <a:gd name="T37" fmla="*/ 162 h 316"/>
                <a:gd name="T38" fmla="*/ 145 w 490"/>
                <a:gd name="T39" fmla="*/ 162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316"/>
                <a:gd name="T62" fmla="*/ 490 w 490"/>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316">
                  <a:moveTo>
                    <a:pt x="145" y="162"/>
                  </a:moveTo>
                  <a:lnTo>
                    <a:pt x="207" y="159"/>
                  </a:lnTo>
                  <a:lnTo>
                    <a:pt x="209" y="116"/>
                  </a:lnTo>
                  <a:lnTo>
                    <a:pt x="138" y="102"/>
                  </a:lnTo>
                  <a:lnTo>
                    <a:pt x="123" y="74"/>
                  </a:lnTo>
                  <a:lnTo>
                    <a:pt x="50" y="50"/>
                  </a:lnTo>
                  <a:lnTo>
                    <a:pt x="0" y="26"/>
                  </a:lnTo>
                  <a:lnTo>
                    <a:pt x="0" y="0"/>
                  </a:lnTo>
                  <a:lnTo>
                    <a:pt x="114" y="40"/>
                  </a:lnTo>
                  <a:lnTo>
                    <a:pt x="190" y="55"/>
                  </a:lnTo>
                  <a:lnTo>
                    <a:pt x="283" y="112"/>
                  </a:lnTo>
                  <a:lnTo>
                    <a:pt x="371" y="159"/>
                  </a:lnTo>
                  <a:lnTo>
                    <a:pt x="385" y="190"/>
                  </a:lnTo>
                  <a:lnTo>
                    <a:pt x="485" y="242"/>
                  </a:lnTo>
                  <a:lnTo>
                    <a:pt x="490" y="306"/>
                  </a:lnTo>
                  <a:lnTo>
                    <a:pt x="459" y="316"/>
                  </a:lnTo>
                  <a:lnTo>
                    <a:pt x="233" y="266"/>
                  </a:lnTo>
                  <a:lnTo>
                    <a:pt x="162" y="192"/>
                  </a:lnTo>
                  <a:lnTo>
                    <a:pt x="145" y="162"/>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5" name="Freeform 338"/>
            <p:cNvSpPr>
              <a:spLocks/>
            </p:cNvSpPr>
            <p:nvPr/>
          </p:nvSpPr>
          <p:spPr bwMode="auto">
            <a:xfrm>
              <a:off x="1000" y="2430"/>
              <a:ext cx="81" cy="71"/>
            </a:xfrm>
            <a:custGeom>
              <a:avLst/>
              <a:gdLst>
                <a:gd name="T0" fmla="*/ 81 w 81"/>
                <a:gd name="T1" fmla="*/ 33 h 71"/>
                <a:gd name="T2" fmla="*/ 45 w 81"/>
                <a:gd name="T3" fmla="*/ 38 h 71"/>
                <a:gd name="T4" fmla="*/ 12 w 81"/>
                <a:gd name="T5" fmla="*/ 71 h 71"/>
                <a:gd name="T6" fmla="*/ 2 w 81"/>
                <a:gd name="T7" fmla="*/ 45 h 71"/>
                <a:gd name="T8" fmla="*/ 0 w 81"/>
                <a:gd name="T9" fmla="*/ 0 h 71"/>
                <a:gd name="T10" fmla="*/ 81 w 81"/>
                <a:gd name="T11" fmla="*/ 33 h 71"/>
                <a:gd name="T12" fmla="*/ 81 w 81"/>
                <a:gd name="T13" fmla="*/ 33 h 71"/>
                <a:gd name="T14" fmla="*/ 0 60000 65536"/>
                <a:gd name="T15" fmla="*/ 0 60000 65536"/>
                <a:gd name="T16" fmla="*/ 0 60000 65536"/>
                <a:gd name="T17" fmla="*/ 0 60000 65536"/>
                <a:gd name="T18" fmla="*/ 0 60000 65536"/>
                <a:gd name="T19" fmla="*/ 0 60000 65536"/>
                <a:gd name="T20" fmla="*/ 0 60000 65536"/>
                <a:gd name="T21" fmla="*/ 0 w 81"/>
                <a:gd name="T22" fmla="*/ 0 h 71"/>
                <a:gd name="T23" fmla="*/ 81 w 8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1">
                  <a:moveTo>
                    <a:pt x="81" y="33"/>
                  </a:moveTo>
                  <a:lnTo>
                    <a:pt x="45" y="38"/>
                  </a:lnTo>
                  <a:lnTo>
                    <a:pt x="12" y="71"/>
                  </a:lnTo>
                  <a:lnTo>
                    <a:pt x="2" y="45"/>
                  </a:lnTo>
                  <a:lnTo>
                    <a:pt x="0" y="0"/>
                  </a:lnTo>
                  <a:lnTo>
                    <a:pt x="81" y="33"/>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6" name="Freeform 339"/>
            <p:cNvSpPr>
              <a:spLocks/>
            </p:cNvSpPr>
            <p:nvPr/>
          </p:nvSpPr>
          <p:spPr bwMode="auto">
            <a:xfrm>
              <a:off x="1247" y="2722"/>
              <a:ext cx="357" cy="147"/>
            </a:xfrm>
            <a:custGeom>
              <a:avLst/>
              <a:gdLst>
                <a:gd name="T0" fmla="*/ 0 w 357"/>
                <a:gd name="T1" fmla="*/ 0 h 147"/>
                <a:gd name="T2" fmla="*/ 69 w 357"/>
                <a:gd name="T3" fmla="*/ 85 h 147"/>
                <a:gd name="T4" fmla="*/ 193 w 357"/>
                <a:gd name="T5" fmla="*/ 131 h 147"/>
                <a:gd name="T6" fmla="*/ 357 w 357"/>
                <a:gd name="T7" fmla="*/ 147 h 147"/>
                <a:gd name="T8" fmla="*/ 326 w 357"/>
                <a:gd name="T9" fmla="*/ 119 h 147"/>
                <a:gd name="T10" fmla="*/ 174 w 357"/>
                <a:gd name="T11" fmla="*/ 83 h 147"/>
                <a:gd name="T12" fmla="*/ 74 w 357"/>
                <a:gd name="T13" fmla="*/ 21 h 147"/>
                <a:gd name="T14" fmla="*/ 26 w 357"/>
                <a:gd name="T15" fmla="*/ 2 h 147"/>
                <a:gd name="T16" fmla="*/ 0 w 357"/>
                <a:gd name="T17" fmla="*/ 0 h 147"/>
                <a:gd name="T18" fmla="*/ 0 w 35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47"/>
                <a:gd name="T32" fmla="*/ 357 w 357"/>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47">
                  <a:moveTo>
                    <a:pt x="0" y="0"/>
                  </a:moveTo>
                  <a:lnTo>
                    <a:pt x="69" y="85"/>
                  </a:lnTo>
                  <a:lnTo>
                    <a:pt x="193" y="131"/>
                  </a:lnTo>
                  <a:lnTo>
                    <a:pt x="357" y="147"/>
                  </a:lnTo>
                  <a:lnTo>
                    <a:pt x="326" y="119"/>
                  </a:lnTo>
                  <a:lnTo>
                    <a:pt x="174" y="83"/>
                  </a:lnTo>
                  <a:lnTo>
                    <a:pt x="74" y="21"/>
                  </a:lnTo>
                  <a:lnTo>
                    <a:pt x="26" y="2"/>
                  </a:lnTo>
                  <a:lnTo>
                    <a:pt x="0"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7" name="Freeform 340"/>
            <p:cNvSpPr>
              <a:spLocks/>
            </p:cNvSpPr>
            <p:nvPr/>
          </p:nvSpPr>
          <p:spPr bwMode="auto">
            <a:xfrm>
              <a:off x="1081" y="2482"/>
              <a:ext cx="371" cy="98"/>
            </a:xfrm>
            <a:custGeom>
              <a:avLst/>
              <a:gdLst>
                <a:gd name="T0" fmla="*/ 14 w 371"/>
                <a:gd name="T1" fmla="*/ 0 h 98"/>
                <a:gd name="T2" fmla="*/ 0 w 371"/>
                <a:gd name="T3" fmla="*/ 17 h 98"/>
                <a:gd name="T4" fmla="*/ 21 w 371"/>
                <a:gd name="T5" fmla="*/ 38 h 98"/>
                <a:gd name="T6" fmla="*/ 169 w 371"/>
                <a:gd name="T7" fmla="*/ 67 h 98"/>
                <a:gd name="T8" fmla="*/ 240 w 371"/>
                <a:gd name="T9" fmla="*/ 90 h 98"/>
                <a:gd name="T10" fmla="*/ 361 w 371"/>
                <a:gd name="T11" fmla="*/ 98 h 98"/>
                <a:gd name="T12" fmla="*/ 371 w 371"/>
                <a:gd name="T13" fmla="*/ 74 h 98"/>
                <a:gd name="T14" fmla="*/ 371 w 371"/>
                <a:gd name="T15" fmla="*/ 17 h 98"/>
                <a:gd name="T16" fmla="*/ 318 w 371"/>
                <a:gd name="T17" fmla="*/ 10 h 98"/>
                <a:gd name="T18" fmla="*/ 126 w 371"/>
                <a:gd name="T19" fmla="*/ 17 h 98"/>
                <a:gd name="T20" fmla="*/ 14 w 371"/>
                <a:gd name="T21" fmla="*/ 0 h 98"/>
                <a:gd name="T22" fmla="*/ 14 w 371"/>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98"/>
                <a:gd name="T38" fmla="*/ 371 w 37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98">
                  <a:moveTo>
                    <a:pt x="14" y="0"/>
                  </a:moveTo>
                  <a:lnTo>
                    <a:pt x="0" y="17"/>
                  </a:lnTo>
                  <a:lnTo>
                    <a:pt x="21" y="38"/>
                  </a:lnTo>
                  <a:lnTo>
                    <a:pt x="169" y="67"/>
                  </a:lnTo>
                  <a:lnTo>
                    <a:pt x="240" y="90"/>
                  </a:lnTo>
                  <a:lnTo>
                    <a:pt x="361" y="98"/>
                  </a:lnTo>
                  <a:lnTo>
                    <a:pt x="371" y="74"/>
                  </a:lnTo>
                  <a:lnTo>
                    <a:pt x="371" y="17"/>
                  </a:lnTo>
                  <a:lnTo>
                    <a:pt x="318" y="10"/>
                  </a:lnTo>
                  <a:lnTo>
                    <a:pt x="126" y="17"/>
                  </a:lnTo>
                  <a:lnTo>
                    <a:pt x="1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8" name="Freeform 341"/>
            <p:cNvSpPr>
              <a:spLocks/>
            </p:cNvSpPr>
            <p:nvPr/>
          </p:nvSpPr>
          <p:spPr bwMode="auto">
            <a:xfrm>
              <a:off x="1459" y="2335"/>
              <a:ext cx="155" cy="240"/>
            </a:xfrm>
            <a:custGeom>
              <a:avLst/>
              <a:gdLst>
                <a:gd name="T0" fmla="*/ 38 w 155"/>
                <a:gd name="T1" fmla="*/ 0 h 240"/>
                <a:gd name="T2" fmla="*/ 74 w 155"/>
                <a:gd name="T3" fmla="*/ 7 h 240"/>
                <a:gd name="T4" fmla="*/ 105 w 155"/>
                <a:gd name="T5" fmla="*/ 124 h 240"/>
                <a:gd name="T6" fmla="*/ 155 w 155"/>
                <a:gd name="T7" fmla="*/ 197 h 240"/>
                <a:gd name="T8" fmla="*/ 155 w 155"/>
                <a:gd name="T9" fmla="*/ 240 h 240"/>
                <a:gd name="T10" fmla="*/ 24 w 155"/>
                <a:gd name="T11" fmla="*/ 240 h 240"/>
                <a:gd name="T12" fmla="*/ 0 w 155"/>
                <a:gd name="T13" fmla="*/ 188 h 240"/>
                <a:gd name="T14" fmla="*/ 33 w 155"/>
                <a:gd name="T15" fmla="*/ 107 h 240"/>
                <a:gd name="T16" fmla="*/ 5 w 155"/>
                <a:gd name="T17" fmla="*/ 48 h 240"/>
                <a:gd name="T18" fmla="*/ 5 w 155"/>
                <a:gd name="T19" fmla="*/ 22 h 240"/>
                <a:gd name="T20" fmla="*/ 38 w 155"/>
                <a:gd name="T21" fmla="*/ 0 h 240"/>
                <a:gd name="T22" fmla="*/ 38 w 155"/>
                <a:gd name="T23" fmla="*/ 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240"/>
                <a:gd name="T38" fmla="*/ 155 w 155"/>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240">
                  <a:moveTo>
                    <a:pt x="38" y="0"/>
                  </a:moveTo>
                  <a:lnTo>
                    <a:pt x="74" y="7"/>
                  </a:lnTo>
                  <a:lnTo>
                    <a:pt x="105" y="124"/>
                  </a:lnTo>
                  <a:lnTo>
                    <a:pt x="155" y="197"/>
                  </a:lnTo>
                  <a:lnTo>
                    <a:pt x="155" y="240"/>
                  </a:lnTo>
                  <a:lnTo>
                    <a:pt x="24" y="240"/>
                  </a:lnTo>
                  <a:lnTo>
                    <a:pt x="0" y="188"/>
                  </a:lnTo>
                  <a:lnTo>
                    <a:pt x="33" y="107"/>
                  </a:lnTo>
                  <a:lnTo>
                    <a:pt x="5" y="48"/>
                  </a:lnTo>
                  <a:lnTo>
                    <a:pt x="5" y="22"/>
                  </a:lnTo>
                  <a:lnTo>
                    <a:pt x="3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9" name="Freeform 342"/>
            <p:cNvSpPr>
              <a:spLocks/>
            </p:cNvSpPr>
            <p:nvPr/>
          </p:nvSpPr>
          <p:spPr bwMode="auto">
            <a:xfrm>
              <a:off x="1378" y="2212"/>
              <a:ext cx="664" cy="323"/>
            </a:xfrm>
            <a:custGeom>
              <a:avLst/>
              <a:gdLst>
                <a:gd name="T0" fmla="*/ 286 w 664"/>
                <a:gd name="T1" fmla="*/ 9 h 323"/>
                <a:gd name="T2" fmla="*/ 345 w 664"/>
                <a:gd name="T3" fmla="*/ 26 h 323"/>
                <a:gd name="T4" fmla="*/ 433 w 664"/>
                <a:gd name="T5" fmla="*/ 66 h 323"/>
                <a:gd name="T6" fmla="*/ 457 w 664"/>
                <a:gd name="T7" fmla="*/ 83 h 323"/>
                <a:gd name="T8" fmla="*/ 478 w 664"/>
                <a:gd name="T9" fmla="*/ 90 h 323"/>
                <a:gd name="T10" fmla="*/ 593 w 664"/>
                <a:gd name="T11" fmla="*/ 90 h 323"/>
                <a:gd name="T12" fmla="*/ 624 w 664"/>
                <a:gd name="T13" fmla="*/ 121 h 323"/>
                <a:gd name="T14" fmla="*/ 655 w 664"/>
                <a:gd name="T15" fmla="*/ 187 h 323"/>
                <a:gd name="T16" fmla="*/ 664 w 664"/>
                <a:gd name="T17" fmla="*/ 263 h 323"/>
                <a:gd name="T18" fmla="*/ 650 w 664"/>
                <a:gd name="T19" fmla="*/ 308 h 323"/>
                <a:gd name="T20" fmla="*/ 633 w 664"/>
                <a:gd name="T21" fmla="*/ 323 h 323"/>
                <a:gd name="T22" fmla="*/ 578 w 664"/>
                <a:gd name="T23" fmla="*/ 320 h 323"/>
                <a:gd name="T24" fmla="*/ 516 w 664"/>
                <a:gd name="T25" fmla="*/ 280 h 323"/>
                <a:gd name="T26" fmla="*/ 357 w 664"/>
                <a:gd name="T27" fmla="*/ 237 h 323"/>
                <a:gd name="T28" fmla="*/ 300 w 664"/>
                <a:gd name="T29" fmla="*/ 187 h 323"/>
                <a:gd name="T30" fmla="*/ 214 w 664"/>
                <a:gd name="T31" fmla="*/ 130 h 323"/>
                <a:gd name="T32" fmla="*/ 171 w 664"/>
                <a:gd name="T33" fmla="*/ 102 h 323"/>
                <a:gd name="T34" fmla="*/ 83 w 664"/>
                <a:gd name="T35" fmla="*/ 85 h 323"/>
                <a:gd name="T36" fmla="*/ 36 w 664"/>
                <a:gd name="T37" fmla="*/ 73 h 323"/>
                <a:gd name="T38" fmla="*/ 0 w 664"/>
                <a:gd name="T39" fmla="*/ 50 h 323"/>
                <a:gd name="T40" fmla="*/ 0 w 664"/>
                <a:gd name="T41" fmla="*/ 28 h 323"/>
                <a:gd name="T42" fmla="*/ 7 w 664"/>
                <a:gd name="T43" fmla="*/ 7 h 323"/>
                <a:gd name="T44" fmla="*/ 48 w 664"/>
                <a:gd name="T45" fmla="*/ 12 h 323"/>
                <a:gd name="T46" fmla="*/ 129 w 664"/>
                <a:gd name="T47" fmla="*/ 12 h 323"/>
                <a:gd name="T48" fmla="*/ 190 w 664"/>
                <a:gd name="T49" fmla="*/ 0 h 323"/>
                <a:gd name="T50" fmla="*/ 250 w 664"/>
                <a:gd name="T51" fmla="*/ 7 h 323"/>
                <a:gd name="T52" fmla="*/ 286 w 664"/>
                <a:gd name="T53" fmla="*/ 9 h 323"/>
                <a:gd name="T54" fmla="*/ 286 w 664"/>
                <a:gd name="T55" fmla="*/ 9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4"/>
                <a:gd name="T85" fmla="*/ 0 h 323"/>
                <a:gd name="T86" fmla="*/ 664 w 664"/>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4" h="323">
                  <a:moveTo>
                    <a:pt x="286" y="9"/>
                  </a:moveTo>
                  <a:lnTo>
                    <a:pt x="345" y="26"/>
                  </a:lnTo>
                  <a:lnTo>
                    <a:pt x="433" y="66"/>
                  </a:lnTo>
                  <a:lnTo>
                    <a:pt x="457" y="83"/>
                  </a:lnTo>
                  <a:lnTo>
                    <a:pt x="478" y="90"/>
                  </a:lnTo>
                  <a:lnTo>
                    <a:pt x="593" y="90"/>
                  </a:lnTo>
                  <a:lnTo>
                    <a:pt x="624" y="121"/>
                  </a:lnTo>
                  <a:lnTo>
                    <a:pt x="655" y="187"/>
                  </a:lnTo>
                  <a:lnTo>
                    <a:pt x="664" y="263"/>
                  </a:lnTo>
                  <a:lnTo>
                    <a:pt x="650" y="308"/>
                  </a:lnTo>
                  <a:lnTo>
                    <a:pt x="633" y="323"/>
                  </a:lnTo>
                  <a:lnTo>
                    <a:pt x="578" y="320"/>
                  </a:lnTo>
                  <a:lnTo>
                    <a:pt x="516" y="280"/>
                  </a:lnTo>
                  <a:lnTo>
                    <a:pt x="357" y="237"/>
                  </a:lnTo>
                  <a:lnTo>
                    <a:pt x="300" y="187"/>
                  </a:lnTo>
                  <a:lnTo>
                    <a:pt x="214" y="130"/>
                  </a:lnTo>
                  <a:lnTo>
                    <a:pt x="171" y="102"/>
                  </a:lnTo>
                  <a:lnTo>
                    <a:pt x="83" y="85"/>
                  </a:lnTo>
                  <a:lnTo>
                    <a:pt x="36" y="73"/>
                  </a:lnTo>
                  <a:lnTo>
                    <a:pt x="0" y="50"/>
                  </a:lnTo>
                  <a:lnTo>
                    <a:pt x="0" y="28"/>
                  </a:lnTo>
                  <a:lnTo>
                    <a:pt x="7" y="7"/>
                  </a:lnTo>
                  <a:lnTo>
                    <a:pt x="48" y="12"/>
                  </a:lnTo>
                  <a:lnTo>
                    <a:pt x="129" y="12"/>
                  </a:lnTo>
                  <a:lnTo>
                    <a:pt x="190" y="0"/>
                  </a:lnTo>
                  <a:lnTo>
                    <a:pt x="250" y="7"/>
                  </a:lnTo>
                  <a:lnTo>
                    <a:pt x="286" y="9"/>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0" name="Freeform 343"/>
            <p:cNvSpPr>
              <a:spLocks/>
            </p:cNvSpPr>
            <p:nvPr/>
          </p:nvSpPr>
          <p:spPr bwMode="auto">
            <a:xfrm>
              <a:off x="1223" y="1908"/>
              <a:ext cx="400" cy="316"/>
            </a:xfrm>
            <a:custGeom>
              <a:avLst/>
              <a:gdLst>
                <a:gd name="T0" fmla="*/ 400 w 400"/>
                <a:gd name="T1" fmla="*/ 93 h 316"/>
                <a:gd name="T2" fmla="*/ 348 w 400"/>
                <a:gd name="T3" fmla="*/ 66 h 316"/>
                <a:gd name="T4" fmla="*/ 286 w 400"/>
                <a:gd name="T5" fmla="*/ 52 h 316"/>
                <a:gd name="T6" fmla="*/ 219 w 400"/>
                <a:gd name="T7" fmla="*/ 0 h 316"/>
                <a:gd name="T8" fmla="*/ 167 w 400"/>
                <a:gd name="T9" fmla="*/ 0 h 316"/>
                <a:gd name="T10" fmla="*/ 146 w 400"/>
                <a:gd name="T11" fmla="*/ 7 h 316"/>
                <a:gd name="T12" fmla="*/ 117 w 400"/>
                <a:gd name="T13" fmla="*/ 26 h 316"/>
                <a:gd name="T14" fmla="*/ 76 w 400"/>
                <a:gd name="T15" fmla="*/ 28 h 316"/>
                <a:gd name="T16" fmla="*/ 50 w 400"/>
                <a:gd name="T17" fmla="*/ 69 h 316"/>
                <a:gd name="T18" fmla="*/ 19 w 400"/>
                <a:gd name="T19" fmla="*/ 109 h 316"/>
                <a:gd name="T20" fmla="*/ 3 w 400"/>
                <a:gd name="T21" fmla="*/ 138 h 316"/>
                <a:gd name="T22" fmla="*/ 0 w 400"/>
                <a:gd name="T23" fmla="*/ 166 h 316"/>
                <a:gd name="T24" fmla="*/ 24 w 400"/>
                <a:gd name="T25" fmla="*/ 195 h 316"/>
                <a:gd name="T26" fmla="*/ 31 w 400"/>
                <a:gd name="T27" fmla="*/ 235 h 316"/>
                <a:gd name="T28" fmla="*/ 41 w 400"/>
                <a:gd name="T29" fmla="*/ 261 h 316"/>
                <a:gd name="T30" fmla="*/ 62 w 400"/>
                <a:gd name="T31" fmla="*/ 275 h 316"/>
                <a:gd name="T32" fmla="*/ 91 w 400"/>
                <a:gd name="T33" fmla="*/ 290 h 316"/>
                <a:gd name="T34" fmla="*/ 150 w 400"/>
                <a:gd name="T35" fmla="*/ 297 h 316"/>
                <a:gd name="T36" fmla="*/ 207 w 400"/>
                <a:gd name="T37" fmla="*/ 316 h 316"/>
                <a:gd name="T38" fmla="*/ 276 w 400"/>
                <a:gd name="T39" fmla="*/ 316 h 316"/>
                <a:gd name="T40" fmla="*/ 326 w 400"/>
                <a:gd name="T41" fmla="*/ 309 h 316"/>
                <a:gd name="T42" fmla="*/ 310 w 400"/>
                <a:gd name="T43" fmla="*/ 240 h 316"/>
                <a:gd name="T44" fmla="*/ 322 w 400"/>
                <a:gd name="T45" fmla="*/ 187 h 316"/>
                <a:gd name="T46" fmla="*/ 345 w 400"/>
                <a:gd name="T47" fmla="*/ 157 h 316"/>
                <a:gd name="T48" fmla="*/ 374 w 400"/>
                <a:gd name="T49" fmla="*/ 114 h 316"/>
                <a:gd name="T50" fmla="*/ 386 w 400"/>
                <a:gd name="T51" fmla="*/ 102 h 316"/>
                <a:gd name="T52" fmla="*/ 400 w 400"/>
                <a:gd name="T53" fmla="*/ 93 h 316"/>
                <a:gd name="T54" fmla="*/ 400 w 400"/>
                <a:gd name="T55" fmla="*/ 93 h 3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316"/>
                <a:gd name="T86" fmla="*/ 400 w 400"/>
                <a:gd name="T87" fmla="*/ 316 h 3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316">
                  <a:moveTo>
                    <a:pt x="400" y="93"/>
                  </a:moveTo>
                  <a:lnTo>
                    <a:pt x="348" y="66"/>
                  </a:lnTo>
                  <a:lnTo>
                    <a:pt x="286" y="52"/>
                  </a:lnTo>
                  <a:lnTo>
                    <a:pt x="219" y="0"/>
                  </a:lnTo>
                  <a:lnTo>
                    <a:pt x="167" y="0"/>
                  </a:lnTo>
                  <a:lnTo>
                    <a:pt x="146" y="7"/>
                  </a:lnTo>
                  <a:lnTo>
                    <a:pt x="117" y="26"/>
                  </a:lnTo>
                  <a:lnTo>
                    <a:pt x="76" y="28"/>
                  </a:lnTo>
                  <a:lnTo>
                    <a:pt x="50" y="69"/>
                  </a:lnTo>
                  <a:lnTo>
                    <a:pt x="19" y="109"/>
                  </a:lnTo>
                  <a:lnTo>
                    <a:pt x="3" y="138"/>
                  </a:lnTo>
                  <a:lnTo>
                    <a:pt x="0" y="166"/>
                  </a:lnTo>
                  <a:lnTo>
                    <a:pt x="24" y="195"/>
                  </a:lnTo>
                  <a:lnTo>
                    <a:pt x="31" y="235"/>
                  </a:lnTo>
                  <a:lnTo>
                    <a:pt x="41" y="261"/>
                  </a:lnTo>
                  <a:lnTo>
                    <a:pt x="62" y="275"/>
                  </a:lnTo>
                  <a:lnTo>
                    <a:pt x="91" y="290"/>
                  </a:lnTo>
                  <a:lnTo>
                    <a:pt x="150" y="297"/>
                  </a:lnTo>
                  <a:lnTo>
                    <a:pt x="207" y="316"/>
                  </a:lnTo>
                  <a:lnTo>
                    <a:pt x="276" y="316"/>
                  </a:lnTo>
                  <a:lnTo>
                    <a:pt x="326" y="309"/>
                  </a:lnTo>
                  <a:lnTo>
                    <a:pt x="310" y="240"/>
                  </a:lnTo>
                  <a:lnTo>
                    <a:pt x="322" y="187"/>
                  </a:lnTo>
                  <a:lnTo>
                    <a:pt x="345" y="157"/>
                  </a:lnTo>
                  <a:lnTo>
                    <a:pt x="374" y="114"/>
                  </a:lnTo>
                  <a:lnTo>
                    <a:pt x="386" y="102"/>
                  </a:lnTo>
                  <a:lnTo>
                    <a:pt x="400" y="93"/>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1" name="Freeform 344"/>
            <p:cNvSpPr>
              <a:spLocks/>
            </p:cNvSpPr>
            <p:nvPr/>
          </p:nvSpPr>
          <p:spPr bwMode="auto">
            <a:xfrm>
              <a:off x="1380" y="2257"/>
              <a:ext cx="655" cy="263"/>
            </a:xfrm>
            <a:custGeom>
              <a:avLst/>
              <a:gdLst>
                <a:gd name="T0" fmla="*/ 0 w 655"/>
                <a:gd name="T1" fmla="*/ 0 h 263"/>
                <a:gd name="T2" fmla="*/ 43 w 655"/>
                <a:gd name="T3" fmla="*/ 12 h 263"/>
                <a:gd name="T4" fmla="*/ 141 w 655"/>
                <a:gd name="T5" fmla="*/ 19 h 263"/>
                <a:gd name="T6" fmla="*/ 234 w 655"/>
                <a:gd name="T7" fmla="*/ 50 h 263"/>
                <a:gd name="T8" fmla="*/ 274 w 655"/>
                <a:gd name="T9" fmla="*/ 78 h 263"/>
                <a:gd name="T10" fmla="*/ 360 w 655"/>
                <a:gd name="T11" fmla="*/ 92 h 263"/>
                <a:gd name="T12" fmla="*/ 438 w 655"/>
                <a:gd name="T13" fmla="*/ 78 h 263"/>
                <a:gd name="T14" fmla="*/ 426 w 655"/>
                <a:gd name="T15" fmla="*/ 133 h 263"/>
                <a:gd name="T16" fmla="*/ 455 w 655"/>
                <a:gd name="T17" fmla="*/ 164 h 263"/>
                <a:gd name="T18" fmla="*/ 569 w 655"/>
                <a:gd name="T19" fmla="*/ 175 h 263"/>
                <a:gd name="T20" fmla="*/ 610 w 655"/>
                <a:gd name="T21" fmla="*/ 171 h 263"/>
                <a:gd name="T22" fmla="*/ 626 w 655"/>
                <a:gd name="T23" fmla="*/ 102 h 263"/>
                <a:gd name="T24" fmla="*/ 655 w 655"/>
                <a:gd name="T25" fmla="*/ 192 h 263"/>
                <a:gd name="T26" fmla="*/ 631 w 655"/>
                <a:gd name="T27" fmla="*/ 216 h 263"/>
                <a:gd name="T28" fmla="*/ 548 w 655"/>
                <a:gd name="T29" fmla="*/ 218 h 263"/>
                <a:gd name="T30" fmla="*/ 569 w 655"/>
                <a:gd name="T31" fmla="*/ 263 h 263"/>
                <a:gd name="T32" fmla="*/ 512 w 655"/>
                <a:gd name="T33" fmla="*/ 237 h 263"/>
                <a:gd name="T34" fmla="*/ 462 w 655"/>
                <a:gd name="T35" fmla="*/ 211 h 263"/>
                <a:gd name="T36" fmla="*/ 424 w 655"/>
                <a:gd name="T37" fmla="*/ 164 h 263"/>
                <a:gd name="T38" fmla="*/ 369 w 655"/>
                <a:gd name="T39" fmla="*/ 161 h 263"/>
                <a:gd name="T40" fmla="*/ 322 w 655"/>
                <a:gd name="T41" fmla="*/ 152 h 263"/>
                <a:gd name="T42" fmla="*/ 234 w 655"/>
                <a:gd name="T43" fmla="*/ 107 h 263"/>
                <a:gd name="T44" fmla="*/ 172 w 655"/>
                <a:gd name="T45" fmla="*/ 69 h 263"/>
                <a:gd name="T46" fmla="*/ 105 w 655"/>
                <a:gd name="T47" fmla="*/ 47 h 263"/>
                <a:gd name="T48" fmla="*/ 55 w 655"/>
                <a:gd name="T49" fmla="*/ 40 h 263"/>
                <a:gd name="T50" fmla="*/ 31 w 655"/>
                <a:gd name="T51" fmla="*/ 31 h 263"/>
                <a:gd name="T52" fmla="*/ 8 w 655"/>
                <a:gd name="T53" fmla="*/ 19 h 263"/>
                <a:gd name="T54" fmla="*/ 0 w 655"/>
                <a:gd name="T55" fmla="*/ 0 h 263"/>
                <a:gd name="T56" fmla="*/ 0 w 655"/>
                <a:gd name="T57" fmla="*/ 0 h 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5"/>
                <a:gd name="T88" fmla="*/ 0 h 263"/>
                <a:gd name="T89" fmla="*/ 655 w 655"/>
                <a:gd name="T90" fmla="*/ 263 h 2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5" h="263">
                  <a:moveTo>
                    <a:pt x="0" y="0"/>
                  </a:moveTo>
                  <a:lnTo>
                    <a:pt x="43" y="12"/>
                  </a:lnTo>
                  <a:lnTo>
                    <a:pt x="141" y="19"/>
                  </a:lnTo>
                  <a:lnTo>
                    <a:pt x="234" y="50"/>
                  </a:lnTo>
                  <a:lnTo>
                    <a:pt x="274" y="78"/>
                  </a:lnTo>
                  <a:lnTo>
                    <a:pt x="360" y="92"/>
                  </a:lnTo>
                  <a:lnTo>
                    <a:pt x="438" y="78"/>
                  </a:lnTo>
                  <a:lnTo>
                    <a:pt x="426" y="133"/>
                  </a:lnTo>
                  <a:lnTo>
                    <a:pt x="455" y="164"/>
                  </a:lnTo>
                  <a:lnTo>
                    <a:pt x="569" y="175"/>
                  </a:lnTo>
                  <a:lnTo>
                    <a:pt x="610" y="171"/>
                  </a:lnTo>
                  <a:lnTo>
                    <a:pt x="626" y="102"/>
                  </a:lnTo>
                  <a:lnTo>
                    <a:pt x="655" y="192"/>
                  </a:lnTo>
                  <a:lnTo>
                    <a:pt x="631" y="216"/>
                  </a:lnTo>
                  <a:lnTo>
                    <a:pt x="548" y="218"/>
                  </a:lnTo>
                  <a:lnTo>
                    <a:pt x="569" y="263"/>
                  </a:lnTo>
                  <a:lnTo>
                    <a:pt x="512" y="237"/>
                  </a:lnTo>
                  <a:lnTo>
                    <a:pt x="462" y="211"/>
                  </a:lnTo>
                  <a:lnTo>
                    <a:pt x="424" y="164"/>
                  </a:lnTo>
                  <a:lnTo>
                    <a:pt x="369" y="161"/>
                  </a:lnTo>
                  <a:lnTo>
                    <a:pt x="322" y="152"/>
                  </a:lnTo>
                  <a:lnTo>
                    <a:pt x="234" y="107"/>
                  </a:lnTo>
                  <a:lnTo>
                    <a:pt x="172" y="69"/>
                  </a:lnTo>
                  <a:lnTo>
                    <a:pt x="105" y="47"/>
                  </a:lnTo>
                  <a:lnTo>
                    <a:pt x="55" y="40"/>
                  </a:lnTo>
                  <a:lnTo>
                    <a:pt x="31" y="31"/>
                  </a:lnTo>
                  <a:lnTo>
                    <a:pt x="8" y="19"/>
                  </a:lnTo>
                  <a:lnTo>
                    <a:pt x="0"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62" name="Freeform 345"/>
            <p:cNvSpPr>
              <a:spLocks/>
            </p:cNvSpPr>
            <p:nvPr/>
          </p:nvSpPr>
          <p:spPr bwMode="auto">
            <a:xfrm>
              <a:off x="1818" y="2311"/>
              <a:ext cx="169" cy="81"/>
            </a:xfrm>
            <a:custGeom>
              <a:avLst/>
              <a:gdLst>
                <a:gd name="T0" fmla="*/ 27 w 169"/>
                <a:gd name="T1" fmla="*/ 0 h 81"/>
                <a:gd name="T2" fmla="*/ 143 w 169"/>
                <a:gd name="T3" fmla="*/ 3 h 81"/>
                <a:gd name="T4" fmla="*/ 169 w 169"/>
                <a:gd name="T5" fmla="*/ 76 h 81"/>
                <a:gd name="T6" fmla="*/ 84 w 169"/>
                <a:gd name="T7" fmla="*/ 81 h 81"/>
                <a:gd name="T8" fmla="*/ 0 w 169"/>
                <a:gd name="T9" fmla="*/ 60 h 81"/>
                <a:gd name="T10" fmla="*/ 7 w 169"/>
                <a:gd name="T11" fmla="*/ 15 h 81"/>
                <a:gd name="T12" fmla="*/ 27 w 169"/>
                <a:gd name="T13" fmla="*/ 0 h 81"/>
                <a:gd name="T14" fmla="*/ 27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27" y="0"/>
                  </a:moveTo>
                  <a:lnTo>
                    <a:pt x="143" y="3"/>
                  </a:lnTo>
                  <a:lnTo>
                    <a:pt x="169" y="76"/>
                  </a:lnTo>
                  <a:lnTo>
                    <a:pt x="84" y="81"/>
                  </a:lnTo>
                  <a:lnTo>
                    <a:pt x="0" y="60"/>
                  </a:lnTo>
                  <a:lnTo>
                    <a:pt x="7" y="15"/>
                  </a:lnTo>
                  <a:lnTo>
                    <a:pt x="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3" name="Freeform 346"/>
            <p:cNvSpPr>
              <a:spLocks/>
            </p:cNvSpPr>
            <p:nvPr/>
          </p:nvSpPr>
          <p:spPr bwMode="auto">
            <a:xfrm>
              <a:off x="1385" y="2231"/>
              <a:ext cx="138" cy="33"/>
            </a:xfrm>
            <a:custGeom>
              <a:avLst/>
              <a:gdLst>
                <a:gd name="T0" fmla="*/ 57 w 138"/>
                <a:gd name="T1" fmla="*/ 7 h 33"/>
                <a:gd name="T2" fmla="*/ 0 w 138"/>
                <a:gd name="T3" fmla="*/ 0 h 33"/>
                <a:gd name="T4" fmla="*/ 3 w 138"/>
                <a:gd name="T5" fmla="*/ 23 h 33"/>
                <a:gd name="T6" fmla="*/ 50 w 138"/>
                <a:gd name="T7" fmla="*/ 33 h 33"/>
                <a:gd name="T8" fmla="*/ 60 w 138"/>
                <a:gd name="T9" fmla="*/ 23 h 33"/>
                <a:gd name="T10" fmla="*/ 72 w 138"/>
                <a:gd name="T11" fmla="*/ 26 h 33"/>
                <a:gd name="T12" fmla="*/ 124 w 138"/>
                <a:gd name="T13" fmla="*/ 26 h 33"/>
                <a:gd name="T14" fmla="*/ 138 w 138"/>
                <a:gd name="T15" fmla="*/ 14 h 33"/>
                <a:gd name="T16" fmla="*/ 57 w 138"/>
                <a:gd name="T17" fmla="*/ 7 h 33"/>
                <a:gd name="T18" fmla="*/ 57 w 138"/>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33"/>
                <a:gd name="T32" fmla="*/ 138 w 1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33">
                  <a:moveTo>
                    <a:pt x="57" y="7"/>
                  </a:moveTo>
                  <a:lnTo>
                    <a:pt x="0" y="0"/>
                  </a:lnTo>
                  <a:lnTo>
                    <a:pt x="3" y="23"/>
                  </a:lnTo>
                  <a:lnTo>
                    <a:pt x="50" y="33"/>
                  </a:lnTo>
                  <a:lnTo>
                    <a:pt x="60" y="23"/>
                  </a:lnTo>
                  <a:lnTo>
                    <a:pt x="72" y="26"/>
                  </a:lnTo>
                  <a:lnTo>
                    <a:pt x="124" y="26"/>
                  </a:lnTo>
                  <a:lnTo>
                    <a:pt x="138" y="14"/>
                  </a:lnTo>
                  <a:lnTo>
                    <a:pt x="57"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4" name="Freeform 347"/>
            <p:cNvSpPr>
              <a:spLocks/>
            </p:cNvSpPr>
            <p:nvPr/>
          </p:nvSpPr>
          <p:spPr bwMode="auto">
            <a:xfrm>
              <a:off x="1521" y="2231"/>
              <a:ext cx="121" cy="47"/>
            </a:xfrm>
            <a:custGeom>
              <a:avLst/>
              <a:gdLst>
                <a:gd name="T0" fmla="*/ 74 w 121"/>
                <a:gd name="T1" fmla="*/ 7 h 47"/>
                <a:gd name="T2" fmla="*/ 36 w 121"/>
                <a:gd name="T3" fmla="*/ 0 h 47"/>
                <a:gd name="T4" fmla="*/ 0 w 121"/>
                <a:gd name="T5" fmla="*/ 7 h 47"/>
                <a:gd name="T6" fmla="*/ 5 w 121"/>
                <a:gd name="T7" fmla="*/ 33 h 47"/>
                <a:gd name="T8" fmla="*/ 57 w 121"/>
                <a:gd name="T9" fmla="*/ 40 h 47"/>
                <a:gd name="T10" fmla="*/ 107 w 121"/>
                <a:gd name="T11" fmla="*/ 47 h 47"/>
                <a:gd name="T12" fmla="*/ 121 w 121"/>
                <a:gd name="T13" fmla="*/ 31 h 47"/>
                <a:gd name="T14" fmla="*/ 107 w 121"/>
                <a:gd name="T15" fmla="*/ 14 h 47"/>
                <a:gd name="T16" fmla="*/ 74 w 121"/>
                <a:gd name="T17" fmla="*/ 7 h 47"/>
                <a:gd name="T18" fmla="*/ 74 w 121"/>
                <a:gd name="T19" fmla="*/ 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7"/>
                <a:gd name="T32" fmla="*/ 121 w 12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7">
                  <a:moveTo>
                    <a:pt x="74" y="7"/>
                  </a:moveTo>
                  <a:lnTo>
                    <a:pt x="36" y="0"/>
                  </a:lnTo>
                  <a:lnTo>
                    <a:pt x="0" y="7"/>
                  </a:lnTo>
                  <a:lnTo>
                    <a:pt x="5" y="33"/>
                  </a:lnTo>
                  <a:lnTo>
                    <a:pt x="57" y="40"/>
                  </a:lnTo>
                  <a:lnTo>
                    <a:pt x="107" y="47"/>
                  </a:lnTo>
                  <a:lnTo>
                    <a:pt x="121" y="31"/>
                  </a:lnTo>
                  <a:lnTo>
                    <a:pt x="107" y="14"/>
                  </a:lnTo>
                  <a:lnTo>
                    <a:pt x="74"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5" name="Freeform 348"/>
            <p:cNvSpPr>
              <a:spLocks/>
            </p:cNvSpPr>
            <p:nvPr/>
          </p:nvSpPr>
          <p:spPr bwMode="auto">
            <a:xfrm>
              <a:off x="1626" y="2264"/>
              <a:ext cx="133" cy="62"/>
            </a:xfrm>
            <a:custGeom>
              <a:avLst/>
              <a:gdLst>
                <a:gd name="T0" fmla="*/ 133 w 133"/>
                <a:gd name="T1" fmla="*/ 38 h 62"/>
                <a:gd name="T2" fmla="*/ 102 w 133"/>
                <a:gd name="T3" fmla="*/ 62 h 62"/>
                <a:gd name="T4" fmla="*/ 0 w 133"/>
                <a:gd name="T5" fmla="*/ 21 h 62"/>
                <a:gd name="T6" fmla="*/ 19 w 133"/>
                <a:gd name="T7" fmla="*/ 0 h 62"/>
                <a:gd name="T8" fmla="*/ 73 w 133"/>
                <a:gd name="T9" fmla="*/ 14 h 62"/>
                <a:gd name="T10" fmla="*/ 133 w 133"/>
                <a:gd name="T11" fmla="*/ 38 h 62"/>
                <a:gd name="T12" fmla="*/ 133 w 133"/>
                <a:gd name="T13" fmla="*/ 38 h 62"/>
                <a:gd name="T14" fmla="*/ 0 60000 65536"/>
                <a:gd name="T15" fmla="*/ 0 60000 65536"/>
                <a:gd name="T16" fmla="*/ 0 60000 65536"/>
                <a:gd name="T17" fmla="*/ 0 60000 65536"/>
                <a:gd name="T18" fmla="*/ 0 60000 65536"/>
                <a:gd name="T19" fmla="*/ 0 60000 65536"/>
                <a:gd name="T20" fmla="*/ 0 60000 65536"/>
                <a:gd name="T21" fmla="*/ 0 w 133"/>
                <a:gd name="T22" fmla="*/ 0 h 62"/>
                <a:gd name="T23" fmla="*/ 133 w 1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62">
                  <a:moveTo>
                    <a:pt x="133" y="38"/>
                  </a:moveTo>
                  <a:lnTo>
                    <a:pt x="102" y="62"/>
                  </a:lnTo>
                  <a:lnTo>
                    <a:pt x="0" y="21"/>
                  </a:lnTo>
                  <a:lnTo>
                    <a:pt x="19" y="0"/>
                  </a:lnTo>
                  <a:lnTo>
                    <a:pt x="73" y="14"/>
                  </a:lnTo>
                  <a:lnTo>
                    <a:pt x="133" y="38"/>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6" name="Freeform 349"/>
            <p:cNvSpPr>
              <a:spLocks/>
            </p:cNvSpPr>
            <p:nvPr/>
          </p:nvSpPr>
          <p:spPr bwMode="auto">
            <a:xfrm>
              <a:off x="1349" y="1656"/>
              <a:ext cx="29" cy="24"/>
            </a:xfrm>
            <a:custGeom>
              <a:avLst/>
              <a:gdLst>
                <a:gd name="T0" fmla="*/ 0 w 29"/>
                <a:gd name="T1" fmla="*/ 0 h 24"/>
                <a:gd name="T2" fmla="*/ 29 w 29"/>
                <a:gd name="T3" fmla="*/ 0 h 24"/>
                <a:gd name="T4" fmla="*/ 29 w 29"/>
                <a:gd name="T5" fmla="*/ 24 h 24"/>
                <a:gd name="T6" fmla="*/ 10 w 29"/>
                <a:gd name="T7" fmla="*/ 24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29" y="0"/>
                  </a:lnTo>
                  <a:lnTo>
                    <a:pt x="29" y="24"/>
                  </a:lnTo>
                  <a:lnTo>
                    <a:pt x="10" y="24"/>
                  </a:lnTo>
                  <a:lnTo>
                    <a:pt x="0" y="0"/>
                  </a:lnTo>
                  <a:close/>
                </a:path>
              </a:pathLst>
            </a:custGeom>
            <a:solidFill>
              <a:srgbClr val="BDC9D4"/>
            </a:solidFill>
            <a:ln w="9525">
              <a:noFill/>
              <a:round/>
              <a:headEnd/>
              <a:tailEnd/>
            </a:ln>
          </p:spPr>
          <p:txBody>
            <a:bodyPr/>
            <a:lstStyle/>
            <a:p>
              <a:endParaRPr lang="en-US">
                <a:latin typeface="Calibri" pitchFamily="34" charset="0"/>
              </a:endParaRPr>
            </a:p>
          </p:txBody>
        </p:sp>
        <p:sp>
          <p:nvSpPr>
            <p:cNvPr id="23667" name="Freeform 350"/>
            <p:cNvSpPr>
              <a:spLocks/>
            </p:cNvSpPr>
            <p:nvPr/>
          </p:nvSpPr>
          <p:spPr bwMode="auto">
            <a:xfrm>
              <a:off x="1533" y="2003"/>
              <a:ext cx="121" cy="214"/>
            </a:xfrm>
            <a:custGeom>
              <a:avLst/>
              <a:gdLst>
                <a:gd name="T0" fmla="*/ 121 w 121"/>
                <a:gd name="T1" fmla="*/ 9 h 214"/>
                <a:gd name="T2" fmla="*/ 90 w 121"/>
                <a:gd name="T3" fmla="*/ 0 h 214"/>
                <a:gd name="T4" fmla="*/ 64 w 121"/>
                <a:gd name="T5" fmla="*/ 19 h 214"/>
                <a:gd name="T6" fmla="*/ 28 w 121"/>
                <a:gd name="T7" fmla="*/ 62 h 214"/>
                <a:gd name="T8" fmla="*/ 7 w 121"/>
                <a:gd name="T9" fmla="*/ 104 h 214"/>
                <a:gd name="T10" fmla="*/ 0 w 121"/>
                <a:gd name="T11" fmla="*/ 140 h 214"/>
                <a:gd name="T12" fmla="*/ 4 w 121"/>
                <a:gd name="T13" fmla="*/ 171 h 214"/>
                <a:gd name="T14" fmla="*/ 14 w 121"/>
                <a:gd name="T15" fmla="*/ 214 h 214"/>
                <a:gd name="T16" fmla="*/ 40 w 121"/>
                <a:gd name="T17" fmla="*/ 214 h 214"/>
                <a:gd name="T18" fmla="*/ 57 w 121"/>
                <a:gd name="T19" fmla="*/ 214 h 214"/>
                <a:gd name="T20" fmla="*/ 35 w 121"/>
                <a:gd name="T21" fmla="*/ 168 h 214"/>
                <a:gd name="T22" fmla="*/ 40 w 121"/>
                <a:gd name="T23" fmla="*/ 130 h 214"/>
                <a:gd name="T24" fmla="*/ 76 w 121"/>
                <a:gd name="T25" fmla="*/ 50 h 214"/>
                <a:gd name="T26" fmla="*/ 121 w 121"/>
                <a:gd name="T27" fmla="*/ 9 h 214"/>
                <a:gd name="T28" fmla="*/ 121 w 121"/>
                <a:gd name="T29" fmla="*/ 9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4"/>
                <a:gd name="T47" fmla="*/ 121 w 12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4">
                  <a:moveTo>
                    <a:pt x="121" y="9"/>
                  </a:moveTo>
                  <a:lnTo>
                    <a:pt x="90" y="0"/>
                  </a:lnTo>
                  <a:lnTo>
                    <a:pt x="64" y="19"/>
                  </a:lnTo>
                  <a:lnTo>
                    <a:pt x="28" y="62"/>
                  </a:lnTo>
                  <a:lnTo>
                    <a:pt x="7" y="104"/>
                  </a:lnTo>
                  <a:lnTo>
                    <a:pt x="0" y="140"/>
                  </a:lnTo>
                  <a:lnTo>
                    <a:pt x="4" y="171"/>
                  </a:lnTo>
                  <a:lnTo>
                    <a:pt x="14" y="214"/>
                  </a:lnTo>
                  <a:lnTo>
                    <a:pt x="40" y="214"/>
                  </a:lnTo>
                  <a:lnTo>
                    <a:pt x="57" y="214"/>
                  </a:lnTo>
                  <a:lnTo>
                    <a:pt x="35" y="168"/>
                  </a:lnTo>
                  <a:lnTo>
                    <a:pt x="40" y="130"/>
                  </a:lnTo>
                  <a:lnTo>
                    <a:pt x="76" y="50"/>
                  </a:lnTo>
                  <a:lnTo>
                    <a:pt x="121" y="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68" name="Freeform 351"/>
            <p:cNvSpPr>
              <a:spLocks/>
            </p:cNvSpPr>
            <p:nvPr/>
          </p:nvSpPr>
          <p:spPr bwMode="auto">
            <a:xfrm>
              <a:off x="1335" y="2157"/>
              <a:ext cx="110" cy="45"/>
            </a:xfrm>
            <a:custGeom>
              <a:avLst/>
              <a:gdLst>
                <a:gd name="T0" fmla="*/ 0 w 110"/>
                <a:gd name="T1" fmla="*/ 14 h 45"/>
                <a:gd name="T2" fmla="*/ 22 w 110"/>
                <a:gd name="T3" fmla="*/ 0 h 45"/>
                <a:gd name="T4" fmla="*/ 64 w 110"/>
                <a:gd name="T5" fmla="*/ 0 h 45"/>
                <a:gd name="T6" fmla="*/ 110 w 110"/>
                <a:gd name="T7" fmla="*/ 14 h 45"/>
                <a:gd name="T8" fmla="*/ 110 w 110"/>
                <a:gd name="T9" fmla="*/ 43 h 45"/>
                <a:gd name="T10" fmla="*/ 69 w 110"/>
                <a:gd name="T11" fmla="*/ 45 h 45"/>
                <a:gd name="T12" fmla="*/ 0 w 110"/>
                <a:gd name="T13" fmla="*/ 22 h 45"/>
                <a:gd name="T14" fmla="*/ 0 w 110"/>
                <a:gd name="T15" fmla="*/ 14 h 45"/>
                <a:gd name="T16" fmla="*/ 0 w 110"/>
                <a:gd name="T17" fmla="*/ 1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5"/>
                <a:gd name="T29" fmla="*/ 110 w 11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5">
                  <a:moveTo>
                    <a:pt x="0" y="14"/>
                  </a:moveTo>
                  <a:lnTo>
                    <a:pt x="22" y="0"/>
                  </a:lnTo>
                  <a:lnTo>
                    <a:pt x="64" y="0"/>
                  </a:lnTo>
                  <a:lnTo>
                    <a:pt x="110" y="14"/>
                  </a:lnTo>
                  <a:lnTo>
                    <a:pt x="110" y="43"/>
                  </a:lnTo>
                  <a:lnTo>
                    <a:pt x="69" y="45"/>
                  </a:lnTo>
                  <a:lnTo>
                    <a:pt x="0" y="22"/>
                  </a:lnTo>
                  <a:lnTo>
                    <a:pt x="0" y="1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9" name="Freeform 352"/>
            <p:cNvSpPr>
              <a:spLocks/>
            </p:cNvSpPr>
            <p:nvPr/>
          </p:nvSpPr>
          <p:spPr bwMode="auto">
            <a:xfrm>
              <a:off x="1264" y="2095"/>
              <a:ext cx="35" cy="86"/>
            </a:xfrm>
            <a:custGeom>
              <a:avLst/>
              <a:gdLst>
                <a:gd name="T0" fmla="*/ 9 w 35"/>
                <a:gd name="T1" fmla="*/ 3 h 86"/>
                <a:gd name="T2" fmla="*/ 0 w 35"/>
                <a:gd name="T3" fmla="*/ 43 h 86"/>
                <a:gd name="T4" fmla="*/ 2 w 35"/>
                <a:gd name="T5" fmla="*/ 69 h 86"/>
                <a:gd name="T6" fmla="*/ 19 w 35"/>
                <a:gd name="T7" fmla="*/ 86 h 86"/>
                <a:gd name="T8" fmla="*/ 35 w 35"/>
                <a:gd name="T9" fmla="*/ 48 h 86"/>
                <a:gd name="T10" fmla="*/ 24 w 35"/>
                <a:gd name="T11" fmla="*/ 34 h 86"/>
                <a:gd name="T12" fmla="*/ 24 w 35"/>
                <a:gd name="T13" fmla="*/ 0 h 86"/>
                <a:gd name="T14" fmla="*/ 9 w 35"/>
                <a:gd name="T15" fmla="*/ 3 h 86"/>
                <a:gd name="T16" fmla="*/ 9 w 35"/>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6"/>
                <a:gd name="T29" fmla="*/ 35 w 3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6">
                  <a:moveTo>
                    <a:pt x="9" y="3"/>
                  </a:moveTo>
                  <a:lnTo>
                    <a:pt x="0" y="43"/>
                  </a:lnTo>
                  <a:lnTo>
                    <a:pt x="2" y="69"/>
                  </a:lnTo>
                  <a:lnTo>
                    <a:pt x="19" y="86"/>
                  </a:lnTo>
                  <a:lnTo>
                    <a:pt x="35" y="48"/>
                  </a:lnTo>
                  <a:lnTo>
                    <a:pt x="24" y="34"/>
                  </a:lnTo>
                  <a:lnTo>
                    <a:pt x="24" y="0"/>
                  </a:lnTo>
                  <a:lnTo>
                    <a:pt x="9" y="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0" name="Freeform 353"/>
            <p:cNvSpPr>
              <a:spLocks/>
            </p:cNvSpPr>
            <p:nvPr/>
          </p:nvSpPr>
          <p:spPr bwMode="auto">
            <a:xfrm>
              <a:off x="1233" y="1998"/>
              <a:ext cx="59" cy="90"/>
            </a:xfrm>
            <a:custGeom>
              <a:avLst/>
              <a:gdLst>
                <a:gd name="T0" fmla="*/ 50 w 59"/>
                <a:gd name="T1" fmla="*/ 0 h 90"/>
                <a:gd name="T2" fmla="*/ 0 w 59"/>
                <a:gd name="T3" fmla="*/ 55 h 90"/>
                <a:gd name="T4" fmla="*/ 14 w 59"/>
                <a:gd name="T5" fmla="*/ 90 h 90"/>
                <a:gd name="T6" fmla="*/ 47 w 59"/>
                <a:gd name="T7" fmla="*/ 43 h 90"/>
                <a:gd name="T8" fmla="*/ 59 w 59"/>
                <a:gd name="T9" fmla="*/ 5 h 90"/>
                <a:gd name="T10" fmla="*/ 50 w 59"/>
                <a:gd name="T11" fmla="*/ 0 h 90"/>
                <a:gd name="T12" fmla="*/ 50 w 59"/>
                <a:gd name="T13" fmla="*/ 0 h 90"/>
                <a:gd name="T14" fmla="*/ 0 60000 65536"/>
                <a:gd name="T15" fmla="*/ 0 60000 65536"/>
                <a:gd name="T16" fmla="*/ 0 60000 65536"/>
                <a:gd name="T17" fmla="*/ 0 60000 65536"/>
                <a:gd name="T18" fmla="*/ 0 60000 65536"/>
                <a:gd name="T19" fmla="*/ 0 60000 65536"/>
                <a:gd name="T20" fmla="*/ 0 60000 65536"/>
                <a:gd name="T21" fmla="*/ 0 w 59"/>
                <a:gd name="T22" fmla="*/ 0 h 90"/>
                <a:gd name="T23" fmla="*/ 59 w 59"/>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0">
                  <a:moveTo>
                    <a:pt x="50" y="0"/>
                  </a:moveTo>
                  <a:lnTo>
                    <a:pt x="0" y="55"/>
                  </a:lnTo>
                  <a:lnTo>
                    <a:pt x="14" y="90"/>
                  </a:lnTo>
                  <a:lnTo>
                    <a:pt x="47" y="43"/>
                  </a:lnTo>
                  <a:lnTo>
                    <a:pt x="59" y="5"/>
                  </a:lnTo>
                  <a:lnTo>
                    <a:pt x="5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1" name="Freeform 354"/>
            <p:cNvSpPr>
              <a:spLocks/>
            </p:cNvSpPr>
            <p:nvPr/>
          </p:nvSpPr>
          <p:spPr bwMode="auto">
            <a:xfrm>
              <a:off x="1704" y="1775"/>
              <a:ext cx="559" cy="237"/>
            </a:xfrm>
            <a:custGeom>
              <a:avLst/>
              <a:gdLst>
                <a:gd name="T0" fmla="*/ 269 w 559"/>
                <a:gd name="T1" fmla="*/ 161 h 237"/>
                <a:gd name="T2" fmla="*/ 309 w 559"/>
                <a:gd name="T3" fmla="*/ 183 h 237"/>
                <a:gd name="T4" fmla="*/ 367 w 559"/>
                <a:gd name="T5" fmla="*/ 209 h 237"/>
                <a:gd name="T6" fmla="*/ 433 w 559"/>
                <a:gd name="T7" fmla="*/ 237 h 237"/>
                <a:gd name="T8" fmla="*/ 536 w 559"/>
                <a:gd name="T9" fmla="*/ 235 h 237"/>
                <a:gd name="T10" fmla="*/ 559 w 559"/>
                <a:gd name="T11" fmla="*/ 230 h 237"/>
                <a:gd name="T12" fmla="*/ 557 w 559"/>
                <a:gd name="T13" fmla="*/ 216 h 237"/>
                <a:gd name="T14" fmla="*/ 550 w 559"/>
                <a:gd name="T15" fmla="*/ 128 h 237"/>
                <a:gd name="T16" fmla="*/ 550 w 559"/>
                <a:gd name="T17" fmla="*/ 43 h 237"/>
                <a:gd name="T18" fmla="*/ 431 w 559"/>
                <a:gd name="T19" fmla="*/ 33 h 237"/>
                <a:gd name="T20" fmla="*/ 381 w 559"/>
                <a:gd name="T21" fmla="*/ 26 h 237"/>
                <a:gd name="T22" fmla="*/ 336 w 559"/>
                <a:gd name="T23" fmla="*/ 0 h 237"/>
                <a:gd name="T24" fmla="*/ 286 w 559"/>
                <a:gd name="T25" fmla="*/ 0 h 237"/>
                <a:gd name="T26" fmla="*/ 243 w 559"/>
                <a:gd name="T27" fmla="*/ 7 h 237"/>
                <a:gd name="T28" fmla="*/ 205 w 559"/>
                <a:gd name="T29" fmla="*/ 7 h 237"/>
                <a:gd name="T30" fmla="*/ 179 w 559"/>
                <a:gd name="T31" fmla="*/ 12 h 237"/>
                <a:gd name="T32" fmla="*/ 129 w 559"/>
                <a:gd name="T33" fmla="*/ 31 h 237"/>
                <a:gd name="T34" fmla="*/ 43 w 559"/>
                <a:gd name="T35" fmla="*/ 62 h 237"/>
                <a:gd name="T36" fmla="*/ 14 w 559"/>
                <a:gd name="T37" fmla="*/ 74 h 237"/>
                <a:gd name="T38" fmla="*/ 0 w 559"/>
                <a:gd name="T39" fmla="*/ 93 h 237"/>
                <a:gd name="T40" fmla="*/ 10 w 559"/>
                <a:gd name="T41" fmla="*/ 109 h 237"/>
                <a:gd name="T42" fmla="*/ 19 w 559"/>
                <a:gd name="T43" fmla="*/ 109 h 237"/>
                <a:gd name="T44" fmla="*/ 38 w 559"/>
                <a:gd name="T45" fmla="*/ 109 h 237"/>
                <a:gd name="T46" fmla="*/ 57 w 559"/>
                <a:gd name="T47" fmla="*/ 131 h 237"/>
                <a:gd name="T48" fmla="*/ 138 w 559"/>
                <a:gd name="T49" fmla="*/ 133 h 237"/>
                <a:gd name="T50" fmla="*/ 150 w 559"/>
                <a:gd name="T51" fmla="*/ 145 h 237"/>
                <a:gd name="T52" fmla="*/ 212 w 559"/>
                <a:gd name="T53" fmla="*/ 152 h 237"/>
                <a:gd name="T54" fmla="*/ 269 w 559"/>
                <a:gd name="T55" fmla="*/ 161 h 237"/>
                <a:gd name="T56" fmla="*/ 269 w 559"/>
                <a:gd name="T57" fmla="*/ 161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237"/>
                <a:gd name="T89" fmla="*/ 559 w 559"/>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237">
                  <a:moveTo>
                    <a:pt x="269" y="161"/>
                  </a:moveTo>
                  <a:lnTo>
                    <a:pt x="309" y="183"/>
                  </a:lnTo>
                  <a:lnTo>
                    <a:pt x="367" y="209"/>
                  </a:lnTo>
                  <a:lnTo>
                    <a:pt x="433" y="237"/>
                  </a:lnTo>
                  <a:lnTo>
                    <a:pt x="536" y="235"/>
                  </a:lnTo>
                  <a:lnTo>
                    <a:pt x="559" y="230"/>
                  </a:lnTo>
                  <a:lnTo>
                    <a:pt x="557" y="216"/>
                  </a:lnTo>
                  <a:lnTo>
                    <a:pt x="550" y="128"/>
                  </a:lnTo>
                  <a:lnTo>
                    <a:pt x="550" y="43"/>
                  </a:lnTo>
                  <a:lnTo>
                    <a:pt x="431" y="33"/>
                  </a:lnTo>
                  <a:lnTo>
                    <a:pt x="381" y="26"/>
                  </a:lnTo>
                  <a:lnTo>
                    <a:pt x="336" y="0"/>
                  </a:lnTo>
                  <a:lnTo>
                    <a:pt x="286" y="0"/>
                  </a:lnTo>
                  <a:lnTo>
                    <a:pt x="243" y="7"/>
                  </a:lnTo>
                  <a:lnTo>
                    <a:pt x="205" y="7"/>
                  </a:lnTo>
                  <a:lnTo>
                    <a:pt x="179" y="12"/>
                  </a:lnTo>
                  <a:lnTo>
                    <a:pt x="129" y="31"/>
                  </a:lnTo>
                  <a:lnTo>
                    <a:pt x="43" y="62"/>
                  </a:lnTo>
                  <a:lnTo>
                    <a:pt x="14" y="74"/>
                  </a:lnTo>
                  <a:lnTo>
                    <a:pt x="0" y="93"/>
                  </a:lnTo>
                  <a:lnTo>
                    <a:pt x="10" y="109"/>
                  </a:lnTo>
                  <a:lnTo>
                    <a:pt x="19" y="109"/>
                  </a:lnTo>
                  <a:lnTo>
                    <a:pt x="38" y="109"/>
                  </a:lnTo>
                  <a:lnTo>
                    <a:pt x="57" y="131"/>
                  </a:lnTo>
                  <a:lnTo>
                    <a:pt x="138" y="133"/>
                  </a:lnTo>
                  <a:lnTo>
                    <a:pt x="150" y="145"/>
                  </a:lnTo>
                  <a:lnTo>
                    <a:pt x="212" y="152"/>
                  </a:lnTo>
                  <a:lnTo>
                    <a:pt x="269" y="161"/>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72" name="Freeform 355"/>
            <p:cNvSpPr>
              <a:spLocks/>
            </p:cNvSpPr>
            <p:nvPr/>
          </p:nvSpPr>
          <p:spPr bwMode="auto">
            <a:xfrm>
              <a:off x="1959" y="1863"/>
              <a:ext cx="116" cy="21"/>
            </a:xfrm>
            <a:custGeom>
              <a:avLst/>
              <a:gdLst>
                <a:gd name="T0" fmla="*/ 35 w 116"/>
                <a:gd name="T1" fmla="*/ 12 h 21"/>
                <a:gd name="T2" fmla="*/ 71 w 116"/>
                <a:gd name="T3" fmla="*/ 17 h 21"/>
                <a:gd name="T4" fmla="*/ 116 w 116"/>
                <a:gd name="T5" fmla="*/ 21 h 21"/>
                <a:gd name="T6" fmla="*/ 102 w 116"/>
                <a:gd name="T7" fmla="*/ 7 h 21"/>
                <a:gd name="T8" fmla="*/ 69 w 116"/>
                <a:gd name="T9" fmla="*/ 0 h 21"/>
                <a:gd name="T10" fmla="*/ 0 w 116"/>
                <a:gd name="T11" fmla="*/ 2 h 21"/>
                <a:gd name="T12" fmla="*/ 35 w 116"/>
                <a:gd name="T13" fmla="*/ 12 h 21"/>
                <a:gd name="T14" fmla="*/ 35 w 116"/>
                <a:gd name="T15" fmla="*/ 12 h 2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1"/>
                <a:gd name="T26" fmla="*/ 116 w 11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1">
                  <a:moveTo>
                    <a:pt x="35" y="12"/>
                  </a:moveTo>
                  <a:lnTo>
                    <a:pt x="71" y="17"/>
                  </a:lnTo>
                  <a:lnTo>
                    <a:pt x="116" y="21"/>
                  </a:lnTo>
                  <a:lnTo>
                    <a:pt x="102" y="7"/>
                  </a:lnTo>
                  <a:lnTo>
                    <a:pt x="69" y="0"/>
                  </a:lnTo>
                  <a:lnTo>
                    <a:pt x="0" y="2"/>
                  </a:lnTo>
                  <a:lnTo>
                    <a:pt x="35" y="1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3" name="Freeform 356"/>
            <p:cNvSpPr>
              <a:spLocks/>
            </p:cNvSpPr>
            <p:nvPr/>
          </p:nvSpPr>
          <p:spPr bwMode="auto">
            <a:xfrm>
              <a:off x="1704" y="1799"/>
              <a:ext cx="190" cy="76"/>
            </a:xfrm>
            <a:custGeom>
              <a:avLst/>
              <a:gdLst>
                <a:gd name="T0" fmla="*/ 169 w 190"/>
                <a:gd name="T1" fmla="*/ 0 h 76"/>
                <a:gd name="T2" fmla="*/ 52 w 190"/>
                <a:gd name="T3" fmla="*/ 38 h 76"/>
                <a:gd name="T4" fmla="*/ 14 w 190"/>
                <a:gd name="T5" fmla="*/ 50 h 76"/>
                <a:gd name="T6" fmla="*/ 0 w 190"/>
                <a:gd name="T7" fmla="*/ 66 h 76"/>
                <a:gd name="T8" fmla="*/ 14 w 190"/>
                <a:gd name="T9" fmla="*/ 76 h 76"/>
                <a:gd name="T10" fmla="*/ 52 w 190"/>
                <a:gd name="T11" fmla="*/ 52 h 76"/>
                <a:gd name="T12" fmla="*/ 93 w 190"/>
                <a:gd name="T13" fmla="*/ 47 h 76"/>
                <a:gd name="T14" fmla="*/ 160 w 190"/>
                <a:gd name="T15" fmla="*/ 24 h 76"/>
                <a:gd name="T16" fmla="*/ 190 w 190"/>
                <a:gd name="T17" fmla="*/ 7 h 76"/>
                <a:gd name="T18" fmla="*/ 169 w 190"/>
                <a:gd name="T19" fmla="*/ 0 h 76"/>
                <a:gd name="T20" fmla="*/ 169 w 19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76"/>
                <a:gd name="T35" fmla="*/ 190 w 19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76">
                  <a:moveTo>
                    <a:pt x="169" y="0"/>
                  </a:moveTo>
                  <a:lnTo>
                    <a:pt x="52" y="38"/>
                  </a:lnTo>
                  <a:lnTo>
                    <a:pt x="14" y="50"/>
                  </a:lnTo>
                  <a:lnTo>
                    <a:pt x="0" y="66"/>
                  </a:lnTo>
                  <a:lnTo>
                    <a:pt x="14" y="76"/>
                  </a:lnTo>
                  <a:lnTo>
                    <a:pt x="52" y="52"/>
                  </a:lnTo>
                  <a:lnTo>
                    <a:pt x="93" y="47"/>
                  </a:lnTo>
                  <a:lnTo>
                    <a:pt x="160" y="24"/>
                  </a:lnTo>
                  <a:lnTo>
                    <a:pt x="190" y="7"/>
                  </a:lnTo>
                  <a:lnTo>
                    <a:pt x="16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4" name="Freeform 357"/>
            <p:cNvSpPr>
              <a:spLocks/>
            </p:cNvSpPr>
            <p:nvPr/>
          </p:nvSpPr>
          <p:spPr bwMode="auto">
            <a:xfrm>
              <a:off x="1759" y="1865"/>
              <a:ext cx="55" cy="24"/>
            </a:xfrm>
            <a:custGeom>
              <a:avLst/>
              <a:gdLst>
                <a:gd name="T0" fmla="*/ 0 w 55"/>
                <a:gd name="T1" fmla="*/ 10 h 24"/>
                <a:gd name="T2" fmla="*/ 36 w 55"/>
                <a:gd name="T3" fmla="*/ 0 h 24"/>
                <a:gd name="T4" fmla="*/ 55 w 55"/>
                <a:gd name="T5" fmla="*/ 7 h 24"/>
                <a:gd name="T6" fmla="*/ 43 w 55"/>
                <a:gd name="T7" fmla="*/ 24 h 24"/>
                <a:gd name="T8" fmla="*/ 2 w 55"/>
                <a:gd name="T9" fmla="*/ 24 h 24"/>
                <a:gd name="T10" fmla="*/ 0 w 55"/>
                <a:gd name="T11" fmla="*/ 10 h 24"/>
                <a:gd name="T12" fmla="*/ 0 w 55"/>
                <a:gd name="T13" fmla="*/ 10 h 24"/>
                <a:gd name="T14" fmla="*/ 0 60000 65536"/>
                <a:gd name="T15" fmla="*/ 0 60000 65536"/>
                <a:gd name="T16" fmla="*/ 0 60000 65536"/>
                <a:gd name="T17" fmla="*/ 0 60000 65536"/>
                <a:gd name="T18" fmla="*/ 0 60000 65536"/>
                <a:gd name="T19" fmla="*/ 0 60000 65536"/>
                <a:gd name="T20" fmla="*/ 0 60000 65536"/>
                <a:gd name="T21" fmla="*/ 0 w 55"/>
                <a:gd name="T22" fmla="*/ 0 h 24"/>
                <a:gd name="T23" fmla="*/ 55 w 5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4">
                  <a:moveTo>
                    <a:pt x="0" y="10"/>
                  </a:moveTo>
                  <a:lnTo>
                    <a:pt x="36" y="0"/>
                  </a:lnTo>
                  <a:lnTo>
                    <a:pt x="55" y="7"/>
                  </a:lnTo>
                  <a:lnTo>
                    <a:pt x="43" y="24"/>
                  </a:lnTo>
                  <a:lnTo>
                    <a:pt x="2" y="24"/>
                  </a:lnTo>
                  <a:lnTo>
                    <a:pt x="0" y="1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5" name="Freeform 358"/>
            <p:cNvSpPr>
              <a:spLocks/>
            </p:cNvSpPr>
            <p:nvPr/>
          </p:nvSpPr>
          <p:spPr bwMode="auto">
            <a:xfrm>
              <a:off x="1830" y="1823"/>
              <a:ext cx="98" cy="57"/>
            </a:xfrm>
            <a:custGeom>
              <a:avLst/>
              <a:gdLst>
                <a:gd name="T0" fmla="*/ 79 w 98"/>
                <a:gd name="T1" fmla="*/ 0 h 57"/>
                <a:gd name="T2" fmla="*/ 98 w 98"/>
                <a:gd name="T3" fmla="*/ 14 h 57"/>
                <a:gd name="T4" fmla="*/ 88 w 98"/>
                <a:gd name="T5" fmla="*/ 35 h 57"/>
                <a:gd name="T6" fmla="*/ 69 w 98"/>
                <a:gd name="T7" fmla="*/ 45 h 57"/>
                <a:gd name="T8" fmla="*/ 12 w 98"/>
                <a:gd name="T9" fmla="*/ 57 h 57"/>
                <a:gd name="T10" fmla="*/ 0 w 98"/>
                <a:gd name="T11" fmla="*/ 30 h 57"/>
                <a:gd name="T12" fmla="*/ 38 w 98"/>
                <a:gd name="T13" fmla="*/ 19 h 57"/>
                <a:gd name="T14" fmla="*/ 79 w 98"/>
                <a:gd name="T15" fmla="*/ 0 h 57"/>
                <a:gd name="T16" fmla="*/ 79 w 9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7"/>
                <a:gd name="T29" fmla="*/ 98 w 9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7">
                  <a:moveTo>
                    <a:pt x="79" y="0"/>
                  </a:moveTo>
                  <a:lnTo>
                    <a:pt x="98" y="14"/>
                  </a:lnTo>
                  <a:lnTo>
                    <a:pt x="88" y="35"/>
                  </a:lnTo>
                  <a:lnTo>
                    <a:pt x="69" y="45"/>
                  </a:lnTo>
                  <a:lnTo>
                    <a:pt x="12" y="57"/>
                  </a:lnTo>
                  <a:lnTo>
                    <a:pt x="0" y="30"/>
                  </a:lnTo>
                  <a:lnTo>
                    <a:pt x="38" y="19"/>
                  </a:lnTo>
                  <a:lnTo>
                    <a:pt x="7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6" name="Freeform 359"/>
            <p:cNvSpPr>
              <a:spLocks/>
            </p:cNvSpPr>
            <p:nvPr/>
          </p:nvSpPr>
          <p:spPr bwMode="auto">
            <a:xfrm>
              <a:off x="1845" y="1887"/>
              <a:ext cx="42" cy="21"/>
            </a:xfrm>
            <a:custGeom>
              <a:avLst/>
              <a:gdLst>
                <a:gd name="T0" fmla="*/ 2 w 42"/>
                <a:gd name="T1" fmla="*/ 2 h 21"/>
                <a:gd name="T2" fmla="*/ 33 w 42"/>
                <a:gd name="T3" fmla="*/ 0 h 21"/>
                <a:gd name="T4" fmla="*/ 42 w 42"/>
                <a:gd name="T5" fmla="*/ 19 h 21"/>
                <a:gd name="T6" fmla="*/ 23 w 42"/>
                <a:gd name="T7" fmla="*/ 21 h 21"/>
                <a:gd name="T8" fmla="*/ 0 w 42"/>
                <a:gd name="T9" fmla="*/ 21 h 21"/>
                <a:gd name="T10" fmla="*/ 2 w 42"/>
                <a:gd name="T11" fmla="*/ 2 h 21"/>
                <a:gd name="T12" fmla="*/ 2 w 42"/>
                <a:gd name="T13" fmla="*/ 2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2" y="2"/>
                  </a:moveTo>
                  <a:lnTo>
                    <a:pt x="33" y="0"/>
                  </a:lnTo>
                  <a:lnTo>
                    <a:pt x="42" y="19"/>
                  </a:lnTo>
                  <a:lnTo>
                    <a:pt x="23" y="21"/>
                  </a:lnTo>
                  <a:lnTo>
                    <a:pt x="0" y="21"/>
                  </a:lnTo>
                  <a:lnTo>
                    <a:pt x="2"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7" name="Freeform 360"/>
            <p:cNvSpPr>
              <a:spLocks/>
            </p:cNvSpPr>
            <p:nvPr/>
          </p:nvSpPr>
          <p:spPr bwMode="auto">
            <a:xfrm>
              <a:off x="1887" y="1875"/>
              <a:ext cx="96" cy="47"/>
            </a:xfrm>
            <a:custGeom>
              <a:avLst/>
              <a:gdLst>
                <a:gd name="T0" fmla="*/ 81 w 96"/>
                <a:gd name="T1" fmla="*/ 0 h 47"/>
                <a:gd name="T2" fmla="*/ 96 w 96"/>
                <a:gd name="T3" fmla="*/ 14 h 47"/>
                <a:gd name="T4" fmla="*/ 86 w 96"/>
                <a:gd name="T5" fmla="*/ 47 h 47"/>
                <a:gd name="T6" fmla="*/ 0 w 96"/>
                <a:gd name="T7" fmla="*/ 40 h 47"/>
                <a:gd name="T8" fmla="*/ 5 w 96"/>
                <a:gd name="T9" fmla="*/ 14 h 47"/>
                <a:gd name="T10" fmla="*/ 22 w 96"/>
                <a:gd name="T11" fmla="*/ 12 h 47"/>
                <a:gd name="T12" fmla="*/ 48 w 96"/>
                <a:gd name="T13" fmla="*/ 7 h 47"/>
                <a:gd name="T14" fmla="*/ 81 w 96"/>
                <a:gd name="T15" fmla="*/ 0 h 47"/>
                <a:gd name="T16" fmla="*/ 81 w 9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47"/>
                <a:gd name="T29" fmla="*/ 96 w 9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47">
                  <a:moveTo>
                    <a:pt x="81" y="0"/>
                  </a:moveTo>
                  <a:lnTo>
                    <a:pt x="96" y="14"/>
                  </a:lnTo>
                  <a:lnTo>
                    <a:pt x="86" y="47"/>
                  </a:lnTo>
                  <a:lnTo>
                    <a:pt x="0" y="40"/>
                  </a:lnTo>
                  <a:lnTo>
                    <a:pt x="5" y="14"/>
                  </a:lnTo>
                  <a:lnTo>
                    <a:pt x="22" y="12"/>
                  </a:lnTo>
                  <a:lnTo>
                    <a:pt x="48" y="7"/>
                  </a:lnTo>
                  <a:lnTo>
                    <a:pt x="8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8" name="Freeform 361"/>
            <p:cNvSpPr>
              <a:spLocks/>
            </p:cNvSpPr>
            <p:nvPr/>
          </p:nvSpPr>
          <p:spPr bwMode="auto">
            <a:xfrm>
              <a:off x="3422" y="1222"/>
              <a:ext cx="293" cy="302"/>
            </a:xfrm>
            <a:custGeom>
              <a:avLst/>
              <a:gdLst>
                <a:gd name="T0" fmla="*/ 0 w 293"/>
                <a:gd name="T1" fmla="*/ 38 h 302"/>
                <a:gd name="T2" fmla="*/ 69 w 293"/>
                <a:gd name="T3" fmla="*/ 140 h 302"/>
                <a:gd name="T4" fmla="*/ 158 w 293"/>
                <a:gd name="T5" fmla="*/ 237 h 302"/>
                <a:gd name="T6" fmla="*/ 181 w 293"/>
                <a:gd name="T7" fmla="*/ 302 h 302"/>
                <a:gd name="T8" fmla="*/ 293 w 293"/>
                <a:gd name="T9" fmla="*/ 228 h 302"/>
                <a:gd name="T10" fmla="*/ 217 w 293"/>
                <a:gd name="T11" fmla="*/ 121 h 302"/>
                <a:gd name="T12" fmla="*/ 81 w 293"/>
                <a:gd name="T13" fmla="*/ 14 h 302"/>
                <a:gd name="T14" fmla="*/ 31 w 293"/>
                <a:gd name="T15" fmla="*/ 0 h 302"/>
                <a:gd name="T16" fmla="*/ 0 w 293"/>
                <a:gd name="T17" fmla="*/ 38 h 302"/>
                <a:gd name="T18" fmla="*/ 0 w 293"/>
                <a:gd name="T19" fmla="*/ 38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02"/>
                <a:gd name="T32" fmla="*/ 293 w 293"/>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02">
                  <a:moveTo>
                    <a:pt x="0" y="38"/>
                  </a:moveTo>
                  <a:lnTo>
                    <a:pt x="69" y="140"/>
                  </a:lnTo>
                  <a:lnTo>
                    <a:pt x="158" y="237"/>
                  </a:lnTo>
                  <a:lnTo>
                    <a:pt x="181" y="302"/>
                  </a:lnTo>
                  <a:lnTo>
                    <a:pt x="293" y="228"/>
                  </a:lnTo>
                  <a:lnTo>
                    <a:pt x="217" y="121"/>
                  </a:lnTo>
                  <a:lnTo>
                    <a:pt x="81" y="14"/>
                  </a:lnTo>
                  <a:lnTo>
                    <a:pt x="31" y="0"/>
                  </a:lnTo>
                  <a:lnTo>
                    <a:pt x="0"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79" name="Freeform 362"/>
            <p:cNvSpPr>
              <a:spLocks/>
            </p:cNvSpPr>
            <p:nvPr/>
          </p:nvSpPr>
          <p:spPr bwMode="auto">
            <a:xfrm>
              <a:off x="3327" y="1419"/>
              <a:ext cx="117" cy="264"/>
            </a:xfrm>
            <a:custGeom>
              <a:avLst/>
              <a:gdLst>
                <a:gd name="T0" fmla="*/ 0 w 117"/>
                <a:gd name="T1" fmla="*/ 223 h 264"/>
                <a:gd name="T2" fmla="*/ 22 w 117"/>
                <a:gd name="T3" fmla="*/ 81 h 264"/>
                <a:gd name="T4" fmla="*/ 45 w 117"/>
                <a:gd name="T5" fmla="*/ 0 h 264"/>
                <a:gd name="T6" fmla="*/ 69 w 117"/>
                <a:gd name="T7" fmla="*/ 59 h 264"/>
                <a:gd name="T8" fmla="*/ 117 w 117"/>
                <a:gd name="T9" fmla="*/ 152 h 264"/>
                <a:gd name="T10" fmla="*/ 100 w 117"/>
                <a:gd name="T11" fmla="*/ 188 h 264"/>
                <a:gd name="T12" fmla="*/ 62 w 117"/>
                <a:gd name="T13" fmla="*/ 226 h 264"/>
                <a:gd name="T14" fmla="*/ 3 w 117"/>
                <a:gd name="T15" fmla="*/ 264 h 264"/>
                <a:gd name="T16" fmla="*/ 0 w 117"/>
                <a:gd name="T17" fmla="*/ 223 h 264"/>
                <a:gd name="T18" fmla="*/ 0 w 117"/>
                <a:gd name="T19" fmla="*/ 22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64"/>
                <a:gd name="T32" fmla="*/ 117 w 11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64">
                  <a:moveTo>
                    <a:pt x="0" y="223"/>
                  </a:moveTo>
                  <a:lnTo>
                    <a:pt x="22" y="81"/>
                  </a:lnTo>
                  <a:lnTo>
                    <a:pt x="45" y="0"/>
                  </a:lnTo>
                  <a:lnTo>
                    <a:pt x="69" y="59"/>
                  </a:lnTo>
                  <a:lnTo>
                    <a:pt x="117" y="152"/>
                  </a:lnTo>
                  <a:lnTo>
                    <a:pt x="100" y="188"/>
                  </a:lnTo>
                  <a:lnTo>
                    <a:pt x="62" y="226"/>
                  </a:lnTo>
                  <a:lnTo>
                    <a:pt x="3" y="264"/>
                  </a:lnTo>
                  <a:lnTo>
                    <a:pt x="0" y="22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0" name="Freeform 363"/>
            <p:cNvSpPr>
              <a:spLocks/>
            </p:cNvSpPr>
            <p:nvPr/>
          </p:nvSpPr>
          <p:spPr bwMode="auto">
            <a:xfrm>
              <a:off x="3244" y="1274"/>
              <a:ext cx="128" cy="72"/>
            </a:xfrm>
            <a:custGeom>
              <a:avLst/>
              <a:gdLst>
                <a:gd name="T0" fmla="*/ 31 w 128"/>
                <a:gd name="T1" fmla="*/ 34 h 72"/>
                <a:gd name="T2" fmla="*/ 0 w 128"/>
                <a:gd name="T3" fmla="*/ 50 h 72"/>
                <a:gd name="T4" fmla="*/ 14 w 128"/>
                <a:gd name="T5" fmla="*/ 64 h 72"/>
                <a:gd name="T6" fmla="*/ 48 w 128"/>
                <a:gd name="T7" fmla="*/ 72 h 72"/>
                <a:gd name="T8" fmla="*/ 86 w 128"/>
                <a:gd name="T9" fmla="*/ 41 h 72"/>
                <a:gd name="T10" fmla="*/ 124 w 128"/>
                <a:gd name="T11" fmla="*/ 10 h 72"/>
                <a:gd name="T12" fmla="*/ 128 w 128"/>
                <a:gd name="T13" fmla="*/ 0 h 72"/>
                <a:gd name="T14" fmla="*/ 83 w 128"/>
                <a:gd name="T15" fmla="*/ 31 h 72"/>
                <a:gd name="T16" fmla="*/ 48 w 128"/>
                <a:gd name="T17" fmla="*/ 48 h 72"/>
                <a:gd name="T18" fmla="*/ 31 w 128"/>
                <a:gd name="T19" fmla="*/ 34 h 72"/>
                <a:gd name="T20" fmla="*/ 31 w 128"/>
                <a:gd name="T21" fmla="*/ 3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2"/>
                <a:gd name="T35" fmla="*/ 128 w 12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2">
                  <a:moveTo>
                    <a:pt x="31" y="34"/>
                  </a:moveTo>
                  <a:lnTo>
                    <a:pt x="0" y="50"/>
                  </a:lnTo>
                  <a:lnTo>
                    <a:pt x="14" y="64"/>
                  </a:lnTo>
                  <a:lnTo>
                    <a:pt x="48" y="72"/>
                  </a:lnTo>
                  <a:lnTo>
                    <a:pt x="86" y="41"/>
                  </a:lnTo>
                  <a:lnTo>
                    <a:pt x="124" y="10"/>
                  </a:lnTo>
                  <a:lnTo>
                    <a:pt x="128" y="0"/>
                  </a:lnTo>
                  <a:lnTo>
                    <a:pt x="83" y="31"/>
                  </a:lnTo>
                  <a:lnTo>
                    <a:pt x="48" y="48"/>
                  </a:lnTo>
                  <a:lnTo>
                    <a:pt x="31" y="3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1" name="Freeform 364"/>
            <p:cNvSpPr>
              <a:spLocks/>
            </p:cNvSpPr>
            <p:nvPr/>
          </p:nvSpPr>
          <p:spPr bwMode="auto">
            <a:xfrm>
              <a:off x="3275" y="1270"/>
              <a:ext cx="40" cy="40"/>
            </a:xfrm>
            <a:custGeom>
              <a:avLst/>
              <a:gdLst>
                <a:gd name="T0" fmla="*/ 31 w 40"/>
                <a:gd name="T1" fmla="*/ 2 h 40"/>
                <a:gd name="T2" fmla="*/ 2 w 40"/>
                <a:gd name="T3" fmla="*/ 0 h 40"/>
                <a:gd name="T4" fmla="*/ 0 w 40"/>
                <a:gd name="T5" fmla="*/ 21 h 40"/>
                <a:gd name="T6" fmla="*/ 24 w 40"/>
                <a:gd name="T7" fmla="*/ 40 h 40"/>
                <a:gd name="T8" fmla="*/ 40 w 40"/>
                <a:gd name="T9" fmla="*/ 35 h 40"/>
                <a:gd name="T10" fmla="*/ 31 w 40"/>
                <a:gd name="T11" fmla="*/ 2 h 40"/>
                <a:gd name="T12" fmla="*/ 31 w 40"/>
                <a:gd name="T13" fmla="*/ 2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1" y="2"/>
                  </a:moveTo>
                  <a:lnTo>
                    <a:pt x="2" y="0"/>
                  </a:lnTo>
                  <a:lnTo>
                    <a:pt x="0" y="21"/>
                  </a:lnTo>
                  <a:lnTo>
                    <a:pt x="24" y="40"/>
                  </a:lnTo>
                  <a:lnTo>
                    <a:pt x="40" y="35"/>
                  </a:lnTo>
                  <a:lnTo>
                    <a:pt x="31"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2" name="Freeform 365"/>
            <p:cNvSpPr>
              <a:spLocks/>
            </p:cNvSpPr>
            <p:nvPr/>
          </p:nvSpPr>
          <p:spPr bwMode="auto">
            <a:xfrm>
              <a:off x="2951" y="1080"/>
              <a:ext cx="100" cy="88"/>
            </a:xfrm>
            <a:custGeom>
              <a:avLst/>
              <a:gdLst>
                <a:gd name="T0" fmla="*/ 72 w 100"/>
                <a:gd name="T1" fmla="*/ 0 h 88"/>
                <a:gd name="T2" fmla="*/ 36 w 100"/>
                <a:gd name="T3" fmla="*/ 5 h 88"/>
                <a:gd name="T4" fmla="*/ 5 w 100"/>
                <a:gd name="T5" fmla="*/ 38 h 88"/>
                <a:gd name="T6" fmla="*/ 0 w 100"/>
                <a:gd name="T7" fmla="*/ 88 h 88"/>
                <a:gd name="T8" fmla="*/ 41 w 100"/>
                <a:gd name="T9" fmla="*/ 76 h 88"/>
                <a:gd name="T10" fmla="*/ 81 w 100"/>
                <a:gd name="T11" fmla="*/ 42 h 88"/>
                <a:gd name="T12" fmla="*/ 100 w 100"/>
                <a:gd name="T13" fmla="*/ 0 h 88"/>
                <a:gd name="T14" fmla="*/ 72 w 100"/>
                <a:gd name="T15" fmla="*/ 0 h 88"/>
                <a:gd name="T16" fmla="*/ 72 w 100"/>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8"/>
                <a:gd name="T29" fmla="*/ 100 w 1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8">
                  <a:moveTo>
                    <a:pt x="72" y="0"/>
                  </a:moveTo>
                  <a:lnTo>
                    <a:pt x="36" y="5"/>
                  </a:lnTo>
                  <a:lnTo>
                    <a:pt x="5" y="38"/>
                  </a:lnTo>
                  <a:lnTo>
                    <a:pt x="0" y="88"/>
                  </a:lnTo>
                  <a:lnTo>
                    <a:pt x="41" y="76"/>
                  </a:lnTo>
                  <a:lnTo>
                    <a:pt x="81" y="42"/>
                  </a:lnTo>
                  <a:lnTo>
                    <a:pt x="100" y="0"/>
                  </a:lnTo>
                  <a:lnTo>
                    <a:pt x="7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3" name="Freeform 366"/>
            <p:cNvSpPr>
              <a:spLocks/>
            </p:cNvSpPr>
            <p:nvPr/>
          </p:nvSpPr>
          <p:spPr bwMode="auto">
            <a:xfrm>
              <a:off x="2937" y="1336"/>
              <a:ext cx="64" cy="173"/>
            </a:xfrm>
            <a:custGeom>
              <a:avLst/>
              <a:gdLst>
                <a:gd name="T0" fmla="*/ 28 w 64"/>
                <a:gd name="T1" fmla="*/ 0 h 173"/>
                <a:gd name="T2" fmla="*/ 9 w 64"/>
                <a:gd name="T3" fmla="*/ 93 h 173"/>
                <a:gd name="T4" fmla="*/ 0 w 64"/>
                <a:gd name="T5" fmla="*/ 133 h 173"/>
                <a:gd name="T6" fmla="*/ 26 w 64"/>
                <a:gd name="T7" fmla="*/ 173 h 173"/>
                <a:gd name="T8" fmla="*/ 40 w 64"/>
                <a:gd name="T9" fmla="*/ 154 h 173"/>
                <a:gd name="T10" fmla="*/ 64 w 64"/>
                <a:gd name="T11" fmla="*/ 83 h 173"/>
                <a:gd name="T12" fmla="*/ 64 w 64"/>
                <a:gd name="T13" fmla="*/ 38 h 173"/>
                <a:gd name="T14" fmla="*/ 28 w 64"/>
                <a:gd name="T15" fmla="*/ 0 h 173"/>
                <a:gd name="T16" fmla="*/ 28 w 6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73"/>
                <a:gd name="T29" fmla="*/ 64 w 6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73">
                  <a:moveTo>
                    <a:pt x="28" y="0"/>
                  </a:moveTo>
                  <a:lnTo>
                    <a:pt x="9" y="93"/>
                  </a:lnTo>
                  <a:lnTo>
                    <a:pt x="0" y="133"/>
                  </a:lnTo>
                  <a:lnTo>
                    <a:pt x="26" y="173"/>
                  </a:lnTo>
                  <a:lnTo>
                    <a:pt x="40" y="154"/>
                  </a:lnTo>
                  <a:lnTo>
                    <a:pt x="64" y="83"/>
                  </a:lnTo>
                  <a:lnTo>
                    <a:pt x="64" y="38"/>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4" name="Freeform 367"/>
            <p:cNvSpPr>
              <a:spLocks/>
            </p:cNvSpPr>
            <p:nvPr/>
          </p:nvSpPr>
          <p:spPr bwMode="auto">
            <a:xfrm>
              <a:off x="2854" y="956"/>
              <a:ext cx="414" cy="178"/>
            </a:xfrm>
            <a:custGeom>
              <a:avLst/>
              <a:gdLst>
                <a:gd name="T0" fmla="*/ 85 w 414"/>
                <a:gd name="T1" fmla="*/ 83 h 178"/>
                <a:gd name="T2" fmla="*/ 85 w 414"/>
                <a:gd name="T3" fmla="*/ 145 h 178"/>
                <a:gd name="T4" fmla="*/ 45 w 414"/>
                <a:gd name="T5" fmla="*/ 178 h 178"/>
                <a:gd name="T6" fmla="*/ 21 w 414"/>
                <a:gd name="T7" fmla="*/ 162 h 178"/>
                <a:gd name="T8" fmla="*/ 4 w 414"/>
                <a:gd name="T9" fmla="*/ 138 h 178"/>
                <a:gd name="T10" fmla="*/ 0 w 414"/>
                <a:gd name="T11" fmla="*/ 112 h 178"/>
                <a:gd name="T12" fmla="*/ 2 w 414"/>
                <a:gd name="T13" fmla="*/ 24 h 178"/>
                <a:gd name="T14" fmla="*/ 23 w 414"/>
                <a:gd name="T15" fmla="*/ 0 h 178"/>
                <a:gd name="T16" fmla="*/ 59 w 414"/>
                <a:gd name="T17" fmla="*/ 0 h 178"/>
                <a:gd name="T18" fmla="*/ 73 w 414"/>
                <a:gd name="T19" fmla="*/ 19 h 178"/>
                <a:gd name="T20" fmla="*/ 85 w 414"/>
                <a:gd name="T21" fmla="*/ 45 h 178"/>
                <a:gd name="T22" fmla="*/ 188 w 414"/>
                <a:gd name="T23" fmla="*/ 53 h 178"/>
                <a:gd name="T24" fmla="*/ 326 w 414"/>
                <a:gd name="T25" fmla="*/ 86 h 178"/>
                <a:gd name="T26" fmla="*/ 407 w 414"/>
                <a:gd name="T27" fmla="*/ 107 h 178"/>
                <a:gd name="T28" fmla="*/ 414 w 414"/>
                <a:gd name="T29" fmla="*/ 133 h 178"/>
                <a:gd name="T30" fmla="*/ 342 w 414"/>
                <a:gd name="T31" fmla="*/ 119 h 178"/>
                <a:gd name="T32" fmla="*/ 185 w 414"/>
                <a:gd name="T33" fmla="*/ 86 h 178"/>
                <a:gd name="T34" fmla="*/ 85 w 414"/>
                <a:gd name="T35" fmla="*/ 83 h 178"/>
                <a:gd name="T36" fmla="*/ 85 w 414"/>
                <a:gd name="T37" fmla="*/ 83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8"/>
                <a:gd name="T59" fmla="*/ 414 w 41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8">
                  <a:moveTo>
                    <a:pt x="85" y="83"/>
                  </a:moveTo>
                  <a:lnTo>
                    <a:pt x="85" y="145"/>
                  </a:lnTo>
                  <a:lnTo>
                    <a:pt x="45" y="178"/>
                  </a:lnTo>
                  <a:lnTo>
                    <a:pt x="21" y="162"/>
                  </a:lnTo>
                  <a:lnTo>
                    <a:pt x="4" y="138"/>
                  </a:lnTo>
                  <a:lnTo>
                    <a:pt x="0" y="112"/>
                  </a:lnTo>
                  <a:lnTo>
                    <a:pt x="2" y="24"/>
                  </a:lnTo>
                  <a:lnTo>
                    <a:pt x="23" y="0"/>
                  </a:lnTo>
                  <a:lnTo>
                    <a:pt x="59" y="0"/>
                  </a:lnTo>
                  <a:lnTo>
                    <a:pt x="73" y="19"/>
                  </a:lnTo>
                  <a:lnTo>
                    <a:pt x="85" y="45"/>
                  </a:lnTo>
                  <a:lnTo>
                    <a:pt x="188" y="53"/>
                  </a:lnTo>
                  <a:lnTo>
                    <a:pt x="326" y="86"/>
                  </a:lnTo>
                  <a:lnTo>
                    <a:pt x="407" y="107"/>
                  </a:lnTo>
                  <a:lnTo>
                    <a:pt x="414" y="133"/>
                  </a:lnTo>
                  <a:lnTo>
                    <a:pt x="342" y="119"/>
                  </a:lnTo>
                  <a:lnTo>
                    <a:pt x="185" y="86"/>
                  </a:lnTo>
                  <a:lnTo>
                    <a:pt x="85" y="83"/>
                  </a:lnTo>
                  <a:close/>
                </a:path>
              </a:pathLst>
            </a:custGeom>
            <a:solidFill>
              <a:srgbClr val="C9A17A"/>
            </a:solidFill>
            <a:ln w="9525">
              <a:noFill/>
              <a:round/>
              <a:headEnd/>
              <a:tailEnd/>
            </a:ln>
          </p:spPr>
          <p:txBody>
            <a:bodyPr/>
            <a:lstStyle/>
            <a:p>
              <a:endParaRPr lang="en-US">
                <a:latin typeface="Calibri" pitchFamily="34" charset="0"/>
              </a:endParaRPr>
            </a:p>
          </p:txBody>
        </p:sp>
        <p:sp>
          <p:nvSpPr>
            <p:cNvPr id="23685" name="Freeform 368"/>
            <p:cNvSpPr>
              <a:spLocks/>
            </p:cNvSpPr>
            <p:nvPr/>
          </p:nvSpPr>
          <p:spPr bwMode="auto">
            <a:xfrm>
              <a:off x="2951" y="672"/>
              <a:ext cx="124" cy="261"/>
            </a:xfrm>
            <a:custGeom>
              <a:avLst/>
              <a:gdLst>
                <a:gd name="T0" fmla="*/ 124 w 124"/>
                <a:gd name="T1" fmla="*/ 0 h 261"/>
                <a:gd name="T2" fmla="*/ 91 w 124"/>
                <a:gd name="T3" fmla="*/ 66 h 261"/>
                <a:gd name="T4" fmla="*/ 60 w 124"/>
                <a:gd name="T5" fmla="*/ 149 h 261"/>
                <a:gd name="T6" fmla="*/ 60 w 124"/>
                <a:gd name="T7" fmla="*/ 211 h 261"/>
                <a:gd name="T8" fmla="*/ 50 w 124"/>
                <a:gd name="T9" fmla="*/ 261 h 261"/>
                <a:gd name="T10" fmla="*/ 10 w 124"/>
                <a:gd name="T11" fmla="*/ 246 h 261"/>
                <a:gd name="T12" fmla="*/ 0 w 124"/>
                <a:gd name="T13" fmla="*/ 182 h 261"/>
                <a:gd name="T14" fmla="*/ 29 w 124"/>
                <a:gd name="T15" fmla="*/ 106 h 261"/>
                <a:gd name="T16" fmla="*/ 53 w 124"/>
                <a:gd name="T17" fmla="*/ 47 h 261"/>
                <a:gd name="T18" fmla="*/ 76 w 124"/>
                <a:gd name="T19" fmla="*/ 28 h 261"/>
                <a:gd name="T20" fmla="*/ 124 w 124"/>
                <a:gd name="T21" fmla="*/ 0 h 261"/>
                <a:gd name="T22" fmla="*/ 124 w 124"/>
                <a:gd name="T23" fmla="*/ 0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261"/>
                <a:gd name="T38" fmla="*/ 124 w 124"/>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261">
                  <a:moveTo>
                    <a:pt x="124" y="0"/>
                  </a:moveTo>
                  <a:lnTo>
                    <a:pt x="91" y="66"/>
                  </a:lnTo>
                  <a:lnTo>
                    <a:pt x="60" y="149"/>
                  </a:lnTo>
                  <a:lnTo>
                    <a:pt x="60" y="211"/>
                  </a:lnTo>
                  <a:lnTo>
                    <a:pt x="50" y="261"/>
                  </a:lnTo>
                  <a:lnTo>
                    <a:pt x="10" y="246"/>
                  </a:lnTo>
                  <a:lnTo>
                    <a:pt x="0" y="182"/>
                  </a:lnTo>
                  <a:lnTo>
                    <a:pt x="29" y="106"/>
                  </a:lnTo>
                  <a:lnTo>
                    <a:pt x="53" y="47"/>
                  </a:lnTo>
                  <a:lnTo>
                    <a:pt x="76" y="28"/>
                  </a:lnTo>
                  <a:lnTo>
                    <a:pt x="12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6" name="Freeform 369"/>
            <p:cNvSpPr>
              <a:spLocks/>
            </p:cNvSpPr>
            <p:nvPr/>
          </p:nvSpPr>
          <p:spPr bwMode="auto">
            <a:xfrm>
              <a:off x="2882" y="1032"/>
              <a:ext cx="57" cy="100"/>
            </a:xfrm>
            <a:custGeom>
              <a:avLst/>
              <a:gdLst>
                <a:gd name="T0" fmla="*/ 57 w 57"/>
                <a:gd name="T1" fmla="*/ 17 h 100"/>
                <a:gd name="T2" fmla="*/ 57 w 57"/>
                <a:gd name="T3" fmla="*/ 48 h 100"/>
                <a:gd name="T4" fmla="*/ 45 w 57"/>
                <a:gd name="T5" fmla="*/ 79 h 100"/>
                <a:gd name="T6" fmla="*/ 24 w 57"/>
                <a:gd name="T7" fmla="*/ 100 h 100"/>
                <a:gd name="T8" fmla="*/ 3 w 57"/>
                <a:gd name="T9" fmla="*/ 83 h 100"/>
                <a:gd name="T10" fmla="*/ 0 w 57"/>
                <a:gd name="T11" fmla="*/ 50 h 100"/>
                <a:gd name="T12" fmla="*/ 3 w 57"/>
                <a:gd name="T13" fmla="*/ 5 h 100"/>
                <a:gd name="T14" fmla="*/ 29 w 57"/>
                <a:gd name="T15" fmla="*/ 0 h 100"/>
                <a:gd name="T16" fmla="*/ 57 w 57"/>
                <a:gd name="T17" fmla="*/ 17 h 100"/>
                <a:gd name="T18" fmla="*/ 57 w 57"/>
                <a:gd name="T19" fmla="*/ 1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0"/>
                <a:gd name="T32" fmla="*/ 57 w 5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0">
                  <a:moveTo>
                    <a:pt x="57" y="17"/>
                  </a:moveTo>
                  <a:lnTo>
                    <a:pt x="57" y="48"/>
                  </a:lnTo>
                  <a:lnTo>
                    <a:pt x="45" y="79"/>
                  </a:lnTo>
                  <a:lnTo>
                    <a:pt x="24" y="100"/>
                  </a:lnTo>
                  <a:lnTo>
                    <a:pt x="3" y="83"/>
                  </a:lnTo>
                  <a:lnTo>
                    <a:pt x="0" y="50"/>
                  </a:lnTo>
                  <a:lnTo>
                    <a:pt x="3" y="5"/>
                  </a:lnTo>
                  <a:lnTo>
                    <a:pt x="29" y="0"/>
                  </a:lnTo>
                  <a:lnTo>
                    <a:pt x="57" y="17"/>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7" name="Freeform 370"/>
            <p:cNvSpPr>
              <a:spLocks/>
            </p:cNvSpPr>
            <p:nvPr/>
          </p:nvSpPr>
          <p:spPr bwMode="auto">
            <a:xfrm>
              <a:off x="2863" y="963"/>
              <a:ext cx="26" cy="57"/>
            </a:xfrm>
            <a:custGeom>
              <a:avLst/>
              <a:gdLst>
                <a:gd name="T0" fmla="*/ 26 w 26"/>
                <a:gd name="T1" fmla="*/ 0 h 57"/>
                <a:gd name="T2" fmla="*/ 0 w 26"/>
                <a:gd name="T3" fmla="*/ 36 h 57"/>
                <a:gd name="T4" fmla="*/ 3 w 26"/>
                <a:gd name="T5" fmla="*/ 57 h 57"/>
                <a:gd name="T6" fmla="*/ 14 w 26"/>
                <a:gd name="T7" fmla="*/ 43 h 57"/>
                <a:gd name="T8" fmla="*/ 26 w 26"/>
                <a:gd name="T9" fmla="*/ 17 h 57"/>
                <a:gd name="T10" fmla="*/ 26 w 26"/>
                <a:gd name="T11" fmla="*/ 0 h 57"/>
                <a:gd name="T12" fmla="*/ 26 w 26"/>
                <a:gd name="T13" fmla="*/ 0 h 57"/>
                <a:gd name="T14" fmla="*/ 0 60000 65536"/>
                <a:gd name="T15" fmla="*/ 0 60000 65536"/>
                <a:gd name="T16" fmla="*/ 0 60000 65536"/>
                <a:gd name="T17" fmla="*/ 0 60000 65536"/>
                <a:gd name="T18" fmla="*/ 0 60000 65536"/>
                <a:gd name="T19" fmla="*/ 0 60000 65536"/>
                <a:gd name="T20" fmla="*/ 0 60000 65536"/>
                <a:gd name="T21" fmla="*/ 0 w 26"/>
                <a:gd name="T22" fmla="*/ 0 h 57"/>
                <a:gd name="T23" fmla="*/ 26 w 2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7">
                  <a:moveTo>
                    <a:pt x="26" y="0"/>
                  </a:moveTo>
                  <a:lnTo>
                    <a:pt x="0" y="36"/>
                  </a:lnTo>
                  <a:lnTo>
                    <a:pt x="3" y="57"/>
                  </a:lnTo>
                  <a:lnTo>
                    <a:pt x="14" y="43"/>
                  </a:lnTo>
                  <a:lnTo>
                    <a:pt x="26" y="17"/>
                  </a:lnTo>
                  <a:lnTo>
                    <a:pt x="26" y="0"/>
                  </a:lnTo>
                  <a:close/>
                </a:path>
              </a:pathLst>
            </a:custGeom>
            <a:solidFill>
              <a:srgbClr val="FFF2CC"/>
            </a:solidFill>
            <a:ln w="9525">
              <a:noFill/>
              <a:round/>
              <a:headEnd/>
              <a:tailEnd/>
            </a:ln>
          </p:spPr>
          <p:txBody>
            <a:bodyPr/>
            <a:lstStyle/>
            <a:p>
              <a:endParaRPr lang="en-US">
                <a:latin typeface="Calibri" pitchFamily="34" charset="0"/>
              </a:endParaRPr>
            </a:p>
          </p:txBody>
        </p:sp>
        <p:sp>
          <p:nvSpPr>
            <p:cNvPr id="23688" name="Freeform 371"/>
            <p:cNvSpPr>
              <a:spLocks/>
            </p:cNvSpPr>
            <p:nvPr/>
          </p:nvSpPr>
          <p:spPr bwMode="auto">
            <a:xfrm>
              <a:off x="2535" y="187"/>
              <a:ext cx="799" cy="499"/>
            </a:xfrm>
            <a:custGeom>
              <a:avLst/>
              <a:gdLst>
                <a:gd name="T0" fmla="*/ 114 w 799"/>
                <a:gd name="T1" fmla="*/ 214 h 499"/>
                <a:gd name="T2" fmla="*/ 66 w 799"/>
                <a:gd name="T3" fmla="*/ 214 h 499"/>
                <a:gd name="T4" fmla="*/ 45 w 799"/>
                <a:gd name="T5" fmla="*/ 212 h 499"/>
                <a:gd name="T6" fmla="*/ 2 w 799"/>
                <a:gd name="T7" fmla="*/ 138 h 499"/>
                <a:gd name="T8" fmla="*/ 0 w 799"/>
                <a:gd name="T9" fmla="*/ 119 h 499"/>
                <a:gd name="T10" fmla="*/ 4 w 799"/>
                <a:gd name="T11" fmla="*/ 100 h 499"/>
                <a:gd name="T12" fmla="*/ 16 w 799"/>
                <a:gd name="T13" fmla="*/ 88 h 499"/>
                <a:gd name="T14" fmla="*/ 35 w 799"/>
                <a:gd name="T15" fmla="*/ 95 h 499"/>
                <a:gd name="T16" fmla="*/ 66 w 799"/>
                <a:gd name="T17" fmla="*/ 81 h 499"/>
                <a:gd name="T18" fmla="*/ 97 w 799"/>
                <a:gd name="T19" fmla="*/ 79 h 499"/>
                <a:gd name="T20" fmla="*/ 138 w 799"/>
                <a:gd name="T21" fmla="*/ 86 h 499"/>
                <a:gd name="T22" fmla="*/ 202 w 799"/>
                <a:gd name="T23" fmla="*/ 43 h 499"/>
                <a:gd name="T24" fmla="*/ 264 w 799"/>
                <a:gd name="T25" fmla="*/ 22 h 499"/>
                <a:gd name="T26" fmla="*/ 300 w 799"/>
                <a:gd name="T27" fmla="*/ 22 h 499"/>
                <a:gd name="T28" fmla="*/ 378 w 799"/>
                <a:gd name="T29" fmla="*/ 0 h 499"/>
                <a:gd name="T30" fmla="*/ 428 w 799"/>
                <a:gd name="T31" fmla="*/ 17 h 499"/>
                <a:gd name="T32" fmla="*/ 528 w 799"/>
                <a:gd name="T33" fmla="*/ 48 h 499"/>
                <a:gd name="T34" fmla="*/ 619 w 799"/>
                <a:gd name="T35" fmla="*/ 50 h 499"/>
                <a:gd name="T36" fmla="*/ 647 w 799"/>
                <a:gd name="T37" fmla="*/ 69 h 499"/>
                <a:gd name="T38" fmla="*/ 709 w 799"/>
                <a:gd name="T39" fmla="*/ 126 h 499"/>
                <a:gd name="T40" fmla="*/ 776 w 799"/>
                <a:gd name="T41" fmla="*/ 219 h 499"/>
                <a:gd name="T42" fmla="*/ 795 w 799"/>
                <a:gd name="T43" fmla="*/ 266 h 499"/>
                <a:gd name="T44" fmla="*/ 799 w 799"/>
                <a:gd name="T45" fmla="*/ 309 h 499"/>
                <a:gd name="T46" fmla="*/ 709 w 799"/>
                <a:gd name="T47" fmla="*/ 397 h 499"/>
                <a:gd name="T48" fmla="*/ 607 w 799"/>
                <a:gd name="T49" fmla="*/ 435 h 499"/>
                <a:gd name="T50" fmla="*/ 578 w 799"/>
                <a:gd name="T51" fmla="*/ 456 h 499"/>
                <a:gd name="T52" fmla="*/ 516 w 799"/>
                <a:gd name="T53" fmla="*/ 489 h 499"/>
                <a:gd name="T54" fmla="*/ 497 w 799"/>
                <a:gd name="T55" fmla="*/ 499 h 499"/>
                <a:gd name="T56" fmla="*/ 473 w 799"/>
                <a:gd name="T57" fmla="*/ 435 h 499"/>
                <a:gd name="T58" fmla="*/ 385 w 799"/>
                <a:gd name="T59" fmla="*/ 373 h 499"/>
                <a:gd name="T60" fmla="*/ 195 w 799"/>
                <a:gd name="T61" fmla="*/ 361 h 499"/>
                <a:gd name="T62" fmla="*/ 162 w 799"/>
                <a:gd name="T63" fmla="*/ 311 h 499"/>
                <a:gd name="T64" fmla="*/ 162 w 799"/>
                <a:gd name="T65" fmla="*/ 281 h 499"/>
                <a:gd name="T66" fmla="*/ 178 w 799"/>
                <a:gd name="T67" fmla="*/ 216 h 499"/>
                <a:gd name="T68" fmla="*/ 178 w 799"/>
                <a:gd name="T69" fmla="*/ 197 h 499"/>
                <a:gd name="T70" fmla="*/ 162 w 799"/>
                <a:gd name="T71" fmla="*/ 162 h 499"/>
                <a:gd name="T72" fmla="*/ 114 w 799"/>
                <a:gd name="T73" fmla="*/ 214 h 499"/>
                <a:gd name="T74" fmla="*/ 114 w 799"/>
                <a:gd name="T75" fmla="*/ 214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499"/>
                <a:gd name="T116" fmla="*/ 799 w 799"/>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499">
                  <a:moveTo>
                    <a:pt x="114" y="214"/>
                  </a:moveTo>
                  <a:lnTo>
                    <a:pt x="66" y="214"/>
                  </a:lnTo>
                  <a:lnTo>
                    <a:pt x="45" y="212"/>
                  </a:lnTo>
                  <a:lnTo>
                    <a:pt x="2" y="138"/>
                  </a:lnTo>
                  <a:lnTo>
                    <a:pt x="0" y="119"/>
                  </a:lnTo>
                  <a:lnTo>
                    <a:pt x="4" y="100"/>
                  </a:lnTo>
                  <a:lnTo>
                    <a:pt x="16" y="88"/>
                  </a:lnTo>
                  <a:lnTo>
                    <a:pt x="35" y="95"/>
                  </a:lnTo>
                  <a:lnTo>
                    <a:pt x="66" y="81"/>
                  </a:lnTo>
                  <a:lnTo>
                    <a:pt x="97" y="79"/>
                  </a:lnTo>
                  <a:lnTo>
                    <a:pt x="138" y="86"/>
                  </a:lnTo>
                  <a:lnTo>
                    <a:pt x="202" y="43"/>
                  </a:lnTo>
                  <a:lnTo>
                    <a:pt x="264" y="22"/>
                  </a:lnTo>
                  <a:lnTo>
                    <a:pt x="300" y="22"/>
                  </a:lnTo>
                  <a:lnTo>
                    <a:pt x="378" y="0"/>
                  </a:lnTo>
                  <a:lnTo>
                    <a:pt x="428" y="17"/>
                  </a:lnTo>
                  <a:lnTo>
                    <a:pt x="528" y="48"/>
                  </a:lnTo>
                  <a:lnTo>
                    <a:pt x="619" y="50"/>
                  </a:lnTo>
                  <a:lnTo>
                    <a:pt x="647" y="69"/>
                  </a:lnTo>
                  <a:lnTo>
                    <a:pt x="709" y="126"/>
                  </a:lnTo>
                  <a:lnTo>
                    <a:pt x="776" y="219"/>
                  </a:lnTo>
                  <a:lnTo>
                    <a:pt x="795" y="266"/>
                  </a:lnTo>
                  <a:lnTo>
                    <a:pt x="799" y="309"/>
                  </a:lnTo>
                  <a:lnTo>
                    <a:pt x="709" y="397"/>
                  </a:lnTo>
                  <a:lnTo>
                    <a:pt x="607" y="435"/>
                  </a:lnTo>
                  <a:lnTo>
                    <a:pt x="578" y="456"/>
                  </a:lnTo>
                  <a:lnTo>
                    <a:pt x="516" y="489"/>
                  </a:lnTo>
                  <a:lnTo>
                    <a:pt x="497" y="499"/>
                  </a:lnTo>
                  <a:lnTo>
                    <a:pt x="473" y="435"/>
                  </a:lnTo>
                  <a:lnTo>
                    <a:pt x="385" y="373"/>
                  </a:lnTo>
                  <a:lnTo>
                    <a:pt x="195" y="361"/>
                  </a:lnTo>
                  <a:lnTo>
                    <a:pt x="162" y="311"/>
                  </a:lnTo>
                  <a:lnTo>
                    <a:pt x="162" y="281"/>
                  </a:lnTo>
                  <a:lnTo>
                    <a:pt x="178" y="216"/>
                  </a:lnTo>
                  <a:lnTo>
                    <a:pt x="178" y="197"/>
                  </a:lnTo>
                  <a:lnTo>
                    <a:pt x="162" y="162"/>
                  </a:lnTo>
                  <a:lnTo>
                    <a:pt x="114" y="214"/>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9" name="Freeform 372"/>
            <p:cNvSpPr>
              <a:spLocks/>
            </p:cNvSpPr>
            <p:nvPr/>
          </p:nvSpPr>
          <p:spPr bwMode="auto">
            <a:xfrm>
              <a:off x="2954" y="225"/>
              <a:ext cx="211" cy="205"/>
            </a:xfrm>
            <a:custGeom>
              <a:avLst/>
              <a:gdLst>
                <a:gd name="T0" fmla="*/ 0 w 211"/>
                <a:gd name="T1" fmla="*/ 19 h 205"/>
                <a:gd name="T2" fmla="*/ 97 w 211"/>
                <a:gd name="T3" fmla="*/ 100 h 205"/>
                <a:gd name="T4" fmla="*/ 119 w 211"/>
                <a:gd name="T5" fmla="*/ 155 h 205"/>
                <a:gd name="T6" fmla="*/ 147 w 211"/>
                <a:gd name="T7" fmla="*/ 110 h 205"/>
                <a:gd name="T8" fmla="*/ 211 w 211"/>
                <a:gd name="T9" fmla="*/ 205 h 205"/>
                <a:gd name="T10" fmla="*/ 188 w 211"/>
                <a:gd name="T11" fmla="*/ 110 h 205"/>
                <a:gd name="T12" fmla="*/ 159 w 211"/>
                <a:gd name="T13" fmla="*/ 72 h 205"/>
                <a:gd name="T14" fmla="*/ 164 w 211"/>
                <a:gd name="T15" fmla="*/ 38 h 205"/>
                <a:gd name="T16" fmla="*/ 207 w 211"/>
                <a:gd name="T17" fmla="*/ 69 h 205"/>
                <a:gd name="T18" fmla="*/ 145 w 211"/>
                <a:gd name="T19" fmla="*/ 12 h 205"/>
                <a:gd name="T20" fmla="*/ 16 w 211"/>
                <a:gd name="T21" fmla="*/ 0 h 205"/>
                <a:gd name="T22" fmla="*/ 0 w 211"/>
                <a:gd name="T23" fmla="*/ 19 h 205"/>
                <a:gd name="T24" fmla="*/ 0 w 211"/>
                <a:gd name="T25" fmla="*/ 1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05"/>
                <a:gd name="T41" fmla="*/ 211 w 211"/>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05">
                  <a:moveTo>
                    <a:pt x="0" y="19"/>
                  </a:moveTo>
                  <a:lnTo>
                    <a:pt x="97" y="100"/>
                  </a:lnTo>
                  <a:lnTo>
                    <a:pt x="119" y="155"/>
                  </a:lnTo>
                  <a:lnTo>
                    <a:pt x="147" y="110"/>
                  </a:lnTo>
                  <a:lnTo>
                    <a:pt x="211" y="205"/>
                  </a:lnTo>
                  <a:lnTo>
                    <a:pt x="188" y="110"/>
                  </a:lnTo>
                  <a:lnTo>
                    <a:pt x="159" y="72"/>
                  </a:lnTo>
                  <a:lnTo>
                    <a:pt x="164" y="38"/>
                  </a:lnTo>
                  <a:lnTo>
                    <a:pt x="207" y="69"/>
                  </a:lnTo>
                  <a:lnTo>
                    <a:pt x="145" y="12"/>
                  </a:lnTo>
                  <a:lnTo>
                    <a:pt x="16" y="0"/>
                  </a:lnTo>
                  <a:lnTo>
                    <a:pt x="0" y="1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0" name="Freeform 373"/>
            <p:cNvSpPr>
              <a:spLocks/>
            </p:cNvSpPr>
            <p:nvPr/>
          </p:nvSpPr>
          <p:spPr bwMode="auto">
            <a:xfrm>
              <a:off x="2639" y="235"/>
              <a:ext cx="272" cy="64"/>
            </a:xfrm>
            <a:custGeom>
              <a:avLst/>
              <a:gdLst>
                <a:gd name="T0" fmla="*/ 234 w 272"/>
                <a:gd name="T1" fmla="*/ 43 h 64"/>
                <a:gd name="T2" fmla="*/ 136 w 272"/>
                <a:gd name="T3" fmla="*/ 43 h 64"/>
                <a:gd name="T4" fmla="*/ 67 w 272"/>
                <a:gd name="T5" fmla="*/ 55 h 64"/>
                <a:gd name="T6" fmla="*/ 0 w 272"/>
                <a:gd name="T7" fmla="*/ 64 h 64"/>
                <a:gd name="T8" fmla="*/ 110 w 272"/>
                <a:gd name="T9" fmla="*/ 9 h 64"/>
                <a:gd name="T10" fmla="*/ 172 w 272"/>
                <a:gd name="T11" fmla="*/ 0 h 64"/>
                <a:gd name="T12" fmla="*/ 212 w 272"/>
                <a:gd name="T13" fmla="*/ 28 h 64"/>
                <a:gd name="T14" fmla="*/ 272 w 272"/>
                <a:gd name="T15" fmla="*/ 19 h 64"/>
                <a:gd name="T16" fmla="*/ 234 w 272"/>
                <a:gd name="T17" fmla="*/ 43 h 64"/>
                <a:gd name="T18" fmla="*/ 234 w 272"/>
                <a:gd name="T19" fmla="*/ 4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64"/>
                <a:gd name="T32" fmla="*/ 272 w 27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64">
                  <a:moveTo>
                    <a:pt x="234" y="43"/>
                  </a:moveTo>
                  <a:lnTo>
                    <a:pt x="136" y="43"/>
                  </a:lnTo>
                  <a:lnTo>
                    <a:pt x="67" y="55"/>
                  </a:lnTo>
                  <a:lnTo>
                    <a:pt x="0" y="64"/>
                  </a:lnTo>
                  <a:lnTo>
                    <a:pt x="110" y="9"/>
                  </a:lnTo>
                  <a:lnTo>
                    <a:pt x="172" y="0"/>
                  </a:lnTo>
                  <a:lnTo>
                    <a:pt x="212" y="28"/>
                  </a:lnTo>
                  <a:lnTo>
                    <a:pt x="272" y="19"/>
                  </a:lnTo>
                  <a:lnTo>
                    <a:pt x="234" y="43"/>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1" name="Freeform 374"/>
            <p:cNvSpPr>
              <a:spLocks/>
            </p:cNvSpPr>
            <p:nvPr/>
          </p:nvSpPr>
          <p:spPr bwMode="auto">
            <a:xfrm>
              <a:off x="3165" y="382"/>
              <a:ext cx="110" cy="178"/>
            </a:xfrm>
            <a:custGeom>
              <a:avLst/>
              <a:gdLst>
                <a:gd name="T0" fmla="*/ 0 w 110"/>
                <a:gd name="T1" fmla="*/ 57 h 178"/>
                <a:gd name="T2" fmla="*/ 17 w 110"/>
                <a:gd name="T3" fmla="*/ 114 h 178"/>
                <a:gd name="T4" fmla="*/ 17 w 110"/>
                <a:gd name="T5" fmla="*/ 178 h 178"/>
                <a:gd name="T6" fmla="*/ 65 w 110"/>
                <a:gd name="T7" fmla="*/ 128 h 178"/>
                <a:gd name="T8" fmla="*/ 110 w 110"/>
                <a:gd name="T9" fmla="*/ 116 h 178"/>
                <a:gd name="T10" fmla="*/ 96 w 110"/>
                <a:gd name="T11" fmla="*/ 48 h 178"/>
                <a:gd name="T12" fmla="*/ 15 w 110"/>
                <a:gd name="T13" fmla="*/ 0 h 178"/>
                <a:gd name="T14" fmla="*/ 36 w 110"/>
                <a:gd name="T15" fmla="*/ 67 h 178"/>
                <a:gd name="T16" fmla="*/ 0 w 110"/>
                <a:gd name="T17" fmla="*/ 57 h 178"/>
                <a:gd name="T18" fmla="*/ 0 w 110"/>
                <a:gd name="T19" fmla="*/ 5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78"/>
                <a:gd name="T32" fmla="*/ 110 w 110"/>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78">
                  <a:moveTo>
                    <a:pt x="0" y="57"/>
                  </a:moveTo>
                  <a:lnTo>
                    <a:pt x="17" y="114"/>
                  </a:lnTo>
                  <a:lnTo>
                    <a:pt x="17" y="178"/>
                  </a:lnTo>
                  <a:lnTo>
                    <a:pt x="65" y="128"/>
                  </a:lnTo>
                  <a:lnTo>
                    <a:pt x="110" y="116"/>
                  </a:lnTo>
                  <a:lnTo>
                    <a:pt x="96" y="48"/>
                  </a:lnTo>
                  <a:lnTo>
                    <a:pt x="15" y="0"/>
                  </a:lnTo>
                  <a:lnTo>
                    <a:pt x="36" y="67"/>
                  </a:lnTo>
                  <a:lnTo>
                    <a:pt x="0" y="57"/>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2" name="Freeform 375"/>
            <p:cNvSpPr>
              <a:spLocks/>
            </p:cNvSpPr>
            <p:nvPr/>
          </p:nvSpPr>
          <p:spPr bwMode="auto">
            <a:xfrm>
              <a:off x="2825" y="361"/>
              <a:ext cx="364" cy="244"/>
            </a:xfrm>
            <a:custGeom>
              <a:avLst/>
              <a:gdLst>
                <a:gd name="T0" fmla="*/ 17 w 364"/>
                <a:gd name="T1" fmla="*/ 109 h 244"/>
                <a:gd name="T2" fmla="*/ 50 w 364"/>
                <a:gd name="T3" fmla="*/ 166 h 244"/>
                <a:gd name="T4" fmla="*/ 152 w 364"/>
                <a:gd name="T5" fmla="*/ 220 h 244"/>
                <a:gd name="T6" fmla="*/ 231 w 364"/>
                <a:gd name="T7" fmla="*/ 228 h 244"/>
                <a:gd name="T8" fmla="*/ 167 w 364"/>
                <a:gd name="T9" fmla="*/ 190 h 244"/>
                <a:gd name="T10" fmla="*/ 71 w 364"/>
                <a:gd name="T11" fmla="*/ 144 h 244"/>
                <a:gd name="T12" fmla="*/ 167 w 364"/>
                <a:gd name="T13" fmla="*/ 175 h 244"/>
                <a:gd name="T14" fmla="*/ 250 w 364"/>
                <a:gd name="T15" fmla="*/ 187 h 244"/>
                <a:gd name="T16" fmla="*/ 290 w 364"/>
                <a:gd name="T17" fmla="*/ 211 h 244"/>
                <a:gd name="T18" fmla="*/ 271 w 364"/>
                <a:gd name="T19" fmla="*/ 239 h 244"/>
                <a:gd name="T20" fmla="*/ 321 w 364"/>
                <a:gd name="T21" fmla="*/ 244 h 244"/>
                <a:gd name="T22" fmla="*/ 336 w 364"/>
                <a:gd name="T23" fmla="*/ 216 h 244"/>
                <a:gd name="T24" fmla="*/ 300 w 364"/>
                <a:gd name="T25" fmla="*/ 192 h 244"/>
                <a:gd name="T26" fmla="*/ 250 w 364"/>
                <a:gd name="T27" fmla="*/ 171 h 244"/>
                <a:gd name="T28" fmla="*/ 252 w 364"/>
                <a:gd name="T29" fmla="*/ 147 h 244"/>
                <a:gd name="T30" fmla="*/ 331 w 364"/>
                <a:gd name="T31" fmla="*/ 168 h 244"/>
                <a:gd name="T32" fmla="*/ 364 w 364"/>
                <a:gd name="T33" fmla="*/ 185 h 244"/>
                <a:gd name="T34" fmla="*/ 305 w 364"/>
                <a:gd name="T35" fmla="*/ 76 h 244"/>
                <a:gd name="T36" fmla="*/ 274 w 364"/>
                <a:gd name="T37" fmla="*/ 7 h 244"/>
                <a:gd name="T38" fmla="*/ 250 w 364"/>
                <a:gd name="T39" fmla="*/ 47 h 244"/>
                <a:gd name="T40" fmla="*/ 281 w 364"/>
                <a:gd name="T41" fmla="*/ 88 h 244"/>
                <a:gd name="T42" fmla="*/ 312 w 364"/>
                <a:gd name="T43" fmla="*/ 142 h 244"/>
                <a:gd name="T44" fmla="*/ 250 w 364"/>
                <a:gd name="T45" fmla="*/ 114 h 244"/>
                <a:gd name="T46" fmla="*/ 193 w 364"/>
                <a:gd name="T47" fmla="*/ 71 h 244"/>
                <a:gd name="T48" fmla="*/ 176 w 364"/>
                <a:gd name="T49" fmla="*/ 33 h 244"/>
                <a:gd name="T50" fmla="*/ 179 w 364"/>
                <a:gd name="T51" fmla="*/ 64 h 244"/>
                <a:gd name="T52" fmla="*/ 136 w 364"/>
                <a:gd name="T53" fmla="*/ 73 h 244"/>
                <a:gd name="T54" fmla="*/ 219 w 364"/>
                <a:gd name="T55" fmla="*/ 123 h 244"/>
                <a:gd name="T56" fmla="*/ 229 w 364"/>
                <a:gd name="T57" fmla="*/ 147 h 244"/>
                <a:gd name="T58" fmla="*/ 133 w 364"/>
                <a:gd name="T59" fmla="*/ 140 h 244"/>
                <a:gd name="T60" fmla="*/ 79 w 364"/>
                <a:gd name="T61" fmla="*/ 116 h 244"/>
                <a:gd name="T62" fmla="*/ 124 w 364"/>
                <a:gd name="T63" fmla="*/ 97 h 244"/>
                <a:gd name="T64" fmla="*/ 86 w 364"/>
                <a:gd name="T65" fmla="*/ 33 h 244"/>
                <a:gd name="T66" fmla="*/ 12 w 364"/>
                <a:gd name="T67" fmla="*/ 0 h 244"/>
                <a:gd name="T68" fmla="*/ 60 w 364"/>
                <a:gd name="T69" fmla="*/ 45 h 244"/>
                <a:gd name="T70" fmla="*/ 81 w 364"/>
                <a:gd name="T71" fmla="*/ 85 h 244"/>
                <a:gd name="T72" fmla="*/ 50 w 364"/>
                <a:gd name="T73" fmla="*/ 102 h 244"/>
                <a:gd name="T74" fmla="*/ 0 w 364"/>
                <a:gd name="T75" fmla="*/ 92 h 244"/>
                <a:gd name="T76" fmla="*/ 17 w 364"/>
                <a:gd name="T77" fmla="*/ 109 h 244"/>
                <a:gd name="T78" fmla="*/ 17 w 364"/>
                <a:gd name="T79" fmla="*/ 109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244"/>
                <a:gd name="T122" fmla="*/ 364 w 36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244">
                  <a:moveTo>
                    <a:pt x="17" y="109"/>
                  </a:moveTo>
                  <a:lnTo>
                    <a:pt x="50" y="166"/>
                  </a:lnTo>
                  <a:lnTo>
                    <a:pt x="152" y="220"/>
                  </a:lnTo>
                  <a:lnTo>
                    <a:pt x="231" y="228"/>
                  </a:lnTo>
                  <a:lnTo>
                    <a:pt x="167" y="190"/>
                  </a:lnTo>
                  <a:lnTo>
                    <a:pt x="71" y="144"/>
                  </a:lnTo>
                  <a:lnTo>
                    <a:pt x="167" y="175"/>
                  </a:lnTo>
                  <a:lnTo>
                    <a:pt x="250" y="187"/>
                  </a:lnTo>
                  <a:lnTo>
                    <a:pt x="290" y="211"/>
                  </a:lnTo>
                  <a:lnTo>
                    <a:pt x="271" y="239"/>
                  </a:lnTo>
                  <a:lnTo>
                    <a:pt x="321" y="244"/>
                  </a:lnTo>
                  <a:lnTo>
                    <a:pt x="336" y="216"/>
                  </a:lnTo>
                  <a:lnTo>
                    <a:pt x="300" y="192"/>
                  </a:lnTo>
                  <a:lnTo>
                    <a:pt x="250" y="171"/>
                  </a:lnTo>
                  <a:lnTo>
                    <a:pt x="252" y="147"/>
                  </a:lnTo>
                  <a:lnTo>
                    <a:pt x="331" y="168"/>
                  </a:lnTo>
                  <a:lnTo>
                    <a:pt x="364" y="185"/>
                  </a:lnTo>
                  <a:lnTo>
                    <a:pt x="305" y="76"/>
                  </a:lnTo>
                  <a:lnTo>
                    <a:pt x="274" y="7"/>
                  </a:lnTo>
                  <a:lnTo>
                    <a:pt x="250" y="47"/>
                  </a:lnTo>
                  <a:lnTo>
                    <a:pt x="281" y="88"/>
                  </a:lnTo>
                  <a:lnTo>
                    <a:pt x="312" y="142"/>
                  </a:lnTo>
                  <a:lnTo>
                    <a:pt x="250" y="114"/>
                  </a:lnTo>
                  <a:lnTo>
                    <a:pt x="193" y="71"/>
                  </a:lnTo>
                  <a:lnTo>
                    <a:pt x="176" y="33"/>
                  </a:lnTo>
                  <a:lnTo>
                    <a:pt x="179" y="64"/>
                  </a:lnTo>
                  <a:lnTo>
                    <a:pt x="136" y="73"/>
                  </a:lnTo>
                  <a:lnTo>
                    <a:pt x="219" y="123"/>
                  </a:lnTo>
                  <a:lnTo>
                    <a:pt x="229" y="147"/>
                  </a:lnTo>
                  <a:lnTo>
                    <a:pt x="133" y="140"/>
                  </a:lnTo>
                  <a:lnTo>
                    <a:pt x="79" y="116"/>
                  </a:lnTo>
                  <a:lnTo>
                    <a:pt x="124" y="97"/>
                  </a:lnTo>
                  <a:lnTo>
                    <a:pt x="86" y="33"/>
                  </a:lnTo>
                  <a:lnTo>
                    <a:pt x="12" y="0"/>
                  </a:lnTo>
                  <a:lnTo>
                    <a:pt x="60" y="45"/>
                  </a:lnTo>
                  <a:lnTo>
                    <a:pt x="81" y="85"/>
                  </a:lnTo>
                  <a:lnTo>
                    <a:pt x="50" y="102"/>
                  </a:lnTo>
                  <a:lnTo>
                    <a:pt x="0" y="92"/>
                  </a:lnTo>
                  <a:lnTo>
                    <a:pt x="17" y="10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3" name="Freeform 376"/>
            <p:cNvSpPr>
              <a:spLocks/>
            </p:cNvSpPr>
            <p:nvPr/>
          </p:nvSpPr>
          <p:spPr bwMode="auto">
            <a:xfrm>
              <a:off x="2570" y="838"/>
              <a:ext cx="362" cy="284"/>
            </a:xfrm>
            <a:custGeom>
              <a:avLst/>
              <a:gdLst>
                <a:gd name="T0" fmla="*/ 362 w 362"/>
                <a:gd name="T1" fmla="*/ 0 h 284"/>
                <a:gd name="T2" fmla="*/ 338 w 362"/>
                <a:gd name="T3" fmla="*/ 92 h 284"/>
                <a:gd name="T4" fmla="*/ 293 w 362"/>
                <a:gd name="T5" fmla="*/ 142 h 284"/>
                <a:gd name="T6" fmla="*/ 286 w 362"/>
                <a:gd name="T7" fmla="*/ 180 h 284"/>
                <a:gd name="T8" fmla="*/ 279 w 362"/>
                <a:gd name="T9" fmla="*/ 237 h 284"/>
                <a:gd name="T10" fmla="*/ 215 w 362"/>
                <a:gd name="T11" fmla="*/ 275 h 284"/>
                <a:gd name="T12" fmla="*/ 150 w 362"/>
                <a:gd name="T13" fmla="*/ 284 h 284"/>
                <a:gd name="T14" fmla="*/ 86 w 362"/>
                <a:gd name="T15" fmla="*/ 261 h 284"/>
                <a:gd name="T16" fmla="*/ 50 w 362"/>
                <a:gd name="T17" fmla="*/ 268 h 284"/>
                <a:gd name="T18" fmla="*/ 17 w 362"/>
                <a:gd name="T19" fmla="*/ 268 h 284"/>
                <a:gd name="T20" fmla="*/ 0 w 362"/>
                <a:gd name="T21" fmla="*/ 256 h 284"/>
                <a:gd name="T22" fmla="*/ 84 w 362"/>
                <a:gd name="T23" fmla="*/ 232 h 284"/>
                <a:gd name="T24" fmla="*/ 200 w 362"/>
                <a:gd name="T25" fmla="*/ 135 h 284"/>
                <a:gd name="T26" fmla="*/ 276 w 362"/>
                <a:gd name="T27" fmla="*/ 71 h 284"/>
                <a:gd name="T28" fmla="*/ 284 w 362"/>
                <a:gd name="T29" fmla="*/ 16 h 284"/>
                <a:gd name="T30" fmla="*/ 326 w 362"/>
                <a:gd name="T31" fmla="*/ 23 h 284"/>
                <a:gd name="T32" fmla="*/ 362 w 362"/>
                <a:gd name="T33" fmla="*/ 0 h 284"/>
                <a:gd name="T34" fmla="*/ 362 w 362"/>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284"/>
                <a:gd name="T56" fmla="*/ 362 w 362"/>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284">
                  <a:moveTo>
                    <a:pt x="362" y="0"/>
                  </a:moveTo>
                  <a:lnTo>
                    <a:pt x="338" y="92"/>
                  </a:lnTo>
                  <a:lnTo>
                    <a:pt x="293" y="142"/>
                  </a:lnTo>
                  <a:lnTo>
                    <a:pt x="286" y="180"/>
                  </a:lnTo>
                  <a:lnTo>
                    <a:pt x="279" y="237"/>
                  </a:lnTo>
                  <a:lnTo>
                    <a:pt x="215" y="275"/>
                  </a:lnTo>
                  <a:lnTo>
                    <a:pt x="150" y="284"/>
                  </a:lnTo>
                  <a:lnTo>
                    <a:pt x="86" y="261"/>
                  </a:lnTo>
                  <a:lnTo>
                    <a:pt x="50" y="268"/>
                  </a:lnTo>
                  <a:lnTo>
                    <a:pt x="17" y="268"/>
                  </a:lnTo>
                  <a:lnTo>
                    <a:pt x="0" y="256"/>
                  </a:lnTo>
                  <a:lnTo>
                    <a:pt x="84" y="232"/>
                  </a:lnTo>
                  <a:lnTo>
                    <a:pt x="200" y="135"/>
                  </a:lnTo>
                  <a:lnTo>
                    <a:pt x="276" y="71"/>
                  </a:lnTo>
                  <a:lnTo>
                    <a:pt x="284" y="16"/>
                  </a:lnTo>
                  <a:lnTo>
                    <a:pt x="326" y="23"/>
                  </a:lnTo>
                  <a:lnTo>
                    <a:pt x="362"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94" name="Freeform 377"/>
            <p:cNvSpPr>
              <a:spLocks/>
            </p:cNvSpPr>
            <p:nvPr/>
          </p:nvSpPr>
          <p:spPr bwMode="auto">
            <a:xfrm>
              <a:off x="2846" y="705"/>
              <a:ext cx="93" cy="107"/>
            </a:xfrm>
            <a:custGeom>
              <a:avLst/>
              <a:gdLst>
                <a:gd name="T0" fmla="*/ 43 w 93"/>
                <a:gd name="T1" fmla="*/ 24 h 107"/>
                <a:gd name="T2" fmla="*/ 29 w 93"/>
                <a:gd name="T3" fmla="*/ 0 h 107"/>
                <a:gd name="T4" fmla="*/ 10 w 93"/>
                <a:gd name="T5" fmla="*/ 38 h 107"/>
                <a:gd name="T6" fmla="*/ 0 w 93"/>
                <a:gd name="T7" fmla="*/ 73 h 107"/>
                <a:gd name="T8" fmla="*/ 22 w 93"/>
                <a:gd name="T9" fmla="*/ 85 h 107"/>
                <a:gd name="T10" fmla="*/ 50 w 93"/>
                <a:gd name="T11" fmla="*/ 85 h 107"/>
                <a:gd name="T12" fmla="*/ 58 w 93"/>
                <a:gd name="T13" fmla="*/ 107 h 107"/>
                <a:gd name="T14" fmla="*/ 86 w 93"/>
                <a:gd name="T15" fmla="*/ 102 h 107"/>
                <a:gd name="T16" fmla="*/ 72 w 93"/>
                <a:gd name="T17" fmla="*/ 83 h 107"/>
                <a:gd name="T18" fmla="*/ 93 w 93"/>
                <a:gd name="T19" fmla="*/ 66 h 107"/>
                <a:gd name="T20" fmla="*/ 53 w 93"/>
                <a:gd name="T21" fmla="*/ 66 h 107"/>
                <a:gd name="T22" fmla="*/ 31 w 93"/>
                <a:gd name="T23" fmla="*/ 59 h 107"/>
                <a:gd name="T24" fmla="*/ 43 w 93"/>
                <a:gd name="T25" fmla="*/ 24 h 107"/>
                <a:gd name="T26" fmla="*/ 43 w 93"/>
                <a:gd name="T27" fmla="*/ 2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107"/>
                <a:gd name="T44" fmla="*/ 93 w 93"/>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107">
                  <a:moveTo>
                    <a:pt x="43" y="24"/>
                  </a:moveTo>
                  <a:lnTo>
                    <a:pt x="29" y="0"/>
                  </a:lnTo>
                  <a:lnTo>
                    <a:pt x="10" y="38"/>
                  </a:lnTo>
                  <a:lnTo>
                    <a:pt x="0" y="73"/>
                  </a:lnTo>
                  <a:lnTo>
                    <a:pt x="22" y="85"/>
                  </a:lnTo>
                  <a:lnTo>
                    <a:pt x="50" y="85"/>
                  </a:lnTo>
                  <a:lnTo>
                    <a:pt x="58" y="107"/>
                  </a:lnTo>
                  <a:lnTo>
                    <a:pt x="86" y="102"/>
                  </a:lnTo>
                  <a:lnTo>
                    <a:pt x="72" y="83"/>
                  </a:lnTo>
                  <a:lnTo>
                    <a:pt x="93" y="66"/>
                  </a:lnTo>
                  <a:lnTo>
                    <a:pt x="53" y="66"/>
                  </a:lnTo>
                  <a:lnTo>
                    <a:pt x="31" y="59"/>
                  </a:lnTo>
                  <a:lnTo>
                    <a:pt x="43" y="2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5" name="Freeform 378"/>
            <p:cNvSpPr>
              <a:spLocks/>
            </p:cNvSpPr>
            <p:nvPr/>
          </p:nvSpPr>
          <p:spPr bwMode="auto">
            <a:xfrm>
              <a:off x="2587" y="527"/>
              <a:ext cx="43" cy="64"/>
            </a:xfrm>
            <a:custGeom>
              <a:avLst/>
              <a:gdLst>
                <a:gd name="T0" fmla="*/ 12 w 43"/>
                <a:gd name="T1" fmla="*/ 64 h 64"/>
                <a:gd name="T2" fmla="*/ 43 w 43"/>
                <a:gd name="T3" fmla="*/ 52 h 64"/>
                <a:gd name="T4" fmla="*/ 33 w 43"/>
                <a:gd name="T5" fmla="*/ 0 h 64"/>
                <a:gd name="T6" fmla="*/ 0 w 43"/>
                <a:gd name="T7" fmla="*/ 7 h 64"/>
                <a:gd name="T8" fmla="*/ 12 w 43"/>
                <a:gd name="T9" fmla="*/ 64 h 64"/>
                <a:gd name="T10" fmla="*/ 12 w 43"/>
                <a:gd name="T11" fmla="*/ 64 h 64"/>
                <a:gd name="T12" fmla="*/ 0 60000 65536"/>
                <a:gd name="T13" fmla="*/ 0 60000 65536"/>
                <a:gd name="T14" fmla="*/ 0 60000 65536"/>
                <a:gd name="T15" fmla="*/ 0 60000 65536"/>
                <a:gd name="T16" fmla="*/ 0 60000 65536"/>
                <a:gd name="T17" fmla="*/ 0 60000 65536"/>
                <a:gd name="T18" fmla="*/ 0 w 43"/>
                <a:gd name="T19" fmla="*/ 0 h 64"/>
                <a:gd name="T20" fmla="*/ 43 w 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3" h="64">
                  <a:moveTo>
                    <a:pt x="12" y="64"/>
                  </a:moveTo>
                  <a:lnTo>
                    <a:pt x="43" y="52"/>
                  </a:lnTo>
                  <a:lnTo>
                    <a:pt x="33" y="0"/>
                  </a:lnTo>
                  <a:lnTo>
                    <a:pt x="0" y="7"/>
                  </a:lnTo>
                  <a:lnTo>
                    <a:pt x="12" y="6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6" name="Freeform 379"/>
            <p:cNvSpPr>
              <a:spLocks/>
            </p:cNvSpPr>
            <p:nvPr/>
          </p:nvSpPr>
          <p:spPr bwMode="auto">
            <a:xfrm>
              <a:off x="2570" y="819"/>
              <a:ext cx="55" cy="88"/>
            </a:xfrm>
            <a:custGeom>
              <a:avLst/>
              <a:gdLst>
                <a:gd name="T0" fmla="*/ 15 w 55"/>
                <a:gd name="T1" fmla="*/ 0 h 88"/>
                <a:gd name="T2" fmla="*/ 55 w 55"/>
                <a:gd name="T3" fmla="*/ 45 h 88"/>
                <a:gd name="T4" fmla="*/ 50 w 55"/>
                <a:gd name="T5" fmla="*/ 76 h 88"/>
                <a:gd name="T6" fmla="*/ 10 w 55"/>
                <a:gd name="T7" fmla="*/ 88 h 88"/>
                <a:gd name="T8" fmla="*/ 0 w 55"/>
                <a:gd name="T9" fmla="*/ 21 h 88"/>
                <a:gd name="T10" fmla="*/ 15 w 55"/>
                <a:gd name="T11" fmla="*/ 0 h 88"/>
                <a:gd name="T12" fmla="*/ 15 w 55"/>
                <a:gd name="T13" fmla="*/ 0 h 88"/>
                <a:gd name="T14" fmla="*/ 0 60000 65536"/>
                <a:gd name="T15" fmla="*/ 0 60000 65536"/>
                <a:gd name="T16" fmla="*/ 0 60000 65536"/>
                <a:gd name="T17" fmla="*/ 0 60000 65536"/>
                <a:gd name="T18" fmla="*/ 0 60000 65536"/>
                <a:gd name="T19" fmla="*/ 0 60000 65536"/>
                <a:gd name="T20" fmla="*/ 0 60000 65536"/>
                <a:gd name="T21" fmla="*/ 0 w 55"/>
                <a:gd name="T22" fmla="*/ 0 h 88"/>
                <a:gd name="T23" fmla="*/ 55 w 5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8">
                  <a:moveTo>
                    <a:pt x="15" y="0"/>
                  </a:moveTo>
                  <a:lnTo>
                    <a:pt x="55" y="45"/>
                  </a:lnTo>
                  <a:lnTo>
                    <a:pt x="50" y="76"/>
                  </a:lnTo>
                  <a:lnTo>
                    <a:pt x="10" y="88"/>
                  </a:lnTo>
                  <a:lnTo>
                    <a:pt x="0" y="21"/>
                  </a:lnTo>
                  <a:lnTo>
                    <a:pt x="1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7" name="Freeform 380"/>
            <p:cNvSpPr>
              <a:spLocks/>
            </p:cNvSpPr>
            <p:nvPr/>
          </p:nvSpPr>
          <p:spPr bwMode="auto">
            <a:xfrm>
              <a:off x="2478" y="769"/>
              <a:ext cx="40" cy="35"/>
            </a:xfrm>
            <a:custGeom>
              <a:avLst/>
              <a:gdLst>
                <a:gd name="T0" fmla="*/ 28 w 40"/>
                <a:gd name="T1" fmla="*/ 0 h 35"/>
                <a:gd name="T2" fmla="*/ 4 w 40"/>
                <a:gd name="T3" fmla="*/ 5 h 35"/>
                <a:gd name="T4" fmla="*/ 0 w 40"/>
                <a:gd name="T5" fmla="*/ 35 h 35"/>
                <a:gd name="T6" fmla="*/ 35 w 40"/>
                <a:gd name="T7" fmla="*/ 33 h 35"/>
                <a:gd name="T8" fmla="*/ 40 w 40"/>
                <a:gd name="T9" fmla="*/ 2 h 35"/>
                <a:gd name="T10" fmla="*/ 28 w 40"/>
                <a:gd name="T11" fmla="*/ 0 h 35"/>
                <a:gd name="T12" fmla="*/ 28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8" y="0"/>
                  </a:moveTo>
                  <a:lnTo>
                    <a:pt x="4" y="5"/>
                  </a:lnTo>
                  <a:lnTo>
                    <a:pt x="0" y="35"/>
                  </a:lnTo>
                  <a:lnTo>
                    <a:pt x="35" y="33"/>
                  </a:lnTo>
                  <a:lnTo>
                    <a:pt x="40" y="2"/>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8" name="Freeform 381"/>
            <p:cNvSpPr>
              <a:spLocks/>
            </p:cNvSpPr>
            <p:nvPr/>
          </p:nvSpPr>
          <p:spPr bwMode="auto">
            <a:xfrm>
              <a:off x="1875" y="173"/>
              <a:ext cx="729" cy="997"/>
            </a:xfrm>
            <a:custGeom>
              <a:avLst/>
              <a:gdLst>
                <a:gd name="T0" fmla="*/ 479 w 729"/>
                <a:gd name="T1" fmla="*/ 67 h 997"/>
                <a:gd name="T2" fmla="*/ 493 w 729"/>
                <a:gd name="T3" fmla="*/ 276 h 997"/>
                <a:gd name="T4" fmla="*/ 550 w 729"/>
                <a:gd name="T5" fmla="*/ 380 h 997"/>
                <a:gd name="T6" fmla="*/ 629 w 729"/>
                <a:gd name="T7" fmla="*/ 290 h 997"/>
                <a:gd name="T8" fmla="*/ 729 w 729"/>
                <a:gd name="T9" fmla="*/ 259 h 997"/>
                <a:gd name="T10" fmla="*/ 676 w 729"/>
                <a:gd name="T11" fmla="*/ 373 h 997"/>
                <a:gd name="T12" fmla="*/ 698 w 729"/>
                <a:gd name="T13" fmla="*/ 425 h 997"/>
                <a:gd name="T14" fmla="*/ 676 w 729"/>
                <a:gd name="T15" fmla="*/ 480 h 997"/>
                <a:gd name="T16" fmla="*/ 638 w 729"/>
                <a:gd name="T17" fmla="*/ 537 h 997"/>
                <a:gd name="T18" fmla="*/ 581 w 729"/>
                <a:gd name="T19" fmla="*/ 596 h 997"/>
                <a:gd name="T20" fmla="*/ 591 w 729"/>
                <a:gd name="T21" fmla="*/ 658 h 997"/>
                <a:gd name="T22" fmla="*/ 431 w 729"/>
                <a:gd name="T23" fmla="*/ 722 h 997"/>
                <a:gd name="T24" fmla="*/ 457 w 729"/>
                <a:gd name="T25" fmla="*/ 776 h 997"/>
                <a:gd name="T26" fmla="*/ 495 w 729"/>
                <a:gd name="T27" fmla="*/ 809 h 997"/>
                <a:gd name="T28" fmla="*/ 379 w 729"/>
                <a:gd name="T29" fmla="*/ 847 h 997"/>
                <a:gd name="T30" fmla="*/ 231 w 729"/>
                <a:gd name="T31" fmla="*/ 912 h 997"/>
                <a:gd name="T32" fmla="*/ 153 w 729"/>
                <a:gd name="T33" fmla="*/ 961 h 997"/>
                <a:gd name="T34" fmla="*/ 0 w 729"/>
                <a:gd name="T35" fmla="*/ 997 h 997"/>
                <a:gd name="T36" fmla="*/ 50 w 729"/>
                <a:gd name="T37" fmla="*/ 859 h 997"/>
                <a:gd name="T38" fmla="*/ 67 w 729"/>
                <a:gd name="T39" fmla="*/ 760 h 997"/>
                <a:gd name="T40" fmla="*/ 138 w 729"/>
                <a:gd name="T41" fmla="*/ 648 h 997"/>
                <a:gd name="T42" fmla="*/ 179 w 729"/>
                <a:gd name="T43" fmla="*/ 631 h 997"/>
                <a:gd name="T44" fmla="*/ 234 w 729"/>
                <a:gd name="T45" fmla="*/ 617 h 997"/>
                <a:gd name="T46" fmla="*/ 300 w 729"/>
                <a:gd name="T47" fmla="*/ 631 h 997"/>
                <a:gd name="T48" fmla="*/ 291 w 729"/>
                <a:gd name="T49" fmla="*/ 579 h 997"/>
                <a:gd name="T50" fmla="*/ 255 w 729"/>
                <a:gd name="T51" fmla="*/ 544 h 997"/>
                <a:gd name="T52" fmla="*/ 205 w 729"/>
                <a:gd name="T53" fmla="*/ 510 h 997"/>
                <a:gd name="T54" fmla="*/ 229 w 729"/>
                <a:gd name="T55" fmla="*/ 368 h 997"/>
                <a:gd name="T56" fmla="*/ 188 w 729"/>
                <a:gd name="T57" fmla="*/ 302 h 997"/>
                <a:gd name="T58" fmla="*/ 203 w 729"/>
                <a:gd name="T59" fmla="*/ 195 h 997"/>
                <a:gd name="T60" fmla="*/ 317 w 729"/>
                <a:gd name="T61" fmla="*/ 74 h 997"/>
                <a:gd name="T62" fmla="*/ 441 w 729"/>
                <a:gd name="T63" fmla="*/ 0 h 9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9"/>
                <a:gd name="T97" fmla="*/ 0 h 997"/>
                <a:gd name="T98" fmla="*/ 729 w 729"/>
                <a:gd name="T99" fmla="*/ 997 h 9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9" h="997">
                  <a:moveTo>
                    <a:pt x="441" y="0"/>
                  </a:moveTo>
                  <a:lnTo>
                    <a:pt x="479" y="67"/>
                  </a:lnTo>
                  <a:lnTo>
                    <a:pt x="491" y="157"/>
                  </a:lnTo>
                  <a:lnTo>
                    <a:pt x="493" y="276"/>
                  </a:lnTo>
                  <a:lnTo>
                    <a:pt x="538" y="351"/>
                  </a:lnTo>
                  <a:lnTo>
                    <a:pt x="550" y="380"/>
                  </a:lnTo>
                  <a:lnTo>
                    <a:pt x="595" y="380"/>
                  </a:lnTo>
                  <a:lnTo>
                    <a:pt x="629" y="290"/>
                  </a:lnTo>
                  <a:lnTo>
                    <a:pt x="669" y="261"/>
                  </a:lnTo>
                  <a:lnTo>
                    <a:pt x="729" y="259"/>
                  </a:lnTo>
                  <a:lnTo>
                    <a:pt x="703" y="309"/>
                  </a:lnTo>
                  <a:lnTo>
                    <a:pt x="676" y="373"/>
                  </a:lnTo>
                  <a:lnTo>
                    <a:pt x="676" y="394"/>
                  </a:lnTo>
                  <a:lnTo>
                    <a:pt x="698" y="425"/>
                  </a:lnTo>
                  <a:lnTo>
                    <a:pt x="693" y="456"/>
                  </a:lnTo>
                  <a:lnTo>
                    <a:pt x="676" y="480"/>
                  </a:lnTo>
                  <a:lnTo>
                    <a:pt x="662" y="496"/>
                  </a:lnTo>
                  <a:lnTo>
                    <a:pt x="638" y="537"/>
                  </a:lnTo>
                  <a:lnTo>
                    <a:pt x="619" y="567"/>
                  </a:lnTo>
                  <a:lnTo>
                    <a:pt x="581" y="596"/>
                  </a:lnTo>
                  <a:lnTo>
                    <a:pt x="581" y="634"/>
                  </a:lnTo>
                  <a:lnTo>
                    <a:pt x="591" y="658"/>
                  </a:lnTo>
                  <a:lnTo>
                    <a:pt x="531" y="707"/>
                  </a:lnTo>
                  <a:lnTo>
                    <a:pt x="431" y="722"/>
                  </a:lnTo>
                  <a:lnTo>
                    <a:pt x="431" y="769"/>
                  </a:lnTo>
                  <a:lnTo>
                    <a:pt x="457" y="776"/>
                  </a:lnTo>
                  <a:lnTo>
                    <a:pt x="495" y="783"/>
                  </a:lnTo>
                  <a:lnTo>
                    <a:pt x="495" y="809"/>
                  </a:lnTo>
                  <a:lnTo>
                    <a:pt x="486" y="833"/>
                  </a:lnTo>
                  <a:lnTo>
                    <a:pt x="379" y="847"/>
                  </a:lnTo>
                  <a:lnTo>
                    <a:pt x="324" y="885"/>
                  </a:lnTo>
                  <a:lnTo>
                    <a:pt x="231" y="912"/>
                  </a:lnTo>
                  <a:lnTo>
                    <a:pt x="186" y="931"/>
                  </a:lnTo>
                  <a:lnTo>
                    <a:pt x="153" y="961"/>
                  </a:lnTo>
                  <a:lnTo>
                    <a:pt x="50" y="990"/>
                  </a:lnTo>
                  <a:lnTo>
                    <a:pt x="0" y="997"/>
                  </a:lnTo>
                  <a:lnTo>
                    <a:pt x="17" y="909"/>
                  </a:lnTo>
                  <a:lnTo>
                    <a:pt x="50" y="859"/>
                  </a:lnTo>
                  <a:lnTo>
                    <a:pt x="60" y="800"/>
                  </a:lnTo>
                  <a:lnTo>
                    <a:pt x="67" y="760"/>
                  </a:lnTo>
                  <a:lnTo>
                    <a:pt x="117" y="658"/>
                  </a:lnTo>
                  <a:lnTo>
                    <a:pt x="138" y="648"/>
                  </a:lnTo>
                  <a:lnTo>
                    <a:pt x="162" y="648"/>
                  </a:lnTo>
                  <a:lnTo>
                    <a:pt x="179" y="631"/>
                  </a:lnTo>
                  <a:lnTo>
                    <a:pt x="212" y="629"/>
                  </a:lnTo>
                  <a:lnTo>
                    <a:pt x="234" y="617"/>
                  </a:lnTo>
                  <a:lnTo>
                    <a:pt x="267" y="617"/>
                  </a:lnTo>
                  <a:lnTo>
                    <a:pt x="300" y="631"/>
                  </a:lnTo>
                  <a:lnTo>
                    <a:pt x="303" y="608"/>
                  </a:lnTo>
                  <a:lnTo>
                    <a:pt x="291" y="579"/>
                  </a:lnTo>
                  <a:lnTo>
                    <a:pt x="293" y="539"/>
                  </a:lnTo>
                  <a:lnTo>
                    <a:pt x="255" y="544"/>
                  </a:lnTo>
                  <a:lnTo>
                    <a:pt x="217" y="541"/>
                  </a:lnTo>
                  <a:lnTo>
                    <a:pt x="205" y="510"/>
                  </a:lnTo>
                  <a:lnTo>
                    <a:pt x="236" y="397"/>
                  </a:lnTo>
                  <a:lnTo>
                    <a:pt x="229" y="368"/>
                  </a:lnTo>
                  <a:lnTo>
                    <a:pt x="198" y="328"/>
                  </a:lnTo>
                  <a:lnTo>
                    <a:pt x="188" y="302"/>
                  </a:lnTo>
                  <a:lnTo>
                    <a:pt x="203" y="221"/>
                  </a:lnTo>
                  <a:lnTo>
                    <a:pt x="203" y="195"/>
                  </a:lnTo>
                  <a:lnTo>
                    <a:pt x="224" y="138"/>
                  </a:lnTo>
                  <a:lnTo>
                    <a:pt x="317" y="74"/>
                  </a:lnTo>
                  <a:lnTo>
                    <a:pt x="422" y="14"/>
                  </a:lnTo>
                  <a:lnTo>
                    <a:pt x="441"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99" name="Freeform 382"/>
            <p:cNvSpPr>
              <a:spLocks/>
            </p:cNvSpPr>
            <p:nvPr/>
          </p:nvSpPr>
          <p:spPr bwMode="auto">
            <a:xfrm>
              <a:off x="2054" y="55"/>
              <a:ext cx="595" cy="515"/>
            </a:xfrm>
            <a:custGeom>
              <a:avLst/>
              <a:gdLst>
                <a:gd name="T0" fmla="*/ 488 w 595"/>
                <a:gd name="T1" fmla="*/ 47 h 515"/>
                <a:gd name="T2" fmla="*/ 550 w 595"/>
                <a:gd name="T3" fmla="*/ 109 h 515"/>
                <a:gd name="T4" fmla="*/ 590 w 595"/>
                <a:gd name="T5" fmla="*/ 175 h 515"/>
                <a:gd name="T6" fmla="*/ 595 w 595"/>
                <a:gd name="T7" fmla="*/ 213 h 515"/>
                <a:gd name="T8" fmla="*/ 557 w 595"/>
                <a:gd name="T9" fmla="*/ 208 h 515"/>
                <a:gd name="T10" fmla="*/ 535 w 595"/>
                <a:gd name="T11" fmla="*/ 218 h 515"/>
                <a:gd name="T12" fmla="*/ 521 w 595"/>
                <a:gd name="T13" fmla="*/ 232 h 515"/>
                <a:gd name="T14" fmla="*/ 505 w 595"/>
                <a:gd name="T15" fmla="*/ 218 h 515"/>
                <a:gd name="T16" fmla="*/ 488 w 595"/>
                <a:gd name="T17" fmla="*/ 227 h 515"/>
                <a:gd name="T18" fmla="*/ 476 w 595"/>
                <a:gd name="T19" fmla="*/ 249 h 515"/>
                <a:gd name="T20" fmla="*/ 521 w 595"/>
                <a:gd name="T21" fmla="*/ 327 h 515"/>
                <a:gd name="T22" fmla="*/ 557 w 595"/>
                <a:gd name="T23" fmla="*/ 339 h 515"/>
                <a:gd name="T24" fmla="*/ 571 w 595"/>
                <a:gd name="T25" fmla="*/ 339 h 515"/>
                <a:gd name="T26" fmla="*/ 550 w 595"/>
                <a:gd name="T27" fmla="*/ 377 h 515"/>
                <a:gd name="T28" fmla="*/ 497 w 595"/>
                <a:gd name="T29" fmla="*/ 382 h 515"/>
                <a:gd name="T30" fmla="*/ 457 w 595"/>
                <a:gd name="T31" fmla="*/ 398 h 515"/>
                <a:gd name="T32" fmla="*/ 443 w 595"/>
                <a:gd name="T33" fmla="*/ 479 h 515"/>
                <a:gd name="T34" fmla="*/ 426 w 595"/>
                <a:gd name="T35" fmla="*/ 510 h 515"/>
                <a:gd name="T36" fmla="*/ 366 w 595"/>
                <a:gd name="T37" fmla="*/ 515 h 515"/>
                <a:gd name="T38" fmla="*/ 355 w 595"/>
                <a:gd name="T39" fmla="*/ 446 h 515"/>
                <a:gd name="T40" fmla="*/ 305 w 595"/>
                <a:gd name="T41" fmla="*/ 398 h 515"/>
                <a:gd name="T42" fmla="*/ 297 w 595"/>
                <a:gd name="T43" fmla="*/ 310 h 515"/>
                <a:gd name="T44" fmla="*/ 305 w 595"/>
                <a:gd name="T45" fmla="*/ 249 h 515"/>
                <a:gd name="T46" fmla="*/ 305 w 595"/>
                <a:gd name="T47" fmla="*/ 204 h 515"/>
                <a:gd name="T48" fmla="*/ 290 w 595"/>
                <a:gd name="T49" fmla="*/ 180 h 515"/>
                <a:gd name="T50" fmla="*/ 283 w 595"/>
                <a:gd name="T51" fmla="*/ 168 h 515"/>
                <a:gd name="T52" fmla="*/ 278 w 595"/>
                <a:gd name="T53" fmla="*/ 132 h 515"/>
                <a:gd name="T54" fmla="*/ 245 w 595"/>
                <a:gd name="T55" fmla="*/ 137 h 515"/>
                <a:gd name="T56" fmla="*/ 169 w 595"/>
                <a:gd name="T57" fmla="*/ 168 h 515"/>
                <a:gd name="T58" fmla="*/ 86 w 595"/>
                <a:gd name="T59" fmla="*/ 235 h 515"/>
                <a:gd name="T60" fmla="*/ 7 w 595"/>
                <a:gd name="T61" fmla="*/ 246 h 515"/>
                <a:gd name="T62" fmla="*/ 0 w 595"/>
                <a:gd name="T63" fmla="*/ 213 h 515"/>
                <a:gd name="T64" fmla="*/ 12 w 595"/>
                <a:gd name="T65" fmla="*/ 185 h 515"/>
                <a:gd name="T66" fmla="*/ 62 w 595"/>
                <a:gd name="T67" fmla="*/ 111 h 515"/>
                <a:gd name="T68" fmla="*/ 190 w 595"/>
                <a:gd name="T69" fmla="*/ 28 h 515"/>
                <a:gd name="T70" fmla="*/ 312 w 595"/>
                <a:gd name="T71" fmla="*/ 2 h 515"/>
                <a:gd name="T72" fmla="*/ 383 w 595"/>
                <a:gd name="T73" fmla="*/ 0 h 515"/>
                <a:gd name="T74" fmla="*/ 397 w 595"/>
                <a:gd name="T75" fmla="*/ 35 h 515"/>
                <a:gd name="T76" fmla="*/ 443 w 595"/>
                <a:gd name="T77" fmla="*/ 4 h 515"/>
                <a:gd name="T78" fmla="*/ 485 w 595"/>
                <a:gd name="T79" fmla="*/ 4 h 515"/>
                <a:gd name="T80" fmla="*/ 488 w 595"/>
                <a:gd name="T81" fmla="*/ 47 h 515"/>
                <a:gd name="T82" fmla="*/ 488 w 595"/>
                <a:gd name="T83" fmla="*/ 47 h 5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5"/>
                <a:gd name="T127" fmla="*/ 0 h 515"/>
                <a:gd name="T128" fmla="*/ 595 w 595"/>
                <a:gd name="T129" fmla="*/ 515 h 5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5" h="515">
                  <a:moveTo>
                    <a:pt x="488" y="47"/>
                  </a:moveTo>
                  <a:lnTo>
                    <a:pt x="550" y="109"/>
                  </a:lnTo>
                  <a:lnTo>
                    <a:pt x="590" y="175"/>
                  </a:lnTo>
                  <a:lnTo>
                    <a:pt x="595" y="213"/>
                  </a:lnTo>
                  <a:lnTo>
                    <a:pt x="557" y="208"/>
                  </a:lnTo>
                  <a:lnTo>
                    <a:pt x="535" y="218"/>
                  </a:lnTo>
                  <a:lnTo>
                    <a:pt x="521" y="232"/>
                  </a:lnTo>
                  <a:lnTo>
                    <a:pt x="505" y="218"/>
                  </a:lnTo>
                  <a:lnTo>
                    <a:pt x="488" y="227"/>
                  </a:lnTo>
                  <a:lnTo>
                    <a:pt x="476" y="249"/>
                  </a:lnTo>
                  <a:lnTo>
                    <a:pt x="521" y="327"/>
                  </a:lnTo>
                  <a:lnTo>
                    <a:pt x="557" y="339"/>
                  </a:lnTo>
                  <a:lnTo>
                    <a:pt x="571" y="339"/>
                  </a:lnTo>
                  <a:lnTo>
                    <a:pt x="550" y="377"/>
                  </a:lnTo>
                  <a:lnTo>
                    <a:pt x="497" y="382"/>
                  </a:lnTo>
                  <a:lnTo>
                    <a:pt x="457" y="398"/>
                  </a:lnTo>
                  <a:lnTo>
                    <a:pt x="443" y="479"/>
                  </a:lnTo>
                  <a:lnTo>
                    <a:pt x="426" y="510"/>
                  </a:lnTo>
                  <a:lnTo>
                    <a:pt x="366" y="515"/>
                  </a:lnTo>
                  <a:lnTo>
                    <a:pt x="355" y="446"/>
                  </a:lnTo>
                  <a:lnTo>
                    <a:pt x="305" y="398"/>
                  </a:lnTo>
                  <a:lnTo>
                    <a:pt x="297" y="310"/>
                  </a:lnTo>
                  <a:lnTo>
                    <a:pt x="305" y="249"/>
                  </a:lnTo>
                  <a:lnTo>
                    <a:pt x="305" y="204"/>
                  </a:lnTo>
                  <a:lnTo>
                    <a:pt x="290" y="180"/>
                  </a:lnTo>
                  <a:lnTo>
                    <a:pt x="283" y="168"/>
                  </a:lnTo>
                  <a:lnTo>
                    <a:pt x="278" y="132"/>
                  </a:lnTo>
                  <a:lnTo>
                    <a:pt x="245" y="137"/>
                  </a:lnTo>
                  <a:lnTo>
                    <a:pt x="169" y="168"/>
                  </a:lnTo>
                  <a:lnTo>
                    <a:pt x="86" y="235"/>
                  </a:lnTo>
                  <a:lnTo>
                    <a:pt x="7" y="246"/>
                  </a:lnTo>
                  <a:lnTo>
                    <a:pt x="0" y="213"/>
                  </a:lnTo>
                  <a:lnTo>
                    <a:pt x="12" y="185"/>
                  </a:lnTo>
                  <a:lnTo>
                    <a:pt x="62" y="111"/>
                  </a:lnTo>
                  <a:lnTo>
                    <a:pt x="190" y="28"/>
                  </a:lnTo>
                  <a:lnTo>
                    <a:pt x="312" y="2"/>
                  </a:lnTo>
                  <a:lnTo>
                    <a:pt x="383" y="0"/>
                  </a:lnTo>
                  <a:lnTo>
                    <a:pt x="397" y="35"/>
                  </a:lnTo>
                  <a:lnTo>
                    <a:pt x="443" y="4"/>
                  </a:lnTo>
                  <a:lnTo>
                    <a:pt x="485" y="4"/>
                  </a:lnTo>
                  <a:lnTo>
                    <a:pt x="488" y="47"/>
                  </a:lnTo>
                  <a:close/>
                </a:path>
              </a:pathLst>
            </a:custGeom>
            <a:solidFill>
              <a:srgbClr val="756969"/>
            </a:solidFill>
            <a:ln w="9525">
              <a:noFill/>
              <a:round/>
              <a:headEnd/>
              <a:tailEnd/>
            </a:ln>
          </p:spPr>
          <p:txBody>
            <a:bodyPr/>
            <a:lstStyle/>
            <a:p>
              <a:endParaRPr lang="en-US">
                <a:latin typeface="Calibri" pitchFamily="34" charset="0"/>
              </a:endParaRPr>
            </a:p>
          </p:txBody>
        </p:sp>
        <p:sp>
          <p:nvSpPr>
            <p:cNvPr id="23700" name="Freeform 383"/>
            <p:cNvSpPr>
              <a:spLocks/>
            </p:cNvSpPr>
            <p:nvPr/>
          </p:nvSpPr>
          <p:spPr bwMode="auto">
            <a:xfrm>
              <a:off x="2321" y="97"/>
              <a:ext cx="292" cy="169"/>
            </a:xfrm>
            <a:custGeom>
              <a:avLst/>
              <a:gdLst>
                <a:gd name="T0" fmla="*/ 0 w 292"/>
                <a:gd name="T1" fmla="*/ 38 h 169"/>
                <a:gd name="T2" fmla="*/ 61 w 292"/>
                <a:gd name="T3" fmla="*/ 62 h 169"/>
                <a:gd name="T4" fmla="*/ 126 w 292"/>
                <a:gd name="T5" fmla="*/ 88 h 169"/>
                <a:gd name="T6" fmla="*/ 183 w 292"/>
                <a:gd name="T7" fmla="*/ 114 h 169"/>
                <a:gd name="T8" fmla="*/ 180 w 292"/>
                <a:gd name="T9" fmla="*/ 76 h 169"/>
                <a:gd name="T10" fmla="*/ 238 w 292"/>
                <a:gd name="T11" fmla="*/ 128 h 169"/>
                <a:gd name="T12" fmla="*/ 292 w 292"/>
                <a:gd name="T13" fmla="*/ 169 h 169"/>
                <a:gd name="T14" fmla="*/ 292 w 292"/>
                <a:gd name="T15" fmla="*/ 133 h 169"/>
                <a:gd name="T16" fmla="*/ 247 w 292"/>
                <a:gd name="T17" fmla="*/ 76 h 169"/>
                <a:gd name="T18" fmla="*/ 173 w 292"/>
                <a:gd name="T19" fmla="*/ 36 h 169"/>
                <a:gd name="T20" fmla="*/ 99 w 292"/>
                <a:gd name="T21" fmla="*/ 0 h 169"/>
                <a:gd name="T22" fmla="*/ 116 w 292"/>
                <a:gd name="T23" fmla="*/ 34 h 169"/>
                <a:gd name="T24" fmla="*/ 45 w 292"/>
                <a:gd name="T25" fmla="*/ 31 h 169"/>
                <a:gd name="T26" fmla="*/ 0 w 292"/>
                <a:gd name="T27" fmla="*/ 38 h 169"/>
                <a:gd name="T28" fmla="*/ 0 w 292"/>
                <a:gd name="T29" fmla="*/ 3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69"/>
                <a:gd name="T47" fmla="*/ 292 w 29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69">
                  <a:moveTo>
                    <a:pt x="0" y="38"/>
                  </a:moveTo>
                  <a:lnTo>
                    <a:pt x="61" y="62"/>
                  </a:lnTo>
                  <a:lnTo>
                    <a:pt x="126" y="88"/>
                  </a:lnTo>
                  <a:lnTo>
                    <a:pt x="183" y="114"/>
                  </a:lnTo>
                  <a:lnTo>
                    <a:pt x="180" y="76"/>
                  </a:lnTo>
                  <a:lnTo>
                    <a:pt x="238" y="128"/>
                  </a:lnTo>
                  <a:lnTo>
                    <a:pt x="292" y="169"/>
                  </a:lnTo>
                  <a:lnTo>
                    <a:pt x="292" y="133"/>
                  </a:lnTo>
                  <a:lnTo>
                    <a:pt x="247" y="76"/>
                  </a:lnTo>
                  <a:lnTo>
                    <a:pt x="173" y="36"/>
                  </a:lnTo>
                  <a:lnTo>
                    <a:pt x="99" y="0"/>
                  </a:lnTo>
                  <a:lnTo>
                    <a:pt x="116" y="34"/>
                  </a:lnTo>
                  <a:lnTo>
                    <a:pt x="45" y="31"/>
                  </a:lnTo>
                  <a:lnTo>
                    <a:pt x="0" y="38"/>
                  </a:lnTo>
                  <a:close/>
                </a:path>
              </a:pathLst>
            </a:custGeom>
            <a:solidFill>
              <a:srgbClr val="4D4D4D"/>
            </a:solidFill>
            <a:ln w="9525">
              <a:noFill/>
              <a:round/>
              <a:headEnd/>
              <a:tailEnd/>
            </a:ln>
          </p:spPr>
          <p:txBody>
            <a:bodyPr/>
            <a:lstStyle/>
            <a:p>
              <a:endParaRPr lang="en-US">
                <a:latin typeface="Calibri" pitchFamily="34" charset="0"/>
              </a:endParaRPr>
            </a:p>
          </p:txBody>
        </p:sp>
        <p:sp>
          <p:nvSpPr>
            <p:cNvPr id="23701" name="Freeform 384"/>
            <p:cNvSpPr>
              <a:spLocks/>
            </p:cNvSpPr>
            <p:nvPr/>
          </p:nvSpPr>
          <p:spPr bwMode="auto">
            <a:xfrm>
              <a:off x="2109" y="59"/>
              <a:ext cx="288" cy="136"/>
            </a:xfrm>
            <a:custGeom>
              <a:avLst/>
              <a:gdLst>
                <a:gd name="T0" fmla="*/ 235 w 288"/>
                <a:gd name="T1" fmla="*/ 0 h 136"/>
                <a:gd name="T2" fmla="*/ 131 w 288"/>
                <a:gd name="T3" fmla="*/ 31 h 136"/>
                <a:gd name="T4" fmla="*/ 35 w 288"/>
                <a:gd name="T5" fmla="*/ 88 h 136"/>
                <a:gd name="T6" fmla="*/ 0 w 288"/>
                <a:gd name="T7" fmla="*/ 117 h 136"/>
                <a:gd name="T8" fmla="*/ 33 w 288"/>
                <a:gd name="T9" fmla="*/ 136 h 136"/>
                <a:gd name="T10" fmla="*/ 43 w 288"/>
                <a:gd name="T11" fmla="*/ 107 h 136"/>
                <a:gd name="T12" fmla="*/ 95 w 288"/>
                <a:gd name="T13" fmla="*/ 114 h 136"/>
                <a:gd name="T14" fmla="*/ 135 w 288"/>
                <a:gd name="T15" fmla="*/ 93 h 136"/>
                <a:gd name="T16" fmla="*/ 147 w 288"/>
                <a:gd name="T17" fmla="*/ 60 h 136"/>
                <a:gd name="T18" fmla="*/ 176 w 288"/>
                <a:gd name="T19" fmla="*/ 67 h 136"/>
                <a:gd name="T20" fmla="*/ 219 w 288"/>
                <a:gd name="T21" fmla="*/ 24 h 136"/>
                <a:gd name="T22" fmla="*/ 288 w 288"/>
                <a:gd name="T23" fmla="*/ 15 h 136"/>
                <a:gd name="T24" fmla="*/ 235 w 288"/>
                <a:gd name="T25" fmla="*/ 0 h 136"/>
                <a:gd name="T26" fmla="*/ 235 w 288"/>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36"/>
                <a:gd name="T44" fmla="*/ 288 w 288"/>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36">
                  <a:moveTo>
                    <a:pt x="235" y="0"/>
                  </a:moveTo>
                  <a:lnTo>
                    <a:pt x="131" y="31"/>
                  </a:lnTo>
                  <a:lnTo>
                    <a:pt x="35" y="88"/>
                  </a:lnTo>
                  <a:lnTo>
                    <a:pt x="0" y="117"/>
                  </a:lnTo>
                  <a:lnTo>
                    <a:pt x="33" y="136"/>
                  </a:lnTo>
                  <a:lnTo>
                    <a:pt x="43" y="107"/>
                  </a:lnTo>
                  <a:lnTo>
                    <a:pt x="95" y="114"/>
                  </a:lnTo>
                  <a:lnTo>
                    <a:pt x="135" y="93"/>
                  </a:lnTo>
                  <a:lnTo>
                    <a:pt x="147" y="60"/>
                  </a:lnTo>
                  <a:lnTo>
                    <a:pt x="176" y="67"/>
                  </a:lnTo>
                  <a:lnTo>
                    <a:pt x="219" y="24"/>
                  </a:lnTo>
                  <a:lnTo>
                    <a:pt x="288" y="15"/>
                  </a:lnTo>
                  <a:lnTo>
                    <a:pt x="235"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2" name="Freeform 385"/>
            <p:cNvSpPr>
              <a:spLocks/>
            </p:cNvSpPr>
            <p:nvPr/>
          </p:nvSpPr>
          <p:spPr bwMode="auto">
            <a:xfrm>
              <a:off x="2359" y="271"/>
              <a:ext cx="211" cy="130"/>
            </a:xfrm>
            <a:custGeom>
              <a:avLst/>
              <a:gdLst>
                <a:gd name="T0" fmla="*/ 61 w 211"/>
                <a:gd name="T1" fmla="*/ 2 h 130"/>
                <a:gd name="T2" fmla="*/ 95 w 211"/>
                <a:gd name="T3" fmla="*/ 28 h 130"/>
                <a:gd name="T4" fmla="*/ 135 w 211"/>
                <a:gd name="T5" fmla="*/ 49 h 130"/>
                <a:gd name="T6" fmla="*/ 171 w 211"/>
                <a:gd name="T7" fmla="*/ 49 h 130"/>
                <a:gd name="T8" fmla="*/ 211 w 211"/>
                <a:gd name="T9" fmla="*/ 130 h 130"/>
                <a:gd name="T10" fmla="*/ 138 w 211"/>
                <a:gd name="T11" fmla="*/ 104 h 130"/>
                <a:gd name="T12" fmla="*/ 81 w 211"/>
                <a:gd name="T13" fmla="*/ 40 h 130"/>
                <a:gd name="T14" fmla="*/ 83 w 211"/>
                <a:gd name="T15" fmla="*/ 83 h 130"/>
                <a:gd name="T16" fmla="*/ 0 w 211"/>
                <a:gd name="T17" fmla="*/ 11 h 130"/>
                <a:gd name="T18" fmla="*/ 47 w 211"/>
                <a:gd name="T19" fmla="*/ 28 h 130"/>
                <a:gd name="T20" fmla="*/ 40 w 211"/>
                <a:gd name="T21" fmla="*/ 0 h 130"/>
                <a:gd name="T22" fmla="*/ 61 w 211"/>
                <a:gd name="T23" fmla="*/ 2 h 130"/>
                <a:gd name="T24" fmla="*/ 61 w 211"/>
                <a:gd name="T25" fmla="*/ 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30"/>
                <a:gd name="T41" fmla="*/ 211 w 21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30">
                  <a:moveTo>
                    <a:pt x="61" y="2"/>
                  </a:moveTo>
                  <a:lnTo>
                    <a:pt x="95" y="28"/>
                  </a:lnTo>
                  <a:lnTo>
                    <a:pt x="135" y="49"/>
                  </a:lnTo>
                  <a:lnTo>
                    <a:pt x="171" y="49"/>
                  </a:lnTo>
                  <a:lnTo>
                    <a:pt x="211" y="130"/>
                  </a:lnTo>
                  <a:lnTo>
                    <a:pt x="138" y="104"/>
                  </a:lnTo>
                  <a:lnTo>
                    <a:pt x="81" y="40"/>
                  </a:lnTo>
                  <a:lnTo>
                    <a:pt x="83" y="83"/>
                  </a:lnTo>
                  <a:lnTo>
                    <a:pt x="0" y="11"/>
                  </a:lnTo>
                  <a:lnTo>
                    <a:pt x="47" y="28"/>
                  </a:lnTo>
                  <a:lnTo>
                    <a:pt x="40" y="0"/>
                  </a:lnTo>
                  <a:lnTo>
                    <a:pt x="61" y="2"/>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3" name="Freeform 386"/>
            <p:cNvSpPr>
              <a:spLocks/>
            </p:cNvSpPr>
            <p:nvPr/>
          </p:nvSpPr>
          <p:spPr bwMode="auto">
            <a:xfrm>
              <a:off x="2378" y="342"/>
              <a:ext cx="204" cy="107"/>
            </a:xfrm>
            <a:custGeom>
              <a:avLst/>
              <a:gdLst>
                <a:gd name="T0" fmla="*/ 0 w 204"/>
                <a:gd name="T1" fmla="*/ 0 h 107"/>
                <a:gd name="T2" fmla="*/ 31 w 204"/>
                <a:gd name="T3" fmla="*/ 66 h 107"/>
                <a:gd name="T4" fmla="*/ 135 w 204"/>
                <a:gd name="T5" fmla="*/ 107 h 107"/>
                <a:gd name="T6" fmla="*/ 171 w 204"/>
                <a:gd name="T7" fmla="*/ 92 h 107"/>
                <a:gd name="T8" fmla="*/ 157 w 204"/>
                <a:gd name="T9" fmla="*/ 80 h 107"/>
                <a:gd name="T10" fmla="*/ 204 w 204"/>
                <a:gd name="T11" fmla="*/ 69 h 107"/>
                <a:gd name="T12" fmla="*/ 181 w 204"/>
                <a:gd name="T13" fmla="*/ 50 h 107"/>
                <a:gd name="T14" fmla="*/ 78 w 204"/>
                <a:gd name="T15" fmla="*/ 12 h 107"/>
                <a:gd name="T16" fmla="*/ 88 w 204"/>
                <a:gd name="T17" fmla="*/ 47 h 107"/>
                <a:gd name="T18" fmla="*/ 54 w 204"/>
                <a:gd name="T19" fmla="*/ 23 h 107"/>
                <a:gd name="T20" fmla="*/ 42 w 204"/>
                <a:gd name="T21" fmla="*/ 7 h 107"/>
                <a:gd name="T22" fmla="*/ 0 w 204"/>
                <a:gd name="T23" fmla="*/ 0 h 107"/>
                <a:gd name="T24" fmla="*/ 0 w 20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07"/>
                <a:gd name="T41" fmla="*/ 204 w 20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07">
                  <a:moveTo>
                    <a:pt x="0" y="0"/>
                  </a:moveTo>
                  <a:lnTo>
                    <a:pt x="31" y="66"/>
                  </a:lnTo>
                  <a:lnTo>
                    <a:pt x="135" y="107"/>
                  </a:lnTo>
                  <a:lnTo>
                    <a:pt x="171" y="92"/>
                  </a:lnTo>
                  <a:lnTo>
                    <a:pt x="157" y="80"/>
                  </a:lnTo>
                  <a:lnTo>
                    <a:pt x="204" y="69"/>
                  </a:lnTo>
                  <a:lnTo>
                    <a:pt x="181" y="50"/>
                  </a:lnTo>
                  <a:lnTo>
                    <a:pt x="78" y="12"/>
                  </a:lnTo>
                  <a:lnTo>
                    <a:pt x="88" y="47"/>
                  </a:lnTo>
                  <a:lnTo>
                    <a:pt x="54" y="23"/>
                  </a:lnTo>
                  <a:lnTo>
                    <a:pt x="42" y="7"/>
                  </a:lnTo>
                  <a:lnTo>
                    <a:pt x="0"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4" name="Freeform 387"/>
            <p:cNvSpPr>
              <a:spLocks/>
            </p:cNvSpPr>
            <p:nvPr/>
          </p:nvSpPr>
          <p:spPr bwMode="auto">
            <a:xfrm>
              <a:off x="2147" y="657"/>
              <a:ext cx="43" cy="36"/>
            </a:xfrm>
            <a:custGeom>
              <a:avLst/>
              <a:gdLst>
                <a:gd name="T0" fmla="*/ 43 w 43"/>
                <a:gd name="T1" fmla="*/ 0 h 36"/>
                <a:gd name="T2" fmla="*/ 12 w 43"/>
                <a:gd name="T3" fmla="*/ 15 h 36"/>
                <a:gd name="T4" fmla="*/ 0 w 43"/>
                <a:gd name="T5" fmla="*/ 36 h 36"/>
                <a:gd name="T6" fmla="*/ 35 w 43"/>
                <a:gd name="T7" fmla="*/ 26 h 36"/>
                <a:gd name="T8" fmla="*/ 43 w 43"/>
                <a:gd name="T9" fmla="*/ 0 h 36"/>
                <a:gd name="T10" fmla="*/ 43 w 43"/>
                <a:gd name="T11" fmla="*/ 0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43" y="0"/>
                  </a:moveTo>
                  <a:lnTo>
                    <a:pt x="12" y="15"/>
                  </a:lnTo>
                  <a:lnTo>
                    <a:pt x="0" y="36"/>
                  </a:lnTo>
                  <a:lnTo>
                    <a:pt x="35" y="26"/>
                  </a:lnTo>
                  <a:lnTo>
                    <a:pt x="43"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5" name="Freeform 388"/>
            <p:cNvSpPr>
              <a:spLocks/>
            </p:cNvSpPr>
            <p:nvPr/>
          </p:nvSpPr>
          <p:spPr bwMode="auto">
            <a:xfrm>
              <a:off x="2087" y="581"/>
              <a:ext cx="60" cy="121"/>
            </a:xfrm>
            <a:custGeom>
              <a:avLst/>
              <a:gdLst>
                <a:gd name="T0" fmla="*/ 31 w 60"/>
                <a:gd name="T1" fmla="*/ 0 h 121"/>
                <a:gd name="T2" fmla="*/ 0 w 60"/>
                <a:gd name="T3" fmla="*/ 102 h 121"/>
                <a:gd name="T4" fmla="*/ 19 w 60"/>
                <a:gd name="T5" fmla="*/ 121 h 121"/>
                <a:gd name="T6" fmla="*/ 43 w 60"/>
                <a:gd name="T7" fmla="*/ 117 h 121"/>
                <a:gd name="T8" fmla="*/ 60 w 60"/>
                <a:gd name="T9" fmla="*/ 74 h 121"/>
                <a:gd name="T10" fmla="*/ 45 w 60"/>
                <a:gd name="T11" fmla="*/ 62 h 121"/>
                <a:gd name="T12" fmla="*/ 38 w 60"/>
                <a:gd name="T13" fmla="*/ 34 h 121"/>
                <a:gd name="T14" fmla="*/ 50 w 60"/>
                <a:gd name="T15" fmla="*/ 10 h 121"/>
                <a:gd name="T16" fmla="*/ 31 w 60"/>
                <a:gd name="T17" fmla="*/ 0 h 121"/>
                <a:gd name="T18" fmla="*/ 31 w 60"/>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1"/>
                <a:gd name="T32" fmla="*/ 60 w 60"/>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1">
                  <a:moveTo>
                    <a:pt x="31" y="0"/>
                  </a:moveTo>
                  <a:lnTo>
                    <a:pt x="0" y="102"/>
                  </a:lnTo>
                  <a:lnTo>
                    <a:pt x="19" y="121"/>
                  </a:lnTo>
                  <a:lnTo>
                    <a:pt x="43" y="117"/>
                  </a:lnTo>
                  <a:lnTo>
                    <a:pt x="60" y="74"/>
                  </a:lnTo>
                  <a:lnTo>
                    <a:pt x="45" y="62"/>
                  </a:lnTo>
                  <a:lnTo>
                    <a:pt x="38" y="34"/>
                  </a:lnTo>
                  <a:lnTo>
                    <a:pt x="50" y="10"/>
                  </a:lnTo>
                  <a:lnTo>
                    <a:pt x="3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6" name="Freeform 389"/>
            <p:cNvSpPr>
              <a:spLocks/>
            </p:cNvSpPr>
            <p:nvPr/>
          </p:nvSpPr>
          <p:spPr bwMode="auto">
            <a:xfrm>
              <a:off x="2192" y="655"/>
              <a:ext cx="107" cy="95"/>
            </a:xfrm>
            <a:custGeom>
              <a:avLst/>
              <a:gdLst>
                <a:gd name="T0" fmla="*/ 5 w 107"/>
                <a:gd name="T1" fmla="*/ 0 h 95"/>
                <a:gd name="T2" fmla="*/ 33 w 107"/>
                <a:gd name="T3" fmla="*/ 19 h 95"/>
                <a:gd name="T4" fmla="*/ 74 w 107"/>
                <a:gd name="T5" fmla="*/ 57 h 95"/>
                <a:gd name="T6" fmla="*/ 107 w 107"/>
                <a:gd name="T7" fmla="*/ 95 h 95"/>
                <a:gd name="T8" fmla="*/ 43 w 107"/>
                <a:gd name="T9" fmla="*/ 55 h 95"/>
                <a:gd name="T10" fmla="*/ 0 w 107"/>
                <a:gd name="T11" fmla="*/ 52 h 95"/>
                <a:gd name="T12" fmla="*/ 14 w 107"/>
                <a:gd name="T13" fmla="*/ 31 h 95"/>
                <a:gd name="T14" fmla="*/ 5 w 107"/>
                <a:gd name="T15" fmla="*/ 0 h 95"/>
                <a:gd name="T16" fmla="*/ 5 w 10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95"/>
                <a:gd name="T29" fmla="*/ 107 w 10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95">
                  <a:moveTo>
                    <a:pt x="5" y="0"/>
                  </a:moveTo>
                  <a:lnTo>
                    <a:pt x="33" y="19"/>
                  </a:lnTo>
                  <a:lnTo>
                    <a:pt x="74" y="57"/>
                  </a:lnTo>
                  <a:lnTo>
                    <a:pt x="107" y="95"/>
                  </a:lnTo>
                  <a:lnTo>
                    <a:pt x="43" y="55"/>
                  </a:lnTo>
                  <a:lnTo>
                    <a:pt x="0" y="52"/>
                  </a:lnTo>
                  <a:lnTo>
                    <a:pt x="14" y="31"/>
                  </a:lnTo>
                  <a:lnTo>
                    <a:pt x="5"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707" name="Freeform 390"/>
            <p:cNvSpPr>
              <a:spLocks/>
            </p:cNvSpPr>
            <p:nvPr/>
          </p:nvSpPr>
          <p:spPr bwMode="auto">
            <a:xfrm>
              <a:off x="2254" y="733"/>
              <a:ext cx="274" cy="254"/>
            </a:xfrm>
            <a:custGeom>
              <a:avLst/>
              <a:gdLst>
                <a:gd name="T0" fmla="*/ 17 w 274"/>
                <a:gd name="T1" fmla="*/ 38 h 254"/>
                <a:gd name="T2" fmla="*/ 40 w 274"/>
                <a:gd name="T3" fmla="*/ 64 h 254"/>
                <a:gd name="T4" fmla="*/ 64 w 274"/>
                <a:gd name="T5" fmla="*/ 71 h 254"/>
                <a:gd name="T6" fmla="*/ 90 w 274"/>
                <a:gd name="T7" fmla="*/ 79 h 254"/>
                <a:gd name="T8" fmla="*/ 124 w 274"/>
                <a:gd name="T9" fmla="*/ 90 h 254"/>
                <a:gd name="T10" fmla="*/ 181 w 274"/>
                <a:gd name="T11" fmla="*/ 64 h 254"/>
                <a:gd name="T12" fmla="*/ 195 w 274"/>
                <a:gd name="T13" fmla="*/ 12 h 254"/>
                <a:gd name="T14" fmla="*/ 243 w 274"/>
                <a:gd name="T15" fmla="*/ 0 h 254"/>
                <a:gd name="T16" fmla="*/ 202 w 274"/>
                <a:gd name="T17" fmla="*/ 38 h 254"/>
                <a:gd name="T18" fmla="*/ 202 w 274"/>
                <a:gd name="T19" fmla="*/ 76 h 254"/>
                <a:gd name="T20" fmla="*/ 212 w 274"/>
                <a:gd name="T21" fmla="*/ 95 h 254"/>
                <a:gd name="T22" fmla="*/ 274 w 274"/>
                <a:gd name="T23" fmla="*/ 98 h 254"/>
                <a:gd name="T24" fmla="*/ 271 w 274"/>
                <a:gd name="T25" fmla="*/ 155 h 254"/>
                <a:gd name="T26" fmla="*/ 274 w 274"/>
                <a:gd name="T27" fmla="*/ 176 h 254"/>
                <a:gd name="T28" fmla="*/ 209 w 274"/>
                <a:gd name="T29" fmla="*/ 254 h 254"/>
                <a:gd name="T30" fmla="*/ 166 w 274"/>
                <a:gd name="T31" fmla="*/ 207 h 254"/>
                <a:gd name="T32" fmla="*/ 166 w 274"/>
                <a:gd name="T33" fmla="*/ 181 h 254"/>
                <a:gd name="T34" fmla="*/ 50 w 274"/>
                <a:gd name="T35" fmla="*/ 169 h 254"/>
                <a:gd name="T36" fmla="*/ 45 w 274"/>
                <a:gd name="T37" fmla="*/ 145 h 254"/>
                <a:gd name="T38" fmla="*/ 95 w 274"/>
                <a:gd name="T39" fmla="*/ 107 h 254"/>
                <a:gd name="T40" fmla="*/ 33 w 274"/>
                <a:gd name="T41" fmla="*/ 95 h 254"/>
                <a:gd name="T42" fmla="*/ 0 w 274"/>
                <a:gd name="T43" fmla="*/ 79 h 254"/>
                <a:gd name="T44" fmla="*/ 17 w 274"/>
                <a:gd name="T45" fmla="*/ 71 h 254"/>
                <a:gd name="T46" fmla="*/ 17 w 274"/>
                <a:gd name="T47" fmla="*/ 38 h 254"/>
                <a:gd name="T48" fmla="*/ 17 w 274"/>
                <a:gd name="T49" fmla="*/ 38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4"/>
                <a:gd name="T76" fmla="*/ 0 h 254"/>
                <a:gd name="T77" fmla="*/ 274 w 274"/>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4" h="254">
                  <a:moveTo>
                    <a:pt x="17" y="38"/>
                  </a:moveTo>
                  <a:lnTo>
                    <a:pt x="40" y="64"/>
                  </a:lnTo>
                  <a:lnTo>
                    <a:pt x="64" y="71"/>
                  </a:lnTo>
                  <a:lnTo>
                    <a:pt x="90" y="79"/>
                  </a:lnTo>
                  <a:lnTo>
                    <a:pt x="124" y="90"/>
                  </a:lnTo>
                  <a:lnTo>
                    <a:pt x="181" y="64"/>
                  </a:lnTo>
                  <a:lnTo>
                    <a:pt x="195" y="12"/>
                  </a:lnTo>
                  <a:lnTo>
                    <a:pt x="243" y="0"/>
                  </a:lnTo>
                  <a:lnTo>
                    <a:pt x="202" y="38"/>
                  </a:lnTo>
                  <a:lnTo>
                    <a:pt x="202" y="76"/>
                  </a:lnTo>
                  <a:lnTo>
                    <a:pt x="212" y="95"/>
                  </a:lnTo>
                  <a:lnTo>
                    <a:pt x="274" y="98"/>
                  </a:lnTo>
                  <a:lnTo>
                    <a:pt x="271" y="155"/>
                  </a:lnTo>
                  <a:lnTo>
                    <a:pt x="274" y="176"/>
                  </a:lnTo>
                  <a:lnTo>
                    <a:pt x="209" y="254"/>
                  </a:lnTo>
                  <a:lnTo>
                    <a:pt x="166" y="207"/>
                  </a:lnTo>
                  <a:lnTo>
                    <a:pt x="166" y="181"/>
                  </a:lnTo>
                  <a:lnTo>
                    <a:pt x="50" y="169"/>
                  </a:lnTo>
                  <a:lnTo>
                    <a:pt x="45" y="145"/>
                  </a:lnTo>
                  <a:lnTo>
                    <a:pt x="95" y="107"/>
                  </a:lnTo>
                  <a:lnTo>
                    <a:pt x="33" y="95"/>
                  </a:lnTo>
                  <a:lnTo>
                    <a:pt x="0" y="79"/>
                  </a:lnTo>
                  <a:lnTo>
                    <a:pt x="17" y="71"/>
                  </a:lnTo>
                  <a:lnTo>
                    <a:pt x="17"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08" name="Freeform 391"/>
            <p:cNvSpPr>
              <a:spLocks/>
            </p:cNvSpPr>
            <p:nvPr/>
          </p:nvSpPr>
          <p:spPr bwMode="auto">
            <a:xfrm>
              <a:off x="2511" y="579"/>
              <a:ext cx="38" cy="66"/>
            </a:xfrm>
            <a:custGeom>
              <a:avLst/>
              <a:gdLst>
                <a:gd name="T0" fmla="*/ 9 w 38"/>
                <a:gd name="T1" fmla="*/ 19 h 66"/>
                <a:gd name="T2" fmla="*/ 14 w 38"/>
                <a:gd name="T3" fmla="*/ 33 h 66"/>
                <a:gd name="T4" fmla="*/ 0 w 38"/>
                <a:gd name="T5" fmla="*/ 50 h 66"/>
                <a:gd name="T6" fmla="*/ 5 w 38"/>
                <a:gd name="T7" fmla="*/ 66 h 66"/>
                <a:gd name="T8" fmla="*/ 38 w 38"/>
                <a:gd name="T9" fmla="*/ 50 h 66"/>
                <a:gd name="T10" fmla="*/ 31 w 38"/>
                <a:gd name="T11" fmla="*/ 0 h 66"/>
                <a:gd name="T12" fmla="*/ 9 w 38"/>
                <a:gd name="T13" fmla="*/ 19 h 66"/>
                <a:gd name="T14" fmla="*/ 9 w 38"/>
                <a:gd name="T15" fmla="*/ 19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9" y="19"/>
                  </a:moveTo>
                  <a:lnTo>
                    <a:pt x="14" y="33"/>
                  </a:lnTo>
                  <a:lnTo>
                    <a:pt x="0" y="50"/>
                  </a:lnTo>
                  <a:lnTo>
                    <a:pt x="5" y="66"/>
                  </a:lnTo>
                  <a:lnTo>
                    <a:pt x="38" y="50"/>
                  </a:lnTo>
                  <a:lnTo>
                    <a:pt x="31" y="0"/>
                  </a:lnTo>
                  <a:lnTo>
                    <a:pt x="9" y="19"/>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9" name="Freeform 392"/>
            <p:cNvSpPr>
              <a:spLocks/>
            </p:cNvSpPr>
            <p:nvPr/>
          </p:nvSpPr>
          <p:spPr bwMode="auto">
            <a:xfrm>
              <a:off x="2109" y="501"/>
              <a:ext cx="183" cy="80"/>
            </a:xfrm>
            <a:custGeom>
              <a:avLst/>
              <a:gdLst>
                <a:gd name="T0" fmla="*/ 73 w 183"/>
                <a:gd name="T1" fmla="*/ 7 h 80"/>
                <a:gd name="T2" fmla="*/ 38 w 183"/>
                <a:gd name="T3" fmla="*/ 14 h 80"/>
                <a:gd name="T4" fmla="*/ 0 w 183"/>
                <a:gd name="T5" fmla="*/ 14 h 80"/>
                <a:gd name="T6" fmla="*/ 7 w 183"/>
                <a:gd name="T7" fmla="*/ 40 h 80"/>
                <a:gd name="T8" fmla="*/ 47 w 183"/>
                <a:gd name="T9" fmla="*/ 47 h 80"/>
                <a:gd name="T10" fmla="*/ 52 w 183"/>
                <a:gd name="T11" fmla="*/ 80 h 80"/>
                <a:gd name="T12" fmla="*/ 83 w 183"/>
                <a:gd name="T13" fmla="*/ 76 h 80"/>
                <a:gd name="T14" fmla="*/ 97 w 183"/>
                <a:gd name="T15" fmla="*/ 59 h 80"/>
                <a:gd name="T16" fmla="*/ 90 w 183"/>
                <a:gd name="T17" fmla="*/ 40 h 80"/>
                <a:gd name="T18" fmla="*/ 104 w 183"/>
                <a:gd name="T19" fmla="*/ 26 h 80"/>
                <a:gd name="T20" fmla="*/ 183 w 183"/>
                <a:gd name="T21" fmla="*/ 40 h 80"/>
                <a:gd name="T22" fmla="*/ 166 w 183"/>
                <a:gd name="T23" fmla="*/ 23 h 80"/>
                <a:gd name="T24" fmla="*/ 112 w 183"/>
                <a:gd name="T25" fmla="*/ 0 h 80"/>
                <a:gd name="T26" fmla="*/ 73 w 183"/>
                <a:gd name="T27" fmla="*/ 7 h 80"/>
                <a:gd name="T28" fmla="*/ 73 w 183"/>
                <a:gd name="T29" fmla="*/ 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80"/>
                <a:gd name="T47" fmla="*/ 183 w 18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80">
                  <a:moveTo>
                    <a:pt x="73" y="7"/>
                  </a:moveTo>
                  <a:lnTo>
                    <a:pt x="38" y="14"/>
                  </a:lnTo>
                  <a:lnTo>
                    <a:pt x="0" y="14"/>
                  </a:lnTo>
                  <a:lnTo>
                    <a:pt x="7" y="40"/>
                  </a:lnTo>
                  <a:lnTo>
                    <a:pt x="47" y="47"/>
                  </a:lnTo>
                  <a:lnTo>
                    <a:pt x="52" y="80"/>
                  </a:lnTo>
                  <a:lnTo>
                    <a:pt x="83" y="76"/>
                  </a:lnTo>
                  <a:lnTo>
                    <a:pt x="97" y="59"/>
                  </a:lnTo>
                  <a:lnTo>
                    <a:pt x="90" y="40"/>
                  </a:lnTo>
                  <a:lnTo>
                    <a:pt x="104" y="26"/>
                  </a:lnTo>
                  <a:lnTo>
                    <a:pt x="183" y="40"/>
                  </a:lnTo>
                  <a:lnTo>
                    <a:pt x="166" y="23"/>
                  </a:lnTo>
                  <a:lnTo>
                    <a:pt x="112" y="0"/>
                  </a:lnTo>
                  <a:lnTo>
                    <a:pt x="73"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0" name="Freeform 393"/>
            <p:cNvSpPr>
              <a:spLocks/>
            </p:cNvSpPr>
            <p:nvPr/>
          </p:nvSpPr>
          <p:spPr bwMode="auto">
            <a:xfrm>
              <a:off x="1975" y="926"/>
              <a:ext cx="398" cy="168"/>
            </a:xfrm>
            <a:custGeom>
              <a:avLst/>
              <a:gdLst>
                <a:gd name="T0" fmla="*/ 279 w 398"/>
                <a:gd name="T1" fmla="*/ 37 h 168"/>
                <a:gd name="T2" fmla="*/ 305 w 398"/>
                <a:gd name="T3" fmla="*/ 45 h 168"/>
                <a:gd name="T4" fmla="*/ 343 w 398"/>
                <a:gd name="T5" fmla="*/ 23 h 168"/>
                <a:gd name="T6" fmla="*/ 398 w 398"/>
                <a:gd name="T7" fmla="*/ 30 h 168"/>
                <a:gd name="T8" fmla="*/ 395 w 398"/>
                <a:gd name="T9" fmla="*/ 61 h 168"/>
                <a:gd name="T10" fmla="*/ 384 w 398"/>
                <a:gd name="T11" fmla="*/ 83 h 168"/>
                <a:gd name="T12" fmla="*/ 343 w 398"/>
                <a:gd name="T13" fmla="*/ 85 h 168"/>
                <a:gd name="T14" fmla="*/ 279 w 398"/>
                <a:gd name="T15" fmla="*/ 97 h 168"/>
                <a:gd name="T16" fmla="*/ 205 w 398"/>
                <a:gd name="T17" fmla="*/ 137 h 168"/>
                <a:gd name="T18" fmla="*/ 146 w 398"/>
                <a:gd name="T19" fmla="*/ 151 h 168"/>
                <a:gd name="T20" fmla="*/ 84 w 398"/>
                <a:gd name="T21" fmla="*/ 168 h 168"/>
                <a:gd name="T22" fmla="*/ 24 w 398"/>
                <a:gd name="T23" fmla="*/ 159 h 168"/>
                <a:gd name="T24" fmla="*/ 0 w 398"/>
                <a:gd name="T25" fmla="*/ 92 h 168"/>
                <a:gd name="T26" fmla="*/ 12 w 398"/>
                <a:gd name="T27" fmla="*/ 40 h 168"/>
                <a:gd name="T28" fmla="*/ 38 w 398"/>
                <a:gd name="T29" fmla="*/ 0 h 168"/>
                <a:gd name="T30" fmla="*/ 58 w 398"/>
                <a:gd name="T31" fmla="*/ 49 h 168"/>
                <a:gd name="T32" fmla="*/ 67 w 398"/>
                <a:gd name="T33" fmla="*/ 75 h 168"/>
                <a:gd name="T34" fmla="*/ 96 w 398"/>
                <a:gd name="T35" fmla="*/ 73 h 168"/>
                <a:gd name="T36" fmla="*/ 103 w 398"/>
                <a:gd name="T37" fmla="*/ 116 h 168"/>
                <a:gd name="T38" fmla="*/ 157 w 398"/>
                <a:gd name="T39" fmla="*/ 123 h 168"/>
                <a:gd name="T40" fmla="*/ 217 w 398"/>
                <a:gd name="T41" fmla="*/ 97 h 168"/>
                <a:gd name="T42" fmla="*/ 255 w 398"/>
                <a:gd name="T43" fmla="*/ 42 h 168"/>
                <a:gd name="T44" fmla="*/ 279 w 398"/>
                <a:gd name="T45" fmla="*/ 37 h 168"/>
                <a:gd name="T46" fmla="*/ 279 w 398"/>
                <a:gd name="T47" fmla="*/ 37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8"/>
                <a:gd name="T73" fmla="*/ 0 h 168"/>
                <a:gd name="T74" fmla="*/ 398 w 398"/>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8" h="168">
                  <a:moveTo>
                    <a:pt x="279" y="37"/>
                  </a:moveTo>
                  <a:lnTo>
                    <a:pt x="305" y="45"/>
                  </a:lnTo>
                  <a:lnTo>
                    <a:pt x="343" y="23"/>
                  </a:lnTo>
                  <a:lnTo>
                    <a:pt x="398" y="30"/>
                  </a:lnTo>
                  <a:lnTo>
                    <a:pt x="395" y="61"/>
                  </a:lnTo>
                  <a:lnTo>
                    <a:pt x="384" y="83"/>
                  </a:lnTo>
                  <a:lnTo>
                    <a:pt x="343" y="85"/>
                  </a:lnTo>
                  <a:lnTo>
                    <a:pt x="279" y="97"/>
                  </a:lnTo>
                  <a:lnTo>
                    <a:pt x="205" y="137"/>
                  </a:lnTo>
                  <a:lnTo>
                    <a:pt x="146" y="151"/>
                  </a:lnTo>
                  <a:lnTo>
                    <a:pt x="84" y="168"/>
                  </a:lnTo>
                  <a:lnTo>
                    <a:pt x="24" y="159"/>
                  </a:lnTo>
                  <a:lnTo>
                    <a:pt x="0" y="92"/>
                  </a:lnTo>
                  <a:lnTo>
                    <a:pt x="12" y="40"/>
                  </a:lnTo>
                  <a:lnTo>
                    <a:pt x="38" y="0"/>
                  </a:lnTo>
                  <a:lnTo>
                    <a:pt x="58" y="49"/>
                  </a:lnTo>
                  <a:lnTo>
                    <a:pt x="67" y="75"/>
                  </a:lnTo>
                  <a:lnTo>
                    <a:pt x="96" y="73"/>
                  </a:lnTo>
                  <a:lnTo>
                    <a:pt x="103" y="116"/>
                  </a:lnTo>
                  <a:lnTo>
                    <a:pt x="157" y="123"/>
                  </a:lnTo>
                  <a:lnTo>
                    <a:pt x="217" y="97"/>
                  </a:lnTo>
                  <a:lnTo>
                    <a:pt x="255" y="42"/>
                  </a:lnTo>
                  <a:lnTo>
                    <a:pt x="279" y="3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1" name="Freeform 394"/>
            <p:cNvSpPr>
              <a:spLocks/>
            </p:cNvSpPr>
            <p:nvPr/>
          </p:nvSpPr>
          <p:spPr bwMode="auto">
            <a:xfrm>
              <a:off x="2092" y="956"/>
              <a:ext cx="131" cy="74"/>
            </a:xfrm>
            <a:custGeom>
              <a:avLst/>
              <a:gdLst>
                <a:gd name="T0" fmla="*/ 131 w 131"/>
                <a:gd name="T1" fmla="*/ 24 h 74"/>
                <a:gd name="T2" fmla="*/ 100 w 131"/>
                <a:gd name="T3" fmla="*/ 31 h 74"/>
                <a:gd name="T4" fmla="*/ 71 w 131"/>
                <a:gd name="T5" fmla="*/ 24 h 74"/>
                <a:gd name="T6" fmla="*/ 48 w 131"/>
                <a:gd name="T7" fmla="*/ 0 h 74"/>
                <a:gd name="T8" fmla="*/ 26 w 131"/>
                <a:gd name="T9" fmla="*/ 38 h 74"/>
                <a:gd name="T10" fmla="*/ 2 w 131"/>
                <a:gd name="T11" fmla="*/ 7 h 74"/>
                <a:gd name="T12" fmla="*/ 0 w 131"/>
                <a:gd name="T13" fmla="*/ 41 h 74"/>
                <a:gd name="T14" fmla="*/ 10 w 131"/>
                <a:gd name="T15" fmla="*/ 67 h 74"/>
                <a:gd name="T16" fmla="*/ 29 w 131"/>
                <a:gd name="T17" fmla="*/ 74 h 74"/>
                <a:gd name="T18" fmla="*/ 50 w 131"/>
                <a:gd name="T19" fmla="*/ 62 h 74"/>
                <a:gd name="T20" fmla="*/ 69 w 131"/>
                <a:gd name="T21" fmla="*/ 43 h 74"/>
                <a:gd name="T22" fmla="*/ 76 w 131"/>
                <a:gd name="T23" fmla="*/ 67 h 74"/>
                <a:gd name="T24" fmla="*/ 100 w 131"/>
                <a:gd name="T25" fmla="*/ 62 h 74"/>
                <a:gd name="T26" fmla="*/ 112 w 131"/>
                <a:gd name="T27" fmla="*/ 48 h 74"/>
                <a:gd name="T28" fmla="*/ 131 w 131"/>
                <a:gd name="T29" fmla="*/ 24 h 74"/>
                <a:gd name="T30" fmla="*/ 131 w 131"/>
                <a:gd name="T31" fmla="*/ 2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74"/>
                <a:gd name="T50" fmla="*/ 131 w 13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74">
                  <a:moveTo>
                    <a:pt x="131" y="24"/>
                  </a:moveTo>
                  <a:lnTo>
                    <a:pt x="100" y="31"/>
                  </a:lnTo>
                  <a:lnTo>
                    <a:pt x="71" y="24"/>
                  </a:lnTo>
                  <a:lnTo>
                    <a:pt x="48" y="0"/>
                  </a:lnTo>
                  <a:lnTo>
                    <a:pt x="26" y="38"/>
                  </a:lnTo>
                  <a:lnTo>
                    <a:pt x="2" y="7"/>
                  </a:lnTo>
                  <a:lnTo>
                    <a:pt x="0" y="41"/>
                  </a:lnTo>
                  <a:lnTo>
                    <a:pt x="10" y="67"/>
                  </a:lnTo>
                  <a:lnTo>
                    <a:pt x="29" y="74"/>
                  </a:lnTo>
                  <a:lnTo>
                    <a:pt x="50" y="62"/>
                  </a:lnTo>
                  <a:lnTo>
                    <a:pt x="69" y="43"/>
                  </a:lnTo>
                  <a:lnTo>
                    <a:pt x="76" y="67"/>
                  </a:lnTo>
                  <a:lnTo>
                    <a:pt x="100" y="62"/>
                  </a:lnTo>
                  <a:lnTo>
                    <a:pt x="112" y="48"/>
                  </a:lnTo>
                  <a:lnTo>
                    <a:pt x="131" y="24"/>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2" name="Freeform 395"/>
            <p:cNvSpPr>
              <a:spLocks/>
            </p:cNvSpPr>
            <p:nvPr/>
          </p:nvSpPr>
          <p:spPr bwMode="auto">
            <a:xfrm>
              <a:off x="1994" y="790"/>
              <a:ext cx="219" cy="169"/>
            </a:xfrm>
            <a:custGeom>
              <a:avLst/>
              <a:gdLst>
                <a:gd name="T0" fmla="*/ 127 w 219"/>
                <a:gd name="T1" fmla="*/ 0 h 169"/>
                <a:gd name="T2" fmla="*/ 212 w 219"/>
                <a:gd name="T3" fmla="*/ 64 h 169"/>
                <a:gd name="T4" fmla="*/ 219 w 219"/>
                <a:gd name="T5" fmla="*/ 90 h 169"/>
                <a:gd name="T6" fmla="*/ 203 w 219"/>
                <a:gd name="T7" fmla="*/ 98 h 169"/>
                <a:gd name="T8" fmla="*/ 219 w 219"/>
                <a:gd name="T9" fmla="*/ 159 h 169"/>
                <a:gd name="T10" fmla="*/ 198 w 219"/>
                <a:gd name="T11" fmla="*/ 169 h 169"/>
                <a:gd name="T12" fmla="*/ 169 w 219"/>
                <a:gd name="T13" fmla="*/ 140 h 169"/>
                <a:gd name="T14" fmla="*/ 169 w 219"/>
                <a:gd name="T15" fmla="*/ 81 h 169"/>
                <a:gd name="T16" fmla="*/ 115 w 219"/>
                <a:gd name="T17" fmla="*/ 29 h 169"/>
                <a:gd name="T18" fmla="*/ 146 w 219"/>
                <a:gd name="T19" fmla="*/ 83 h 169"/>
                <a:gd name="T20" fmla="*/ 146 w 219"/>
                <a:gd name="T21" fmla="*/ 109 h 169"/>
                <a:gd name="T22" fmla="*/ 112 w 219"/>
                <a:gd name="T23" fmla="*/ 112 h 169"/>
                <a:gd name="T24" fmla="*/ 58 w 219"/>
                <a:gd name="T25" fmla="*/ 45 h 169"/>
                <a:gd name="T26" fmla="*/ 79 w 219"/>
                <a:gd name="T27" fmla="*/ 98 h 169"/>
                <a:gd name="T28" fmla="*/ 84 w 219"/>
                <a:gd name="T29" fmla="*/ 126 h 169"/>
                <a:gd name="T30" fmla="*/ 67 w 219"/>
                <a:gd name="T31" fmla="*/ 136 h 169"/>
                <a:gd name="T32" fmla="*/ 39 w 219"/>
                <a:gd name="T33" fmla="*/ 102 h 169"/>
                <a:gd name="T34" fmla="*/ 10 w 219"/>
                <a:gd name="T35" fmla="*/ 64 h 169"/>
                <a:gd name="T36" fmla="*/ 0 w 219"/>
                <a:gd name="T37" fmla="*/ 41 h 169"/>
                <a:gd name="T38" fmla="*/ 46 w 219"/>
                <a:gd name="T39" fmla="*/ 29 h 169"/>
                <a:gd name="T40" fmla="*/ 69 w 219"/>
                <a:gd name="T41" fmla="*/ 14 h 169"/>
                <a:gd name="T42" fmla="*/ 98 w 219"/>
                <a:gd name="T43" fmla="*/ 14 h 169"/>
                <a:gd name="T44" fmla="*/ 127 w 219"/>
                <a:gd name="T45" fmla="*/ 0 h 169"/>
                <a:gd name="T46" fmla="*/ 127 w 219"/>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69"/>
                <a:gd name="T74" fmla="*/ 219 w 21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69">
                  <a:moveTo>
                    <a:pt x="127" y="0"/>
                  </a:moveTo>
                  <a:lnTo>
                    <a:pt x="212" y="64"/>
                  </a:lnTo>
                  <a:lnTo>
                    <a:pt x="219" y="90"/>
                  </a:lnTo>
                  <a:lnTo>
                    <a:pt x="203" y="98"/>
                  </a:lnTo>
                  <a:lnTo>
                    <a:pt x="219" y="159"/>
                  </a:lnTo>
                  <a:lnTo>
                    <a:pt x="198" y="169"/>
                  </a:lnTo>
                  <a:lnTo>
                    <a:pt x="169" y="140"/>
                  </a:lnTo>
                  <a:lnTo>
                    <a:pt x="169" y="81"/>
                  </a:lnTo>
                  <a:lnTo>
                    <a:pt x="115" y="29"/>
                  </a:lnTo>
                  <a:lnTo>
                    <a:pt x="146" y="83"/>
                  </a:lnTo>
                  <a:lnTo>
                    <a:pt x="146" y="109"/>
                  </a:lnTo>
                  <a:lnTo>
                    <a:pt x="112" y="112"/>
                  </a:lnTo>
                  <a:lnTo>
                    <a:pt x="58" y="45"/>
                  </a:lnTo>
                  <a:lnTo>
                    <a:pt x="79" y="98"/>
                  </a:lnTo>
                  <a:lnTo>
                    <a:pt x="84" y="126"/>
                  </a:lnTo>
                  <a:lnTo>
                    <a:pt x="67" y="136"/>
                  </a:lnTo>
                  <a:lnTo>
                    <a:pt x="39" y="102"/>
                  </a:lnTo>
                  <a:lnTo>
                    <a:pt x="10" y="64"/>
                  </a:lnTo>
                  <a:lnTo>
                    <a:pt x="0" y="41"/>
                  </a:lnTo>
                  <a:lnTo>
                    <a:pt x="46" y="29"/>
                  </a:lnTo>
                  <a:lnTo>
                    <a:pt x="69" y="14"/>
                  </a:lnTo>
                  <a:lnTo>
                    <a:pt x="98" y="14"/>
                  </a:lnTo>
                  <a:lnTo>
                    <a:pt x="1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3" name="Freeform 396"/>
            <p:cNvSpPr>
              <a:spLocks/>
            </p:cNvSpPr>
            <p:nvPr/>
          </p:nvSpPr>
          <p:spPr bwMode="auto">
            <a:xfrm>
              <a:off x="2192" y="819"/>
              <a:ext cx="100" cy="140"/>
            </a:xfrm>
            <a:custGeom>
              <a:avLst/>
              <a:gdLst>
                <a:gd name="T0" fmla="*/ 0 w 100"/>
                <a:gd name="T1" fmla="*/ 0 h 140"/>
                <a:gd name="T2" fmla="*/ 45 w 100"/>
                <a:gd name="T3" fmla="*/ 9 h 140"/>
                <a:gd name="T4" fmla="*/ 81 w 100"/>
                <a:gd name="T5" fmla="*/ 21 h 140"/>
                <a:gd name="T6" fmla="*/ 88 w 100"/>
                <a:gd name="T7" fmla="*/ 85 h 140"/>
                <a:gd name="T8" fmla="*/ 69 w 100"/>
                <a:gd name="T9" fmla="*/ 95 h 140"/>
                <a:gd name="T10" fmla="*/ 83 w 100"/>
                <a:gd name="T11" fmla="*/ 107 h 140"/>
                <a:gd name="T12" fmla="*/ 100 w 100"/>
                <a:gd name="T13" fmla="*/ 126 h 140"/>
                <a:gd name="T14" fmla="*/ 86 w 100"/>
                <a:gd name="T15" fmla="*/ 140 h 140"/>
                <a:gd name="T16" fmla="*/ 57 w 100"/>
                <a:gd name="T17" fmla="*/ 133 h 140"/>
                <a:gd name="T18" fmla="*/ 43 w 100"/>
                <a:gd name="T19" fmla="*/ 57 h 140"/>
                <a:gd name="T20" fmla="*/ 38 w 100"/>
                <a:gd name="T21" fmla="*/ 21 h 140"/>
                <a:gd name="T22" fmla="*/ 0 w 100"/>
                <a:gd name="T23" fmla="*/ 0 h 140"/>
                <a:gd name="T24" fmla="*/ 0 w 10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40"/>
                <a:gd name="T41" fmla="*/ 100 w 10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40">
                  <a:moveTo>
                    <a:pt x="0" y="0"/>
                  </a:moveTo>
                  <a:lnTo>
                    <a:pt x="45" y="9"/>
                  </a:lnTo>
                  <a:lnTo>
                    <a:pt x="81" y="21"/>
                  </a:lnTo>
                  <a:lnTo>
                    <a:pt x="88" y="85"/>
                  </a:lnTo>
                  <a:lnTo>
                    <a:pt x="69" y="95"/>
                  </a:lnTo>
                  <a:lnTo>
                    <a:pt x="83" y="107"/>
                  </a:lnTo>
                  <a:lnTo>
                    <a:pt x="100" y="126"/>
                  </a:lnTo>
                  <a:lnTo>
                    <a:pt x="86" y="140"/>
                  </a:lnTo>
                  <a:lnTo>
                    <a:pt x="57" y="133"/>
                  </a:lnTo>
                  <a:lnTo>
                    <a:pt x="43" y="57"/>
                  </a:lnTo>
                  <a:lnTo>
                    <a:pt x="38" y="21"/>
                  </a:lnTo>
                  <a:lnTo>
                    <a:pt x="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4" name="Freeform 397"/>
            <p:cNvSpPr>
              <a:spLocks/>
            </p:cNvSpPr>
            <p:nvPr/>
          </p:nvSpPr>
          <p:spPr bwMode="auto">
            <a:xfrm>
              <a:off x="2223" y="278"/>
              <a:ext cx="117" cy="133"/>
            </a:xfrm>
            <a:custGeom>
              <a:avLst/>
              <a:gdLst>
                <a:gd name="T0" fmla="*/ 86 w 117"/>
                <a:gd name="T1" fmla="*/ 21 h 133"/>
                <a:gd name="T2" fmla="*/ 117 w 117"/>
                <a:gd name="T3" fmla="*/ 106 h 133"/>
                <a:gd name="T4" fmla="*/ 102 w 117"/>
                <a:gd name="T5" fmla="*/ 133 h 133"/>
                <a:gd name="T6" fmla="*/ 0 w 117"/>
                <a:gd name="T7" fmla="*/ 104 h 133"/>
                <a:gd name="T8" fmla="*/ 2 w 117"/>
                <a:gd name="T9" fmla="*/ 61 h 133"/>
                <a:gd name="T10" fmla="*/ 31 w 117"/>
                <a:gd name="T11" fmla="*/ 52 h 133"/>
                <a:gd name="T12" fmla="*/ 40 w 117"/>
                <a:gd name="T13" fmla="*/ 0 h 133"/>
                <a:gd name="T14" fmla="*/ 86 w 117"/>
                <a:gd name="T15" fmla="*/ 21 h 133"/>
                <a:gd name="T16" fmla="*/ 86 w 117"/>
                <a:gd name="T17" fmla="*/ 2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33"/>
                <a:gd name="T29" fmla="*/ 117 w 11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33">
                  <a:moveTo>
                    <a:pt x="86" y="21"/>
                  </a:moveTo>
                  <a:lnTo>
                    <a:pt x="117" y="106"/>
                  </a:lnTo>
                  <a:lnTo>
                    <a:pt x="102" y="133"/>
                  </a:lnTo>
                  <a:lnTo>
                    <a:pt x="0" y="104"/>
                  </a:lnTo>
                  <a:lnTo>
                    <a:pt x="2" y="61"/>
                  </a:lnTo>
                  <a:lnTo>
                    <a:pt x="31" y="52"/>
                  </a:lnTo>
                  <a:lnTo>
                    <a:pt x="40" y="0"/>
                  </a:lnTo>
                  <a:lnTo>
                    <a:pt x="86" y="21"/>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5" name="Freeform 398"/>
            <p:cNvSpPr>
              <a:spLocks/>
            </p:cNvSpPr>
            <p:nvPr/>
          </p:nvSpPr>
          <p:spPr bwMode="auto">
            <a:xfrm>
              <a:off x="657" y="384"/>
              <a:ext cx="495" cy="546"/>
            </a:xfrm>
            <a:custGeom>
              <a:avLst/>
              <a:gdLst>
                <a:gd name="T0" fmla="*/ 459 w 495"/>
                <a:gd name="T1" fmla="*/ 95 h 546"/>
                <a:gd name="T2" fmla="*/ 483 w 495"/>
                <a:gd name="T3" fmla="*/ 105 h 546"/>
                <a:gd name="T4" fmla="*/ 495 w 495"/>
                <a:gd name="T5" fmla="*/ 129 h 546"/>
                <a:gd name="T6" fmla="*/ 495 w 495"/>
                <a:gd name="T7" fmla="*/ 188 h 546"/>
                <a:gd name="T8" fmla="*/ 488 w 495"/>
                <a:gd name="T9" fmla="*/ 221 h 546"/>
                <a:gd name="T10" fmla="*/ 462 w 495"/>
                <a:gd name="T11" fmla="*/ 269 h 546"/>
                <a:gd name="T12" fmla="*/ 452 w 495"/>
                <a:gd name="T13" fmla="*/ 278 h 546"/>
                <a:gd name="T14" fmla="*/ 426 w 495"/>
                <a:gd name="T15" fmla="*/ 283 h 546"/>
                <a:gd name="T16" fmla="*/ 421 w 495"/>
                <a:gd name="T17" fmla="*/ 361 h 546"/>
                <a:gd name="T18" fmla="*/ 378 w 495"/>
                <a:gd name="T19" fmla="*/ 449 h 546"/>
                <a:gd name="T20" fmla="*/ 328 w 495"/>
                <a:gd name="T21" fmla="*/ 504 h 546"/>
                <a:gd name="T22" fmla="*/ 250 w 495"/>
                <a:gd name="T23" fmla="*/ 546 h 546"/>
                <a:gd name="T24" fmla="*/ 186 w 495"/>
                <a:gd name="T25" fmla="*/ 518 h 546"/>
                <a:gd name="T26" fmla="*/ 62 w 495"/>
                <a:gd name="T27" fmla="*/ 352 h 546"/>
                <a:gd name="T28" fmla="*/ 21 w 495"/>
                <a:gd name="T29" fmla="*/ 261 h 546"/>
                <a:gd name="T30" fmla="*/ 0 w 495"/>
                <a:gd name="T31" fmla="*/ 190 h 546"/>
                <a:gd name="T32" fmla="*/ 12 w 495"/>
                <a:gd name="T33" fmla="*/ 121 h 546"/>
                <a:gd name="T34" fmla="*/ 12 w 495"/>
                <a:gd name="T35" fmla="*/ 29 h 546"/>
                <a:gd name="T36" fmla="*/ 95 w 495"/>
                <a:gd name="T37" fmla="*/ 17 h 546"/>
                <a:gd name="T38" fmla="*/ 231 w 495"/>
                <a:gd name="T39" fmla="*/ 8 h 546"/>
                <a:gd name="T40" fmla="*/ 302 w 495"/>
                <a:gd name="T41" fmla="*/ 0 h 546"/>
                <a:gd name="T42" fmla="*/ 364 w 495"/>
                <a:gd name="T43" fmla="*/ 0 h 546"/>
                <a:gd name="T44" fmla="*/ 400 w 495"/>
                <a:gd name="T45" fmla="*/ 22 h 546"/>
                <a:gd name="T46" fmla="*/ 459 w 495"/>
                <a:gd name="T47" fmla="*/ 95 h 546"/>
                <a:gd name="T48" fmla="*/ 459 w 495"/>
                <a:gd name="T49" fmla="*/ 95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5"/>
                <a:gd name="T76" fmla="*/ 0 h 546"/>
                <a:gd name="T77" fmla="*/ 495 w 495"/>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5" h="546">
                  <a:moveTo>
                    <a:pt x="459" y="95"/>
                  </a:moveTo>
                  <a:lnTo>
                    <a:pt x="483" y="105"/>
                  </a:lnTo>
                  <a:lnTo>
                    <a:pt x="495" y="129"/>
                  </a:lnTo>
                  <a:lnTo>
                    <a:pt x="495" y="188"/>
                  </a:lnTo>
                  <a:lnTo>
                    <a:pt x="488" y="221"/>
                  </a:lnTo>
                  <a:lnTo>
                    <a:pt x="462" y="269"/>
                  </a:lnTo>
                  <a:lnTo>
                    <a:pt x="452" y="278"/>
                  </a:lnTo>
                  <a:lnTo>
                    <a:pt x="426" y="283"/>
                  </a:lnTo>
                  <a:lnTo>
                    <a:pt x="421" y="361"/>
                  </a:lnTo>
                  <a:lnTo>
                    <a:pt x="378" y="449"/>
                  </a:lnTo>
                  <a:lnTo>
                    <a:pt x="328" y="504"/>
                  </a:lnTo>
                  <a:lnTo>
                    <a:pt x="250" y="546"/>
                  </a:lnTo>
                  <a:lnTo>
                    <a:pt x="186" y="518"/>
                  </a:lnTo>
                  <a:lnTo>
                    <a:pt x="62" y="352"/>
                  </a:lnTo>
                  <a:lnTo>
                    <a:pt x="21" y="261"/>
                  </a:lnTo>
                  <a:lnTo>
                    <a:pt x="0" y="190"/>
                  </a:lnTo>
                  <a:lnTo>
                    <a:pt x="12" y="121"/>
                  </a:lnTo>
                  <a:lnTo>
                    <a:pt x="12" y="29"/>
                  </a:lnTo>
                  <a:lnTo>
                    <a:pt x="95" y="17"/>
                  </a:lnTo>
                  <a:lnTo>
                    <a:pt x="231" y="8"/>
                  </a:lnTo>
                  <a:lnTo>
                    <a:pt x="302" y="0"/>
                  </a:lnTo>
                  <a:lnTo>
                    <a:pt x="364" y="0"/>
                  </a:lnTo>
                  <a:lnTo>
                    <a:pt x="400" y="22"/>
                  </a:lnTo>
                  <a:lnTo>
                    <a:pt x="459" y="95"/>
                  </a:lnTo>
                  <a:close/>
                </a:path>
              </a:pathLst>
            </a:custGeom>
            <a:solidFill>
              <a:srgbClr val="FFC4B8"/>
            </a:solidFill>
            <a:ln w="9525">
              <a:noFill/>
              <a:round/>
              <a:headEnd/>
              <a:tailEnd/>
            </a:ln>
          </p:spPr>
          <p:txBody>
            <a:bodyPr/>
            <a:lstStyle/>
            <a:p>
              <a:endParaRPr lang="en-US">
                <a:latin typeface="Calibri" pitchFamily="34" charset="0"/>
              </a:endParaRPr>
            </a:p>
          </p:txBody>
        </p:sp>
        <p:sp>
          <p:nvSpPr>
            <p:cNvPr id="23716" name="Freeform 399"/>
            <p:cNvSpPr>
              <a:spLocks/>
            </p:cNvSpPr>
            <p:nvPr/>
          </p:nvSpPr>
          <p:spPr bwMode="auto">
            <a:xfrm>
              <a:off x="716" y="710"/>
              <a:ext cx="341" cy="208"/>
            </a:xfrm>
            <a:custGeom>
              <a:avLst/>
              <a:gdLst>
                <a:gd name="T0" fmla="*/ 105 w 341"/>
                <a:gd name="T1" fmla="*/ 16 h 208"/>
                <a:gd name="T2" fmla="*/ 65 w 341"/>
                <a:gd name="T3" fmla="*/ 71 h 208"/>
                <a:gd name="T4" fmla="*/ 91 w 341"/>
                <a:gd name="T5" fmla="*/ 99 h 208"/>
                <a:gd name="T6" fmla="*/ 110 w 341"/>
                <a:gd name="T7" fmla="*/ 97 h 208"/>
                <a:gd name="T8" fmla="*/ 115 w 341"/>
                <a:gd name="T9" fmla="*/ 147 h 208"/>
                <a:gd name="T10" fmla="*/ 150 w 341"/>
                <a:gd name="T11" fmla="*/ 151 h 208"/>
                <a:gd name="T12" fmla="*/ 136 w 341"/>
                <a:gd name="T13" fmla="*/ 173 h 208"/>
                <a:gd name="T14" fmla="*/ 198 w 341"/>
                <a:gd name="T15" fmla="*/ 185 h 208"/>
                <a:gd name="T16" fmla="*/ 212 w 341"/>
                <a:gd name="T17" fmla="*/ 163 h 208"/>
                <a:gd name="T18" fmla="*/ 188 w 341"/>
                <a:gd name="T19" fmla="*/ 147 h 208"/>
                <a:gd name="T20" fmla="*/ 205 w 341"/>
                <a:gd name="T21" fmla="*/ 135 h 208"/>
                <a:gd name="T22" fmla="*/ 243 w 341"/>
                <a:gd name="T23" fmla="*/ 128 h 208"/>
                <a:gd name="T24" fmla="*/ 231 w 341"/>
                <a:gd name="T25" fmla="*/ 80 h 208"/>
                <a:gd name="T26" fmla="*/ 291 w 341"/>
                <a:gd name="T27" fmla="*/ 85 h 208"/>
                <a:gd name="T28" fmla="*/ 341 w 341"/>
                <a:gd name="T29" fmla="*/ 49 h 208"/>
                <a:gd name="T30" fmla="*/ 331 w 341"/>
                <a:gd name="T31" fmla="*/ 94 h 208"/>
                <a:gd name="T32" fmla="*/ 288 w 341"/>
                <a:gd name="T33" fmla="*/ 159 h 208"/>
                <a:gd name="T34" fmla="*/ 246 w 341"/>
                <a:gd name="T35" fmla="*/ 197 h 208"/>
                <a:gd name="T36" fmla="*/ 193 w 341"/>
                <a:gd name="T37" fmla="*/ 208 h 208"/>
                <a:gd name="T38" fmla="*/ 148 w 341"/>
                <a:gd name="T39" fmla="*/ 204 h 208"/>
                <a:gd name="T40" fmla="*/ 115 w 341"/>
                <a:gd name="T41" fmla="*/ 189 h 208"/>
                <a:gd name="T42" fmla="*/ 69 w 341"/>
                <a:gd name="T43" fmla="*/ 140 h 208"/>
                <a:gd name="T44" fmla="*/ 34 w 341"/>
                <a:gd name="T45" fmla="*/ 92 h 208"/>
                <a:gd name="T46" fmla="*/ 3 w 341"/>
                <a:gd name="T47" fmla="*/ 30 h 208"/>
                <a:gd name="T48" fmla="*/ 0 w 341"/>
                <a:gd name="T49" fmla="*/ 0 h 208"/>
                <a:gd name="T50" fmla="*/ 31 w 341"/>
                <a:gd name="T51" fmla="*/ 30 h 208"/>
                <a:gd name="T52" fmla="*/ 60 w 341"/>
                <a:gd name="T53" fmla="*/ 33 h 208"/>
                <a:gd name="T54" fmla="*/ 105 w 341"/>
                <a:gd name="T55" fmla="*/ 16 h 208"/>
                <a:gd name="T56" fmla="*/ 105 w 341"/>
                <a:gd name="T57" fmla="*/ 16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1"/>
                <a:gd name="T88" fmla="*/ 0 h 208"/>
                <a:gd name="T89" fmla="*/ 341 w 34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1" h="208">
                  <a:moveTo>
                    <a:pt x="105" y="16"/>
                  </a:moveTo>
                  <a:lnTo>
                    <a:pt x="65" y="71"/>
                  </a:lnTo>
                  <a:lnTo>
                    <a:pt x="91" y="99"/>
                  </a:lnTo>
                  <a:lnTo>
                    <a:pt x="110" y="97"/>
                  </a:lnTo>
                  <a:lnTo>
                    <a:pt x="115" y="147"/>
                  </a:lnTo>
                  <a:lnTo>
                    <a:pt x="150" y="151"/>
                  </a:lnTo>
                  <a:lnTo>
                    <a:pt x="136" y="173"/>
                  </a:lnTo>
                  <a:lnTo>
                    <a:pt x="198" y="185"/>
                  </a:lnTo>
                  <a:lnTo>
                    <a:pt x="212" y="163"/>
                  </a:lnTo>
                  <a:lnTo>
                    <a:pt x="188" y="147"/>
                  </a:lnTo>
                  <a:lnTo>
                    <a:pt x="205" y="135"/>
                  </a:lnTo>
                  <a:lnTo>
                    <a:pt x="243" y="128"/>
                  </a:lnTo>
                  <a:lnTo>
                    <a:pt x="231" y="80"/>
                  </a:lnTo>
                  <a:lnTo>
                    <a:pt x="291" y="85"/>
                  </a:lnTo>
                  <a:lnTo>
                    <a:pt x="341" y="49"/>
                  </a:lnTo>
                  <a:lnTo>
                    <a:pt x="331" y="94"/>
                  </a:lnTo>
                  <a:lnTo>
                    <a:pt x="288" y="159"/>
                  </a:lnTo>
                  <a:lnTo>
                    <a:pt x="246" y="197"/>
                  </a:lnTo>
                  <a:lnTo>
                    <a:pt x="193" y="208"/>
                  </a:lnTo>
                  <a:lnTo>
                    <a:pt x="148" y="204"/>
                  </a:lnTo>
                  <a:lnTo>
                    <a:pt x="115" y="189"/>
                  </a:lnTo>
                  <a:lnTo>
                    <a:pt x="69" y="140"/>
                  </a:lnTo>
                  <a:lnTo>
                    <a:pt x="34" y="92"/>
                  </a:lnTo>
                  <a:lnTo>
                    <a:pt x="3" y="30"/>
                  </a:lnTo>
                  <a:lnTo>
                    <a:pt x="0" y="0"/>
                  </a:lnTo>
                  <a:lnTo>
                    <a:pt x="31" y="30"/>
                  </a:lnTo>
                  <a:lnTo>
                    <a:pt x="60" y="33"/>
                  </a:lnTo>
                  <a:lnTo>
                    <a:pt x="105" y="16"/>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7" name="Freeform 400"/>
            <p:cNvSpPr>
              <a:spLocks/>
            </p:cNvSpPr>
            <p:nvPr/>
          </p:nvSpPr>
          <p:spPr bwMode="auto">
            <a:xfrm>
              <a:off x="826" y="807"/>
              <a:ext cx="121" cy="45"/>
            </a:xfrm>
            <a:custGeom>
              <a:avLst/>
              <a:gdLst>
                <a:gd name="T0" fmla="*/ 0 w 121"/>
                <a:gd name="T1" fmla="*/ 5 h 45"/>
                <a:gd name="T2" fmla="*/ 24 w 121"/>
                <a:gd name="T3" fmla="*/ 31 h 45"/>
                <a:gd name="T4" fmla="*/ 62 w 121"/>
                <a:gd name="T5" fmla="*/ 45 h 45"/>
                <a:gd name="T6" fmla="*/ 90 w 121"/>
                <a:gd name="T7" fmla="*/ 33 h 45"/>
                <a:gd name="T8" fmla="*/ 121 w 121"/>
                <a:gd name="T9" fmla="*/ 0 h 45"/>
                <a:gd name="T10" fmla="*/ 78 w 121"/>
                <a:gd name="T11" fmla="*/ 5 h 45"/>
                <a:gd name="T12" fmla="*/ 31 w 121"/>
                <a:gd name="T13" fmla="*/ 5 h 45"/>
                <a:gd name="T14" fmla="*/ 0 w 121"/>
                <a:gd name="T15" fmla="*/ 5 h 45"/>
                <a:gd name="T16" fmla="*/ 0 w 121"/>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0" y="5"/>
                  </a:moveTo>
                  <a:lnTo>
                    <a:pt x="24" y="31"/>
                  </a:lnTo>
                  <a:lnTo>
                    <a:pt x="62" y="45"/>
                  </a:lnTo>
                  <a:lnTo>
                    <a:pt x="90" y="33"/>
                  </a:lnTo>
                  <a:lnTo>
                    <a:pt x="121" y="0"/>
                  </a:lnTo>
                  <a:lnTo>
                    <a:pt x="78" y="5"/>
                  </a:lnTo>
                  <a:lnTo>
                    <a:pt x="31" y="5"/>
                  </a:lnTo>
                  <a:lnTo>
                    <a:pt x="0" y="5"/>
                  </a:lnTo>
                  <a:close/>
                </a:path>
              </a:pathLst>
            </a:custGeom>
            <a:solidFill>
              <a:srgbClr val="EB8080"/>
            </a:solidFill>
            <a:ln w="9525">
              <a:noFill/>
              <a:round/>
              <a:headEnd/>
              <a:tailEnd/>
            </a:ln>
          </p:spPr>
          <p:txBody>
            <a:bodyPr/>
            <a:lstStyle/>
            <a:p>
              <a:endParaRPr lang="en-US">
                <a:latin typeface="Calibri" pitchFamily="34" charset="0"/>
              </a:endParaRPr>
            </a:p>
          </p:txBody>
        </p:sp>
        <p:sp>
          <p:nvSpPr>
            <p:cNvPr id="23718" name="Freeform 401"/>
            <p:cNvSpPr>
              <a:spLocks/>
            </p:cNvSpPr>
            <p:nvPr/>
          </p:nvSpPr>
          <p:spPr bwMode="auto">
            <a:xfrm>
              <a:off x="850" y="823"/>
              <a:ext cx="66" cy="17"/>
            </a:xfrm>
            <a:custGeom>
              <a:avLst/>
              <a:gdLst>
                <a:gd name="T0" fmla="*/ 57 w 66"/>
                <a:gd name="T1" fmla="*/ 5 h 17"/>
                <a:gd name="T2" fmla="*/ 0 w 66"/>
                <a:gd name="T3" fmla="*/ 0 h 17"/>
                <a:gd name="T4" fmla="*/ 16 w 66"/>
                <a:gd name="T5" fmla="*/ 17 h 17"/>
                <a:gd name="T6" fmla="*/ 66 w 66"/>
                <a:gd name="T7" fmla="*/ 15 h 17"/>
                <a:gd name="T8" fmla="*/ 57 w 66"/>
                <a:gd name="T9" fmla="*/ 5 h 17"/>
                <a:gd name="T10" fmla="*/ 57 w 66"/>
                <a:gd name="T11" fmla="*/ 5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57" y="5"/>
                  </a:moveTo>
                  <a:lnTo>
                    <a:pt x="0" y="0"/>
                  </a:lnTo>
                  <a:lnTo>
                    <a:pt x="16" y="17"/>
                  </a:lnTo>
                  <a:lnTo>
                    <a:pt x="66" y="15"/>
                  </a:lnTo>
                  <a:lnTo>
                    <a:pt x="57" y="5"/>
                  </a:lnTo>
                  <a:close/>
                </a:path>
              </a:pathLst>
            </a:custGeom>
            <a:solidFill>
              <a:srgbClr val="FAADAD"/>
            </a:solidFill>
            <a:ln w="9525">
              <a:noFill/>
              <a:round/>
              <a:headEnd/>
              <a:tailEnd/>
            </a:ln>
          </p:spPr>
          <p:txBody>
            <a:bodyPr/>
            <a:lstStyle/>
            <a:p>
              <a:endParaRPr lang="en-US">
                <a:latin typeface="Calibri" pitchFamily="34" charset="0"/>
              </a:endParaRPr>
            </a:p>
          </p:txBody>
        </p:sp>
        <p:sp>
          <p:nvSpPr>
            <p:cNvPr id="23719" name="Freeform 402"/>
            <p:cNvSpPr>
              <a:spLocks/>
            </p:cNvSpPr>
            <p:nvPr/>
          </p:nvSpPr>
          <p:spPr bwMode="auto">
            <a:xfrm>
              <a:off x="866" y="748"/>
              <a:ext cx="96" cy="56"/>
            </a:xfrm>
            <a:custGeom>
              <a:avLst/>
              <a:gdLst>
                <a:gd name="T0" fmla="*/ 65 w 96"/>
                <a:gd name="T1" fmla="*/ 0 h 56"/>
                <a:gd name="T2" fmla="*/ 86 w 96"/>
                <a:gd name="T3" fmla="*/ 23 h 56"/>
                <a:gd name="T4" fmla="*/ 96 w 96"/>
                <a:gd name="T5" fmla="*/ 47 h 56"/>
                <a:gd name="T6" fmla="*/ 53 w 96"/>
                <a:gd name="T7" fmla="*/ 26 h 56"/>
                <a:gd name="T8" fmla="*/ 74 w 96"/>
                <a:gd name="T9" fmla="*/ 56 h 56"/>
                <a:gd name="T10" fmla="*/ 38 w 96"/>
                <a:gd name="T11" fmla="*/ 56 h 56"/>
                <a:gd name="T12" fmla="*/ 0 w 96"/>
                <a:gd name="T13" fmla="*/ 56 h 56"/>
                <a:gd name="T14" fmla="*/ 19 w 96"/>
                <a:gd name="T15" fmla="*/ 33 h 56"/>
                <a:gd name="T16" fmla="*/ 48 w 96"/>
                <a:gd name="T17" fmla="*/ 11 h 56"/>
                <a:gd name="T18" fmla="*/ 65 w 96"/>
                <a:gd name="T19" fmla="*/ 0 h 56"/>
                <a:gd name="T20" fmla="*/ 65 w 9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6"/>
                <a:gd name="T35" fmla="*/ 96 w 9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6">
                  <a:moveTo>
                    <a:pt x="65" y="0"/>
                  </a:moveTo>
                  <a:lnTo>
                    <a:pt x="86" y="23"/>
                  </a:lnTo>
                  <a:lnTo>
                    <a:pt x="96" y="47"/>
                  </a:lnTo>
                  <a:lnTo>
                    <a:pt x="53" y="26"/>
                  </a:lnTo>
                  <a:lnTo>
                    <a:pt x="74" y="56"/>
                  </a:lnTo>
                  <a:lnTo>
                    <a:pt x="38" y="56"/>
                  </a:lnTo>
                  <a:lnTo>
                    <a:pt x="0" y="56"/>
                  </a:lnTo>
                  <a:lnTo>
                    <a:pt x="19" y="33"/>
                  </a:lnTo>
                  <a:lnTo>
                    <a:pt x="48" y="11"/>
                  </a:lnTo>
                  <a:lnTo>
                    <a:pt x="6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0" name="Freeform 403"/>
            <p:cNvSpPr>
              <a:spLocks/>
            </p:cNvSpPr>
            <p:nvPr/>
          </p:nvSpPr>
          <p:spPr bwMode="auto">
            <a:xfrm>
              <a:off x="697" y="577"/>
              <a:ext cx="141" cy="61"/>
            </a:xfrm>
            <a:custGeom>
              <a:avLst/>
              <a:gdLst>
                <a:gd name="T0" fmla="*/ 69 w 141"/>
                <a:gd name="T1" fmla="*/ 7 h 61"/>
                <a:gd name="T2" fmla="*/ 117 w 141"/>
                <a:gd name="T3" fmla="*/ 14 h 61"/>
                <a:gd name="T4" fmla="*/ 141 w 141"/>
                <a:gd name="T5" fmla="*/ 31 h 61"/>
                <a:gd name="T6" fmla="*/ 141 w 141"/>
                <a:gd name="T7" fmla="*/ 59 h 61"/>
                <a:gd name="T8" fmla="*/ 117 w 141"/>
                <a:gd name="T9" fmla="*/ 61 h 61"/>
                <a:gd name="T10" fmla="*/ 100 w 141"/>
                <a:gd name="T11" fmla="*/ 38 h 61"/>
                <a:gd name="T12" fmla="*/ 62 w 141"/>
                <a:gd name="T13" fmla="*/ 23 h 61"/>
                <a:gd name="T14" fmla="*/ 31 w 141"/>
                <a:gd name="T15" fmla="*/ 28 h 61"/>
                <a:gd name="T16" fmla="*/ 24 w 141"/>
                <a:gd name="T17" fmla="*/ 61 h 61"/>
                <a:gd name="T18" fmla="*/ 3 w 141"/>
                <a:gd name="T19" fmla="*/ 61 h 61"/>
                <a:gd name="T20" fmla="*/ 0 w 141"/>
                <a:gd name="T21" fmla="*/ 14 h 61"/>
                <a:gd name="T22" fmla="*/ 24 w 141"/>
                <a:gd name="T23" fmla="*/ 0 h 61"/>
                <a:gd name="T24" fmla="*/ 69 w 141"/>
                <a:gd name="T25" fmla="*/ 7 h 61"/>
                <a:gd name="T26" fmla="*/ 69 w 141"/>
                <a:gd name="T27" fmla="*/ 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61"/>
                <a:gd name="T44" fmla="*/ 141 w 14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61">
                  <a:moveTo>
                    <a:pt x="69" y="7"/>
                  </a:moveTo>
                  <a:lnTo>
                    <a:pt x="117" y="14"/>
                  </a:lnTo>
                  <a:lnTo>
                    <a:pt x="141" y="31"/>
                  </a:lnTo>
                  <a:lnTo>
                    <a:pt x="141" y="59"/>
                  </a:lnTo>
                  <a:lnTo>
                    <a:pt x="117" y="61"/>
                  </a:lnTo>
                  <a:lnTo>
                    <a:pt x="100" y="38"/>
                  </a:lnTo>
                  <a:lnTo>
                    <a:pt x="62" y="23"/>
                  </a:lnTo>
                  <a:lnTo>
                    <a:pt x="31" y="28"/>
                  </a:lnTo>
                  <a:lnTo>
                    <a:pt x="24" y="61"/>
                  </a:lnTo>
                  <a:lnTo>
                    <a:pt x="3" y="61"/>
                  </a:lnTo>
                  <a:lnTo>
                    <a:pt x="0" y="14"/>
                  </a:lnTo>
                  <a:lnTo>
                    <a:pt x="24" y="0"/>
                  </a:lnTo>
                  <a:lnTo>
                    <a:pt x="69"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1" name="Freeform 404"/>
            <p:cNvSpPr>
              <a:spLocks/>
            </p:cNvSpPr>
            <p:nvPr/>
          </p:nvSpPr>
          <p:spPr bwMode="auto">
            <a:xfrm>
              <a:off x="852" y="560"/>
              <a:ext cx="183" cy="93"/>
            </a:xfrm>
            <a:custGeom>
              <a:avLst/>
              <a:gdLst>
                <a:gd name="T0" fmla="*/ 0 w 183"/>
                <a:gd name="T1" fmla="*/ 50 h 93"/>
                <a:gd name="T2" fmla="*/ 21 w 183"/>
                <a:gd name="T3" fmla="*/ 59 h 93"/>
                <a:gd name="T4" fmla="*/ 38 w 183"/>
                <a:gd name="T5" fmla="*/ 74 h 93"/>
                <a:gd name="T6" fmla="*/ 74 w 183"/>
                <a:gd name="T7" fmla="*/ 93 h 93"/>
                <a:gd name="T8" fmla="*/ 114 w 183"/>
                <a:gd name="T9" fmla="*/ 74 h 93"/>
                <a:gd name="T10" fmla="*/ 140 w 183"/>
                <a:gd name="T11" fmla="*/ 62 h 93"/>
                <a:gd name="T12" fmla="*/ 64 w 183"/>
                <a:gd name="T13" fmla="*/ 64 h 93"/>
                <a:gd name="T14" fmla="*/ 52 w 183"/>
                <a:gd name="T15" fmla="*/ 33 h 93"/>
                <a:gd name="T16" fmla="*/ 90 w 183"/>
                <a:gd name="T17" fmla="*/ 24 h 93"/>
                <a:gd name="T18" fmla="*/ 126 w 183"/>
                <a:gd name="T19" fmla="*/ 31 h 93"/>
                <a:gd name="T20" fmla="*/ 162 w 183"/>
                <a:gd name="T21" fmla="*/ 40 h 93"/>
                <a:gd name="T22" fmla="*/ 183 w 183"/>
                <a:gd name="T23" fmla="*/ 24 h 93"/>
                <a:gd name="T24" fmla="*/ 140 w 183"/>
                <a:gd name="T25" fmla="*/ 0 h 93"/>
                <a:gd name="T26" fmla="*/ 110 w 183"/>
                <a:gd name="T27" fmla="*/ 0 h 93"/>
                <a:gd name="T28" fmla="*/ 64 w 183"/>
                <a:gd name="T29" fmla="*/ 17 h 93"/>
                <a:gd name="T30" fmla="*/ 31 w 183"/>
                <a:gd name="T31" fmla="*/ 29 h 93"/>
                <a:gd name="T32" fmla="*/ 0 w 183"/>
                <a:gd name="T33" fmla="*/ 31 h 93"/>
                <a:gd name="T34" fmla="*/ 0 w 183"/>
                <a:gd name="T35" fmla="*/ 50 h 93"/>
                <a:gd name="T36" fmla="*/ 0 w 183"/>
                <a:gd name="T37" fmla="*/ 5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93"/>
                <a:gd name="T59" fmla="*/ 183 w 183"/>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93">
                  <a:moveTo>
                    <a:pt x="0" y="50"/>
                  </a:moveTo>
                  <a:lnTo>
                    <a:pt x="21" y="59"/>
                  </a:lnTo>
                  <a:lnTo>
                    <a:pt x="38" y="74"/>
                  </a:lnTo>
                  <a:lnTo>
                    <a:pt x="74" y="93"/>
                  </a:lnTo>
                  <a:lnTo>
                    <a:pt x="114" y="74"/>
                  </a:lnTo>
                  <a:lnTo>
                    <a:pt x="140" y="62"/>
                  </a:lnTo>
                  <a:lnTo>
                    <a:pt x="64" y="64"/>
                  </a:lnTo>
                  <a:lnTo>
                    <a:pt x="52" y="33"/>
                  </a:lnTo>
                  <a:lnTo>
                    <a:pt x="90" y="24"/>
                  </a:lnTo>
                  <a:lnTo>
                    <a:pt x="126" y="31"/>
                  </a:lnTo>
                  <a:lnTo>
                    <a:pt x="162" y="40"/>
                  </a:lnTo>
                  <a:lnTo>
                    <a:pt x="183" y="24"/>
                  </a:lnTo>
                  <a:lnTo>
                    <a:pt x="140" y="0"/>
                  </a:lnTo>
                  <a:lnTo>
                    <a:pt x="110" y="0"/>
                  </a:lnTo>
                  <a:lnTo>
                    <a:pt x="64" y="17"/>
                  </a:lnTo>
                  <a:lnTo>
                    <a:pt x="31" y="29"/>
                  </a:lnTo>
                  <a:lnTo>
                    <a:pt x="0" y="31"/>
                  </a:lnTo>
                  <a:lnTo>
                    <a:pt x="0" y="5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2" name="Freeform 405"/>
            <p:cNvSpPr>
              <a:spLocks/>
            </p:cNvSpPr>
            <p:nvPr/>
          </p:nvSpPr>
          <p:spPr bwMode="auto">
            <a:xfrm>
              <a:off x="885" y="636"/>
              <a:ext cx="77" cy="52"/>
            </a:xfrm>
            <a:custGeom>
              <a:avLst/>
              <a:gdLst>
                <a:gd name="T0" fmla="*/ 0 w 77"/>
                <a:gd name="T1" fmla="*/ 26 h 52"/>
                <a:gd name="T2" fmla="*/ 57 w 77"/>
                <a:gd name="T3" fmla="*/ 52 h 52"/>
                <a:gd name="T4" fmla="*/ 77 w 77"/>
                <a:gd name="T5" fmla="*/ 38 h 52"/>
                <a:gd name="T6" fmla="*/ 27 w 77"/>
                <a:gd name="T7" fmla="*/ 0 h 52"/>
                <a:gd name="T8" fmla="*/ 5 w 77"/>
                <a:gd name="T9" fmla="*/ 0 h 52"/>
                <a:gd name="T10" fmla="*/ 0 w 77"/>
                <a:gd name="T11" fmla="*/ 26 h 52"/>
                <a:gd name="T12" fmla="*/ 0 w 77"/>
                <a:gd name="T13" fmla="*/ 26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6"/>
                  </a:moveTo>
                  <a:lnTo>
                    <a:pt x="57" y="52"/>
                  </a:lnTo>
                  <a:lnTo>
                    <a:pt x="77" y="38"/>
                  </a:lnTo>
                  <a:lnTo>
                    <a:pt x="27" y="0"/>
                  </a:lnTo>
                  <a:lnTo>
                    <a:pt x="5" y="0"/>
                  </a:lnTo>
                  <a:lnTo>
                    <a:pt x="0" y="26"/>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3" name="Freeform 406"/>
            <p:cNvSpPr>
              <a:spLocks/>
            </p:cNvSpPr>
            <p:nvPr/>
          </p:nvSpPr>
          <p:spPr bwMode="auto">
            <a:xfrm>
              <a:off x="850" y="695"/>
              <a:ext cx="31" cy="64"/>
            </a:xfrm>
            <a:custGeom>
              <a:avLst/>
              <a:gdLst>
                <a:gd name="T0" fmla="*/ 23 w 31"/>
                <a:gd name="T1" fmla="*/ 15 h 64"/>
                <a:gd name="T2" fmla="*/ 31 w 31"/>
                <a:gd name="T3" fmla="*/ 45 h 64"/>
                <a:gd name="T4" fmla="*/ 23 w 31"/>
                <a:gd name="T5" fmla="*/ 64 h 64"/>
                <a:gd name="T6" fmla="*/ 0 w 31"/>
                <a:gd name="T7" fmla="*/ 57 h 64"/>
                <a:gd name="T8" fmla="*/ 0 w 31"/>
                <a:gd name="T9" fmla="*/ 10 h 64"/>
                <a:gd name="T10" fmla="*/ 14 w 31"/>
                <a:gd name="T11" fmla="*/ 0 h 64"/>
                <a:gd name="T12" fmla="*/ 23 w 31"/>
                <a:gd name="T13" fmla="*/ 15 h 64"/>
                <a:gd name="T14" fmla="*/ 23 w 31"/>
                <a:gd name="T15" fmla="*/ 15 h 6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4"/>
                <a:gd name="T26" fmla="*/ 31 w 31"/>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4">
                  <a:moveTo>
                    <a:pt x="23" y="15"/>
                  </a:moveTo>
                  <a:lnTo>
                    <a:pt x="31" y="45"/>
                  </a:lnTo>
                  <a:lnTo>
                    <a:pt x="23" y="64"/>
                  </a:lnTo>
                  <a:lnTo>
                    <a:pt x="0" y="57"/>
                  </a:lnTo>
                  <a:lnTo>
                    <a:pt x="0" y="10"/>
                  </a:lnTo>
                  <a:lnTo>
                    <a:pt x="14" y="0"/>
                  </a:lnTo>
                  <a:lnTo>
                    <a:pt x="23" y="15"/>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4" name="Freeform 407"/>
            <p:cNvSpPr>
              <a:spLocks/>
            </p:cNvSpPr>
            <p:nvPr/>
          </p:nvSpPr>
          <p:spPr bwMode="auto">
            <a:xfrm>
              <a:off x="845" y="622"/>
              <a:ext cx="26" cy="66"/>
            </a:xfrm>
            <a:custGeom>
              <a:avLst/>
              <a:gdLst>
                <a:gd name="T0" fmla="*/ 12 w 26"/>
                <a:gd name="T1" fmla="*/ 0 h 66"/>
                <a:gd name="T2" fmla="*/ 0 w 26"/>
                <a:gd name="T3" fmla="*/ 14 h 66"/>
                <a:gd name="T4" fmla="*/ 0 w 26"/>
                <a:gd name="T5" fmla="*/ 59 h 66"/>
                <a:gd name="T6" fmla="*/ 12 w 26"/>
                <a:gd name="T7" fmla="*/ 66 h 66"/>
                <a:gd name="T8" fmla="*/ 26 w 26"/>
                <a:gd name="T9" fmla="*/ 16 h 66"/>
                <a:gd name="T10" fmla="*/ 12 w 26"/>
                <a:gd name="T11" fmla="*/ 0 h 66"/>
                <a:gd name="T12" fmla="*/ 12 w 26"/>
                <a:gd name="T13" fmla="*/ 0 h 66"/>
                <a:gd name="T14" fmla="*/ 0 60000 65536"/>
                <a:gd name="T15" fmla="*/ 0 60000 65536"/>
                <a:gd name="T16" fmla="*/ 0 60000 65536"/>
                <a:gd name="T17" fmla="*/ 0 60000 65536"/>
                <a:gd name="T18" fmla="*/ 0 60000 65536"/>
                <a:gd name="T19" fmla="*/ 0 60000 65536"/>
                <a:gd name="T20" fmla="*/ 0 60000 65536"/>
                <a:gd name="T21" fmla="*/ 0 w 26"/>
                <a:gd name="T22" fmla="*/ 0 h 66"/>
                <a:gd name="T23" fmla="*/ 26 w 2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6">
                  <a:moveTo>
                    <a:pt x="12" y="0"/>
                  </a:moveTo>
                  <a:lnTo>
                    <a:pt x="0" y="14"/>
                  </a:lnTo>
                  <a:lnTo>
                    <a:pt x="0" y="59"/>
                  </a:lnTo>
                  <a:lnTo>
                    <a:pt x="12" y="66"/>
                  </a:lnTo>
                  <a:lnTo>
                    <a:pt x="26" y="16"/>
                  </a:lnTo>
                  <a:lnTo>
                    <a:pt x="1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5" name="Freeform 408"/>
            <p:cNvSpPr>
              <a:spLocks/>
            </p:cNvSpPr>
            <p:nvPr/>
          </p:nvSpPr>
          <p:spPr bwMode="auto">
            <a:xfrm>
              <a:off x="812" y="418"/>
              <a:ext cx="123" cy="76"/>
            </a:xfrm>
            <a:custGeom>
              <a:avLst/>
              <a:gdLst>
                <a:gd name="T0" fmla="*/ 104 w 123"/>
                <a:gd name="T1" fmla="*/ 0 h 76"/>
                <a:gd name="T2" fmla="*/ 123 w 123"/>
                <a:gd name="T3" fmla="*/ 38 h 76"/>
                <a:gd name="T4" fmla="*/ 52 w 123"/>
                <a:gd name="T5" fmla="*/ 76 h 76"/>
                <a:gd name="T6" fmla="*/ 0 w 123"/>
                <a:gd name="T7" fmla="*/ 47 h 76"/>
                <a:gd name="T8" fmla="*/ 2 w 123"/>
                <a:gd name="T9" fmla="*/ 28 h 76"/>
                <a:gd name="T10" fmla="*/ 104 w 123"/>
                <a:gd name="T11" fmla="*/ 0 h 76"/>
                <a:gd name="T12" fmla="*/ 104 w 123"/>
                <a:gd name="T13" fmla="*/ 0 h 76"/>
                <a:gd name="T14" fmla="*/ 0 60000 65536"/>
                <a:gd name="T15" fmla="*/ 0 60000 65536"/>
                <a:gd name="T16" fmla="*/ 0 60000 65536"/>
                <a:gd name="T17" fmla="*/ 0 60000 65536"/>
                <a:gd name="T18" fmla="*/ 0 60000 65536"/>
                <a:gd name="T19" fmla="*/ 0 60000 65536"/>
                <a:gd name="T20" fmla="*/ 0 60000 65536"/>
                <a:gd name="T21" fmla="*/ 0 w 123"/>
                <a:gd name="T22" fmla="*/ 0 h 76"/>
                <a:gd name="T23" fmla="*/ 123 w 12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6">
                  <a:moveTo>
                    <a:pt x="104" y="0"/>
                  </a:moveTo>
                  <a:lnTo>
                    <a:pt x="123" y="38"/>
                  </a:lnTo>
                  <a:lnTo>
                    <a:pt x="52" y="76"/>
                  </a:lnTo>
                  <a:lnTo>
                    <a:pt x="0" y="47"/>
                  </a:lnTo>
                  <a:lnTo>
                    <a:pt x="2" y="28"/>
                  </a:lnTo>
                  <a:lnTo>
                    <a:pt x="10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6" name="Freeform 409"/>
            <p:cNvSpPr>
              <a:spLocks/>
            </p:cNvSpPr>
            <p:nvPr/>
          </p:nvSpPr>
          <p:spPr bwMode="auto">
            <a:xfrm>
              <a:off x="621" y="152"/>
              <a:ext cx="514" cy="1248"/>
            </a:xfrm>
            <a:custGeom>
              <a:avLst/>
              <a:gdLst>
                <a:gd name="T0" fmla="*/ 412 w 514"/>
                <a:gd name="T1" fmla="*/ 35 h 1248"/>
                <a:gd name="T2" fmla="*/ 488 w 514"/>
                <a:gd name="T3" fmla="*/ 142 h 1248"/>
                <a:gd name="T4" fmla="*/ 507 w 514"/>
                <a:gd name="T5" fmla="*/ 301 h 1248"/>
                <a:gd name="T6" fmla="*/ 474 w 514"/>
                <a:gd name="T7" fmla="*/ 356 h 1248"/>
                <a:gd name="T8" fmla="*/ 474 w 514"/>
                <a:gd name="T9" fmla="*/ 451 h 1248"/>
                <a:gd name="T10" fmla="*/ 445 w 514"/>
                <a:gd name="T11" fmla="*/ 387 h 1248"/>
                <a:gd name="T12" fmla="*/ 414 w 514"/>
                <a:gd name="T13" fmla="*/ 318 h 1248"/>
                <a:gd name="T14" fmla="*/ 393 w 514"/>
                <a:gd name="T15" fmla="*/ 254 h 1248"/>
                <a:gd name="T16" fmla="*/ 307 w 514"/>
                <a:gd name="T17" fmla="*/ 270 h 1248"/>
                <a:gd name="T18" fmla="*/ 186 w 514"/>
                <a:gd name="T19" fmla="*/ 280 h 1248"/>
                <a:gd name="T20" fmla="*/ 53 w 514"/>
                <a:gd name="T21" fmla="*/ 294 h 1248"/>
                <a:gd name="T22" fmla="*/ 50 w 514"/>
                <a:gd name="T23" fmla="*/ 425 h 1248"/>
                <a:gd name="T24" fmla="*/ 64 w 514"/>
                <a:gd name="T25" fmla="*/ 520 h 1248"/>
                <a:gd name="T26" fmla="*/ 138 w 514"/>
                <a:gd name="T27" fmla="*/ 643 h 1248"/>
                <a:gd name="T28" fmla="*/ 188 w 514"/>
                <a:gd name="T29" fmla="*/ 709 h 1248"/>
                <a:gd name="T30" fmla="*/ 276 w 514"/>
                <a:gd name="T31" fmla="*/ 759 h 1248"/>
                <a:gd name="T32" fmla="*/ 357 w 514"/>
                <a:gd name="T33" fmla="*/ 736 h 1248"/>
                <a:gd name="T34" fmla="*/ 429 w 514"/>
                <a:gd name="T35" fmla="*/ 636 h 1248"/>
                <a:gd name="T36" fmla="*/ 443 w 514"/>
                <a:gd name="T37" fmla="*/ 638 h 1248"/>
                <a:gd name="T38" fmla="*/ 357 w 514"/>
                <a:gd name="T39" fmla="*/ 755 h 1248"/>
                <a:gd name="T40" fmla="*/ 341 w 514"/>
                <a:gd name="T41" fmla="*/ 793 h 1248"/>
                <a:gd name="T42" fmla="*/ 431 w 514"/>
                <a:gd name="T43" fmla="*/ 842 h 1248"/>
                <a:gd name="T44" fmla="*/ 317 w 514"/>
                <a:gd name="T45" fmla="*/ 890 h 1248"/>
                <a:gd name="T46" fmla="*/ 362 w 514"/>
                <a:gd name="T47" fmla="*/ 1139 h 1248"/>
                <a:gd name="T48" fmla="*/ 321 w 514"/>
                <a:gd name="T49" fmla="*/ 1139 h 1248"/>
                <a:gd name="T50" fmla="*/ 288 w 514"/>
                <a:gd name="T51" fmla="*/ 947 h 1248"/>
                <a:gd name="T52" fmla="*/ 276 w 514"/>
                <a:gd name="T53" fmla="*/ 883 h 1248"/>
                <a:gd name="T54" fmla="*/ 317 w 514"/>
                <a:gd name="T55" fmla="*/ 819 h 1248"/>
                <a:gd name="T56" fmla="*/ 241 w 514"/>
                <a:gd name="T57" fmla="*/ 823 h 1248"/>
                <a:gd name="T58" fmla="*/ 245 w 514"/>
                <a:gd name="T59" fmla="*/ 866 h 1248"/>
                <a:gd name="T60" fmla="*/ 176 w 514"/>
                <a:gd name="T61" fmla="*/ 823 h 1248"/>
                <a:gd name="T62" fmla="*/ 195 w 514"/>
                <a:gd name="T63" fmla="*/ 800 h 1248"/>
                <a:gd name="T64" fmla="*/ 252 w 514"/>
                <a:gd name="T65" fmla="*/ 795 h 1248"/>
                <a:gd name="T66" fmla="*/ 202 w 514"/>
                <a:gd name="T67" fmla="*/ 750 h 1248"/>
                <a:gd name="T68" fmla="*/ 93 w 514"/>
                <a:gd name="T69" fmla="*/ 598 h 1248"/>
                <a:gd name="T70" fmla="*/ 43 w 514"/>
                <a:gd name="T71" fmla="*/ 467 h 1248"/>
                <a:gd name="T72" fmla="*/ 43 w 514"/>
                <a:gd name="T73" fmla="*/ 384 h 1248"/>
                <a:gd name="T74" fmla="*/ 0 w 514"/>
                <a:gd name="T75" fmla="*/ 285 h 1248"/>
                <a:gd name="T76" fmla="*/ 19 w 514"/>
                <a:gd name="T77" fmla="*/ 168 h 1248"/>
                <a:gd name="T78" fmla="*/ 124 w 514"/>
                <a:gd name="T79" fmla="*/ 71 h 1248"/>
                <a:gd name="T80" fmla="*/ 222 w 514"/>
                <a:gd name="T81" fmla="*/ 7 h 1248"/>
                <a:gd name="T82" fmla="*/ 350 w 514"/>
                <a:gd name="T83" fmla="*/ 14 h 1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1248"/>
                <a:gd name="T128" fmla="*/ 514 w 514"/>
                <a:gd name="T129" fmla="*/ 1248 h 1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1248">
                  <a:moveTo>
                    <a:pt x="350" y="14"/>
                  </a:moveTo>
                  <a:lnTo>
                    <a:pt x="412" y="35"/>
                  </a:lnTo>
                  <a:lnTo>
                    <a:pt x="474" y="88"/>
                  </a:lnTo>
                  <a:lnTo>
                    <a:pt x="488" y="142"/>
                  </a:lnTo>
                  <a:lnTo>
                    <a:pt x="514" y="223"/>
                  </a:lnTo>
                  <a:lnTo>
                    <a:pt x="507" y="301"/>
                  </a:lnTo>
                  <a:lnTo>
                    <a:pt x="507" y="332"/>
                  </a:lnTo>
                  <a:lnTo>
                    <a:pt x="474" y="356"/>
                  </a:lnTo>
                  <a:lnTo>
                    <a:pt x="474" y="389"/>
                  </a:lnTo>
                  <a:lnTo>
                    <a:pt x="474" y="451"/>
                  </a:lnTo>
                  <a:lnTo>
                    <a:pt x="460" y="406"/>
                  </a:lnTo>
                  <a:lnTo>
                    <a:pt x="445" y="387"/>
                  </a:lnTo>
                  <a:lnTo>
                    <a:pt x="445" y="353"/>
                  </a:lnTo>
                  <a:lnTo>
                    <a:pt x="414" y="318"/>
                  </a:lnTo>
                  <a:lnTo>
                    <a:pt x="412" y="278"/>
                  </a:lnTo>
                  <a:lnTo>
                    <a:pt x="393" y="254"/>
                  </a:lnTo>
                  <a:lnTo>
                    <a:pt x="329" y="266"/>
                  </a:lnTo>
                  <a:lnTo>
                    <a:pt x="307" y="270"/>
                  </a:lnTo>
                  <a:lnTo>
                    <a:pt x="269" y="254"/>
                  </a:lnTo>
                  <a:lnTo>
                    <a:pt x="186" y="280"/>
                  </a:lnTo>
                  <a:lnTo>
                    <a:pt x="79" y="273"/>
                  </a:lnTo>
                  <a:lnTo>
                    <a:pt x="53" y="294"/>
                  </a:lnTo>
                  <a:lnTo>
                    <a:pt x="53" y="334"/>
                  </a:lnTo>
                  <a:lnTo>
                    <a:pt x="50" y="425"/>
                  </a:lnTo>
                  <a:lnTo>
                    <a:pt x="60" y="489"/>
                  </a:lnTo>
                  <a:lnTo>
                    <a:pt x="64" y="520"/>
                  </a:lnTo>
                  <a:lnTo>
                    <a:pt x="107" y="596"/>
                  </a:lnTo>
                  <a:lnTo>
                    <a:pt x="138" y="643"/>
                  </a:lnTo>
                  <a:lnTo>
                    <a:pt x="157" y="676"/>
                  </a:lnTo>
                  <a:lnTo>
                    <a:pt x="188" y="709"/>
                  </a:lnTo>
                  <a:lnTo>
                    <a:pt x="231" y="750"/>
                  </a:lnTo>
                  <a:lnTo>
                    <a:pt x="276" y="759"/>
                  </a:lnTo>
                  <a:lnTo>
                    <a:pt x="314" y="755"/>
                  </a:lnTo>
                  <a:lnTo>
                    <a:pt x="357" y="736"/>
                  </a:lnTo>
                  <a:lnTo>
                    <a:pt x="410" y="676"/>
                  </a:lnTo>
                  <a:lnTo>
                    <a:pt x="429" y="636"/>
                  </a:lnTo>
                  <a:lnTo>
                    <a:pt x="457" y="579"/>
                  </a:lnTo>
                  <a:lnTo>
                    <a:pt x="443" y="638"/>
                  </a:lnTo>
                  <a:lnTo>
                    <a:pt x="412" y="690"/>
                  </a:lnTo>
                  <a:lnTo>
                    <a:pt x="357" y="755"/>
                  </a:lnTo>
                  <a:lnTo>
                    <a:pt x="317" y="788"/>
                  </a:lnTo>
                  <a:lnTo>
                    <a:pt x="341" y="793"/>
                  </a:lnTo>
                  <a:lnTo>
                    <a:pt x="395" y="807"/>
                  </a:lnTo>
                  <a:lnTo>
                    <a:pt x="431" y="842"/>
                  </a:lnTo>
                  <a:lnTo>
                    <a:pt x="362" y="823"/>
                  </a:lnTo>
                  <a:lnTo>
                    <a:pt x="317" y="890"/>
                  </a:lnTo>
                  <a:lnTo>
                    <a:pt x="329" y="961"/>
                  </a:lnTo>
                  <a:lnTo>
                    <a:pt x="362" y="1139"/>
                  </a:lnTo>
                  <a:lnTo>
                    <a:pt x="360" y="1248"/>
                  </a:lnTo>
                  <a:lnTo>
                    <a:pt x="321" y="1139"/>
                  </a:lnTo>
                  <a:lnTo>
                    <a:pt x="293" y="1106"/>
                  </a:lnTo>
                  <a:lnTo>
                    <a:pt x="288" y="947"/>
                  </a:lnTo>
                  <a:lnTo>
                    <a:pt x="274" y="930"/>
                  </a:lnTo>
                  <a:lnTo>
                    <a:pt x="276" y="883"/>
                  </a:lnTo>
                  <a:lnTo>
                    <a:pt x="295" y="876"/>
                  </a:lnTo>
                  <a:lnTo>
                    <a:pt x="317" y="819"/>
                  </a:lnTo>
                  <a:lnTo>
                    <a:pt x="262" y="811"/>
                  </a:lnTo>
                  <a:lnTo>
                    <a:pt x="241" y="823"/>
                  </a:lnTo>
                  <a:lnTo>
                    <a:pt x="262" y="861"/>
                  </a:lnTo>
                  <a:lnTo>
                    <a:pt x="245" y="866"/>
                  </a:lnTo>
                  <a:lnTo>
                    <a:pt x="212" y="819"/>
                  </a:lnTo>
                  <a:lnTo>
                    <a:pt x="176" y="823"/>
                  </a:lnTo>
                  <a:lnTo>
                    <a:pt x="114" y="830"/>
                  </a:lnTo>
                  <a:lnTo>
                    <a:pt x="195" y="800"/>
                  </a:lnTo>
                  <a:lnTo>
                    <a:pt x="224" y="785"/>
                  </a:lnTo>
                  <a:lnTo>
                    <a:pt x="252" y="795"/>
                  </a:lnTo>
                  <a:lnTo>
                    <a:pt x="276" y="795"/>
                  </a:lnTo>
                  <a:lnTo>
                    <a:pt x="202" y="750"/>
                  </a:lnTo>
                  <a:lnTo>
                    <a:pt x="138" y="667"/>
                  </a:lnTo>
                  <a:lnTo>
                    <a:pt x="93" y="598"/>
                  </a:lnTo>
                  <a:lnTo>
                    <a:pt x="50" y="520"/>
                  </a:lnTo>
                  <a:lnTo>
                    <a:pt x="43" y="467"/>
                  </a:lnTo>
                  <a:lnTo>
                    <a:pt x="34" y="427"/>
                  </a:lnTo>
                  <a:lnTo>
                    <a:pt x="43" y="384"/>
                  </a:lnTo>
                  <a:lnTo>
                    <a:pt x="3" y="327"/>
                  </a:lnTo>
                  <a:lnTo>
                    <a:pt x="0" y="285"/>
                  </a:lnTo>
                  <a:lnTo>
                    <a:pt x="7" y="192"/>
                  </a:lnTo>
                  <a:lnTo>
                    <a:pt x="19" y="168"/>
                  </a:lnTo>
                  <a:lnTo>
                    <a:pt x="76" y="90"/>
                  </a:lnTo>
                  <a:lnTo>
                    <a:pt x="124" y="71"/>
                  </a:lnTo>
                  <a:lnTo>
                    <a:pt x="138" y="43"/>
                  </a:lnTo>
                  <a:lnTo>
                    <a:pt x="222" y="7"/>
                  </a:lnTo>
                  <a:lnTo>
                    <a:pt x="293" y="0"/>
                  </a:lnTo>
                  <a:lnTo>
                    <a:pt x="350"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7" name="Freeform 410"/>
            <p:cNvSpPr>
              <a:spLocks/>
            </p:cNvSpPr>
            <p:nvPr/>
          </p:nvSpPr>
          <p:spPr bwMode="auto">
            <a:xfrm>
              <a:off x="1078" y="475"/>
              <a:ext cx="79" cy="254"/>
            </a:xfrm>
            <a:custGeom>
              <a:avLst/>
              <a:gdLst>
                <a:gd name="T0" fmla="*/ 41 w 79"/>
                <a:gd name="T1" fmla="*/ 9 h 254"/>
                <a:gd name="T2" fmla="*/ 62 w 79"/>
                <a:gd name="T3" fmla="*/ 26 h 254"/>
                <a:gd name="T4" fmla="*/ 62 w 79"/>
                <a:gd name="T5" fmla="*/ 73 h 254"/>
                <a:gd name="T6" fmla="*/ 62 w 79"/>
                <a:gd name="T7" fmla="*/ 123 h 254"/>
                <a:gd name="T8" fmla="*/ 48 w 79"/>
                <a:gd name="T9" fmla="*/ 147 h 254"/>
                <a:gd name="T10" fmla="*/ 33 w 79"/>
                <a:gd name="T11" fmla="*/ 180 h 254"/>
                <a:gd name="T12" fmla="*/ 19 w 79"/>
                <a:gd name="T13" fmla="*/ 182 h 254"/>
                <a:gd name="T14" fmla="*/ 0 w 79"/>
                <a:gd name="T15" fmla="*/ 187 h 254"/>
                <a:gd name="T16" fmla="*/ 0 w 79"/>
                <a:gd name="T17" fmla="*/ 220 h 254"/>
                <a:gd name="T18" fmla="*/ 0 w 79"/>
                <a:gd name="T19" fmla="*/ 254 h 254"/>
                <a:gd name="T20" fmla="*/ 10 w 79"/>
                <a:gd name="T21" fmla="*/ 199 h 254"/>
                <a:gd name="T22" fmla="*/ 31 w 79"/>
                <a:gd name="T23" fmla="*/ 192 h 254"/>
                <a:gd name="T24" fmla="*/ 45 w 79"/>
                <a:gd name="T25" fmla="*/ 178 h 254"/>
                <a:gd name="T26" fmla="*/ 62 w 79"/>
                <a:gd name="T27" fmla="*/ 144 h 254"/>
                <a:gd name="T28" fmla="*/ 76 w 79"/>
                <a:gd name="T29" fmla="*/ 118 h 254"/>
                <a:gd name="T30" fmla="*/ 79 w 79"/>
                <a:gd name="T31" fmla="*/ 61 h 254"/>
                <a:gd name="T32" fmla="*/ 76 w 79"/>
                <a:gd name="T33" fmla="*/ 26 h 254"/>
                <a:gd name="T34" fmla="*/ 62 w 79"/>
                <a:gd name="T35" fmla="*/ 7 h 254"/>
                <a:gd name="T36" fmla="*/ 45 w 79"/>
                <a:gd name="T37" fmla="*/ 0 h 254"/>
                <a:gd name="T38" fmla="*/ 41 w 79"/>
                <a:gd name="T39" fmla="*/ 9 h 254"/>
                <a:gd name="T40" fmla="*/ 41 w 79"/>
                <a:gd name="T41" fmla="*/ 9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254"/>
                <a:gd name="T65" fmla="*/ 79 w 79"/>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254">
                  <a:moveTo>
                    <a:pt x="41" y="9"/>
                  </a:moveTo>
                  <a:lnTo>
                    <a:pt x="62" y="26"/>
                  </a:lnTo>
                  <a:lnTo>
                    <a:pt x="62" y="73"/>
                  </a:lnTo>
                  <a:lnTo>
                    <a:pt x="62" y="123"/>
                  </a:lnTo>
                  <a:lnTo>
                    <a:pt x="48" y="147"/>
                  </a:lnTo>
                  <a:lnTo>
                    <a:pt x="33" y="180"/>
                  </a:lnTo>
                  <a:lnTo>
                    <a:pt x="19" y="182"/>
                  </a:lnTo>
                  <a:lnTo>
                    <a:pt x="0" y="187"/>
                  </a:lnTo>
                  <a:lnTo>
                    <a:pt x="0" y="220"/>
                  </a:lnTo>
                  <a:lnTo>
                    <a:pt x="0" y="254"/>
                  </a:lnTo>
                  <a:lnTo>
                    <a:pt x="10" y="199"/>
                  </a:lnTo>
                  <a:lnTo>
                    <a:pt x="31" y="192"/>
                  </a:lnTo>
                  <a:lnTo>
                    <a:pt x="45" y="178"/>
                  </a:lnTo>
                  <a:lnTo>
                    <a:pt x="62" y="144"/>
                  </a:lnTo>
                  <a:lnTo>
                    <a:pt x="76" y="118"/>
                  </a:lnTo>
                  <a:lnTo>
                    <a:pt x="79" y="61"/>
                  </a:lnTo>
                  <a:lnTo>
                    <a:pt x="76" y="26"/>
                  </a:lnTo>
                  <a:lnTo>
                    <a:pt x="62" y="7"/>
                  </a:lnTo>
                  <a:lnTo>
                    <a:pt x="45" y="0"/>
                  </a:lnTo>
                  <a:lnTo>
                    <a:pt x="41"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8" name="Freeform 411"/>
            <p:cNvSpPr>
              <a:spLocks/>
            </p:cNvSpPr>
            <p:nvPr/>
          </p:nvSpPr>
          <p:spPr bwMode="auto">
            <a:xfrm>
              <a:off x="1102" y="508"/>
              <a:ext cx="38" cy="83"/>
            </a:xfrm>
            <a:custGeom>
              <a:avLst/>
              <a:gdLst>
                <a:gd name="T0" fmla="*/ 38 w 38"/>
                <a:gd name="T1" fmla="*/ 0 h 83"/>
                <a:gd name="T2" fmla="*/ 9 w 38"/>
                <a:gd name="T3" fmla="*/ 19 h 83"/>
                <a:gd name="T4" fmla="*/ 5 w 38"/>
                <a:gd name="T5" fmla="*/ 38 h 83"/>
                <a:gd name="T6" fmla="*/ 0 w 38"/>
                <a:gd name="T7" fmla="*/ 57 h 83"/>
                <a:gd name="T8" fmla="*/ 12 w 38"/>
                <a:gd name="T9" fmla="*/ 64 h 83"/>
                <a:gd name="T10" fmla="*/ 21 w 38"/>
                <a:gd name="T11" fmla="*/ 83 h 83"/>
                <a:gd name="T12" fmla="*/ 17 w 38"/>
                <a:gd name="T13" fmla="*/ 40 h 83"/>
                <a:gd name="T14" fmla="*/ 26 w 38"/>
                <a:gd name="T15" fmla="*/ 21 h 83"/>
                <a:gd name="T16" fmla="*/ 38 w 38"/>
                <a:gd name="T17" fmla="*/ 31 h 83"/>
                <a:gd name="T18" fmla="*/ 38 w 38"/>
                <a:gd name="T19" fmla="*/ 0 h 83"/>
                <a:gd name="T20" fmla="*/ 38 w 3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3"/>
                <a:gd name="T35" fmla="*/ 38 w 3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3">
                  <a:moveTo>
                    <a:pt x="38" y="0"/>
                  </a:moveTo>
                  <a:lnTo>
                    <a:pt x="9" y="19"/>
                  </a:lnTo>
                  <a:lnTo>
                    <a:pt x="5" y="38"/>
                  </a:lnTo>
                  <a:lnTo>
                    <a:pt x="0" y="57"/>
                  </a:lnTo>
                  <a:lnTo>
                    <a:pt x="12" y="64"/>
                  </a:lnTo>
                  <a:lnTo>
                    <a:pt x="21" y="83"/>
                  </a:lnTo>
                  <a:lnTo>
                    <a:pt x="17" y="40"/>
                  </a:lnTo>
                  <a:lnTo>
                    <a:pt x="26" y="21"/>
                  </a:lnTo>
                  <a:lnTo>
                    <a:pt x="38" y="31"/>
                  </a:lnTo>
                  <a:lnTo>
                    <a:pt x="3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9" name="Freeform 412"/>
            <p:cNvSpPr>
              <a:spLocks/>
            </p:cNvSpPr>
            <p:nvPr/>
          </p:nvSpPr>
          <p:spPr bwMode="auto">
            <a:xfrm>
              <a:off x="1095" y="579"/>
              <a:ext cx="28" cy="52"/>
            </a:xfrm>
            <a:custGeom>
              <a:avLst/>
              <a:gdLst>
                <a:gd name="T0" fmla="*/ 7 w 28"/>
                <a:gd name="T1" fmla="*/ 0 h 52"/>
                <a:gd name="T2" fmla="*/ 16 w 28"/>
                <a:gd name="T3" fmla="*/ 14 h 52"/>
                <a:gd name="T4" fmla="*/ 0 w 28"/>
                <a:gd name="T5" fmla="*/ 40 h 52"/>
                <a:gd name="T6" fmla="*/ 14 w 28"/>
                <a:gd name="T7" fmla="*/ 52 h 52"/>
                <a:gd name="T8" fmla="*/ 28 w 28"/>
                <a:gd name="T9" fmla="*/ 26 h 52"/>
                <a:gd name="T10" fmla="*/ 28 w 28"/>
                <a:gd name="T11" fmla="*/ 12 h 52"/>
                <a:gd name="T12" fmla="*/ 7 w 28"/>
                <a:gd name="T13" fmla="*/ 0 h 52"/>
                <a:gd name="T14" fmla="*/ 7 w 2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2"/>
                <a:gd name="T26" fmla="*/ 28 w 2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2">
                  <a:moveTo>
                    <a:pt x="7" y="0"/>
                  </a:moveTo>
                  <a:lnTo>
                    <a:pt x="16" y="14"/>
                  </a:lnTo>
                  <a:lnTo>
                    <a:pt x="0" y="40"/>
                  </a:lnTo>
                  <a:lnTo>
                    <a:pt x="14" y="52"/>
                  </a:lnTo>
                  <a:lnTo>
                    <a:pt x="28" y="26"/>
                  </a:lnTo>
                  <a:lnTo>
                    <a:pt x="28" y="12"/>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0" name="Freeform 413"/>
            <p:cNvSpPr>
              <a:spLocks/>
            </p:cNvSpPr>
            <p:nvPr/>
          </p:nvSpPr>
          <p:spPr bwMode="auto">
            <a:xfrm>
              <a:off x="702" y="579"/>
              <a:ext cx="129" cy="69"/>
            </a:xfrm>
            <a:custGeom>
              <a:avLst/>
              <a:gdLst>
                <a:gd name="T0" fmla="*/ 0 w 129"/>
                <a:gd name="T1" fmla="*/ 21 h 69"/>
                <a:gd name="T2" fmla="*/ 26 w 129"/>
                <a:gd name="T3" fmla="*/ 12 h 69"/>
                <a:gd name="T4" fmla="*/ 57 w 129"/>
                <a:gd name="T5" fmla="*/ 14 h 69"/>
                <a:gd name="T6" fmla="*/ 91 w 129"/>
                <a:gd name="T7" fmla="*/ 26 h 69"/>
                <a:gd name="T8" fmla="*/ 95 w 129"/>
                <a:gd name="T9" fmla="*/ 45 h 69"/>
                <a:gd name="T10" fmla="*/ 57 w 129"/>
                <a:gd name="T11" fmla="*/ 50 h 69"/>
                <a:gd name="T12" fmla="*/ 19 w 129"/>
                <a:gd name="T13" fmla="*/ 55 h 69"/>
                <a:gd name="T14" fmla="*/ 45 w 129"/>
                <a:gd name="T15" fmla="*/ 62 h 69"/>
                <a:gd name="T16" fmla="*/ 64 w 129"/>
                <a:gd name="T17" fmla="*/ 69 h 69"/>
                <a:gd name="T18" fmla="*/ 100 w 129"/>
                <a:gd name="T19" fmla="*/ 62 h 69"/>
                <a:gd name="T20" fmla="*/ 114 w 129"/>
                <a:gd name="T21" fmla="*/ 52 h 69"/>
                <a:gd name="T22" fmla="*/ 129 w 129"/>
                <a:gd name="T23" fmla="*/ 52 h 69"/>
                <a:gd name="T24" fmla="*/ 129 w 129"/>
                <a:gd name="T25" fmla="*/ 40 h 69"/>
                <a:gd name="T26" fmla="*/ 112 w 129"/>
                <a:gd name="T27" fmla="*/ 19 h 69"/>
                <a:gd name="T28" fmla="*/ 69 w 129"/>
                <a:gd name="T29" fmla="*/ 2 h 69"/>
                <a:gd name="T30" fmla="*/ 5 w 129"/>
                <a:gd name="T31" fmla="*/ 0 h 69"/>
                <a:gd name="T32" fmla="*/ 0 w 129"/>
                <a:gd name="T33" fmla="*/ 21 h 69"/>
                <a:gd name="T34" fmla="*/ 0 w 129"/>
                <a:gd name="T35" fmla="*/ 2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9"/>
                <a:gd name="T56" fmla="*/ 129 w 129"/>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9">
                  <a:moveTo>
                    <a:pt x="0" y="21"/>
                  </a:moveTo>
                  <a:lnTo>
                    <a:pt x="26" y="12"/>
                  </a:lnTo>
                  <a:lnTo>
                    <a:pt x="57" y="14"/>
                  </a:lnTo>
                  <a:lnTo>
                    <a:pt x="91" y="26"/>
                  </a:lnTo>
                  <a:lnTo>
                    <a:pt x="95" y="45"/>
                  </a:lnTo>
                  <a:lnTo>
                    <a:pt x="57" y="50"/>
                  </a:lnTo>
                  <a:lnTo>
                    <a:pt x="19" y="55"/>
                  </a:lnTo>
                  <a:lnTo>
                    <a:pt x="45" y="62"/>
                  </a:lnTo>
                  <a:lnTo>
                    <a:pt x="64" y="69"/>
                  </a:lnTo>
                  <a:lnTo>
                    <a:pt x="100" y="62"/>
                  </a:lnTo>
                  <a:lnTo>
                    <a:pt x="114" y="52"/>
                  </a:lnTo>
                  <a:lnTo>
                    <a:pt x="129" y="52"/>
                  </a:lnTo>
                  <a:lnTo>
                    <a:pt x="129" y="40"/>
                  </a:lnTo>
                  <a:lnTo>
                    <a:pt x="112" y="19"/>
                  </a:lnTo>
                  <a:lnTo>
                    <a:pt x="69" y="2"/>
                  </a:lnTo>
                  <a:lnTo>
                    <a:pt x="5"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1" name="Freeform 414"/>
            <p:cNvSpPr>
              <a:spLocks/>
            </p:cNvSpPr>
            <p:nvPr/>
          </p:nvSpPr>
          <p:spPr bwMode="auto">
            <a:xfrm>
              <a:off x="883" y="553"/>
              <a:ext cx="119" cy="78"/>
            </a:xfrm>
            <a:custGeom>
              <a:avLst/>
              <a:gdLst>
                <a:gd name="T0" fmla="*/ 0 w 119"/>
                <a:gd name="T1" fmla="*/ 45 h 78"/>
                <a:gd name="T2" fmla="*/ 14 w 119"/>
                <a:gd name="T3" fmla="*/ 57 h 78"/>
                <a:gd name="T4" fmla="*/ 24 w 119"/>
                <a:gd name="T5" fmla="*/ 69 h 78"/>
                <a:gd name="T6" fmla="*/ 43 w 119"/>
                <a:gd name="T7" fmla="*/ 78 h 78"/>
                <a:gd name="T8" fmla="*/ 83 w 119"/>
                <a:gd name="T9" fmla="*/ 78 h 78"/>
                <a:gd name="T10" fmla="*/ 109 w 119"/>
                <a:gd name="T11" fmla="*/ 71 h 78"/>
                <a:gd name="T12" fmla="*/ 119 w 119"/>
                <a:gd name="T13" fmla="*/ 59 h 78"/>
                <a:gd name="T14" fmla="*/ 100 w 119"/>
                <a:gd name="T15" fmla="*/ 55 h 78"/>
                <a:gd name="T16" fmla="*/ 98 w 119"/>
                <a:gd name="T17" fmla="*/ 66 h 78"/>
                <a:gd name="T18" fmla="*/ 67 w 119"/>
                <a:gd name="T19" fmla="*/ 62 h 78"/>
                <a:gd name="T20" fmla="*/ 43 w 119"/>
                <a:gd name="T21" fmla="*/ 66 h 78"/>
                <a:gd name="T22" fmla="*/ 33 w 119"/>
                <a:gd name="T23" fmla="*/ 47 h 78"/>
                <a:gd name="T24" fmla="*/ 43 w 119"/>
                <a:gd name="T25" fmla="*/ 26 h 78"/>
                <a:gd name="T26" fmla="*/ 83 w 119"/>
                <a:gd name="T27" fmla="*/ 12 h 78"/>
                <a:gd name="T28" fmla="*/ 109 w 119"/>
                <a:gd name="T29" fmla="*/ 7 h 78"/>
                <a:gd name="T30" fmla="*/ 88 w 119"/>
                <a:gd name="T31" fmla="*/ 0 h 78"/>
                <a:gd name="T32" fmla="*/ 45 w 119"/>
                <a:gd name="T33" fmla="*/ 12 h 78"/>
                <a:gd name="T34" fmla="*/ 14 w 119"/>
                <a:gd name="T35" fmla="*/ 24 h 78"/>
                <a:gd name="T36" fmla="*/ 2 w 119"/>
                <a:gd name="T37" fmla="*/ 36 h 78"/>
                <a:gd name="T38" fmla="*/ 0 w 119"/>
                <a:gd name="T39" fmla="*/ 45 h 78"/>
                <a:gd name="T40" fmla="*/ 0 w 119"/>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78"/>
                <a:gd name="T65" fmla="*/ 119 w 11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78">
                  <a:moveTo>
                    <a:pt x="0" y="45"/>
                  </a:moveTo>
                  <a:lnTo>
                    <a:pt x="14" y="57"/>
                  </a:lnTo>
                  <a:lnTo>
                    <a:pt x="24" y="69"/>
                  </a:lnTo>
                  <a:lnTo>
                    <a:pt x="43" y="78"/>
                  </a:lnTo>
                  <a:lnTo>
                    <a:pt x="83" y="78"/>
                  </a:lnTo>
                  <a:lnTo>
                    <a:pt x="109" y="71"/>
                  </a:lnTo>
                  <a:lnTo>
                    <a:pt x="119" y="59"/>
                  </a:lnTo>
                  <a:lnTo>
                    <a:pt x="100" y="55"/>
                  </a:lnTo>
                  <a:lnTo>
                    <a:pt x="98" y="66"/>
                  </a:lnTo>
                  <a:lnTo>
                    <a:pt x="67" y="62"/>
                  </a:lnTo>
                  <a:lnTo>
                    <a:pt x="43" y="66"/>
                  </a:lnTo>
                  <a:lnTo>
                    <a:pt x="33" y="47"/>
                  </a:lnTo>
                  <a:lnTo>
                    <a:pt x="43" y="26"/>
                  </a:lnTo>
                  <a:lnTo>
                    <a:pt x="83" y="12"/>
                  </a:lnTo>
                  <a:lnTo>
                    <a:pt x="109" y="7"/>
                  </a:lnTo>
                  <a:lnTo>
                    <a:pt x="88" y="0"/>
                  </a:lnTo>
                  <a:lnTo>
                    <a:pt x="45" y="12"/>
                  </a:lnTo>
                  <a:lnTo>
                    <a:pt x="14" y="24"/>
                  </a:lnTo>
                  <a:lnTo>
                    <a:pt x="2" y="36"/>
                  </a:lnTo>
                  <a:lnTo>
                    <a:pt x="0"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2" name="Freeform 415"/>
            <p:cNvSpPr>
              <a:spLocks/>
            </p:cNvSpPr>
            <p:nvPr/>
          </p:nvSpPr>
          <p:spPr bwMode="auto">
            <a:xfrm>
              <a:off x="821" y="752"/>
              <a:ext cx="93" cy="31"/>
            </a:xfrm>
            <a:custGeom>
              <a:avLst/>
              <a:gdLst>
                <a:gd name="T0" fmla="*/ 0 w 93"/>
                <a:gd name="T1" fmla="*/ 0 h 31"/>
                <a:gd name="T2" fmla="*/ 19 w 93"/>
                <a:gd name="T3" fmla="*/ 7 h 31"/>
                <a:gd name="T4" fmla="*/ 45 w 93"/>
                <a:gd name="T5" fmla="*/ 15 h 31"/>
                <a:gd name="T6" fmla="*/ 69 w 93"/>
                <a:gd name="T7" fmla="*/ 0 h 31"/>
                <a:gd name="T8" fmla="*/ 93 w 93"/>
                <a:gd name="T9" fmla="*/ 0 h 31"/>
                <a:gd name="T10" fmla="*/ 86 w 93"/>
                <a:gd name="T11" fmla="*/ 15 h 31"/>
                <a:gd name="T12" fmla="*/ 62 w 93"/>
                <a:gd name="T13" fmla="*/ 22 h 31"/>
                <a:gd name="T14" fmla="*/ 45 w 93"/>
                <a:gd name="T15" fmla="*/ 31 h 31"/>
                <a:gd name="T16" fmla="*/ 24 w 93"/>
                <a:gd name="T17" fmla="*/ 24 h 31"/>
                <a:gd name="T18" fmla="*/ 0 w 93"/>
                <a:gd name="T19" fmla="*/ 0 h 31"/>
                <a:gd name="T20" fmla="*/ 0 w 9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1"/>
                <a:gd name="T35" fmla="*/ 93 w 9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1">
                  <a:moveTo>
                    <a:pt x="0" y="0"/>
                  </a:moveTo>
                  <a:lnTo>
                    <a:pt x="19" y="7"/>
                  </a:lnTo>
                  <a:lnTo>
                    <a:pt x="45" y="15"/>
                  </a:lnTo>
                  <a:lnTo>
                    <a:pt x="69" y="0"/>
                  </a:lnTo>
                  <a:lnTo>
                    <a:pt x="93" y="0"/>
                  </a:lnTo>
                  <a:lnTo>
                    <a:pt x="86" y="15"/>
                  </a:lnTo>
                  <a:lnTo>
                    <a:pt x="62" y="22"/>
                  </a:lnTo>
                  <a:lnTo>
                    <a:pt x="45" y="31"/>
                  </a:lnTo>
                  <a:lnTo>
                    <a:pt x="24" y="24"/>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3" name="Freeform 416"/>
            <p:cNvSpPr>
              <a:spLocks/>
            </p:cNvSpPr>
            <p:nvPr/>
          </p:nvSpPr>
          <p:spPr bwMode="auto">
            <a:xfrm>
              <a:off x="790" y="712"/>
              <a:ext cx="43" cy="45"/>
            </a:xfrm>
            <a:custGeom>
              <a:avLst/>
              <a:gdLst>
                <a:gd name="T0" fmla="*/ 43 w 43"/>
                <a:gd name="T1" fmla="*/ 0 h 45"/>
                <a:gd name="T2" fmla="*/ 24 w 43"/>
                <a:gd name="T3" fmla="*/ 28 h 45"/>
                <a:gd name="T4" fmla="*/ 0 w 43"/>
                <a:gd name="T5" fmla="*/ 45 h 45"/>
                <a:gd name="T6" fmla="*/ 14 w 43"/>
                <a:gd name="T7" fmla="*/ 19 h 45"/>
                <a:gd name="T8" fmla="*/ 43 w 43"/>
                <a:gd name="T9" fmla="*/ 0 h 45"/>
                <a:gd name="T10" fmla="*/ 43 w 43"/>
                <a:gd name="T11" fmla="*/ 0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43" y="0"/>
                  </a:moveTo>
                  <a:lnTo>
                    <a:pt x="24" y="28"/>
                  </a:lnTo>
                  <a:lnTo>
                    <a:pt x="0" y="45"/>
                  </a:lnTo>
                  <a:lnTo>
                    <a:pt x="14" y="19"/>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4" name="Freeform 417"/>
            <p:cNvSpPr>
              <a:spLocks/>
            </p:cNvSpPr>
            <p:nvPr/>
          </p:nvSpPr>
          <p:spPr bwMode="auto">
            <a:xfrm>
              <a:off x="895" y="710"/>
              <a:ext cx="64" cy="57"/>
            </a:xfrm>
            <a:custGeom>
              <a:avLst/>
              <a:gdLst>
                <a:gd name="T0" fmla="*/ 0 w 64"/>
                <a:gd name="T1" fmla="*/ 7 h 57"/>
                <a:gd name="T2" fmla="*/ 19 w 64"/>
                <a:gd name="T3" fmla="*/ 16 h 57"/>
                <a:gd name="T4" fmla="*/ 36 w 64"/>
                <a:gd name="T5" fmla="*/ 28 h 57"/>
                <a:gd name="T6" fmla="*/ 64 w 64"/>
                <a:gd name="T7" fmla="*/ 57 h 57"/>
                <a:gd name="T8" fmla="*/ 43 w 64"/>
                <a:gd name="T9" fmla="*/ 9 h 57"/>
                <a:gd name="T10" fmla="*/ 24 w 64"/>
                <a:gd name="T11" fmla="*/ 0 h 57"/>
                <a:gd name="T12" fmla="*/ 0 w 64"/>
                <a:gd name="T13" fmla="*/ 7 h 57"/>
                <a:gd name="T14" fmla="*/ 0 w 64"/>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7"/>
                <a:gd name="T26" fmla="*/ 64 w 6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7">
                  <a:moveTo>
                    <a:pt x="0" y="7"/>
                  </a:moveTo>
                  <a:lnTo>
                    <a:pt x="19" y="16"/>
                  </a:lnTo>
                  <a:lnTo>
                    <a:pt x="36" y="28"/>
                  </a:lnTo>
                  <a:lnTo>
                    <a:pt x="64" y="57"/>
                  </a:lnTo>
                  <a:lnTo>
                    <a:pt x="43" y="9"/>
                  </a:lnTo>
                  <a:lnTo>
                    <a:pt x="24" y="0"/>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5" name="Freeform 418"/>
            <p:cNvSpPr>
              <a:spLocks/>
            </p:cNvSpPr>
            <p:nvPr/>
          </p:nvSpPr>
          <p:spPr bwMode="auto">
            <a:xfrm>
              <a:off x="873" y="619"/>
              <a:ext cx="167" cy="110"/>
            </a:xfrm>
            <a:custGeom>
              <a:avLst/>
              <a:gdLst>
                <a:gd name="T0" fmla="*/ 0 w 167"/>
                <a:gd name="T1" fmla="*/ 26 h 110"/>
                <a:gd name="T2" fmla="*/ 0 w 167"/>
                <a:gd name="T3" fmla="*/ 76 h 110"/>
                <a:gd name="T4" fmla="*/ 43 w 167"/>
                <a:gd name="T5" fmla="*/ 100 h 110"/>
                <a:gd name="T6" fmla="*/ 96 w 167"/>
                <a:gd name="T7" fmla="*/ 110 h 110"/>
                <a:gd name="T8" fmla="*/ 141 w 167"/>
                <a:gd name="T9" fmla="*/ 95 h 110"/>
                <a:gd name="T10" fmla="*/ 160 w 167"/>
                <a:gd name="T11" fmla="*/ 50 h 110"/>
                <a:gd name="T12" fmla="*/ 167 w 167"/>
                <a:gd name="T13" fmla="*/ 0 h 110"/>
                <a:gd name="T14" fmla="*/ 160 w 167"/>
                <a:gd name="T15" fmla="*/ 3 h 110"/>
                <a:gd name="T16" fmla="*/ 143 w 167"/>
                <a:gd name="T17" fmla="*/ 62 h 110"/>
                <a:gd name="T18" fmla="*/ 127 w 167"/>
                <a:gd name="T19" fmla="*/ 91 h 110"/>
                <a:gd name="T20" fmla="*/ 93 w 167"/>
                <a:gd name="T21" fmla="*/ 100 h 110"/>
                <a:gd name="T22" fmla="*/ 55 w 167"/>
                <a:gd name="T23" fmla="*/ 95 h 110"/>
                <a:gd name="T24" fmla="*/ 41 w 167"/>
                <a:gd name="T25" fmla="*/ 88 h 110"/>
                <a:gd name="T26" fmla="*/ 15 w 167"/>
                <a:gd name="T27" fmla="*/ 74 h 110"/>
                <a:gd name="T28" fmla="*/ 12 w 167"/>
                <a:gd name="T29" fmla="*/ 55 h 110"/>
                <a:gd name="T30" fmla="*/ 15 w 167"/>
                <a:gd name="T31" fmla="*/ 12 h 110"/>
                <a:gd name="T32" fmla="*/ 5 w 167"/>
                <a:gd name="T33" fmla="*/ 10 h 110"/>
                <a:gd name="T34" fmla="*/ 0 w 167"/>
                <a:gd name="T35" fmla="*/ 26 h 110"/>
                <a:gd name="T36" fmla="*/ 0 w 167"/>
                <a:gd name="T37" fmla="*/ 26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10"/>
                <a:gd name="T59" fmla="*/ 167 w 16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10">
                  <a:moveTo>
                    <a:pt x="0" y="26"/>
                  </a:moveTo>
                  <a:lnTo>
                    <a:pt x="0" y="76"/>
                  </a:lnTo>
                  <a:lnTo>
                    <a:pt x="43" y="100"/>
                  </a:lnTo>
                  <a:lnTo>
                    <a:pt x="96" y="110"/>
                  </a:lnTo>
                  <a:lnTo>
                    <a:pt x="141" y="95"/>
                  </a:lnTo>
                  <a:lnTo>
                    <a:pt x="160" y="50"/>
                  </a:lnTo>
                  <a:lnTo>
                    <a:pt x="167" y="0"/>
                  </a:lnTo>
                  <a:lnTo>
                    <a:pt x="160" y="3"/>
                  </a:lnTo>
                  <a:lnTo>
                    <a:pt x="143" y="62"/>
                  </a:lnTo>
                  <a:lnTo>
                    <a:pt x="127" y="91"/>
                  </a:lnTo>
                  <a:lnTo>
                    <a:pt x="93" y="100"/>
                  </a:lnTo>
                  <a:lnTo>
                    <a:pt x="55" y="95"/>
                  </a:lnTo>
                  <a:lnTo>
                    <a:pt x="41" y="88"/>
                  </a:lnTo>
                  <a:lnTo>
                    <a:pt x="15" y="74"/>
                  </a:lnTo>
                  <a:lnTo>
                    <a:pt x="12" y="55"/>
                  </a:lnTo>
                  <a:lnTo>
                    <a:pt x="15" y="12"/>
                  </a:lnTo>
                  <a:lnTo>
                    <a:pt x="5" y="10"/>
                  </a:lnTo>
                  <a:lnTo>
                    <a:pt x="0"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6" name="Freeform 419"/>
            <p:cNvSpPr>
              <a:spLocks/>
            </p:cNvSpPr>
            <p:nvPr/>
          </p:nvSpPr>
          <p:spPr bwMode="auto">
            <a:xfrm>
              <a:off x="878" y="619"/>
              <a:ext cx="157" cy="15"/>
            </a:xfrm>
            <a:custGeom>
              <a:avLst/>
              <a:gdLst>
                <a:gd name="T0" fmla="*/ 0 w 157"/>
                <a:gd name="T1" fmla="*/ 15 h 15"/>
                <a:gd name="T2" fmla="*/ 72 w 157"/>
                <a:gd name="T3" fmla="*/ 12 h 15"/>
                <a:gd name="T4" fmla="*/ 157 w 157"/>
                <a:gd name="T5" fmla="*/ 12 h 15"/>
                <a:gd name="T6" fmla="*/ 155 w 157"/>
                <a:gd name="T7" fmla="*/ 0 h 15"/>
                <a:gd name="T8" fmla="*/ 12 w 157"/>
                <a:gd name="T9" fmla="*/ 3 h 15"/>
                <a:gd name="T10" fmla="*/ 3 w 157"/>
                <a:gd name="T11" fmla="*/ 10 h 15"/>
                <a:gd name="T12" fmla="*/ 0 w 157"/>
                <a:gd name="T13" fmla="*/ 15 h 15"/>
                <a:gd name="T14" fmla="*/ 0 w 15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5"/>
                <a:gd name="T26" fmla="*/ 157 w 15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5">
                  <a:moveTo>
                    <a:pt x="0" y="15"/>
                  </a:moveTo>
                  <a:lnTo>
                    <a:pt x="72" y="12"/>
                  </a:lnTo>
                  <a:lnTo>
                    <a:pt x="157" y="12"/>
                  </a:lnTo>
                  <a:lnTo>
                    <a:pt x="155" y="0"/>
                  </a:lnTo>
                  <a:lnTo>
                    <a:pt x="12" y="3"/>
                  </a:lnTo>
                  <a:lnTo>
                    <a:pt x="3" y="10"/>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7" name="Freeform 420"/>
            <p:cNvSpPr>
              <a:spLocks/>
            </p:cNvSpPr>
            <p:nvPr/>
          </p:nvSpPr>
          <p:spPr bwMode="auto">
            <a:xfrm>
              <a:off x="1023" y="539"/>
              <a:ext cx="58" cy="102"/>
            </a:xfrm>
            <a:custGeom>
              <a:avLst/>
              <a:gdLst>
                <a:gd name="T0" fmla="*/ 53 w 58"/>
                <a:gd name="T1" fmla="*/ 0 h 102"/>
                <a:gd name="T2" fmla="*/ 0 w 58"/>
                <a:gd name="T3" fmla="*/ 83 h 102"/>
                <a:gd name="T4" fmla="*/ 12 w 58"/>
                <a:gd name="T5" fmla="*/ 102 h 102"/>
                <a:gd name="T6" fmla="*/ 58 w 58"/>
                <a:gd name="T7" fmla="*/ 14 h 102"/>
                <a:gd name="T8" fmla="*/ 53 w 58"/>
                <a:gd name="T9" fmla="*/ 0 h 102"/>
                <a:gd name="T10" fmla="*/ 53 w 58"/>
                <a:gd name="T11" fmla="*/ 0 h 102"/>
                <a:gd name="T12" fmla="*/ 0 60000 65536"/>
                <a:gd name="T13" fmla="*/ 0 60000 65536"/>
                <a:gd name="T14" fmla="*/ 0 60000 65536"/>
                <a:gd name="T15" fmla="*/ 0 60000 65536"/>
                <a:gd name="T16" fmla="*/ 0 60000 65536"/>
                <a:gd name="T17" fmla="*/ 0 60000 65536"/>
                <a:gd name="T18" fmla="*/ 0 w 58"/>
                <a:gd name="T19" fmla="*/ 0 h 102"/>
                <a:gd name="T20" fmla="*/ 58 w 5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8" h="102">
                  <a:moveTo>
                    <a:pt x="53" y="0"/>
                  </a:moveTo>
                  <a:lnTo>
                    <a:pt x="0" y="83"/>
                  </a:lnTo>
                  <a:lnTo>
                    <a:pt x="12" y="102"/>
                  </a:lnTo>
                  <a:lnTo>
                    <a:pt x="58" y="14"/>
                  </a:lnTo>
                  <a:lnTo>
                    <a:pt x="5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8" name="Freeform 421"/>
            <p:cNvSpPr>
              <a:spLocks/>
            </p:cNvSpPr>
            <p:nvPr/>
          </p:nvSpPr>
          <p:spPr bwMode="auto">
            <a:xfrm>
              <a:off x="826" y="624"/>
              <a:ext cx="57" cy="29"/>
            </a:xfrm>
            <a:custGeom>
              <a:avLst/>
              <a:gdLst>
                <a:gd name="T0" fmla="*/ 52 w 57"/>
                <a:gd name="T1" fmla="*/ 21 h 29"/>
                <a:gd name="T2" fmla="*/ 40 w 57"/>
                <a:gd name="T3" fmla="*/ 17 h 29"/>
                <a:gd name="T4" fmla="*/ 21 w 57"/>
                <a:gd name="T5" fmla="*/ 17 h 29"/>
                <a:gd name="T6" fmla="*/ 5 w 57"/>
                <a:gd name="T7" fmla="*/ 29 h 29"/>
                <a:gd name="T8" fmla="*/ 0 w 57"/>
                <a:gd name="T9" fmla="*/ 17 h 29"/>
                <a:gd name="T10" fmla="*/ 36 w 57"/>
                <a:gd name="T11" fmla="*/ 0 h 29"/>
                <a:gd name="T12" fmla="*/ 57 w 57"/>
                <a:gd name="T13" fmla="*/ 7 h 29"/>
                <a:gd name="T14" fmla="*/ 52 w 57"/>
                <a:gd name="T15" fmla="*/ 21 h 29"/>
                <a:gd name="T16" fmla="*/ 52 w 57"/>
                <a:gd name="T17" fmla="*/ 2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9"/>
                <a:gd name="T29" fmla="*/ 57 w 5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9">
                  <a:moveTo>
                    <a:pt x="52" y="21"/>
                  </a:moveTo>
                  <a:lnTo>
                    <a:pt x="40" y="17"/>
                  </a:lnTo>
                  <a:lnTo>
                    <a:pt x="21" y="17"/>
                  </a:lnTo>
                  <a:lnTo>
                    <a:pt x="5" y="29"/>
                  </a:lnTo>
                  <a:lnTo>
                    <a:pt x="0" y="17"/>
                  </a:lnTo>
                  <a:lnTo>
                    <a:pt x="36" y="0"/>
                  </a:lnTo>
                  <a:lnTo>
                    <a:pt x="57" y="7"/>
                  </a:lnTo>
                  <a:lnTo>
                    <a:pt x="5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9" name="Freeform 422"/>
            <p:cNvSpPr>
              <a:spLocks/>
            </p:cNvSpPr>
            <p:nvPr/>
          </p:nvSpPr>
          <p:spPr bwMode="auto">
            <a:xfrm>
              <a:off x="674" y="634"/>
              <a:ext cx="157" cy="99"/>
            </a:xfrm>
            <a:custGeom>
              <a:avLst/>
              <a:gdLst>
                <a:gd name="T0" fmla="*/ 157 w 157"/>
                <a:gd name="T1" fmla="*/ 14 h 99"/>
                <a:gd name="T2" fmla="*/ 157 w 157"/>
                <a:gd name="T3" fmla="*/ 71 h 99"/>
                <a:gd name="T4" fmla="*/ 133 w 157"/>
                <a:gd name="T5" fmla="*/ 95 h 99"/>
                <a:gd name="T6" fmla="*/ 76 w 157"/>
                <a:gd name="T7" fmla="*/ 99 h 99"/>
                <a:gd name="T8" fmla="*/ 38 w 157"/>
                <a:gd name="T9" fmla="*/ 95 h 99"/>
                <a:gd name="T10" fmla="*/ 28 w 157"/>
                <a:gd name="T11" fmla="*/ 80 h 99"/>
                <a:gd name="T12" fmla="*/ 100 w 157"/>
                <a:gd name="T13" fmla="*/ 83 h 99"/>
                <a:gd name="T14" fmla="*/ 133 w 157"/>
                <a:gd name="T15" fmla="*/ 76 h 99"/>
                <a:gd name="T16" fmla="*/ 142 w 157"/>
                <a:gd name="T17" fmla="*/ 49 h 99"/>
                <a:gd name="T18" fmla="*/ 142 w 157"/>
                <a:gd name="T19" fmla="*/ 19 h 99"/>
                <a:gd name="T20" fmla="*/ 123 w 157"/>
                <a:gd name="T21" fmla="*/ 9 h 99"/>
                <a:gd name="T22" fmla="*/ 54 w 157"/>
                <a:gd name="T23" fmla="*/ 11 h 99"/>
                <a:gd name="T24" fmla="*/ 4 w 157"/>
                <a:gd name="T25" fmla="*/ 19 h 99"/>
                <a:gd name="T26" fmla="*/ 0 w 157"/>
                <a:gd name="T27" fmla="*/ 7 h 99"/>
                <a:gd name="T28" fmla="*/ 100 w 157"/>
                <a:gd name="T29" fmla="*/ 0 h 99"/>
                <a:gd name="T30" fmla="*/ 138 w 157"/>
                <a:gd name="T31" fmla="*/ 0 h 99"/>
                <a:gd name="T32" fmla="*/ 149 w 157"/>
                <a:gd name="T33" fmla="*/ 4 h 99"/>
                <a:gd name="T34" fmla="*/ 157 w 157"/>
                <a:gd name="T35" fmla="*/ 14 h 99"/>
                <a:gd name="T36" fmla="*/ 157 w 157"/>
                <a:gd name="T37" fmla="*/ 14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99"/>
                <a:gd name="T59" fmla="*/ 157 w 157"/>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99">
                  <a:moveTo>
                    <a:pt x="157" y="14"/>
                  </a:moveTo>
                  <a:lnTo>
                    <a:pt x="157" y="71"/>
                  </a:lnTo>
                  <a:lnTo>
                    <a:pt x="133" y="95"/>
                  </a:lnTo>
                  <a:lnTo>
                    <a:pt x="76" y="99"/>
                  </a:lnTo>
                  <a:lnTo>
                    <a:pt x="38" y="95"/>
                  </a:lnTo>
                  <a:lnTo>
                    <a:pt x="28" y="80"/>
                  </a:lnTo>
                  <a:lnTo>
                    <a:pt x="100" y="83"/>
                  </a:lnTo>
                  <a:lnTo>
                    <a:pt x="133" y="76"/>
                  </a:lnTo>
                  <a:lnTo>
                    <a:pt x="142" y="49"/>
                  </a:lnTo>
                  <a:lnTo>
                    <a:pt x="142" y="19"/>
                  </a:lnTo>
                  <a:lnTo>
                    <a:pt x="123" y="9"/>
                  </a:lnTo>
                  <a:lnTo>
                    <a:pt x="54" y="11"/>
                  </a:lnTo>
                  <a:lnTo>
                    <a:pt x="4" y="19"/>
                  </a:lnTo>
                  <a:lnTo>
                    <a:pt x="0" y="7"/>
                  </a:lnTo>
                  <a:lnTo>
                    <a:pt x="100" y="0"/>
                  </a:lnTo>
                  <a:lnTo>
                    <a:pt x="138" y="0"/>
                  </a:lnTo>
                  <a:lnTo>
                    <a:pt x="149" y="4"/>
                  </a:lnTo>
                  <a:lnTo>
                    <a:pt x="157"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0" name="Freeform 423"/>
            <p:cNvSpPr>
              <a:spLocks/>
            </p:cNvSpPr>
            <p:nvPr/>
          </p:nvSpPr>
          <p:spPr bwMode="auto">
            <a:xfrm>
              <a:off x="797" y="790"/>
              <a:ext cx="174" cy="38"/>
            </a:xfrm>
            <a:custGeom>
              <a:avLst/>
              <a:gdLst>
                <a:gd name="T0" fmla="*/ 172 w 174"/>
                <a:gd name="T1" fmla="*/ 33 h 38"/>
                <a:gd name="T2" fmla="*/ 150 w 174"/>
                <a:gd name="T3" fmla="*/ 22 h 38"/>
                <a:gd name="T4" fmla="*/ 124 w 174"/>
                <a:gd name="T5" fmla="*/ 24 h 38"/>
                <a:gd name="T6" fmla="*/ 88 w 174"/>
                <a:gd name="T7" fmla="*/ 29 h 38"/>
                <a:gd name="T8" fmla="*/ 55 w 174"/>
                <a:gd name="T9" fmla="*/ 29 h 38"/>
                <a:gd name="T10" fmla="*/ 24 w 174"/>
                <a:gd name="T11" fmla="*/ 22 h 38"/>
                <a:gd name="T12" fmla="*/ 10 w 174"/>
                <a:gd name="T13" fmla="*/ 38 h 38"/>
                <a:gd name="T14" fmla="*/ 0 w 174"/>
                <a:gd name="T15" fmla="*/ 22 h 38"/>
                <a:gd name="T16" fmla="*/ 10 w 174"/>
                <a:gd name="T17" fmla="*/ 0 h 38"/>
                <a:gd name="T18" fmla="*/ 24 w 174"/>
                <a:gd name="T19" fmla="*/ 14 h 38"/>
                <a:gd name="T20" fmla="*/ 57 w 174"/>
                <a:gd name="T21" fmla="*/ 7 h 38"/>
                <a:gd name="T22" fmla="*/ 76 w 174"/>
                <a:gd name="T23" fmla="*/ 14 h 38"/>
                <a:gd name="T24" fmla="*/ 93 w 174"/>
                <a:gd name="T25" fmla="*/ 7 h 38"/>
                <a:gd name="T26" fmla="*/ 131 w 174"/>
                <a:gd name="T27" fmla="*/ 14 h 38"/>
                <a:gd name="T28" fmla="*/ 148 w 174"/>
                <a:gd name="T29" fmla="*/ 5 h 38"/>
                <a:gd name="T30" fmla="*/ 174 w 174"/>
                <a:gd name="T31" fmla="*/ 22 h 38"/>
                <a:gd name="T32" fmla="*/ 172 w 174"/>
                <a:gd name="T33" fmla="*/ 33 h 38"/>
                <a:gd name="T34" fmla="*/ 172 w 174"/>
                <a:gd name="T35" fmla="*/ 3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38"/>
                <a:gd name="T56" fmla="*/ 174 w 17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38">
                  <a:moveTo>
                    <a:pt x="172" y="33"/>
                  </a:moveTo>
                  <a:lnTo>
                    <a:pt x="150" y="22"/>
                  </a:lnTo>
                  <a:lnTo>
                    <a:pt x="124" y="24"/>
                  </a:lnTo>
                  <a:lnTo>
                    <a:pt x="88" y="29"/>
                  </a:lnTo>
                  <a:lnTo>
                    <a:pt x="55" y="29"/>
                  </a:lnTo>
                  <a:lnTo>
                    <a:pt x="24" y="22"/>
                  </a:lnTo>
                  <a:lnTo>
                    <a:pt x="10" y="38"/>
                  </a:lnTo>
                  <a:lnTo>
                    <a:pt x="0" y="22"/>
                  </a:lnTo>
                  <a:lnTo>
                    <a:pt x="10" y="0"/>
                  </a:lnTo>
                  <a:lnTo>
                    <a:pt x="24" y="14"/>
                  </a:lnTo>
                  <a:lnTo>
                    <a:pt x="57" y="7"/>
                  </a:lnTo>
                  <a:lnTo>
                    <a:pt x="76" y="14"/>
                  </a:lnTo>
                  <a:lnTo>
                    <a:pt x="93" y="7"/>
                  </a:lnTo>
                  <a:lnTo>
                    <a:pt x="131" y="14"/>
                  </a:lnTo>
                  <a:lnTo>
                    <a:pt x="148" y="5"/>
                  </a:lnTo>
                  <a:lnTo>
                    <a:pt x="174" y="22"/>
                  </a:lnTo>
                  <a:lnTo>
                    <a:pt x="172"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1" name="Freeform 424"/>
            <p:cNvSpPr>
              <a:spLocks/>
            </p:cNvSpPr>
            <p:nvPr/>
          </p:nvSpPr>
          <p:spPr bwMode="auto">
            <a:xfrm>
              <a:off x="843" y="835"/>
              <a:ext cx="85" cy="36"/>
            </a:xfrm>
            <a:custGeom>
              <a:avLst/>
              <a:gdLst>
                <a:gd name="T0" fmla="*/ 14 w 85"/>
                <a:gd name="T1" fmla="*/ 5 h 36"/>
                <a:gd name="T2" fmla="*/ 64 w 85"/>
                <a:gd name="T3" fmla="*/ 7 h 36"/>
                <a:gd name="T4" fmla="*/ 85 w 85"/>
                <a:gd name="T5" fmla="*/ 3 h 36"/>
                <a:gd name="T6" fmla="*/ 71 w 85"/>
                <a:gd name="T7" fmla="*/ 29 h 36"/>
                <a:gd name="T8" fmla="*/ 45 w 85"/>
                <a:gd name="T9" fmla="*/ 36 h 36"/>
                <a:gd name="T10" fmla="*/ 9 w 85"/>
                <a:gd name="T11" fmla="*/ 29 h 36"/>
                <a:gd name="T12" fmla="*/ 0 w 85"/>
                <a:gd name="T13" fmla="*/ 0 h 36"/>
                <a:gd name="T14" fmla="*/ 14 w 85"/>
                <a:gd name="T15" fmla="*/ 5 h 36"/>
                <a:gd name="T16" fmla="*/ 14 w 85"/>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6"/>
                <a:gd name="T29" fmla="*/ 85 w 8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6">
                  <a:moveTo>
                    <a:pt x="14" y="5"/>
                  </a:moveTo>
                  <a:lnTo>
                    <a:pt x="64" y="7"/>
                  </a:lnTo>
                  <a:lnTo>
                    <a:pt x="85" y="3"/>
                  </a:lnTo>
                  <a:lnTo>
                    <a:pt x="71" y="29"/>
                  </a:lnTo>
                  <a:lnTo>
                    <a:pt x="45" y="36"/>
                  </a:lnTo>
                  <a:lnTo>
                    <a:pt x="9" y="29"/>
                  </a:lnTo>
                  <a:lnTo>
                    <a:pt x="0" y="0"/>
                  </a:lnTo>
                  <a:lnTo>
                    <a:pt x="1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2" name="Freeform 425"/>
            <p:cNvSpPr>
              <a:spLocks/>
            </p:cNvSpPr>
            <p:nvPr/>
          </p:nvSpPr>
          <p:spPr bwMode="auto">
            <a:xfrm>
              <a:off x="150" y="759"/>
              <a:ext cx="585" cy="774"/>
            </a:xfrm>
            <a:custGeom>
              <a:avLst/>
              <a:gdLst>
                <a:gd name="T0" fmla="*/ 583 w 585"/>
                <a:gd name="T1" fmla="*/ 15 h 774"/>
                <a:gd name="T2" fmla="*/ 585 w 585"/>
                <a:gd name="T3" fmla="*/ 200 h 774"/>
                <a:gd name="T4" fmla="*/ 559 w 585"/>
                <a:gd name="T5" fmla="*/ 416 h 774"/>
                <a:gd name="T6" fmla="*/ 514 w 585"/>
                <a:gd name="T7" fmla="*/ 665 h 774"/>
                <a:gd name="T8" fmla="*/ 381 w 585"/>
                <a:gd name="T9" fmla="*/ 646 h 774"/>
                <a:gd name="T10" fmla="*/ 238 w 585"/>
                <a:gd name="T11" fmla="*/ 596 h 774"/>
                <a:gd name="T12" fmla="*/ 188 w 585"/>
                <a:gd name="T13" fmla="*/ 594 h 774"/>
                <a:gd name="T14" fmla="*/ 243 w 585"/>
                <a:gd name="T15" fmla="*/ 774 h 774"/>
                <a:gd name="T16" fmla="*/ 159 w 585"/>
                <a:gd name="T17" fmla="*/ 774 h 774"/>
                <a:gd name="T18" fmla="*/ 112 w 585"/>
                <a:gd name="T19" fmla="*/ 774 h 774"/>
                <a:gd name="T20" fmla="*/ 93 w 585"/>
                <a:gd name="T21" fmla="*/ 750 h 774"/>
                <a:gd name="T22" fmla="*/ 52 w 585"/>
                <a:gd name="T23" fmla="*/ 731 h 774"/>
                <a:gd name="T24" fmla="*/ 0 w 585"/>
                <a:gd name="T25" fmla="*/ 729 h 774"/>
                <a:gd name="T26" fmla="*/ 12 w 585"/>
                <a:gd name="T27" fmla="*/ 622 h 774"/>
                <a:gd name="T28" fmla="*/ 31 w 585"/>
                <a:gd name="T29" fmla="*/ 570 h 774"/>
                <a:gd name="T30" fmla="*/ 40 w 585"/>
                <a:gd name="T31" fmla="*/ 513 h 774"/>
                <a:gd name="T32" fmla="*/ 55 w 585"/>
                <a:gd name="T33" fmla="*/ 485 h 774"/>
                <a:gd name="T34" fmla="*/ 64 w 585"/>
                <a:gd name="T35" fmla="*/ 470 h 774"/>
                <a:gd name="T36" fmla="*/ 64 w 585"/>
                <a:gd name="T37" fmla="*/ 373 h 774"/>
                <a:gd name="T38" fmla="*/ 102 w 585"/>
                <a:gd name="T39" fmla="*/ 295 h 774"/>
                <a:gd name="T40" fmla="*/ 119 w 585"/>
                <a:gd name="T41" fmla="*/ 178 h 774"/>
                <a:gd name="T42" fmla="*/ 159 w 585"/>
                <a:gd name="T43" fmla="*/ 148 h 774"/>
                <a:gd name="T44" fmla="*/ 321 w 585"/>
                <a:gd name="T45" fmla="*/ 88 h 774"/>
                <a:gd name="T46" fmla="*/ 485 w 585"/>
                <a:gd name="T47" fmla="*/ 53 h 774"/>
                <a:gd name="T48" fmla="*/ 569 w 585"/>
                <a:gd name="T49" fmla="*/ 0 h 774"/>
                <a:gd name="T50" fmla="*/ 583 w 585"/>
                <a:gd name="T51" fmla="*/ 15 h 774"/>
                <a:gd name="T52" fmla="*/ 583 w 585"/>
                <a:gd name="T53" fmla="*/ 15 h 7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774"/>
                <a:gd name="T83" fmla="*/ 585 w 585"/>
                <a:gd name="T84" fmla="*/ 774 h 7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774">
                  <a:moveTo>
                    <a:pt x="583" y="15"/>
                  </a:moveTo>
                  <a:lnTo>
                    <a:pt x="585" y="200"/>
                  </a:lnTo>
                  <a:lnTo>
                    <a:pt x="559" y="416"/>
                  </a:lnTo>
                  <a:lnTo>
                    <a:pt x="514" y="665"/>
                  </a:lnTo>
                  <a:lnTo>
                    <a:pt x="381" y="646"/>
                  </a:lnTo>
                  <a:lnTo>
                    <a:pt x="238" y="596"/>
                  </a:lnTo>
                  <a:lnTo>
                    <a:pt x="188" y="594"/>
                  </a:lnTo>
                  <a:lnTo>
                    <a:pt x="243" y="774"/>
                  </a:lnTo>
                  <a:lnTo>
                    <a:pt x="159" y="774"/>
                  </a:lnTo>
                  <a:lnTo>
                    <a:pt x="112" y="774"/>
                  </a:lnTo>
                  <a:lnTo>
                    <a:pt x="93" y="750"/>
                  </a:lnTo>
                  <a:lnTo>
                    <a:pt x="52" y="731"/>
                  </a:lnTo>
                  <a:lnTo>
                    <a:pt x="0" y="729"/>
                  </a:lnTo>
                  <a:lnTo>
                    <a:pt x="12" y="622"/>
                  </a:lnTo>
                  <a:lnTo>
                    <a:pt x="31" y="570"/>
                  </a:lnTo>
                  <a:lnTo>
                    <a:pt x="40" y="513"/>
                  </a:lnTo>
                  <a:lnTo>
                    <a:pt x="55" y="485"/>
                  </a:lnTo>
                  <a:lnTo>
                    <a:pt x="64" y="470"/>
                  </a:lnTo>
                  <a:lnTo>
                    <a:pt x="64" y="373"/>
                  </a:lnTo>
                  <a:lnTo>
                    <a:pt x="102" y="295"/>
                  </a:lnTo>
                  <a:lnTo>
                    <a:pt x="119" y="178"/>
                  </a:lnTo>
                  <a:lnTo>
                    <a:pt x="159" y="148"/>
                  </a:lnTo>
                  <a:lnTo>
                    <a:pt x="321" y="88"/>
                  </a:lnTo>
                  <a:lnTo>
                    <a:pt x="485" y="53"/>
                  </a:lnTo>
                  <a:lnTo>
                    <a:pt x="569" y="0"/>
                  </a:lnTo>
                  <a:lnTo>
                    <a:pt x="583"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3" name="Freeform 426"/>
            <p:cNvSpPr>
              <a:spLocks/>
            </p:cNvSpPr>
            <p:nvPr/>
          </p:nvSpPr>
          <p:spPr bwMode="auto">
            <a:xfrm>
              <a:off x="783" y="982"/>
              <a:ext cx="129" cy="447"/>
            </a:xfrm>
            <a:custGeom>
              <a:avLst/>
              <a:gdLst>
                <a:gd name="T0" fmla="*/ 79 w 129"/>
                <a:gd name="T1" fmla="*/ 0 h 447"/>
                <a:gd name="T2" fmla="*/ 129 w 129"/>
                <a:gd name="T3" fmla="*/ 55 h 447"/>
                <a:gd name="T4" fmla="*/ 119 w 129"/>
                <a:gd name="T5" fmla="*/ 133 h 447"/>
                <a:gd name="T6" fmla="*/ 62 w 129"/>
                <a:gd name="T7" fmla="*/ 259 h 447"/>
                <a:gd name="T8" fmla="*/ 29 w 129"/>
                <a:gd name="T9" fmla="*/ 321 h 447"/>
                <a:gd name="T10" fmla="*/ 17 w 129"/>
                <a:gd name="T11" fmla="*/ 406 h 447"/>
                <a:gd name="T12" fmla="*/ 21 w 129"/>
                <a:gd name="T13" fmla="*/ 447 h 447"/>
                <a:gd name="T14" fmla="*/ 0 w 129"/>
                <a:gd name="T15" fmla="*/ 430 h 447"/>
                <a:gd name="T16" fmla="*/ 7 w 129"/>
                <a:gd name="T17" fmla="*/ 330 h 447"/>
                <a:gd name="T18" fmla="*/ 17 w 129"/>
                <a:gd name="T19" fmla="*/ 266 h 447"/>
                <a:gd name="T20" fmla="*/ 100 w 129"/>
                <a:gd name="T21" fmla="*/ 126 h 447"/>
                <a:gd name="T22" fmla="*/ 102 w 129"/>
                <a:gd name="T23" fmla="*/ 65 h 447"/>
                <a:gd name="T24" fmla="*/ 74 w 129"/>
                <a:gd name="T25" fmla="*/ 24 h 447"/>
                <a:gd name="T26" fmla="*/ 79 w 129"/>
                <a:gd name="T27" fmla="*/ 0 h 447"/>
                <a:gd name="T28" fmla="*/ 79 w 129"/>
                <a:gd name="T29" fmla="*/ 0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47"/>
                <a:gd name="T47" fmla="*/ 129 w 129"/>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47">
                  <a:moveTo>
                    <a:pt x="79" y="0"/>
                  </a:moveTo>
                  <a:lnTo>
                    <a:pt x="129" y="55"/>
                  </a:lnTo>
                  <a:lnTo>
                    <a:pt x="119" y="133"/>
                  </a:lnTo>
                  <a:lnTo>
                    <a:pt x="62" y="259"/>
                  </a:lnTo>
                  <a:lnTo>
                    <a:pt x="29" y="321"/>
                  </a:lnTo>
                  <a:lnTo>
                    <a:pt x="17" y="406"/>
                  </a:lnTo>
                  <a:lnTo>
                    <a:pt x="21" y="447"/>
                  </a:lnTo>
                  <a:lnTo>
                    <a:pt x="0" y="430"/>
                  </a:lnTo>
                  <a:lnTo>
                    <a:pt x="7" y="330"/>
                  </a:lnTo>
                  <a:lnTo>
                    <a:pt x="17" y="266"/>
                  </a:lnTo>
                  <a:lnTo>
                    <a:pt x="100" y="126"/>
                  </a:lnTo>
                  <a:lnTo>
                    <a:pt x="102" y="65"/>
                  </a:lnTo>
                  <a:lnTo>
                    <a:pt x="74" y="24"/>
                  </a:lnTo>
                  <a:lnTo>
                    <a:pt x="79"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4" name="Freeform 427"/>
            <p:cNvSpPr>
              <a:spLocks/>
            </p:cNvSpPr>
            <p:nvPr/>
          </p:nvSpPr>
          <p:spPr bwMode="auto">
            <a:xfrm>
              <a:off x="952" y="719"/>
              <a:ext cx="647" cy="1039"/>
            </a:xfrm>
            <a:custGeom>
              <a:avLst/>
              <a:gdLst>
                <a:gd name="T0" fmla="*/ 133 w 647"/>
                <a:gd name="T1" fmla="*/ 0 h 1039"/>
                <a:gd name="T2" fmla="*/ 133 w 647"/>
                <a:gd name="T3" fmla="*/ 133 h 1039"/>
                <a:gd name="T4" fmla="*/ 62 w 647"/>
                <a:gd name="T5" fmla="*/ 470 h 1039"/>
                <a:gd name="T6" fmla="*/ 7 w 647"/>
                <a:gd name="T7" fmla="*/ 769 h 1039"/>
                <a:gd name="T8" fmla="*/ 0 w 647"/>
                <a:gd name="T9" fmla="*/ 819 h 1039"/>
                <a:gd name="T10" fmla="*/ 88 w 647"/>
                <a:gd name="T11" fmla="*/ 1039 h 1039"/>
                <a:gd name="T12" fmla="*/ 271 w 647"/>
                <a:gd name="T13" fmla="*/ 1032 h 1039"/>
                <a:gd name="T14" fmla="*/ 267 w 647"/>
                <a:gd name="T15" fmla="*/ 952 h 1039"/>
                <a:gd name="T16" fmla="*/ 383 w 647"/>
                <a:gd name="T17" fmla="*/ 930 h 1039"/>
                <a:gd name="T18" fmla="*/ 483 w 647"/>
                <a:gd name="T19" fmla="*/ 933 h 1039"/>
                <a:gd name="T20" fmla="*/ 547 w 647"/>
                <a:gd name="T21" fmla="*/ 947 h 1039"/>
                <a:gd name="T22" fmla="*/ 555 w 647"/>
                <a:gd name="T23" fmla="*/ 1013 h 1039"/>
                <a:gd name="T24" fmla="*/ 595 w 647"/>
                <a:gd name="T25" fmla="*/ 1011 h 1039"/>
                <a:gd name="T26" fmla="*/ 621 w 647"/>
                <a:gd name="T27" fmla="*/ 1018 h 1039"/>
                <a:gd name="T28" fmla="*/ 647 w 647"/>
                <a:gd name="T29" fmla="*/ 1018 h 1039"/>
                <a:gd name="T30" fmla="*/ 647 w 647"/>
                <a:gd name="T31" fmla="*/ 975 h 1039"/>
                <a:gd name="T32" fmla="*/ 635 w 647"/>
                <a:gd name="T33" fmla="*/ 964 h 1039"/>
                <a:gd name="T34" fmla="*/ 635 w 647"/>
                <a:gd name="T35" fmla="*/ 854 h 1039"/>
                <a:gd name="T36" fmla="*/ 616 w 647"/>
                <a:gd name="T37" fmla="*/ 802 h 1039"/>
                <a:gd name="T38" fmla="*/ 626 w 647"/>
                <a:gd name="T39" fmla="*/ 681 h 1039"/>
                <a:gd name="T40" fmla="*/ 605 w 647"/>
                <a:gd name="T41" fmla="*/ 662 h 1039"/>
                <a:gd name="T42" fmla="*/ 609 w 647"/>
                <a:gd name="T43" fmla="*/ 643 h 1039"/>
                <a:gd name="T44" fmla="*/ 633 w 647"/>
                <a:gd name="T45" fmla="*/ 622 h 1039"/>
                <a:gd name="T46" fmla="*/ 607 w 647"/>
                <a:gd name="T47" fmla="*/ 522 h 1039"/>
                <a:gd name="T48" fmla="*/ 597 w 647"/>
                <a:gd name="T49" fmla="*/ 444 h 1039"/>
                <a:gd name="T50" fmla="*/ 595 w 647"/>
                <a:gd name="T51" fmla="*/ 292 h 1039"/>
                <a:gd name="T52" fmla="*/ 500 w 647"/>
                <a:gd name="T53" fmla="*/ 211 h 1039"/>
                <a:gd name="T54" fmla="*/ 386 w 647"/>
                <a:gd name="T55" fmla="*/ 154 h 1039"/>
                <a:gd name="T56" fmla="*/ 243 w 647"/>
                <a:gd name="T57" fmla="*/ 95 h 1039"/>
                <a:gd name="T58" fmla="*/ 209 w 647"/>
                <a:gd name="T59" fmla="*/ 83 h 1039"/>
                <a:gd name="T60" fmla="*/ 133 w 647"/>
                <a:gd name="T61" fmla="*/ 0 h 1039"/>
                <a:gd name="T62" fmla="*/ 133 w 647"/>
                <a:gd name="T63" fmla="*/ 0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7"/>
                <a:gd name="T97" fmla="*/ 0 h 1039"/>
                <a:gd name="T98" fmla="*/ 647 w 64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7" h="1039">
                  <a:moveTo>
                    <a:pt x="133" y="0"/>
                  </a:moveTo>
                  <a:lnTo>
                    <a:pt x="133" y="133"/>
                  </a:lnTo>
                  <a:lnTo>
                    <a:pt x="62" y="470"/>
                  </a:lnTo>
                  <a:lnTo>
                    <a:pt x="7" y="769"/>
                  </a:lnTo>
                  <a:lnTo>
                    <a:pt x="0" y="819"/>
                  </a:lnTo>
                  <a:lnTo>
                    <a:pt x="88" y="1039"/>
                  </a:lnTo>
                  <a:lnTo>
                    <a:pt x="271" y="1032"/>
                  </a:lnTo>
                  <a:lnTo>
                    <a:pt x="267" y="952"/>
                  </a:lnTo>
                  <a:lnTo>
                    <a:pt x="383" y="930"/>
                  </a:lnTo>
                  <a:lnTo>
                    <a:pt x="483" y="933"/>
                  </a:lnTo>
                  <a:lnTo>
                    <a:pt x="547" y="947"/>
                  </a:lnTo>
                  <a:lnTo>
                    <a:pt x="555" y="1013"/>
                  </a:lnTo>
                  <a:lnTo>
                    <a:pt x="595" y="1011"/>
                  </a:lnTo>
                  <a:lnTo>
                    <a:pt x="621" y="1018"/>
                  </a:lnTo>
                  <a:lnTo>
                    <a:pt x="647" y="1018"/>
                  </a:lnTo>
                  <a:lnTo>
                    <a:pt x="647" y="975"/>
                  </a:lnTo>
                  <a:lnTo>
                    <a:pt x="635" y="964"/>
                  </a:lnTo>
                  <a:lnTo>
                    <a:pt x="635" y="854"/>
                  </a:lnTo>
                  <a:lnTo>
                    <a:pt x="616" y="802"/>
                  </a:lnTo>
                  <a:lnTo>
                    <a:pt x="626" y="681"/>
                  </a:lnTo>
                  <a:lnTo>
                    <a:pt x="605" y="662"/>
                  </a:lnTo>
                  <a:lnTo>
                    <a:pt x="609" y="643"/>
                  </a:lnTo>
                  <a:lnTo>
                    <a:pt x="633" y="622"/>
                  </a:lnTo>
                  <a:lnTo>
                    <a:pt x="607" y="522"/>
                  </a:lnTo>
                  <a:lnTo>
                    <a:pt x="597" y="444"/>
                  </a:lnTo>
                  <a:lnTo>
                    <a:pt x="595" y="292"/>
                  </a:lnTo>
                  <a:lnTo>
                    <a:pt x="500" y="211"/>
                  </a:lnTo>
                  <a:lnTo>
                    <a:pt x="386" y="154"/>
                  </a:lnTo>
                  <a:lnTo>
                    <a:pt x="243" y="95"/>
                  </a:lnTo>
                  <a:lnTo>
                    <a:pt x="209" y="83"/>
                  </a:lnTo>
                  <a:lnTo>
                    <a:pt x="13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5" name="Freeform 428"/>
            <p:cNvSpPr>
              <a:spLocks/>
            </p:cNvSpPr>
            <p:nvPr/>
          </p:nvSpPr>
          <p:spPr bwMode="auto">
            <a:xfrm>
              <a:off x="0" y="1467"/>
              <a:ext cx="190" cy="21"/>
            </a:xfrm>
            <a:custGeom>
              <a:avLst/>
              <a:gdLst>
                <a:gd name="T0" fmla="*/ 162 w 190"/>
                <a:gd name="T1" fmla="*/ 21 h 21"/>
                <a:gd name="T2" fmla="*/ 90 w 190"/>
                <a:gd name="T3" fmla="*/ 11 h 21"/>
                <a:gd name="T4" fmla="*/ 0 w 190"/>
                <a:gd name="T5" fmla="*/ 21 h 21"/>
                <a:gd name="T6" fmla="*/ 19 w 190"/>
                <a:gd name="T7" fmla="*/ 7 h 21"/>
                <a:gd name="T8" fmla="*/ 88 w 190"/>
                <a:gd name="T9" fmla="*/ 0 h 21"/>
                <a:gd name="T10" fmla="*/ 124 w 190"/>
                <a:gd name="T11" fmla="*/ 0 h 21"/>
                <a:gd name="T12" fmla="*/ 190 w 190"/>
                <a:gd name="T13" fmla="*/ 14 h 21"/>
                <a:gd name="T14" fmla="*/ 162 w 190"/>
                <a:gd name="T15" fmla="*/ 21 h 21"/>
                <a:gd name="T16" fmla="*/ 162 w 19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1"/>
                <a:gd name="T29" fmla="*/ 190 w 19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1">
                  <a:moveTo>
                    <a:pt x="162" y="21"/>
                  </a:moveTo>
                  <a:lnTo>
                    <a:pt x="90" y="11"/>
                  </a:lnTo>
                  <a:lnTo>
                    <a:pt x="0" y="21"/>
                  </a:lnTo>
                  <a:lnTo>
                    <a:pt x="19" y="7"/>
                  </a:lnTo>
                  <a:lnTo>
                    <a:pt x="88" y="0"/>
                  </a:lnTo>
                  <a:lnTo>
                    <a:pt x="124" y="0"/>
                  </a:lnTo>
                  <a:lnTo>
                    <a:pt x="190" y="14"/>
                  </a:lnTo>
                  <a:lnTo>
                    <a:pt x="16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6" name="Freeform 429"/>
            <p:cNvSpPr>
              <a:spLocks/>
            </p:cNvSpPr>
            <p:nvPr/>
          </p:nvSpPr>
          <p:spPr bwMode="auto">
            <a:xfrm>
              <a:off x="2059" y="325"/>
              <a:ext cx="233" cy="472"/>
            </a:xfrm>
            <a:custGeom>
              <a:avLst/>
              <a:gdLst>
                <a:gd name="T0" fmla="*/ 43 w 233"/>
                <a:gd name="T1" fmla="*/ 0 h 472"/>
                <a:gd name="T2" fmla="*/ 26 w 233"/>
                <a:gd name="T3" fmla="*/ 48 h 472"/>
                <a:gd name="T4" fmla="*/ 19 w 233"/>
                <a:gd name="T5" fmla="*/ 128 h 472"/>
                <a:gd name="T6" fmla="*/ 14 w 233"/>
                <a:gd name="T7" fmla="*/ 161 h 472"/>
                <a:gd name="T8" fmla="*/ 45 w 233"/>
                <a:gd name="T9" fmla="*/ 195 h 472"/>
                <a:gd name="T10" fmla="*/ 62 w 233"/>
                <a:gd name="T11" fmla="*/ 226 h 472"/>
                <a:gd name="T12" fmla="*/ 47 w 233"/>
                <a:gd name="T13" fmla="*/ 306 h 472"/>
                <a:gd name="T14" fmla="*/ 38 w 233"/>
                <a:gd name="T15" fmla="*/ 337 h 472"/>
                <a:gd name="T16" fmla="*/ 28 w 233"/>
                <a:gd name="T17" fmla="*/ 354 h 472"/>
                <a:gd name="T18" fmla="*/ 45 w 233"/>
                <a:gd name="T19" fmla="*/ 385 h 472"/>
                <a:gd name="T20" fmla="*/ 83 w 233"/>
                <a:gd name="T21" fmla="*/ 385 h 472"/>
                <a:gd name="T22" fmla="*/ 102 w 233"/>
                <a:gd name="T23" fmla="*/ 375 h 472"/>
                <a:gd name="T24" fmla="*/ 138 w 233"/>
                <a:gd name="T25" fmla="*/ 373 h 472"/>
                <a:gd name="T26" fmla="*/ 145 w 233"/>
                <a:gd name="T27" fmla="*/ 354 h 472"/>
                <a:gd name="T28" fmla="*/ 133 w 233"/>
                <a:gd name="T29" fmla="*/ 328 h 472"/>
                <a:gd name="T30" fmla="*/ 154 w 233"/>
                <a:gd name="T31" fmla="*/ 342 h 472"/>
                <a:gd name="T32" fmla="*/ 157 w 233"/>
                <a:gd name="T33" fmla="*/ 373 h 472"/>
                <a:gd name="T34" fmla="*/ 145 w 233"/>
                <a:gd name="T35" fmla="*/ 387 h 472"/>
                <a:gd name="T36" fmla="*/ 119 w 233"/>
                <a:gd name="T37" fmla="*/ 399 h 472"/>
                <a:gd name="T38" fmla="*/ 116 w 233"/>
                <a:gd name="T39" fmla="*/ 420 h 472"/>
                <a:gd name="T40" fmla="*/ 121 w 233"/>
                <a:gd name="T41" fmla="*/ 444 h 472"/>
                <a:gd name="T42" fmla="*/ 147 w 233"/>
                <a:gd name="T43" fmla="*/ 442 h 472"/>
                <a:gd name="T44" fmla="*/ 212 w 233"/>
                <a:gd name="T45" fmla="*/ 451 h 472"/>
                <a:gd name="T46" fmla="*/ 233 w 233"/>
                <a:gd name="T47" fmla="*/ 472 h 472"/>
                <a:gd name="T48" fmla="*/ 195 w 233"/>
                <a:gd name="T49" fmla="*/ 458 h 472"/>
                <a:gd name="T50" fmla="*/ 109 w 233"/>
                <a:gd name="T51" fmla="*/ 465 h 472"/>
                <a:gd name="T52" fmla="*/ 102 w 233"/>
                <a:gd name="T53" fmla="*/ 449 h 472"/>
                <a:gd name="T54" fmla="*/ 97 w 233"/>
                <a:gd name="T55" fmla="*/ 399 h 472"/>
                <a:gd name="T56" fmla="*/ 33 w 233"/>
                <a:gd name="T57" fmla="*/ 399 h 472"/>
                <a:gd name="T58" fmla="*/ 12 w 233"/>
                <a:gd name="T59" fmla="*/ 358 h 472"/>
                <a:gd name="T60" fmla="*/ 26 w 233"/>
                <a:gd name="T61" fmla="*/ 309 h 472"/>
                <a:gd name="T62" fmla="*/ 45 w 233"/>
                <a:gd name="T63" fmla="*/ 249 h 472"/>
                <a:gd name="T64" fmla="*/ 19 w 233"/>
                <a:gd name="T65" fmla="*/ 195 h 472"/>
                <a:gd name="T66" fmla="*/ 0 w 233"/>
                <a:gd name="T67" fmla="*/ 154 h 472"/>
                <a:gd name="T68" fmla="*/ 7 w 233"/>
                <a:gd name="T69" fmla="*/ 100 h 472"/>
                <a:gd name="T70" fmla="*/ 14 w 233"/>
                <a:gd name="T71" fmla="*/ 38 h 472"/>
                <a:gd name="T72" fmla="*/ 43 w 233"/>
                <a:gd name="T73" fmla="*/ 0 h 472"/>
                <a:gd name="T74" fmla="*/ 43 w 233"/>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472"/>
                <a:gd name="T116" fmla="*/ 233 w 233"/>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472">
                  <a:moveTo>
                    <a:pt x="43" y="0"/>
                  </a:moveTo>
                  <a:lnTo>
                    <a:pt x="26" y="48"/>
                  </a:lnTo>
                  <a:lnTo>
                    <a:pt x="19" y="128"/>
                  </a:lnTo>
                  <a:lnTo>
                    <a:pt x="14" y="161"/>
                  </a:lnTo>
                  <a:lnTo>
                    <a:pt x="45" y="195"/>
                  </a:lnTo>
                  <a:lnTo>
                    <a:pt x="62" y="226"/>
                  </a:lnTo>
                  <a:lnTo>
                    <a:pt x="47" y="306"/>
                  </a:lnTo>
                  <a:lnTo>
                    <a:pt x="38" y="337"/>
                  </a:lnTo>
                  <a:lnTo>
                    <a:pt x="28" y="354"/>
                  </a:lnTo>
                  <a:lnTo>
                    <a:pt x="45" y="385"/>
                  </a:lnTo>
                  <a:lnTo>
                    <a:pt x="83" y="385"/>
                  </a:lnTo>
                  <a:lnTo>
                    <a:pt x="102" y="375"/>
                  </a:lnTo>
                  <a:lnTo>
                    <a:pt x="138" y="373"/>
                  </a:lnTo>
                  <a:lnTo>
                    <a:pt x="145" y="354"/>
                  </a:lnTo>
                  <a:lnTo>
                    <a:pt x="133" y="328"/>
                  </a:lnTo>
                  <a:lnTo>
                    <a:pt x="154" y="342"/>
                  </a:lnTo>
                  <a:lnTo>
                    <a:pt x="157" y="373"/>
                  </a:lnTo>
                  <a:lnTo>
                    <a:pt x="145" y="387"/>
                  </a:lnTo>
                  <a:lnTo>
                    <a:pt x="119" y="399"/>
                  </a:lnTo>
                  <a:lnTo>
                    <a:pt x="116" y="420"/>
                  </a:lnTo>
                  <a:lnTo>
                    <a:pt x="121" y="444"/>
                  </a:lnTo>
                  <a:lnTo>
                    <a:pt x="147" y="442"/>
                  </a:lnTo>
                  <a:lnTo>
                    <a:pt x="212" y="451"/>
                  </a:lnTo>
                  <a:lnTo>
                    <a:pt x="233" y="472"/>
                  </a:lnTo>
                  <a:lnTo>
                    <a:pt x="195" y="458"/>
                  </a:lnTo>
                  <a:lnTo>
                    <a:pt x="109" y="465"/>
                  </a:lnTo>
                  <a:lnTo>
                    <a:pt x="102" y="449"/>
                  </a:lnTo>
                  <a:lnTo>
                    <a:pt x="97" y="399"/>
                  </a:lnTo>
                  <a:lnTo>
                    <a:pt x="33" y="399"/>
                  </a:lnTo>
                  <a:lnTo>
                    <a:pt x="12" y="358"/>
                  </a:lnTo>
                  <a:lnTo>
                    <a:pt x="26" y="309"/>
                  </a:lnTo>
                  <a:lnTo>
                    <a:pt x="45" y="249"/>
                  </a:lnTo>
                  <a:lnTo>
                    <a:pt x="19" y="195"/>
                  </a:lnTo>
                  <a:lnTo>
                    <a:pt x="0" y="154"/>
                  </a:lnTo>
                  <a:lnTo>
                    <a:pt x="7" y="100"/>
                  </a:lnTo>
                  <a:lnTo>
                    <a:pt x="14" y="38"/>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7" name="Freeform 430"/>
            <p:cNvSpPr>
              <a:spLocks/>
            </p:cNvSpPr>
            <p:nvPr/>
          </p:nvSpPr>
          <p:spPr bwMode="auto">
            <a:xfrm>
              <a:off x="2078" y="548"/>
              <a:ext cx="21" cy="29"/>
            </a:xfrm>
            <a:custGeom>
              <a:avLst/>
              <a:gdLst>
                <a:gd name="T0" fmla="*/ 21 w 21"/>
                <a:gd name="T1" fmla="*/ 26 h 29"/>
                <a:gd name="T2" fmla="*/ 0 w 21"/>
                <a:gd name="T3" fmla="*/ 29 h 29"/>
                <a:gd name="T4" fmla="*/ 16 w 21"/>
                <a:gd name="T5" fmla="*/ 0 h 29"/>
                <a:gd name="T6" fmla="*/ 21 w 21"/>
                <a:gd name="T7" fmla="*/ 26 h 29"/>
                <a:gd name="T8" fmla="*/ 21 w 21"/>
                <a:gd name="T9" fmla="*/ 26 h 29"/>
                <a:gd name="T10" fmla="*/ 0 60000 65536"/>
                <a:gd name="T11" fmla="*/ 0 60000 65536"/>
                <a:gd name="T12" fmla="*/ 0 60000 65536"/>
                <a:gd name="T13" fmla="*/ 0 60000 65536"/>
                <a:gd name="T14" fmla="*/ 0 60000 65536"/>
                <a:gd name="T15" fmla="*/ 0 w 21"/>
                <a:gd name="T16" fmla="*/ 0 h 29"/>
                <a:gd name="T17" fmla="*/ 21 w 21"/>
                <a:gd name="T18" fmla="*/ 29 h 29"/>
              </a:gdLst>
              <a:ahLst/>
              <a:cxnLst>
                <a:cxn ang="T10">
                  <a:pos x="T0" y="T1"/>
                </a:cxn>
                <a:cxn ang="T11">
                  <a:pos x="T2" y="T3"/>
                </a:cxn>
                <a:cxn ang="T12">
                  <a:pos x="T4" y="T5"/>
                </a:cxn>
                <a:cxn ang="T13">
                  <a:pos x="T6" y="T7"/>
                </a:cxn>
                <a:cxn ang="T14">
                  <a:pos x="T8" y="T9"/>
                </a:cxn>
              </a:cxnLst>
              <a:rect l="T15" t="T16" r="T17" b="T18"/>
              <a:pathLst>
                <a:path w="21" h="29">
                  <a:moveTo>
                    <a:pt x="21" y="26"/>
                  </a:moveTo>
                  <a:lnTo>
                    <a:pt x="0" y="29"/>
                  </a:lnTo>
                  <a:lnTo>
                    <a:pt x="16" y="0"/>
                  </a:lnTo>
                  <a:lnTo>
                    <a:pt x="21"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8" name="Freeform 431"/>
            <p:cNvSpPr>
              <a:spLocks/>
            </p:cNvSpPr>
            <p:nvPr/>
          </p:nvSpPr>
          <p:spPr bwMode="auto">
            <a:xfrm>
              <a:off x="2163" y="783"/>
              <a:ext cx="74" cy="24"/>
            </a:xfrm>
            <a:custGeom>
              <a:avLst/>
              <a:gdLst>
                <a:gd name="T0" fmla="*/ 24 w 74"/>
                <a:gd name="T1" fmla="*/ 0 h 24"/>
                <a:gd name="T2" fmla="*/ 19 w 74"/>
                <a:gd name="T3" fmla="*/ 17 h 24"/>
                <a:gd name="T4" fmla="*/ 74 w 74"/>
                <a:gd name="T5" fmla="*/ 24 h 24"/>
                <a:gd name="T6" fmla="*/ 19 w 74"/>
                <a:gd name="T7" fmla="*/ 24 h 24"/>
                <a:gd name="T8" fmla="*/ 0 w 74"/>
                <a:gd name="T9" fmla="*/ 21 h 24"/>
                <a:gd name="T10" fmla="*/ 10 w 74"/>
                <a:gd name="T11" fmla="*/ 7 h 24"/>
                <a:gd name="T12" fmla="*/ 24 w 74"/>
                <a:gd name="T13" fmla="*/ 0 h 24"/>
                <a:gd name="T14" fmla="*/ 24 w 7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4"/>
                <a:gd name="T26" fmla="*/ 74 w 7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4">
                  <a:moveTo>
                    <a:pt x="24" y="0"/>
                  </a:moveTo>
                  <a:lnTo>
                    <a:pt x="19" y="17"/>
                  </a:lnTo>
                  <a:lnTo>
                    <a:pt x="74" y="24"/>
                  </a:lnTo>
                  <a:lnTo>
                    <a:pt x="19" y="24"/>
                  </a:lnTo>
                  <a:lnTo>
                    <a:pt x="0" y="21"/>
                  </a:lnTo>
                  <a:lnTo>
                    <a:pt x="10" y="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9" name="Freeform 432"/>
            <p:cNvSpPr>
              <a:spLocks/>
            </p:cNvSpPr>
            <p:nvPr/>
          </p:nvSpPr>
          <p:spPr bwMode="auto">
            <a:xfrm>
              <a:off x="1992" y="804"/>
              <a:ext cx="324" cy="233"/>
            </a:xfrm>
            <a:custGeom>
              <a:avLst/>
              <a:gdLst>
                <a:gd name="T0" fmla="*/ 271 w 324"/>
                <a:gd name="T1" fmla="*/ 19 h 233"/>
                <a:gd name="T2" fmla="*/ 307 w 324"/>
                <a:gd name="T3" fmla="*/ 114 h 233"/>
                <a:gd name="T4" fmla="*/ 279 w 324"/>
                <a:gd name="T5" fmla="*/ 162 h 233"/>
                <a:gd name="T6" fmla="*/ 252 w 324"/>
                <a:gd name="T7" fmla="*/ 133 h 233"/>
                <a:gd name="T8" fmla="*/ 231 w 324"/>
                <a:gd name="T9" fmla="*/ 34 h 233"/>
                <a:gd name="T10" fmla="*/ 221 w 324"/>
                <a:gd name="T11" fmla="*/ 43 h 233"/>
                <a:gd name="T12" fmla="*/ 231 w 324"/>
                <a:gd name="T13" fmla="*/ 136 h 233"/>
                <a:gd name="T14" fmla="*/ 221 w 324"/>
                <a:gd name="T15" fmla="*/ 183 h 233"/>
                <a:gd name="T16" fmla="*/ 179 w 324"/>
                <a:gd name="T17" fmla="*/ 214 h 233"/>
                <a:gd name="T18" fmla="*/ 176 w 324"/>
                <a:gd name="T19" fmla="*/ 145 h 233"/>
                <a:gd name="T20" fmla="*/ 124 w 324"/>
                <a:gd name="T21" fmla="*/ 19 h 233"/>
                <a:gd name="T22" fmla="*/ 160 w 324"/>
                <a:gd name="T23" fmla="*/ 74 h 233"/>
                <a:gd name="T24" fmla="*/ 155 w 324"/>
                <a:gd name="T25" fmla="*/ 197 h 233"/>
                <a:gd name="T26" fmla="*/ 117 w 324"/>
                <a:gd name="T27" fmla="*/ 216 h 233"/>
                <a:gd name="T28" fmla="*/ 112 w 324"/>
                <a:gd name="T29" fmla="*/ 159 h 233"/>
                <a:gd name="T30" fmla="*/ 62 w 324"/>
                <a:gd name="T31" fmla="*/ 38 h 233"/>
                <a:gd name="T32" fmla="*/ 93 w 324"/>
                <a:gd name="T33" fmla="*/ 100 h 233"/>
                <a:gd name="T34" fmla="*/ 81 w 324"/>
                <a:gd name="T35" fmla="*/ 190 h 233"/>
                <a:gd name="T36" fmla="*/ 48 w 324"/>
                <a:gd name="T37" fmla="*/ 159 h 233"/>
                <a:gd name="T38" fmla="*/ 12 w 324"/>
                <a:gd name="T39" fmla="*/ 112 h 233"/>
                <a:gd name="T40" fmla="*/ 24 w 324"/>
                <a:gd name="T41" fmla="*/ 138 h 233"/>
                <a:gd name="T42" fmla="*/ 36 w 324"/>
                <a:gd name="T43" fmla="*/ 226 h 233"/>
                <a:gd name="T44" fmla="*/ 69 w 324"/>
                <a:gd name="T45" fmla="*/ 209 h 233"/>
                <a:gd name="T46" fmla="*/ 112 w 324"/>
                <a:gd name="T47" fmla="*/ 224 h 233"/>
                <a:gd name="T48" fmla="*/ 152 w 324"/>
                <a:gd name="T49" fmla="*/ 226 h 233"/>
                <a:gd name="T50" fmla="*/ 176 w 324"/>
                <a:gd name="T51" fmla="*/ 226 h 233"/>
                <a:gd name="T52" fmla="*/ 214 w 324"/>
                <a:gd name="T53" fmla="*/ 209 h 233"/>
                <a:gd name="T54" fmla="*/ 274 w 324"/>
                <a:gd name="T55" fmla="*/ 174 h 233"/>
                <a:gd name="T56" fmla="*/ 324 w 324"/>
                <a:gd name="T57" fmla="*/ 159 h 233"/>
                <a:gd name="T58" fmla="*/ 286 w 324"/>
                <a:gd name="T59" fmla="*/ 19 h 233"/>
                <a:gd name="T60" fmla="*/ 238 w 324"/>
                <a:gd name="T61" fmla="*/ 0 h 233"/>
                <a:gd name="T62" fmla="*/ 221 w 324"/>
                <a:gd name="T63" fmla="*/ 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33"/>
                <a:gd name="T98" fmla="*/ 324 w 324"/>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33">
                  <a:moveTo>
                    <a:pt x="221" y="3"/>
                  </a:moveTo>
                  <a:lnTo>
                    <a:pt x="271" y="19"/>
                  </a:lnTo>
                  <a:lnTo>
                    <a:pt x="295" y="50"/>
                  </a:lnTo>
                  <a:lnTo>
                    <a:pt x="307" y="114"/>
                  </a:lnTo>
                  <a:lnTo>
                    <a:pt x="302" y="155"/>
                  </a:lnTo>
                  <a:lnTo>
                    <a:pt x="279" y="162"/>
                  </a:lnTo>
                  <a:lnTo>
                    <a:pt x="257" y="159"/>
                  </a:lnTo>
                  <a:lnTo>
                    <a:pt x="252" y="133"/>
                  </a:lnTo>
                  <a:lnTo>
                    <a:pt x="243" y="84"/>
                  </a:lnTo>
                  <a:lnTo>
                    <a:pt x="231" y="34"/>
                  </a:lnTo>
                  <a:lnTo>
                    <a:pt x="188" y="15"/>
                  </a:lnTo>
                  <a:lnTo>
                    <a:pt x="221" y="43"/>
                  </a:lnTo>
                  <a:lnTo>
                    <a:pt x="231" y="91"/>
                  </a:lnTo>
                  <a:lnTo>
                    <a:pt x="231" y="136"/>
                  </a:lnTo>
                  <a:lnTo>
                    <a:pt x="231" y="162"/>
                  </a:lnTo>
                  <a:lnTo>
                    <a:pt x="221" y="183"/>
                  </a:lnTo>
                  <a:lnTo>
                    <a:pt x="200" y="209"/>
                  </a:lnTo>
                  <a:lnTo>
                    <a:pt x="179" y="214"/>
                  </a:lnTo>
                  <a:lnTo>
                    <a:pt x="176" y="200"/>
                  </a:lnTo>
                  <a:lnTo>
                    <a:pt x="176" y="145"/>
                  </a:lnTo>
                  <a:lnTo>
                    <a:pt x="171" y="65"/>
                  </a:lnTo>
                  <a:lnTo>
                    <a:pt x="124" y="19"/>
                  </a:lnTo>
                  <a:lnTo>
                    <a:pt x="110" y="17"/>
                  </a:lnTo>
                  <a:lnTo>
                    <a:pt x="160" y="74"/>
                  </a:lnTo>
                  <a:lnTo>
                    <a:pt x="167" y="143"/>
                  </a:lnTo>
                  <a:lnTo>
                    <a:pt x="155" y="197"/>
                  </a:lnTo>
                  <a:lnTo>
                    <a:pt x="136" y="224"/>
                  </a:lnTo>
                  <a:lnTo>
                    <a:pt x="117" y="216"/>
                  </a:lnTo>
                  <a:lnTo>
                    <a:pt x="110" y="197"/>
                  </a:lnTo>
                  <a:lnTo>
                    <a:pt x="112" y="159"/>
                  </a:lnTo>
                  <a:lnTo>
                    <a:pt x="105" y="91"/>
                  </a:lnTo>
                  <a:lnTo>
                    <a:pt x="62" y="38"/>
                  </a:lnTo>
                  <a:lnTo>
                    <a:pt x="52" y="43"/>
                  </a:lnTo>
                  <a:lnTo>
                    <a:pt x="93" y="100"/>
                  </a:lnTo>
                  <a:lnTo>
                    <a:pt x="95" y="171"/>
                  </a:lnTo>
                  <a:lnTo>
                    <a:pt x="81" y="190"/>
                  </a:lnTo>
                  <a:lnTo>
                    <a:pt x="55" y="186"/>
                  </a:lnTo>
                  <a:lnTo>
                    <a:pt x="48" y="159"/>
                  </a:lnTo>
                  <a:lnTo>
                    <a:pt x="36" y="122"/>
                  </a:lnTo>
                  <a:lnTo>
                    <a:pt x="12" y="112"/>
                  </a:lnTo>
                  <a:lnTo>
                    <a:pt x="0" y="122"/>
                  </a:lnTo>
                  <a:lnTo>
                    <a:pt x="24" y="138"/>
                  </a:lnTo>
                  <a:lnTo>
                    <a:pt x="36" y="174"/>
                  </a:lnTo>
                  <a:lnTo>
                    <a:pt x="36" y="226"/>
                  </a:lnTo>
                  <a:lnTo>
                    <a:pt x="60" y="233"/>
                  </a:lnTo>
                  <a:lnTo>
                    <a:pt x="69" y="209"/>
                  </a:lnTo>
                  <a:lnTo>
                    <a:pt x="93" y="202"/>
                  </a:lnTo>
                  <a:lnTo>
                    <a:pt x="112" y="224"/>
                  </a:lnTo>
                  <a:lnTo>
                    <a:pt x="136" y="233"/>
                  </a:lnTo>
                  <a:lnTo>
                    <a:pt x="152" y="226"/>
                  </a:lnTo>
                  <a:lnTo>
                    <a:pt x="164" y="214"/>
                  </a:lnTo>
                  <a:lnTo>
                    <a:pt x="176" y="226"/>
                  </a:lnTo>
                  <a:lnTo>
                    <a:pt x="200" y="224"/>
                  </a:lnTo>
                  <a:lnTo>
                    <a:pt x="214" y="209"/>
                  </a:lnTo>
                  <a:lnTo>
                    <a:pt x="248" y="171"/>
                  </a:lnTo>
                  <a:lnTo>
                    <a:pt x="274" y="174"/>
                  </a:lnTo>
                  <a:lnTo>
                    <a:pt x="302" y="171"/>
                  </a:lnTo>
                  <a:lnTo>
                    <a:pt x="324" y="159"/>
                  </a:lnTo>
                  <a:lnTo>
                    <a:pt x="312" y="46"/>
                  </a:lnTo>
                  <a:lnTo>
                    <a:pt x="286" y="19"/>
                  </a:lnTo>
                  <a:lnTo>
                    <a:pt x="262" y="5"/>
                  </a:lnTo>
                  <a:lnTo>
                    <a:pt x="238" y="0"/>
                  </a:lnTo>
                  <a:lnTo>
                    <a:pt x="22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0" name="Freeform 433"/>
            <p:cNvSpPr>
              <a:spLocks/>
            </p:cNvSpPr>
            <p:nvPr/>
          </p:nvSpPr>
          <p:spPr bwMode="auto">
            <a:xfrm>
              <a:off x="1780" y="781"/>
              <a:ext cx="600" cy="408"/>
            </a:xfrm>
            <a:custGeom>
              <a:avLst/>
              <a:gdLst>
                <a:gd name="T0" fmla="*/ 393 w 600"/>
                <a:gd name="T1" fmla="*/ 26 h 408"/>
                <a:gd name="T2" fmla="*/ 352 w 600"/>
                <a:gd name="T3" fmla="*/ 16 h 408"/>
                <a:gd name="T4" fmla="*/ 331 w 600"/>
                <a:gd name="T5" fmla="*/ 16 h 408"/>
                <a:gd name="T6" fmla="*/ 317 w 600"/>
                <a:gd name="T7" fmla="*/ 31 h 408"/>
                <a:gd name="T8" fmla="*/ 283 w 600"/>
                <a:gd name="T9" fmla="*/ 26 h 408"/>
                <a:gd name="T10" fmla="*/ 260 w 600"/>
                <a:gd name="T11" fmla="*/ 42 h 408"/>
                <a:gd name="T12" fmla="*/ 224 w 600"/>
                <a:gd name="T13" fmla="*/ 52 h 408"/>
                <a:gd name="T14" fmla="*/ 172 w 600"/>
                <a:gd name="T15" fmla="*/ 135 h 408"/>
                <a:gd name="T16" fmla="*/ 162 w 600"/>
                <a:gd name="T17" fmla="*/ 185 h 408"/>
                <a:gd name="T18" fmla="*/ 153 w 600"/>
                <a:gd name="T19" fmla="*/ 232 h 408"/>
                <a:gd name="T20" fmla="*/ 155 w 600"/>
                <a:gd name="T21" fmla="*/ 256 h 408"/>
                <a:gd name="T22" fmla="*/ 222 w 600"/>
                <a:gd name="T23" fmla="*/ 296 h 408"/>
                <a:gd name="T24" fmla="*/ 281 w 600"/>
                <a:gd name="T25" fmla="*/ 301 h 408"/>
                <a:gd name="T26" fmla="*/ 288 w 600"/>
                <a:gd name="T27" fmla="*/ 282 h 408"/>
                <a:gd name="T28" fmla="*/ 367 w 600"/>
                <a:gd name="T29" fmla="*/ 289 h 408"/>
                <a:gd name="T30" fmla="*/ 419 w 600"/>
                <a:gd name="T31" fmla="*/ 270 h 408"/>
                <a:gd name="T32" fmla="*/ 464 w 600"/>
                <a:gd name="T33" fmla="*/ 239 h 408"/>
                <a:gd name="T34" fmla="*/ 519 w 600"/>
                <a:gd name="T35" fmla="*/ 228 h 408"/>
                <a:gd name="T36" fmla="*/ 579 w 600"/>
                <a:gd name="T37" fmla="*/ 220 h 408"/>
                <a:gd name="T38" fmla="*/ 586 w 600"/>
                <a:gd name="T39" fmla="*/ 201 h 408"/>
                <a:gd name="T40" fmla="*/ 588 w 600"/>
                <a:gd name="T41" fmla="*/ 185 h 408"/>
                <a:gd name="T42" fmla="*/ 531 w 600"/>
                <a:gd name="T43" fmla="*/ 175 h 408"/>
                <a:gd name="T44" fmla="*/ 526 w 600"/>
                <a:gd name="T45" fmla="*/ 166 h 408"/>
                <a:gd name="T46" fmla="*/ 571 w 600"/>
                <a:gd name="T47" fmla="*/ 168 h 408"/>
                <a:gd name="T48" fmla="*/ 593 w 600"/>
                <a:gd name="T49" fmla="*/ 175 h 408"/>
                <a:gd name="T50" fmla="*/ 600 w 600"/>
                <a:gd name="T51" fmla="*/ 190 h 408"/>
                <a:gd name="T52" fmla="*/ 600 w 600"/>
                <a:gd name="T53" fmla="*/ 206 h 408"/>
                <a:gd name="T54" fmla="*/ 588 w 600"/>
                <a:gd name="T55" fmla="*/ 230 h 408"/>
                <a:gd name="T56" fmla="*/ 538 w 600"/>
                <a:gd name="T57" fmla="*/ 237 h 408"/>
                <a:gd name="T58" fmla="*/ 474 w 600"/>
                <a:gd name="T59" fmla="*/ 249 h 408"/>
                <a:gd name="T60" fmla="*/ 422 w 600"/>
                <a:gd name="T61" fmla="*/ 282 h 408"/>
                <a:gd name="T62" fmla="*/ 381 w 600"/>
                <a:gd name="T63" fmla="*/ 296 h 408"/>
                <a:gd name="T64" fmla="*/ 331 w 600"/>
                <a:gd name="T65" fmla="*/ 308 h 408"/>
                <a:gd name="T66" fmla="*/ 322 w 600"/>
                <a:gd name="T67" fmla="*/ 356 h 408"/>
                <a:gd name="T68" fmla="*/ 293 w 600"/>
                <a:gd name="T69" fmla="*/ 408 h 408"/>
                <a:gd name="T70" fmla="*/ 274 w 600"/>
                <a:gd name="T71" fmla="*/ 382 h 408"/>
                <a:gd name="T72" fmla="*/ 224 w 600"/>
                <a:gd name="T73" fmla="*/ 341 h 408"/>
                <a:gd name="T74" fmla="*/ 148 w 600"/>
                <a:gd name="T75" fmla="*/ 308 h 408"/>
                <a:gd name="T76" fmla="*/ 129 w 600"/>
                <a:gd name="T77" fmla="*/ 296 h 408"/>
                <a:gd name="T78" fmla="*/ 117 w 600"/>
                <a:gd name="T79" fmla="*/ 368 h 408"/>
                <a:gd name="T80" fmla="*/ 112 w 600"/>
                <a:gd name="T81" fmla="*/ 387 h 408"/>
                <a:gd name="T82" fmla="*/ 93 w 600"/>
                <a:gd name="T83" fmla="*/ 387 h 408"/>
                <a:gd name="T84" fmla="*/ 103 w 600"/>
                <a:gd name="T85" fmla="*/ 323 h 408"/>
                <a:gd name="T86" fmla="*/ 50 w 600"/>
                <a:gd name="T87" fmla="*/ 349 h 408"/>
                <a:gd name="T88" fmla="*/ 38 w 600"/>
                <a:gd name="T89" fmla="*/ 375 h 408"/>
                <a:gd name="T90" fmla="*/ 38 w 600"/>
                <a:gd name="T91" fmla="*/ 341 h 408"/>
                <a:gd name="T92" fmla="*/ 0 w 600"/>
                <a:gd name="T93" fmla="*/ 356 h 408"/>
                <a:gd name="T94" fmla="*/ 17 w 600"/>
                <a:gd name="T95" fmla="*/ 320 h 408"/>
                <a:gd name="T96" fmla="*/ 138 w 600"/>
                <a:gd name="T97" fmla="*/ 237 h 408"/>
                <a:gd name="T98" fmla="*/ 157 w 600"/>
                <a:gd name="T99" fmla="*/ 145 h 408"/>
                <a:gd name="T100" fmla="*/ 191 w 600"/>
                <a:gd name="T101" fmla="*/ 80 h 408"/>
                <a:gd name="T102" fmla="*/ 210 w 600"/>
                <a:gd name="T103" fmla="*/ 38 h 408"/>
                <a:gd name="T104" fmla="*/ 257 w 600"/>
                <a:gd name="T105" fmla="*/ 33 h 408"/>
                <a:gd name="T106" fmla="*/ 272 w 600"/>
                <a:gd name="T107" fmla="*/ 19 h 408"/>
                <a:gd name="T108" fmla="*/ 291 w 600"/>
                <a:gd name="T109" fmla="*/ 16 h 408"/>
                <a:gd name="T110" fmla="*/ 307 w 600"/>
                <a:gd name="T111" fmla="*/ 16 h 408"/>
                <a:gd name="T112" fmla="*/ 324 w 600"/>
                <a:gd name="T113" fmla="*/ 2 h 408"/>
                <a:gd name="T114" fmla="*/ 341 w 600"/>
                <a:gd name="T115" fmla="*/ 0 h 408"/>
                <a:gd name="T116" fmla="*/ 372 w 600"/>
                <a:gd name="T117" fmla="*/ 9 h 408"/>
                <a:gd name="T118" fmla="*/ 391 w 600"/>
                <a:gd name="T119" fmla="*/ 19 h 408"/>
                <a:gd name="T120" fmla="*/ 393 w 600"/>
                <a:gd name="T121" fmla="*/ 26 h 408"/>
                <a:gd name="T122" fmla="*/ 393 w 600"/>
                <a:gd name="T123" fmla="*/ 26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408"/>
                <a:gd name="T188" fmla="*/ 600 w 60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408">
                  <a:moveTo>
                    <a:pt x="393" y="26"/>
                  </a:moveTo>
                  <a:lnTo>
                    <a:pt x="352" y="16"/>
                  </a:lnTo>
                  <a:lnTo>
                    <a:pt x="331" y="16"/>
                  </a:lnTo>
                  <a:lnTo>
                    <a:pt x="317" y="31"/>
                  </a:lnTo>
                  <a:lnTo>
                    <a:pt x="283" y="26"/>
                  </a:lnTo>
                  <a:lnTo>
                    <a:pt x="260" y="42"/>
                  </a:lnTo>
                  <a:lnTo>
                    <a:pt x="224" y="52"/>
                  </a:lnTo>
                  <a:lnTo>
                    <a:pt x="172" y="135"/>
                  </a:lnTo>
                  <a:lnTo>
                    <a:pt x="162" y="185"/>
                  </a:lnTo>
                  <a:lnTo>
                    <a:pt x="153" y="232"/>
                  </a:lnTo>
                  <a:lnTo>
                    <a:pt x="155" y="256"/>
                  </a:lnTo>
                  <a:lnTo>
                    <a:pt x="222" y="296"/>
                  </a:lnTo>
                  <a:lnTo>
                    <a:pt x="281" y="301"/>
                  </a:lnTo>
                  <a:lnTo>
                    <a:pt x="288" y="282"/>
                  </a:lnTo>
                  <a:lnTo>
                    <a:pt x="367" y="289"/>
                  </a:lnTo>
                  <a:lnTo>
                    <a:pt x="419" y="270"/>
                  </a:lnTo>
                  <a:lnTo>
                    <a:pt x="464" y="239"/>
                  </a:lnTo>
                  <a:lnTo>
                    <a:pt x="519" y="228"/>
                  </a:lnTo>
                  <a:lnTo>
                    <a:pt x="579" y="220"/>
                  </a:lnTo>
                  <a:lnTo>
                    <a:pt x="586" y="201"/>
                  </a:lnTo>
                  <a:lnTo>
                    <a:pt x="588" y="185"/>
                  </a:lnTo>
                  <a:lnTo>
                    <a:pt x="531" y="175"/>
                  </a:lnTo>
                  <a:lnTo>
                    <a:pt x="526" y="166"/>
                  </a:lnTo>
                  <a:lnTo>
                    <a:pt x="571" y="168"/>
                  </a:lnTo>
                  <a:lnTo>
                    <a:pt x="593" y="175"/>
                  </a:lnTo>
                  <a:lnTo>
                    <a:pt x="600" y="190"/>
                  </a:lnTo>
                  <a:lnTo>
                    <a:pt x="600" y="206"/>
                  </a:lnTo>
                  <a:lnTo>
                    <a:pt x="588" y="230"/>
                  </a:lnTo>
                  <a:lnTo>
                    <a:pt x="538" y="237"/>
                  </a:lnTo>
                  <a:lnTo>
                    <a:pt x="474" y="249"/>
                  </a:lnTo>
                  <a:lnTo>
                    <a:pt x="422" y="282"/>
                  </a:lnTo>
                  <a:lnTo>
                    <a:pt x="381" y="296"/>
                  </a:lnTo>
                  <a:lnTo>
                    <a:pt x="331" y="308"/>
                  </a:lnTo>
                  <a:lnTo>
                    <a:pt x="322" y="356"/>
                  </a:lnTo>
                  <a:lnTo>
                    <a:pt x="293" y="408"/>
                  </a:lnTo>
                  <a:lnTo>
                    <a:pt x="274" y="382"/>
                  </a:lnTo>
                  <a:lnTo>
                    <a:pt x="224" y="341"/>
                  </a:lnTo>
                  <a:lnTo>
                    <a:pt x="148" y="308"/>
                  </a:lnTo>
                  <a:lnTo>
                    <a:pt x="129" y="296"/>
                  </a:lnTo>
                  <a:lnTo>
                    <a:pt x="117" y="368"/>
                  </a:lnTo>
                  <a:lnTo>
                    <a:pt x="112" y="387"/>
                  </a:lnTo>
                  <a:lnTo>
                    <a:pt x="93" y="387"/>
                  </a:lnTo>
                  <a:lnTo>
                    <a:pt x="103" y="323"/>
                  </a:lnTo>
                  <a:lnTo>
                    <a:pt x="50" y="349"/>
                  </a:lnTo>
                  <a:lnTo>
                    <a:pt x="38" y="375"/>
                  </a:lnTo>
                  <a:lnTo>
                    <a:pt x="38" y="341"/>
                  </a:lnTo>
                  <a:lnTo>
                    <a:pt x="0" y="356"/>
                  </a:lnTo>
                  <a:lnTo>
                    <a:pt x="17" y="320"/>
                  </a:lnTo>
                  <a:lnTo>
                    <a:pt x="138" y="237"/>
                  </a:lnTo>
                  <a:lnTo>
                    <a:pt x="157" y="145"/>
                  </a:lnTo>
                  <a:lnTo>
                    <a:pt x="191" y="80"/>
                  </a:lnTo>
                  <a:lnTo>
                    <a:pt x="210" y="38"/>
                  </a:lnTo>
                  <a:lnTo>
                    <a:pt x="257" y="33"/>
                  </a:lnTo>
                  <a:lnTo>
                    <a:pt x="272" y="19"/>
                  </a:lnTo>
                  <a:lnTo>
                    <a:pt x="291" y="16"/>
                  </a:lnTo>
                  <a:lnTo>
                    <a:pt x="307" y="16"/>
                  </a:lnTo>
                  <a:lnTo>
                    <a:pt x="324" y="2"/>
                  </a:lnTo>
                  <a:lnTo>
                    <a:pt x="341" y="0"/>
                  </a:lnTo>
                  <a:lnTo>
                    <a:pt x="372" y="9"/>
                  </a:lnTo>
                  <a:lnTo>
                    <a:pt x="391" y="19"/>
                  </a:lnTo>
                  <a:lnTo>
                    <a:pt x="393"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1" name="Freeform 434"/>
            <p:cNvSpPr>
              <a:spLocks/>
            </p:cNvSpPr>
            <p:nvPr/>
          </p:nvSpPr>
          <p:spPr bwMode="auto">
            <a:xfrm>
              <a:off x="1704" y="1139"/>
              <a:ext cx="452" cy="674"/>
            </a:xfrm>
            <a:custGeom>
              <a:avLst/>
              <a:gdLst>
                <a:gd name="T0" fmla="*/ 64 w 452"/>
                <a:gd name="T1" fmla="*/ 5 h 674"/>
                <a:gd name="T2" fmla="*/ 69 w 452"/>
                <a:gd name="T3" fmla="*/ 218 h 674"/>
                <a:gd name="T4" fmla="*/ 74 w 452"/>
                <a:gd name="T5" fmla="*/ 498 h 674"/>
                <a:gd name="T6" fmla="*/ 74 w 452"/>
                <a:gd name="T7" fmla="*/ 529 h 674"/>
                <a:gd name="T8" fmla="*/ 55 w 452"/>
                <a:gd name="T9" fmla="*/ 373 h 674"/>
                <a:gd name="T10" fmla="*/ 52 w 452"/>
                <a:gd name="T11" fmla="*/ 254 h 674"/>
                <a:gd name="T12" fmla="*/ 22 w 452"/>
                <a:gd name="T13" fmla="*/ 351 h 674"/>
                <a:gd name="T14" fmla="*/ 22 w 452"/>
                <a:gd name="T15" fmla="*/ 496 h 674"/>
                <a:gd name="T16" fmla="*/ 55 w 452"/>
                <a:gd name="T17" fmla="*/ 584 h 674"/>
                <a:gd name="T18" fmla="*/ 102 w 452"/>
                <a:gd name="T19" fmla="*/ 582 h 674"/>
                <a:gd name="T20" fmla="*/ 224 w 452"/>
                <a:gd name="T21" fmla="*/ 498 h 674"/>
                <a:gd name="T22" fmla="*/ 290 w 452"/>
                <a:gd name="T23" fmla="*/ 404 h 674"/>
                <a:gd name="T24" fmla="*/ 324 w 452"/>
                <a:gd name="T25" fmla="*/ 358 h 674"/>
                <a:gd name="T26" fmla="*/ 367 w 452"/>
                <a:gd name="T27" fmla="*/ 349 h 674"/>
                <a:gd name="T28" fmla="*/ 364 w 452"/>
                <a:gd name="T29" fmla="*/ 368 h 674"/>
                <a:gd name="T30" fmla="*/ 348 w 452"/>
                <a:gd name="T31" fmla="*/ 380 h 674"/>
                <a:gd name="T32" fmla="*/ 290 w 452"/>
                <a:gd name="T33" fmla="*/ 439 h 674"/>
                <a:gd name="T34" fmla="*/ 245 w 452"/>
                <a:gd name="T35" fmla="*/ 508 h 674"/>
                <a:gd name="T36" fmla="*/ 157 w 452"/>
                <a:gd name="T37" fmla="*/ 570 h 674"/>
                <a:gd name="T38" fmla="*/ 98 w 452"/>
                <a:gd name="T39" fmla="*/ 605 h 674"/>
                <a:gd name="T40" fmla="*/ 160 w 452"/>
                <a:gd name="T41" fmla="*/ 593 h 674"/>
                <a:gd name="T42" fmla="*/ 245 w 452"/>
                <a:gd name="T43" fmla="*/ 541 h 674"/>
                <a:gd name="T44" fmla="*/ 293 w 452"/>
                <a:gd name="T45" fmla="*/ 496 h 674"/>
                <a:gd name="T46" fmla="*/ 336 w 452"/>
                <a:gd name="T47" fmla="*/ 425 h 674"/>
                <a:gd name="T48" fmla="*/ 324 w 452"/>
                <a:gd name="T49" fmla="*/ 487 h 674"/>
                <a:gd name="T50" fmla="*/ 271 w 452"/>
                <a:gd name="T51" fmla="*/ 555 h 674"/>
                <a:gd name="T52" fmla="*/ 155 w 452"/>
                <a:gd name="T53" fmla="*/ 615 h 674"/>
                <a:gd name="T54" fmla="*/ 214 w 452"/>
                <a:gd name="T55" fmla="*/ 615 h 674"/>
                <a:gd name="T56" fmla="*/ 293 w 452"/>
                <a:gd name="T57" fmla="*/ 567 h 674"/>
                <a:gd name="T58" fmla="*/ 407 w 452"/>
                <a:gd name="T59" fmla="*/ 570 h 674"/>
                <a:gd name="T60" fmla="*/ 383 w 452"/>
                <a:gd name="T61" fmla="*/ 442 h 674"/>
                <a:gd name="T62" fmla="*/ 390 w 452"/>
                <a:gd name="T63" fmla="*/ 301 h 674"/>
                <a:gd name="T64" fmla="*/ 343 w 452"/>
                <a:gd name="T65" fmla="*/ 207 h 674"/>
                <a:gd name="T66" fmla="*/ 331 w 452"/>
                <a:gd name="T67" fmla="*/ 204 h 674"/>
                <a:gd name="T68" fmla="*/ 286 w 452"/>
                <a:gd name="T69" fmla="*/ 261 h 674"/>
                <a:gd name="T70" fmla="*/ 336 w 452"/>
                <a:gd name="T71" fmla="*/ 166 h 674"/>
                <a:gd name="T72" fmla="*/ 348 w 452"/>
                <a:gd name="T73" fmla="*/ 0 h 674"/>
                <a:gd name="T74" fmla="*/ 367 w 452"/>
                <a:gd name="T75" fmla="*/ 12 h 674"/>
                <a:gd name="T76" fmla="*/ 364 w 452"/>
                <a:gd name="T77" fmla="*/ 102 h 674"/>
                <a:gd name="T78" fmla="*/ 393 w 452"/>
                <a:gd name="T79" fmla="*/ 76 h 674"/>
                <a:gd name="T80" fmla="*/ 421 w 452"/>
                <a:gd name="T81" fmla="*/ 161 h 674"/>
                <a:gd name="T82" fmla="*/ 412 w 452"/>
                <a:gd name="T83" fmla="*/ 328 h 674"/>
                <a:gd name="T84" fmla="*/ 402 w 452"/>
                <a:gd name="T85" fmla="*/ 456 h 674"/>
                <a:gd name="T86" fmla="*/ 412 w 452"/>
                <a:gd name="T87" fmla="*/ 525 h 674"/>
                <a:gd name="T88" fmla="*/ 440 w 452"/>
                <a:gd name="T89" fmla="*/ 570 h 674"/>
                <a:gd name="T90" fmla="*/ 445 w 452"/>
                <a:gd name="T91" fmla="*/ 653 h 674"/>
                <a:gd name="T92" fmla="*/ 452 w 452"/>
                <a:gd name="T93" fmla="*/ 674 h 674"/>
                <a:gd name="T94" fmla="*/ 417 w 452"/>
                <a:gd name="T95" fmla="*/ 669 h 674"/>
                <a:gd name="T96" fmla="*/ 407 w 452"/>
                <a:gd name="T97" fmla="*/ 624 h 674"/>
                <a:gd name="T98" fmla="*/ 233 w 452"/>
                <a:gd name="T99" fmla="*/ 629 h 674"/>
                <a:gd name="T100" fmla="*/ 179 w 452"/>
                <a:gd name="T101" fmla="*/ 631 h 674"/>
                <a:gd name="T102" fmla="*/ 114 w 452"/>
                <a:gd name="T103" fmla="*/ 624 h 674"/>
                <a:gd name="T104" fmla="*/ 36 w 452"/>
                <a:gd name="T105" fmla="*/ 577 h 674"/>
                <a:gd name="T106" fmla="*/ 0 w 452"/>
                <a:gd name="T107" fmla="*/ 487 h 674"/>
                <a:gd name="T108" fmla="*/ 5 w 452"/>
                <a:gd name="T109" fmla="*/ 349 h 674"/>
                <a:gd name="T110" fmla="*/ 50 w 452"/>
                <a:gd name="T111" fmla="*/ 209 h 674"/>
                <a:gd name="T112" fmla="*/ 55 w 452"/>
                <a:gd name="T113" fmla="*/ 40 h 674"/>
                <a:gd name="T114" fmla="*/ 64 w 452"/>
                <a:gd name="T115" fmla="*/ 5 h 674"/>
                <a:gd name="T116" fmla="*/ 64 w 452"/>
                <a:gd name="T117" fmla="*/ 5 h 6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674"/>
                <a:gd name="T179" fmla="*/ 452 w 452"/>
                <a:gd name="T180" fmla="*/ 674 h 6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674">
                  <a:moveTo>
                    <a:pt x="64" y="5"/>
                  </a:moveTo>
                  <a:lnTo>
                    <a:pt x="69" y="218"/>
                  </a:lnTo>
                  <a:lnTo>
                    <a:pt x="74" y="498"/>
                  </a:lnTo>
                  <a:lnTo>
                    <a:pt x="74" y="529"/>
                  </a:lnTo>
                  <a:lnTo>
                    <a:pt x="55" y="373"/>
                  </a:lnTo>
                  <a:lnTo>
                    <a:pt x="52" y="254"/>
                  </a:lnTo>
                  <a:lnTo>
                    <a:pt x="22" y="351"/>
                  </a:lnTo>
                  <a:lnTo>
                    <a:pt x="22" y="496"/>
                  </a:lnTo>
                  <a:lnTo>
                    <a:pt x="55" y="584"/>
                  </a:lnTo>
                  <a:lnTo>
                    <a:pt x="102" y="582"/>
                  </a:lnTo>
                  <a:lnTo>
                    <a:pt x="224" y="498"/>
                  </a:lnTo>
                  <a:lnTo>
                    <a:pt x="290" y="404"/>
                  </a:lnTo>
                  <a:lnTo>
                    <a:pt x="324" y="358"/>
                  </a:lnTo>
                  <a:lnTo>
                    <a:pt x="367" y="349"/>
                  </a:lnTo>
                  <a:lnTo>
                    <a:pt x="364" y="368"/>
                  </a:lnTo>
                  <a:lnTo>
                    <a:pt x="348" y="380"/>
                  </a:lnTo>
                  <a:lnTo>
                    <a:pt x="290" y="439"/>
                  </a:lnTo>
                  <a:lnTo>
                    <a:pt x="245" y="508"/>
                  </a:lnTo>
                  <a:lnTo>
                    <a:pt x="157" y="570"/>
                  </a:lnTo>
                  <a:lnTo>
                    <a:pt x="98" y="605"/>
                  </a:lnTo>
                  <a:lnTo>
                    <a:pt x="160" y="593"/>
                  </a:lnTo>
                  <a:lnTo>
                    <a:pt x="245" y="541"/>
                  </a:lnTo>
                  <a:lnTo>
                    <a:pt x="293" y="496"/>
                  </a:lnTo>
                  <a:lnTo>
                    <a:pt x="336" y="425"/>
                  </a:lnTo>
                  <a:lnTo>
                    <a:pt x="324" y="487"/>
                  </a:lnTo>
                  <a:lnTo>
                    <a:pt x="271" y="555"/>
                  </a:lnTo>
                  <a:lnTo>
                    <a:pt x="155" y="615"/>
                  </a:lnTo>
                  <a:lnTo>
                    <a:pt x="214" y="615"/>
                  </a:lnTo>
                  <a:lnTo>
                    <a:pt x="293" y="567"/>
                  </a:lnTo>
                  <a:lnTo>
                    <a:pt x="407" y="570"/>
                  </a:lnTo>
                  <a:lnTo>
                    <a:pt x="383" y="442"/>
                  </a:lnTo>
                  <a:lnTo>
                    <a:pt x="390" y="301"/>
                  </a:lnTo>
                  <a:lnTo>
                    <a:pt x="343" y="207"/>
                  </a:lnTo>
                  <a:lnTo>
                    <a:pt x="331" y="204"/>
                  </a:lnTo>
                  <a:lnTo>
                    <a:pt x="286" y="261"/>
                  </a:lnTo>
                  <a:lnTo>
                    <a:pt x="336" y="166"/>
                  </a:lnTo>
                  <a:lnTo>
                    <a:pt x="348" y="0"/>
                  </a:lnTo>
                  <a:lnTo>
                    <a:pt x="367" y="12"/>
                  </a:lnTo>
                  <a:lnTo>
                    <a:pt x="364" y="102"/>
                  </a:lnTo>
                  <a:lnTo>
                    <a:pt x="393" y="76"/>
                  </a:lnTo>
                  <a:lnTo>
                    <a:pt x="421" y="161"/>
                  </a:lnTo>
                  <a:lnTo>
                    <a:pt x="412" y="328"/>
                  </a:lnTo>
                  <a:lnTo>
                    <a:pt x="402" y="456"/>
                  </a:lnTo>
                  <a:lnTo>
                    <a:pt x="412" y="525"/>
                  </a:lnTo>
                  <a:lnTo>
                    <a:pt x="440" y="570"/>
                  </a:lnTo>
                  <a:lnTo>
                    <a:pt x="445" y="653"/>
                  </a:lnTo>
                  <a:lnTo>
                    <a:pt x="452" y="674"/>
                  </a:lnTo>
                  <a:lnTo>
                    <a:pt x="417" y="669"/>
                  </a:lnTo>
                  <a:lnTo>
                    <a:pt x="407" y="624"/>
                  </a:lnTo>
                  <a:lnTo>
                    <a:pt x="233" y="629"/>
                  </a:lnTo>
                  <a:lnTo>
                    <a:pt x="179" y="631"/>
                  </a:lnTo>
                  <a:lnTo>
                    <a:pt x="114" y="624"/>
                  </a:lnTo>
                  <a:lnTo>
                    <a:pt x="36" y="577"/>
                  </a:lnTo>
                  <a:lnTo>
                    <a:pt x="0" y="487"/>
                  </a:lnTo>
                  <a:lnTo>
                    <a:pt x="5" y="349"/>
                  </a:lnTo>
                  <a:lnTo>
                    <a:pt x="50" y="209"/>
                  </a:lnTo>
                  <a:lnTo>
                    <a:pt x="55" y="40"/>
                  </a:lnTo>
                  <a:lnTo>
                    <a:pt x="6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2" name="Freeform 435"/>
            <p:cNvSpPr>
              <a:spLocks/>
            </p:cNvSpPr>
            <p:nvPr/>
          </p:nvSpPr>
          <p:spPr bwMode="auto">
            <a:xfrm>
              <a:off x="1783" y="1122"/>
              <a:ext cx="271" cy="60"/>
            </a:xfrm>
            <a:custGeom>
              <a:avLst/>
              <a:gdLst>
                <a:gd name="T0" fmla="*/ 0 w 271"/>
                <a:gd name="T1" fmla="*/ 19 h 60"/>
                <a:gd name="T2" fmla="*/ 0 w 271"/>
                <a:gd name="T3" fmla="*/ 50 h 60"/>
                <a:gd name="T4" fmla="*/ 40 w 271"/>
                <a:gd name="T5" fmla="*/ 60 h 60"/>
                <a:gd name="T6" fmla="*/ 128 w 271"/>
                <a:gd name="T7" fmla="*/ 50 h 60"/>
                <a:gd name="T8" fmla="*/ 271 w 271"/>
                <a:gd name="T9" fmla="*/ 12 h 60"/>
                <a:gd name="T10" fmla="*/ 245 w 271"/>
                <a:gd name="T11" fmla="*/ 10 h 60"/>
                <a:gd name="T12" fmla="*/ 150 w 271"/>
                <a:gd name="T13" fmla="*/ 34 h 60"/>
                <a:gd name="T14" fmla="*/ 64 w 271"/>
                <a:gd name="T15" fmla="*/ 50 h 60"/>
                <a:gd name="T16" fmla="*/ 19 w 271"/>
                <a:gd name="T17" fmla="*/ 46 h 60"/>
                <a:gd name="T18" fmla="*/ 14 w 271"/>
                <a:gd name="T19" fmla="*/ 31 h 60"/>
                <a:gd name="T20" fmla="*/ 12 w 271"/>
                <a:gd name="T21" fmla="*/ 0 h 60"/>
                <a:gd name="T22" fmla="*/ 0 w 271"/>
                <a:gd name="T23" fmla="*/ 19 h 60"/>
                <a:gd name="T24" fmla="*/ 0 w 271"/>
                <a:gd name="T25" fmla="*/ 1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60"/>
                <a:gd name="T41" fmla="*/ 271 w 27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60">
                  <a:moveTo>
                    <a:pt x="0" y="19"/>
                  </a:moveTo>
                  <a:lnTo>
                    <a:pt x="0" y="50"/>
                  </a:lnTo>
                  <a:lnTo>
                    <a:pt x="40" y="60"/>
                  </a:lnTo>
                  <a:lnTo>
                    <a:pt x="128" y="50"/>
                  </a:lnTo>
                  <a:lnTo>
                    <a:pt x="271" y="12"/>
                  </a:lnTo>
                  <a:lnTo>
                    <a:pt x="245" y="10"/>
                  </a:lnTo>
                  <a:lnTo>
                    <a:pt x="150" y="34"/>
                  </a:lnTo>
                  <a:lnTo>
                    <a:pt x="64" y="50"/>
                  </a:lnTo>
                  <a:lnTo>
                    <a:pt x="19" y="46"/>
                  </a:lnTo>
                  <a:lnTo>
                    <a:pt x="14" y="31"/>
                  </a:lnTo>
                  <a:lnTo>
                    <a:pt x="12" y="0"/>
                  </a:lnTo>
                  <a:lnTo>
                    <a:pt x="0"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3" name="Freeform 436"/>
            <p:cNvSpPr>
              <a:spLocks/>
            </p:cNvSpPr>
            <p:nvPr/>
          </p:nvSpPr>
          <p:spPr bwMode="auto">
            <a:xfrm>
              <a:off x="2301" y="838"/>
              <a:ext cx="172" cy="166"/>
            </a:xfrm>
            <a:custGeom>
              <a:avLst/>
              <a:gdLst>
                <a:gd name="T0" fmla="*/ 0 w 172"/>
                <a:gd name="T1" fmla="*/ 54 h 166"/>
                <a:gd name="T2" fmla="*/ 34 w 172"/>
                <a:gd name="T3" fmla="*/ 42 h 166"/>
                <a:gd name="T4" fmla="*/ 105 w 172"/>
                <a:gd name="T5" fmla="*/ 0 h 166"/>
                <a:gd name="T6" fmla="*/ 48 w 172"/>
                <a:gd name="T7" fmla="*/ 57 h 166"/>
                <a:gd name="T8" fmla="*/ 110 w 172"/>
                <a:gd name="T9" fmla="*/ 61 h 166"/>
                <a:gd name="T10" fmla="*/ 141 w 172"/>
                <a:gd name="T11" fmla="*/ 66 h 166"/>
                <a:gd name="T12" fmla="*/ 139 w 172"/>
                <a:gd name="T13" fmla="*/ 102 h 166"/>
                <a:gd name="T14" fmla="*/ 172 w 172"/>
                <a:gd name="T15" fmla="*/ 152 h 166"/>
                <a:gd name="T16" fmla="*/ 153 w 172"/>
                <a:gd name="T17" fmla="*/ 166 h 166"/>
                <a:gd name="T18" fmla="*/ 112 w 172"/>
                <a:gd name="T19" fmla="*/ 109 h 166"/>
                <a:gd name="T20" fmla="*/ 108 w 172"/>
                <a:gd name="T21" fmla="*/ 142 h 166"/>
                <a:gd name="T22" fmla="*/ 67 w 172"/>
                <a:gd name="T23" fmla="*/ 152 h 166"/>
                <a:gd name="T24" fmla="*/ 72 w 172"/>
                <a:gd name="T25" fmla="*/ 118 h 166"/>
                <a:gd name="T26" fmla="*/ 3 w 172"/>
                <a:gd name="T27" fmla="*/ 111 h 166"/>
                <a:gd name="T28" fmla="*/ 8 w 172"/>
                <a:gd name="T29" fmla="*/ 99 h 166"/>
                <a:gd name="T30" fmla="*/ 108 w 172"/>
                <a:gd name="T31" fmla="*/ 97 h 166"/>
                <a:gd name="T32" fmla="*/ 108 w 172"/>
                <a:gd name="T33" fmla="*/ 78 h 166"/>
                <a:gd name="T34" fmla="*/ 29 w 172"/>
                <a:gd name="T35" fmla="*/ 73 h 166"/>
                <a:gd name="T36" fmla="*/ 3 w 172"/>
                <a:gd name="T37" fmla="*/ 76 h 166"/>
                <a:gd name="T38" fmla="*/ 0 w 172"/>
                <a:gd name="T39" fmla="*/ 54 h 166"/>
                <a:gd name="T40" fmla="*/ 0 w 172"/>
                <a:gd name="T41" fmla="*/ 54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66"/>
                <a:gd name="T65" fmla="*/ 172 w 17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66">
                  <a:moveTo>
                    <a:pt x="0" y="54"/>
                  </a:moveTo>
                  <a:lnTo>
                    <a:pt x="34" y="42"/>
                  </a:lnTo>
                  <a:lnTo>
                    <a:pt x="105" y="0"/>
                  </a:lnTo>
                  <a:lnTo>
                    <a:pt x="48" y="57"/>
                  </a:lnTo>
                  <a:lnTo>
                    <a:pt x="110" y="61"/>
                  </a:lnTo>
                  <a:lnTo>
                    <a:pt x="141" y="66"/>
                  </a:lnTo>
                  <a:lnTo>
                    <a:pt x="139" y="102"/>
                  </a:lnTo>
                  <a:lnTo>
                    <a:pt x="172" y="152"/>
                  </a:lnTo>
                  <a:lnTo>
                    <a:pt x="153" y="166"/>
                  </a:lnTo>
                  <a:lnTo>
                    <a:pt x="112" y="109"/>
                  </a:lnTo>
                  <a:lnTo>
                    <a:pt x="108" y="142"/>
                  </a:lnTo>
                  <a:lnTo>
                    <a:pt x="67" y="152"/>
                  </a:lnTo>
                  <a:lnTo>
                    <a:pt x="72" y="118"/>
                  </a:lnTo>
                  <a:lnTo>
                    <a:pt x="3" y="111"/>
                  </a:lnTo>
                  <a:lnTo>
                    <a:pt x="8" y="99"/>
                  </a:lnTo>
                  <a:lnTo>
                    <a:pt x="108" y="97"/>
                  </a:lnTo>
                  <a:lnTo>
                    <a:pt x="108" y="78"/>
                  </a:lnTo>
                  <a:lnTo>
                    <a:pt x="29" y="73"/>
                  </a:lnTo>
                  <a:lnTo>
                    <a:pt x="3" y="76"/>
                  </a:lnTo>
                  <a:lnTo>
                    <a:pt x="0"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4" name="Freeform 437"/>
            <p:cNvSpPr>
              <a:spLocks/>
            </p:cNvSpPr>
            <p:nvPr/>
          </p:nvSpPr>
          <p:spPr bwMode="auto">
            <a:xfrm>
              <a:off x="2444" y="904"/>
              <a:ext cx="86" cy="126"/>
            </a:xfrm>
            <a:custGeom>
              <a:avLst/>
              <a:gdLst>
                <a:gd name="T0" fmla="*/ 86 w 86"/>
                <a:gd name="T1" fmla="*/ 14 h 126"/>
                <a:gd name="T2" fmla="*/ 26 w 86"/>
                <a:gd name="T3" fmla="*/ 83 h 126"/>
                <a:gd name="T4" fmla="*/ 0 w 86"/>
                <a:gd name="T5" fmla="*/ 126 h 126"/>
                <a:gd name="T6" fmla="*/ 10 w 86"/>
                <a:gd name="T7" fmla="*/ 86 h 126"/>
                <a:gd name="T8" fmla="*/ 84 w 86"/>
                <a:gd name="T9" fmla="*/ 0 h 126"/>
                <a:gd name="T10" fmla="*/ 86 w 86"/>
                <a:gd name="T11" fmla="*/ 14 h 126"/>
                <a:gd name="T12" fmla="*/ 86 w 86"/>
                <a:gd name="T13" fmla="*/ 14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6" y="14"/>
                  </a:moveTo>
                  <a:lnTo>
                    <a:pt x="26" y="83"/>
                  </a:lnTo>
                  <a:lnTo>
                    <a:pt x="0" y="126"/>
                  </a:lnTo>
                  <a:lnTo>
                    <a:pt x="10" y="86"/>
                  </a:lnTo>
                  <a:lnTo>
                    <a:pt x="84" y="0"/>
                  </a:lnTo>
                  <a:lnTo>
                    <a:pt x="86"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5" name="Freeform 438"/>
            <p:cNvSpPr>
              <a:spLocks/>
            </p:cNvSpPr>
            <p:nvPr/>
          </p:nvSpPr>
          <p:spPr bwMode="auto">
            <a:xfrm>
              <a:off x="2397" y="963"/>
              <a:ext cx="23" cy="122"/>
            </a:xfrm>
            <a:custGeom>
              <a:avLst/>
              <a:gdLst>
                <a:gd name="T0" fmla="*/ 7 w 23"/>
                <a:gd name="T1" fmla="*/ 0 h 122"/>
                <a:gd name="T2" fmla="*/ 23 w 23"/>
                <a:gd name="T3" fmla="*/ 50 h 122"/>
                <a:gd name="T4" fmla="*/ 16 w 23"/>
                <a:gd name="T5" fmla="*/ 122 h 122"/>
                <a:gd name="T6" fmla="*/ 0 w 23"/>
                <a:gd name="T7" fmla="*/ 10 h 122"/>
                <a:gd name="T8" fmla="*/ 7 w 23"/>
                <a:gd name="T9" fmla="*/ 0 h 122"/>
                <a:gd name="T10" fmla="*/ 7 w 23"/>
                <a:gd name="T11" fmla="*/ 0 h 122"/>
                <a:gd name="T12" fmla="*/ 0 60000 65536"/>
                <a:gd name="T13" fmla="*/ 0 60000 65536"/>
                <a:gd name="T14" fmla="*/ 0 60000 65536"/>
                <a:gd name="T15" fmla="*/ 0 60000 65536"/>
                <a:gd name="T16" fmla="*/ 0 60000 65536"/>
                <a:gd name="T17" fmla="*/ 0 60000 65536"/>
                <a:gd name="T18" fmla="*/ 0 w 23"/>
                <a:gd name="T19" fmla="*/ 0 h 122"/>
                <a:gd name="T20" fmla="*/ 23 w 2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 h="122">
                  <a:moveTo>
                    <a:pt x="7" y="0"/>
                  </a:moveTo>
                  <a:lnTo>
                    <a:pt x="23" y="50"/>
                  </a:lnTo>
                  <a:lnTo>
                    <a:pt x="16" y="122"/>
                  </a:lnTo>
                  <a:lnTo>
                    <a:pt x="0" y="10"/>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6" name="Freeform 439"/>
            <p:cNvSpPr>
              <a:spLocks/>
            </p:cNvSpPr>
            <p:nvPr/>
          </p:nvSpPr>
          <p:spPr bwMode="auto">
            <a:xfrm>
              <a:off x="2420" y="1051"/>
              <a:ext cx="89" cy="152"/>
            </a:xfrm>
            <a:custGeom>
              <a:avLst/>
              <a:gdLst>
                <a:gd name="T0" fmla="*/ 24 w 89"/>
                <a:gd name="T1" fmla="*/ 0 h 152"/>
                <a:gd name="T2" fmla="*/ 31 w 89"/>
                <a:gd name="T3" fmla="*/ 29 h 152"/>
                <a:gd name="T4" fmla="*/ 89 w 89"/>
                <a:gd name="T5" fmla="*/ 93 h 152"/>
                <a:gd name="T6" fmla="*/ 65 w 89"/>
                <a:gd name="T7" fmla="*/ 98 h 152"/>
                <a:gd name="T8" fmla="*/ 53 w 89"/>
                <a:gd name="T9" fmla="*/ 152 h 152"/>
                <a:gd name="T10" fmla="*/ 46 w 89"/>
                <a:gd name="T11" fmla="*/ 74 h 152"/>
                <a:gd name="T12" fmla="*/ 17 w 89"/>
                <a:gd name="T13" fmla="*/ 24 h 152"/>
                <a:gd name="T14" fmla="*/ 0 w 89"/>
                <a:gd name="T15" fmla="*/ 34 h 152"/>
                <a:gd name="T16" fmla="*/ 0 w 89"/>
                <a:gd name="T17" fmla="*/ 17 h 152"/>
                <a:gd name="T18" fmla="*/ 24 w 89"/>
                <a:gd name="T19" fmla="*/ 0 h 152"/>
                <a:gd name="T20" fmla="*/ 24 w 89"/>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52"/>
                <a:gd name="T35" fmla="*/ 89 w 8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52">
                  <a:moveTo>
                    <a:pt x="24" y="0"/>
                  </a:moveTo>
                  <a:lnTo>
                    <a:pt x="31" y="29"/>
                  </a:lnTo>
                  <a:lnTo>
                    <a:pt x="89" y="93"/>
                  </a:lnTo>
                  <a:lnTo>
                    <a:pt x="65" y="98"/>
                  </a:lnTo>
                  <a:lnTo>
                    <a:pt x="53" y="152"/>
                  </a:lnTo>
                  <a:lnTo>
                    <a:pt x="46" y="74"/>
                  </a:lnTo>
                  <a:lnTo>
                    <a:pt x="17" y="24"/>
                  </a:lnTo>
                  <a:lnTo>
                    <a:pt x="0" y="34"/>
                  </a:lnTo>
                  <a:lnTo>
                    <a:pt x="0" y="1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7" name="Freeform 440"/>
            <p:cNvSpPr>
              <a:spLocks/>
            </p:cNvSpPr>
            <p:nvPr/>
          </p:nvSpPr>
          <p:spPr bwMode="auto">
            <a:xfrm>
              <a:off x="2411" y="1028"/>
              <a:ext cx="143" cy="410"/>
            </a:xfrm>
            <a:custGeom>
              <a:avLst/>
              <a:gdLst>
                <a:gd name="T0" fmla="*/ 138 w 143"/>
                <a:gd name="T1" fmla="*/ 33 h 410"/>
                <a:gd name="T2" fmla="*/ 59 w 143"/>
                <a:gd name="T3" fmla="*/ 272 h 410"/>
                <a:gd name="T4" fmla="*/ 0 w 143"/>
                <a:gd name="T5" fmla="*/ 410 h 410"/>
                <a:gd name="T6" fmla="*/ 109 w 143"/>
                <a:gd name="T7" fmla="*/ 66 h 410"/>
                <a:gd name="T8" fmla="*/ 143 w 143"/>
                <a:gd name="T9" fmla="*/ 0 h 410"/>
                <a:gd name="T10" fmla="*/ 138 w 143"/>
                <a:gd name="T11" fmla="*/ 33 h 410"/>
                <a:gd name="T12" fmla="*/ 138 w 143"/>
                <a:gd name="T13" fmla="*/ 33 h 410"/>
                <a:gd name="T14" fmla="*/ 0 60000 65536"/>
                <a:gd name="T15" fmla="*/ 0 60000 65536"/>
                <a:gd name="T16" fmla="*/ 0 60000 65536"/>
                <a:gd name="T17" fmla="*/ 0 60000 65536"/>
                <a:gd name="T18" fmla="*/ 0 60000 65536"/>
                <a:gd name="T19" fmla="*/ 0 60000 65536"/>
                <a:gd name="T20" fmla="*/ 0 60000 65536"/>
                <a:gd name="T21" fmla="*/ 0 w 143"/>
                <a:gd name="T22" fmla="*/ 0 h 410"/>
                <a:gd name="T23" fmla="*/ 143 w 143"/>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10">
                  <a:moveTo>
                    <a:pt x="138" y="33"/>
                  </a:moveTo>
                  <a:lnTo>
                    <a:pt x="59" y="272"/>
                  </a:lnTo>
                  <a:lnTo>
                    <a:pt x="0" y="410"/>
                  </a:lnTo>
                  <a:lnTo>
                    <a:pt x="109" y="66"/>
                  </a:lnTo>
                  <a:lnTo>
                    <a:pt x="143" y="0"/>
                  </a:lnTo>
                  <a:lnTo>
                    <a:pt x="138"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8" name="Freeform 441"/>
            <p:cNvSpPr>
              <a:spLocks/>
            </p:cNvSpPr>
            <p:nvPr/>
          </p:nvSpPr>
          <p:spPr bwMode="auto">
            <a:xfrm>
              <a:off x="2121" y="1144"/>
              <a:ext cx="352" cy="690"/>
            </a:xfrm>
            <a:custGeom>
              <a:avLst/>
              <a:gdLst>
                <a:gd name="T0" fmla="*/ 352 w 352"/>
                <a:gd name="T1" fmla="*/ 35 h 690"/>
                <a:gd name="T2" fmla="*/ 330 w 352"/>
                <a:gd name="T3" fmla="*/ 123 h 690"/>
                <a:gd name="T4" fmla="*/ 304 w 352"/>
                <a:gd name="T5" fmla="*/ 194 h 690"/>
                <a:gd name="T6" fmla="*/ 292 w 352"/>
                <a:gd name="T7" fmla="*/ 313 h 690"/>
                <a:gd name="T8" fmla="*/ 261 w 352"/>
                <a:gd name="T9" fmla="*/ 394 h 690"/>
                <a:gd name="T10" fmla="*/ 238 w 352"/>
                <a:gd name="T11" fmla="*/ 451 h 690"/>
                <a:gd name="T12" fmla="*/ 221 w 352"/>
                <a:gd name="T13" fmla="*/ 522 h 690"/>
                <a:gd name="T14" fmla="*/ 200 w 352"/>
                <a:gd name="T15" fmla="*/ 588 h 690"/>
                <a:gd name="T16" fmla="*/ 178 w 352"/>
                <a:gd name="T17" fmla="*/ 655 h 690"/>
                <a:gd name="T18" fmla="*/ 178 w 352"/>
                <a:gd name="T19" fmla="*/ 690 h 690"/>
                <a:gd name="T20" fmla="*/ 71 w 352"/>
                <a:gd name="T21" fmla="*/ 679 h 690"/>
                <a:gd name="T22" fmla="*/ 0 w 352"/>
                <a:gd name="T23" fmla="*/ 669 h 690"/>
                <a:gd name="T24" fmla="*/ 7 w 352"/>
                <a:gd name="T25" fmla="*/ 657 h 690"/>
                <a:gd name="T26" fmla="*/ 57 w 352"/>
                <a:gd name="T27" fmla="*/ 662 h 690"/>
                <a:gd name="T28" fmla="*/ 159 w 352"/>
                <a:gd name="T29" fmla="*/ 482 h 690"/>
                <a:gd name="T30" fmla="*/ 214 w 352"/>
                <a:gd name="T31" fmla="*/ 346 h 690"/>
                <a:gd name="T32" fmla="*/ 238 w 352"/>
                <a:gd name="T33" fmla="*/ 292 h 690"/>
                <a:gd name="T34" fmla="*/ 209 w 352"/>
                <a:gd name="T35" fmla="*/ 394 h 690"/>
                <a:gd name="T36" fmla="*/ 164 w 352"/>
                <a:gd name="T37" fmla="*/ 558 h 690"/>
                <a:gd name="T38" fmla="*/ 171 w 352"/>
                <a:gd name="T39" fmla="*/ 610 h 690"/>
                <a:gd name="T40" fmla="*/ 221 w 352"/>
                <a:gd name="T41" fmla="*/ 420 h 690"/>
                <a:gd name="T42" fmla="*/ 264 w 352"/>
                <a:gd name="T43" fmla="*/ 344 h 690"/>
                <a:gd name="T44" fmla="*/ 290 w 352"/>
                <a:gd name="T45" fmla="*/ 199 h 690"/>
                <a:gd name="T46" fmla="*/ 328 w 352"/>
                <a:gd name="T47" fmla="*/ 73 h 690"/>
                <a:gd name="T48" fmla="*/ 349 w 352"/>
                <a:gd name="T49" fmla="*/ 0 h 690"/>
                <a:gd name="T50" fmla="*/ 352 w 352"/>
                <a:gd name="T51" fmla="*/ 35 h 690"/>
                <a:gd name="T52" fmla="*/ 352 w 352"/>
                <a:gd name="T53" fmla="*/ 3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
                <a:gd name="T82" fmla="*/ 0 h 690"/>
                <a:gd name="T83" fmla="*/ 352 w 352"/>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 h="690">
                  <a:moveTo>
                    <a:pt x="352" y="35"/>
                  </a:moveTo>
                  <a:lnTo>
                    <a:pt x="330" y="123"/>
                  </a:lnTo>
                  <a:lnTo>
                    <a:pt x="304" y="194"/>
                  </a:lnTo>
                  <a:lnTo>
                    <a:pt x="292" y="313"/>
                  </a:lnTo>
                  <a:lnTo>
                    <a:pt x="261" y="394"/>
                  </a:lnTo>
                  <a:lnTo>
                    <a:pt x="238" y="451"/>
                  </a:lnTo>
                  <a:lnTo>
                    <a:pt x="221" y="522"/>
                  </a:lnTo>
                  <a:lnTo>
                    <a:pt x="200" y="588"/>
                  </a:lnTo>
                  <a:lnTo>
                    <a:pt x="178" y="655"/>
                  </a:lnTo>
                  <a:lnTo>
                    <a:pt x="178" y="690"/>
                  </a:lnTo>
                  <a:lnTo>
                    <a:pt x="71" y="679"/>
                  </a:lnTo>
                  <a:lnTo>
                    <a:pt x="0" y="669"/>
                  </a:lnTo>
                  <a:lnTo>
                    <a:pt x="7" y="657"/>
                  </a:lnTo>
                  <a:lnTo>
                    <a:pt x="57" y="662"/>
                  </a:lnTo>
                  <a:lnTo>
                    <a:pt x="159" y="482"/>
                  </a:lnTo>
                  <a:lnTo>
                    <a:pt x="214" y="346"/>
                  </a:lnTo>
                  <a:lnTo>
                    <a:pt x="238" y="292"/>
                  </a:lnTo>
                  <a:lnTo>
                    <a:pt x="209" y="394"/>
                  </a:lnTo>
                  <a:lnTo>
                    <a:pt x="164" y="558"/>
                  </a:lnTo>
                  <a:lnTo>
                    <a:pt x="171" y="610"/>
                  </a:lnTo>
                  <a:lnTo>
                    <a:pt x="221" y="420"/>
                  </a:lnTo>
                  <a:lnTo>
                    <a:pt x="264" y="344"/>
                  </a:lnTo>
                  <a:lnTo>
                    <a:pt x="290" y="199"/>
                  </a:lnTo>
                  <a:lnTo>
                    <a:pt x="328" y="73"/>
                  </a:lnTo>
                  <a:lnTo>
                    <a:pt x="349" y="0"/>
                  </a:lnTo>
                  <a:lnTo>
                    <a:pt x="352"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9" name="Freeform 442"/>
            <p:cNvSpPr>
              <a:spLocks/>
            </p:cNvSpPr>
            <p:nvPr/>
          </p:nvSpPr>
          <p:spPr bwMode="auto">
            <a:xfrm>
              <a:off x="2344" y="1042"/>
              <a:ext cx="69" cy="427"/>
            </a:xfrm>
            <a:custGeom>
              <a:avLst/>
              <a:gdLst>
                <a:gd name="T0" fmla="*/ 69 w 69"/>
                <a:gd name="T1" fmla="*/ 35 h 427"/>
                <a:gd name="T2" fmla="*/ 38 w 69"/>
                <a:gd name="T3" fmla="*/ 145 h 427"/>
                <a:gd name="T4" fmla="*/ 38 w 69"/>
                <a:gd name="T5" fmla="*/ 294 h 427"/>
                <a:gd name="T6" fmla="*/ 0 w 69"/>
                <a:gd name="T7" fmla="*/ 427 h 427"/>
                <a:gd name="T8" fmla="*/ 26 w 69"/>
                <a:gd name="T9" fmla="*/ 268 h 427"/>
                <a:gd name="T10" fmla="*/ 24 w 69"/>
                <a:gd name="T11" fmla="*/ 140 h 427"/>
                <a:gd name="T12" fmla="*/ 69 w 69"/>
                <a:gd name="T13" fmla="*/ 0 h 427"/>
                <a:gd name="T14" fmla="*/ 69 w 69"/>
                <a:gd name="T15" fmla="*/ 35 h 427"/>
                <a:gd name="T16" fmla="*/ 69 w 69"/>
                <a:gd name="T17" fmla="*/ 35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27"/>
                <a:gd name="T29" fmla="*/ 69 w 69"/>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27">
                  <a:moveTo>
                    <a:pt x="69" y="35"/>
                  </a:moveTo>
                  <a:lnTo>
                    <a:pt x="38" y="145"/>
                  </a:lnTo>
                  <a:lnTo>
                    <a:pt x="38" y="294"/>
                  </a:lnTo>
                  <a:lnTo>
                    <a:pt x="0" y="427"/>
                  </a:lnTo>
                  <a:lnTo>
                    <a:pt x="26" y="268"/>
                  </a:lnTo>
                  <a:lnTo>
                    <a:pt x="24" y="140"/>
                  </a:lnTo>
                  <a:lnTo>
                    <a:pt x="69" y="0"/>
                  </a:lnTo>
                  <a:lnTo>
                    <a:pt x="69"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0" name="Freeform 443"/>
            <p:cNvSpPr>
              <a:spLocks/>
            </p:cNvSpPr>
            <p:nvPr/>
          </p:nvSpPr>
          <p:spPr bwMode="auto">
            <a:xfrm>
              <a:off x="2147" y="1068"/>
              <a:ext cx="131" cy="650"/>
            </a:xfrm>
            <a:custGeom>
              <a:avLst/>
              <a:gdLst>
                <a:gd name="T0" fmla="*/ 126 w 131"/>
                <a:gd name="T1" fmla="*/ 0 h 650"/>
                <a:gd name="T2" fmla="*/ 74 w 131"/>
                <a:gd name="T3" fmla="*/ 62 h 650"/>
                <a:gd name="T4" fmla="*/ 131 w 131"/>
                <a:gd name="T5" fmla="*/ 135 h 650"/>
                <a:gd name="T6" fmla="*/ 124 w 131"/>
                <a:gd name="T7" fmla="*/ 147 h 650"/>
                <a:gd name="T8" fmla="*/ 40 w 131"/>
                <a:gd name="T9" fmla="*/ 73 h 650"/>
                <a:gd name="T10" fmla="*/ 24 w 131"/>
                <a:gd name="T11" fmla="*/ 83 h 650"/>
                <a:gd name="T12" fmla="*/ 78 w 131"/>
                <a:gd name="T13" fmla="*/ 142 h 650"/>
                <a:gd name="T14" fmla="*/ 100 w 131"/>
                <a:gd name="T15" fmla="*/ 242 h 650"/>
                <a:gd name="T16" fmla="*/ 45 w 131"/>
                <a:gd name="T17" fmla="*/ 199 h 650"/>
                <a:gd name="T18" fmla="*/ 31 w 131"/>
                <a:gd name="T19" fmla="*/ 313 h 650"/>
                <a:gd name="T20" fmla="*/ 28 w 131"/>
                <a:gd name="T21" fmla="*/ 505 h 650"/>
                <a:gd name="T22" fmla="*/ 40 w 131"/>
                <a:gd name="T23" fmla="*/ 650 h 650"/>
                <a:gd name="T24" fmla="*/ 9 w 131"/>
                <a:gd name="T25" fmla="*/ 475 h 650"/>
                <a:gd name="T26" fmla="*/ 14 w 131"/>
                <a:gd name="T27" fmla="*/ 289 h 650"/>
                <a:gd name="T28" fmla="*/ 5 w 131"/>
                <a:gd name="T29" fmla="*/ 168 h 650"/>
                <a:gd name="T30" fmla="*/ 0 w 131"/>
                <a:gd name="T31" fmla="*/ 81 h 650"/>
                <a:gd name="T32" fmla="*/ 45 w 131"/>
                <a:gd name="T33" fmla="*/ 54 h 650"/>
                <a:gd name="T34" fmla="*/ 93 w 131"/>
                <a:gd name="T35" fmla="*/ 7 h 650"/>
                <a:gd name="T36" fmla="*/ 126 w 131"/>
                <a:gd name="T37" fmla="*/ 0 h 650"/>
                <a:gd name="T38" fmla="*/ 126 w 131"/>
                <a:gd name="T39" fmla="*/ 0 h 6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650"/>
                <a:gd name="T62" fmla="*/ 131 w 131"/>
                <a:gd name="T63" fmla="*/ 650 h 6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650">
                  <a:moveTo>
                    <a:pt x="126" y="0"/>
                  </a:moveTo>
                  <a:lnTo>
                    <a:pt x="74" y="62"/>
                  </a:lnTo>
                  <a:lnTo>
                    <a:pt x="131" y="135"/>
                  </a:lnTo>
                  <a:lnTo>
                    <a:pt x="124" y="147"/>
                  </a:lnTo>
                  <a:lnTo>
                    <a:pt x="40" y="73"/>
                  </a:lnTo>
                  <a:lnTo>
                    <a:pt x="24" y="83"/>
                  </a:lnTo>
                  <a:lnTo>
                    <a:pt x="78" y="142"/>
                  </a:lnTo>
                  <a:lnTo>
                    <a:pt x="100" y="242"/>
                  </a:lnTo>
                  <a:lnTo>
                    <a:pt x="45" y="199"/>
                  </a:lnTo>
                  <a:lnTo>
                    <a:pt x="31" y="313"/>
                  </a:lnTo>
                  <a:lnTo>
                    <a:pt x="28" y="505"/>
                  </a:lnTo>
                  <a:lnTo>
                    <a:pt x="40" y="650"/>
                  </a:lnTo>
                  <a:lnTo>
                    <a:pt x="9" y="475"/>
                  </a:lnTo>
                  <a:lnTo>
                    <a:pt x="14" y="289"/>
                  </a:lnTo>
                  <a:lnTo>
                    <a:pt x="5" y="168"/>
                  </a:lnTo>
                  <a:lnTo>
                    <a:pt x="0" y="81"/>
                  </a:lnTo>
                  <a:lnTo>
                    <a:pt x="45" y="54"/>
                  </a:lnTo>
                  <a:lnTo>
                    <a:pt x="93" y="7"/>
                  </a:lnTo>
                  <a:lnTo>
                    <a:pt x="1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1" name="Freeform 444"/>
            <p:cNvSpPr>
              <a:spLocks/>
            </p:cNvSpPr>
            <p:nvPr/>
          </p:nvSpPr>
          <p:spPr bwMode="auto">
            <a:xfrm>
              <a:off x="2456" y="1132"/>
              <a:ext cx="283" cy="712"/>
            </a:xfrm>
            <a:custGeom>
              <a:avLst/>
              <a:gdLst>
                <a:gd name="T0" fmla="*/ 267 w 283"/>
                <a:gd name="T1" fmla="*/ 0 h 712"/>
                <a:gd name="T2" fmla="*/ 214 w 283"/>
                <a:gd name="T3" fmla="*/ 102 h 712"/>
                <a:gd name="T4" fmla="*/ 105 w 283"/>
                <a:gd name="T5" fmla="*/ 278 h 712"/>
                <a:gd name="T6" fmla="*/ 48 w 283"/>
                <a:gd name="T7" fmla="*/ 392 h 712"/>
                <a:gd name="T8" fmla="*/ 41 w 283"/>
                <a:gd name="T9" fmla="*/ 467 h 712"/>
                <a:gd name="T10" fmla="*/ 17 w 283"/>
                <a:gd name="T11" fmla="*/ 600 h 712"/>
                <a:gd name="T12" fmla="*/ 10 w 283"/>
                <a:gd name="T13" fmla="*/ 660 h 712"/>
                <a:gd name="T14" fmla="*/ 0 w 283"/>
                <a:gd name="T15" fmla="*/ 712 h 712"/>
                <a:gd name="T16" fmla="*/ 31 w 283"/>
                <a:gd name="T17" fmla="*/ 707 h 712"/>
                <a:gd name="T18" fmla="*/ 38 w 283"/>
                <a:gd name="T19" fmla="*/ 622 h 712"/>
                <a:gd name="T20" fmla="*/ 53 w 283"/>
                <a:gd name="T21" fmla="*/ 494 h 712"/>
                <a:gd name="T22" fmla="*/ 93 w 283"/>
                <a:gd name="T23" fmla="*/ 524 h 712"/>
                <a:gd name="T24" fmla="*/ 110 w 283"/>
                <a:gd name="T25" fmla="*/ 565 h 712"/>
                <a:gd name="T26" fmla="*/ 93 w 283"/>
                <a:gd name="T27" fmla="*/ 600 h 712"/>
                <a:gd name="T28" fmla="*/ 105 w 283"/>
                <a:gd name="T29" fmla="*/ 631 h 712"/>
                <a:gd name="T30" fmla="*/ 145 w 283"/>
                <a:gd name="T31" fmla="*/ 643 h 712"/>
                <a:gd name="T32" fmla="*/ 167 w 283"/>
                <a:gd name="T33" fmla="*/ 643 h 712"/>
                <a:gd name="T34" fmla="*/ 164 w 283"/>
                <a:gd name="T35" fmla="*/ 596 h 712"/>
                <a:gd name="T36" fmla="*/ 148 w 283"/>
                <a:gd name="T37" fmla="*/ 577 h 712"/>
                <a:gd name="T38" fmla="*/ 122 w 283"/>
                <a:gd name="T39" fmla="*/ 453 h 712"/>
                <a:gd name="T40" fmla="*/ 86 w 283"/>
                <a:gd name="T41" fmla="*/ 382 h 712"/>
                <a:gd name="T42" fmla="*/ 129 w 283"/>
                <a:gd name="T43" fmla="*/ 316 h 712"/>
                <a:gd name="T44" fmla="*/ 191 w 283"/>
                <a:gd name="T45" fmla="*/ 171 h 712"/>
                <a:gd name="T46" fmla="*/ 260 w 283"/>
                <a:gd name="T47" fmla="*/ 50 h 712"/>
                <a:gd name="T48" fmla="*/ 283 w 283"/>
                <a:gd name="T49" fmla="*/ 2 h 712"/>
                <a:gd name="T50" fmla="*/ 267 w 283"/>
                <a:gd name="T51" fmla="*/ 0 h 712"/>
                <a:gd name="T52" fmla="*/ 267 w 283"/>
                <a:gd name="T53" fmla="*/ 0 h 7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712"/>
                <a:gd name="T83" fmla="*/ 283 w 283"/>
                <a:gd name="T84" fmla="*/ 712 h 7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712">
                  <a:moveTo>
                    <a:pt x="267" y="0"/>
                  </a:moveTo>
                  <a:lnTo>
                    <a:pt x="214" y="102"/>
                  </a:lnTo>
                  <a:lnTo>
                    <a:pt x="105" y="278"/>
                  </a:lnTo>
                  <a:lnTo>
                    <a:pt x="48" y="392"/>
                  </a:lnTo>
                  <a:lnTo>
                    <a:pt x="41" y="467"/>
                  </a:lnTo>
                  <a:lnTo>
                    <a:pt x="17" y="600"/>
                  </a:lnTo>
                  <a:lnTo>
                    <a:pt x="10" y="660"/>
                  </a:lnTo>
                  <a:lnTo>
                    <a:pt x="0" y="712"/>
                  </a:lnTo>
                  <a:lnTo>
                    <a:pt x="31" y="707"/>
                  </a:lnTo>
                  <a:lnTo>
                    <a:pt x="38" y="622"/>
                  </a:lnTo>
                  <a:lnTo>
                    <a:pt x="53" y="494"/>
                  </a:lnTo>
                  <a:lnTo>
                    <a:pt x="93" y="524"/>
                  </a:lnTo>
                  <a:lnTo>
                    <a:pt x="110" y="565"/>
                  </a:lnTo>
                  <a:lnTo>
                    <a:pt x="93" y="600"/>
                  </a:lnTo>
                  <a:lnTo>
                    <a:pt x="105" y="631"/>
                  </a:lnTo>
                  <a:lnTo>
                    <a:pt x="145" y="643"/>
                  </a:lnTo>
                  <a:lnTo>
                    <a:pt x="167" y="643"/>
                  </a:lnTo>
                  <a:lnTo>
                    <a:pt x="164" y="596"/>
                  </a:lnTo>
                  <a:lnTo>
                    <a:pt x="148" y="577"/>
                  </a:lnTo>
                  <a:lnTo>
                    <a:pt x="122" y="453"/>
                  </a:lnTo>
                  <a:lnTo>
                    <a:pt x="86" y="382"/>
                  </a:lnTo>
                  <a:lnTo>
                    <a:pt x="129" y="316"/>
                  </a:lnTo>
                  <a:lnTo>
                    <a:pt x="191" y="171"/>
                  </a:lnTo>
                  <a:lnTo>
                    <a:pt x="260" y="50"/>
                  </a:lnTo>
                  <a:lnTo>
                    <a:pt x="283" y="2"/>
                  </a:lnTo>
                  <a:lnTo>
                    <a:pt x="26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2" name="Freeform 445"/>
            <p:cNvSpPr>
              <a:spLocks/>
            </p:cNvSpPr>
            <p:nvPr/>
          </p:nvSpPr>
          <p:spPr bwMode="auto">
            <a:xfrm>
              <a:off x="2135" y="484"/>
              <a:ext cx="105" cy="76"/>
            </a:xfrm>
            <a:custGeom>
              <a:avLst/>
              <a:gdLst>
                <a:gd name="T0" fmla="*/ 0 w 105"/>
                <a:gd name="T1" fmla="*/ 40 h 76"/>
                <a:gd name="T2" fmla="*/ 24 w 105"/>
                <a:gd name="T3" fmla="*/ 26 h 76"/>
                <a:gd name="T4" fmla="*/ 74 w 105"/>
                <a:gd name="T5" fmla="*/ 0 h 76"/>
                <a:gd name="T6" fmla="*/ 105 w 105"/>
                <a:gd name="T7" fmla="*/ 19 h 76"/>
                <a:gd name="T8" fmla="*/ 76 w 105"/>
                <a:gd name="T9" fmla="*/ 31 h 76"/>
                <a:gd name="T10" fmla="*/ 57 w 105"/>
                <a:gd name="T11" fmla="*/ 45 h 76"/>
                <a:gd name="T12" fmla="*/ 55 w 105"/>
                <a:gd name="T13" fmla="*/ 76 h 76"/>
                <a:gd name="T14" fmla="*/ 36 w 105"/>
                <a:gd name="T15" fmla="*/ 52 h 76"/>
                <a:gd name="T16" fmla="*/ 2 w 105"/>
                <a:gd name="T17" fmla="*/ 52 h 76"/>
                <a:gd name="T18" fmla="*/ 0 w 105"/>
                <a:gd name="T19" fmla="*/ 40 h 76"/>
                <a:gd name="T20" fmla="*/ 0 w 105"/>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76"/>
                <a:gd name="T35" fmla="*/ 105 w 10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76">
                  <a:moveTo>
                    <a:pt x="0" y="40"/>
                  </a:moveTo>
                  <a:lnTo>
                    <a:pt x="24" y="26"/>
                  </a:lnTo>
                  <a:lnTo>
                    <a:pt x="74" y="0"/>
                  </a:lnTo>
                  <a:lnTo>
                    <a:pt x="105" y="19"/>
                  </a:lnTo>
                  <a:lnTo>
                    <a:pt x="76" y="31"/>
                  </a:lnTo>
                  <a:lnTo>
                    <a:pt x="57" y="45"/>
                  </a:lnTo>
                  <a:lnTo>
                    <a:pt x="55" y="76"/>
                  </a:lnTo>
                  <a:lnTo>
                    <a:pt x="36" y="52"/>
                  </a:lnTo>
                  <a:lnTo>
                    <a:pt x="2" y="52"/>
                  </a:lnTo>
                  <a:lnTo>
                    <a:pt x="0"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3" name="Freeform 446"/>
            <p:cNvSpPr>
              <a:spLocks/>
            </p:cNvSpPr>
            <p:nvPr/>
          </p:nvSpPr>
          <p:spPr bwMode="auto">
            <a:xfrm>
              <a:off x="2180" y="541"/>
              <a:ext cx="91" cy="64"/>
            </a:xfrm>
            <a:custGeom>
              <a:avLst/>
              <a:gdLst>
                <a:gd name="T0" fmla="*/ 22 w 91"/>
                <a:gd name="T1" fmla="*/ 31 h 64"/>
                <a:gd name="T2" fmla="*/ 50 w 91"/>
                <a:gd name="T3" fmla="*/ 31 h 64"/>
                <a:gd name="T4" fmla="*/ 60 w 91"/>
                <a:gd name="T5" fmla="*/ 24 h 64"/>
                <a:gd name="T6" fmla="*/ 91 w 91"/>
                <a:gd name="T7" fmla="*/ 26 h 64"/>
                <a:gd name="T8" fmla="*/ 86 w 91"/>
                <a:gd name="T9" fmla="*/ 38 h 64"/>
                <a:gd name="T10" fmla="*/ 67 w 91"/>
                <a:gd name="T11" fmla="*/ 48 h 64"/>
                <a:gd name="T12" fmla="*/ 62 w 91"/>
                <a:gd name="T13" fmla="*/ 64 h 64"/>
                <a:gd name="T14" fmla="*/ 45 w 91"/>
                <a:gd name="T15" fmla="*/ 64 h 64"/>
                <a:gd name="T16" fmla="*/ 31 w 91"/>
                <a:gd name="T17" fmla="*/ 50 h 64"/>
                <a:gd name="T18" fmla="*/ 2 w 91"/>
                <a:gd name="T19" fmla="*/ 52 h 64"/>
                <a:gd name="T20" fmla="*/ 10 w 91"/>
                <a:gd name="T21" fmla="*/ 36 h 64"/>
                <a:gd name="T22" fmla="*/ 0 w 91"/>
                <a:gd name="T23" fmla="*/ 0 h 64"/>
                <a:gd name="T24" fmla="*/ 22 w 91"/>
                <a:gd name="T25" fmla="*/ 31 h 64"/>
                <a:gd name="T26" fmla="*/ 22 w 91"/>
                <a:gd name="T27" fmla="*/ 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64"/>
                <a:gd name="T44" fmla="*/ 91 w 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64">
                  <a:moveTo>
                    <a:pt x="22" y="31"/>
                  </a:moveTo>
                  <a:lnTo>
                    <a:pt x="50" y="31"/>
                  </a:lnTo>
                  <a:lnTo>
                    <a:pt x="60" y="24"/>
                  </a:lnTo>
                  <a:lnTo>
                    <a:pt x="91" y="26"/>
                  </a:lnTo>
                  <a:lnTo>
                    <a:pt x="86" y="38"/>
                  </a:lnTo>
                  <a:lnTo>
                    <a:pt x="67" y="48"/>
                  </a:lnTo>
                  <a:lnTo>
                    <a:pt x="62" y="64"/>
                  </a:lnTo>
                  <a:lnTo>
                    <a:pt x="45" y="64"/>
                  </a:lnTo>
                  <a:lnTo>
                    <a:pt x="31" y="50"/>
                  </a:lnTo>
                  <a:lnTo>
                    <a:pt x="2" y="52"/>
                  </a:lnTo>
                  <a:lnTo>
                    <a:pt x="10" y="36"/>
                  </a:lnTo>
                  <a:lnTo>
                    <a:pt x="0" y="0"/>
                  </a:lnTo>
                  <a:lnTo>
                    <a:pt x="22"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4" name="Freeform 447"/>
            <p:cNvSpPr>
              <a:spLocks/>
            </p:cNvSpPr>
            <p:nvPr/>
          </p:nvSpPr>
          <p:spPr bwMode="auto">
            <a:xfrm>
              <a:off x="2242" y="527"/>
              <a:ext cx="64" cy="38"/>
            </a:xfrm>
            <a:custGeom>
              <a:avLst/>
              <a:gdLst>
                <a:gd name="T0" fmla="*/ 24 w 64"/>
                <a:gd name="T1" fmla="*/ 12 h 38"/>
                <a:gd name="T2" fmla="*/ 43 w 64"/>
                <a:gd name="T3" fmla="*/ 21 h 38"/>
                <a:gd name="T4" fmla="*/ 31 w 64"/>
                <a:gd name="T5" fmla="*/ 38 h 38"/>
                <a:gd name="T6" fmla="*/ 55 w 64"/>
                <a:gd name="T7" fmla="*/ 33 h 38"/>
                <a:gd name="T8" fmla="*/ 64 w 64"/>
                <a:gd name="T9" fmla="*/ 12 h 38"/>
                <a:gd name="T10" fmla="*/ 31 w 64"/>
                <a:gd name="T11" fmla="*/ 0 h 38"/>
                <a:gd name="T12" fmla="*/ 0 w 64"/>
                <a:gd name="T13" fmla="*/ 0 h 38"/>
                <a:gd name="T14" fmla="*/ 24 w 64"/>
                <a:gd name="T15" fmla="*/ 12 h 38"/>
                <a:gd name="T16" fmla="*/ 24 w 64"/>
                <a:gd name="T17" fmla="*/ 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8"/>
                <a:gd name="T29" fmla="*/ 64 w 6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8">
                  <a:moveTo>
                    <a:pt x="24" y="12"/>
                  </a:moveTo>
                  <a:lnTo>
                    <a:pt x="43" y="21"/>
                  </a:lnTo>
                  <a:lnTo>
                    <a:pt x="31" y="38"/>
                  </a:lnTo>
                  <a:lnTo>
                    <a:pt x="55" y="33"/>
                  </a:lnTo>
                  <a:lnTo>
                    <a:pt x="64" y="12"/>
                  </a:lnTo>
                  <a:lnTo>
                    <a:pt x="31" y="0"/>
                  </a:lnTo>
                  <a:lnTo>
                    <a:pt x="0" y="0"/>
                  </a:lnTo>
                  <a:lnTo>
                    <a:pt x="2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5" name="Freeform 448"/>
            <p:cNvSpPr>
              <a:spLocks/>
            </p:cNvSpPr>
            <p:nvPr/>
          </p:nvSpPr>
          <p:spPr bwMode="auto">
            <a:xfrm>
              <a:off x="2023" y="47"/>
              <a:ext cx="426" cy="295"/>
            </a:xfrm>
            <a:custGeom>
              <a:avLst/>
              <a:gdLst>
                <a:gd name="T0" fmla="*/ 283 w 426"/>
                <a:gd name="T1" fmla="*/ 155 h 295"/>
                <a:gd name="T2" fmla="*/ 224 w 426"/>
                <a:gd name="T3" fmla="*/ 178 h 295"/>
                <a:gd name="T4" fmla="*/ 167 w 426"/>
                <a:gd name="T5" fmla="*/ 224 h 295"/>
                <a:gd name="T6" fmla="*/ 126 w 426"/>
                <a:gd name="T7" fmla="*/ 259 h 295"/>
                <a:gd name="T8" fmla="*/ 83 w 426"/>
                <a:gd name="T9" fmla="*/ 271 h 295"/>
                <a:gd name="T10" fmla="*/ 64 w 426"/>
                <a:gd name="T11" fmla="*/ 295 h 295"/>
                <a:gd name="T12" fmla="*/ 62 w 426"/>
                <a:gd name="T13" fmla="*/ 271 h 295"/>
                <a:gd name="T14" fmla="*/ 29 w 426"/>
                <a:gd name="T15" fmla="*/ 266 h 295"/>
                <a:gd name="T16" fmla="*/ 0 w 426"/>
                <a:gd name="T17" fmla="*/ 252 h 295"/>
                <a:gd name="T18" fmla="*/ 29 w 426"/>
                <a:gd name="T19" fmla="*/ 195 h 295"/>
                <a:gd name="T20" fmla="*/ 86 w 426"/>
                <a:gd name="T21" fmla="*/ 114 h 295"/>
                <a:gd name="T22" fmla="*/ 214 w 426"/>
                <a:gd name="T23" fmla="*/ 31 h 295"/>
                <a:gd name="T24" fmla="*/ 355 w 426"/>
                <a:gd name="T25" fmla="*/ 0 h 295"/>
                <a:gd name="T26" fmla="*/ 424 w 426"/>
                <a:gd name="T27" fmla="*/ 8 h 295"/>
                <a:gd name="T28" fmla="*/ 426 w 426"/>
                <a:gd name="T29" fmla="*/ 48 h 295"/>
                <a:gd name="T30" fmla="*/ 412 w 426"/>
                <a:gd name="T31" fmla="*/ 12 h 295"/>
                <a:gd name="T32" fmla="*/ 326 w 426"/>
                <a:gd name="T33" fmla="*/ 17 h 295"/>
                <a:gd name="T34" fmla="*/ 202 w 426"/>
                <a:gd name="T35" fmla="*/ 53 h 295"/>
                <a:gd name="T36" fmla="*/ 76 w 426"/>
                <a:gd name="T37" fmla="*/ 148 h 295"/>
                <a:gd name="T38" fmla="*/ 43 w 426"/>
                <a:gd name="T39" fmla="*/ 209 h 295"/>
                <a:gd name="T40" fmla="*/ 88 w 426"/>
                <a:gd name="T41" fmla="*/ 240 h 295"/>
                <a:gd name="T42" fmla="*/ 164 w 426"/>
                <a:gd name="T43" fmla="*/ 197 h 295"/>
                <a:gd name="T44" fmla="*/ 181 w 426"/>
                <a:gd name="T45" fmla="*/ 155 h 295"/>
                <a:gd name="T46" fmla="*/ 238 w 426"/>
                <a:gd name="T47" fmla="*/ 145 h 295"/>
                <a:gd name="T48" fmla="*/ 281 w 426"/>
                <a:gd name="T49" fmla="*/ 107 h 295"/>
                <a:gd name="T50" fmla="*/ 305 w 426"/>
                <a:gd name="T51" fmla="*/ 121 h 295"/>
                <a:gd name="T52" fmla="*/ 347 w 426"/>
                <a:gd name="T53" fmla="*/ 155 h 295"/>
                <a:gd name="T54" fmla="*/ 309 w 426"/>
                <a:gd name="T55" fmla="*/ 155 h 295"/>
                <a:gd name="T56" fmla="*/ 283 w 426"/>
                <a:gd name="T57" fmla="*/ 155 h 295"/>
                <a:gd name="T58" fmla="*/ 283 w 426"/>
                <a:gd name="T59" fmla="*/ 155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
                <a:gd name="T91" fmla="*/ 0 h 295"/>
                <a:gd name="T92" fmla="*/ 426 w 4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 h="295">
                  <a:moveTo>
                    <a:pt x="283" y="155"/>
                  </a:moveTo>
                  <a:lnTo>
                    <a:pt x="224" y="178"/>
                  </a:lnTo>
                  <a:lnTo>
                    <a:pt x="167" y="224"/>
                  </a:lnTo>
                  <a:lnTo>
                    <a:pt x="126" y="259"/>
                  </a:lnTo>
                  <a:lnTo>
                    <a:pt x="83" y="271"/>
                  </a:lnTo>
                  <a:lnTo>
                    <a:pt x="64" y="295"/>
                  </a:lnTo>
                  <a:lnTo>
                    <a:pt x="62" y="271"/>
                  </a:lnTo>
                  <a:lnTo>
                    <a:pt x="29" y="266"/>
                  </a:lnTo>
                  <a:lnTo>
                    <a:pt x="0" y="252"/>
                  </a:lnTo>
                  <a:lnTo>
                    <a:pt x="29" y="195"/>
                  </a:lnTo>
                  <a:lnTo>
                    <a:pt x="86" y="114"/>
                  </a:lnTo>
                  <a:lnTo>
                    <a:pt x="214" y="31"/>
                  </a:lnTo>
                  <a:lnTo>
                    <a:pt x="355" y="0"/>
                  </a:lnTo>
                  <a:lnTo>
                    <a:pt x="424" y="8"/>
                  </a:lnTo>
                  <a:lnTo>
                    <a:pt x="426" y="48"/>
                  </a:lnTo>
                  <a:lnTo>
                    <a:pt x="412" y="12"/>
                  </a:lnTo>
                  <a:lnTo>
                    <a:pt x="326" y="17"/>
                  </a:lnTo>
                  <a:lnTo>
                    <a:pt x="202" y="53"/>
                  </a:lnTo>
                  <a:lnTo>
                    <a:pt x="76" y="148"/>
                  </a:lnTo>
                  <a:lnTo>
                    <a:pt x="43" y="209"/>
                  </a:lnTo>
                  <a:lnTo>
                    <a:pt x="88" y="240"/>
                  </a:lnTo>
                  <a:lnTo>
                    <a:pt x="164" y="197"/>
                  </a:lnTo>
                  <a:lnTo>
                    <a:pt x="181" y="155"/>
                  </a:lnTo>
                  <a:lnTo>
                    <a:pt x="238" y="145"/>
                  </a:lnTo>
                  <a:lnTo>
                    <a:pt x="281" y="107"/>
                  </a:lnTo>
                  <a:lnTo>
                    <a:pt x="305" y="121"/>
                  </a:lnTo>
                  <a:lnTo>
                    <a:pt x="347" y="155"/>
                  </a:lnTo>
                  <a:lnTo>
                    <a:pt x="309" y="155"/>
                  </a:lnTo>
                  <a:lnTo>
                    <a:pt x="283" y="15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6" name="Freeform 449"/>
            <p:cNvSpPr>
              <a:spLocks/>
            </p:cNvSpPr>
            <p:nvPr/>
          </p:nvSpPr>
          <p:spPr bwMode="auto">
            <a:xfrm>
              <a:off x="2325" y="199"/>
              <a:ext cx="162" cy="378"/>
            </a:xfrm>
            <a:custGeom>
              <a:avLst/>
              <a:gdLst>
                <a:gd name="T0" fmla="*/ 19 w 162"/>
                <a:gd name="T1" fmla="*/ 3 h 378"/>
                <a:gd name="T2" fmla="*/ 17 w 162"/>
                <a:gd name="T3" fmla="*/ 17 h 378"/>
                <a:gd name="T4" fmla="*/ 53 w 162"/>
                <a:gd name="T5" fmla="*/ 31 h 378"/>
                <a:gd name="T6" fmla="*/ 43 w 162"/>
                <a:gd name="T7" fmla="*/ 43 h 378"/>
                <a:gd name="T8" fmla="*/ 91 w 162"/>
                <a:gd name="T9" fmla="*/ 60 h 378"/>
                <a:gd name="T10" fmla="*/ 41 w 162"/>
                <a:gd name="T11" fmla="*/ 76 h 378"/>
                <a:gd name="T12" fmla="*/ 41 w 162"/>
                <a:gd name="T13" fmla="*/ 98 h 378"/>
                <a:gd name="T14" fmla="*/ 81 w 162"/>
                <a:gd name="T15" fmla="*/ 140 h 378"/>
                <a:gd name="T16" fmla="*/ 41 w 162"/>
                <a:gd name="T17" fmla="*/ 119 h 378"/>
                <a:gd name="T18" fmla="*/ 34 w 162"/>
                <a:gd name="T19" fmla="*/ 171 h 378"/>
                <a:gd name="T20" fmla="*/ 43 w 162"/>
                <a:gd name="T21" fmla="*/ 250 h 378"/>
                <a:gd name="T22" fmla="*/ 88 w 162"/>
                <a:gd name="T23" fmla="*/ 299 h 378"/>
                <a:gd name="T24" fmla="*/ 95 w 162"/>
                <a:gd name="T25" fmla="*/ 361 h 378"/>
                <a:gd name="T26" fmla="*/ 162 w 162"/>
                <a:gd name="T27" fmla="*/ 359 h 378"/>
                <a:gd name="T28" fmla="*/ 160 w 162"/>
                <a:gd name="T29" fmla="*/ 373 h 378"/>
                <a:gd name="T30" fmla="*/ 88 w 162"/>
                <a:gd name="T31" fmla="*/ 378 h 378"/>
                <a:gd name="T32" fmla="*/ 79 w 162"/>
                <a:gd name="T33" fmla="*/ 306 h 378"/>
                <a:gd name="T34" fmla="*/ 29 w 162"/>
                <a:gd name="T35" fmla="*/ 254 h 378"/>
                <a:gd name="T36" fmla="*/ 24 w 162"/>
                <a:gd name="T37" fmla="*/ 143 h 378"/>
                <a:gd name="T38" fmla="*/ 29 w 162"/>
                <a:gd name="T39" fmla="*/ 72 h 378"/>
                <a:gd name="T40" fmla="*/ 29 w 162"/>
                <a:gd name="T41" fmla="*/ 60 h 378"/>
                <a:gd name="T42" fmla="*/ 12 w 162"/>
                <a:gd name="T43" fmla="*/ 36 h 378"/>
                <a:gd name="T44" fmla="*/ 0 w 162"/>
                <a:gd name="T45" fmla="*/ 0 h 378"/>
                <a:gd name="T46" fmla="*/ 19 w 162"/>
                <a:gd name="T47" fmla="*/ 3 h 378"/>
                <a:gd name="T48" fmla="*/ 19 w 162"/>
                <a:gd name="T49" fmla="*/ 3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78"/>
                <a:gd name="T77" fmla="*/ 162 w 16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78">
                  <a:moveTo>
                    <a:pt x="19" y="3"/>
                  </a:moveTo>
                  <a:lnTo>
                    <a:pt x="17" y="17"/>
                  </a:lnTo>
                  <a:lnTo>
                    <a:pt x="53" y="31"/>
                  </a:lnTo>
                  <a:lnTo>
                    <a:pt x="43" y="43"/>
                  </a:lnTo>
                  <a:lnTo>
                    <a:pt x="91" y="60"/>
                  </a:lnTo>
                  <a:lnTo>
                    <a:pt x="41" y="76"/>
                  </a:lnTo>
                  <a:lnTo>
                    <a:pt x="41" y="98"/>
                  </a:lnTo>
                  <a:lnTo>
                    <a:pt x="81" y="140"/>
                  </a:lnTo>
                  <a:lnTo>
                    <a:pt x="41" y="119"/>
                  </a:lnTo>
                  <a:lnTo>
                    <a:pt x="34" y="171"/>
                  </a:lnTo>
                  <a:lnTo>
                    <a:pt x="43" y="250"/>
                  </a:lnTo>
                  <a:lnTo>
                    <a:pt x="88" y="299"/>
                  </a:lnTo>
                  <a:lnTo>
                    <a:pt x="95" y="361"/>
                  </a:lnTo>
                  <a:lnTo>
                    <a:pt x="162" y="359"/>
                  </a:lnTo>
                  <a:lnTo>
                    <a:pt x="160" y="373"/>
                  </a:lnTo>
                  <a:lnTo>
                    <a:pt x="88" y="378"/>
                  </a:lnTo>
                  <a:lnTo>
                    <a:pt x="79" y="306"/>
                  </a:lnTo>
                  <a:lnTo>
                    <a:pt x="29" y="254"/>
                  </a:lnTo>
                  <a:lnTo>
                    <a:pt x="24" y="143"/>
                  </a:lnTo>
                  <a:lnTo>
                    <a:pt x="29" y="72"/>
                  </a:lnTo>
                  <a:lnTo>
                    <a:pt x="29" y="60"/>
                  </a:lnTo>
                  <a:lnTo>
                    <a:pt x="12" y="36"/>
                  </a:lnTo>
                  <a:lnTo>
                    <a:pt x="0" y="0"/>
                  </a:lnTo>
                  <a:lnTo>
                    <a:pt x="19"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7" name="Freeform 450"/>
            <p:cNvSpPr>
              <a:spLocks/>
            </p:cNvSpPr>
            <p:nvPr/>
          </p:nvSpPr>
          <p:spPr bwMode="auto">
            <a:xfrm>
              <a:off x="2528" y="463"/>
              <a:ext cx="57" cy="52"/>
            </a:xfrm>
            <a:custGeom>
              <a:avLst/>
              <a:gdLst>
                <a:gd name="T0" fmla="*/ 2 w 57"/>
                <a:gd name="T1" fmla="*/ 23 h 52"/>
                <a:gd name="T2" fmla="*/ 21 w 57"/>
                <a:gd name="T3" fmla="*/ 5 h 52"/>
                <a:gd name="T4" fmla="*/ 45 w 57"/>
                <a:gd name="T5" fmla="*/ 0 h 52"/>
                <a:gd name="T6" fmla="*/ 57 w 57"/>
                <a:gd name="T7" fmla="*/ 5 h 52"/>
                <a:gd name="T8" fmla="*/ 52 w 57"/>
                <a:gd name="T9" fmla="*/ 31 h 52"/>
                <a:gd name="T10" fmla="*/ 31 w 57"/>
                <a:gd name="T11" fmla="*/ 33 h 52"/>
                <a:gd name="T12" fmla="*/ 19 w 57"/>
                <a:gd name="T13" fmla="*/ 33 h 52"/>
                <a:gd name="T14" fmla="*/ 0 w 57"/>
                <a:gd name="T15" fmla="*/ 52 h 52"/>
                <a:gd name="T16" fmla="*/ 2 w 57"/>
                <a:gd name="T17" fmla="*/ 23 h 52"/>
                <a:gd name="T18" fmla="*/ 2 w 57"/>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2"/>
                <a:gd name="T32" fmla="*/ 57 w 5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2">
                  <a:moveTo>
                    <a:pt x="2" y="23"/>
                  </a:moveTo>
                  <a:lnTo>
                    <a:pt x="21" y="5"/>
                  </a:lnTo>
                  <a:lnTo>
                    <a:pt x="45" y="0"/>
                  </a:lnTo>
                  <a:lnTo>
                    <a:pt x="57" y="5"/>
                  </a:lnTo>
                  <a:lnTo>
                    <a:pt x="52" y="31"/>
                  </a:lnTo>
                  <a:lnTo>
                    <a:pt x="31" y="33"/>
                  </a:lnTo>
                  <a:lnTo>
                    <a:pt x="19" y="33"/>
                  </a:lnTo>
                  <a:lnTo>
                    <a:pt x="0" y="52"/>
                  </a:lnTo>
                  <a:lnTo>
                    <a:pt x="2" y="2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8" name="Freeform 451"/>
            <p:cNvSpPr>
              <a:spLocks/>
            </p:cNvSpPr>
            <p:nvPr/>
          </p:nvSpPr>
          <p:spPr bwMode="auto">
            <a:xfrm>
              <a:off x="2544" y="399"/>
              <a:ext cx="79" cy="235"/>
            </a:xfrm>
            <a:custGeom>
              <a:avLst/>
              <a:gdLst>
                <a:gd name="T0" fmla="*/ 79 w 79"/>
                <a:gd name="T1" fmla="*/ 16 h 235"/>
                <a:gd name="T2" fmla="*/ 48 w 79"/>
                <a:gd name="T3" fmla="*/ 69 h 235"/>
                <a:gd name="T4" fmla="*/ 24 w 79"/>
                <a:gd name="T5" fmla="*/ 130 h 235"/>
                <a:gd name="T6" fmla="*/ 15 w 79"/>
                <a:gd name="T7" fmla="*/ 154 h 235"/>
                <a:gd name="T8" fmla="*/ 36 w 79"/>
                <a:gd name="T9" fmla="*/ 161 h 235"/>
                <a:gd name="T10" fmla="*/ 41 w 79"/>
                <a:gd name="T11" fmla="*/ 201 h 235"/>
                <a:gd name="T12" fmla="*/ 74 w 79"/>
                <a:gd name="T13" fmla="*/ 235 h 235"/>
                <a:gd name="T14" fmla="*/ 29 w 79"/>
                <a:gd name="T15" fmla="*/ 206 h 235"/>
                <a:gd name="T16" fmla="*/ 10 w 79"/>
                <a:gd name="T17" fmla="*/ 206 h 235"/>
                <a:gd name="T18" fmla="*/ 0 w 79"/>
                <a:gd name="T19" fmla="*/ 166 h 235"/>
                <a:gd name="T20" fmla="*/ 0 w 79"/>
                <a:gd name="T21" fmla="*/ 142 h 235"/>
                <a:gd name="T22" fmla="*/ 31 w 79"/>
                <a:gd name="T23" fmla="*/ 78 h 235"/>
                <a:gd name="T24" fmla="*/ 69 w 79"/>
                <a:gd name="T25" fmla="*/ 9 h 235"/>
                <a:gd name="T26" fmla="*/ 76 w 79"/>
                <a:gd name="T27" fmla="*/ 0 h 235"/>
                <a:gd name="T28" fmla="*/ 79 w 79"/>
                <a:gd name="T29" fmla="*/ 16 h 235"/>
                <a:gd name="T30" fmla="*/ 79 w 79"/>
                <a:gd name="T31" fmla="*/ 1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35"/>
                <a:gd name="T50" fmla="*/ 79 w 79"/>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35">
                  <a:moveTo>
                    <a:pt x="79" y="16"/>
                  </a:moveTo>
                  <a:lnTo>
                    <a:pt x="48" y="69"/>
                  </a:lnTo>
                  <a:lnTo>
                    <a:pt x="24" y="130"/>
                  </a:lnTo>
                  <a:lnTo>
                    <a:pt x="15" y="154"/>
                  </a:lnTo>
                  <a:lnTo>
                    <a:pt x="36" y="161"/>
                  </a:lnTo>
                  <a:lnTo>
                    <a:pt x="41" y="201"/>
                  </a:lnTo>
                  <a:lnTo>
                    <a:pt x="74" y="235"/>
                  </a:lnTo>
                  <a:lnTo>
                    <a:pt x="29" y="206"/>
                  </a:lnTo>
                  <a:lnTo>
                    <a:pt x="10" y="206"/>
                  </a:lnTo>
                  <a:lnTo>
                    <a:pt x="0" y="166"/>
                  </a:lnTo>
                  <a:lnTo>
                    <a:pt x="0" y="142"/>
                  </a:lnTo>
                  <a:lnTo>
                    <a:pt x="31" y="78"/>
                  </a:lnTo>
                  <a:lnTo>
                    <a:pt x="69" y="9"/>
                  </a:lnTo>
                  <a:lnTo>
                    <a:pt x="76" y="0"/>
                  </a:lnTo>
                  <a:lnTo>
                    <a:pt x="79" y="1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9" name="Freeform 452"/>
            <p:cNvSpPr>
              <a:spLocks/>
            </p:cNvSpPr>
            <p:nvPr/>
          </p:nvSpPr>
          <p:spPr bwMode="auto">
            <a:xfrm>
              <a:off x="2537" y="593"/>
              <a:ext cx="86" cy="102"/>
            </a:xfrm>
            <a:custGeom>
              <a:avLst/>
              <a:gdLst>
                <a:gd name="T0" fmla="*/ 43 w 86"/>
                <a:gd name="T1" fmla="*/ 22 h 102"/>
                <a:gd name="T2" fmla="*/ 41 w 86"/>
                <a:gd name="T3" fmla="*/ 41 h 102"/>
                <a:gd name="T4" fmla="*/ 76 w 86"/>
                <a:gd name="T5" fmla="*/ 50 h 102"/>
                <a:gd name="T6" fmla="*/ 86 w 86"/>
                <a:gd name="T7" fmla="*/ 69 h 102"/>
                <a:gd name="T8" fmla="*/ 74 w 86"/>
                <a:gd name="T9" fmla="*/ 71 h 102"/>
                <a:gd name="T10" fmla="*/ 67 w 86"/>
                <a:gd name="T11" fmla="*/ 95 h 102"/>
                <a:gd name="T12" fmla="*/ 52 w 86"/>
                <a:gd name="T13" fmla="*/ 102 h 102"/>
                <a:gd name="T14" fmla="*/ 43 w 86"/>
                <a:gd name="T15" fmla="*/ 90 h 102"/>
                <a:gd name="T16" fmla="*/ 41 w 86"/>
                <a:gd name="T17" fmla="*/ 60 h 102"/>
                <a:gd name="T18" fmla="*/ 0 w 86"/>
                <a:gd name="T19" fmla="*/ 52 h 102"/>
                <a:gd name="T20" fmla="*/ 2 w 86"/>
                <a:gd name="T21" fmla="*/ 43 h 102"/>
                <a:gd name="T22" fmla="*/ 22 w 86"/>
                <a:gd name="T23" fmla="*/ 41 h 102"/>
                <a:gd name="T24" fmla="*/ 38 w 86"/>
                <a:gd name="T25" fmla="*/ 0 h 102"/>
                <a:gd name="T26" fmla="*/ 43 w 86"/>
                <a:gd name="T27" fmla="*/ 22 h 102"/>
                <a:gd name="T28" fmla="*/ 43 w 86"/>
                <a:gd name="T29" fmla="*/ 2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02"/>
                <a:gd name="T47" fmla="*/ 86 w 86"/>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02">
                  <a:moveTo>
                    <a:pt x="43" y="22"/>
                  </a:moveTo>
                  <a:lnTo>
                    <a:pt x="41" y="41"/>
                  </a:lnTo>
                  <a:lnTo>
                    <a:pt x="76" y="50"/>
                  </a:lnTo>
                  <a:lnTo>
                    <a:pt x="86" y="69"/>
                  </a:lnTo>
                  <a:lnTo>
                    <a:pt x="74" y="71"/>
                  </a:lnTo>
                  <a:lnTo>
                    <a:pt x="67" y="95"/>
                  </a:lnTo>
                  <a:lnTo>
                    <a:pt x="52" y="102"/>
                  </a:lnTo>
                  <a:lnTo>
                    <a:pt x="43" y="90"/>
                  </a:lnTo>
                  <a:lnTo>
                    <a:pt x="41" y="60"/>
                  </a:lnTo>
                  <a:lnTo>
                    <a:pt x="0" y="52"/>
                  </a:lnTo>
                  <a:lnTo>
                    <a:pt x="2" y="43"/>
                  </a:lnTo>
                  <a:lnTo>
                    <a:pt x="22" y="41"/>
                  </a:lnTo>
                  <a:lnTo>
                    <a:pt x="38" y="0"/>
                  </a:lnTo>
                  <a:lnTo>
                    <a:pt x="43"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0" name="Freeform 453"/>
            <p:cNvSpPr>
              <a:spLocks/>
            </p:cNvSpPr>
            <p:nvPr/>
          </p:nvSpPr>
          <p:spPr bwMode="auto">
            <a:xfrm>
              <a:off x="2451" y="634"/>
              <a:ext cx="453" cy="593"/>
            </a:xfrm>
            <a:custGeom>
              <a:avLst/>
              <a:gdLst>
                <a:gd name="T0" fmla="*/ 115 w 453"/>
                <a:gd name="T1" fmla="*/ 11 h 593"/>
                <a:gd name="T2" fmla="*/ 86 w 453"/>
                <a:gd name="T3" fmla="*/ 45 h 593"/>
                <a:gd name="T4" fmla="*/ 53 w 453"/>
                <a:gd name="T5" fmla="*/ 102 h 593"/>
                <a:gd name="T6" fmla="*/ 15 w 453"/>
                <a:gd name="T7" fmla="*/ 137 h 593"/>
                <a:gd name="T8" fmla="*/ 12 w 453"/>
                <a:gd name="T9" fmla="*/ 170 h 593"/>
                <a:gd name="T10" fmla="*/ 15 w 453"/>
                <a:gd name="T11" fmla="*/ 187 h 593"/>
                <a:gd name="T12" fmla="*/ 38 w 453"/>
                <a:gd name="T13" fmla="*/ 189 h 593"/>
                <a:gd name="T14" fmla="*/ 36 w 453"/>
                <a:gd name="T15" fmla="*/ 178 h 593"/>
                <a:gd name="T16" fmla="*/ 53 w 453"/>
                <a:gd name="T17" fmla="*/ 173 h 593"/>
                <a:gd name="T18" fmla="*/ 69 w 453"/>
                <a:gd name="T19" fmla="*/ 178 h 593"/>
                <a:gd name="T20" fmla="*/ 93 w 453"/>
                <a:gd name="T21" fmla="*/ 189 h 593"/>
                <a:gd name="T22" fmla="*/ 108 w 453"/>
                <a:gd name="T23" fmla="*/ 194 h 593"/>
                <a:gd name="T24" fmla="*/ 124 w 453"/>
                <a:gd name="T25" fmla="*/ 187 h 593"/>
                <a:gd name="T26" fmla="*/ 127 w 453"/>
                <a:gd name="T27" fmla="*/ 156 h 593"/>
                <a:gd name="T28" fmla="*/ 131 w 453"/>
                <a:gd name="T29" fmla="*/ 175 h 593"/>
                <a:gd name="T30" fmla="*/ 129 w 453"/>
                <a:gd name="T31" fmla="*/ 189 h 593"/>
                <a:gd name="T32" fmla="*/ 117 w 453"/>
                <a:gd name="T33" fmla="*/ 204 h 593"/>
                <a:gd name="T34" fmla="*/ 84 w 453"/>
                <a:gd name="T35" fmla="*/ 204 h 593"/>
                <a:gd name="T36" fmla="*/ 79 w 453"/>
                <a:gd name="T37" fmla="*/ 249 h 593"/>
                <a:gd name="T38" fmla="*/ 88 w 453"/>
                <a:gd name="T39" fmla="*/ 270 h 593"/>
                <a:gd name="T40" fmla="*/ 124 w 453"/>
                <a:gd name="T41" fmla="*/ 282 h 593"/>
                <a:gd name="T42" fmla="*/ 124 w 453"/>
                <a:gd name="T43" fmla="*/ 299 h 593"/>
                <a:gd name="T44" fmla="*/ 103 w 453"/>
                <a:gd name="T45" fmla="*/ 306 h 593"/>
                <a:gd name="T46" fmla="*/ 108 w 453"/>
                <a:gd name="T47" fmla="*/ 318 h 593"/>
                <a:gd name="T48" fmla="*/ 127 w 453"/>
                <a:gd name="T49" fmla="*/ 344 h 593"/>
                <a:gd name="T50" fmla="*/ 127 w 453"/>
                <a:gd name="T51" fmla="*/ 375 h 593"/>
                <a:gd name="T52" fmla="*/ 108 w 453"/>
                <a:gd name="T53" fmla="*/ 415 h 593"/>
                <a:gd name="T54" fmla="*/ 115 w 453"/>
                <a:gd name="T55" fmla="*/ 455 h 593"/>
                <a:gd name="T56" fmla="*/ 153 w 453"/>
                <a:gd name="T57" fmla="*/ 470 h 593"/>
                <a:gd name="T58" fmla="*/ 231 w 453"/>
                <a:gd name="T59" fmla="*/ 441 h 593"/>
                <a:gd name="T60" fmla="*/ 296 w 453"/>
                <a:gd name="T61" fmla="*/ 394 h 593"/>
                <a:gd name="T62" fmla="*/ 260 w 453"/>
                <a:gd name="T63" fmla="*/ 443 h 593"/>
                <a:gd name="T64" fmla="*/ 243 w 453"/>
                <a:gd name="T65" fmla="*/ 460 h 593"/>
                <a:gd name="T66" fmla="*/ 312 w 453"/>
                <a:gd name="T67" fmla="*/ 488 h 593"/>
                <a:gd name="T68" fmla="*/ 350 w 453"/>
                <a:gd name="T69" fmla="*/ 524 h 593"/>
                <a:gd name="T70" fmla="*/ 365 w 453"/>
                <a:gd name="T71" fmla="*/ 553 h 593"/>
                <a:gd name="T72" fmla="*/ 441 w 453"/>
                <a:gd name="T73" fmla="*/ 491 h 593"/>
                <a:gd name="T74" fmla="*/ 453 w 453"/>
                <a:gd name="T75" fmla="*/ 498 h 593"/>
                <a:gd name="T76" fmla="*/ 343 w 453"/>
                <a:gd name="T77" fmla="*/ 593 h 593"/>
                <a:gd name="T78" fmla="*/ 317 w 453"/>
                <a:gd name="T79" fmla="*/ 519 h 593"/>
                <a:gd name="T80" fmla="*/ 272 w 453"/>
                <a:gd name="T81" fmla="*/ 491 h 593"/>
                <a:gd name="T82" fmla="*/ 184 w 453"/>
                <a:gd name="T83" fmla="*/ 479 h 593"/>
                <a:gd name="T84" fmla="*/ 131 w 453"/>
                <a:gd name="T85" fmla="*/ 474 h 593"/>
                <a:gd name="T86" fmla="*/ 103 w 453"/>
                <a:gd name="T87" fmla="*/ 458 h 593"/>
                <a:gd name="T88" fmla="*/ 98 w 453"/>
                <a:gd name="T89" fmla="*/ 417 h 593"/>
                <a:gd name="T90" fmla="*/ 103 w 453"/>
                <a:gd name="T91" fmla="*/ 401 h 593"/>
                <a:gd name="T92" fmla="*/ 110 w 453"/>
                <a:gd name="T93" fmla="*/ 367 h 593"/>
                <a:gd name="T94" fmla="*/ 110 w 453"/>
                <a:gd name="T95" fmla="*/ 348 h 593"/>
                <a:gd name="T96" fmla="*/ 91 w 453"/>
                <a:gd name="T97" fmla="*/ 322 h 593"/>
                <a:gd name="T98" fmla="*/ 91 w 453"/>
                <a:gd name="T99" fmla="*/ 308 h 593"/>
                <a:gd name="T100" fmla="*/ 98 w 453"/>
                <a:gd name="T101" fmla="*/ 292 h 593"/>
                <a:gd name="T102" fmla="*/ 67 w 453"/>
                <a:gd name="T103" fmla="*/ 273 h 593"/>
                <a:gd name="T104" fmla="*/ 69 w 453"/>
                <a:gd name="T105" fmla="*/ 201 h 593"/>
                <a:gd name="T106" fmla="*/ 8 w 453"/>
                <a:gd name="T107" fmla="*/ 194 h 593"/>
                <a:gd name="T108" fmla="*/ 0 w 453"/>
                <a:gd name="T109" fmla="*/ 168 h 593"/>
                <a:gd name="T110" fmla="*/ 0 w 453"/>
                <a:gd name="T111" fmla="*/ 130 h 593"/>
                <a:gd name="T112" fmla="*/ 38 w 453"/>
                <a:gd name="T113" fmla="*/ 99 h 593"/>
                <a:gd name="T114" fmla="*/ 79 w 453"/>
                <a:gd name="T115" fmla="*/ 33 h 593"/>
                <a:gd name="T116" fmla="*/ 110 w 453"/>
                <a:gd name="T117" fmla="*/ 0 h 593"/>
                <a:gd name="T118" fmla="*/ 115 w 453"/>
                <a:gd name="T119" fmla="*/ 11 h 593"/>
                <a:gd name="T120" fmla="*/ 115 w 453"/>
                <a:gd name="T121" fmla="*/ 11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3"/>
                <a:gd name="T184" fmla="*/ 0 h 593"/>
                <a:gd name="T185" fmla="*/ 453 w 453"/>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3" h="593">
                  <a:moveTo>
                    <a:pt x="115" y="11"/>
                  </a:moveTo>
                  <a:lnTo>
                    <a:pt x="86" y="45"/>
                  </a:lnTo>
                  <a:lnTo>
                    <a:pt x="53" y="102"/>
                  </a:lnTo>
                  <a:lnTo>
                    <a:pt x="15" y="137"/>
                  </a:lnTo>
                  <a:lnTo>
                    <a:pt x="12" y="170"/>
                  </a:lnTo>
                  <a:lnTo>
                    <a:pt x="15" y="187"/>
                  </a:lnTo>
                  <a:lnTo>
                    <a:pt x="38" y="189"/>
                  </a:lnTo>
                  <a:lnTo>
                    <a:pt x="36" y="178"/>
                  </a:lnTo>
                  <a:lnTo>
                    <a:pt x="53" y="173"/>
                  </a:lnTo>
                  <a:lnTo>
                    <a:pt x="69" y="178"/>
                  </a:lnTo>
                  <a:lnTo>
                    <a:pt x="93" y="189"/>
                  </a:lnTo>
                  <a:lnTo>
                    <a:pt x="108" y="194"/>
                  </a:lnTo>
                  <a:lnTo>
                    <a:pt x="124" y="187"/>
                  </a:lnTo>
                  <a:lnTo>
                    <a:pt x="127" y="156"/>
                  </a:lnTo>
                  <a:lnTo>
                    <a:pt x="131" y="175"/>
                  </a:lnTo>
                  <a:lnTo>
                    <a:pt x="129" y="189"/>
                  </a:lnTo>
                  <a:lnTo>
                    <a:pt x="117" y="204"/>
                  </a:lnTo>
                  <a:lnTo>
                    <a:pt x="84" y="204"/>
                  </a:lnTo>
                  <a:lnTo>
                    <a:pt x="79" y="249"/>
                  </a:lnTo>
                  <a:lnTo>
                    <a:pt x="88" y="270"/>
                  </a:lnTo>
                  <a:lnTo>
                    <a:pt x="124" y="282"/>
                  </a:lnTo>
                  <a:lnTo>
                    <a:pt x="124" y="299"/>
                  </a:lnTo>
                  <a:lnTo>
                    <a:pt x="103" y="306"/>
                  </a:lnTo>
                  <a:lnTo>
                    <a:pt x="108" y="318"/>
                  </a:lnTo>
                  <a:lnTo>
                    <a:pt x="127" y="344"/>
                  </a:lnTo>
                  <a:lnTo>
                    <a:pt x="127" y="375"/>
                  </a:lnTo>
                  <a:lnTo>
                    <a:pt x="108" y="415"/>
                  </a:lnTo>
                  <a:lnTo>
                    <a:pt x="115" y="455"/>
                  </a:lnTo>
                  <a:lnTo>
                    <a:pt x="153" y="470"/>
                  </a:lnTo>
                  <a:lnTo>
                    <a:pt x="231" y="441"/>
                  </a:lnTo>
                  <a:lnTo>
                    <a:pt x="296" y="394"/>
                  </a:lnTo>
                  <a:lnTo>
                    <a:pt x="260" y="443"/>
                  </a:lnTo>
                  <a:lnTo>
                    <a:pt x="243" y="460"/>
                  </a:lnTo>
                  <a:lnTo>
                    <a:pt x="312" y="488"/>
                  </a:lnTo>
                  <a:lnTo>
                    <a:pt x="350" y="524"/>
                  </a:lnTo>
                  <a:lnTo>
                    <a:pt x="365" y="553"/>
                  </a:lnTo>
                  <a:lnTo>
                    <a:pt x="441" y="491"/>
                  </a:lnTo>
                  <a:lnTo>
                    <a:pt x="453" y="498"/>
                  </a:lnTo>
                  <a:lnTo>
                    <a:pt x="343" y="593"/>
                  </a:lnTo>
                  <a:lnTo>
                    <a:pt x="317" y="519"/>
                  </a:lnTo>
                  <a:lnTo>
                    <a:pt x="272" y="491"/>
                  </a:lnTo>
                  <a:lnTo>
                    <a:pt x="184" y="479"/>
                  </a:lnTo>
                  <a:lnTo>
                    <a:pt x="131" y="474"/>
                  </a:lnTo>
                  <a:lnTo>
                    <a:pt x="103" y="458"/>
                  </a:lnTo>
                  <a:lnTo>
                    <a:pt x="98" y="417"/>
                  </a:lnTo>
                  <a:lnTo>
                    <a:pt x="103" y="401"/>
                  </a:lnTo>
                  <a:lnTo>
                    <a:pt x="110" y="367"/>
                  </a:lnTo>
                  <a:lnTo>
                    <a:pt x="110" y="348"/>
                  </a:lnTo>
                  <a:lnTo>
                    <a:pt x="91" y="322"/>
                  </a:lnTo>
                  <a:lnTo>
                    <a:pt x="91" y="308"/>
                  </a:lnTo>
                  <a:lnTo>
                    <a:pt x="98" y="292"/>
                  </a:lnTo>
                  <a:lnTo>
                    <a:pt x="67" y="273"/>
                  </a:lnTo>
                  <a:lnTo>
                    <a:pt x="69" y="201"/>
                  </a:lnTo>
                  <a:lnTo>
                    <a:pt x="8" y="194"/>
                  </a:lnTo>
                  <a:lnTo>
                    <a:pt x="0" y="168"/>
                  </a:lnTo>
                  <a:lnTo>
                    <a:pt x="0" y="130"/>
                  </a:lnTo>
                  <a:lnTo>
                    <a:pt x="38" y="99"/>
                  </a:lnTo>
                  <a:lnTo>
                    <a:pt x="79" y="33"/>
                  </a:lnTo>
                  <a:lnTo>
                    <a:pt x="110" y="0"/>
                  </a:lnTo>
                  <a:lnTo>
                    <a:pt x="115"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1" name="Freeform 454"/>
            <p:cNvSpPr>
              <a:spLocks/>
            </p:cNvSpPr>
            <p:nvPr/>
          </p:nvSpPr>
          <p:spPr bwMode="auto">
            <a:xfrm>
              <a:off x="2904" y="624"/>
              <a:ext cx="90" cy="126"/>
            </a:xfrm>
            <a:custGeom>
              <a:avLst/>
              <a:gdLst>
                <a:gd name="T0" fmla="*/ 21 w 90"/>
                <a:gd name="T1" fmla="*/ 100 h 126"/>
                <a:gd name="T2" fmla="*/ 0 w 90"/>
                <a:gd name="T3" fmla="*/ 38 h 126"/>
                <a:gd name="T4" fmla="*/ 23 w 90"/>
                <a:gd name="T5" fmla="*/ 5 h 126"/>
                <a:gd name="T6" fmla="*/ 50 w 90"/>
                <a:gd name="T7" fmla="*/ 0 h 126"/>
                <a:gd name="T8" fmla="*/ 78 w 90"/>
                <a:gd name="T9" fmla="*/ 10 h 126"/>
                <a:gd name="T10" fmla="*/ 90 w 90"/>
                <a:gd name="T11" fmla="*/ 40 h 126"/>
                <a:gd name="T12" fmla="*/ 88 w 90"/>
                <a:gd name="T13" fmla="*/ 81 h 126"/>
                <a:gd name="T14" fmla="*/ 76 w 90"/>
                <a:gd name="T15" fmla="*/ 126 h 126"/>
                <a:gd name="T16" fmla="*/ 78 w 90"/>
                <a:gd name="T17" fmla="*/ 45 h 126"/>
                <a:gd name="T18" fmla="*/ 33 w 90"/>
                <a:gd name="T19" fmla="*/ 38 h 126"/>
                <a:gd name="T20" fmla="*/ 12 w 90"/>
                <a:gd name="T21" fmla="*/ 45 h 126"/>
                <a:gd name="T22" fmla="*/ 23 w 90"/>
                <a:gd name="T23" fmla="*/ 64 h 126"/>
                <a:gd name="T24" fmla="*/ 47 w 90"/>
                <a:gd name="T25" fmla="*/ 74 h 126"/>
                <a:gd name="T26" fmla="*/ 50 w 90"/>
                <a:gd name="T27" fmla="*/ 90 h 126"/>
                <a:gd name="T28" fmla="*/ 28 w 90"/>
                <a:gd name="T29" fmla="*/ 86 h 126"/>
                <a:gd name="T30" fmla="*/ 21 w 90"/>
                <a:gd name="T31" fmla="*/ 100 h 126"/>
                <a:gd name="T32" fmla="*/ 21 w 90"/>
                <a:gd name="T33" fmla="*/ 10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26"/>
                <a:gd name="T53" fmla="*/ 90 w 9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26">
                  <a:moveTo>
                    <a:pt x="21" y="100"/>
                  </a:moveTo>
                  <a:lnTo>
                    <a:pt x="0" y="38"/>
                  </a:lnTo>
                  <a:lnTo>
                    <a:pt x="23" y="5"/>
                  </a:lnTo>
                  <a:lnTo>
                    <a:pt x="50" y="0"/>
                  </a:lnTo>
                  <a:lnTo>
                    <a:pt x="78" y="10"/>
                  </a:lnTo>
                  <a:lnTo>
                    <a:pt x="90" y="40"/>
                  </a:lnTo>
                  <a:lnTo>
                    <a:pt x="88" y="81"/>
                  </a:lnTo>
                  <a:lnTo>
                    <a:pt x="76" y="126"/>
                  </a:lnTo>
                  <a:lnTo>
                    <a:pt x="78" y="45"/>
                  </a:lnTo>
                  <a:lnTo>
                    <a:pt x="33" y="38"/>
                  </a:lnTo>
                  <a:lnTo>
                    <a:pt x="12" y="45"/>
                  </a:lnTo>
                  <a:lnTo>
                    <a:pt x="23" y="64"/>
                  </a:lnTo>
                  <a:lnTo>
                    <a:pt x="47" y="74"/>
                  </a:lnTo>
                  <a:lnTo>
                    <a:pt x="50" y="90"/>
                  </a:lnTo>
                  <a:lnTo>
                    <a:pt x="28" y="86"/>
                  </a:lnTo>
                  <a:lnTo>
                    <a:pt x="21" y="10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2" name="Freeform 455"/>
            <p:cNvSpPr>
              <a:spLocks/>
            </p:cNvSpPr>
            <p:nvPr/>
          </p:nvSpPr>
          <p:spPr bwMode="auto">
            <a:xfrm>
              <a:off x="2863" y="712"/>
              <a:ext cx="50" cy="64"/>
            </a:xfrm>
            <a:custGeom>
              <a:avLst/>
              <a:gdLst>
                <a:gd name="T0" fmla="*/ 22 w 50"/>
                <a:gd name="T1" fmla="*/ 0 h 64"/>
                <a:gd name="T2" fmla="*/ 24 w 50"/>
                <a:gd name="T3" fmla="*/ 33 h 64"/>
                <a:gd name="T4" fmla="*/ 17 w 50"/>
                <a:gd name="T5" fmla="*/ 45 h 64"/>
                <a:gd name="T6" fmla="*/ 0 w 50"/>
                <a:gd name="T7" fmla="*/ 47 h 64"/>
                <a:gd name="T8" fmla="*/ 3 w 50"/>
                <a:gd name="T9" fmla="*/ 64 h 64"/>
                <a:gd name="T10" fmla="*/ 24 w 50"/>
                <a:gd name="T11" fmla="*/ 57 h 64"/>
                <a:gd name="T12" fmla="*/ 33 w 50"/>
                <a:gd name="T13" fmla="*/ 47 h 64"/>
                <a:gd name="T14" fmla="*/ 50 w 50"/>
                <a:gd name="T15" fmla="*/ 52 h 64"/>
                <a:gd name="T16" fmla="*/ 48 w 50"/>
                <a:gd name="T17" fmla="*/ 28 h 64"/>
                <a:gd name="T18" fmla="*/ 43 w 50"/>
                <a:gd name="T19" fmla="*/ 12 h 64"/>
                <a:gd name="T20" fmla="*/ 22 w 50"/>
                <a:gd name="T21" fmla="*/ 0 h 64"/>
                <a:gd name="T22" fmla="*/ 22 w 5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64"/>
                <a:gd name="T38" fmla="*/ 50 w 5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64">
                  <a:moveTo>
                    <a:pt x="22" y="0"/>
                  </a:moveTo>
                  <a:lnTo>
                    <a:pt x="24" y="33"/>
                  </a:lnTo>
                  <a:lnTo>
                    <a:pt x="17" y="45"/>
                  </a:lnTo>
                  <a:lnTo>
                    <a:pt x="0" y="47"/>
                  </a:lnTo>
                  <a:lnTo>
                    <a:pt x="3" y="64"/>
                  </a:lnTo>
                  <a:lnTo>
                    <a:pt x="24" y="57"/>
                  </a:lnTo>
                  <a:lnTo>
                    <a:pt x="33" y="47"/>
                  </a:lnTo>
                  <a:lnTo>
                    <a:pt x="50" y="52"/>
                  </a:lnTo>
                  <a:lnTo>
                    <a:pt x="48" y="28"/>
                  </a:lnTo>
                  <a:lnTo>
                    <a:pt x="43" y="12"/>
                  </a:lnTo>
                  <a:lnTo>
                    <a:pt x="2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3" name="Freeform 456"/>
            <p:cNvSpPr>
              <a:spLocks/>
            </p:cNvSpPr>
            <p:nvPr/>
          </p:nvSpPr>
          <p:spPr bwMode="auto">
            <a:xfrm>
              <a:off x="2856" y="790"/>
              <a:ext cx="114" cy="86"/>
            </a:xfrm>
            <a:custGeom>
              <a:avLst/>
              <a:gdLst>
                <a:gd name="T0" fmla="*/ 114 w 114"/>
                <a:gd name="T1" fmla="*/ 0 h 86"/>
                <a:gd name="T2" fmla="*/ 57 w 114"/>
                <a:gd name="T3" fmla="*/ 50 h 86"/>
                <a:gd name="T4" fmla="*/ 38 w 114"/>
                <a:gd name="T5" fmla="*/ 67 h 86"/>
                <a:gd name="T6" fmla="*/ 0 w 114"/>
                <a:gd name="T7" fmla="*/ 71 h 86"/>
                <a:gd name="T8" fmla="*/ 52 w 114"/>
                <a:gd name="T9" fmla="*/ 86 h 86"/>
                <a:gd name="T10" fmla="*/ 95 w 114"/>
                <a:gd name="T11" fmla="*/ 31 h 86"/>
                <a:gd name="T12" fmla="*/ 114 w 114"/>
                <a:gd name="T13" fmla="*/ 22 h 86"/>
                <a:gd name="T14" fmla="*/ 114 w 114"/>
                <a:gd name="T15" fmla="*/ 0 h 86"/>
                <a:gd name="T16" fmla="*/ 114 w 114"/>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6"/>
                <a:gd name="T29" fmla="*/ 114 w 114"/>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6">
                  <a:moveTo>
                    <a:pt x="114" y="0"/>
                  </a:moveTo>
                  <a:lnTo>
                    <a:pt x="57" y="50"/>
                  </a:lnTo>
                  <a:lnTo>
                    <a:pt x="38" y="67"/>
                  </a:lnTo>
                  <a:lnTo>
                    <a:pt x="0" y="71"/>
                  </a:lnTo>
                  <a:lnTo>
                    <a:pt x="52" y="86"/>
                  </a:lnTo>
                  <a:lnTo>
                    <a:pt x="95" y="31"/>
                  </a:lnTo>
                  <a:lnTo>
                    <a:pt x="114" y="22"/>
                  </a:lnTo>
                  <a:lnTo>
                    <a:pt x="1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4" name="Freeform 457"/>
            <p:cNvSpPr>
              <a:spLocks/>
            </p:cNvSpPr>
            <p:nvPr/>
          </p:nvSpPr>
          <p:spPr bwMode="auto">
            <a:xfrm>
              <a:off x="2689" y="449"/>
              <a:ext cx="386" cy="341"/>
            </a:xfrm>
            <a:custGeom>
              <a:avLst/>
              <a:gdLst>
                <a:gd name="T0" fmla="*/ 169 w 386"/>
                <a:gd name="T1" fmla="*/ 206 h 341"/>
                <a:gd name="T2" fmla="*/ 222 w 386"/>
                <a:gd name="T3" fmla="*/ 163 h 341"/>
                <a:gd name="T4" fmla="*/ 262 w 386"/>
                <a:gd name="T5" fmla="*/ 154 h 341"/>
                <a:gd name="T6" fmla="*/ 298 w 386"/>
                <a:gd name="T7" fmla="*/ 166 h 341"/>
                <a:gd name="T8" fmla="*/ 329 w 386"/>
                <a:gd name="T9" fmla="*/ 196 h 341"/>
                <a:gd name="T10" fmla="*/ 329 w 386"/>
                <a:gd name="T11" fmla="*/ 237 h 341"/>
                <a:gd name="T12" fmla="*/ 324 w 386"/>
                <a:gd name="T13" fmla="*/ 268 h 341"/>
                <a:gd name="T14" fmla="*/ 362 w 386"/>
                <a:gd name="T15" fmla="*/ 225 h 341"/>
                <a:gd name="T16" fmla="*/ 341 w 386"/>
                <a:gd name="T17" fmla="*/ 204 h 341"/>
                <a:gd name="T18" fmla="*/ 336 w 386"/>
                <a:gd name="T19" fmla="*/ 175 h 341"/>
                <a:gd name="T20" fmla="*/ 360 w 386"/>
                <a:gd name="T21" fmla="*/ 156 h 341"/>
                <a:gd name="T22" fmla="*/ 386 w 386"/>
                <a:gd name="T23" fmla="*/ 159 h 341"/>
                <a:gd name="T24" fmla="*/ 355 w 386"/>
                <a:gd name="T25" fmla="*/ 130 h 341"/>
                <a:gd name="T26" fmla="*/ 296 w 386"/>
                <a:gd name="T27" fmla="*/ 125 h 341"/>
                <a:gd name="T28" fmla="*/ 215 w 386"/>
                <a:gd name="T29" fmla="*/ 87 h 341"/>
                <a:gd name="T30" fmla="*/ 198 w 386"/>
                <a:gd name="T31" fmla="*/ 64 h 341"/>
                <a:gd name="T32" fmla="*/ 165 w 386"/>
                <a:gd name="T33" fmla="*/ 59 h 341"/>
                <a:gd name="T34" fmla="*/ 110 w 386"/>
                <a:gd name="T35" fmla="*/ 21 h 341"/>
                <a:gd name="T36" fmla="*/ 153 w 386"/>
                <a:gd name="T37" fmla="*/ 78 h 341"/>
                <a:gd name="T38" fmla="*/ 103 w 386"/>
                <a:gd name="T39" fmla="*/ 83 h 341"/>
                <a:gd name="T40" fmla="*/ 41 w 386"/>
                <a:gd name="T41" fmla="*/ 78 h 341"/>
                <a:gd name="T42" fmla="*/ 19 w 386"/>
                <a:gd name="T43" fmla="*/ 49 h 341"/>
                <a:gd name="T44" fmla="*/ 5 w 386"/>
                <a:gd name="T45" fmla="*/ 0 h 341"/>
                <a:gd name="T46" fmla="*/ 0 w 386"/>
                <a:gd name="T47" fmla="*/ 40 h 341"/>
                <a:gd name="T48" fmla="*/ 29 w 386"/>
                <a:gd name="T49" fmla="*/ 116 h 341"/>
                <a:gd name="T50" fmla="*/ 91 w 386"/>
                <a:gd name="T51" fmla="*/ 204 h 341"/>
                <a:gd name="T52" fmla="*/ 86 w 386"/>
                <a:gd name="T53" fmla="*/ 270 h 341"/>
                <a:gd name="T54" fmla="*/ 58 w 386"/>
                <a:gd name="T55" fmla="*/ 341 h 341"/>
                <a:gd name="T56" fmla="*/ 127 w 386"/>
                <a:gd name="T57" fmla="*/ 341 h 341"/>
                <a:gd name="T58" fmla="*/ 148 w 386"/>
                <a:gd name="T59" fmla="*/ 253 h 341"/>
                <a:gd name="T60" fmla="*/ 169 w 386"/>
                <a:gd name="T61" fmla="*/ 206 h 341"/>
                <a:gd name="T62" fmla="*/ 169 w 386"/>
                <a:gd name="T63" fmla="*/ 20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341"/>
                <a:gd name="T98" fmla="*/ 386 w 386"/>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341">
                  <a:moveTo>
                    <a:pt x="169" y="206"/>
                  </a:moveTo>
                  <a:lnTo>
                    <a:pt x="222" y="163"/>
                  </a:lnTo>
                  <a:lnTo>
                    <a:pt x="262" y="154"/>
                  </a:lnTo>
                  <a:lnTo>
                    <a:pt x="298" y="166"/>
                  </a:lnTo>
                  <a:lnTo>
                    <a:pt x="329" y="196"/>
                  </a:lnTo>
                  <a:lnTo>
                    <a:pt x="329" y="237"/>
                  </a:lnTo>
                  <a:lnTo>
                    <a:pt x="324" y="268"/>
                  </a:lnTo>
                  <a:lnTo>
                    <a:pt x="362" y="225"/>
                  </a:lnTo>
                  <a:lnTo>
                    <a:pt x="341" y="204"/>
                  </a:lnTo>
                  <a:lnTo>
                    <a:pt x="336" y="175"/>
                  </a:lnTo>
                  <a:lnTo>
                    <a:pt x="360" y="156"/>
                  </a:lnTo>
                  <a:lnTo>
                    <a:pt x="386" y="159"/>
                  </a:lnTo>
                  <a:lnTo>
                    <a:pt x="355" y="130"/>
                  </a:lnTo>
                  <a:lnTo>
                    <a:pt x="296" y="125"/>
                  </a:lnTo>
                  <a:lnTo>
                    <a:pt x="215" y="87"/>
                  </a:lnTo>
                  <a:lnTo>
                    <a:pt x="198" y="64"/>
                  </a:lnTo>
                  <a:lnTo>
                    <a:pt x="165" y="59"/>
                  </a:lnTo>
                  <a:lnTo>
                    <a:pt x="110" y="21"/>
                  </a:lnTo>
                  <a:lnTo>
                    <a:pt x="153" y="78"/>
                  </a:lnTo>
                  <a:lnTo>
                    <a:pt x="103" y="83"/>
                  </a:lnTo>
                  <a:lnTo>
                    <a:pt x="41" y="78"/>
                  </a:lnTo>
                  <a:lnTo>
                    <a:pt x="19" y="49"/>
                  </a:lnTo>
                  <a:lnTo>
                    <a:pt x="5" y="0"/>
                  </a:lnTo>
                  <a:lnTo>
                    <a:pt x="0" y="40"/>
                  </a:lnTo>
                  <a:lnTo>
                    <a:pt x="29" y="116"/>
                  </a:lnTo>
                  <a:lnTo>
                    <a:pt x="91" y="204"/>
                  </a:lnTo>
                  <a:lnTo>
                    <a:pt x="86" y="270"/>
                  </a:lnTo>
                  <a:lnTo>
                    <a:pt x="58" y="341"/>
                  </a:lnTo>
                  <a:lnTo>
                    <a:pt x="127" y="341"/>
                  </a:lnTo>
                  <a:lnTo>
                    <a:pt x="148" y="253"/>
                  </a:lnTo>
                  <a:lnTo>
                    <a:pt x="169"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5" name="Freeform 458"/>
            <p:cNvSpPr>
              <a:spLocks/>
            </p:cNvSpPr>
            <p:nvPr/>
          </p:nvSpPr>
          <p:spPr bwMode="auto">
            <a:xfrm>
              <a:off x="2528" y="304"/>
              <a:ext cx="252" cy="126"/>
            </a:xfrm>
            <a:custGeom>
              <a:avLst/>
              <a:gdLst>
                <a:gd name="T0" fmla="*/ 166 w 252"/>
                <a:gd name="T1" fmla="*/ 78 h 126"/>
                <a:gd name="T2" fmla="*/ 145 w 252"/>
                <a:gd name="T3" fmla="*/ 126 h 126"/>
                <a:gd name="T4" fmla="*/ 95 w 252"/>
                <a:gd name="T5" fmla="*/ 121 h 126"/>
                <a:gd name="T6" fmla="*/ 90 w 252"/>
                <a:gd name="T7" fmla="*/ 104 h 126"/>
                <a:gd name="T8" fmla="*/ 47 w 252"/>
                <a:gd name="T9" fmla="*/ 102 h 126"/>
                <a:gd name="T10" fmla="*/ 0 w 252"/>
                <a:gd name="T11" fmla="*/ 0 h 126"/>
                <a:gd name="T12" fmla="*/ 61 w 252"/>
                <a:gd name="T13" fmla="*/ 80 h 126"/>
                <a:gd name="T14" fmla="*/ 90 w 252"/>
                <a:gd name="T15" fmla="*/ 78 h 126"/>
                <a:gd name="T16" fmla="*/ 85 w 252"/>
                <a:gd name="T17" fmla="*/ 59 h 126"/>
                <a:gd name="T18" fmla="*/ 119 w 252"/>
                <a:gd name="T19" fmla="*/ 69 h 126"/>
                <a:gd name="T20" fmla="*/ 138 w 252"/>
                <a:gd name="T21" fmla="*/ 54 h 126"/>
                <a:gd name="T22" fmla="*/ 169 w 252"/>
                <a:gd name="T23" fmla="*/ 16 h 126"/>
                <a:gd name="T24" fmla="*/ 252 w 252"/>
                <a:gd name="T25" fmla="*/ 14 h 126"/>
                <a:gd name="T26" fmla="*/ 197 w 252"/>
                <a:gd name="T27" fmla="*/ 28 h 126"/>
                <a:gd name="T28" fmla="*/ 169 w 252"/>
                <a:gd name="T29" fmla="*/ 54 h 126"/>
                <a:gd name="T30" fmla="*/ 166 w 252"/>
                <a:gd name="T31" fmla="*/ 78 h 126"/>
                <a:gd name="T32" fmla="*/ 166 w 252"/>
                <a:gd name="T33" fmla="*/ 7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26"/>
                <a:gd name="T53" fmla="*/ 252 w 252"/>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26">
                  <a:moveTo>
                    <a:pt x="166" y="78"/>
                  </a:moveTo>
                  <a:lnTo>
                    <a:pt x="145" y="126"/>
                  </a:lnTo>
                  <a:lnTo>
                    <a:pt x="95" y="121"/>
                  </a:lnTo>
                  <a:lnTo>
                    <a:pt x="90" y="104"/>
                  </a:lnTo>
                  <a:lnTo>
                    <a:pt x="47" y="102"/>
                  </a:lnTo>
                  <a:lnTo>
                    <a:pt x="0" y="0"/>
                  </a:lnTo>
                  <a:lnTo>
                    <a:pt x="61" y="80"/>
                  </a:lnTo>
                  <a:lnTo>
                    <a:pt x="90" y="78"/>
                  </a:lnTo>
                  <a:lnTo>
                    <a:pt x="85" y="59"/>
                  </a:lnTo>
                  <a:lnTo>
                    <a:pt x="119" y="69"/>
                  </a:lnTo>
                  <a:lnTo>
                    <a:pt x="138" y="54"/>
                  </a:lnTo>
                  <a:lnTo>
                    <a:pt x="169" y="16"/>
                  </a:lnTo>
                  <a:lnTo>
                    <a:pt x="252" y="14"/>
                  </a:lnTo>
                  <a:lnTo>
                    <a:pt x="197" y="28"/>
                  </a:lnTo>
                  <a:lnTo>
                    <a:pt x="169" y="54"/>
                  </a:lnTo>
                  <a:lnTo>
                    <a:pt x="166" y="7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6" name="Freeform 459"/>
            <p:cNvSpPr>
              <a:spLocks/>
            </p:cNvSpPr>
            <p:nvPr/>
          </p:nvSpPr>
          <p:spPr bwMode="auto">
            <a:xfrm>
              <a:off x="2697" y="339"/>
              <a:ext cx="95" cy="131"/>
            </a:xfrm>
            <a:custGeom>
              <a:avLst/>
              <a:gdLst>
                <a:gd name="T0" fmla="*/ 16 w 95"/>
                <a:gd name="T1" fmla="*/ 15 h 131"/>
                <a:gd name="T2" fmla="*/ 50 w 95"/>
                <a:gd name="T3" fmla="*/ 22 h 131"/>
                <a:gd name="T4" fmla="*/ 71 w 95"/>
                <a:gd name="T5" fmla="*/ 26 h 131"/>
                <a:gd name="T6" fmla="*/ 95 w 95"/>
                <a:gd name="T7" fmla="*/ 64 h 131"/>
                <a:gd name="T8" fmla="*/ 54 w 95"/>
                <a:gd name="T9" fmla="*/ 38 h 131"/>
                <a:gd name="T10" fmla="*/ 26 w 95"/>
                <a:gd name="T11" fmla="*/ 64 h 131"/>
                <a:gd name="T12" fmla="*/ 40 w 95"/>
                <a:gd name="T13" fmla="*/ 131 h 131"/>
                <a:gd name="T14" fmla="*/ 16 w 95"/>
                <a:gd name="T15" fmla="*/ 93 h 131"/>
                <a:gd name="T16" fmla="*/ 0 w 95"/>
                <a:gd name="T17" fmla="*/ 124 h 131"/>
                <a:gd name="T18" fmla="*/ 11 w 95"/>
                <a:gd name="T19" fmla="*/ 60 h 131"/>
                <a:gd name="T20" fmla="*/ 2 w 95"/>
                <a:gd name="T21" fmla="*/ 19 h 131"/>
                <a:gd name="T22" fmla="*/ 9 w 95"/>
                <a:gd name="T23" fmla="*/ 0 h 131"/>
                <a:gd name="T24" fmla="*/ 16 w 95"/>
                <a:gd name="T25" fmla="*/ 15 h 131"/>
                <a:gd name="T26" fmla="*/ 16 w 95"/>
                <a:gd name="T27" fmla="*/ 15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1"/>
                <a:gd name="T44" fmla="*/ 95 w 95"/>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1">
                  <a:moveTo>
                    <a:pt x="16" y="15"/>
                  </a:moveTo>
                  <a:lnTo>
                    <a:pt x="50" y="22"/>
                  </a:lnTo>
                  <a:lnTo>
                    <a:pt x="71" y="26"/>
                  </a:lnTo>
                  <a:lnTo>
                    <a:pt x="95" y="64"/>
                  </a:lnTo>
                  <a:lnTo>
                    <a:pt x="54" y="38"/>
                  </a:lnTo>
                  <a:lnTo>
                    <a:pt x="26" y="64"/>
                  </a:lnTo>
                  <a:lnTo>
                    <a:pt x="40" y="131"/>
                  </a:lnTo>
                  <a:lnTo>
                    <a:pt x="16" y="93"/>
                  </a:lnTo>
                  <a:lnTo>
                    <a:pt x="0" y="124"/>
                  </a:lnTo>
                  <a:lnTo>
                    <a:pt x="11" y="60"/>
                  </a:lnTo>
                  <a:lnTo>
                    <a:pt x="2" y="19"/>
                  </a:lnTo>
                  <a:lnTo>
                    <a:pt x="9" y="0"/>
                  </a:lnTo>
                  <a:lnTo>
                    <a:pt x="16"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7" name="Freeform 460"/>
            <p:cNvSpPr>
              <a:spLocks/>
            </p:cNvSpPr>
            <p:nvPr/>
          </p:nvSpPr>
          <p:spPr bwMode="auto">
            <a:xfrm>
              <a:off x="2535" y="183"/>
              <a:ext cx="807" cy="303"/>
            </a:xfrm>
            <a:custGeom>
              <a:avLst/>
              <a:gdLst>
                <a:gd name="T0" fmla="*/ 0 w 807"/>
                <a:gd name="T1" fmla="*/ 107 h 303"/>
                <a:gd name="T2" fmla="*/ 24 w 807"/>
                <a:gd name="T3" fmla="*/ 95 h 303"/>
                <a:gd name="T4" fmla="*/ 43 w 807"/>
                <a:gd name="T5" fmla="*/ 111 h 303"/>
                <a:gd name="T6" fmla="*/ 50 w 807"/>
                <a:gd name="T7" fmla="*/ 95 h 303"/>
                <a:gd name="T8" fmla="*/ 88 w 807"/>
                <a:gd name="T9" fmla="*/ 85 h 303"/>
                <a:gd name="T10" fmla="*/ 138 w 807"/>
                <a:gd name="T11" fmla="*/ 95 h 303"/>
                <a:gd name="T12" fmla="*/ 192 w 807"/>
                <a:gd name="T13" fmla="*/ 59 h 303"/>
                <a:gd name="T14" fmla="*/ 247 w 807"/>
                <a:gd name="T15" fmla="*/ 40 h 303"/>
                <a:gd name="T16" fmla="*/ 323 w 807"/>
                <a:gd name="T17" fmla="*/ 23 h 303"/>
                <a:gd name="T18" fmla="*/ 385 w 807"/>
                <a:gd name="T19" fmla="*/ 12 h 303"/>
                <a:gd name="T20" fmla="*/ 423 w 807"/>
                <a:gd name="T21" fmla="*/ 33 h 303"/>
                <a:gd name="T22" fmla="*/ 421 w 807"/>
                <a:gd name="T23" fmla="*/ 73 h 303"/>
                <a:gd name="T24" fmla="*/ 500 w 807"/>
                <a:gd name="T25" fmla="*/ 111 h 303"/>
                <a:gd name="T26" fmla="*/ 521 w 807"/>
                <a:gd name="T27" fmla="*/ 130 h 303"/>
                <a:gd name="T28" fmla="*/ 528 w 807"/>
                <a:gd name="T29" fmla="*/ 185 h 303"/>
                <a:gd name="T30" fmla="*/ 547 w 807"/>
                <a:gd name="T31" fmla="*/ 194 h 303"/>
                <a:gd name="T32" fmla="*/ 547 w 807"/>
                <a:gd name="T33" fmla="*/ 128 h 303"/>
                <a:gd name="T34" fmla="*/ 571 w 807"/>
                <a:gd name="T35" fmla="*/ 128 h 303"/>
                <a:gd name="T36" fmla="*/ 621 w 807"/>
                <a:gd name="T37" fmla="*/ 166 h 303"/>
                <a:gd name="T38" fmla="*/ 621 w 807"/>
                <a:gd name="T39" fmla="*/ 135 h 303"/>
                <a:gd name="T40" fmla="*/ 557 w 807"/>
                <a:gd name="T41" fmla="*/ 83 h 303"/>
                <a:gd name="T42" fmla="*/ 571 w 807"/>
                <a:gd name="T43" fmla="*/ 71 h 303"/>
                <a:gd name="T44" fmla="*/ 638 w 807"/>
                <a:gd name="T45" fmla="*/ 118 h 303"/>
                <a:gd name="T46" fmla="*/ 588 w 807"/>
                <a:gd name="T47" fmla="*/ 59 h 303"/>
                <a:gd name="T48" fmla="*/ 635 w 807"/>
                <a:gd name="T49" fmla="*/ 73 h 303"/>
                <a:gd name="T50" fmla="*/ 702 w 807"/>
                <a:gd name="T51" fmla="*/ 135 h 303"/>
                <a:gd name="T52" fmla="*/ 771 w 807"/>
                <a:gd name="T53" fmla="*/ 228 h 303"/>
                <a:gd name="T54" fmla="*/ 792 w 807"/>
                <a:gd name="T55" fmla="*/ 303 h 303"/>
                <a:gd name="T56" fmla="*/ 807 w 807"/>
                <a:gd name="T57" fmla="*/ 303 h 303"/>
                <a:gd name="T58" fmla="*/ 797 w 807"/>
                <a:gd name="T59" fmla="*/ 251 h 303"/>
                <a:gd name="T60" fmla="*/ 759 w 807"/>
                <a:gd name="T61" fmla="*/ 182 h 303"/>
                <a:gd name="T62" fmla="*/ 699 w 807"/>
                <a:gd name="T63" fmla="*/ 104 h 303"/>
                <a:gd name="T64" fmla="*/ 635 w 807"/>
                <a:gd name="T65" fmla="*/ 52 h 303"/>
                <a:gd name="T66" fmla="*/ 580 w 807"/>
                <a:gd name="T67" fmla="*/ 35 h 303"/>
                <a:gd name="T68" fmla="*/ 523 w 807"/>
                <a:gd name="T69" fmla="*/ 40 h 303"/>
                <a:gd name="T70" fmla="*/ 476 w 807"/>
                <a:gd name="T71" fmla="*/ 28 h 303"/>
                <a:gd name="T72" fmla="*/ 402 w 807"/>
                <a:gd name="T73" fmla="*/ 4 h 303"/>
                <a:gd name="T74" fmla="*/ 378 w 807"/>
                <a:gd name="T75" fmla="*/ 0 h 303"/>
                <a:gd name="T76" fmla="*/ 302 w 807"/>
                <a:gd name="T77" fmla="*/ 19 h 303"/>
                <a:gd name="T78" fmla="*/ 240 w 807"/>
                <a:gd name="T79" fmla="*/ 26 h 303"/>
                <a:gd name="T80" fmla="*/ 178 w 807"/>
                <a:gd name="T81" fmla="*/ 52 h 303"/>
                <a:gd name="T82" fmla="*/ 138 w 807"/>
                <a:gd name="T83" fmla="*/ 83 h 303"/>
                <a:gd name="T84" fmla="*/ 90 w 807"/>
                <a:gd name="T85" fmla="*/ 73 h 303"/>
                <a:gd name="T86" fmla="*/ 64 w 807"/>
                <a:gd name="T87" fmla="*/ 80 h 303"/>
                <a:gd name="T88" fmla="*/ 38 w 807"/>
                <a:gd name="T89" fmla="*/ 95 h 303"/>
                <a:gd name="T90" fmla="*/ 24 w 807"/>
                <a:gd name="T91" fmla="*/ 85 h 303"/>
                <a:gd name="T92" fmla="*/ 12 w 807"/>
                <a:gd name="T93" fmla="*/ 90 h 303"/>
                <a:gd name="T94" fmla="*/ 0 w 807"/>
                <a:gd name="T95" fmla="*/ 107 h 303"/>
                <a:gd name="T96" fmla="*/ 0 w 807"/>
                <a:gd name="T97" fmla="*/ 10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303"/>
                <a:gd name="T149" fmla="*/ 807 w 807"/>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303">
                  <a:moveTo>
                    <a:pt x="0" y="107"/>
                  </a:moveTo>
                  <a:lnTo>
                    <a:pt x="24" y="95"/>
                  </a:lnTo>
                  <a:lnTo>
                    <a:pt x="43" y="111"/>
                  </a:lnTo>
                  <a:lnTo>
                    <a:pt x="50" y="95"/>
                  </a:lnTo>
                  <a:lnTo>
                    <a:pt x="88" y="85"/>
                  </a:lnTo>
                  <a:lnTo>
                    <a:pt x="138" y="95"/>
                  </a:lnTo>
                  <a:lnTo>
                    <a:pt x="192" y="59"/>
                  </a:lnTo>
                  <a:lnTo>
                    <a:pt x="247" y="40"/>
                  </a:lnTo>
                  <a:lnTo>
                    <a:pt x="323" y="23"/>
                  </a:lnTo>
                  <a:lnTo>
                    <a:pt x="385" y="12"/>
                  </a:lnTo>
                  <a:lnTo>
                    <a:pt x="423" y="33"/>
                  </a:lnTo>
                  <a:lnTo>
                    <a:pt x="421" y="73"/>
                  </a:lnTo>
                  <a:lnTo>
                    <a:pt x="500" y="111"/>
                  </a:lnTo>
                  <a:lnTo>
                    <a:pt x="521" y="130"/>
                  </a:lnTo>
                  <a:lnTo>
                    <a:pt x="528" y="185"/>
                  </a:lnTo>
                  <a:lnTo>
                    <a:pt x="547" y="194"/>
                  </a:lnTo>
                  <a:lnTo>
                    <a:pt x="547" y="128"/>
                  </a:lnTo>
                  <a:lnTo>
                    <a:pt x="571" y="128"/>
                  </a:lnTo>
                  <a:lnTo>
                    <a:pt x="621" y="166"/>
                  </a:lnTo>
                  <a:lnTo>
                    <a:pt x="621" y="135"/>
                  </a:lnTo>
                  <a:lnTo>
                    <a:pt x="557" y="83"/>
                  </a:lnTo>
                  <a:lnTo>
                    <a:pt x="571" y="71"/>
                  </a:lnTo>
                  <a:lnTo>
                    <a:pt x="638" y="118"/>
                  </a:lnTo>
                  <a:lnTo>
                    <a:pt x="588" y="59"/>
                  </a:lnTo>
                  <a:lnTo>
                    <a:pt x="635" y="73"/>
                  </a:lnTo>
                  <a:lnTo>
                    <a:pt x="702" y="135"/>
                  </a:lnTo>
                  <a:lnTo>
                    <a:pt x="771" y="228"/>
                  </a:lnTo>
                  <a:lnTo>
                    <a:pt x="792" y="303"/>
                  </a:lnTo>
                  <a:lnTo>
                    <a:pt x="807" y="303"/>
                  </a:lnTo>
                  <a:lnTo>
                    <a:pt x="797" y="251"/>
                  </a:lnTo>
                  <a:lnTo>
                    <a:pt x="759" y="182"/>
                  </a:lnTo>
                  <a:lnTo>
                    <a:pt x="699" y="104"/>
                  </a:lnTo>
                  <a:lnTo>
                    <a:pt x="635" y="52"/>
                  </a:lnTo>
                  <a:lnTo>
                    <a:pt x="580" y="35"/>
                  </a:lnTo>
                  <a:lnTo>
                    <a:pt x="523" y="40"/>
                  </a:lnTo>
                  <a:lnTo>
                    <a:pt x="476" y="28"/>
                  </a:lnTo>
                  <a:lnTo>
                    <a:pt x="402" y="4"/>
                  </a:lnTo>
                  <a:lnTo>
                    <a:pt x="378" y="0"/>
                  </a:lnTo>
                  <a:lnTo>
                    <a:pt x="302" y="19"/>
                  </a:lnTo>
                  <a:lnTo>
                    <a:pt x="240" y="26"/>
                  </a:lnTo>
                  <a:lnTo>
                    <a:pt x="178" y="52"/>
                  </a:lnTo>
                  <a:lnTo>
                    <a:pt x="138" y="83"/>
                  </a:lnTo>
                  <a:lnTo>
                    <a:pt x="90" y="73"/>
                  </a:lnTo>
                  <a:lnTo>
                    <a:pt x="64" y="80"/>
                  </a:lnTo>
                  <a:lnTo>
                    <a:pt x="38" y="95"/>
                  </a:lnTo>
                  <a:lnTo>
                    <a:pt x="24" y="85"/>
                  </a:lnTo>
                  <a:lnTo>
                    <a:pt x="12" y="90"/>
                  </a:lnTo>
                  <a:lnTo>
                    <a:pt x="0" y="10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8" name="Freeform 461"/>
            <p:cNvSpPr>
              <a:spLocks/>
            </p:cNvSpPr>
            <p:nvPr/>
          </p:nvSpPr>
          <p:spPr bwMode="auto">
            <a:xfrm>
              <a:off x="2939" y="629"/>
              <a:ext cx="179" cy="346"/>
            </a:xfrm>
            <a:custGeom>
              <a:avLst/>
              <a:gdLst>
                <a:gd name="T0" fmla="*/ 157 w 179"/>
                <a:gd name="T1" fmla="*/ 19 h 346"/>
                <a:gd name="T2" fmla="*/ 86 w 179"/>
                <a:gd name="T3" fmla="*/ 76 h 346"/>
                <a:gd name="T4" fmla="*/ 46 w 179"/>
                <a:gd name="T5" fmla="*/ 138 h 346"/>
                <a:gd name="T6" fmla="*/ 22 w 179"/>
                <a:gd name="T7" fmla="*/ 218 h 346"/>
                <a:gd name="T8" fmla="*/ 22 w 179"/>
                <a:gd name="T9" fmla="*/ 273 h 346"/>
                <a:gd name="T10" fmla="*/ 31 w 179"/>
                <a:gd name="T11" fmla="*/ 297 h 346"/>
                <a:gd name="T12" fmla="*/ 48 w 179"/>
                <a:gd name="T13" fmla="*/ 342 h 346"/>
                <a:gd name="T14" fmla="*/ 17 w 179"/>
                <a:gd name="T15" fmla="*/ 313 h 346"/>
                <a:gd name="T16" fmla="*/ 7 w 179"/>
                <a:gd name="T17" fmla="*/ 346 h 346"/>
                <a:gd name="T18" fmla="*/ 7 w 179"/>
                <a:gd name="T19" fmla="*/ 285 h 346"/>
                <a:gd name="T20" fmla="*/ 0 w 179"/>
                <a:gd name="T21" fmla="*/ 244 h 346"/>
                <a:gd name="T22" fmla="*/ 17 w 179"/>
                <a:gd name="T23" fmla="*/ 183 h 346"/>
                <a:gd name="T24" fmla="*/ 31 w 179"/>
                <a:gd name="T25" fmla="*/ 135 h 346"/>
                <a:gd name="T26" fmla="*/ 62 w 179"/>
                <a:gd name="T27" fmla="*/ 85 h 346"/>
                <a:gd name="T28" fmla="*/ 91 w 179"/>
                <a:gd name="T29" fmla="*/ 52 h 346"/>
                <a:gd name="T30" fmla="*/ 129 w 179"/>
                <a:gd name="T31" fmla="*/ 19 h 346"/>
                <a:gd name="T32" fmla="*/ 179 w 179"/>
                <a:gd name="T33" fmla="*/ 0 h 346"/>
                <a:gd name="T34" fmla="*/ 157 w 179"/>
                <a:gd name="T35" fmla="*/ 19 h 346"/>
                <a:gd name="T36" fmla="*/ 157 w 179"/>
                <a:gd name="T37" fmla="*/ 19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346"/>
                <a:gd name="T59" fmla="*/ 179 w 17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346">
                  <a:moveTo>
                    <a:pt x="157" y="19"/>
                  </a:moveTo>
                  <a:lnTo>
                    <a:pt x="86" y="76"/>
                  </a:lnTo>
                  <a:lnTo>
                    <a:pt x="46" y="138"/>
                  </a:lnTo>
                  <a:lnTo>
                    <a:pt x="22" y="218"/>
                  </a:lnTo>
                  <a:lnTo>
                    <a:pt x="22" y="273"/>
                  </a:lnTo>
                  <a:lnTo>
                    <a:pt x="31" y="297"/>
                  </a:lnTo>
                  <a:lnTo>
                    <a:pt x="48" y="342"/>
                  </a:lnTo>
                  <a:lnTo>
                    <a:pt x="17" y="313"/>
                  </a:lnTo>
                  <a:lnTo>
                    <a:pt x="7" y="346"/>
                  </a:lnTo>
                  <a:lnTo>
                    <a:pt x="7" y="285"/>
                  </a:lnTo>
                  <a:lnTo>
                    <a:pt x="0" y="244"/>
                  </a:lnTo>
                  <a:lnTo>
                    <a:pt x="17" y="183"/>
                  </a:lnTo>
                  <a:lnTo>
                    <a:pt x="31" y="135"/>
                  </a:lnTo>
                  <a:lnTo>
                    <a:pt x="62" y="85"/>
                  </a:lnTo>
                  <a:lnTo>
                    <a:pt x="91" y="52"/>
                  </a:lnTo>
                  <a:lnTo>
                    <a:pt x="129" y="19"/>
                  </a:lnTo>
                  <a:lnTo>
                    <a:pt x="179" y="0"/>
                  </a:lnTo>
                  <a:lnTo>
                    <a:pt x="157"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9" name="Freeform 462"/>
            <p:cNvSpPr>
              <a:spLocks/>
            </p:cNvSpPr>
            <p:nvPr/>
          </p:nvSpPr>
          <p:spPr bwMode="auto">
            <a:xfrm>
              <a:off x="3120" y="475"/>
              <a:ext cx="1031" cy="984"/>
            </a:xfrm>
            <a:custGeom>
              <a:avLst/>
              <a:gdLst>
                <a:gd name="T0" fmla="*/ 34 w 1031"/>
                <a:gd name="T1" fmla="*/ 386 h 984"/>
                <a:gd name="T2" fmla="*/ 0 w 1031"/>
                <a:gd name="T3" fmla="*/ 455 h 984"/>
                <a:gd name="T4" fmla="*/ 72 w 1031"/>
                <a:gd name="T5" fmla="*/ 574 h 984"/>
                <a:gd name="T6" fmla="*/ 81 w 1031"/>
                <a:gd name="T7" fmla="*/ 600 h 984"/>
                <a:gd name="T8" fmla="*/ 169 w 1031"/>
                <a:gd name="T9" fmla="*/ 638 h 984"/>
                <a:gd name="T10" fmla="*/ 260 w 1031"/>
                <a:gd name="T11" fmla="*/ 602 h 984"/>
                <a:gd name="T12" fmla="*/ 319 w 1031"/>
                <a:gd name="T13" fmla="*/ 700 h 984"/>
                <a:gd name="T14" fmla="*/ 276 w 1031"/>
                <a:gd name="T15" fmla="*/ 816 h 984"/>
                <a:gd name="T16" fmla="*/ 195 w 1031"/>
                <a:gd name="T17" fmla="*/ 882 h 984"/>
                <a:gd name="T18" fmla="*/ 138 w 1031"/>
                <a:gd name="T19" fmla="*/ 878 h 984"/>
                <a:gd name="T20" fmla="*/ 214 w 1031"/>
                <a:gd name="T21" fmla="*/ 897 h 984"/>
                <a:gd name="T22" fmla="*/ 281 w 1031"/>
                <a:gd name="T23" fmla="*/ 835 h 984"/>
                <a:gd name="T24" fmla="*/ 333 w 1031"/>
                <a:gd name="T25" fmla="*/ 766 h 984"/>
                <a:gd name="T26" fmla="*/ 398 w 1031"/>
                <a:gd name="T27" fmla="*/ 861 h 984"/>
                <a:gd name="T28" fmla="*/ 526 w 1031"/>
                <a:gd name="T29" fmla="*/ 937 h 984"/>
                <a:gd name="T30" fmla="*/ 688 w 1031"/>
                <a:gd name="T31" fmla="*/ 961 h 984"/>
                <a:gd name="T32" fmla="*/ 728 w 1031"/>
                <a:gd name="T33" fmla="*/ 918 h 984"/>
                <a:gd name="T34" fmla="*/ 790 w 1031"/>
                <a:gd name="T35" fmla="*/ 721 h 984"/>
                <a:gd name="T36" fmla="*/ 888 w 1031"/>
                <a:gd name="T37" fmla="*/ 588 h 984"/>
                <a:gd name="T38" fmla="*/ 886 w 1031"/>
                <a:gd name="T39" fmla="*/ 529 h 984"/>
                <a:gd name="T40" fmla="*/ 1028 w 1031"/>
                <a:gd name="T41" fmla="*/ 420 h 984"/>
                <a:gd name="T42" fmla="*/ 1024 w 1031"/>
                <a:gd name="T43" fmla="*/ 337 h 984"/>
                <a:gd name="T44" fmla="*/ 993 w 1031"/>
                <a:gd name="T45" fmla="*/ 225 h 984"/>
                <a:gd name="T46" fmla="*/ 807 w 1031"/>
                <a:gd name="T47" fmla="*/ 90 h 984"/>
                <a:gd name="T48" fmla="*/ 624 w 1031"/>
                <a:gd name="T49" fmla="*/ 59 h 984"/>
                <a:gd name="T50" fmla="*/ 545 w 1031"/>
                <a:gd name="T51" fmla="*/ 102 h 984"/>
                <a:gd name="T52" fmla="*/ 521 w 1031"/>
                <a:gd name="T53" fmla="*/ 147 h 984"/>
                <a:gd name="T54" fmla="*/ 460 w 1031"/>
                <a:gd name="T55" fmla="*/ 178 h 984"/>
                <a:gd name="T56" fmla="*/ 471 w 1031"/>
                <a:gd name="T57" fmla="*/ 218 h 984"/>
                <a:gd name="T58" fmla="*/ 398 w 1031"/>
                <a:gd name="T59" fmla="*/ 223 h 984"/>
                <a:gd name="T60" fmla="*/ 367 w 1031"/>
                <a:gd name="T61" fmla="*/ 263 h 984"/>
                <a:gd name="T62" fmla="*/ 302 w 1031"/>
                <a:gd name="T63" fmla="*/ 244 h 984"/>
                <a:gd name="T64" fmla="*/ 243 w 1031"/>
                <a:gd name="T65" fmla="*/ 230 h 984"/>
                <a:gd name="T66" fmla="*/ 360 w 1031"/>
                <a:gd name="T67" fmla="*/ 197 h 984"/>
                <a:gd name="T68" fmla="*/ 410 w 1031"/>
                <a:gd name="T69" fmla="*/ 159 h 984"/>
                <a:gd name="T70" fmla="*/ 307 w 1031"/>
                <a:gd name="T71" fmla="*/ 73 h 984"/>
                <a:gd name="T72" fmla="*/ 436 w 1031"/>
                <a:gd name="T73" fmla="*/ 135 h 984"/>
                <a:gd name="T74" fmla="*/ 436 w 1031"/>
                <a:gd name="T75" fmla="*/ 83 h 984"/>
                <a:gd name="T76" fmla="*/ 469 w 1031"/>
                <a:gd name="T77" fmla="*/ 73 h 984"/>
                <a:gd name="T78" fmla="*/ 550 w 1031"/>
                <a:gd name="T79" fmla="*/ 59 h 984"/>
                <a:gd name="T80" fmla="*/ 302 w 1031"/>
                <a:gd name="T81" fmla="*/ 0 h 984"/>
                <a:gd name="T82" fmla="*/ 74 w 1031"/>
                <a:gd name="T83" fmla="*/ 73 h 984"/>
                <a:gd name="T84" fmla="*/ 5 w 1031"/>
                <a:gd name="T85" fmla="*/ 128 h 984"/>
                <a:gd name="T86" fmla="*/ 86 w 1031"/>
                <a:gd name="T87" fmla="*/ 170 h 984"/>
                <a:gd name="T88" fmla="*/ 53 w 1031"/>
                <a:gd name="T89" fmla="*/ 206 h 984"/>
                <a:gd name="T90" fmla="*/ 22 w 1031"/>
                <a:gd name="T91" fmla="*/ 220 h 984"/>
                <a:gd name="T92" fmla="*/ 29 w 1031"/>
                <a:gd name="T93" fmla="*/ 261 h 9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1"/>
                <a:gd name="T142" fmla="*/ 0 h 984"/>
                <a:gd name="T143" fmla="*/ 1031 w 1031"/>
                <a:gd name="T144" fmla="*/ 984 h 9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1" h="984">
                  <a:moveTo>
                    <a:pt x="29" y="261"/>
                  </a:moveTo>
                  <a:lnTo>
                    <a:pt x="34" y="386"/>
                  </a:lnTo>
                  <a:lnTo>
                    <a:pt x="0" y="413"/>
                  </a:lnTo>
                  <a:lnTo>
                    <a:pt x="0" y="455"/>
                  </a:lnTo>
                  <a:lnTo>
                    <a:pt x="62" y="529"/>
                  </a:lnTo>
                  <a:lnTo>
                    <a:pt x="72" y="574"/>
                  </a:lnTo>
                  <a:lnTo>
                    <a:pt x="126" y="595"/>
                  </a:lnTo>
                  <a:lnTo>
                    <a:pt x="81" y="600"/>
                  </a:lnTo>
                  <a:lnTo>
                    <a:pt x="124" y="636"/>
                  </a:lnTo>
                  <a:lnTo>
                    <a:pt x="169" y="638"/>
                  </a:lnTo>
                  <a:lnTo>
                    <a:pt x="200" y="605"/>
                  </a:lnTo>
                  <a:lnTo>
                    <a:pt x="260" y="602"/>
                  </a:lnTo>
                  <a:lnTo>
                    <a:pt x="300" y="640"/>
                  </a:lnTo>
                  <a:lnTo>
                    <a:pt x="319" y="700"/>
                  </a:lnTo>
                  <a:lnTo>
                    <a:pt x="312" y="747"/>
                  </a:lnTo>
                  <a:lnTo>
                    <a:pt x="276" y="816"/>
                  </a:lnTo>
                  <a:lnTo>
                    <a:pt x="214" y="859"/>
                  </a:lnTo>
                  <a:lnTo>
                    <a:pt x="195" y="882"/>
                  </a:lnTo>
                  <a:lnTo>
                    <a:pt x="174" y="887"/>
                  </a:lnTo>
                  <a:lnTo>
                    <a:pt x="138" y="878"/>
                  </a:lnTo>
                  <a:lnTo>
                    <a:pt x="176" y="906"/>
                  </a:lnTo>
                  <a:lnTo>
                    <a:pt x="214" y="897"/>
                  </a:lnTo>
                  <a:lnTo>
                    <a:pt x="243" y="859"/>
                  </a:lnTo>
                  <a:lnTo>
                    <a:pt x="281" y="835"/>
                  </a:lnTo>
                  <a:lnTo>
                    <a:pt x="305" y="799"/>
                  </a:lnTo>
                  <a:lnTo>
                    <a:pt x="333" y="766"/>
                  </a:lnTo>
                  <a:lnTo>
                    <a:pt x="374" y="795"/>
                  </a:lnTo>
                  <a:lnTo>
                    <a:pt x="398" y="861"/>
                  </a:lnTo>
                  <a:lnTo>
                    <a:pt x="479" y="932"/>
                  </a:lnTo>
                  <a:lnTo>
                    <a:pt x="526" y="937"/>
                  </a:lnTo>
                  <a:lnTo>
                    <a:pt x="590" y="984"/>
                  </a:lnTo>
                  <a:lnTo>
                    <a:pt x="688" y="961"/>
                  </a:lnTo>
                  <a:lnTo>
                    <a:pt x="655" y="911"/>
                  </a:lnTo>
                  <a:lnTo>
                    <a:pt x="728" y="918"/>
                  </a:lnTo>
                  <a:lnTo>
                    <a:pt x="790" y="878"/>
                  </a:lnTo>
                  <a:lnTo>
                    <a:pt x="790" y="721"/>
                  </a:lnTo>
                  <a:lnTo>
                    <a:pt x="878" y="619"/>
                  </a:lnTo>
                  <a:lnTo>
                    <a:pt x="888" y="588"/>
                  </a:lnTo>
                  <a:lnTo>
                    <a:pt x="871" y="557"/>
                  </a:lnTo>
                  <a:lnTo>
                    <a:pt x="886" y="529"/>
                  </a:lnTo>
                  <a:lnTo>
                    <a:pt x="988" y="477"/>
                  </a:lnTo>
                  <a:lnTo>
                    <a:pt x="1028" y="420"/>
                  </a:lnTo>
                  <a:lnTo>
                    <a:pt x="1031" y="363"/>
                  </a:lnTo>
                  <a:lnTo>
                    <a:pt x="1024" y="337"/>
                  </a:lnTo>
                  <a:lnTo>
                    <a:pt x="1019" y="296"/>
                  </a:lnTo>
                  <a:lnTo>
                    <a:pt x="993" y="225"/>
                  </a:lnTo>
                  <a:lnTo>
                    <a:pt x="869" y="182"/>
                  </a:lnTo>
                  <a:lnTo>
                    <a:pt x="807" y="90"/>
                  </a:lnTo>
                  <a:lnTo>
                    <a:pt x="693" y="28"/>
                  </a:lnTo>
                  <a:lnTo>
                    <a:pt x="624" y="59"/>
                  </a:lnTo>
                  <a:lnTo>
                    <a:pt x="621" y="118"/>
                  </a:lnTo>
                  <a:lnTo>
                    <a:pt x="545" y="102"/>
                  </a:lnTo>
                  <a:lnTo>
                    <a:pt x="569" y="137"/>
                  </a:lnTo>
                  <a:lnTo>
                    <a:pt x="521" y="147"/>
                  </a:lnTo>
                  <a:lnTo>
                    <a:pt x="533" y="182"/>
                  </a:lnTo>
                  <a:lnTo>
                    <a:pt x="460" y="178"/>
                  </a:lnTo>
                  <a:lnTo>
                    <a:pt x="517" y="225"/>
                  </a:lnTo>
                  <a:lnTo>
                    <a:pt x="471" y="218"/>
                  </a:lnTo>
                  <a:lnTo>
                    <a:pt x="443" y="251"/>
                  </a:lnTo>
                  <a:lnTo>
                    <a:pt x="398" y="223"/>
                  </a:lnTo>
                  <a:lnTo>
                    <a:pt x="412" y="251"/>
                  </a:lnTo>
                  <a:lnTo>
                    <a:pt x="367" y="263"/>
                  </a:lnTo>
                  <a:lnTo>
                    <a:pt x="317" y="225"/>
                  </a:lnTo>
                  <a:lnTo>
                    <a:pt x="302" y="244"/>
                  </a:lnTo>
                  <a:lnTo>
                    <a:pt x="260" y="263"/>
                  </a:lnTo>
                  <a:lnTo>
                    <a:pt x="243" y="230"/>
                  </a:lnTo>
                  <a:lnTo>
                    <a:pt x="286" y="161"/>
                  </a:lnTo>
                  <a:lnTo>
                    <a:pt x="360" y="197"/>
                  </a:lnTo>
                  <a:lnTo>
                    <a:pt x="379" y="173"/>
                  </a:lnTo>
                  <a:lnTo>
                    <a:pt x="410" y="159"/>
                  </a:lnTo>
                  <a:lnTo>
                    <a:pt x="331" y="116"/>
                  </a:lnTo>
                  <a:lnTo>
                    <a:pt x="307" y="73"/>
                  </a:lnTo>
                  <a:lnTo>
                    <a:pt x="367" y="106"/>
                  </a:lnTo>
                  <a:lnTo>
                    <a:pt x="436" y="135"/>
                  </a:lnTo>
                  <a:lnTo>
                    <a:pt x="367" y="73"/>
                  </a:lnTo>
                  <a:lnTo>
                    <a:pt x="436" y="83"/>
                  </a:lnTo>
                  <a:lnTo>
                    <a:pt x="469" y="99"/>
                  </a:lnTo>
                  <a:lnTo>
                    <a:pt x="469" y="73"/>
                  </a:lnTo>
                  <a:lnTo>
                    <a:pt x="488" y="61"/>
                  </a:lnTo>
                  <a:lnTo>
                    <a:pt x="550" y="59"/>
                  </a:lnTo>
                  <a:lnTo>
                    <a:pt x="460" y="11"/>
                  </a:lnTo>
                  <a:lnTo>
                    <a:pt x="302" y="0"/>
                  </a:lnTo>
                  <a:lnTo>
                    <a:pt x="169" y="21"/>
                  </a:lnTo>
                  <a:lnTo>
                    <a:pt x="74" y="73"/>
                  </a:lnTo>
                  <a:lnTo>
                    <a:pt x="22" y="116"/>
                  </a:lnTo>
                  <a:lnTo>
                    <a:pt x="5" y="128"/>
                  </a:lnTo>
                  <a:lnTo>
                    <a:pt x="3" y="156"/>
                  </a:lnTo>
                  <a:lnTo>
                    <a:pt x="86" y="170"/>
                  </a:lnTo>
                  <a:lnTo>
                    <a:pt x="105" y="232"/>
                  </a:lnTo>
                  <a:lnTo>
                    <a:pt x="53" y="206"/>
                  </a:lnTo>
                  <a:lnTo>
                    <a:pt x="69" y="284"/>
                  </a:lnTo>
                  <a:lnTo>
                    <a:pt x="22" y="220"/>
                  </a:lnTo>
                  <a:lnTo>
                    <a:pt x="29" y="2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0" name="Freeform 463"/>
            <p:cNvSpPr>
              <a:spLocks/>
            </p:cNvSpPr>
            <p:nvPr/>
          </p:nvSpPr>
          <p:spPr bwMode="auto">
            <a:xfrm>
              <a:off x="3106" y="622"/>
              <a:ext cx="55" cy="182"/>
            </a:xfrm>
            <a:custGeom>
              <a:avLst/>
              <a:gdLst>
                <a:gd name="T0" fmla="*/ 2 w 55"/>
                <a:gd name="T1" fmla="*/ 0 h 182"/>
                <a:gd name="T2" fmla="*/ 0 w 55"/>
                <a:gd name="T3" fmla="*/ 71 h 182"/>
                <a:gd name="T4" fmla="*/ 48 w 55"/>
                <a:gd name="T5" fmla="*/ 182 h 182"/>
                <a:gd name="T6" fmla="*/ 55 w 55"/>
                <a:gd name="T7" fmla="*/ 154 h 182"/>
                <a:gd name="T8" fmla="*/ 17 w 55"/>
                <a:gd name="T9" fmla="*/ 73 h 182"/>
                <a:gd name="T10" fmla="*/ 17 w 55"/>
                <a:gd name="T11" fmla="*/ 14 h 182"/>
                <a:gd name="T12" fmla="*/ 2 w 55"/>
                <a:gd name="T13" fmla="*/ 0 h 182"/>
                <a:gd name="T14" fmla="*/ 2 w 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2"/>
                <a:gd name="T26" fmla="*/ 55 w 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2">
                  <a:moveTo>
                    <a:pt x="2" y="0"/>
                  </a:moveTo>
                  <a:lnTo>
                    <a:pt x="0" y="71"/>
                  </a:lnTo>
                  <a:lnTo>
                    <a:pt x="48" y="182"/>
                  </a:lnTo>
                  <a:lnTo>
                    <a:pt x="55" y="154"/>
                  </a:lnTo>
                  <a:lnTo>
                    <a:pt x="17" y="73"/>
                  </a:lnTo>
                  <a:lnTo>
                    <a:pt x="17" y="14"/>
                  </a:lnTo>
                  <a:lnTo>
                    <a:pt x="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1" name="Freeform 464"/>
            <p:cNvSpPr>
              <a:spLocks/>
            </p:cNvSpPr>
            <p:nvPr/>
          </p:nvSpPr>
          <p:spPr bwMode="auto">
            <a:xfrm>
              <a:off x="2863" y="1106"/>
              <a:ext cx="74" cy="135"/>
            </a:xfrm>
            <a:custGeom>
              <a:avLst/>
              <a:gdLst>
                <a:gd name="T0" fmla="*/ 64 w 74"/>
                <a:gd name="T1" fmla="*/ 26 h 135"/>
                <a:gd name="T2" fmla="*/ 43 w 74"/>
                <a:gd name="T3" fmla="*/ 45 h 135"/>
                <a:gd name="T4" fmla="*/ 22 w 74"/>
                <a:gd name="T5" fmla="*/ 64 h 135"/>
                <a:gd name="T6" fmla="*/ 22 w 74"/>
                <a:gd name="T7" fmla="*/ 88 h 135"/>
                <a:gd name="T8" fmla="*/ 69 w 74"/>
                <a:gd name="T9" fmla="*/ 111 h 135"/>
                <a:gd name="T10" fmla="*/ 74 w 74"/>
                <a:gd name="T11" fmla="*/ 135 h 135"/>
                <a:gd name="T12" fmla="*/ 5 w 74"/>
                <a:gd name="T13" fmla="*/ 95 h 135"/>
                <a:gd name="T14" fmla="*/ 0 w 74"/>
                <a:gd name="T15" fmla="*/ 66 h 135"/>
                <a:gd name="T16" fmla="*/ 12 w 74"/>
                <a:gd name="T17" fmla="*/ 57 h 135"/>
                <a:gd name="T18" fmla="*/ 60 w 74"/>
                <a:gd name="T19" fmla="*/ 7 h 135"/>
                <a:gd name="T20" fmla="*/ 69 w 74"/>
                <a:gd name="T21" fmla="*/ 0 h 135"/>
                <a:gd name="T22" fmla="*/ 64 w 74"/>
                <a:gd name="T23" fmla="*/ 26 h 135"/>
                <a:gd name="T24" fmla="*/ 64 w 74"/>
                <a:gd name="T25" fmla="*/ 26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35"/>
                <a:gd name="T41" fmla="*/ 74 w 7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35">
                  <a:moveTo>
                    <a:pt x="64" y="26"/>
                  </a:moveTo>
                  <a:lnTo>
                    <a:pt x="43" y="45"/>
                  </a:lnTo>
                  <a:lnTo>
                    <a:pt x="22" y="64"/>
                  </a:lnTo>
                  <a:lnTo>
                    <a:pt x="22" y="88"/>
                  </a:lnTo>
                  <a:lnTo>
                    <a:pt x="69" y="111"/>
                  </a:lnTo>
                  <a:lnTo>
                    <a:pt x="74" y="135"/>
                  </a:lnTo>
                  <a:lnTo>
                    <a:pt x="5" y="95"/>
                  </a:lnTo>
                  <a:lnTo>
                    <a:pt x="0" y="66"/>
                  </a:lnTo>
                  <a:lnTo>
                    <a:pt x="12" y="57"/>
                  </a:lnTo>
                  <a:lnTo>
                    <a:pt x="60" y="7"/>
                  </a:lnTo>
                  <a:lnTo>
                    <a:pt x="69" y="0"/>
                  </a:lnTo>
                  <a:lnTo>
                    <a:pt x="64"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2" name="Freeform 465"/>
            <p:cNvSpPr>
              <a:spLocks/>
            </p:cNvSpPr>
            <p:nvPr/>
          </p:nvSpPr>
          <p:spPr bwMode="auto">
            <a:xfrm>
              <a:off x="2946" y="1085"/>
              <a:ext cx="46" cy="104"/>
            </a:xfrm>
            <a:custGeom>
              <a:avLst/>
              <a:gdLst>
                <a:gd name="T0" fmla="*/ 46 w 46"/>
                <a:gd name="T1" fmla="*/ 0 h 104"/>
                <a:gd name="T2" fmla="*/ 17 w 46"/>
                <a:gd name="T3" fmla="*/ 28 h 104"/>
                <a:gd name="T4" fmla="*/ 0 w 46"/>
                <a:gd name="T5" fmla="*/ 104 h 104"/>
                <a:gd name="T6" fmla="*/ 0 w 46"/>
                <a:gd name="T7" fmla="*/ 52 h 104"/>
                <a:gd name="T8" fmla="*/ 8 w 46"/>
                <a:gd name="T9" fmla="*/ 16 h 104"/>
                <a:gd name="T10" fmla="*/ 46 w 46"/>
                <a:gd name="T11" fmla="*/ 0 h 104"/>
                <a:gd name="T12" fmla="*/ 46 w 46"/>
                <a:gd name="T13" fmla="*/ 0 h 104"/>
                <a:gd name="T14" fmla="*/ 0 60000 65536"/>
                <a:gd name="T15" fmla="*/ 0 60000 65536"/>
                <a:gd name="T16" fmla="*/ 0 60000 65536"/>
                <a:gd name="T17" fmla="*/ 0 60000 65536"/>
                <a:gd name="T18" fmla="*/ 0 60000 65536"/>
                <a:gd name="T19" fmla="*/ 0 60000 65536"/>
                <a:gd name="T20" fmla="*/ 0 60000 65536"/>
                <a:gd name="T21" fmla="*/ 0 w 46"/>
                <a:gd name="T22" fmla="*/ 0 h 104"/>
                <a:gd name="T23" fmla="*/ 46 w 4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4">
                  <a:moveTo>
                    <a:pt x="46" y="0"/>
                  </a:moveTo>
                  <a:lnTo>
                    <a:pt x="17" y="28"/>
                  </a:lnTo>
                  <a:lnTo>
                    <a:pt x="0" y="104"/>
                  </a:lnTo>
                  <a:lnTo>
                    <a:pt x="0" y="52"/>
                  </a:lnTo>
                  <a:lnTo>
                    <a:pt x="8" y="16"/>
                  </a:lnTo>
                  <a:lnTo>
                    <a:pt x="4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3" name="Freeform 466"/>
            <p:cNvSpPr>
              <a:spLocks/>
            </p:cNvSpPr>
            <p:nvPr/>
          </p:nvSpPr>
          <p:spPr bwMode="auto">
            <a:xfrm>
              <a:off x="2916" y="1215"/>
              <a:ext cx="378" cy="534"/>
            </a:xfrm>
            <a:custGeom>
              <a:avLst/>
              <a:gdLst>
                <a:gd name="T0" fmla="*/ 21 w 378"/>
                <a:gd name="T1" fmla="*/ 14 h 534"/>
                <a:gd name="T2" fmla="*/ 38 w 378"/>
                <a:gd name="T3" fmla="*/ 88 h 534"/>
                <a:gd name="T4" fmla="*/ 42 w 378"/>
                <a:gd name="T5" fmla="*/ 154 h 534"/>
                <a:gd name="T6" fmla="*/ 30 w 378"/>
                <a:gd name="T7" fmla="*/ 223 h 534"/>
                <a:gd name="T8" fmla="*/ 28 w 378"/>
                <a:gd name="T9" fmla="*/ 261 h 534"/>
                <a:gd name="T10" fmla="*/ 54 w 378"/>
                <a:gd name="T11" fmla="*/ 292 h 534"/>
                <a:gd name="T12" fmla="*/ 114 w 378"/>
                <a:gd name="T13" fmla="*/ 323 h 534"/>
                <a:gd name="T14" fmla="*/ 211 w 378"/>
                <a:gd name="T15" fmla="*/ 339 h 534"/>
                <a:gd name="T16" fmla="*/ 278 w 378"/>
                <a:gd name="T17" fmla="*/ 356 h 534"/>
                <a:gd name="T18" fmla="*/ 345 w 378"/>
                <a:gd name="T19" fmla="*/ 434 h 534"/>
                <a:gd name="T20" fmla="*/ 366 w 378"/>
                <a:gd name="T21" fmla="*/ 489 h 534"/>
                <a:gd name="T22" fmla="*/ 378 w 378"/>
                <a:gd name="T23" fmla="*/ 527 h 534"/>
                <a:gd name="T24" fmla="*/ 359 w 378"/>
                <a:gd name="T25" fmla="*/ 534 h 534"/>
                <a:gd name="T26" fmla="*/ 311 w 378"/>
                <a:gd name="T27" fmla="*/ 420 h 534"/>
                <a:gd name="T28" fmla="*/ 264 w 378"/>
                <a:gd name="T29" fmla="*/ 366 h 534"/>
                <a:gd name="T30" fmla="*/ 128 w 378"/>
                <a:gd name="T31" fmla="*/ 342 h 534"/>
                <a:gd name="T32" fmla="*/ 40 w 378"/>
                <a:gd name="T33" fmla="*/ 304 h 534"/>
                <a:gd name="T34" fmla="*/ 16 w 378"/>
                <a:gd name="T35" fmla="*/ 273 h 534"/>
                <a:gd name="T36" fmla="*/ 16 w 378"/>
                <a:gd name="T37" fmla="*/ 244 h 534"/>
                <a:gd name="T38" fmla="*/ 28 w 378"/>
                <a:gd name="T39" fmla="*/ 150 h 534"/>
                <a:gd name="T40" fmla="*/ 23 w 378"/>
                <a:gd name="T41" fmla="*/ 102 h 534"/>
                <a:gd name="T42" fmla="*/ 0 w 378"/>
                <a:gd name="T43" fmla="*/ 0 h 534"/>
                <a:gd name="T44" fmla="*/ 21 w 378"/>
                <a:gd name="T45" fmla="*/ 14 h 534"/>
                <a:gd name="T46" fmla="*/ 21 w 378"/>
                <a:gd name="T47" fmla="*/ 1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34"/>
                <a:gd name="T74" fmla="*/ 378 w 378"/>
                <a:gd name="T75" fmla="*/ 534 h 5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34">
                  <a:moveTo>
                    <a:pt x="21" y="14"/>
                  </a:moveTo>
                  <a:lnTo>
                    <a:pt x="38" y="88"/>
                  </a:lnTo>
                  <a:lnTo>
                    <a:pt x="42" y="154"/>
                  </a:lnTo>
                  <a:lnTo>
                    <a:pt x="30" y="223"/>
                  </a:lnTo>
                  <a:lnTo>
                    <a:pt x="28" y="261"/>
                  </a:lnTo>
                  <a:lnTo>
                    <a:pt x="54" y="292"/>
                  </a:lnTo>
                  <a:lnTo>
                    <a:pt x="114" y="323"/>
                  </a:lnTo>
                  <a:lnTo>
                    <a:pt x="211" y="339"/>
                  </a:lnTo>
                  <a:lnTo>
                    <a:pt x="278" y="356"/>
                  </a:lnTo>
                  <a:lnTo>
                    <a:pt x="345" y="434"/>
                  </a:lnTo>
                  <a:lnTo>
                    <a:pt x="366" y="489"/>
                  </a:lnTo>
                  <a:lnTo>
                    <a:pt x="378" y="527"/>
                  </a:lnTo>
                  <a:lnTo>
                    <a:pt x="359" y="534"/>
                  </a:lnTo>
                  <a:lnTo>
                    <a:pt x="311" y="420"/>
                  </a:lnTo>
                  <a:lnTo>
                    <a:pt x="264" y="366"/>
                  </a:lnTo>
                  <a:lnTo>
                    <a:pt x="128" y="342"/>
                  </a:lnTo>
                  <a:lnTo>
                    <a:pt x="40" y="304"/>
                  </a:lnTo>
                  <a:lnTo>
                    <a:pt x="16" y="273"/>
                  </a:lnTo>
                  <a:lnTo>
                    <a:pt x="16" y="244"/>
                  </a:lnTo>
                  <a:lnTo>
                    <a:pt x="28" y="150"/>
                  </a:lnTo>
                  <a:lnTo>
                    <a:pt x="23" y="102"/>
                  </a:lnTo>
                  <a:lnTo>
                    <a:pt x="0" y="0"/>
                  </a:lnTo>
                  <a:lnTo>
                    <a:pt x="21"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4" name="Freeform 467"/>
            <p:cNvSpPr>
              <a:spLocks/>
            </p:cNvSpPr>
            <p:nvPr/>
          </p:nvSpPr>
          <p:spPr bwMode="auto">
            <a:xfrm>
              <a:off x="2882" y="1023"/>
              <a:ext cx="371" cy="69"/>
            </a:xfrm>
            <a:custGeom>
              <a:avLst/>
              <a:gdLst>
                <a:gd name="T0" fmla="*/ 5 w 371"/>
                <a:gd name="T1" fmla="*/ 0 h 69"/>
                <a:gd name="T2" fmla="*/ 179 w 371"/>
                <a:gd name="T3" fmla="*/ 16 h 69"/>
                <a:gd name="T4" fmla="*/ 371 w 371"/>
                <a:gd name="T5" fmla="*/ 57 h 69"/>
                <a:gd name="T6" fmla="*/ 364 w 371"/>
                <a:gd name="T7" fmla="*/ 69 h 69"/>
                <a:gd name="T8" fmla="*/ 174 w 371"/>
                <a:gd name="T9" fmla="*/ 31 h 69"/>
                <a:gd name="T10" fmla="*/ 103 w 371"/>
                <a:gd name="T11" fmla="*/ 21 h 69"/>
                <a:gd name="T12" fmla="*/ 98 w 371"/>
                <a:gd name="T13" fmla="*/ 38 h 69"/>
                <a:gd name="T14" fmla="*/ 67 w 371"/>
                <a:gd name="T15" fmla="*/ 35 h 69"/>
                <a:gd name="T16" fmla="*/ 64 w 371"/>
                <a:gd name="T17" fmla="*/ 21 h 69"/>
                <a:gd name="T18" fmla="*/ 0 w 371"/>
                <a:gd name="T19" fmla="*/ 14 h 69"/>
                <a:gd name="T20" fmla="*/ 5 w 371"/>
                <a:gd name="T21" fmla="*/ 0 h 69"/>
                <a:gd name="T22" fmla="*/ 5 w 37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69"/>
                <a:gd name="T38" fmla="*/ 371 w 371"/>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69">
                  <a:moveTo>
                    <a:pt x="5" y="0"/>
                  </a:moveTo>
                  <a:lnTo>
                    <a:pt x="179" y="16"/>
                  </a:lnTo>
                  <a:lnTo>
                    <a:pt x="371" y="57"/>
                  </a:lnTo>
                  <a:lnTo>
                    <a:pt x="364" y="69"/>
                  </a:lnTo>
                  <a:lnTo>
                    <a:pt x="174" y="31"/>
                  </a:lnTo>
                  <a:lnTo>
                    <a:pt x="103" y="21"/>
                  </a:lnTo>
                  <a:lnTo>
                    <a:pt x="98" y="38"/>
                  </a:lnTo>
                  <a:lnTo>
                    <a:pt x="67" y="35"/>
                  </a:lnTo>
                  <a:lnTo>
                    <a:pt x="64" y="21"/>
                  </a:lnTo>
                  <a:lnTo>
                    <a:pt x="0" y="14"/>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5" name="Freeform 468"/>
            <p:cNvSpPr>
              <a:spLocks/>
            </p:cNvSpPr>
            <p:nvPr/>
          </p:nvSpPr>
          <p:spPr bwMode="auto">
            <a:xfrm>
              <a:off x="2885" y="968"/>
              <a:ext cx="352" cy="86"/>
            </a:xfrm>
            <a:custGeom>
              <a:avLst/>
              <a:gdLst>
                <a:gd name="T0" fmla="*/ 0 w 352"/>
                <a:gd name="T1" fmla="*/ 36 h 86"/>
                <a:gd name="T2" fmla="*/ 176 w 352"/>
                <a:gd name="T3" fmla="*/ 50 h 86"/>
                <a:gd name="T4" fmla="*/ 326 w 352"/>
                <a:gd name="T5" fmla="*/ 86 h 86"/>
                <a:gd name="T6" fmla="*/ 352 w 352"/>
                <a:gd name="T7" fmla="*/ 79 h 86"/>
                <a:gd name="T8" fmla="*/ 159 w 352"/>
                <a:gd name="T9" fmla="*/ 38 h 86"/>
                <a:gd name="T10" fmla="*/ 47 w 352"/>
                <a:gd name="T11" fmla="*/ 29 h 86"/>
                <a:gd name="T12" fmla="*/ 47 w 352"/>
                <a:gd name="T13" fmla="*/ 5 h 86"/>
                <a:gd name="T14" fmla="*/ 31 w 352"/>
                <a:gd name="T15" fmla="*/ 0 h 86"/>
                <a:gd name="T16" fmla="*/ 9 w 352"/>
                <a:gd name="T17" fmla="*/ 10 h 86"/>
                <a:gd name="T18" fmla="*/ 0 w 352"/>
                <a:gd name="T19" fmla="*/ 36 h 86"/>
                <a:gd name="T20" fmla="*/ 0 w 352"/>
                <a:gd name="T21" fmla="*/ 3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86"/>
                <a:gd name="T35" fmla="*/ 352 w 35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86">
                  <a:moveTo>
                    <a:pt x="0" y="36"/>
                  </a:moveTo>
                  <a:lnTo>
                    <a:pt x="176" y="50"/>
                  </a:lnTo>
                  <a:lnTo>
                    <a:pt x="326" y="86"/>
                  </a:lnTo>
                  <a:lnTo>
                    <a:pt x="352" y="79"/>
                  </a:lnTo>
                  <a:lnTo>
                    <a:pt x="159" y="38"/>
                  </a:lnTo>
                  <a:lnTo>
                    <a:pt x="47" y="29"/>
                  </a:lnTo>
                  <a:lnTo>
                    <a:pt x="47" y="5"/>
                  </a:lnTo>
                  <a:lnTo>
                    <a:pt x="31" y="0"/>
                  </a:lnTo>
                  <a:lnTo>
                    <a:pt x="9" y="10"/>
                  </a:lnTo>
                  <a:lnTo>
                    <a:pt x="0" y="3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6" name="Freeform 469"/>
            <p:cNvSpPr>
              <a:spLocks/>
            </p:cNvSpPr>
            <p:nvPr/>
          </p:nvSpPr>
          <p:spPr bwMode="auto">
            <a:xfrm>
              <a:off x="2846" y="947"/>
              <a:ext cx="86" cy="197"/>
            </a:xfrm>
            <a:custGeom>
              <a:avLst/>
              <a:gdLst>
                <a:gd name="T0" fmla="*/ 74 w 86"/>
                <a:gd name="T1" fmla="*/ 19 h 197"/>
                <a:gd name="T2" fmla="*/ 39 w 86"/>
                <a:gd name="T3" fmla="*/ 12 h 197"/>
                <a:gd name="T4" fmla="*/ 22 w 86"/>
                <a:gd name="T5" fmla="*/ 28 h 197"/>
                <a:gd name="T6" fmla="*/ 17 w 86"/>
                <a:gd name="T7" fmla="*/ 64 h 197"/>
                <a:gd name="T8" fmla="*/ 15 w 86"/>
                <a:gd name="T9" fmla="*/ 114 h 197"/>
                <a:gd name="T10" fmla="*/ 17 w 86"/>
                <a:gd name="T11" fmla="*/ 142 h 197"/>
                <a:gd name="T12" fmla="*/ 31 w 86"/>
                <a:gd name="T13" fmla="*/ 166 h 197"/>
                <a:gd name="T14" fmla="*/ 58 w 86"/>
                <a:gd name="T15" fmla="*/ 185 h 197"/>
                <a:gd name="T16" fmla="*/ 48 w 86"/>
                <a:gd name="T17" fmla="*/ 197 h 197"/>
                <a:gd name="T18" fmla="*/ 12 w 86"/>
                <a:gd name="T19" fmla="*/ 161 h 197"/>
                <a:gd name="T20" fmla="*/ 0 w 86"/>
                <a:gd name="T21" fmla="*/ 126 h 197"/>
                <a:gd name="T22" fmla="*/ 8 w 86"/>
                <a:gd name="T23" fmla="*/ 62 h 197"/>
                <a:gd name="T24" fmla="*/ 8 w 86"/>
                <a:gd name="T25" fmla="*/ 28 h 197"/>
                <a:gd name="T26" fmla="*/ 29 w 86"/>
                <a:gd name="T27" fmla="*/ 0 h 197"/>
                <a:gd name="T28" fmla="*/ 65 w 86"/>
                <a:gd name="T29" fmla="*/ 5 h 197"/>
                <a:gd name="T30" fmla="*/ 86 w 86"/>
                <a:gd name="T31" fmla="*/ 19 h 197"/>
                <a:gd name="T32" fmla="*/ 74 w 86"/>
                <a:gd name="T33" fmla="*/ 19 h 197"/>
                <a:gd name="T34" fmla="*/ 74 w 86"/>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97"/>
                <a:gd name="T56" fmla="*/ 86 w 86"/>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97">
                  <a:moveTo>
                    <a:pt x="74" y="19"/>
                  </a:moveTo>
                  <a:lnTo>
                    <a:pt x="39" y="12"/>
                  </a:lnTo>
                  <a:lnTo>
                    <a:pt x="22" y="28"/>
                  </a:lnTo>
                  <a:lnTo>
                    <a:pt x="17" y="64"/>
                  </a:lnTo>
                  <a:lnTo>
                    <a:pt x="15" y="114"/>
                  </a:lnTo>
                  <a:lnTo>
                    <a:pt x="17" y="142"/>
                  </a:lnTo>
                  <a:lnTo>
                    <a:pt x="31" y="166"/>
                  </a:lnTo>
                  <a:lnTo>
                    <a:pt x="58" y="185"/>
                  </a:lnTo>
                  <a:lnTo>
                    <a:pt x="48" y="197"/>
                  </a:lnTo>
                  <a:lnTo>
                    <a:pt x="12" y="161"/>
                  </a:lnTo>
                  <a:lnTo>
                    <a:pt x="0" y="126"/>
                  </a:lnTo>
                  <a:lnTo>
                    <a:pt x="8" y="62"/>
                  </a:lnTo>
                  <a:lnTo>
                    <a:pt x="8" y="28"/>
                  </a:lnTo>
                  <a:lnTo>
                    <a:pt x="29" y="0"/>
                  </a:lnTo>
                  <a:lnTo>
                    <a:pt x="65" y="5"/>
                  </a:lnTo>
                  <a:lnTo>
                    <a:pt x="86" y="19"/>
                  </a:lnTo>
                  <a:lnTo>
                    <a:pt x="74"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7" name="Freeform 470"/>
            <p:cNvSpPr>
              <a:spLocks/>
            </p:cNvSpPr>
            <p:nvPr/>
          </p:nvSpPr>
          <p:spPr bwMode="auto">
            <a:xfrm>
              <a:off x="3275" y="1429"/>
              <a:ext cx="538" cy="353"/>
            </a:xfrm>
            <a:custGeom>
              <a:avLst/>
              <a:gdLst>
                <a:gd name="T0" fmla="*/ 538 w 538"/>
                <a:gd name="T1" fmla="*/ 11 h 353"/>
                <a:gd name="T2" fmla="*/ 424 w 538"/>
                <a:gd name="T3" fmla="*/ 45 h 353"/>
                <a:gd name="T4" fmla="*/ 266 w 538"/>
                <a:gd name="T5" fmla="*/ 147 h 353"/>
                <a:gd name="T6" fmla="*/ 131 w 538"/>
                <a:gd name="T7" fmla="*/ 244 h 353"/>
                <a:gd name="T8" fmla="*/ 33 w 538"/>
                <a:gd name="T9" fmla="*/ 332 h 353"/>
                <a:gd name="T10" fmla="*/ 0 w 538"/>
                <a:gd name="T11" fmla="*/ 353 h 353"/>
                <a:gd name="T12" fmla="*/ 0 w 538"/>
                <a:gd name="T13" fmla="*/ 308 h 353"/>
                <a:gd name="T14" fmla="*/ 59 w 538"/>
                <a:gd name="T15" fmla="*/ 268 h 353"/>
                <a:gd name="T16" fmla="*/ 212 w 538"/>
                <a:gd name="T17" fmla="*/ 152 h 353"/>
                <a:gd name="T18" fmla="*/ 350 w 538"/>
                <a:gd name="T19" fmla="*/ 66 h 353"/>
                <a:gd name="T20" fmla="*/ 452 w 538"/>
                <a:gd name="T21" fmla="*/ 0 h 353"/>
                <a:gd name="T22" fmla="*/ 538 w 538"/>
                <a:gd name="T23" fmla="*/ 11 h 353"/>
                <a:gd name="T24" fmla="*/ 538 w 538"/>
                <a:gd name="T25" fmla="*/ 11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353"/>
                <a:gd name="T41" fmla="*/ 538 w 53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353">
                  <a:moveTo>
                    <a:pt x="538" y="11"/>
                  </a:moveTo>
                  <a:lnTo>
                    <a:pt x="424" y="45"/>
                  </a:lnTo>
                  <a:lnTo>
                    <a:pt x="266" y="147"/>
                  </a:lnTo>
                  <a:lnTo>
                    <a:pt x="131" y="244"/>
                  </a:lnTo>
                  <a:lnTo>
                    <a:pt x="33" y="332"/>
                  </a:lnTo>
                  <a:lnTo>
                    <a:pt x="0" y="353"/>
                  </a:lnTo>
                  <a:lnTo>
                    <a:pt x="0" y="308"/>
                  </a:lnTo>
                  <a:lnTo>
                    <a:pt x="59" y="268"/>
                  </a:lnTo>
                  <a:lnTo>
                    <a:pt x="212" y="152"/>
                  </a:lnTo>
                  <a:lnTo>
                    <a:pt x="350" y="66"/>
                  </a:lnTo>
                  <a:lnTo>
                    <a:pt x="452" y="0"/>
                  </a:lnTo>
                  <a:lnTo>
                    <a:pt x="538"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8" name="Freeform 471"/>
            <p:cNvSpPr>
              <a:spLocks/>
            </p:cNvSpPr>
            <p:nvPr/>
          </p:nvSpPr>
          <p:spPr bwMode="auto">
            <a:xfrm>
              <a:off x="3615" y="1417"/>
              <a:ext cx="543" cy="878"/>
            </a:xfrm>
            <a:custGeom>
              <a:avLst/>
              <a:gdLst>
                <a:gd name="T0" fmla="*/ 214 w 543"/>
                <a:gd name="T1" fmla="*/ 0 h 878"/>
                <a:gd name="T2" fmla="*/ 238 w 543"/>
                <a:gd name="T3" fmla="*/ 137 h 878"/>
                <a:gd name="T4" fmla="*/ 150 w 543"/>
                <a:gd name="T5" fmla="*/ 187 h 878"/>
                <a:gd name="T6" fmla="*/ 0 w 543"/>
                <a:gd name="T7" fmla="*/ 235 h 878"/>
                <a:gd name="T8" fmla="*/ 100 w 543"/>
                <a:gd name="T9" fmla="*/ 228 h 878"/>
                <a:gd name="T10" fmla="*/ 214 w 543"/>
                <a:gd name="T11" fmla="*/ 192 h 878"/>
                <a:gd name="T12" fmla="*/ 253 w 543"/>
                <a:gd name="T13" fmla="*/ 175 h 878"/>
                <a:gd name="T14" fmla="*/ 333 w 543"/>
                <a:gd name="T15" fmla="*/ 230 h 878"/>
                <a:gd name="T16" fmla="*/ 426 w 543"/>
                <a:gd name="T17" fmla="*/ 401 h 878"/>
                <a:gd name="T18" fmla="*/ 500 w 543"/>
                <a:gd name="T19" fmla="*/ 543 h 878"/>
                <a:gd name="T20" fmla="*/ 543 w 543"/>
                <a:gd name="T21" fmla="*/ 878 h 878"/>
                <a:gd name="T22" fmla="*/ 519 w 543"/>
                <a:gd name="T23" fmla="*/ 505 h 878"/>
                <a:gd name="T24" fmla="*/ 448 w 543"/>
                <a:gd name="T25" fmla="*/ 370 h 878"/>
                <a:gd name="T26" fmla="*/ 364 w 543"/>
                <a:gd name="T27" fmla="*/ 211 h 878"/>
                <a:gd name="T28" fmla="*/ 272 w 543"/>
                <a:gd name="T29" fmla="*/ 135 h 878"/>
                <a:gd name="T30" fmla="*/ 214 w 543"/>
                <a:gd name="T31" fmla="*/ 0 h 878"/>
                <a:gd name="T32" fmla="*/ 214 w 543"/>
                <a:gd name="T33" fmla="*/ 0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878"/>
                <a:gd name="T53" fmla="*/ 543 w 543"/>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878">
                  <a:moveTo>
                    <a:pt x="214" y="0"/>
                  </a:moveTo>
                  <a:lnTo>
                    <a:pt x="238" y="137"/>
                  </a:lnTo>
                  <a:lnTo>
                    <a:pt x="150" y="187"/>
                  </a:lnTo>
                  <a:lnTo>
                    <a:pt x="0" y="235"/>
                  </a:lnTo>
                  <a:lnTo>
                    <a:pt x="100" y="228"/>
                  </a:lnTo>
                  <a:lnTo>
                    <a:pt x="214" y="192"/>
                  </a:lnTo>
                  <a:lnTo>
                    <a:pt x="253" y="175"/>
                  </a:lnTo>
                  <a:lnTo>
                    <a:pt x="333" y="230"/>
                  </a:lnTo>
                  <a:lnTo>
                    <a:pt x="426" y="401"/>
                  </a:lnTo>
                  <a:lnTo>
                    <a:pt x="500" y="543"/>
                  </a:lnTo>
                  <a:lnTo>
                    <a:pt x="543" y="878"/>
                  </a:lnTo>
                  <a:lnTo>
                    <a:pt x="519" y="505"/>
                  </a:lnTo>
                  <a:lnTo>
                    <a:pt x="448" y="370"/>
                  </a:lnTo>
                  <a:lnTo>
                    <a:pt x="364" y="211"/>
                  </a:lnTo>
                  <a:lnTo>
                    <a:pt x="272" y="135"/>
                  </a:lnTo>
                  <a:lnTo>
                    <a:pt x="2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9" name="Freeform 472"/>
            <p:cNvSpPr>
              <a:spLocks/>
            </p:cNvSpPr>
            <p:nvPr/>
          </p:nvSpPr>
          <p:spPr bwMode="auto">
            <a:xfrm>
              <a:off x="2670" y="1229"/>
              <a:ext cx="279" cy="389"/>
            </a:xfrm>
            <a:custGeom>
              <a:avLst/>
              <a:gdLst>
                <a:gd name="T0" fmla="*/ 269 w 279"/>
                <a:gd name="T1" fmla="*/ 105 h 389"/>
                <a:gd name="T2" fmla="*/ 129 w 279"/>
                <a:gd name="T3" fmla="*/ 261 h 389"/>
                <a:gd name="T4" fmla="*/ 138 w 279"/>
                <a:gd name="T5" fmla="*/ 195 h 389"/>
                <a:gd name="T6" fmla="*/ 188 w 279"/>
                <a:gd name="T7" fmla="*/ 138 h 389"/>
                <a:gd name="T8" fmla="*/ 134 w 279"/>
                <a:gd name="T9" fmla="*/ 55 h 389"/>
                <a:gd name="T10" fmla="*/ 129 w 279"/>
                <a:gd name="T11" fmla="*/ 0 h 389"/>
                <a:gd name="T12" fmla="*/ 122 w 279"/>
                <a:gd name="T13" fmla="*/ 36 h 389"/>
                <a:gd name="T14" fmla="*/ 117 w 279"/>
                <a:gd name="T15" fmla="*/ 83 h 389"/>
                <a:gd name="T16" fmla="*/ 74 w 279"/>
                <a:gd name="T17" fmla="*/ 105 h 389"/>
                <a:gd name="T18" fmla="*/ 46 w 279"/>
                <a:gd name="T19" fmla="*/ 266 h 389"/>
                <a:gd name="T20" fmla="*/ 15 w 279"/>
                <a:gd name="T21" fmla="*/ 340 h 389"/>
                <a:gd name="T22" fmla="*/ 0 w 279"/>
                <a:gd name="T23" fmla="*/ 389 h 389"/>
                <a:gd name="T24" fmla="*/ 57 w 279"/>
                <a:gd name="T25" fmla="*/ 325 h 389"/>
                <a:gd name="T26" fmla="*/ 107 w 279"/>
                <a:gd name="T27" fmla="*/ 292 h 389"/>
                <a:gd name="T28" fmla="*/ 146 w 279"/>
                <a:gd name="T29" fmla="*/ 268 h 389"/>
                <a:gd name="T30" fmla="*/ 255 w 279"/>
                <a:gd name="T31" fmla="*/ 140 h 389"/>
                <a:gd name="T32" fmla="*/ 279 w 279"/>
                <a:gd name="T33" fmla="*/ 124 h 389"/>
                <a:gd name="T34" fmla="*/ 269 w 279"/>
                <a:gd name="T35" fmla="*/ 105 h 389"/>
                <a:gd name="T36" fmla="*/ 269 w 279"/>
                <a:gd name="T37" fmla="*/ 105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89"/>
                <a:gd name="T59" fmla="*/ 279 w 27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89">
                  <a:moveTo>
                    <a:pt x="269" y="105"/>
                  </a:moveTo>
                  <a:lnTo>
                    <a:pt x="129" y="261"/>
                  </a:lnTo>
                  <a:lnTo>
                    <a:pt x="138" y="195"/>
                  </a:lnTo>
                  <a:lnTo>
                    <a:pt x="188" y="138"/>
                  </a:lnTo>
                  <a:lnTo>
                    <a:pt x="134" y="55"/>
                  </a:lnTo>
                  <a:lnTo>
                    <a:pt x="129" y="0"/>
                  </a:lnTo>
                  <a:lnTo>
                    <a:pt x="122" y="36"/>
                  </a:lnTo>
                  <a:lnTo>
                    <a:pt x="117" y="83"/>
                  </a:lnTo>
                  <a:lnTo>
                    <a:pt x="74" y="105"/>
                  </a:lnTo>
                  <a:lnTo>
                    <a:pt x="46" y="266"/>
                  </a:lnTo>
                  <a:lnTo>
                    <a:pt x="15" y="340"/>
                  </a:lnTo>
                  <a:lnTo>
                    <a:pt x="0" y="389"/>
                  </a:lnTo>
                  <a:lnTo>
                    <a:pt x="57" y="325"/>
                  </a:lnTo>
                  <a:lnTo>
                    <a:pt x="107" y="292"/>
                  </a:lnTo>
                  <a:lnTo>
                    <a:pt x="146" y="268"/>
                  </a:lnTo>
                  <a:lnTo>
                    <a:pt x="255" y="140"/>
                  </a:lnTo>
                  <a:lnTo>
                    <a:pt x="279" y="124"/>
                  </a:lnTo>
                  <a:lnTo>
                    <a:pt x="269" y="10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0" name="Freeform 473"/>
            <p:cNvSpPr>
              <a:spLocks/>
            </p:cNvSpPr>
            <p:nvPr/>
          </p:nvSpPr>
          <p:spPr bwMode="auto">
            <a:xfrm>
              <a:off x="1561" y="1564"/>
              <a:ext cx="1133" cy="645"/>
            </a:xfrm>
            <a:custGeom>
              <a:avLst/>
              <a:gdLst>
                <a:gd name="T0" fmla="*/ 1119 w 1133"/>
                <a:gd name="T1" fmla="*/ 40 h 645"/>
                <a:gd name="T2" fmla="*/ 1093 w 1133"/>
                <a:gd name="T3" fmla="*/ 123 h 645"/>
                <a:gd name="T4" fmla="*/ 1062 w 1133"/>
                <a:gd name="T5" fmla="*/ 206 h 645"/>
                <a:gd name="T6" fmla="*/ 1062 w 1133"/>
                <a:gd name="T7" fmla="*/ 261 h 645"/>
                <a:gd name="T8" fmla="*/ 1112 w 1133"/>
                <a:gd name="T9" fmla="*/ 247 h 645"/>
                <a:gd name="T10" fmla="*/ 1088 w 1133"/>
                <a:gd name="T11" fmla="*/ 282 h 645"/>
                <a:gd name="T12" fmla="*/ 1069 w 1133"/>
                <a:gd name="T13" fmla="*/ 311 h 645"/>
                <a:gd name="T14" fmla="*/ 1133 w 1133"/>
                <a:gd name="T15" fmla="*/ 282 h 645"/>
                <a:gd name="T16" fmla="*/ 1088 w 1133"/>
                <a:gd name="T17" fmla="*/ 346 h 645"/>
                <a:gd name="T18" fmla="*/ 1078 w 1133"/>
                <a:gd name="T19" fmla="*/ 365 h 645"/>
                <a:gd name="T20" fmla="*/ 1043 w 1133"/>
                <a:gd name="T21" fmla="*/ 380 h 645"/>
                <a:gd name="T22" fmla="*/ 1017 w 1133"/>
                <a:gd name="T23" fmla="*/ 399 h 645"/>
                <a:gd name="T24" fmla="*/ 1012 w 1133"/>
                <a:gd name="T25" fmla="*/ 444 h 645"/>
                <a:gd name="T26" fmla="*/ 1017 w 1133"/>
                <a:gd name="T27" fmla="*/ 541 h 645"/>
                <a:gd name="T28" fmla="*/ 998 w 1133"/>
                <a:gd name="T29" fmla="*/ 451 h 645"/>
                <a:gd name="T30" fmla="*/ 969 w 1133"/>
                <a:gd name="T31" fmla="*/ 470 h 645"/>
                <a:gd name="T32" fmla="*/ 964 w 1133"/>
                <a:gd name="T33" fmla="*/ 539 h 645"/>
                <a:gd name="T34" fmla="*/ 940 w 1133"/>
                <a:gd name="T35" fmla="*/ 503 h 645"/>
                <a:gd name="T36" fmla="*/ 940 w 1133"/>
                <a:gd name="T37" fmla="*/ 489 h 645"/>
                <a:gd name="T38" fmla="*/ 859 w 1133"/>
                <a:gd name="T39" fmla="*/ 489 h 645"/>
                <a:gd name="T40" fmla="*/ 829 w 1133"/>
                <a:gd name="T41" fmla="*/ 482 h 645"/>
                <a:gd name="T42" fmla="*/ 740 w 1133"/>
                <a:gd name="T43" fmla="*/ 494 h 645"/>
                <a:gd name="T44" fmla="*/ 662 w 1133"/>
                <a:gd name="T45" fmla="*/ 522 h 645"/>
                <a:gd name="T46" fmla="*/ 600 w 1133"/>
                <a:gd name="T47" fmla="*/ 520 h 645"/>
                <a:gd name="T48" fmla="*/ 388 w 1133"/>
                <a:gd name="T49" fmla="*/ 448 h 645"/>
                <a:gd name="T50" fmla="*/ 193 w 1133"/>
                <a:gd name="T51" fmla="*/ 437 h 645"/>
                <a:gd name="T52" fmla="*/ 131 w 1133"/>
                <a:gd name="T53" fmla="*/ 429 h 645"/>
                <a:gd name="T54" fmla="*/ 62 w 1133"/>
                <a:gd name="T55" fmla="*/ 482 h 645"/>
                <a:gd name="T56" fmla="*/ 22 w 1133"/>
                <a:gd name="T57" fmla="*/ 562 h 645"/>
                <a:gd name="T58" fmla="*/ 17 w 1133"/>
                <a:gd name="T59" fmla="*/ 615 h 645"/>
                <a:gd name="T60" fmla="*/ 34 w 1133"/>
                <a:gd name="T61" fmla="*/ 645 h 645"/>
                <a:gd name="T62" fmla="*/ 12 w 1133"/>
                <a:gd name="T63" fmla="*/ 645 h 645"/>
                <a:gd name="T64" fmla="*/ 0 w 1133"/>
                <a:gd name="T65" fmla="*/ 617 h 645"/>
                <a:gd name="T66" fmla="*/ 0 w 1133"/>
                <a:gd name="T67" fmla="*/ 577 h 645"/>
                <a:gd name="T68" fmla="*/ 38 w 1133"/>
                <a:gd name="T69" fmla="*/ 489 h 645"/>
                <a:gd name="T70" fmla="*/ 81 w 1133"/>
                <a:gd name="T71" fmla="*/ 444 h 645"/>
                <a:gd name="T72" fmla="*/ 124 w 1133"/>
                <a:gd name="T73" fmla="*/ 415 h 645"/>
                <a:gd name="T74" fmla="*/ 355 w 1133"/>
                <a:gd name="T75" fmla="*/ 429 h 645"/>
                <a:gd name="T76" fmla="*/ 450 w 1133"/>
                <a:gd name="T77" fmla="*/ 451 h 645"/>
                <a:gd name="T78" fmla="*/ 600 w 1133"/>
                <a:gd name="T79" fmla="*/ 505 h 645"/>
                <a:gd name="T80" fmla="*/ 648 w 1133"/>
                <a:gd name="T81" fmla="*/ 512 h 645"/>
                <a:gd name="T82" fmla="*/ 750 w 1133"/>
                <a:gd name="T83" fmla="*/ 475 h 645"/>
                <a:gd name="T84" fmla="*/ 800 w 1133"/>
                <a:gd name="T85" fmla="*/ 463 h 645"/>
                <a:gd name="T86" fmla="*/ 850 w 1133"/>
                <a:gd name="T87" fmla="*/ 470 h 645"/>
                <a:gd name="T88" fmla="*/ 893 w 1133"/>
                <a:gd name="T89" fmla="*/ 475 h 645"/>
                <a:gd name="T90" fmla="*/ 948 w 1133"/>
                <a:gd name="T91" fmla="*/ 472 h 645"/>
                <a:gd name="T92" fmla="*/ 969 w 1133"/>
                <a:gd name="T93" fmla="*/ 444 h 645"/>
                <a:gd name="T94" fmla="*/ 998 w 1133"/>
                <a:gd name="T95" fmla="*/ 429 h 645"/>
                <a:gd name="T96" fmla="*/ 998 w 1133"/>
                <a:gd name="T97" fmla="*/ 394 h 645"/>
                <a:gd name="T98" fmla="*/ 1038 w 1133"/>
                <a:gd name="T99" fmla="*/ 342 h 645"/>
                <a:gd name="T100" fmla="*/ 1040 w 1133"/>
                <a:gd name="T101" fmla="*/ 254 h 645"/>
                <a:gd name="T102" fmla="*/ 1083 w 1133"/>
                <a:gd name="T103" fmla="*/ 88 h 645"/>
                <a:gd name="T104" fmla="*/ 1102 w 1133"/>
                <a:gd name="T105" fmla="*/ 35 h 645"/>
                <a:gd name="T106" fmla="*/ 1133 w 1133"/>
                <a:gd name="T107" fmla="*/ 0 h 645"/>
                <a:gd name="T108" fmla="*/ 1119 w 1133"/>
                <a:gd name="T109" fmla="*/ 40 h 645"/>
                <a:gd name="T110" fmla="*/ 1119 w 1133"/>
                <a:gd name="T111" fmla="*/ 40 h 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3"/>
                <a:gd name="T169" fmla="*/ 0 h 645"/>
                <a:gd name="T170" fmla="*/ 1133 w 1133"/>
                <a:gd name="T171" fmla="*/ 645 h 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3" h="645">
                  <a:moveTo>
                    <a:pt x="1119" y="40"/>
                  </a:moveTo>
                  <a:lnTo>
                    <a:pt x="1093" y="123"/>
                  </a:lnTo>
                  <a:lnTo>
                    <a:pt x="1062" y="206"/>
                  </a:lnTo>
                  <a:lnTo>
                    <a:pt x="1062" y="261"/>
                  </a:lnTo>
                  <a:lnTo>
                    <a:pt x="1112" y="247"/>
                  </a:lnTo>
                  <a:lnTo>
                    <a:pt x="1088" y="282"/>
                  </a:lnTo>
                  <a:lnTo>
                    <a:pt x="1069" y="311"/>
                  </a:lnTo>
                  <a:lnTo>
                    <a:pt x="1133" y="282"/>
                  </a:lnTo>
                  <a:lnTo>
                    <a:pt x="1088" y="346"/>
                  </a:lnTo>
                  <a:lnTo>
                    <a:pt x="1078" y="365"/>
                  </a:lnTo>
                  <a:lnTo>
                    <a:pt x="1043" y="380"/>
                  </a:lnTo>
                  <a:lnTo>
                    <a:pt x="1017" y="399"/>
                  </a:lnTo>
                  <a:lnTo>
                    <a:pt x="1012" y="444"/>
                  </a:lnTo>
                  <a:lnTo>
                    <a:pt x="1017" y="541"/>
                  </a:lnTo>
                  <a:lnTo>
                    <a:pt x="998" y="451"/>
                  </a:lnTo>
                  <a:lnTo>
                    <a:pt x="969" y="470"/>
                  </a:lnTo>
                  <a:lnTo>
                    <a:pt x="964" y="539"/>
                  </a:lnTo>
                  <a:lnTo>
                    <a:pt x="940" y="503"/>
                  </a:lnTo>
                  <a:lnTo>
                    <a:pt x="940" y="489"/>
                  </a:lnTo>
                  <a:lnTo>
                    <a:pt x="859" y="489"/>
                  </a:lnTo>
                  <a:lnTo>
                    <a:pt x="829" y="482"/>
                  </a:lnTo>
                  <a:lnTo>
                    <a:pt x="740" y="494"/>
                  </a:lnTo>
                  <a:lnTo>
                    <a:pt x="662" y="522"/>
                  </a:lnTo>
                  <a:lnTo>
                    <a:pt x="600" y="520"/>
                  </a:lnTo>
                  <a:lnTo>
                    <a:pt x="388" y="448"/>
                  </a:lnTo>
                  <a:lnTo>
                    <a:pt x="193" y="437"/>
                  </a:lnTo>
                  <a:lnTo>
                    <a:pt x="131" y="429"/>
                  </a:lnTo>
                  <a:lnTo>
                    <a:pt x="62" y="482"/>
                  </a:lnTo>
                  <a:lnTo>
                    <a:pt x="22" y="562"/>
                  </a:lnTo>
                  <a:lnTo>
                    <a:pt x="17" y="615"/>
                  </a:lnTo>
                  <a:lnTo>
                    <a:pt x="34" y="645"/>
                  </a:lnTo>
                  <a:lnTo>
                    <a:pt x="12" y="645"/>
                  </a:lnTo>
                  <a:lnTo>
                    <a:pt x="0" y="617"/>
                  </a:lnTo>
                  <a:lnTo>
                    <a:pt x="0" y="577"/>
                  </a:lnTo>
                  <a:lnTo>
                    <a:pt x="38" y="489"/>
                  </a:lnTo>
                  <a:lnTo>
                    <a:pt x="81" y="444"/>
                  </a:lnTo>
                  <a:lnTo>
                    <a:pt x="124" y="415"/>
                  </a:lnTo>
                  <a:lnTo>
                    <a:pt x="355" y="429"/>
                  </a:lnTo>
                  <a:lnTo>
                    <a:pt x="450" y="451"/>
                  </a:lnTo>
                  <a:lnTo>
                    <a:pt x="600" y="505"/>
                  </a:lnTo>
                  <a:lnTo>
                    <a:pt x="648" y="512"/>
                  </a:lnTo>
                  <a:lnTo>
                    <a:pt x="750" y="475"/>
                  </a:lnTo>
                  <a:lnTo>
                    <a:pt x="800" y="463"/>
                  </a:lnTo>
                  <a:lnTo>
                    <a:pt x="850" y="470"/>
                  </a:lnTo>
                  <a:lnTo>
                    <a:pt x="893" y="475"/>
                  </a:lnTo>
                  <a:lnTo>
                    <a:pt x="948" y="472"/>
                  </a:lnTo>
                  <a:lnTo>
                    <a:pt x="969" y="444"/>
                  </a:lnTo>
                  <a:lnTo>
                    <a:pt x="998" y="429"/>
                  </a:lnTo>
                  <a:lnTo>
                    <a:pt x="998" y="394"/>
                  </a:lnTo>
                  <a:lnTo>
                    <a:pt x="1038" y="342"/>
                  </a:lnTo>
                  <a:lnTo>
                    <a:pt x="1040" y="254"/>
                  </a:lnTo>
                  <a:lnTo>
                    <a:pt x="1083" y="88"/>
                  </a:lnTo>
                  <a:lnTo>
                    <a:pt x="1102" y="35"/>
                  </a:lnTo>
                  <a:lnTo>
                    <a:pt x="1133" y="0"/>
                  </a:lnTo>
                  <a:lnTo>
                    <a:pt x="1119"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1" name="Freeform 474"/>
            <p:cNvSpPr>
              <a:spLocks/>
            </p:cNvSpPr>
            <p:nvPr/>
          </p:nvSpPr>
          <p:spPr bwMode="auto">
            <a:xfrm>
              <a:off x="2811" y="1737"/>
              <a:ext cx="466" cy="147"/>
            </a:xfrm>
            <a:custGeom>
              <a:avLst/>
              <a:gdLst>
                <a:gd name="T0" fmla="*/ 14 w 466"/>
                <a:gd name="T1" fmla="*/ 95 h 147"/>
                <a:gd name="T2" fmla="*/ 176 w 466"/>
                <a:gd name="T3" fmla="*/ 112 h 147"/>
                <a:gd name="T4" fmla="*/ 295 w 466"/>
                <a:gd name="T5" fmla="*/ 147 h 147"/>
                <a:gd name="T6" fmla="*/ 381 w 466"/>
                <a:gd name="T7" fmla="*/ 147 h 147"/>
                <a:gd name="T8" fmla="*/ 466 w 466"/>
                <a:gd name="T9" fmla="*/ 0 h 147"/>
                <a:gd name="T10" fmla="*/ 409 w 466"/>
                <a:gd name="T11" fmla="*/ 31 h 147"/>
                <a:gd name="T12" fmla="*/ 276 w 466"/>
                <a:gd name="T13" fmla="*/ 48 h 147"/>
                <a:gd name="T14" fmla="*/ 109 w 466"/>
                <a:gd name="T15" fmla="*/ 50 h 147"/>
                <a:gd name="T16" fmla="*/ 35 w 466"/>
                <a:gd name="T17" fmla="*/ 57 h 147"/>
                <a:gd name="T18" fmla="*/ 0 w 466"/>
                <a:gd name="T19" fmla="*/ 76 h 147"/>
                <a:gd name="T20" fmla="*/ 14 w 466"/>
                <a:gd name="T21" fmla="*/ 95 h 147"/>
                <a:gd name="T22" fmla="*/ 14 w 466"/>
                <a:gd name="T23" fmla="*/ 95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147"/>
                <a:gd name="T38" fmla="*/ 466 w 46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147">
                  <a:moveTo>
                    <a:pt x="14" y="95"/>
                  </a:moveTo>
                  <a:lnTo>
                    <a:pt x="176" y="112"/>
                  </a:lnTo>
                  <a:lnTo>
                    <a:pt x="295" y="147"/>
                  </a:lnTo>
                  <a:lnTo>
                    <a:pt x="381" y="147"/>
                  </a:lnTo>
                  <a:lnTo>
                    <a:pt x="466" y="0"/>
                  </a:lnTo>
                  <a:lnTo>
                    <a:pt x="409" y="31"/>
                  </a:lnTo>
                  <a:lnTo>
                    <a:pt x="276" y="48"/>
                  </a:lnTo>
                  <a:lnTo>
                    <a:pt x="109" y="50"/>
                  </a:lnTo>
                  <a:lnTo>
                    <a:pt x="35" y="57"/>
                  </a:lnTo>
                  <a:lnTo>
                    <a:pt x="0" y="76"/>
                  </a:lnTo>
                  <a:lnTo>
                    <a:pt x="14"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2" name="Freeform 475"/>
            <p:cNvSpPr>
              <a:spLocks/>
            </p:cNvSpPr>
            <p:nvPr/>
          </p:nvSpPr>
          <p:spPr bwMode="auto">
            <a:xfrm>
              <a:off x="2727" y="1604"/>
              <a:ext cx="534" cy="188"/>
            </a:xfrm>
            <a:custGeom>
              <a:avLst/>
              <a:gdLst>
                <a:gd name="T0" fmla="*/ 534 w 534"/>
                <a:gd name="T1" fmla="*/ 76 h 188"/>
                <a:gd name="T2" fmla="*/ 455 w 534"/>
                <a:gd name="T3" fmla="*/ 124 h 188"/>
                <a:gd name="T4" fmla="*/ 305 w 534"/>
                <a:gd name="T5" fmla="*/ 154 h 188"/>
                <a:gd name="T6" fmla="*/ 122 w 534"/>
                <a:gd name="T7" fmla="*/ 164 h 188"/>
                <a:gd name="T8" fmla="*/ 43 w 534"/>
                <a:gd name="T9" fmla="*/ 178 h 188"/>
                <a:gd name="T10" fmla="*/ 0 w 534"/>
                <a:gd name="T11" fmla="*/ 188 h 188"/>
                <a:gd name="T12" fmla="*/ 34 w 534"/>
                <a:gd name="T13" fmla="*/ 159 h 188"/>
                <a:gd name="T14" fmla="*/ 129 w 534"/>
                <a:gd name="T15" fmla="*/ 133 h 188"/>
                <a:gd name="T16" fmla="*/ 229 w 534"/>
                <a:gd name="T17" fmla="*/ 102 h 188"/>
                <a:gd name="T18" fmla="*/ 386 w 534"/>
                <a:gd name="T19" fmla="*/ 33 h 188"/>
                <a:gd name="T20" fmla="*/ 438 w 534"/>
                <a:gd name="T21" fmla="*/ 5 h 188"/>
                <a:gd name="T22" fmla="*/ 484 w 534"/>
                <a:gd name="T23" fmla="*/ 0 h 188"/>
                <a:gd name="T24" fmla="*/ 534 w 534"/>
                <a:gd name="T25" fmla="*/ 76 h 188"/>
                <a:gd name="T26" fmla="*/ 534 w 534"/>
                <a:gd name="T27" fmla="*/ 76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4"/>
                <a:gd name="T43" fmla="*/ 0 h 188"/>
                <a:gd name="T44" fmla="*/ 534 w 53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4" h="188">
                  <a:moveTo>
                    <a:pt x="534" y="76"/>
                  </a:moveTo>
                  <a:lnTo>
                    <a:pt x="455" y="124"/>
                  </a:lnTo>
                  <a:lnTo>
                    <a:pt x="305" y="154"/>
                  </a:lnTo>
                  <a:lnTo>
                    <a:pt x="122" y="164"/>
                  </a:lnTo>
                  <a:lnTo>
                    <a:pt x="43" y="178"/>
                  </a:lnTo>
                  <a:lnTo>
                    <a:pt x="0" y="188"/>
                  </a:lnTo>
                  <a:lnTo>
                    <a:pt x="34" y="159"/>
                  </a:lnTo>
                  <a:lnTo>
                    <a:pt x="129" y="133"/>
                  </a:lnTo>
                  <a:lnTo>
                    <a:pt x="229" y="102"/>
                  </a:lnTo>
                  <a:lnTo>
                    <a:pt x="386" y="33"/>
                  </a:lnTo>
                  <a:lnTo>
                    <a:pt x="438" y="5"/>
                  </a:lnTo>
                  <a:lnTo>
                    <a:pt x="484" y="0"/>
                  </a:lnTo>
                  <a:lnTo>
                    <a:pt x="534" y="7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3" name="Freeform 476"/>
            <p:cNvSpPr>
              <a:spLocks/>
            </p:cNvSpPr>
            <p:nvPr/>
          </p:nvSpPr>
          <p:spPr bwMode="auto">
            <a:xfrm>
              <a:off x="2987" y="1550"/>
              <a:ext cx="155" cy="64"/>
            </a:xfrm>
            <a:custGeom>
              <a:avLst/>
              <a:gdLst>
                <a:gd name="T0" fmla="*/ 155 w 155"/>
                <a:gd name="T1" fmla="*/ 19 h 64"/>
                <a:gd name="T2" fmla="*/ 88 w 155"/>
                <a:gd name="T3" fmla="*/ 35 h 64"/>
                <a:gd name="T4" fmla="*/ 26 w 155"/>
                <a:gd name="T5" fmla="*/ 64 h 64"/>
                <a:gd name="T6" fmla="*/ 0 w 155"/>
                <a:gd name="T7" fmla="*/ 59 h 64"/>
                <a:gd name="T8" fmla="*/ 26 w 155"/>
                <a:gd name="T9" fmla="*/ 26 h 64"/>
                <a:gd name="T10" fmla="*/ 57 w 155"/>
                <a:gd name="T11" fmla="*/ 0 h 64"/>
                <a:gd name="T12" fmla="*/ 155 w 155"/>
                <a:gd name="T13" fmla="*/ 19 h 64"/>
                <a:gd name="T14" fmla="*/ 155 w 155"/>
                <a:gd name="T15" fmla="*/ 19 h 6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64"/>
                <a:gd name="T26" fmla="*/ 155 w 1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64">
                  <a:moveTo>
                    <a:pt x="155" y="19"/>
                  </a:moveTo>
                  <a:lnTo>
                    <a:pt x="88" y="35"/>
                  </a:lnTo>
                  <a:lnTo>
                    <a:pt x="26" y="64"/>
                  </a:lnTo>
                  <a:lnTo>
                    <a:pt x="0" y="59"/>
                  </a:lnTo>
                  <a:lnTo>
                    <a:pt x="26" y="26"/>
                  </a:lnTo>
                  <a:lnTo>
                    <a:pt x="57" y="0"/>
                  </a:lnTo>
                  <a:lnTo>
                    <a:pt x="155"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4" name="Freeform 477"/>
            <p:cNvSpPr>
              <a:spLocks/>
            </p:cNvSpPr>
            <p:nvPr/>
          </p:nvSpPr>
          <p:spPr bwMode="auto">
            <a:xfrm>
              <a:off x="2739" y="1500"/>
              <a:ext cx="286" cy="204"/>
            </a:xfrm>
            <a:custGeom>
              <a:avLst/>
              <a:gdLst>
                <a:gd name="T0" fmla="*/ 286 w 286"/>
                <a:gd name="T1" fmla="*/ 38 h 204"/>
                <a:gd name="T2" fmla="*/ 200 w 286"/>
                <a:gd name="T3" fmla="*/ 99 h 204"/>
                <a:gd name="T4" fmla="*/ 134 w 286"/>
                <a:gd name="T5" fmla="*/ 133 h 204"/>
                <a:gd name="T6" fmla="*/ 48 w 286"/>
                <a:gd name="T7" fmla="*/ 171 h 204"/>
                <a:gd name="T8" fmla="*/ 0 w 286"/>
                <a:gd name="T9" fmla="*/ 204 h 204"/>
                <a:gd name="T10" fmla="*/ 29 w 286"/>
                <a:gd name="T11" fmla="*/ 123 h 204"/>
                <a:gd name="T12" fmla="*/ 117 w 286"/>
                <a:gd name="T13" fmla="*/ 71 h 204"/>
                <a:gd name="T14" fmla="*/ 205 w 286"/>
                <a:gd name="T15" fmla="*/ 0 h 204"/>
                <a:gd name="T16" fmla="*/ 246 w 286"/>
                <a:gd name="T17" fmla="*/ 28 h 204"/>
                <a:gd name="T18" fmla="*/ 286 w 286"/>
                <a:gd name="T19" fmla="*/ 38 h 204"/>
                <a:gd name="T20" fmla="*/ 286 w 286"/>
                <a:gd name="T21" fmla="*/ 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204"/>
                <a:gd name="T35" fmla="*/ 286 w 2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204">
                  <a:moveTo>
                    <a:pt x="286" y="38"/>
                  </a:moveTo>
                  <a:lnTo>
                    <a:pt x="200" y="99"/>
                  </a:lnTo>
                  <a:lnTo>
                    <a:pt x="134" y="133"/>
                  </a:lnTo>
                  <a:lnTo>
                    <a:pt x="48" y="171"/>
                  </a:lnTo>
                  <a:lnTo>
                    <a:pt x="0" y="204"/>
                  </a:lnTo>
                  <a:lnTo>
                    <a:pt x="29" y="123"/>
                  </a:lnTo>
                  <a:lnTo>
                    <a:pt x="117" y="71"/>
                  </a:lnTo>
                  <a:lnTo>
                    <a:pt x="205" y="0"/>
                  </a:lnTo>
                  <a:lnTo>
                    <a:pt x="246" y="28"/>
                  </a:lnTo>
                  <a:lnTo>
                    <a:pt x="286" y="3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5" name="Freeform 478"/>
            <p:cNvSpPr>
              <a:spLocks/>
            </p:cNvSpPr>
            <p:nvPr/>
          </p:nvSpPr>
          <p:spPr bwMode="auto">
            <a:xfrm>
              <a:off x="2663" y="1585"/>
              <a:ext cx="267" cy="240"/>
            </a:xfrm>
            <a:custGeom>
              <a:avLst/>
              <a:gdLst>
                <a:gd name="T0" fmla="*/ 26 w 267"/>
                <a:gd name="T1" fmla="*/ 240 h 240"/>
                <a:gd name="T2" fmla="*/ 36 w 267"/>
                <a:gd name="T3" fmla="*/ 195 h 240"/>
                <a:gd name="T4" fmla="*/ 95 w 267"/>
                <a:gd name="T5" fmla="*/ 155 h 240"/>
                <a:gd name="T6" fmla="*/ 210 w 267"/>
                <a:gd name="T7" fmla="*/ 121 h 240"/>
                <a:gd name="T8" fmla="*/ 260 w 267"/>
                <a:gd name="T9" fmla="*/ 98 h 240"/>
                <a:gd name="T10" fmla="*/ 267 w 267"/>
                <a:gd name="T11" fmla="*/ 71 h 240"/>
                <a:gd name="T12" fmla="*/ 245 w 267"/>
                <a:gd name="T13" fmla="*/ 71 h 240"/>
                <a:gd name="T14" fmla="*/ 174 w 267"/>
                <a:gd name="T15" fmla="*/ 93 h 240"/>
                <a:gd name="T16" fmla="*/ 105 w 267"/>
                <a:gd name="T17" fmla="*/ 128 h 240"/>
                <a:gd name="T18" fmla="*/ 57 w 267"/>
                <a:gd name="T19" fmla="*/ 159 h 240"/>
                <a:gd name="T20" fmla="*/ 57 w 267"/>
                <a:gd name="T21" fmla="*/ 126 h 240"/>
                <a:gd name="T22" fmla="*/ 64 w 267"/>
                <a:gd name="T23" fmla="*/ 52 h 240"/>
                <a:gd name="T24" fmla="*/ 81 w 267"/>
                <a:gd name="T25" fmla="*/ 0 h 240"/>
                <a:gd name="T26" fmla="*/ 24 w 267"/>
                <a:gd name="T27" fmla="*/ 62 h 240"/>
                <a:gd name="T28" fmla="*/ 0 w 267"/>
                <a:gd name="T29" fmla="*/ 159 h 240"/>
                <a:gd name="T30" fmla="*/ 0 w 267"/>
                <a:gd name="T31" fmla="*/ 216 h 240"/>
                <a:gd name="T32" fmla="*/ 3 w 267"/>
                <a:gd name="T33" fmla="*/ 233 h 240"/>
                <a:gd name="T34" fmla="*/ 26 w 267"/>
                <a:gd name="T35" fmla="*/ 240 h 240"/>
                <a:gd name="T36" fmla="*/ 26 w 267"/>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0"/>
                <a:gd name="T59" fmla="*/ 267 w 267"/>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0">
                  <a:moveTo>
                    <a:pt x="26" y="240"/>
                  </a:moveTo>
                  <a:lnTo>
                    <a:pt x="36" y="195"/>
                  </a:lnTo>
                  <a:lnTo>
                    <a:pt x="95" y="155"/>
                  </a:lnTo>
                  <a:lnTo>
                    <a:pt x="210" y="121"/>
                  </a:lnTo>
                  <a:lnTo>
                    <a:pt x="260" y="98"/>
                  </a:lnTo>
                  <a:lnTo>
                    <a:pt x="267" y="71"/>
                  </a:lnTo>
                  <a:lnTo>
                    <a:pt x="245" y="71"/>
                  </a:lnTo>
                  <a:lnTo>
                    <a:pt x="174" y="93"/>
                  </a:lnTo>
                  <a:lnTo>
                    <a:pt x="105" y="128"/>
                  </a:lnTo>
                  <a:lnTo>
                    <a:pt x="57" y="159"/>
                  </a:lnTo>
                  <a:lnTo>
                    <a:pt x="57" y="126"/>
                  </a:lnTo>
                  <a:lnTo>
                    <a:pt x="64" y="52"/>
                  </a:lnTo>
                  <a:lnTo>
                    <a:pt x="81" y="0"/>
                  </a:lnTo>
                  <a:lnTo>
                    <a:pt x="24" y="62"/>
                  </a:lnTo>
                  <a:lnTo>
                    <a:pt x="0" y="159"/>
                  </a:lnTo>
                  <a:lnTo>
                    <a:pt x="0" y="216"/>
                  </a:lnTo>
                  <a:lnTo>
                    <a:pt x="3" y="233"/>
                  </a:lnTo>
                  <a:lnTo>
                    <a:pt x="26" y="2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6" name="Freeform 479"/>
            <p:cNvSpPr>
              <a:spLocks/>
            </p:cNvSpPr>
            <p:nvPr/>
          </p:nvSpPr>
          <p:spPr bwMode="auto">
            <a:xfrm>
              <a:off x="1847" y="2015"/>
              <a:ext cx="1276" cy="296"/>
            </a:xfrm>
            <a:custGeom>
              <a:avLst/>
              <a:gdLst>
                <a:gd name="T0" fmla="*/ 859 w 1276"/>
                <a:gd name="T1" fmla="*/ 19 h 296"/>
                <a:gd name="T2" fmla="*/ 954 w 1276"/>
                <a:gd name="T3" fmla="*/ 61 h 296"/>
                <a:gd name="T4" fmla="*/ 1049 w 1276"/>
                <a:gd name="T5" fmla="*/ 64 h 296"/>
                <a:gd name="T6" fmla="*/ 1161 w 1276"/>
                <a:gd name="T7" fmla="*/ 38 h 296"/>
                <a:gd name="T8" fmla="*/ 1276 w 1276"/>
                <a:gd name="T9" fmla="*/ 0 h 296"/>
                <a:gd name="T10" fmla="*/ 1164 w 1276"/>
                <a:gd name="T11" fmla="*/ 102 h 296"/>
                <a:gd name="T12" fmla="*/ 1045 w 1276"/>
                <a:gd name="T13" fmla="*/ 194 h 296"/>
                <a:gd name="T14" fmla="*/ 1030 w 1276"/>
                <a:gd name="T15" fmla="*/ 213 h 296"/>
                <a:gd name="T16" fmla="*/ 1014 w 1276"/>
                <a:gd name="T17" fmla="*/ 225 h 296"/>
                <a:gd name="T18" fmla="*/ 978 w 1276"/>
                <a:gd name="T19" fmla="*/ 199 h 296"/>
                <a:gd name="T20" fmla="*/ 938 w 1276"/>
                <a:gd name="T21" fmla="*/ 204 h 296"/>
                <a:gd name="T22" fmla="*/ 911 w 1276"/>
                <a:gd name="T23" fmla="*/ 218 h 296"/>
                <a:gd name="T24" fmla="*/ 923 w 1276"/>
                <a:gd name="T25" fmla="*/ 249 h 296"/>
                <a:gd name="T26" fmla="*/ 954 w 1276"/>
                <a:gd name="T27" fmla="*/ 280 h 296"/>
                <a:gd name="T28" fmla="*/ 947 w 1276"/>
                <a:gd name="T29" fmla="*/ 296 h 296"/>
                <a:gd name="T30" fmla="*/ 873 w 1276"/>
                <a:gd name="T31" fmla="*/ 247 h 296"/>
                <a:gd name="T32" fmla="*/ 850 w 1276"/>
                <a:gd name="T33" fmla="*/ 242 h 296"/>
                <a:gd name="T34" fmla="*/ 823 w 1276"/>
                <a:gd name="T35" fmla="*/ 282 h 296"/>
                <a:gd name="T36" fmla="*/ 788 w 1276"/>
                <a:gd name="T37" fmla="*/ 266 h 296"/>
                <a:gd name="T38" fmla="*/ 752 w 1276"/>
                <a:gd name="T39" fmla="*/ 268 h 296"/>
                <a:gd name="T40" fmla="*/ 721 w 1276"/>
                <a:gd name="T41" fmla="*/ 282 h 296"/>
                <a:gd name="T42" fmla="*/ 683 w 1276"/>
                <a:gd name="T43" fmla="*/ 280 h 296"/>
                <a:gd name="T44" fmla="*/ 666 w 1276"/>
                <a:gd name="T45" fmla="*/ 266 h 296"/>
                <a:gd name="T46" fmla="*/ 642 w 1276"/>
                <a:gd name="T47" fmla="*/ 270 h 296"/>
                <a:gd name="T48" fmla="*/ 612 w 1276"/>
                <a:gd name="T49" fmla="*/ 289 h 296"/>
                <a:gd name="T50" fmla="*/ 550 w 1276"/>
                <a:gd name="T51" fmla="*/ 280 h 296"/>
                <a:gd name="T52" fmla="*/ 481 w 1276"/>
                <a:gd name="T53" fmla="*/ 266 h 296"/>
                <a:gd name="T54" fmla="*/ 366 w 1276"/>
                <a:gd name="T55" fmla="*/ 266 h 296"/>
                <a:gd name="T56" fmla="*/ 302 w 1276"/>
                <a:gd name="T57" fmla="*/ 280 h 296"/>
                <a:gd name="T58" fmla="*/ 207 w 1276"/>
                <a:gd name="T59" fmla="*/ 270 h 296"/>
                <a:gd name="T60" fmla="*/ 119 w 1276"/>
                <a:gd name="T61" fmla="*/ 273 h 296"/>
                <a:gd name="T62" fmla="*/ 52 w 1276"/>
                <a:gd name="T63" fmla="*/ 237 h 296"/>
                <a:gd name="T64" fmla="*/ 21 w 1276"/>
                <a:gd name="T65" fmla="*/ 185 h 296"/>
                <a:gd name="T66" fmla="*/ 0 w 1276"/>
                <a:gd name="T67" fmla="*/ 166 h 296"/>
                <a:gd name="T68" fmla="*/ 47 w 1276"/>
                <a:gd name="T69" fmla="*/ 175 h 296"/>
                <a:gd name="T70" fmla="*/ 133 w 1276"/>
                <a:gd name="T71" fmla="*/ 230 h 296"/>
                <a:gd name="T72" fmla="*/ 207 w 1276"/>
                <a:gd name="T73" fmla="*/ 256 h 296"/>
                <a:gd name="T74" fmla="*/ 302 w 1276"/>
                <a:gd name="T75" fmla="*/ 263 h 296"/>
                <a:gd name="T76" fmla="*/ 395 w 1276"/>
                <a:gd name="T77" fmla="*/ 249 h 296"/>
                <a:gd name="T78" fmla="*/ 385 w 1276"/>
                <a:gd name="T79" fmla="*/ 161 h 296"/>
                <a:gd name="T80" fmla="*/ 421 w 1276"/>
                <a:gd name="T81" fmla="*/ 237 h 296"/>
                <a:gd name="T82" fmla="*/ 454 w 1276"/>
                <a:gd name="T83" fmla="*/ 249 h 296"/>
                <a:gd name="T84" fmla="*/ 526 w 1276"/>
                <a:gd name="T85" fmla="*/ 256 h 296"/>
                <a:gd name="T86" fmla="*/ 557 w 1276"/>
                <a:gd name="T87" fmla="*/ 261 h 296"/>
                <a:gd name="T88" fmla="*/ 597 w 1276"/>
                <a:gd name="T89" fmla="*/ 277 h 296"/>
                <a:gd name="T90" fmla="*/ 657 w 1276"/>
                <a:gd name="T91" fmla="*/ 247 h 296"/>
                <a:gd name="T92" fmla="*/ 712 w 1276"/>
                <a:gd name="T93" fmla="*/ 270 h 296"/>
                <a:gd name="T94" fmla="*/ 723 w 1276"/>
                <a:gd name="T95" fmla="*/ 183 h 296"/>
                <a:gd name="T96" fmla="*/ 752 w 1276"/>
                <a:gd name="T97" fmla="*/ 204 h 296"/>
                <a:gd name="T98" fmla="*/ 785 w 1276"/>
                <a:gd name="T99" fmla="*/ 239 h 296"/>
                <a:gd name="T100" fmla="*/ 819 w 1276"/>
                <a:gd name="T101" fmla="*/ 254 h 296"/>
                <a:gd name="T102" fmla="*/ 840 w 1276"/>
                <a:gd name="T103" fmla="*/ 228 h 296"/>
                <a:gd name="T104" fmla="*/ 892 w 1276"/>
                <a:gd name="T105" fmla="*/ 209 h 296"/>
                <a:gd name="T106" fmla="*/ 928 w 1276"/>
                <a:gd name="T107" fmla="*/ 166 h 296"/>
                <a:gd name="T108" fmla="*/ 954 w 1276"/>
                <a:gd name="T109" fmla="*/ 149 h 296"/>
                <a:gd name="T110" fmla="*/ 921 w 1276"/>
                <a:gd name="T111" fmla="*/ 71 h 296"/>
                <a:gd name="T112" fmla="*/ 859 w 1276"/>
                <a:gd name="T113" fmla="*/ 19 h 296"/>
                <a:gd name="T114" fmla="*/ 859 w 1276"/>
                <a:gd name="T115" fmla="*/ 1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296"/>
                <a:gd name="T176" fmla="*/ 1276 w 1276"/>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296">
                  <a:moveTo>
                    <a:pt x="859" y="19"/>
                  </a:moveTo>
                  <a:lnTo>
                    <a:pt x="954" y="61"/>
                  </a:lnTo>
                  <a:lnTo>
                    <a:pt x="1049" y="64"/>
                  </a:lnTo>
                  <a:lnTo>
                    <a:pt x="1161" y="38"/>
                  </a:lnTo>
                  <a:lnTo>
                    <a:pt x="1276" y="0"/>
                  </a:lnTo>
                  <a:lnTo>
                    <a:pt x="1164" y="102"/>
                  </a:lnTo>
                  <a:lnTo>
                    <a:pt x="1045" y="194"/>
                  </a:lnTo>
                  <a:lnTo>
                    <a:pt x="1030" y="213"/>
                  </a:lnTo>
                  <a:lnTo>
                    <a:pt x="1014" y="225"/>
                  </a:lnTo>
                  <a:lnTo>
                    <a:pt x="978" y="199"/>
                  </a:lnTo>
                  <a:lnTo>
                    <a:pt x="938" y="204"/>
                  </a:lnTo>
                  <a:lnTo>
                    <a:pt x="911" y="218"/>
                  </a:lnTo>
                  <a:lnTo>
                    <a:pt x="923" y="249"/>
                  </a:lnTo>
                  <a:lnTo>
                    <a:pt x="954" y="280"/>
                  </a:lnTo>
                  <a:lnTo>
                    <a:pt x="947" y="296"/>
                  </a:lnTo>
                  <a:lnTo>
                    <a:pt x="873" y="247"/>
                  </a:lnTo>
                  <a:lnTo>
                    <a:pt x="850" y="242"/>
                  </a:lnTo>
                  <a:lnTo>
                    <a:pt x="823" y="282"/>
                  </a:lnTo>
                  <a:lnTo>
                    <a:pt x="788" y="266"/>
                  </a:lnTo>
                  <a:lnTo>
                    <a:pt x="752" y="268"/>
                  </a:lnTo>
                  <a:lnTo>
                    <a:pt x="721" y="282"/>
                  </a:lnTo>
                  <a:lnTo>
                    <a:pt x="683" y="280"/>
                  </a:lnTo>
                  <a:lnTo>
                    <a:pt x="666" y="266"/>
                  </a:lnTo>
                  <a:lnTo>
                    <a:pt x="642" y="270"/>
                  </a:lnTo>
                  <a:lnTo>
                    <a:pt x="612" y="289"/>
                  </a:lnTo>
                  <a:lnTo>
                    <a:pt x="550" y="280"/>
                  </a:lnTo>
                  <a:lnTo>
                    <a:pt x="481" y="266"/>
                  </a:lnTo>
                  <a:lnTo>
                    <a:pt x="366" y="266"/>
                  </a:lnTo>
                  <a:lnTo>
                    <a:pt x="302" y="280"/>
                  </a:lnTo>
                  <a:lnTo>
                    <a:pt x="207" y="270"/>
                  </a:lnTo>
                  <a:lnTo>
                    <a:pt x="119" y="273"/>
                  </a:lnTo>
                  <a:lnTo>
                    <a:pt x="52" y="237"/>
                  </a:lnTo>
                  <a:lnTo>
                    <a:pt x="21" y="185"/>
                  </a:lnTo>
                  <a:lnTo>
                    <a:pt x="0" y="166"/>
                  </a:lnTo>
                  <a:lnTo>
                    <a:pt x="47" y="175"/>
                  </a:lnTo>
                  <a:lnTo>
                    <a:pt x="133" y="230"/>
                  </a:lnTo>
                  <a:lnTo>
                    <a:pt x="207" y="256"/>
                  </a:lnTo>
                  <a:lnTo>
                    <a:pt x="302" y="263"/>
                  </a:lnTo>
                  <a:lnTo>
                    <a:pt x="395" y="249"/>
                  </a:lnTo>
                  <a:lnTo>
                    <a:pt x="385" y="161"/>
                  </a:lnTo>
                  <a:lnTo>
                    <a:pt x="421" y="237"/>
                  </a:lnTo>
                  <a:lnTo>
                    <a:pt x="454" y="249"/>
                  </a:lnTo>
                  <a:lnTo>
                    <a:pt x="526" y="256"/>
                  </a:lnTo>
                  <a:lnTo>
                    <a:pt x="557" y="261"/>
                  </a:lnTo>
                  <a:lnTo>
                    <a:pt x="597" y="277"/>
                  </a:lnTo>
                  <a:lnTo>
                    <a:pt x="657" y="247"/>
                  </a:lnTo>
                  <a:lnTo>
                    <a:pt x="712" y="270"/>
                  </a:lnTo>
                  <a:lnTo>
                    <a:pt x="723" y="183"/>
                  </a:lnTo>
                  <a:lnTo>
                    <a:pt x="752" y="204"/>
                  </a:lnTo>
                  <a:lnTo>
                    <a:pt x="785" y="239"/>
                  </a:lnTo>
                  <a:lnTo>
                    <a:pt x="819" y="254"/>
                  </a:lnTo>
                  <a:lnTo>
                    <a:pt x="840" y="228"/>
                  </a:lnTo>
                  <a:lnTo>
                    <a:pt x="892" y="209"/>
                  </a:lnTo>
                  <a:lnTo>
                    <a:pt x="928" y="166"/>
                  </a:lnTo>
                  <a:lnTo>
                    <a:pt x="954" y="149"/>
                  </a:lnTo>
                  <a:lnTo>
                    <a:pt x="921" y="71"/>
                  </a:lnTo>
                  <a:lnTo>
                    <a:pt x="859"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7" name="Freeform 480"/>
            <p:cNvSpPr>
              <a:spLocks/>
            </p:cNvSpPr>
            <p:nvPr/>
          </p:nvSpPr>
          <p:spPr bwMode="auto">
            <a:xfrm>
              <a:off x="1361" y="2212"/>
              <a:ext cx="612" cy="211"/>
            </a:xfrm>
            <a:custGeom>
              <a:avLst/>
              <a:gdLst>
                <a:gd name="T0" fmla="*/ 612 w 612"/>
                <a:gd name="T1" fmla="*/ 95 h 211"/>
                <a:gd name="T2" fmla="*/ 491 w 612"/>
                <a:gd name="T3" fmla="*/ 95 h 211"/>
                <a:gd name="T4" fmla="*/ 464 w 612"/>
                <a:gd name="T5" fmla="*/ 90 h 211"/>
                <a:gd name="T6" fmla="*/ 395 w 612"/>
                <a:gd name="T7" fmla="*/ 50 h 211"/>
                <a:gd name="T8" fmla="*/ 288 w 612"/>
                <a:gd name="T9" fmla="*/ 19 h 211"/>
                <a:gd name="T10" fmla="*/ 248 w 612"/>
                <a:gd name="T11" fmla="*/ 19 h 211"/>
                <a:gd name="T12" fmla="*/ 203 w 612"/>
                <a:gd name="T13" fmla="*/ 7 h 211"/>
                <a:gd name="T14" fmla="*/ 155 w 612"/>
                <a:gd name="T15" fmla="*/ 21 h 211"/>
                <a:gd name="T16" fmla="*/ 74 w 612"/>
                <a:gd name="T17" fmla="*/ 21 h 211"/>
                <a:gd name="T18" fmla="*/ 27 w 612"/>
                <a:gd name="T19" fmla="*/ 21 h 211"/>
                <a:gd name="T20" fmla="*/ 24 w 612"/>
                <a:gd name="T21" fmla="*/ 45 h 211"/>
                <a:gd name="T22" fmla="*/ 53 w 612"/>
                <a:gd name="T23" fmla="*/ 71 h 211"/>
                <a:gd name="T24" fmla="*/ 107 w 612"/>
                <a:gd name="T25" fmla="*/ 76 h 211"/>
                <a:gd name="T26" fmla="*/ 210 w 612"/>
                <a:gd name="T27" fmla="*/ 107 h 211"/>
                <a:gd name="T28" fmla="*/ 241 w 612"/>
                <a:gd name="T29" fmla="*/ 123 h 211"/>
                <a:gd name="T30" fmla="*/ 267 w 612"/>
                <a:gd name="T31" fmla="*/ 152 h 211"/>
                <a:gd name="T32" fmla="*/ 348 w 612"/>
                <a:gd name="T33" fmla="*/ 194 h 211"/>
                <a:gd name="T34" fmla="*/ 417 w 612"/>
                <a:gd name="T35" fmla="*/ 206 h 211"/>
                <a:gd name="T36" fmla="*/ 369 w 612"/>
                <a:gd name="T37" fmla="*/ 211 h 211"/>
                <a:gd name="T38" fmla="*/ 260 w 612"/>
                <a:gd name="T39" fmla="*/ 166 h 211"/>
                <a:gd name="T40" fmla="*/ 176 w 612"/>
                <a:gd name="T41" fmla="*/ 114 h 211"/>
                <a:gd name="T42" fmla="*/ 74 w 612"/>
                <a:gd name="T43" fmla="*/ 92 h 211"/>
                <a:gd name="T44" fmla="*/ 22 w 612"/>
                <a:gd name="T45" fmla="*/ 64 h 211"/>
                <a:gd name="T46" fmla="*/ 0 w 612"/>
                <a:gd name="T47" fmla="*/ 45 h 211"/>
                <a:gd name="T48" fmla="*/ 10 w 612"/>
                <a:gd name="T49" fmla="*/ 21 h 211"/>
                <a:gd name="T50" fmla="*/ 17 w 612"/>
                <a:gd name="T51" fmla="*/ 2 h 211"/>
                <a:gd name="T52" fmla="*/ 93 w 612"/>
                <a:gd name="T53" fmla="*/ 12 h 211"/>
                <a:gd name="T54" fmla="*/ 165 w 612"/>
                <a:gd name="T55" fmla="*/ 2 h 211"/>
                <a:gd name="T56" fmla="*/ 260 w 612"/>
                <a:gd name="T57" fmla="*/ 0 h 211"/>
                <a:gd name="T58" fmla="*/ 355 w 612"/>
                <a:gd name="T59" fmla="*/ 16 h 211"/>
                <a:gd name="T60" fmla="*/ 426 w 612"/>
                <a:gd name="T61" fmla="*/ 50 h 211"/>
                <a:gd name="T62" fmla="*/ 493 w 612"/>
                <a:gd name="T63" fmla="*/ 83 h 211"/>
                <a:gd name="T64" fmla="*/ 612 w 612"/>
                <a:gd name="T65" fmla="*/ 83 h 211"/>
                <a:gd name="T66" fmla="*/ 612 w 612"/>
                <a:gd name="T67" fmla="*/ 95 h 211"/>
                <a:gd name="T68" fmla="*/ 612 w 612"/>
                <a:gd name="T69" fmla="*/ 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211"/>
                <a:gd name="T107" fmla="*/ 612 w 61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211">
                  <a:moveTo>
                    <a:pt x="612" y="95"/>
                  </a:moveTo>
                  <a:lnTo>
                    <a:pt x="491" y="95"/>
                  </a:lnTo>
                  <a:lnTo>
                    <a:pt x="464" y="90"/>
                  </a:lnTo>
                  <a:lnTo>
                    <a:pt x="395" y="50"/>
                  </a:lnTo>
                  <a:lnTo>
                    <a:pt x="288" y="19"/>
                  </a:lnTo>
                  <a:lnTo>
                    <a:pt x="248" y="19"/>
                  </a:lnTo>
                  <a:lnTo>
                    <a:pt x="203" y="7"/>
                  </a:lnTo>
                  <a:lnTo>
                    <a:pt x="155" y="21"/>
                  </a:lnTo>
                  <a:lnTo>
                    <a:pt x="74" y="21"/>
                  </a:lnTo>
                  <a:lnTo>
                    <a:pt x="27" y="21"/>
                  </a:lnTo>
                  <a:lnTo>
                    <a:pt x="24" y="45"/>
                  </a:lnTo>
                  <a:lnTo>
                    <a:pt x="53" y="71"/>
                  </a:lnTo>
                  <a:lnTo>
                    <a:pt x="107" y="76"/>
                  </a:lnTo>
                  <a:lnTo>
                    <a:pt x="210" y="107"/>
                  </a:lnTo>
                  <a:lnTo>
                    <a:pt x="241" y="123"/>
                  </a:lnTo>
                  <a:lnTo>
                    <a:pt x="267" y="152"/>
                  </a:lnTo>
                  <a:lnTo>
                    <a:pt x="348" y="194"/>
                  </a:lnTo>
                  <a:lnTo>
                    <a:pt x="417" y="206"/>
                  </a:lnTo>
                  <a:lnTo>
                    <a:pt x="369" y="211"/>
                  </a:lnTo>
                  <a:lnTo>
                    <a:pt x="260" y="166"/>
                  </a:lnTo>
                  <a:lnTo>
                    <a:pt x="176" y="114"/>
                  </a:lnTo>
                  <a:lnTo>
                    <a:pt x="74" y="92"/>
                  </a:lnTo>
                  <a:lnTo>
                    <a:pt x="22" y="64"/>
                  </a:lnTo>
                  <a:lnTo>
                    <a:pt x="0" y="45"/>
                  </a:lnTo>
                  <a:lnTo>
                    <a:pt x="10" y="21"/>
                  </a:lnTo>
                  <a:lnTo>
                    <a:pt x="17" y="2"/>
                  </a:lnTo>
                  <a:lnTo>
                    <a:pt x="93" y="12"/>
                  </a:lnTo>
                  <a:lnTo>
                    <a:pt x="165" y="2"/>
                  </a:lnTo>
                  <a:lnTo>
                    <a:pt x="260" y="0"/>
                  </a:lnTo>
                  <a:lnTo>
                    <a:pt x="355" y="16"/>
                  </a:lnTo>
                  <a:lnTo>
                    <a:pt x="426" y="50"/>
                  </a:lnTo>
                  <a:lnTo>
                    <a:pt x="493" y="83"/>
                  </a:lnTo>
                  <a:lnTo>
                    <a:pt x="612" y="83"/>
                  </a:lnTo>
                  <a:lnTo>
                    <a:pt x="612"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8" name="Freeform 481"/>
            <p:cNvSpPr>
              <a:spLocks/>
            </p:cNvSpPr>
            <p:nvPr/>
          </p:nvSpPr>
          <p:spPr bwMode="auto">
            <a:xfrm>
              <a:off x="1116" y="2316"/>
              <a:ext cx="2573" cy="1168"/>
            </a:xfrm>
            <a:custGeom>
              <a:avLst/>
              <a:gdLst>
                <a:gd name="T0" fmla="*/ 633 w 2573"/>
                <a:gd name="T1" fmla="*/ 131 h 1168"/>
                <a:gd name="T2" fmla="*/ 795 w 2573"/>
                <a:gd name="T3" fmla="*/ 176 h 1168"/>
                <a:gd name="T4" fmla="*/ 900 w 2573"/>
                <a:gd name="T5" fmla="*/ 204 h 1168"/>
                <a:gd name="T6" fmla="*/ 905 w 2573"/>
                <a:gd name="T7" fmla="*/ 90 h 1168"/>
                <a:gd name="T8" fmla="*/ 886 w 2573"/>
                <a:gd name="T9" fmla="*/ 0 h 1168"/>
                <a:gd name="T10" fmla="*/ 938 w 2573"/>
                <a:gd name="T11" fmla="*/ 157 h 1168"/>
                <a:gd name="T12" fmla="*/ 881 w 2573"/>
                <a:gd name="T13" fmla="*/ 235 h 1168"/>
                <a:gd name="T14" fmla="*/ 978 w 2573"/>
                <a:gd name="T15" fmla="*/ 254 h 1168"/>
                <a:gd name="T16" fmla="*/ 1162 w 2573"/>
                <a:gd name="T17" fmla="*/ 271 h 1168"/>
                <a:gd name="T18" fmla="*/ 1459 w 2573"/>
                <a:gd name="T19" fmla="*/ 335 h 1168"/>
                <a:gd name="T20" fmla="*/ 1495 w 2573"/>
                <a:gd name="T21" fmla="*/ 359 h 1168"/>
                <a:gd name="T22" fmla="*/ 1195 w 2573"/>
                <a:gd name="T23" fmla="*/ 306 h 1168"/>
                <a:gd name="T24" fmla="*/ 978 w 2573"/>
                <a:gd name="T25" fmla="*/ 347 h 1168"/>
                <a:gd name="T26" fmla="*/ 588 w 2573"/>
                <a:gd name="T27" fmla="*/ 261 h 1168"/>
                <a:gd name="T28" fmla="*/ 498 w 2573"/>
                <a:gd name="T29" fmla="*/ 321 h 1168"/>
                <a:gd name="T30" fmla="*/ 467 w 2573"/>
                <a:gd name="T31" fmla="*/ 506 h 1168"/>
                <a:gd name="T32" fmla="*/ 545 w 2573"/>
                <a:gd name="T33" fmla="*/ 555 h 1168"/>
                <a:gd name="T34" fmla="*/ 726 w 2573"/>
                <a:gd name="T35" fmla="*/ 591 h 1168"/>
                <a:gd name="T36" fmla="*/ 943 w 2573"/>
                <a:gd name="T37" fmla="*/ 639 h 1168"/>
                <a:gd name="T38" fmla="*/ 1109 w 2573"/>
                <a:gd name="T39" fmla="*/ 698 h 1168"/>
                <a:gd name="T40" fmla="*/ 1459 w 2573"/>
                <a:gd name="T41" fmla="*/ 757 h 1168"/>
                <a:gd name="T42" fmla="*/ 1473 w 2573"/>
                <a:gd name="T43" fmla="*/ 729 h 1168"/>
                <a:gd name="T44" fmla="*/ 1816 w 2573"/>
                <a:gd name="T45" fmla="*/ 710 h 1168"/>
                <a:gd name="T46" fmla="*/ 2206 w 2573"/>
                <a:gd name="T47" fmla="*/ 430 h 1168"/>
                <a:gd name="T48" fmla="*/ 2573 w 2573"/>
                <a:gd name="T49" fmla="*/ 230 h 1168"/>
                <a:gd name="T50" fmla="*/ 2183 w 2573"/>
                <a:gd name="T51" fmla="*/ 489 h 1168"/>
                <a:gd name="T52" fmla="*/ 2087 w 2573"/>
                <a:gd name="T53" fmla="*/ 605 h 1168"/>
                <a:gd name="T54" fmla="*/ 2318 w 2573"/>
                <a:gd name="T55" fmla="*/ 636 h 1168"/>
                <a:gd name="T56" fmla="*/ 2276 w 2573"/>
                <a:gd name="T57" fmla="*/ 653 h 1168"/>
                <a:gd name="T58" fmla="*/ 2183 w 2573"/>
                <a:gd name="T59" fmla="*/ 679 h 1168"/>
                <a:gd name="T60" fmla="*/ 2009 w 2573"/>
                <a:gd name="T61" fmla="*/ 646 h 1168"/>
                <a:gd name="T62" fmla="*/ 1885 w 2573"/>
                <a:gd name="T63" fmla="*/ 741 h 1168"/>
                <a:gd name="T64" fmla="*/ 1823 w 2573"/>
                <a:gd name="T65" fmla="*/ 741 h 1168"/>
                <a:gd name="T66" fmla="*/ 1771 w 2573"/>
                <a:gd name="T67" fmla="*/ 814 h 1168"/>
                <a:gd name="T68" fmla="*/ 1735 w 2573"/>
                <a:gd name="T69" fmla="*/ 919 h 1168"/>
                <a:gd name="T70" fmla="*/ 1740 w 2573"/>
                <a:gd name="T71" fmla="*/ 1014 h 1168"/>
                <a:gd name="T72" fmla="*/ 1745 w 2573"/>
                <a:gd name="T73" fmla="*/ 1056 h 1168"/>
                <a:gd name="T74" fmla="*/ 1728 w 2573"/>
                <a:gd name="T75" fmla="*/ 890 h 1168"/>
                <a:gd name="T76" fmla="*/ 1738 w 2573"/>
                <a:gd name="T77" fmla="*/ 831 h 1168"/>
                <a:gd name="T78" fmla="*/ 1661 w 2573"/>
                <a:gd name="T79" fmla="*/ 947 h 1168"/>
                <a:gd name="T80" fmla="*/ 1097 w 2573"/>
                <a:gd name="T81" fmla="*/ 987 h 1168"/>
                <a:gd name="T82" fmla="*/ 107 w 2573"/>
                <a:gd name="T83" fmla="*/ 1021 h 1168"/>
                <a:gd name="T84" fmla="*/ 917 w 2573"/>
                <a:gd name="T85" fmla="*/ 907 h 1168"/>
                <a:gd name="T86" fmla="*/ 1057 w 2573"/>
                <a:gd name="T87" fmla="*/ 862 h 1168"/>
                <a:gd name="T88" fmla="*/ 814 w 2573"/>
                <a:gd name="T89" fmla="*/ 790 h 1168"/>
                <a:gd name="T90" fmla="*/ 338 w 2573"/>
                <a:gd name="T91" fmla="*/ 660 h 1168"/>
                <a:gd name="T92" fmla="*/ 7 w 2573"/>
                <a:gd name="T93" fmla="*/ 449 h 1168"/>
                <a:gd name="T94" fmla="*/ 91 w 2573"/>
                <a:gd name="T95" fmla="*/ 427 h 1168"/>
                <a:gd name="T96" fmla="*/ 153 w 2573"/>
                <a:gd name="T97" fmla="*/ 482 h 1168"/>
                <a:gd name="T98" fmla="*/ 317 w 2573"/>
                <a:gd name="T99" fmla="*/ 522 h 1168"/>
                <a:gd name="T100" fmla="*/ 452 w 2573"/>
                <a:gd name="T101" fmla="*/ 537 h 1168"/>
                <a:gd name="T102" fmla="*/ 462 w 2573"/>
                <a:gd name="T103" fmla="*/ 378 h 1168"/>
                <a:gd name="T104" fmla="*/ 529 w 2573"/>
                <a:gd name="T105" fmla="*/ 249 h 1168"/>
                <a:gd name="T106" fmla="*/ 610 w 2573"/>
                <a:gd name="T107" fmla="*/ 249 h 1168"/>
                <a:gd name="T108" fmla="*/ 795 w 2573"/>
                <a:gd name="T109" fmla="*/ 313 h 1168"/>
                <a:gd name="T110" fmla="*/ 610 w 2573"/>
                <a:gd name="T111" fmla="*/ 219 h 1168"/>
                <a:gd name="T112" fmla="*/ 481 w 2573"/>
                <a:gd name="T113" fmla="*/ 145 h 1168"/>
                <a:gd name="T114" fmla="*/ 783 w 2573"/>
                <a:gd name="T115" fmla="*/ 256 h 1168"/>
                <a:gd name="T116" fmla="*/ 757 w 2573"/>
                <a:gd name="T117" fmla="*/ 176 h 1168"/>
                <a:gd name="T118" fmla="*/ 583 w 2573"/>
                <a:gd name="T119" fmla="*/ 102 h 1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3"/>
                <a:gd name="T181" fmla="*/ 0 h 1168"/>
                <a:gd name="T182" fmla="*/ 2573 w 2573"/>
                <a:gd name="T183" fmla="*/ 1168 h 1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3" h="1168">
                  <a:moveTo>
                    <a:pt x="583" y="102"/>
                  </a:moveTo>
                  <a:lnTo>
                    <a:pt x="633" y="131"/>
                  </a:lnTo>
                  <a:lnTo>
                    <a:pt x="740" y="157"/>
                  </a:lnTo>
                  <a:lnTo>
                    <a:pt x="795" y="176"/>
                  </a:lnTo>
                  <a:lnTo>
                    <a:pt x="843" y="209"/>
                  </a:lnTo>
                  <a:lnTo>
                    <a:pt x="900" y="204"/>
                  </a:lnTo>
                  <a:lnTo>
                    <a:pt x="917" y="154"/>
                  </a:lnTo>
                  <a:lnTo>
                    <a:pt x="905" y="90"/>
                  </a:lnTo>
                  <a:lnTo>
                    <a:pt x="864" y="0"/>
                  </a:lnTo>
                  <a:lnTo>
                    <a:pt x="886" y="0"/>
                  </a:lnTo>
                  <a:lnTo>
                    <a:pt x="924" y="88"/>
                  </a:lnTo>
                  <a:lnTo>
                    <a:pt x="938" y="157"/>
                  </a:lnTo>
                  <a:lnTo>
                    <a:pt x="917" y="226"/>
                  </a:lnTo>
                  <a:lnTo>
                    <a:pt x="881" y="235"/>
                  </a:lnTo>
                  <a:lnTo>
                    <a:pt x="900" y="264"/>
                  </a:lnTo>
                  <a:lnTo>
                    <a:pt x="978" y="254"/>
                  </a:lnTo>
                  <a:lnTo>
                    <a:pt x="1076" y="271"/>
                  </a:lnTo>
                  <a:lnTo>
                    <a:pt x="1162" y="271"/>
                  </a:lnTo>
                  <a:lnTo>
                    <a:pt x="1276" y="302"/>
                  </a:lnTo>
                  <a:lnTo>
                    <a:pt x="1459" y="335"/>
                  </a:lnTo>
                  <a:lnTo>
                    <a:pt x="1509" y="328"/>
                  </a:lnTo>
                  <a:lnTo>
                    <a:pt x="1495" y="359"/>
                  </a:lnTo>
                  <a:lnTo>
                    <a:pt x="1238" y="356"/>
                  </a:lnTo>
                  <a:lnTo>
                    <a:pt x="1195" y="306"/>
                  </a:lnTo>
                  <a:lnTo>
                    <a:pt x="1047" y="313"/>
                  </a:lnTo>
                  <a:lnTo>
                    <a:pt x="978" y="347"/>
                  </a:lnTo>
                  <a:lnTo>
                    <a:pt x="778" y="332"/>
                  </a:lnTo>
                  <a:lnTo>
                    <a:pt x="588" y="261"/>
                  </a:lnTo>
                  <a:lnTo>
                    <a:pt x="543" y="261"/>
                  </a:lnTo>
                  <a:lnTo>
                    <a:pt x="498" y="321"/>
                  </a:lnTo>
                  <a:lnTo>
                    <a:pt x="469" y="432"/>
                  </a:lnTo>
                  <a:lnTo>
                    <a:pt x="467" y="506"/>
                  </a:lnTo>
                  <a:lnTo>
                    <a:pt x="479" y="541"/>
                  </a:lnTo>
                  <a:lnTo>
                    <a:pt x="545" y="555"/>
                  </a:lnTo>
                  <a:lnTo>
                    <a:pt x="610" y="591"/>
                  </a:lnTo>
                  <a:lnTo>
                    <a:pt x="726" y="591"/>
                  </a:lnTo>
                  <a:lnTo>
                    <a:pt x="864" y="631"/>
                  </a:lnTo>
                  <a:lnTo>
                    <a:pt x="943" y="639"/>
                  </a:lnTo>
                  <a:lnTo>
                    <a:pt x="969" y="617"/>
                  </a:lnTo>
                  <a:lnTo>
                    <a:pt x="1109" y="698"/>
                  </a:lnTo>
                  <a:lnTo>
                    <a:pt x="1221" y="681"/>
                  </a:lnTo>
                  <a:lnTo>
                    <a:pt x="1459" y="757"/>
                  </a:lnTo>
                  <a:lnTo>
                    <a:pt x="1357" y="646"/>
                  </a:lnTo>
                  <a:lnTo>
                    <a:pt x="1473" y="729"/>
                  </a:lnTo>
                  <a:lnTo>
                    <a:pt x="1652" y="752"/>
                  </a:lnTo>
                  <a:lnTo>
                    <a:pt x="1816" y="710"/>
                  </a:lnTo>
                  <a:lnTo>
                    <a:pt x="1911" y="612"/>
                  </a:lnTo>
                  <a:lnTo>
                    <a:pt x="2206" y="430"/>
                  </a:lnTo>
                  <a:lnTo>
                    <a:pt x="2459" y="297"/>
                  </a:lnTo>
                  <a:lnTo>
                    <a:pt x="2573" y="230"/>
                  </a:lnTo>
                  <a:lnTo>
                    <a:pt x="2561" y="266"/>
                  </a:lnTo>
                  <a:lnTo>
                    <a:pt x="2183" y="489"/>
                  </a:lnTo>
                  <a:lnTo>
                    <a:pt x="2078" y="565"/>
                  </a:lnTo>
                  <a:lnTo>
                    <a:pt x="2087" y="605"/>
                  </a:lnTo>
                  <a:lnTo>
                    <a:pt x="2171" y="629"/>
                  </a:lnTo>
                  <a:lnTo>
                    <a:pt x="2318" y="636"/>
                  </a:lnTo>
                  <a:lnTo>
                    <a:pt x="2444" y="679"/>
                  </a:lnTo>
                  <a:lnTo>
                    <a:pt x="2276" y="653"/>
                  </a:lnTo>
                  <a:lnTo>
                    <a:pt x="2235" y="662"/>
                  </a:lnTo>
                  <a:lnTo>
                    <a:pt x="2183" y="679"/>
                  </a:lnTo>
                  <a:lnTo>
                    <a:pt x="2083" y="662"/>
                  </a:lnTo>
                  <a:lnTo>
                    <a:pt x="2009" y="646"/>
                  </a:lnTo>
                  <a:lnTo>
                    <a:pt x="1907" y="703"/>
                  </a:lnTo>
                  <a:lnTo>
                    <a:pt x="1885" y="741"/>
                  </a:lnTo>
                  <a:lnTo>
                    <a:pt x="1885" y="802"/>
                  </a:lnTo>
                  <a:lnTo>
                    <a:pt x="1823" y="741"/>
                  </a:lnTo>
                  <a:lnTo>
                    <a:pt x="1778" y="750"/>
                  </a:lnTo>
                  <a:lnTo>
                    <a:pt x="1771" y="814"/>
                  </a:lnTo>
                  <a:lnTo>
                    <a:pt x="1773" y="866"/>
                  </a:lnTo>
                  <a:lnTo>
                    <a:pt x="1735" y="919"/>
                  </a:lnTo>
                  <a:lnTo>
                    <a:pt x="1728" y="964"/>
                  </a:lnTo>
                  <a:lnTo>
                    <a:pt x="1740" y="1014"/>
                  </a:lnTo>
                  <a:lnTo>
                    <a:pt x="1838" y="1168"/>
                  </a:lnTo>
                  <a:lnTo>
                    <a:pt x="1745" y="1056"/>
                  </a:lnTo>
                  <a:lnTo>
                    <a:pt x="1702" y="959"/>
                  </a:lnTo>
                  <a:lnTo>
                    <a:pt x="1728" y="890"/>
                  </a:lnTo>
                  <a:lnTo>
                    <a:pt x="1745" y="852"/>
                  </a:lnTo>
                  <a:lnTo>
                    <a:pt x="1738" y="831"/>
                  </a:lnTo>
                  <a:lnTo>
                    <a:pt x="1704" y="892"/>
                  </a:lnTo>
                  <a:lnTo>
                    <a:pt x="1661" y="947"/>
                  </a:lnTo>
                  <a:lnTo>
                    <a:pt x="1661" y="987"/>
                  </a:lnTo>
                  <a:lnTo>
                    <a:pt x="1097" y="987"/>
                  </a:lnTo>
                  <a:lnTo>
                    <a:pt x="962" y="1025"/>
                  </a:lnTo>
                  <a:lnTo>
                    <a:pt x="107" y="1021"/>
                  </a:lnTo>
                  <a:lnTo>
                    <a:pt x="117" y="902"/>
                  </a:lnTo>
                  <a:lnTo>
                    <a:pt x="917" y="907"/>
                  </a:lnTo>
                  <a:lnTo>
                    <a:pt x="995" y="900"/>
                  </a:lnTo>
                  <a:lnTo>
                    <a:pt x="1057" y="862"/>
                  </a:lnTo>
                  <a:lnTo>
                    <a:pt x="1076" y="812"/>
                  </a:lnTo>
                  <a:lnTo>
                    <a:pt x="814" y="790"/>
                  </a:lnTo>
                  <a:lnTo>
                    <a:pt x="640" y="769"/>
                  </a:lnTo>
                  <a:lnTo>
                    <a:pt x="338" y="660"/>
                  </a:lnTo>
                  <a:lnTo>
                    <a:pt x="0" y="513"/>
                  </a:lnTo>
                  <a:lnTo>
                    <a:pt x="7" y="449"/>
                  </a:lnTo>
                  <a:lnTo>
                    <a:pt x="91" y="382"/>
                  </a:lnTo>
                  <a:lnTo>
                    <a:pt x="91" y="427"/>
                  </a:lnTo>
                  <a:lnTo>
                    <a:pt x="105" y="463"/>
                  </a:lnTo>
                  <a:lnTo>
                    <a:pt x="153" y="482"/>
                  </a:lnTo>
                  <a:lnTo>
                    <a:pt x="219" y="487"/>
                  </a:lnTo>
                  <a:lnTo>
                    <a:pt x="317" y="522"/>
                  </a:lnTo>
                  <a:lnTo>
                    <a:pt x="391" y="532"/>
                  </a:lnTo>
                  <a:lnTo>
                    <a:pt x="452" y="537"/>
                  </a:lnTo>
                  <a:lnTo>
                    <a:pt x="452" y="463"/>
                  </a:lnTo>
                  <a:lnTo>
                    <a:pt x="462" y="378"/>
                  </a:lnTo>
                  <a:lnTo>
                    <a:pt x="486" y="302"/>
                  </a:lnTo>
                  <a:lnTo>
                    <a:pt x="529" y="249"/>
                  </a:lnTo>
                  <a:lnTo>
                    <a:pt x="569" y="242"/>
                  </a:lnTo>
                  <a:lnTo>
                    <a:pt x="610" y="249"/>
                  </a:lnTo>
                  <a:lnTo>
                    <a:pt x="736" y="304"/>
                  </a:lnTo>
                  <a:lnTo>
                    <a:pt x="795" y="313"/>
                  </a:lnTo>
                  <a:lnTo>
                    <a:pt x="781" y="290"/>
                  </a:lnTo>
                  <a:lnTo>
                    <a:pt x="610" y="219"/>
                  </a:lnTo>
                  <a:lnTo>
                    <a:pt x="495" y="171"/>
                  </a:lnTo>
                  <a:lnTo>
                    <a:pt x="481" y="145"/>
                  </a:lnTo>
                  <a:lnTo>
                    <a:pt x="664" y="221"/>
                  </a:lnTo>
                  <a:lnTo>
                    <a:pt x="783" y="256"/>
                  </a:lnTo>
                  <a:lnTo>
                    <a:pt x="833" y="226"/>
                  </a:lnTo>
                  <a:lnTo>
                    <a:pt x="757" y="176"/>
                  </a:lnTo>
                  <a:lnTo>
                    <a:pt x="610" y="135"/>
                  </a:lnTo>
                  <a:lnTo>
                    <a:pt x="583" y="10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9" name="Freeform 482"/>
            <p:cNvSpPr>
              <a:spLocks/>
            </p:cNvSpPr>
            <p:nvPr/>
          </p:nvSpPr>
          <p:spPr bwMode="auto">
            <a:xfrm>
              <a:off x="1466" y="2326"/>
              <a:ext cx="202" cy="246"/>
            </a:xfrm>
            <a:custGeom>
              <a:avLst/>
              <a:gdLst>
                <a:gd name="T0" fmla="*/ 188 w 202"/>
                <a:gd name="T1" fmla="*/ 246 h 246"/>
                <a:gd name="T2" fmla="*/ 183 w 202"/>
                <a:gd name="T3" fmla="*/ 216 h 246"/>
                <a:gd name="T4" fmla="*/ 138 w 202"/>
                <a:gd name="T5" fmla="*/ 156 h 246"/>
                <a:gd name="T6" fmla="*/ 102 w 202"/>
                <a:gd name="T7" fmla="*/ 123 h 246"/>
                <a:gd name="T8" fmla="*/ 71 w 202"/>
                <a:gd name="T9" fmla="*/ 47 h 246"/>
                <a:gd name="T10" fmla="*/ 67 w 202"/>
                <a:gd name="T11" fmla="*/ 21 h 246"/>
                <a:gd name="T12" fmla="*/ 36 w 202"/>
                <a:gd name="T13" fmla="*/ 12 h 246"/>
                <a:gd name="T14" fmla="*/ 0 w 202"/>
                <a:gd name="T15" fmla="*/ 23 h 246"/>
                <a:gd name="T16" fmla="*/ 7 w 202"/>
                <a:gd name="T17" fmla="*/ 0 h 246"/>
                <a:gd name="T18" fmla="*/ 48 w 202"/>
                <a:gd name="T19" fmla="*/ 0 h 246"/>
                <a:gd name="T20" fmla="*/ 83 w 202"/>
                <a:gd name="T21" fmla="*/ 14 h 246"/>
                <a:gd name="T22" fmla="*/ 93 w 202"/>
                <a:gd name="T23" fmla="*/ 52 h 246"/>
                <a:gd name="T24" fmla="*/ 114 w 202"/>
                <a:gd name="T25" fmla="*/ 114 h 246"/>
                <a:gd name="T26" fmla="*/ 162 w 202"/>
                <a:gd name="T27" fmla="*/ 161 h 246"/>
                <a:gd name="T28" fmla="*/ 202 w 202"/>
                <a:gd name="T29" fmla="*/ 242 h 246"/>
                <a:gd name="T30" fmla="*/ 188 w 202"/>
                <a:gd name="T31" fmla="*/ 246 h 246"/>
                <a:gd name="T32" fmla="*/ 188 w 202"/>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6"/>
                <a:gd name="T53" fmla="*/ 202 w 20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6">
                  <a:moveTo>
                    <a:pt x="188" y="246"/>
                  </a:moveTo>
                  <a:lnTo>
                    <a:pt x="183" y="216"/>
                  </a:lnTo>
                  <a:lnTo>
                    <a:pt x="138" y="156"/>
                  </a:lnTo>
                  <a:lnTo>
                    <a:pt x="102" y="123"/>
                  </a:lnTo>
                  <a:lnTo>
                    <a:pt x="71" y="47"/>
                  </a:lnTo>
                  <a:lnTo>
                    <a:pt x="67" y="21"/>
                  </a:lnTo>
                  <a:lnTo>
                    <a:pt x="36" y="12"/>
                  </a:lnTo>
                  <a:lnTo>
                    <a:pt x="0" y="23"/>
                  </a:lnTo>
                  <a:lnTo>
                    <a:pt x="7" y="0"/>
                  </a:lnTo>
                  <a:lnTo>
                    <a:pt x="48" y="0"/>
                  </a:lnTo>
                  <a:lnTo>
                    <a:pt x="83" y="14"/>
                  </a:lnTo>
                  <a:lnTo>
                    <a:pt x="93" y="52"/>
                  </a:lnTo>
                  <a:lnTo>
                    <a:pt x="114" y="114"/>
                  </a:lnTo>
                  <a:lnTo>
                    <a:pt x="162" y="161"/>
                  </a:lnTo>
                  <a:lnTo>
                    <a:pt x="202" y="242"/>
                  </a:lnTo>
                  <a:lnTo>
                    <a:pt x="188" y="24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0" name="Freeform 483"/>
            <p:cNvSpPr>
              <a:spLocks/>
            </p:cNvSpPr>
            <p:nvPr/>
          </p:nvSpPr>
          <p:spPr bwMode="auto">
            <a:xfrm>
              <a:off x="445" y="2169"/>
              <a:ext cx="1031" cy="335"/>
            </a:xfrm>
            <a:custGeom>
              <a:avLst/>
              <a:gdLst>
                <a:gd name="T0" fmla="*/ 1019 w 1031"/>
                <a:gd name="T1" fmla="*/ 188 h 335"/>
                <a:gd name="T2" fmla="*/ 990 w 1031"/>
                <a:gd name="T3" fmla="*/ 188 h 335"/>
                <a:gd name="T4" fmla="*/ 990 w 1031"/>
                <a:gd name="T5" fmla="*/ 207 h 335"/>
                <a:gd name="T6" fmla="*/ 1019 w 1031"/>
                <a:gd name="T7" fmla="*/ 230 h 335"/>
                <a:gd name="T8" fmla="*/ 1031 w 1031"/>
                <a:gd name="T9" fmla="*/ 268 h 335"/>
                <a:gd name="T10" fmla="*/ 1021 w 1031"/>
                <a:gd name="T11" fmla="*/ 294 h 335"/>
                <a:gd name="T12" fmla="*/ 950 w 1031"/>
                <a:gd name="T13" fmla="*/ 323 h 335"/>
                <a:gd name="T14" fmla="*/ 904 w 1031"/>
                <a:gd name="T15" fmla="*/ 335 h 335"/>
                <a:gd name="T16" fmla="*/ 757 w 1031"/>
                <a:gd name="T17" fmla="*/ 335 h 335"/>
                <a:gd name="T18" fmla="*/ 645 w 1031"/>
                <a:gd name="T19" fmla="*/ 309 h 335"/>
                <a:gd name="T20" fmla="*/ 559 w 1031"/>
                <a:gd name="T21" fmla="*/ 278 h 335"/>
                <a:gd name="T22" fmla="*/ 10 w 1031"/>
                <a:gd name="T23" fmla="*/ 21 h 335"/>
                <a:gd name="T24" fmla="*/ 0 w 1031"/>
                <a:gd name="T25" fmla="*/ 0 h 335"/>
                <a:gd name="T26" fmla="*/ 619 w 1031"/>
                <a:gd name="T27" fmla="*/ 282 h 335"/>
                <a:gd name="T28" fmla="*/ 712 w 1031"/>
                <a:gd name="T29" fmla="*/ 309 h 335"/>
                <a:gd name="T30" fmla="*/ 859 w 1031"/>
                <a:gd name="T31" fmla="*/ 318 h 335"/>
                <a:gd name="T32" fmla="*/ 950 w 1031"/>
                <a:gd name="T33" fmla="*/ 304 h 335"/>
                <a:gd name="T34" fmla="*/ 997 w 1031"/>
                <a:gd name="T35" fmla="*/ 292 h 335"/>
                <a:gd name="T36" fmla="*/ 1004 w 1031"/>
                <a:gd name="T37" fmla="*/ 252 h 335"/>
                <a:gd name="T38" fmla="*/ 976 w 1031"/>
                <a:gd name="T39" fmla="*/ 218 h 335"/>
                <a:gd name="T40" fmla="*/ 971 w 1031"/>
                <a:gd name="T41" fmla="*/ 190 h 335"/>
                <a:gd name="T42" fmla="*/ 976 w 1031"/>
                <a:gd name="T43" fmla="*/ 173 h 335"/>
                <a:gd name="T44" fmla="*/ 1031 w 1031"/>
                <a:gd name="T45" fmla="*/ 157 h 335"/>
                <a:gd name="T46" fmla="*/ 1019 w 1031"/>
                <a:gd name="T47" fmla="*/ 188 h 335"/>
                <a:gd name="T48" fmla="*/ 1019 w 1031"/>
                <a:gd name="T49" fmla="*/ 18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335"/>
                <a:gd name="T77" fmla="*/ 1031 w 1031"/>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335">
                  <a:moveTo>
                    <a:pt x="1019" y="188"/>
                  </a:moveTo>
                  <a:lnTo>
                    <a:pt x="990" y="188"/>
                  </a:lnTo>
                  <a:lnTo>
                    <a:pt x="990" y="207"/>
                  </a:lnTo>
                  <a:lnTo>
                    <a:pt x="1019" y="230"/>
                  </a:lnTo>
                  <a:lnTo>
                    <a:pt x="1031" y="268"/>
                  </a:lnTo>
                  <a:lnTo>
                    <a:pt x="1021" y="294"/>
                  </a:lnTo>
                  <a:lnTo>
                    <a:pt x="950" y="323"/>
                  </a:lnTo>
                  <a:lnTo>
                    <a:pt x="904" y="335"/>
                  </a:lnTo>
                  <a:lnTo>
                    <a:pt x="757" y="335"/>
                  </a:lnTo>
                  <a:lnTo>
                    <a:pt x="645" y="309"/>
                  </a:lnTo>
                  <a:lnTo>
                    <a:pt x="559" y="278"/>
                  </a:lnTo>
                  <a:lnTo>
                    <a:pt x="10" y="21"/>
                  </a:lnTo>
                  <a:lnTo>
                    <a:pt x="0" y="0"/>
                  </a:lnTo>
                  <a:lnTo>
                    <a:pt x="619" y="282"/>
                  </a:lnTo>
                  <a:lnTo>
                    <a:pt x="712" y="309"/>
                  </a:lnTo>
                  <a:lnTo>
                    <a:pt x="859" y="318"/>
                  </a:lnTo>
                  <a:lnTo>
                    <a:pt x="950" y="304"/>
                  </a:lnTo>
                  <a:lnTo>
                    <a:pt x="997" y="292"/>
                  </a:lnTo>
                  <a:lnTo>
                    <a:pt x="1004" y="252"/>
                  </a:lnTo>
                  <a:lnTo>
                    <a:pt x="976" y="218"/>
                  </a:lnTo>
                  <a:lnTo>
                    <a:pt x="971" y="190"/>
                  </a:lnTo>
                  <a:lnTo>
                    <a:pt x="976" y="173"/>
                  </a:lnTo>
                  <a:lnTo>
                    <a:pt x="1031" y="157"/>
                  </a:lnTo>
                  <a:lnTo>
                    <a:pt x="1019" y="18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1" name="Freeform 484"/>
            <p:cNvSpPr>
              <a:spLocks/>
            </p:cNvSpPr>
            <p:nvPr/>
          </p:nvSpPr>
          <p:spPr bwMode="auto">
            <a:xfrm>
              <a:off x="990" y="2430"/>
              <a:ext cx="317" cy="313"/>
            </a:xfrm>
            <a:custGeom>
              <a:avLst/>
              <a:gdLst>
                <a:gd name="T0" fmla="*/ 17 w 317"/>
                <a:gd name="T1" fmla="*/ 2 h 313"/>
                <a:gd name="T2" fmla="*/ 29 w 317"/>
                <a:gd name="T3" fmla="*/ 71 h 313"/>
                <a:gd name="T4" fmla="*/ 62 w 317"/>
                <a:gd name="T5" fmla="*/ 107 h 313"/>
                <a:gd name="T6" fmla="*/ 157 w 317"/>
                <a:gd name="T7" fmla="*/ 150 h 313"/>
                <a:gd name="T8" fmla="*/ 238 w 317"/>
                <a:gd name="T9" fmla="*/ 166 h 313"/>
                <a:gd name="T10" fmla="*/ 302 w 317"/>
                <a:gd name="T11" fmla="*/ 169 h 313"/>
                <a:gd name="T12" fmla="*/ 317 w 317"/>
                <a:gd name="T13" fmla="*/ 183 h 313"/>
                <a:gd name="T14" fmla="*/ 243 w 317"/>
                <a:gd name="T15" fmla="*/ 183 h 313"/>
                <a:gd name="T16" fmla="*/ 236 w 317"/>
                <a:gd name="T17" fmla="*/ 216 h 313"/>
                <a:gd name="T18" fmla="*/ 250 w 317"/>
                <a:gd name="T19" fmla="*/ 268 h 313"/>
                <a:gd name="T20" fmla="*/ 307 w 317"/>
                <a:gd name="T21" fmla="*/ 278 h 313"/>
                <a:gd name="T22" fmla="*/ 307 w 317"/>
                <a:gd name="T23" fmla="*/ 313 h 313"/>
                <a:gd name="T24" fmla="*/ 264 w 317"/>
                <a:gd name="T25" fmla="*/ 301 h 313"/>
                <a:gd name="T26" fmla="*/ 221 w 317"/>
                <a:gd name="T27" fmla="*/ 261 h 313"/>
                <a:gd name="T28" fmla="*/ 212 w 317"/>
                <a:gd name="T29" fmla="*/ 199 h 313"/>
                <a:gd name="T30" fmla="*/ 200 w 317"/>
                <a:gd name="T31" fmla="*/ 176 h 313"/>
                <a:gd name="T32" fmla="*/ 62 w 317"/>
                <a:gd name="T33" fmla="*/ 128 h 313"/>
                <a:gd name="T34" fmla="*/ 10 w 317"/>
                <a:gd name="T35" fmla="*/ 86 h 313"/>
                <a:gd name="T36" fmla="*/ 0 w 317"/>
                <a:gd name="T37" fmla="*/ 38 h 313"/>
                <a:gd name="T38" fmla="*/ 0 w 317"/>
                <a:gd name="T39" fmla="*/ 0 h 313"/>
                <a:gd name="T40" fmla="*/ 17 w 317"/>
                <a:gd name="T41" fmla="*/ 2 h 313"/>
                <a:gd name="T42" fmla="*/ 17 w 317"/>
                <a:gd name="T43" fmla="*/ 2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
                <a:gd name="T67" fmla="*/ 0 h 313"/>
                <a:gd name="T68" fmla="*/ 317 w 317"/>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 h="313">
                  <a:moveTo>
                    <a:pt x="17" y="2"/>
                  </a:moveTo>
                  <a:lnTo>
                    <a:pt x="29" y="71"/>
                  </a:lnTo>
                  <a:lnTo>
                    <a:pt x="62" y="107"/>
                  </a:lnTo>
                  <a:lnTo>
                    <a:pt x="157" y="150"/>
                  </a:lnTo>
                  <a:lnTo>
                    <a:pt x="238" y="166"/>
                  </a:lnTo>
                  <a:lnTo>
                    <a:pt x="302" y="169"/>
                  </a:lnTo>
                  <a:lnTo>
                    <a:pt x="317" y="183"/>
                  </a:lnTo>
                  <a:lnTo>
                    <a:pt x="243" y="183"/>
                  </a:lnTo>
                  <a:lnTo>
                    <a:pt x="236" y="216"/>
                  </a:lnTo>
                  <a:lnTo>
                    <a:pt x="250" y="268"/>
                  </a:lnTo>
                  <a:lnTo>
                    <a:pt x="307" y="278"/>
                  </a:lnTo>
                  <a:lnTo>
                    <a:pt x="307" y="313"/>
                  </a:lnTo>
                  <a:lnTo>
                    <a:pt x="264" y="301"/>
                  </a:lnTo>
                  <a:lnTo>
                    <a:pt x="221" y="261"/>
                  </a:lnTo>
                  <a:lnTo>
                    <a:pt x="212" y="199"/>
                  </a:lnTo>
                  <a:lnTo>
                    <a:pt x="200" y="176"/>
                  </a:lnTo>
                  <a:lnTo>
                    <a:pt x="62" y="128"/>
                  </a:lnTo>
                  <a:lnTo>
                    <a:pt x="10" y="86"/>
                  </a:lnTo>
                  <a:lnTo>
                    <a:pt x="0" y="38"/>
                  </a:lnTo>
                  <a:lnTo>
                    <a:pt x="0" y="0"/>
                  </a:lnTo>
                  <a:lnTo>
                    <a:pt x="17"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2" name="Freeform 485"/>
            <p:cNvSpPr>
              <a:spLocks/>
            </p:cNvSpPr>
            <p:nvPr/>
          </p:nvSpPr>
          <p:spPr bwMode="auto">
            <a:xfrm>
              <a:off x="1526" y="1993"/>
              <a:ext cx="119" cy="224"/>
            </a:xfrm>
            <a:custGeom>
              <a:avLst/>
              <a:gdLst>
                <a:gd name="T0" fmla="*/ 119 w 119"/>
                <a:gd name="T1" fmla="*/ 15 h 224"/>
                <a:gd name="T2" fmla="*/ 88 w 119"/>
                <a:gd name="T3" fmla="*/ 22 h 224"/>
                <a:gd name="T4" fmla="*/ 35 w 119"/>
                <a:gd name="T5" fmla="*/ 91 h 224"/>
                <a:gd name="T6" fmla="*/ 19 w 119"/>
                <a:gd name="T7" fmla="*/ 150 h 224"/>
                <a:gd name="T8" fmla="*/ 33 w 119"/>
                <a:gd name="T9" fmla="*/ 219 h 224"/>
                <a:gd name="T10" fmla="*/ 14 w 119"/>
                <a:gd name="T11" fmla="*/ 224 h 224"/>
                <a:gd name="T12" fmla="*/ 0 w 119"/>
                <a:gd name="T13" fmla="*/ 155 h 224"/>
                <a:gd name="T14" fmla="*/ 4 w 119"/>
                <a:gd name="T15" fmla="*/ 110 h 224"/>
                <a:gd name="T16" fmla="*/ 33 w 119"/>
                <a:gd name="T17" fmla="*/ 62 h 224"/>
                <a:gd name="T18" fmla="*/ 76 w 119"/>
                <a:gd name="T19" fmla="*/ 17 h 224"/>
                <a:gd name="T20" fmla="*/ 92 w 119"/>
                <a:gd name="T21" fmla="*/ 0 h 224"/>
                <a:gd name="T22" fmla="*/ 119 w 119"/>
                <a:gd name="T23" fmla="*/ 15 h 224"/>
                <a:gd name="T24" fmla="*/ 119 w 119"/>
                <a:gd name="T25" fmla="*/ 15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4"/>
                <a:gd name="T41" fmla="*/ 119 w 119"/>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4">
                  <a:moveTo>
                    <a:pt x="119" y="15"/>
                  </a:moveTo>
                  <a:lnTo>
                    <a:pt x="88" y="22"/>
                  </a:lnTo>
                  <a:lnTo>
                    <a:pt x="35" y="91"/>
                  </a:lnTo>
                  <a:lnTo>
                    <a:pt x="19" y="150"/>
                  </a:lnTo>
                  <a:lnTo>
                    <a:pt x="33" y="219"/>
                  </a:lnTo>
                  <a:lnTo>
                    <a:pt x="14" y="224"/>
                  </a:lnTo>
                  <a:lnTo>
                    <a:pt x="0" y="155"/>
                  </a:lnTo>
                  <a:lnTo>
                    <a:pt x="4" y="110"/>
                  </a:lnTo>
                  <a:lnTo>
                    <a:pt x="33" y="62"/>
                  </a:lnTo>
                  <a:lnTo>
                    <a:pt x="76" y="17"/>
                  </a:lnTo>
                  <a:lnTo>
                    <a:pt x="92" y="0"/>
                  </a:lnTo>
                  <a:lnTo>
                    <a:pt x="119"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3" name="Freeform 486"/>
            <p:cNvSpPr>
              <a:spLocks/>
            </p:cNvSpPr>
            <p:nvPr/>
          </p:nvSpPr>
          <p:spPr bwMode="auto">
            <a:xfrm>
              <a:off x="1214" y="1899"/>
              <a:ext cx="409" cy="329"/>
            </a:xfrm>
            <a:custGeom>
              <a:avLst/>
              <a:gdLst>
                <a:gd name="T0" fmla="*/ 409 w 409"/>
                <a:gd name="T1" fmla="*/ 106 h 329"/>
                <a:gd name="T2" fmla="*/ 285 w 409"/>
                <a:gd name="T3" fmla="*/ 64 h 329"/>
                <a:gd name="T4" fmla="*/ 214 w 409"/>
                <a:gd name="T5" fmla="*/ 16 h 329"/>
                <a:gd name="T6" fmla="*/ 159 w 409"/>
                <a:gd name="T7" fmla="*/ 23 h 329"/>
                <a:gd name="T8" fmla="*/ 143 w 409"/>
                <a:gd name="T9" fmla="*/ 40 h 329"/>
                <a:gd name="T10" fmla="*/ 95 w 409"/>
                <a:gd name="T11" fmla="*/ 45 h 329"/>
                <a:gd name="T12" fmla="*/ 81 w 409"/>
                <a:gd name="T13" fmla="*/ 64 h 329"/>
                <a:gd name="T14" fmla="*/ 55 w 409"/>
                <a:gd name="T15" fmla="*/ 92 h 329"/>
                <a:gd name="T16" fmla="*/ 19 w 409"/>
                <a:gd name="T17" fmla="*/ 147 h 329"/>
                <a:gd name="T18" fmla="*/ 19 w 409"/>
                <a:gd name="T19" fmla="*/ 175 h 329"/>
                <a:gd name="T20" fmla="*/ 43 w 409"/>
                <a:gd name="T21" fmla="*/ 199 h 329"/>
                <a:gd name="T22" fmla="*/ 52 w 409"/>
                <a:gd name="T23" fmla="*/ 265 h 329"/>
                <a:gd name="T24" fmla="*/ 85 w 409"/>
                <a:gd name="T25" fmla="*/ 289 h 329"/>
                <a:gd name="T26" fmla="*/ 143 w 409"/>
                <a:gd name="T27" fmla="*/ 291 h 329"/>
                <a:gd name="T28" fmla="*/ 202 w 409"/>
                <a:gd name="T29" fmla="*/ 313 h 329"/>
                <a:gd name="T30" fmla="*/ 293 w 409"/>
                <a:gd name="T31" fmla="*/ 325 h 329"/>
                <a:gd name="T32" fmla="*/ 207 w 409"/>
                <a:gd name="T33" fmla="*/ 329 h 329"/>
                <a:gd name="T34" fmla="*/ 93 w 409"/>
                <a:gd name="T35" fmla="*/ 301 h 329"/>
                <a:gd name="T36" fmla="*/ 52 w 409"/>
                <a:gd name="T37" fmla="*/ 284 h 329"/>
                <a:gd name="T38" fmla="*/ 33 w 409"/>
                <a:gd name="T39" fmla="*/ 251 h 329"/>
                <a:gd name="T40" fmla="*/ 31 w 409"/>
                <a:gd name="T41" fmla="*/ 213 h 329"/>
                <a:gd name="T42" fmla="*/ 2 w 409"/>
                <a:gd name="T43" fmla="*/ 182 h 329"/>
                <a:gd name="T44" fmla="*/ 0 w 409"/>
                <a:gd name="T45" fmla="*/ 149 h 329"/>
                <a:gd name="T46" fmla="*/ 43 w 409"/>
                <a:gd name="T47" fmla="*/ 83 h 329"/>
                <a:gd name="T48" fmla="*/ 62 w 409"/>
                <a:gd name="T49" fmla="*/ 64 h 329"/>
                <a:gd name="T50" fmla="*/ 81 w 409"/>
                <a:gd name="T51" fmla="*/ 30 h 329"/>
                <a:gd name="T52" fmla="*/ 131 w 409"/>
                <a:gd name="T53" fmla="*/ 28 h 329"/>
                <a:gd name="T54" fmla="*/ 143 w 409"/>
                <a:gd name="T55" fmla="*/ 11 h 329"/>
                <a:gd name="T56" fmla="*/ 176 w 409"/>
                <a:gd name="T57" fmla="*/ 0 h 329"/>
                <a:gd name="T58" fmla="*/ 238 w 409"/>
                <a:gd name="T59" fmla="*/ 7 h 329"/>
                <a:gd name="T60" fmla="*/ 295 w 409"/>
                <a:gd name="T61" fmla="*/ 52 h 329"/>
                <a:gd name="T62" fmla="*/ 376 w 409"/>
                <a:gd name="T63" fmla="*/ 78 h 329"/>
                <a:gd name="T64" fmla="*/ 409 w 409"/>
                <a:gd name="T65" fmla="*/ 106 h 329"/>
                <a:gd name="T66" fmla="*/ 409 w 409"/>
                <a:gd name="T67" fmla="*/ 106 h 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9"/>
                <a:gd name="T104" fmla="*/ 409 w 409"/>
                <a:gd name="T105" fmla="*/ 329 h 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9">
                  <a:moveTo>
                    <a:pt x="409" y="106"/>
                  </a:moveTo>
                  <a:lnTo>
                    <a:pt x="285" y="64"/>
                  </a:lnTo>
                  <a:lnTo>
                    <a:pt x="214" y="16"/>
                  </a:lnTo>
                  <a:lnTo>
                    <a:pt x="159" y="23"/>
                  </a:lnTo>
                  <a:lnTo>
                    <a:pt x="143" y="40"/>
                  </a:lnTo>
                  <a:lnTo>
                    <a:pt x="95" y="45"/>
                  </a:lnTo>
                  <a:lnTo>
                    <a:pt x="81" y="64"/>
                  </a:lnTo>
                  <a:lnTo>
                    <a:pt x="55" y="92"/>
                  </a:lnTo>
                  <a:lnTo>
                    <a:pt x="19" y="147"/>
                  </a:lnTo>
                  <a:lnTo>
                    <a:pt x="19" y="175"/>
                  </a:lnTo>
                  <a:lnTo>
                    <a:pt x="43" y="199"/>
                  </a:lnTo>
                  <a:lnTo>
                    <a:pt x="52" y="265"/>
                  </a:lnTo>
                  <a:lnTo>
                    <a:pt x="85" y="289"/>
                  </a:lnTo>
                  <a:lnTo>
                    <a:pt x="143" y="291"/>
                  </a:lnTo>
                  <a:lnTo>
                    <a:pt x="202" y="313"/>
                  </a:lnTo>
                  <a:lnTo>
                    <a:pt x="293" y="325"/>
                  </a:lnTo>
                  <a:lnTo>
                    <a:pt x="207" y="329"/>
                  </a:lnTo>
                  <a:lnTo>
                    <a:pt x="93" y="301"/>
                  </a:lnTo>
                  <a:lnTo>
                    <a:pt x="52" y="284"/>
                  </a:lnTo>
                  <a:lnTo>
                    <a:pt x="33" y="251"/>
                  </a:lnTo>
                  <a:lnTo>
                    <a:pt x="31" y="213"/>
                  </a:lnTo>
                  <a:lnTo>
                    <a:pt x="2" y="182"/>
                  </a:lnTo>
                  <a:lnTo>
                    <a:pt x="0" y="149"/>
                  </a:lnTo>
                  <a:lnTo>
                    <a:pt x="43" y="83"/>
                  </a:lnTo>
                  <a:lnTo>
                    <a:pt x="62" y="64"/>
                  </a:lnTo>
                  <a:lnTo>
                    <a:pt x="81" y="30"/>
                  </a:lnTo>
                  <a:lnTo>
                    <a:pt x="131" y="28"/>
                  </a:lnTo>
                  <a:lnTo>
                    <a:pt x="143" y="11"/>
                  </a:lnTo>
                  <a:lnTo>
                    <a:pt x="176" y="0"/>
                  </a:lnTo>
                  <a:lnTo>
                    <a:pt x="238" y="7"/>
                  </a:lnTo>
                  <a:lnTo>
                    <a:pt x="295" y="52"/>
                  </a:lnTo>
                  <a:lnTo>
                    <a:pt x="376" y="78"/>
                  </a:lnTo>
                  <a:lnTo>
                    <a:pt x="409" y="106"/>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65" name="Picture 272"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5257800" y="4495800"/>
            <a:ext cx="609600" cy="609600"/>
          </a:xfrm>
          <a:prstGeom prst="rect">
            <a:avLst/>
          </a:prstGeom>
          <a:noFill/>
          <a:ln w="9525">
            <a:noFill/>
            <a:miter lim="800000"/>
            <a:headEnd/>
            <a:tailEnd/>
          </a:ln>
        </p:spPr>
      </p:pic>
      <p:sp>
        <p:nvSpPr>
          <p:cNvPr id="23566" name="mainfrm"/>
          <p:cNvSpPr>
            <a:spLocks noEditPoints="1" noChangeArrowheads="1"/>
          </p:cNvSpPr>
          <p:nvPr/>
        </p:nvSpPr>
        <p:spPr bwMode="auto">
          <a:xfrm>
            <a:off x="5867400" y="4267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67" name="computr3"/>
          <p:cNvSpPr>
            <a:spLocks noEditPoints="1" noChangeArrowheads="1"/>
          </p:cNvSpPr>
          <p:nvPr/>
        </p:nvSpPr>
        <p:spPr bwMode="auto">
          <a:xfrm>
            <a:off x="6477000" y="3429000"/>
            <a:ext cx="5334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17" name="Straight Connector 216"/>
          <p:cNvCxnSpPr/>
          <p:nvPr/>
        </p:nvCxnSpPr>
        <p:spPr>
          <a:xfrm flipV="1">
            <a:off x="6324600" y="3962400"/>
            <a:ext cx="304800" cy="2286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5943600" y="2895600"/>
            <a:ext cx="5334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6401594" y="2971006"/>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7086600" y="3124200"/>
            <a:ext cx="3048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86600" y="3657600"/>
            <a:ext cx="4572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010400" y="3886200"/>
            <a:ext cx="4572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574" name="computr3"/>
          <p:cNvSpPr>
            <a:spLocks noEditPoints="1" noChangeArrowheads="1"/>
          </p:cNvSpPr>
          <p:nvPr/>
        </p:nvSpPr>
        <p:spPr bwMode="auto">
          <a:xfrm>
            <a:off x="5486400" y="25146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5" name="computr3"/>
          <p:cNvSpPr>
            <a:spLocks noEditPoints="1" noChangeArrowheads="1"/>
          </p:cNvSpPr>
          <p:nvPr/>
        </p:nvSpPr>
        <p:spPr bwMode="auto">
          <a:xfrm>
            <a:off x="6477000" y="22098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6" name="computr3"/>
          <p:cNvSpPr>
            <a:spLocks noEditPoints="1" noChangeArrowheads="1"/>
          </p:cNvSpPr>
          <p:nvPr/>
        </p:nvSpPr>
        <p:spPr bwMode="auto">
          <a:xfrm>
            <a:off x="7467600" y="2667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7" name="computr3"/>
          <p:cNvSpPr>
            <a:spLocks noEditPoints="1" noChangeArrowheads="1"/>
          </p:cNvSpPr>
          <p:nvPr/>
        </p:nvSpPr>
        <p:spPr bwMode="auto">
          <a:xfrm>
            <a:off x="7696200" y="35052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8" name="computr3"/>
          <p:cNvSpPr>
            <a:spLocks noEditPoints="1" noChangeArrowheads="1"/>
          </p:cNvSpPr>
          <p:nvPr/>
        </p:nvSpPr>
        <p:spPr bwMode="auto">
          <a:xfrm>
            <a:off x="7543800" y="4191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28" name="Straight Connector 227"/>
          <p:cNvCxnSpPr/>
          <p:nvPr/>
        </p:nvCxnSpPr>
        <p:spPr>
          <a:xfrm>
            <a:off x="5486400" y="5943600"/>
            <a:ext cx="3810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80" name="Text Box 10"/>
          <p:cNvSpPr txBox="1">
            <a:spLocks noChangeArrowheads="1"/>
          </p:cNvSpPr>
          <p:nvPr/>
        </p:nvSpPr>
        <p:spPr bwMode="auto">
          <a:xfrm>
            <a:off x="6400800" y="4724400"/>
            <a:ext cx="1716088" cy="785813"/>
          </a:xfrm>
          <a:prstGeom prst="rect">
            <a:avLst/>
          </a:prstGeom>
          <a:noFill/>
          <a:ln w="9525">
            <a:noFill/>
            <a:miter lim="800000"/>
            <a:headEnd/>
            <a:tailEnd/>
          </a:ln>
        </p:spPr>
        <p:txBody>
          <a:bodyPr/>
          <a:lstStyle/>
          <a:p>
            <a:pPr>
              <a:spcAft>
                <a:spcPts val="1000"/>
              </a:spcAft>
            </a:pPr>
            <a:r>
              <a:rPr lang="en-US" sz="1600" b="1" dirty="0">
                <a:solidFill>
                  <a:srgbClr val="000000"/>
                </a:solidFill>
                <a:latin typeface="Calibri" pitchFamily="34" charset="0"/>
              </a:rPr>
              <a:t>Internal Network</a:t>
            </a:r>
            <a:endParaRPr lang="en-US" dirty="0">
              <a:solidFill>
                <a:srgbClr val="000000"/>
              </a:solidFill>
            </a:endParaRPr>
          </a:p>
        </p:txBody>
      </p:sp>
      <p:sp>
        <p:nvSpPr>
          <p:cNvPr id="23581" name="Text Box 11"/>
          <p:cNvSpPr txBox="1">
            <a:spLocks noChangeArrowheads="1"/>
          </p:cNvSpPr>
          <p:nvPr/>
        </p:nvSpPr>
        <p:spPr bwMode="auto">
          <a:xfrm>
            <a:off x="2133600" y="5791200"/>
            <a:ext cx="1447800"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TQ Fusion Center</a:t>
            </a:r>
            <a:endParaRPr lang="en-US">
              <a:solidFill>
                <a:srgbClr val="000000"/>
              </a:solidFill>
            </a:endParaRPr>
          </a:p>
        </p:txBody>
      </p:sp>
      <p:sp>
        <p:nvSpPr>
          <p:cNvPr id="23582" name="Text Box 12"/>
          <p:cNvSpPr txBox="1">
            <a:spLocks noChangeArrowheads="1"/>
          </p:cNvSpPr>
          <p:nvPr/>
        </p:nvSpPr>
        <p:spPr bwMode="auto">
          <a:xfrm>
            <a:off x="6019800" y="5791200"/>
            <a:ext cx="1611313"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Secure VPN Connections</a:t>
            </a:r>
            <a:endParaRPr lang="en-US">
              <a:solidFill>
                <a:srgbClr val="000000"/>
              </a:solidFill>
            </a:endParaRPr>
          </a:p>
        </p:txBody>
      </p:sp>
      <p:pic>
        <p:nvPicPr>
          <p:cNvPr id="232" name="Picture 231"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810000" y="4267200"/>
            <a:ext cx="457200" cy="460248"/>
          </a:xfrm>
          <a:prstGeom prst="rect">
            <a:avLst/>
          </a:prstGeom>
          <a:noFill/>
          <a:scene3d>
            <a:camera prst="orthographicFront">
              <a:rot lat="655665" lon="11667493" rev="365530"/>
            </a:camera>
            <a:lightRig rig="threePt" dir="t"/>
          </a:scene3d>
        </p:spPr>
      </p:pic>
      <p:pic>
        <p:nvPicPr>
          <p:cNvPr id="233" name="Picture 232"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048000" y="1905000"/>
            <a:ext cx="457200" cy="460248"/>
          </a:xfrm>
          <a:prstGeom prst="rect">
            <a:avLst/>
          </a:prstGeom>
          <a:noFill/>
          <a:scene3d>
            <a:camera prst="orthographicFront">
              <a:rot lat="655665" lon="11667493" rev="365530"/>
            </a:camera>
            <a:lightRig rig="threePt" dir="t"/>
          </a:scene3d>
        </p:spPr>
      </p:pic>
      <p:pic>
        <p:nvPicPr>
          <p:cNvPr id="234" name="Picture 233"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200400" y="2667000"/>
            <a:ext cx="533400" cy="536956"/>
          </a:xfrm>
          <a:prstGeom prst="rect">
            <a:avLst/>
          </a:prstGeom>
          <a:noFill/>
          <a:scene3d>
            <a:camera prst="orthographicFront">
              <a:rot lat="655665" lon="11667493" rev="365530"/>
            </a:camera>
            <a:lightRig rig="threePt" dir="t"/>
          </a:scene3d>
        </p:spPr>
      </p:pic>
      <p:pic>
        <p:nvPicPr>
          <p:cNvPr id="235" name="Picture 234"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581400" y="3505200"/>
            <a:ext cx="457200" cy="460248"/>
          </a:xfrm>
          <a:prstGeom prst="rect">
            <a:avLst/>
          </a:prstGeom>
          <a:noFill/>
          <a:scene3d>
            <a:camera prst="orthographicFront">
              <a:rot lat="655665" lon="11667493" rev="365530"/>
            </a:camera>
            <a:lightRig rig="threePt" dir="t"/>
          </a:scene3d>
        </p:spPr>
      </p:pic>
      <p:cxnSp>
        <p:nvCxnSpPr>
          <p:cNvPr id="236" name="Straight Arrow Connector 235"/>
          <p:cNvCxnSpPr/>
          <p:nvPr/>
        </p:nvCxnSpPr>
        <p:spPr>
          <a:xfrm rot="10800000" flipV="1">
            <a:off x="2438400" y="4114800"/>
            <a:ext cx="685800" cy="457200"/>
          </a:xfrm>
          <a:prstGeom prst="straightConnector1">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88" name="Text Box 6"/>
          <p:cNvSpPr txBox="1">
            <a:spLocks noChangeArrowheads="1"/>
          </p:cNvSpPr>
          <p:nvPr/>
        </p:nvSpPr>
        <p:spPr bwMode="auto">
          <a:xfrm>
            <a:off x="2971800" y="2362200"/>
            <a:ext cx="7921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Open Sources</a:t>
            </a:r>
            <a:endParaRPr lang="en-US">
              <a:solidFill>
                <a:srgbClr val="000000"/>
              </a:solidFill>
            </a:endParaRPr>
          </a:p>
        </p:txBody>
      </p:sp>
      <p:sp>
        <p:nvSpPr>
          <p:cNvPr id="23589" name="Text Box 7"/>
          <p:cNvSpPr txBox="1">
            <a:spLocks noChangeArrowheads="1"/>
          </p:cNvSpPr>
          <p:nvPr/>
        </p:nvSpPr>
        <p:spPr bwMode="auto">
          <a:xfrm>
            <a:off x="3124200" y="3200400"/>
            <a:ext cx="928688" cy="223838"/>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Commercial Data</a:t>
            </a:r>
          </a:p>
          <a:p>
            <a:pPr>
              <a:spcAft>
                <a:spcPts val="1000"/>
              </a:spcAft>
            </a:pPr>
            <a:endParaRPr lang="en-US">
              <a:solidFill>
                <a:srgbClr val="000000"/>
              </a:solidFill>
            </a:endParaRPr>
          </a:p>
        </p:txBody>
      </p:sp>
      <p:sp>
        <p:nvSpPr>
          <p:cNvPr id="23590" name="Text Box 8"/>
          <p:cNvSpPr txBox="1">
            <a:spLocks noChangeArrowheads="1"/>
          </p:cNvSpPr>
          <p:nvPr/>
        </p:nvSpPr>
        <p:spPr bwMode="auto">
          <a:xfrm>
            <a:off x="3429000" y="4038600"/>
            <a:ext cx="9826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 Government Data</a:t>
            </a:r>
            <a:endParaRPr lang="en-US">
              <a:solidFill>
                <a:srgbClr val="000000"/>
              </a:solidFill>
            </a:endParaRPr>
          </a:p>
        </p:txBody>
      </p:sp>
      <p:sp>
        <p:nvSpPr>
          <p:cNvPr id="23591" name="Text Box 9"/>
          <p:cNvSpPr txBox="1">
            <a:spLocks noChangeArrowheads="1"/>
          </p:cNvSpPr>
          <p:nvPr/>
        </p:nvSpPr>
        <p:spPr bwMode="auto">
          <a:xfrm>
            <a:off x="3657600" y="4724400"/>
            <a:ext cx="874713" cy="250825"/>
          </a:xfrm>
          <a:prstGeom prst="rect">
            <a:avLst/>
          </a:prstGeom>
          <a:noFill/>
          <a:ln w="9525">
            <a:noFill/>
            <a:miter lim="800000"/>
            <a:headEnd/>
            <a:tailEnd/>
          </a:ln>
        </p:spPr>
        <p:txBody>
          <a:bodyPr anchor="ctr"/>
          <a:lstStyle/>
          <a:p>
            <a:pPr algn="ctr">
              <a:spcAft>
                <a:spcPts val="1000"/>
              </a:spcAft>
            </a:pPr>
            <a:r>
              <a:rPr lang="en-US" sz="800" b="1">
                <a:solidFill>
                  <a:srgbClr val="000000"/>
                </a:solidFill>
                <a:latin typeface="Calibri" pitchFamily="34" charset="0"/>
              </a:rPr>
              <a:t>Geospatial Data</a:t>
            </a:r>
            <a:endParaRPr lang="en-US">
              <a:solidFill>
                <a:srgbClr val="000000"/>
              </a:solidFill>
            </a:endParaRPr>
          </a:p>
        </p:txBody>
      </p:sp>
      <p:sp>
        <p:nvSpPr>
          <p:cNvPr id="241" name="TextBox 240"/>
          <p:cNvSpPr txBox="1"/>
          <p:nvPr/>
        </p:nvSpPr>
        <p:spPr>
          <a:xfrm>
            <a:off x="5310750" y="3054457"/>
            <a:ext cx="2971800" cy="1015663"/>
          </a:xfrm>
          <a:prstGeom prst="rect">
            <a:avLst/>
          </a:prstGeom>
          <a:solidFill>
            <a:schemeClr val="accent3">
              <a:lumMod val="20000"/>
              <a:lumOff val="80000"/>
            </a:schemeClr>
          </a:solidFill>
          <a:ln w="38100">
            <a:solidFill>
              <a:schemeClr val="tx1">
                <a:lumMod val="75000"/>
              </a:schemeClr>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Modified Delphi surveys to gather performance data in real time</a:t>
            </a:r>
          </a:p>
        </p:txBody>
      </p:sp>
      <p:cxnSp>
        <p:nvCxnSpPr>
          <p:cNvPr id="243" name="Straight Arrow Connector 242"/>
          <p:cNvCxnSpPr/>
          <p:nvPr/>
        </p:nvCxnSpPr>
        <p:spPr>
          <a:xfrm rot="5400000">
            <a:off x="3543304" y="3771902"/>
            <a:ext cx="1676396" cy="1447797"/>
          </a:xfrm>
          <a:prstGeom prst="straightConnector1">
            <a:avLst/>
          </a:prstGeom>
          <a:ln w="76200">
            <a:solidFill>
              <a:srgbClr val="92D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3124200" y="5562600"/>
            <a:ext cx="838200" cy="400110"/>
          </a:xfrm>
          <a:prstGeom prst="rect">
            <a:avLst/>
          </a:prstGeom>
          <a:solidFill>
            <a:schemeClr val="tx1"/>
          </a:solidFill>
          <a:ln w="38100">
            <a:solidFill>
              <a:srgbClr val="FF0000"/>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Alerts</a:t>
            </a:r>
          </a:p>
        </p:txBody>
      </p:sp>
      <p:pic>
        <p:nvPicPr>
          <p:cNvPr id="247" name="Picture 246" descr="Picture46.png"/>
          <p:cNvPicPr>
            <a:picLocks noChangeAspect="1"/>
          </p:cNvPicPr>
          <p:nvPr/>
        </p:nvPicPr>
        <p:blipFill>
          <a:blip r:embed="rId6"/>
          <a:stretch>
            <a:fillRect/>
          </a:stretch>
        </p:blipFill>
        <p:spPr>
          <a:xfrm>
            <a:off x="5210655" y="2635113"/>
            <a:ext cx="3224298" cy="1898540"/>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12700">
            <a:solidFill>
              <a:srgbClr val="C00000"/>
            </a:solidFill>
          </a:ln>
          <a:effectLst>
            <a:outerShdw blurRad="292100" dist="139700" dir="2700000" algn="tl" rotWithShape="0">
              <a:srgbClr val="333333">
                <a:alpha val="65000"/>
              </a:srgbClr>
            </a:outerShdw>
          </a:effectLst>
        </p:spPr>
      </p:pic>
      <p:pic>
        <p:nvPicPr>
          <p:cNvPr id="248" name="Picture 247" descr="Picture1.png"/>
          <p:cNvPicPr>
            <a:picLocks noChangeAspect="1"/>
          </p:cNvPicPr>
          <p:nvPr/>
        </p:nvPicPr>
        <p:blipFill>
          <a:blip r:embed="rId7"/>
          <a:stretch>
            <a:fillRect/>
          </a:stretch>
        </p:blipFill>
        <p:spPr>
          <a:xfrm>
            <a:off x="5179637" y="2609194"/>
            <a:ext cx="3306484" cy="1962807"/>
          </a:xfrm>
          <a:prstGeom prst="rect">
            <a:avLst/>
          </a:prstGeom>
        </p:spPr>
      </p:pic>
      <p:pic>
        <p:nvPicPr>
          <p:cNvPr id="249" name="Picture 2" descr="http://www.sandia.gov/news/resources/releases/2006/images/broom-pda.jpg"/>
          <p:cNvPicPr>
            <a:picLocks noChangeAspect="1" noChangeArrowheads="1"/>
          </p:cNvPicPr>
          <p:nvPr/>
        </p:nvPicPr>
        <p:blipFill>
          <a:blip r:embed="rId8" cstate="print"/>
          <a:srcRect/>
          <a:stretch>
            <a:fillRect/>
          </a:stretch>
        </p:blipFill>
        <p:spPr bwMode="auto">
          <a:xfrm>
            <a:off x="5193935" y="2629186"/>
            <a:ext cx="3270944" cy="1933729"/>
          </a:xfrm>
          <a:prstGeom prst="rect">
            <a:avLst/>
          </a:prstGeom>
          <a:noFill/>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2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4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4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1" grpId="1" animBg="1"/>
      <p:bldP spid="241" grpId="2" animBg="1"/>
      <p:bldP spid="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3"/>
          <p:cNvSpPr txBox="1">
            <a:spLocks noChangeArrowheads="1"/>
          </p:cNvSpPr>
          <p:nvPr/>
        </p:nvSpPr>
        <p:spPr bwMode="auto">
          <a:xfrm>
            <a:off x="358775" y="1479550"/>
            <a:ext cx="8451850" cy="477520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a:ln w="12700">
            <a:solidFill>
              <a:srgbClr val="C00000"/>
            </a:solidFill>
            <a:miter lim="800000"/>
            <a:headEnd/>
            <a:tailEnd/>
          </a:ln>
        </p:spPr>
        <p:txBody>
          <a:bodyPr lIns="0" tIns="44450" rIns="90487" bIns="44450"/>
          <a:lstStyle/>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234950" indent="-234950" eaLnBrk="0" hangingPunct="0">
              <a:spcBef>
                <a:spcPct val="20000"/>
              </a:spcBef>
              <a:buClr>
                <a:srgbClr val="FF3300"/>
              </a:buClr>
              <a:defRPr/>
            </a:pPr>
            <a:r>
              <a:rPr lang="en-US" sz="2000" b="1" kern="0">
                <a:solidFill>
                  <a:srgbClr val="000000"/>
                </a:solidFill>
                <a:latin typeface="+mn-lt"/>
                <a:cs typeface="+mn-cs"/>
              </a:rPr>
              <a:t>   </a:t>
            </a: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914400" eaLnBrk="0" hangingPunct="0">
              <a:spcBef>
                <a:spcPct val="20000"/>
              </a:spcBef>
              <a:buClr>
                <a:srgbClr val="FF3300"/>
              </a:buClr>
              <a:defRPr/>
            </a:pPr>
            <a:endParaRPr lang="en-US" sz="2000" b="1" kern="0" dirty="0">
              <a:solidFill>
                <a:srgbClr val="000000"/>
              </a:solidFill>
              <a:latin typeface="+mn-lt"/>
              <a:cs typeface="+mn-cs"/>
            </a:endParaRPr>
          </a:p>
        </p:txBody>
      </p:sp>
      <p:pic>
        <p:nvPicPr>
          <p:cNvPr id="23557" name="Picture 259" descr="C:\Users\John\AppData\Local\Microsoft\Windows\Temporary Internet Files\Content.IE5\ZALENBS3\MCj04348570000[1].png"/>
          <p:cNvPicPr>
            <a:picLocks noChangeAspect="1" noChangeArrowheads="1"/>
          </p:cNvPicPr>
          <p:nvPr/>
        </p:nvPicPr>
        <p:blipFill>
          <a:blip r:embed="rId3">
            <a:grayscl/>
          </a:blip>
          <a:srcRect/>
          <a:stretch>
            <a:fillRect/>
          </a:stretch>
        </p:blipFill>
        <p:spPr bwMode="auto">
          <a:xfrm>
            <a:off x="1066800" y="2514600"/>
            <a:ext cx="762000" cy="762000"/>
          </a:xfrm>
          <a:prstGeom prst="rect">
            <a:avLst/>
          </a:prstGeom>
          <a:noFill/>
          <a:ln w="9525">
            <a:noFill/>
            <a:miter lim="800000"/>
            <a:headEnd/>
            <a:tailEnd/>
          </a:ln>
        </p:spPr>
      </p:pic>
      <p:cxnSp>
        <p:nvCxnSpPr>
          <p:cNvPr id="7" name="Straight Connector 6"/>
          <p:cNvCxnSpPr/>
          <p:nvPr/>
        </p:nvCxnSpPr>
        <p:spPr>
          <a:xfrm>
            <a:off x="1752600" y="3048000"/>
            <a:ext cx="1066800" cy="53340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3559" name="Picture 266"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1752600" y="4495800"/>
            <a:ext cx="609600" cy="609600"/>
          </a:xfrm>
          <a:prstGeom prst="rect">
            <a:avLst/>
          </a:prstGeom>
          <a:noFill/>
          <a:ln w="9525">
            <a:noFill/>
            <a:miter lim="800000"/>
            <a:headEnd/>
            <a:tailEnd/>
          </a:ln>
        </p:spPr>
      </p:pic>
      <p:cxnSp>
        <p:nvCxnSpPr>
          <p:cNvPr id="9" name="Straight Connector 8"/>
          <p:cNvCxnSpPr/>
          <p:nvPr/>
        </p:nvCxnSpPr>
        <p:spPr>
          <a:xfrm>
            <a:off x="2286000" y="5029200"/>
            <a:ext cx="990600" cy="6858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61" name="mainfrm"/>
          <p:cNvSpPr>
            <a:spLocks noEditPoints="1" noChangeArrowheads="1"/>
          </p:cNvSpPr>
          <p:nvPr/>
        </p:nvSpPr>
        <p:spPr bwMode="auto">
          <a:xfrm>
            <a:off x="3429000" y="5410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pic>
        <p:nvPicPr>
          <p:cNvPr id="23562" name="Picture 269"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3810000" y="5562600"/>
            <a:ext cx="609600" cy="609600"/>
          </a:xfrm>
          <a:prstGeom prst="rect">
            <a:avLst/>
          </a:prstGeom>
          <a:noFill/>
          <a:ln w="9525">
            <a:noFill/>
            <a:miter lim="800000"/>
            <a:headEnd/>
            <a:tailEnd/>
          </a:ln>
        </p:spPr>
      </p:pic>
      <p:cxnSp>
        <p:nvCxnSpPr>
          <p:cNvPr id="12" name="Straight Connector 11"/>
          <p:cNvCxnSpPr/>
          <p:nvPr/>
        </p:nvCxnSpPr>
        <p:spPr>
          <a:xfrm flipV="1">
            <a:off x="4495800" y="5105400"/>
            <a:ext cx="685800" cy="533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271"/>
          <p:cNvGrpSpPr>
            <a:grpSpLocks/>
          </p:cNvGrpSpPr>
          <p:nvPr/>
        </p:nvGrpSpPr>
        <p:grpSpPr bwMode="auto">
          <a:xfrm>
            <a:off x="2362200" y="5029200"/>
            <a:ext cx="762000" cy="762000"/>
            <a:chOff x="0" y="47"/>
            <a:chExt cx="4167" cy="3881"/>
          </a:xfrm>
        </p:grpSpPr>
        <p:sp>
          <p:nvSpPr>
            <p:cNvPr id="23604" name="Freeform 287"/>
            <p:cNvSpPr>
              <a:spLocks/>
            </p:cNvSpPr>
            <p:nvPr/>
          </p:nvSpPr>
          <p:spPr bwMode="auto">
            <a:xfrm>
              <a:off x="0" y="1471"/>
              <a:ext cx="267" cy="242"/>
            </a:xfrm>
            <a:custGeom>
              <a:avLst/>
              <a:gdLst>
                <a:gd name="T0" fmla="*/ 0 w 267"/>
                <a:gd name="T1" fmla="*/ 67 h 242"/>
                <a:gd name="T2" fmla="*/ 74 w 267"/>
                <a:gd name="T3" fmla="*/ 72 h 242"/>
                <a:gd name="T4" fmla="*/ 86 w 267"/>
                <a:gd name="T5" fmla="*/ 102 h 242"/>
                <a:gd name="T6" fmla="*/ 83 w 267"/>
                <a:gd name="T7" fmla="*/ 117 h 242"/>
                <a:gd name="T8" fmla="*/ 0 w 267"/>
                <a:gd name="T9" fmla="*/ 131 h 242"/>
                <a:gd name="T10" fmla="*/ 0 w 267"/>
                <a:gd name="T11" fmla="*/ 140 h 242"/>
                <a:gd name="T12" fmla="*/ 0 w 267"/>
                <a:gd name="T13" fmla="*/ 242 h 242"/>
                <a:gd name="T14" fmla="*/ 181 w 267"/>
                <a:gd name="T15" fmla="*/ 216 h 242"/>
                <a:gd name="T16" fmla="*/ 183 w 267"/>
                <a:gd name="T17" fmla="*/ 76 h 242"/>
                <a:gd name="T18" fmla="*/ 267 w 267"/>
                <a:gd name="T19" fmla="*/ 62 h 242"/>
                <a:gd name="T20" fmla="*/ 252 w 267"/>
                <a:gd name="T21" fmla="*/ 34 h 242"/>
                <a:gd name="T22" fmla="*/ 212 w 267"/>
                <a:gd name="T23" fmla="*/ 10 h 242"/>
                <a:gd name="T24" fmla="*/ 133 w 267"/>
                <a:gd name="T25" fmla="*/ 3 h 242"/>
                <a:gd name="T26" fmla="*/ 52 w 267"/>
                <a:gd name="T27" fmla="*/ 0 h 242"/>
                <a:gd name="T28" fmla="*/ 0 w 267"/>
                <a:gd name="T29" fmla="*/ 10 h 242"/>
                <a:gd name="T30" fmla="*/ 0 w 267"/>
                <a:gd name="T31" fmla="*/ 67 h 242"/>
                <a:gd name="T32" fmla="*/ 0 w 267"/>
                <a:gd name="T33" fmla="*/ 6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242"/>
                <a:gd name="T53" fmla="*/ 267 w 26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242">
                  <a:moveTo>
                    <a:pt x="0" y="67"/>
                  </a:moveTo>
                  <a:lnTo>
                    <a:pt x="74" y="72"/>
                  </a:lnTo>
                  <a:lnTo>
                    <a:pt x="86" y="102"/>
                  </a:lnTo>
                  <a:lnTo>
                    <a:pt x="83" y="117"/>
                  </a:lnTo>
                  <a:lnTo>
                    <a:pt x="0" y="131"/>
                  </a:lnTo>
                  <a:lnTo>
                    <a:pt x="0" y="140"/>
                  </a:lnTo>
                  <a:lnTo>
                    <a:pt x="0" y="242"/>
                  </a:lnTo>
                  <a:lnTo>
                    <a:pt x="181" y="216"/>
                  </a:lnTo>
                  <a:lnTo>
                    <a:pt x="183" y="76"/>
                  </a:lnTo>
                  <a:lnTo>
                    <a:pt x="267" y="62"/>
                  </a:lnTo>
                  <a:lnTo>
                    <a:pt x="252" y="34"/>
                  </a:lnTo>
                  <a:lnTo>
                    <a:pt x="212" y="10"/>
                  </a:lnTo>
                  <a:lnTo>
                    <a:pt x="133" y="3"/>
                  </a:lnTo>
                  <a:lnTo>
                    <a:pt x="52" y="0"/>
                  </a:lnTo>
                  <a:lnTo>
                    <a:pt x="0" y="10"/>
                  </a:lnTo>
                  <a:lnTo>
                    <a:pt x="0" y="67"/>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05" name="Freeform 288"/>
            <p:cNvSpPr>
              <a:spLocks/>
            </p:cNvSpPr>
            <p:nvPr/>
          </p:nvSpPr>
          <p:spPr bwMode="auto">
            <a:xfrm>
              <a:off x="0" y="1716"/>
              <a:ext cx="2244" cy="1573"/>
            </a:xfrm>
            <a:custGeom>
              <a:avLst/>
              <a:gdLst>
                <a:gd name="T0" fmla="*/ 495 w 2244"/>
                <a:gd name="T1" fmla="*/ 16 h 1573"/>
                <a:gd name="T2" fmla="*/ 950 w 2244"/>
                <a:gd name="T3" fmla="*/ 45 h 1573"/>
                <a:gd name="T4" fmla="*/ 1599 w 2244"/>
                <a:gd name="T5" fmla="*/ 45 h 1573"/>
                <a:gd name="T6" fmla="*/ 1828 w 2244"/>
                <a:gd name="T7" fmla="*/ 641 h 1573"/>
                <a:gd name="T8" fmla="*/ 2244 w 2244"/>
                <a:gd name="T9" fmla="*/ 1421 h 1573"/>
                <a:gd name="T10" fmla="*/ 2166 w 2244"/>
                <a:gd name="T11" fmla="*/ 1516 h 1573"/>
                <a:gd name="T12" fmla="*/ 2085 w 2244"/>
                <a:gd name="T13" fmla="*/ 1533 h 1573"/>
                <a:gd name="T14" fmla="*/ 926 w 2244"/>
                <a:gd name="T15" fmla="*/ 1573 h 1573"/>
                <a:gd name="T16" fmla="*/ 0 w 2244"/>
                <a:gd name="T17" fmla="*/ 1433 h 1573"/>
                <a:gd name="T18" fmla="*/ 0 w 2244"/>
                <a:gd name="T19" fmla="*/ 76 h 1573"/>
                <a:gd name="T20" fmla="*/ 238 w 2244"/>
                <a:gd name="T21" fmla="*/ 0 h 1573"/>
                <a:gd name="T22" fmla="*/ 495 w 2244"/>
                <a:gd name="T23" fmla="*/ 16 h 1573"/>
                <a:gd name="T24" fmla="*/ 495 w 2244"/>
                <a:gd name="T25" fmla="*/ 16 h 1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4"/>
                <a:gd name="T40" fmla="*/ 0 h 1573"/>
                <a:gd name="T41" fmla="*/ 2244 w 2244"/>
                <a:gd name="T42" fmla="*/ 1573 h 1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4" h="1573">
                  <a:moveTo>
                    <a:pt x="495" y="16"/>
                  </a:moveTo>
                  <a:lnTo>
                    <a:pt x="950" y="45"/>
                  </a:lnTo>
                  <a:lnTo>
                    <a:pt x="1599" y="45"/>
                  </a:lnTo>
                  <a:lnTo>
                    <a:pt x="1828" y="641"/>
                  </a:lnTo>
                  <a:lnTo>
                    <a:pt x="2244" y="1421"/>
                  </a:lnTo>
                  <a:lnTo>
                    <a:pt x="2166" y="1516"/>
                  </a:lnTo>
                  <a:lnTo>
                    <a:pt x="2085" y="1533"/>
                  </a:lnTo>
                  <a:lnTo>
                    <a:pt x="926" y="1573"/>
                  </a:lnTo>
                  <a:lnTo>
                    <a:pt x="0" y="1433"/>
                  </a:lnTo>
                  <a:lnTo>
                    <a:pt x="0" y="76"/>
                  </a:lnTo>
                  <a:lnTo>
                    <a:pt x="238" y="0"/>
                  </a:lnTo>
                  <a:lnTo>
                    <a:pt x="495" y="16"/>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06" name="Freeform 289"/>
            <p:cNvSpPr>
              <a:spLocks/>
            </p:cNvSpPr>
            <p:nvPr/>
          </p:nvSpPr>
          <p:spPr bwMode="auto">
            <a:xfrm>
              <a:off x="57" y="1849"/>
              <a:ext cx="1107" cy="1376"/>
            </a:xfrm>
            <a:custGeom>
              <a:avLst/>
              <a:gdLst>
                <a:gd name="T0" fmla="*/ 448 w 1107"/>
                <a:gd name="T1" fmla="*/ 0 h 1376"/>
                <a:gd name="T2" fmla="*/ 1107 w 1107"/>
                <a:gd name="T3" fmla="*/ 73 h 1376"/>
                <a:gd name="T4" fmla="*/ 924 w 1107"/>
                <a:gd name="T5" fmla="*/ 799 h 1376"/>
                <a:gd name="T6" fmla="*/ 786 w 1107"/>
                <a:gd name="T7" fmla="*/ 1011 h 1376"/>
                <a:gd name="T8" fmla="*/ 719 w 1107"/>
                <a:gd name="T9" fmla="*/ 1376 h 1376"/>
                <a:gd name="T10" fmla="*/ 0 w 1107"/>
                <a:gd name="T11" fmla="*/ 1333 h 1376"/>
                <a:gd name="T12" fmla="*/ 255 w 1107"/>
                <a:gd name="T13" fmla="*/ 674 h 1376"/>
                <a:gd name="T14" fmla="*/ 279 w 1107"/>
                <a:gd name="T15" fmla="*/ 80 h 1376"/>
                <a:gd name="T16" fmla="*/ 345 w 1107"/>
                <a:gd name="T17" fmla="*/ 7 h 1376"/>
                <a:gd name="T18" fmla="*/ 448 w 1107"/>
                <a:gd name="T19" fmla="*/ 0 h 1376"/>
                <a:gd name="T20" fmla="*/ 448 w 1107"/>
                <a:gd name="T21" fmla="*/ 0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7"/>
                <a:gd name="T34" fmla="*/ 0 h 1376"/>
                <a:gd name="T35" fmla="*/ 1107 w 1107"/>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7" h="1376">
                  <a:moveTo>
                    <a:pt x="448" y="0"/>
                  </a:moveTo>
                  <a:lnTo>
                    <a:pt x="1107" y="73"/>
                  </a:lnTo>
                  <a:lnTo>
                    <a:pt x="924" y="799"/>
                  </a:lnTo>
                  <a:lnTo>
                    <a:pt x="786" y="1011"/>
                  </a:lnTo>
                  <a:lnTo>
                    <a:pt x="719" y="1376"/>
                  </a:lnTo>
                  <a:lnTo>
                    <a:pt x="0" y="1333"/>
                  </a:lnTo>
                  <a:lnTo>
                    <a:pt x="255" y="674"/>
                  </a:lnTo>
                  <a:lnTo>
                    <a:pt x="279" y="80"/>
                  </a:lnTo>
                  <a:lnTo>
                    <a:pt x="345" y="7"/>
                  </a:lnTo>
                  <a:lnTo>
                    <a:pt x="448"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07" name="Freeform 290"/>
            <p:cNvSpPr>
              <a:spLocks/>
            </p:cNvSpPr>
            <p:nvPr/>
          </p:nvSpPr>
          <p:spPr bwMode="auto">
            <a:xfrm>
              <a:off x="0" y="1687"/>
              <a:ext cx="183" cy="126"/>
            </a:xfrm>
            <a:custGeom>
              <a:avLst/>
              <a:gdLst>
                <a:gd name="T0" fmla="*/ 0 w 183"/>
                <a:gd name="T1" fmla="*/ 22 h 126"/>
                <a:gd name="T2" fmla="*/ 183 w 183"/>
                <a:gd name="T3" fmla="*/ 0 h 126"/>
                <a:gd name="T4" fmla="*/ 181 w 183"/>
                <a:gd name="T5" fmla="*/ 124 h 126"/>
                <a:gd name="T6" fmla="*/ 19 w 183"/>
                <a:gd name="T7" fmla="*/ 126 h 126"/>
                <a:gd name="T8" fmla="*/ 0 w 183"/>
                <a:gd name="T9" fmla="*/ 124 h 126"/>
                <a:gd name="T10" fmla="*/ 0 w 183"/>
                <a:gd name="T11" fmla="*/ 22 h 126"/>
                <a:gd name="T12" fmla="*/ 0 w 183"/>
                <a:gd name="T13" fmla="*/ 22 h 126"/>
                <a:gd name="T14" fmla="*/ 0 60000 65536"/>
                <a:gd name="T15" fmla="*/ 0 60000 65536"/>
                <a:gd name="T16" fmla="*/ 0 60000 65536"/>
                <a:gd name="T17" fmla="*/ 0 60000 65536"/>
                <a:gd name="T18" fmla="*/ 0 60000 65536"/>
                <a:gd name="T19" fmla="*/ 0 60000 65536"/>
                <a:gd name="T20" fmla="*/ 0 60000 65536"/>
                <a:gd name="T21" fmla="*/ 0 w 183"/>
                <a:gd name="T22" fmla="*/ 0 h 126"/>
                <a:gd name="T23" fmla="*/ 183 w 18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26">
                  <a:moveTo>
                    <a:pt x="0" y="22"/>
                  </a:moveTo>
                  <a:lnTo>
                    <a:pt x="183" y="0"/>
                  </a:lnTo>
                  <a:lnTo>
                    <a:pt x="181" y="124"/>
                  </a:lnTo>
                  <a:lnTo>
                    <a:pt x="19" y="126"/>
                  </a:lnTo>
                  <a:lnTo>
                    <a:pt x="0" y="124"/>
                  </a:lnTo>
                  <a:lnTo>
                    <a:pt x="0" y="22"/>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08" name="Freeform 291"/>
            <p:cNvSpPr>
              <a:spLocks/>
            </p:cNvSpPr>
            <p:nvPr/>
          </p:nvSpPr>
          <p:spPr bwMode="auto">
            <a:xfrm>
              <a:off x="0" y="1469"/>
              <a:ext cx="174" cy="157"/>
            </a:xfrm>
            <a:custGeom>
              <a:avLst/>
              <a:gdLst>
                <a:gd name="T0" fmla="*/ 155 w 174"/>
                <a:gd name="T1" fmla="*/ 38 h 157"/>
                <a:gd name="T2" fmla="*/ 150 w 174"/>
                <a:gd name="T3" fmla="*/ 74 h 157"/>
                <a:gd name="T4" fmla="*/ 174 w 174"/>
                <a:gd name="T5" fmla="*/ 157 h 157"/>
                <a:gd name="T6" fmla="*/ 90 w 174"/>
                <a:gd name="T7" fmla="*/ 142 h 157"/>
                <a:gd name="T8" fmla="*/ 88 w 174"/>
                <a:gd name="T9" fmla="*/ 85 h 157"/>
                <a:gd name="T10" fmla="*/ 74 w 174"/>
                <a:gd name="T11" fmla="*/ 76 h 157"/>
                <a:gd name="T12" fmla="*/ 0 w 174"/>
                <a:gd name="T13" fmla="*/ 71 h 157"/>
                <a:gd name="T14" fmla="*/ 0 w 174"/>
                <a:gd name="T15" fmla="*/ 12 h 157"/>
                <a:gd name="T16" fmla="*/ 76 w 174"/>
                <a:gd name="T17" fmla="*/ 0 h 157"/>
                <a:gd name="T18" fmla="*/ 150 w 174"/>
                <a:gd name="T19" fmla="*/ 19 h 157"/>
                <a:gd name="T20" fmla="*/ 155 w 174"/>
                <a:gd name="T21" fmla="*/ 38 h 157"/>
                <a:gd name="T22" fmla="*/ 155 w 174"/>
                <a:gd name="T23" fmla="*/ 38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57"/>
                <a:gd name="T38" fmla="*/ 174 w 174"/>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57">
                  <a:moveTo>
                    <a:pt x="155" y="38"/>
                  </a:moveTo>
                  <a:lnTo>
                    <a:pt x="150" y="74"/>
                  </a:lnTo>
                  <a:lnTo>
                    <a:pt x="174" y="157"/>
                  </a:lnTo>
                  <a:lnTo>
                    <a:pt x="90" y="142"/>
                  </a:lnTo>
                  <a:lnTo>
                    <a:pt x="88" y="85"/>
                  </a:lnTo>
                  <a:lnTo>
                    <a:pt x="74" y="76"/>
                  </a:lnTo>
                  <a:lnTo>
                    <a:pt x="0" y="71"/>
                  </a:lnTo>
                  <a:lnTo>
                    <a:pt x="0" y="12"/>
                  </a:lnTo>
                  <a:lnTo>
                    <a:pt x="76" y="0"/>
                  </a:lnTo>
                  <a:lnTo>
                    <a:pt x="150" y="19"/>
                  </a:lnTo>
                  <a:lnTo>
                    <a:pt x="155" y="38"/>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09" name="Freeform 292"/>
            <p:cNvSpPr>
              <a:spLocks/>
            </p:cNvSpPr>
            <p:nvPr/>
          </p:nvSpPr>
          <p:spPr bwMode="auto">
            <a:xfrm>
              <a:off x="0" y="1818"/>
              <a:ext cx="526" cy="299"/>
            </a:xfrm>
            <a:custGeom>
              <a:avLst/>
              <a:gdLst>
                <a:gd name="T0" fmla="*/ 0 w 526"/>
                <a:gd name="T1" fmla="*/ 0 h 299"/>
                <a:gd name="T2" fmla="*/ 421 w 526"/>
                <a:gd name="T3" fmla="*/ 16 h 299"/>
                <a:gd name="T4" fmla="*/ 466 w 526"/>
                <a:gd name="T5" fmla="*/ 54 h 299"/>
                <a:gd name="T6" fmla="*/ 526 w 526"/>
                <a:gd name="T7" fmla="*/ 62 h 299"/>
                <a:gd name="T8" fmla="*/ 497 w 526"/>
                <a:gd name="T9" fmla="*/ 92 h 299"/>
                <a:gd name="T10" fmla="*/ 424 w 526"/>
                <a:gd name="T11" fmla="*/ 130 h 299"/>
                <a:gd name="T12" fmla="*/ 402 w 526"/>
                <a:gd name="T13" fmla="*/ 183 h 299"/>
                <a:gd name="T14" fmla="*/ 383 w 526"/>
                <a:gd name="T15" fmla="*/ 187 h 299"/>
                <a:gd name="T16" fmla="*/ 355 w 526"/>
                <a:gd name="T17" fmla="*/ 216 h 299"/>
                <a:gd name="T18" fmla="*/ 271 w 526"/>
                <a:gd name="T19" fmla="*/ 299 h 299"/>
                <a:gd name="T20" fmla="*/ 0 w 526"/>
                <a:gd name="T21" fmla="*/ 292 h 299"/>
                <a:gd name="T22" fmla="*/ 0 w 526"/>
                <a:gd name="T23" fmla="*/ 0 h 299"/>
                <a:gd name="T24" fmla="*/ 0 w 526"/>
                <a:gd name="T25" fmla="*/ 0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
                <a:gd name="T40" fmla="*/ 0 h 299"/>
                <a:gd name="T41" fmla="*/ 526 w 526"/>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 h="299">
                  <a:moveTo>
                    <a:pt x="0" y="0"/>
                  </a:moveTo>
                  <a:lnTo>
                    <a:pt x="421" y="16"/>
                  </a:lnTo>
                  <a:lnTo>
                    <a:pt x="466" y="54"/>
                  </a:lnTo>
                  <a:lnTo>
                    <a:pt x="526" y="62"/>
                  </a:lnTo>
                  <a:lnTo>
                    <a:pt x="497" y="92"/>
                  </a:lnTo>
                  <a:lnTo>
                    <a:pt x="424" y="130"/>
                  </a:lnTo>
                  <a:lnTo>
                    <a:pt x="402" y="183"/>
                  </a:lnTo>
                  <a:lnTo>
                    <a:pt x="383" y="187"/>
                  </a:lnTo>
                  <a:lnTo>
                    <a:pt x="355" y="216"/>
                  </a:lnTo>
                  <a:lnTo>
                    <a:pt x="271" y="299"/>
                  </a:lnTo>
                  <a:lnTo>
                    <a:pt x="0" y="292"/>
                  </a:lnTo>
                  <a:lnTo>
                    <a:pt x="0"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0" name="Freeform 293"/>
            <p:cNvSpPr>
              <a:spLocks/>
            </p:cNvSpPr>
            <p:nvPr/>
          </p:nvSpPr>
          <p:spPr bwMode="auto">
            <a:xfrm>
              <a:off x="181" y="1524"/>
              <a:ext cx="316" cy="313"/>
            </a:xfrm>
            <a:custGeom>
              <a:avLst/>
              <a:gdLst>
                <a:gd name="T0" fmla="*/ 0 w 316"/>
                <a:gd name="T1" fmla="*/ 299 h 313"/>
                <a:gd name="T2" fmla="*/ 7 w 316"/>
                <a:gd name="T3" fmla="*/ 19 h 313"/>
                <a:gd name="T4" fmla="*/ 93 w 316"/>
                <a:gd name="T5" fmla="*/ 9 h 313"/>
                <a:gd name="T6" fmla="*/ 143 w 316"/>
                <a:gd name="T7" fmla="*/ 0 h 313"/>
                <a:gd name="T8" fmla="*/ 190 w 316"/>
                <a:gd name="T9" fmla="*/ 7 h 313"/>
                <a:gd name="T10" fmla="*/ 209 w 316"/>
                <a:gd name="T11" fmla="*/ 7 h 313"/>
                <a:gd name="T12" fmla="*/ 274 w 316"/>
                <a:gd name="T13" fmla="*/ 14 h 313"/>
                <a:gd name="T14" fmla="*/ 274 w 316"/>
                <a:gd name="T15" fmla="*/ 75 h 313"/>
                <a:gd name="T16" fmla="*/ 297 w 316"/>
                <a:gd name="T17" fmla="*/ 102 h 313"/>
                <a:gd name="T18" fmla="*/ 314 w 316"/>
                <a:gd name="T19" fmla="*/ 142 h 313"/>
                <a:gd name="T20" fmla="*/ 316 w 316"/>
                <a:gd name="T21" fmla="*/ 194 h 313"/>
                <a:gd name="T22" fmla="*/ 314 w 316"/>
                <a:gd name="T23" fmla="*/ 249 h 313"/>
                <a:gd name="T24" fmla="*/ 302 w 316"/>
                <a:gd name="T25" fmla="*/ 275 h 313"/>
                <a:gd name="T26" fmla="*/ 264 w 316"/>
                <a:gd name="T27" fmla="*/ 299 h 313"/>
                <a:gd name="T28" fmla="*/ 240 w 316"/>
                <a:gd name="T29" fmla="*/ 313 h 313"/>
                <a:gd name="T30" fmla="*/ 0 w 316"/>
                <a:gd name="T31" fmla="*/ 299 h 313"/>
                <a:gd name="T32" fmla="*/ 0 w 316"/>
                <a:gd name="T33" fmla="*/ 299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313"/>
                <a:gd name="T53" fmla="*/ 316 w 316"/>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313">
                  <a:moveTo>
                    <a:pt x="0" y="299"/>
                  </a:moveTo>
                  <a:lnTo>
                    <a:pt x="7" y="19"/>
                  </a:lnTo>
                  <a:lnTo>
                    <a:pt x="93" y="9"/>
                  </a:lnTo>
                  <a:lnTo>
                    <a:pt x="143" y="0"/>
                  </a:lnTo>
                  <a:lnTo>
                    <a:pt x="190" y="7"/>
                  </a:lnTo>
                  <a:lnTo>
                    <a:pt x="209" y="7"/>
                  </a:lnTo>
                  <a:lnTo>
                    <a:pt x="274" y="14"/>
                  </a:lnTo>
                  <a:lnTo>
                    <a:pt x="274" y="75"/>
                  </a:lnTo>
                  <a:lnTo>
                    <a:pt x="297" y="102"/>
                  </a:lnTo>
                  <a:lnTo>
                    <a:pt x="314" y="142"/>
                  </a:lnTo>
                  <a:lnTo>
                    <a:pt x="316" y="194"/>
                  </a:lnTo>
                  <a:lnTo>
                    <a:pt x="314" y="249"/>
                  </a:lnTo>
                  <a:lnTo>
                    <a:pt x="302" y="275"/>
                  </a:lnTo>
                  <a:lnTo>
                    <a:pt x="264" y="299"/>
                  </a:lnTo>
                  <a:lnTo>
                    <a:pt x="240" y="313"/>
                  </a:lnTo>
                  <a:lnTo>
                    <a:pt x="0" y="299"/>
                  </a:lnTo>
                  <a:close/>
                </a:path>
              </a:pathLst>
            </a:custGeom>
            <a:solidFill>
              <a:srgbClr val="FFF2E6"/>
            </a:solidFill>
            <a:ln w="9525">
              <a:noFill/>
              <a:round/>
              <a:headEnd/>
              <a:tailEnd/>
            </a:ln>
          </p:spPr>
          <p:txBody>
            <a:bodyPr/>
            <a:lstStyle/>
            <a:p>
              <a:endParaRPr lang="en-US">
                <a:latin typeface="Calibri" pitchFamily="34" charset="0"/>
              </a:endParaRPr>
            </a:p>
          </p:txBody>
        </p:sp>
        <p:sp>
          <p:nvSpPr>
            <p:cNvPr id="23611" name="Freeform 294"/>
            <p:cNvSpPr>
              <a:spLocks/>
            </p:cNvSpPr>
            <p:nvPr/>
          </p:nvSpPr>
          <p:spPr bwMode="auto">
            <a:xfrm>
              <a:off x="486" y="2043"/>
              <a:ext cx="1075" cy="347"/>
            </a:xfrm>
            <a:custGeom>
              <a:avLst/>
              <a:gdLst>
                <a:gd name="T0" fmla="*/ 742 w 1075"/>
                <a:gd name="T1" fmla="*/ 0 h 347"/>
                <a:gd name="T2" fmla="*/ 273 w 1075"/>
                <a:gd name="T3" fmla="*/ 0 h 347"/>
                <a:gd name="T4" fmla="*/ 64 w 1075"/>
                <a:gd name="T5" fmla="*/ 188 h 347"/>
                <a:gd name="T6" fmla="*/ 0 w 1075"/>
                <a:gd name="T7" fmla="*/ 321 h 347"/>
                <a:gd name="T8" fmla="*/ 528 w 1075"/>
                <a:gd name="T9" fmla="*/ 347 h 347"/>
                <a:gd name="T10" fmla="*/ 928 w 1075"/>
                <a:gd name="T11" fmla="*/ 285 h 347"/>
                <a:gd name="T12" fmla="*/ 1075 w 1075"/>
                <a:gd name="T13" fmla="*/ 266 h 347"/>
                <a:gd name="T14" fmla="*/ 956 w 1075"/>
                <a:gd name="T15" fmla="*/ 117 h 347"/>
                <a:gd name="T16" fmla="*/ 742 w 1075"/>
                <a:gd name="T17" fmla="*/ 0 h 347"/>
                <a:gd name="T18" fmla="*/ 742 w 1075"/>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5"/>
                <a:gd name="T31" fmla="*/ 0 h 347"/>
                <a:gd name="T32" fmla="*/ 1075 w 1075"/>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5" h="347">
                  <a:moveTo>
                    <a:pt x="742" y="0"/>
                  </a:moveTo>
                  <a:lnTo>
                    <a:pt x="273" y="0"/>
                  </a:lnTo>
                  <a:lnTo>
                    <a:pt x="64" y="188"/>
                  </a:lnTo>
                  <a:lnTo>
                    <a:pt x="0" y="321"/>
                  </a:lnTo>
                  <a:lnTo>
                    <a:pt x="528" y="347"/>
                  </a:lnTo>
                  <a:lnTo>
                    <a:pt x="928" y="285"/>
                  </a:lnTo>
                  <a:lnTo>
                    <a:pt x="1075" y="266"/>
                  </a:lnTo>
                  <a:lnTo>
                    <a:pt x="956" y="117"/>
                  </a:lnTo>
                  <a:lnTo>
                    <a:pt x="742"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2" name="Freeform 295"/>
            <p:cNvSpPr>
              <a:spLocks/>
            </p:cNvSpPr>
            <p:nvPr/>
          </p:nvSpPr>
          <p:spPr bwMode="auto">
            <a:xfrm>
              <a:off x="445" y="1929"/>
              <a:ext cx="1514" cy="710"/>
            </a:xfrm>
            <a:custGeom>
              <a:avLst/>
              <a:gdLst>
                <a:gd name="T0" fmla="*/ 314 w 1514"/>
                <a:gd name="T1" fmla="*/ 69 h 710"/>
                <a:gd name="T2" fmla="*/ 179 w 1514"/>
                <a:gd name="T3" fmla="*/ 0 h 710"/>
                <a:gd name="T4" fmla="*/ 152 w 1514"/>
                <a:gd name="T5" fmla="*/ 0 h 710"/>
                <a:gd name="T6" fmla="*/ 121 w 1514"/>
                <a:gd name="T7" fmla="*/ 38 h 710"/>
                <a:gd name="T8" fmla="*/ 83 w 1514"/>
                <a:gd name="T9" fmla="*/ 50 h 710"/>
                <a:gd name="T10" fmla="*/ 0 w 1514"/>
                <a:gd name="T11" fmla="*/ 219 h 710"/>
                <a:gd name="T12" fmla="*/ 21 w 1514"/>
                <a:gd name="T13" fmla="*/ 261 h 710"/>
                <a:gd name="T14" fmla="*/ 595 w 1514"/>
                <a:gd name="T15" fmla="*/ 522 h 710"/>
                <a:gd name="T16" fmla="*/ 690 w 1514"/>
                <a:gd name="T17" fmla="*/ 556 h 710"/>
                <a:gd name="T18" fmla="*/ 833 w 1514"/>
                <a:gd name="T19" fmla="*/ 575 h 710"/>
                <a:gd name="T20" fmla="*/ 1188 w 1514"/>
                <a:gd name="T21" fmla="*/ 655 h 710"/>
                <a:gd name="T22" fmla="*/ 1254 w 1514"/>
                <a:gd name="T23" fmla="*/ 643 h 710"/>
                <a:gd name="T24" fmla="*/ 1416 w 1514"/>
                <a:gd name="T25" fmla="*/ 710 h 710"/>
                <a:gd name="T26" fmla="*/ 1504 w 1514"/>
                <a:gd name="T27" fmla="*/ 710 h 710"/>
                <a:gd name="T28" fmla="*/ 1514 w 1514"/>
                <a:gd name="T29" fmla="*/ 643 h 710"/>
                <a:gd name="T30" fmla="*/ 314 w 1514"/>
                <a:gd name="T31" fmla="*/ 69 h 710"/>
                <a:gd name="T32" fmla="*/ 314 w 1514"/>
                <a:gd name="T33" fmla="*/ 69 h 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4"/>
                <a:gd name="T52" fmla="*/ 0 h 710"/>
                <a:gd name="T53" fmla="*/ 1514 w 1514"/>
                <a:gd name="T54" fmla="*/ 710 h 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4" h="710">
                  <a:moveTo>
                    <a:pt x="314" y="69"/>
                  </a:moveTo>
                  <a:lnTo>
                    <a:pt x="179" y="0"/>
                  </a:lnTo>
                  <a:lnTo>
                    <a:pt x="152" y="0"/>
                  </a:lnTo>
                  <a:lnTo>
                    <a:pt x="121" y="38"/>
                  </a:lnTo>
                  <a:lnTo>
                    <a:pt x="83" y="50"/>
                  </a:lnTo>
                  <a:lnTo>
                    <a:pt x="0" y="219"/>
                  </a:lnTo>
                  <a:lnTo>
                    <a:pt x="21" y="261"/>
                  </a:lnTo>
                  <a:lnTo>
                    <a:pt x="595" y="522"/>
                  </a:lnTo>
                  <a:lnTo>
                    <a:pt x="690" y="556"/>
                  </a:lnTo>
                  <a:lnTo>
                    <a:pt x="833" y="575"/>
                  </a:lnTo>
                  <a:lnTo>
                    <a:pt x="1188" y="655"/>
                  </a:lnTo>
                  <a:lnTo>
                    <a:pt x="1254" y="643"/>
                  </a:lnTo>
                  <a:lnTo>
                    <a:pt x="1416" y="710"/>
                  </a:lnTo>
                  <a:lnTo>
                    <a:pt x="1504" y="710"/>
                  </a:lnTo>
                  <a:lnTo>
                    <a:pt x="1514" y="643"/>
                  </a:lnTo>
                  <a:lnTo>
                    <a:pt x="314" y="69"/>
                  </a:lnTo>
                  <a:close/>
                </a:path>
              </a:pathLst>
            </a:custGeom>
            <a:solidFill>
              <a:srgbClr val="FFE600"/>
            </a:solidFill>
            <a:ln w="9525">
              <a:noFill/>
              <a:round/>
              <a:headEnd/>
              <a:tailEnd/>
            </a:ln>
          </p:spPr>
          <p:txBody>
            <a:bodyPr/>
            <a:lstStyle/>
            <a:p>
              <a:endParaRPr lang="en-US">
                <a:latin typeface="Calibri" pitchFamily="34" charset="0"/>
              </a:endParaRPr>
            </a:p>
          </p:txBody>
        </p:sp>
        <p:sp>
          <p:nvSpPr>
            <p:cNvPr id="23613" name="Freeform 296"/>
            <p:cNvSpPr>
              <a:spLocks/>
            </p:cNvSpPr>
            <p:nvPr/>
          </p:nvSpPr>
          <p:spPr bwMode="auto">
            <a:xfrm>
              <a:off x="721" y="1984"/>
              <a:ext cx="1254" cy="615"/>
            </a:xfrm>
            <a:custGeom>
              <a:avLst/>
              <a:gdLst>
                <a:gd name="T0" fmla="*/ 93 w 1254"/>
                <a:gd name="T1" fmla="*/ 0 h 615"/>
                <a:gd name="T2" fmla="*/ 0 w 1254"/>
                <a:gd name="T3" fmla="*/ 17 h 615"/>
                <a:gd name="T4" fmla="*/ 914 w 1254"/>
                <a:gd name="T5" fmla="*/ 501 h 615"/>
                <a:gd name="T6" fmla="*/ 1085 w 1254"/>
                <a:gd name="T7" fmla="*/ 567 h 615"/>
                <a:gd name="T8" fmla="*/ 1214 w 1254"/>
                <a:gd name="T9" fmla="*/ 615 h 615"/>
                <a:gd name="T10" fmla="*/ 1254 w 1254"/>
                <a:gd name="T11" fmla="*/ 562 h 615"/>
                <a:gd name="T12" fmla="*/ 1173 w 1254"/>
                <a:gd name="T13" fmla="*/ 501 h 615"/>
                <a:gd name="T14" fmla="*/ 1005 w 1254"/>
                <a:gd name="T15" fmla="*/ 463 h 615"/>
                <a:gd name="T16" fmla="*/ 985 w 1254"/>
                <a:gd name="T17" fmla="*/ 425 h 615"/>
                <a:gd name="T18" fmla="*/ 869 w 1254"/>
                <a:gd name="T19" fmla="*/ 358 h 615"/>
                <a:gd name="T20" fmla="*/ 781 w 1254"/>
                <a:gd name="T21" fmla="*/ 311 h 615"/>
                <a:gd name="T22" fmla="*/ 702 w 1254"/>
                <a:gd name="T23" fmla="*/ 308 h 615"/>
                <a:gd name="T24" fmla="*/ 650 w 1254"/>
                <a:gd name="T25" fmla="*/ 263 h 615"/>
                <a:gd name="T26" fmla="*/ 93 w 1254"/>
                <a:gd name="T27" fmla="*/ 0 h 615"/>
                <a:gd name="T28" fmla="*/ 93 w 1254"/>
                <a:gd name="T29" fmla="*/ 0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615"/>
                <a:gd name="T47" fmla="*/ 1254 w 1254"/>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615">
                  <a:moveTo>
                    <a:pt x="93" y="0"/>
                  </a:moveTo>
                  <a:lnTo>
                    <a:pt x="0" y="17"/>
                  </a:lnTo>
                  <a:lnTo>
                    <a:pt x="914" y="501"/>
                  </a:lnTo>
                  <a:lnTo>
                    <a:pt x="1085" y="567"/>
                  </a:lnTo>
                  <a:lnTo>
                    <a:pt x="1214" y="615"/>
                  </a:lnTo>
                  <a:lnTo>
                    <a:pt x="1254" y="562"/>
                  </a:lnTo>
                  <a:lnTo>
                    <a:pt x="1173" y="501"/>
                  </a:lnTo>
                  <a:lnTo>
                    <a:pt x="1005" y="463"/>
                  </a:lnTo>
                  <a:lnTo>
                    <a:pt x="985" y="425"/>
                  </a:lnTo>
                  <a:lnTo>
                    <a:pt x="869" y="358"/>
                  </a:lnTo>
                  <a:lnTo>
                    <a:pt x="781" y="311"/>
                  </a:lnTo>
                  <a:lnTo>
                    <a:pt x="702" y="308"/>
                  </a:lnTo>
                  <a:lnTo>
                    <a:pt x="650" y="263"/>
                  </a:lnTo>
                  <a:lnTo>
                    <a:pt x="93" y="0"/>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4" name="Freeform 297"/>
            <p:cNvSpPr>
              <a:spLocks/>
            </p:cNvSpPr>
            <p:nvPr/>
          </p:nvSpPr>
          <p:spPr bwMode="auto">
            <a:xfrm>
              <a:off x="843" y="1732"/>
              <a:ext cx="1389" cy="347"/>
            </a:xfrm>
            <a:custGeom>
              <a:avLst/>
              <a:gdLst>
                <a:gd name="T0" fmla="*/ 0 w 1389"/>
                <a:gd name="T1" fmla="*/ 48 h 347"/>
                <a:gd name="T2" fmla="*/ 133 w 1389"/>
                <a:gd name="T3" fmla="*/ 15 h 347"/>
                <a:gd name="T4" fmla="*/ 761 w 1389"/>
                <a:gd name="T5" fmla="*/ 10 h 347"/>
                <a:gd name="T6" fmla="*/ 930 w 1389"/>
                <a:gd name="T7" fmla="*/ 0 h 347"/>
                <a:gd name="T8" fmla="*/ 1013 w 1389"/>
                <a:gd name="T9" fmla="*/ 60 h 347"/>
                <a:gd name="T10" fmla="*/ 1292 w 1389"/>
                <a:gd name="T11" fmla="*/ 280 h 347"/>
                <a:gd name="T12" fmla="*/ 1389 w 1389"/>
                <a:gd name="T13" fmla="*/ 344 h 347"/>
                <a:gd name="T14" fmla="*/ 1366 w 1389"/>
                <a:gd name="T15" fmla="*/ 347 h 347"/>
                <a:gd name="T16" fmla="*/ 1316 w 1389"/>
                <a:gd name="T17" fmla="*/ 344 h 347"/>
                <a:gd name="T18" fmla="*/ 1161 w 1389"/>
                <a:gd name="T19" fmla="*/ 285 h 347"/>
                <a:gd name="T20" fmla="*/ 1075 w 1389"/>
                <a:gd name="T21" fmla="*/ 271 h 347"/>
                <a:gd name="T22" fmla="*/ 854 w 1389"/>
                <a:gd name="T23" fmla="*/ 259 h 347"/>
                <a:gd name="T24" fmla="*/ 802 w 1389"/>
                <a:gd name="T25" fmla="*/ 280 h 347"/>
                <a:gd name="T26" fmla="*/ 744 w 1389"/>
                <a:gd name="T27" fmla="*/ 259 h 347"/>
                <a:gd name="T28" fmla="*/ 642 w 1389"/>
                <a:gd name="T29" fmla="*/ 216 h 347"/>
                <a:gd name="T30" fmla="*/ 573 w 1389"/>
                <a:gd name="T31" fmla="*/ 181 h 347"/>
                <a:gd name="T32" fmla="*/ 521 w 1389"/>
                <a:gd name="T33" fmla="*/ 188 h 347"/>
                <a:gd name="T34" fmla="*/ 492 w 1389"/>
                <a:gd name="T35" fmla="*/ 207 h 347"/>
                <a:gd name="T36" fmla="*/ 464 w 1389"/>
                <a:gd name="T37" fmla="*/ 212 h 347"/>
                <a:gd name="T38" fmla="*/ 390 w 1389"/>
                <a:gd name="T39" fmla="*/ 259 h 347"/>
                <a:gd name="T40" fmla="*/ 192 w 1389"/>
                <a:gd name="T41" fmla="*/ 157 h 347"/>
                <a:gd name="T42" fmla="*/ 61 w 1389"/>
                <a:gd name="T43" fmla="*/ 91 h 347"/>
                <a:gd name="T44" fmla="*/ 0 w 1389"/>
                <a:gd name="T45" fmla="*/ 48 h 347"/>
                <a:gd name="T46" fmla="*/ 0 w 1389"/>
                <a:gd name="T47" fmla="*/ 48 h 3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9"/>
                <a:gd name="T73" fmla="*/ 0 h 347"/>
                <a:gd name="T74" fmla="*/ 1389 w 1389"/>
                <a:gd name="T75" fmla="*/ 347 h 3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9" h="347">
                  <a:moveTo>
                    <a:pt x="0" y="48"/>
                  </a:moveTo>
                  <a:lnTo>
                    <a:pt x="133" y="15"/>
                  </a:lnTo>
                  <a:lnTo>
                    <a:pt x="761" y="10"/>
                  </a:lnTo>
                  <a:lnTo>
                    <a:pt x="930" y="0"/>
                  </a:lnTo>
                  <a:lnTo>
                    <a:pt x="1013" y="60"/>
                  </a:lnTo>
                  <a:lnTo>
                    <a:pt x="1292" y="280"/>
                  </a:lnTo>
                  <a:lnTo>
                    <a:pt x="1389" y="344"/>
                  </a:lnTo>
                  <a:lnTo>
                    <a:pt x="1366" y="347"/>
                  </a:lnTo>
                  <a:lnTo>
                    <a:pt x="1316" y="344"/>
                  </a:lnTo>
                  <a:lnTo>
                    <a:pt x="1161" y="285"/>
                  </a:lnTo>
                  <a:lnTo>
                    <a:pt x="1075" y="271"/>
                  </a:lnTo>
                  <a:lnTo>
                    <a:pt x="854" y="259"/>
                  </a:lnTo>
                  <a:lnTo>
                    <a:pt x="802" y="280"/>
                  </a:lnTo>
                  <a:lnTo>
                    <a:pt x="744" y="259"/>
                  </a:lnTo>
                  <a:lnTo>
                    <a:pt x="642" y="216"/>
                  </a:lnTo>
                  <a:lnTo>
                    <a:pt x="573" y="181"/>
                  </a:lnTo>
                  <a:lnTo>
                    <a:pt x="521" y="188"/>
                  </a:lnTo>
                  <a:lnTo>
                    <a:pt x="492" y="207"/>
                  </a:lnTo>
                  <a:lnTo>
                    <a:pt x="464" y="212"/>
                  </a:lnTo>
                  <a:lnTo>
                    <a:pt x="390" y="259"/>
                  </a:lnTo>
                  <a:lnTo>
                    <a:pt x="192" y="157"/>
                  </a:lnTo>
                  <a:lnTo>
                    <a:pt x="61" y="91"/>
                  </a:lnTo>
                  <a:lnTo>
                    <a:pt x="0" y="48"/>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5" name="Freeform 298"/>
            <p:cNvSpPr>
              <a:spLocks/>
            </p:cNvSpPr>
            <p:nvPr/>
          </p:nvSpPr>
          <p:spPr bwMode="auto">
            <a:xfrm>
              <a:off x="1495" y="1718"/>
              <a:ext cx="142" cy="242"/>
            </a:xfrm>
            <a:custGeom>
              <a:avLst/>
              <a:gdLst>
                <a:gd name="T0" fmla="*/ 21 w 142"/>
                <a:gd name="T1" fmla="*/ 0 h 242"/>
                <a:gd name="T2" fmla="*/ 76 w 142"/>
                <a:gd name="T3" fmla="*/ 5 h 242"/>
                <a:gd name="T4" fmla="*/ 114 w 142"/>
                <a:gd name="T5" fmla="*/ 31 h 242"/>
                <a:gd name="T6" fmla="*/ 133 w 142"/>
                <a:gd name="T7" fmla="*/ 62 h 242"/>
                <a:gd name="T8" fmla="*/ 142 w 142"/>
                <a:gd name="T9" fmla="*/ 116 h 242"/>
                <a:gd name="T10" fmla="*/ 142 w 142"/>
                <a:gd name="T11" fmla="*/ 145 h 242"/>
                <a:gd name="T12" fmla="*/ 119 w 142"/>
                <a:gd name="T13" fmla="*/ 195 h 242"/>
                <a:gd name="T14" fmla="*/ 95 w 142"/>
                <a:gd name="T15" fmla="*/ 226 h 242"/>
                <a:gd name="T16" fmla="*/ 64 w 142"/>
                <a:gd name="T17" fmla="*/ 242 h 242"/>
                <a:gd name="T18" fmla="*/ 4 w 142"/>
                <a:gd name="T19" fmla="*/ 240 h 242"/>
                <a:gd name="T20" fmla="*/ 0 w 142"/>
                <a:gd name="T21" fmla="*/ 204 h 242"/>
                <a:gd name="T22" fmla="*/ 35 w 142"/>
                <a:gd name="T23" fmla="*/ 211 h 242"/>
                <a:gd name="T24" fmla="*/ 64 w 142"/>
                <a:gd name="T25" fmla="*/ 209 h 242"/>
                <a:gd name="T26" fmla="*/ 88 w 142"/>
                <a:gd name="T27" fmla="*/ 192 h 242"/>
                <a:gd name="T28" fmla="*/ 104 w 142"/>
                <a:gd name="T29" fmla="*/ 176 h 242"/>
                <a:gd name="T30" fmla="*/ 114 w 142"/>
                <a:gd name="T31" fmla="*/ 133 h 242"/>
                <a:gd name="T32" fmla="*/ 109 w 142"/>
                <a:gd name="T33" fmla="*/ 86 h 242"/>
                <a:gd name="T34" fmla="*/ 83 w 142"/>
                <a:gd name="T35" fmla="*/ 50 h 242"/>
                <a:gd name="T36" fmla="*/ 42 w 142"/>
                <a:gd name="T37" fmla="*/ 36 h 242"/>
                <a:gd name="T38" fmla="*/ 31 w 142"/>
                <a:gd name="T39" fmla="*/ 40 h 242"/>
                <a:gd name="T40" fmla="*/ 2 w 142"/>
                <a:gd name="T41" fmla="*/ 59 h 242"/>
                <a:gd name="T42" fmla="*/ 2 w 142"/>
                <a:gd name="T43" fmla="*/ 5 h 242"/>
                <a:gd name="T44" fmla="*/ 21 w 142"/>
                <a:gd name="T45" fmla="*/ 0 h 242"/>
                <a:gd name="T46" fmla="*/ 21 w 142"/>
                <a:gd name="T47" fmla="*/ 0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242"/>
                <a:gd name="T74" fmla="*/ 142 w 142"/>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242">
                  <a:moveTo>
                    <a:pt x="21" y="0"/>
                  </a:moveTo>
                  <a:lnTo>
                    <a:pt x="76" y="5"/>
                  </a:lnTo>
                  <a:lnTo>
                    <a:pt x="114" y="31"/>
                  </a:lnTo>
                  <a:lnTo>
                    <a:pt x="133" y="62"/>
                  </a:lnTo>
                  <a:lnTo>
                    <a:pt x="142" y="116"/>
                  </a:lnTo>
                  <a:lnTo>
                    <a:pt x="142" y="145"/>
                  </a:lnTo>
                  <a:lnTo>
                    <a:pt x="119" y="195"/>
                  </a:lnTo>
                  <a:lnTo>
                    <a:pt x="95" y="226"/>
                  </a:lnTo>
                  <a:lnTo>
                    <a:pt x="64" y="242"/>
                  </a:lnTo>
                  <a:lnTo>
                    <a:pt x="4" y="240"/>
                  </a:lnTo>
                  <a:lnTo>
                    <a:pt x="0" y="204"/>
                  </a:lnTo>
                  <a:lnTo>
                    <a:pt x="35" y="211"/>
                  </a:lnTo>
                  <a:lnTo>
                    <a:pt x="64" y="209"/>
                  </a:lnTo>
                  <a:lnTo>
                    <a:pt x="88" y="192"/>
                  </a:lnTo>
                  <a:lnTo>
                    <a:pt x="104" y="176"/>
                  </a:lnTo>
                  <a:lnTo>
                    <a:pt x="114" y="133"/>
                  </a:lnTo>
                  <a:lnTo>
                    <a:pt x="109" y="86"/>
                  </a:lnTo>
                  <a:lnTo>
                    <a:pt x="83" y="50"/>
                  </a:lnTo>
                  <a:lnTo>
                    <a:pt x="42" y="36"/>
                  </a:lnTo>
                  <a:lnTo>
                    <a:pt x="31" y="40"/>
                  </a:lnTo>
                  <a:lnTo>
                    <a:pt x="2" y="59"/>
                  </a:lnTo>
                  <a:lnTo>
                    <a:pt x="2" y="5"/>
                  </a:lnTo>
                  <a:lnTo>
                    <a:pt x="21" y="0"/>
                  </a:lnTo>
                  <a:close/>
                </a:path>
              </a:pathLst>
            </a:custGeom>
            <a:solidFill>
              <a:srgbClr val="2E4F61"/>
            </a:solidFill>
            <a:ln w="9525">
              <a:noFill/>
              <a:round/>
              <a:headEnd/>
              <a:tailEnd/>
            </a:ln>
          </p:spPr>
          <p:txBody>
            <a:bodyPr/>
            <a:lstStyle/>
            <a:p>
              <a:endParaRPr lang="en-US">
                <a:latin typeface="Calibri" pitchFamily="34" charset="0"/>
              </a:endParaRPr>
            </a:p>
          </p:txBody>
        </p:sp>
        <p:sp>
          <p:nvSpPr>
            <p:cNvPr id="23616" name="Freeform 299"/>
            <p:cNvSpPr>
              <a:spLocks/>
            </p:cNvSpPr>
            <p:nvPr/>
          </p:nvSpPr>
          <p:spPr bwMode="auto">
            <a:xfrm>
              <a:off x="1795" y="1054"/>
              <a:ext cx="104" cy="128"/>
            </a:xfrm>
            <a:custGeom>
              <a:avLst/>
              <a:gdLst>
                <a:gd name="T0" fmla="*/ 78 w 104"/>
                <a:gd name="T1" fmla="*/ 14 h 128"/>
                <a:gd name="T2" fmla="*/ 16 w 104"/>
                <a:gd name="T3" fmla="*/ 59 h 128"/>
                <a:gd name="T4" fmla="*/ 0 w 104"/>
                <a:gd name="T5" fmla="*/ 128 h 128"/>
                <a:gd name="T6" fmla="*/ 88 w 104"/>
                <a:gd name="T7" fmla="*/ 128 h 128"/>
                <a:gd name="T8" fmla="*/ 104 w 104"/>
                <a:gd name="T9" fmla="*/ 0 h 128"/>
                <a:gd name="T10" fmla="*/ 78 w 104"/>
                <a:gd name="T11" fmla="*/ 14 h 128"/>
                <a:gd name="T12" fmla="*/ 78 w 104"/>
                <a:gd name="T13" fmla="*/ 14 h 128"/>
                <a:gd name="T14" fmla="*/ 0 60000 65536"/>
                <a:gd name="T15" fmla="*/ 0 60000 65536"/>
                <a:gd name="T16" fmla="*/ 0 60000 65536"/>
                <a:gd name="T17" fmla="*/ 0 60000 65536"/>
                <a:gd name="T18" fmla="*/ 0 60000 65536"/>
                <a:gd name="T19" fmla="*/ 0 60000 65536"/>
                <a:gd name="T20" fmla="*/ 0 60000 65536"/>
                <a:gd name="T21" fmla="*/ 0 w 104"/>
                <a:gd name="T22" fmla="*/ 0 h 128"/>
                <a:gd name="T23" fmla="*/ 104 w 10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28">
                  <a:moveTo>
                    <a:pt x="78" y="14"/>
                  </a:moveTo>
                  <a:lnTo>
                    <a:pt x="16" y="59"/>
                  </a:lnTo>
                  <a:lnTo>
                    <a:pt x="0" y="128"/>
                  </a:lnTo>
                  <a:lnTo>
                    <a:pt x="88" y="128"/>
                  </a:lnTo>
                  <a:lnTo>
                    <a:pt x="104" y="0"/>
                  </a:lnTo>
                  <a:lnTo>
                    <a:pt x="78" y="14"/>
                  </a:lnTo>
                  <a:close/>
                </a:path>
              </a:pathLst>
            </a:custGeom>
            <a:solidFill>
              <a:srgbClr val="E6E6E6"/>
            </a:solidFill>
            <a:ln w="9525">
              <a:noFill/>
              <a:round/>
              <a:headEnd/>
              <a:tailEnd/>
            </a:ln>
          </p:spPr>
          <p:txBody>
            <a:bodyPr/>
            <a:lstStyle/>
            <a:p>
              <a:endParaRPr lang="en-US">
                <a:latin typeface="Calibri" pitchFamily="34" charset="0"/>
              </a:endParaRPr>
            </a:p>
          </p:txBody>
        </p:sp>
        <p:sp>
          <p:nvSpPr>
            <p:cNvPr id="23617" name="Freeform 300"/>
            <p:cNvSpPr>
              <a:spLocks/>
            </p:cNvSpPr>
            <p:nvPr/>
          </p:nvSpPr>
          <p:spPr bwMode="auto">
            <a:xfrm>
              <a:off x="643" y="707"/>
              <a:ext cx="468" cy="722"/>
            </a:xfrm>
            <a:custGeom>
              <a:avLst/>
              <a:gdLst>
                <a:gd name="T0" fmla="*/ 71 w 468"/>
                <a:gd name="T1" fmla="*/ 64 h 722"/>
                <a:gd name="T2" fmla="*/ 35 w 468"/>
                <a:gd name="T3" fmla="*/ 342 h 722"/>
                <a:gd name="T4" fmla="*/ 23 w 468"/>
                <a:gd name="T5" fmla="*/ 553 h 722"/>
                <a:gd name="T6" fmla="*/ 0 w 468"/>
                <a:gd name="T7" fmla="*/ 698 h 722"/>
                <a:gd name="T8" fmla="*/ 31 w 468"/>
                <a:gd name="T9" fmla="*/ 707 h 722"/>
                <a:gd name="T10" fmla="*/ 83 w 468"/>
                <a:gd name="T11" fmla="*/ 717 h 722"/>
                <a:gd name="T12" fmla="*/ 190 w 468"/>
                <a:gd name="T13" fmla="*/ 722 h 722"/>
                <a:gd name="T14" fmla="*/ 240 w 468"/>
                <a:gd name="T15" fmla="*/ 700 h 722"/>
                <a:gd name="T16" fmla="*/ 285 w 468"/>
                <a:gd name="T17" fmla="*/ 660 h 722"/>
                <a:gd name="T18" fmla="*/ 361 w 468"/>
                <a:gd name="T19" fmla="*/ 722 h 722"/>
                <a:gd name="T20" fmla="*/ 435 w 468"/>
                <a:gd name="T21" fmla="*/ 304 h 722"/>
                <a:gd name="T22" fmla="*/ 468 w 468"/>
                <a:gd name="T23" fmla="*/ 131 h 722"/>
                <a:gd name="T24" fmla="*/ 452 w 468"/>
                <a:gd name="T25" fmla="*/ 31 h 722"/>
                <a:gd name="T26" fmla="*/ 440 w 468"/>
                <a:gd name="T27" fmla="*/ 5 h 722"/>
                <a:gd name="T28" fmla="*/ 423 w 468"/>
                <a:gd name="T29" fmla="*/ 0 h 722"/>
                <a:gd name="T30" fmla="*/ 235 w 468"/>
                <a:gd name="T31" fmla="*/ 29 h 722"/>
                <a:gd name="T32" fmla="*/ 71 w 468"/>
                <a:gd name="T33" fmla="*/ 64 h 722"/>
                <a:gd name="T34" fmla="*/ 71 w 468"/>
                <a:gd name="T35" fmla="*/ 64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8"/>
                <a:gd name="T55" fmla="*/ 0 h 722"/>
                <a:gd name="T56" fmla="*/ 468 w 468"/>
                <a:gd name="T57" fmla="*/ 722 h 7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8" h="722">
                  <a:moveTo>
                    <a:pt x="71" y="64"/>
                  </a:moveTo>
                  <a:lnTo>
                    <a:pt x="35" y="342"/>
                  </a:lnTo>
                  <a:lnTo>
                    <a:pt x="23" y="553"/>
                  </a:lnTo>
                  <a:lnTo>
                    <a:pt x="0" y="698"/>
                  </a:lnTo>
                  <a:lnTo>
                    <a:pt x="31" y="707"/>
                  </a:lnTo>
                  <a:lnTo>
                    <a:pt x="83" y="717"/>
                  </a:lnTo>
                  <a:lnTo>
                    <a:pt x="190" y="722"/>
                  </a:lnTo>
                  <a:lnTo>
                    <a:pt x="240" y="700"/>
                  </a:lnTo>
                  <a:lnTo>
                    <a:pt x="285" y="660"/>
                  </a:lnTo>
                  <a:lnTo>
                    <a:pt x="361" y="722"/>
                  </a:lnTo>
                  <a:lnTo>
                    <a:pt x="435" y="304"/>
                  </a:lnTo>
                  <a:lnTo>
                    <a:pt x="468" y="131"/>
                  </a:lnTo>
                  <a:lnTo>
                    <a:pt x="452" y="31"/>
                  </a:lnTo>
                  <a:lnTo>
                    <a:pt x="440" y="5"/>
                  </a:lnTo>
                  <a:lnTo>
                    <a:pt x="423" y="0"/>
                  </a:lnTo>
                  <a:lnTo>
                    <a:pt x="235" y="29"/>
                  </a:lnTo>
                  <a:lnTo>
                    <a:pt x="71" y="64"/>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18" name="Freeform 301"/>
            <p:cNvSpPr>
              <a:spLocks/>
            </p:cNvSpPr>
            <p:nvPr/>
          </p:nvSpPr>
          <p:spPr bwMode="auto">
            <a:xfrm>
              <a:off x="324" y="1336"/>
              <a:ext cx="740" cy="422"/>
            </a:xfrm>
            <a:custGeom>
              <a:avLst/>
              <a:gdLst>
                <a:gd name="T0" fmla="*/ 47 w 740"/>
                <a:gd name="T1" fmla="*/ 0 h 422"/>
                <a:gd name="T2" fmla="*/ 238 w 740"/>
                <a:gd name="T3" fmla="*/ 59 h 422"/>
                <a:gd name="T4" fmla="*/ 350 w 740"/>
                <a:gd name="T5" fmla="*/ 76 h 422"/>
                <a:gd name="T6" fmla="*/ 435 w 740"/>
                <a:gd name="T7" fmla="*/ 88 h 422"/>
                <a:gd name="T8" fmla="*/ 490 w 740"/>
                <a:gd name="T9" fmla="*/ 90 h 422"/>
                <a:gd name="T10" fmla="*/ 526 w 740"/>
                <a:gd name="T11" fmla="*/ 90 h 422"/>
                <a:gd name="T12" fmla="*/ 552 w 740"/>
                <a:gd name="T13" fmla="*/ 78 h 422"/>
                <a:gd name="T14" fmla="*/ 602 w 740"/>
                <a:gd name="T15" fmla="*/ 38 h 422"/>
                <a:gd name="T16" fmla="*/ 635 w 740"/>
                <a:gd name="T17" fmla="*/ 140 h 422"/>
                <a:gd name="T18" fmla="*/ 647 w 740"/>
                <a:gd name="T19" fmla="*/ 218 h 422"/>
                <a:gd name="T20" fmla="*/ 740 w 740"/>
                <a:gd name="T21" fmla="*/ 418 h 422"/>
                <a:gd name="T22" fmla="*/ 614 w 740"/>
                <a:gd name="T23" fmla="*/ 418 h 422"/>
                <a:gd name="T24" fmla="*/ 526 w 740"/>
                <a:gd name="T25" fmla="*/ 422 h 422"/>
                <a:gd name="T26" fmla="*/ 178 w 740"/>
                <a:gd name="T27" fmla="*/ 401 h 422"/>
                <a:gd name="T28" fmla="*/ 171 w 740"/>
                <a:gd name="T29" fmla="*/ 337 h 422"/>
                <a:gd name="T30" fmla="*/ 162 w 740"/>
                <a:gd name="T31" fmla="*/ 304 h 422"/>
                <a:gd name="T32" fmla="*/ 147 w 740"/>
                <a:gd name="T33" fmla="*/ 273 h 422"/>
                <a:gd name="T34" fmla="*/ 131 w 740"/>
                <a:gd name="T35" fmla="*/ 266 h 422"/>
                <a:gd name="T36" fmla="*/ 135 w 740"/>
                <a:gd name="T37" fmla="*/ 204 h 422"/>
                <a:gd name="T38" fmla="*/ 54 w 740"/>
                <a:gd name="T39" fmla="*/ 195 h 422"/>
                <a:gd name="T40" fmla="*/ 0 w 740"/>
                <a:gd name="T41" fmla="*/ 7 h 422"/>
                <a:gd name="T42" fmla="*/ 47 w 740"/>
                <a:gd name="T43" fmla="*/ 0 h 422"/>
                <a:gd name="T44" fmla="*/ 47 w 740"/>
                <a:gd name="T45" fmla="*/ 0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422"/>
                <a:gd name="T71" fmla="*/ 740 w 740"/>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422">
                  <a:moveTo>
                    <a:pt x="47" y="0"/>
                  </a:moveTo>
                  <a:lnTo>
                    <a:pt x="238" y="59"/>
                  </a:lnTo>
                  <a:lnTo>
                    <a:pt x="350" y="76"/>
                  </a:lnTo>
                  <a:lnTo>
                    <a:pt x="435" y="88"/>
                  </a:lnTo>
                  <a:lnTo>
                    <a:pt x="490" y="90"/>
                  </a:lnTo>
                  <a:lnTo>
                    <a:pt x="526" y="90"/>
                  </a:lnTo>
                  <a:lnTo>
                    <a:pt x="552" y="78"/>
                  </a:lnTo>
                  <a:lnTo>
                    <a:pt x="602" y="38"/>
                  </a:lnTo>
                  <a:lnTo>
                    <a:pt x="635" y="140"/>
                  </a:lnTo>
                  <a:lnTo>
                    <a:pt x="647" y="218"/>
                  </a:lnTo>
                  <a:lnTo>
                    <a:pt x="740" y="418"/>
                  </a:lnTo>
                  <a:lnTo>
                    <a:pt x="614" y="418"/>
                  </a:lnTo>
                  <a:lnTo>
                    <a:pt x="526" y="422"/>
                  </a:lnTo>
                  <a:lnTo>
                    <a:pt x="178" y="401"/>
                  </a:lnTo>
                  <a:lnTo>
                    <a:pt x="171" y="337"/>
                  </a:lnTo>
                  <a:lnTo>
                    <a:pt x="162" y="304"/>
                  </a:lnTo>
                  <a:lnTo>
                    <a:pt x="147" y="273"/>
                  </a:lnTo>
                  <a:lnTo>
                    <a:pt x="131" y="266"/>
                  </a:lnTo>
                  <a:lnTo>
                    <a:pt x="135" y="204"/>
                  </a:lnTo>
                  <a:lnTo>
                    <a:pt x="54" y="195"/>
                  </a:lnTo>
                  <a:lnTo>
                    <a:pt x="0" y="7"/>
                  </a:lnTo>
                  <a:lnTo>
                    <a:pt x="47" y="0"/>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19" name="Freeform 302"/>
            <p:cNvSpPr>
              <a:spLocks/>
            </p:cNvSpPr>
            <p:nvPr/>
          </p:nvSpPr>
          <p:spPr bwMode="auto">
            <a:xfrm>
              <a:off x="790" y="956"/>
              <a:ext cx="188" cy="544"/>
            </a:xfrm>
            <a:custGeom>
              <a:avLst/>
              <a:gdLst>
                <a:gd name="T0" fmla="*/ 169 w 188"/>
                <a:gd name="T1" fmla="*/ 17 h 544"/>
                <a:gd name="T2" fmla="*/ 136 w 188"/>
                <a:gd name="T3" fmla="*/ 95 h 544"/>
                <a:gd name="T4" fmla="*/ 169 w 188"/>
                <a:gd name="T5" fmla="*/ 314 h 544"/>
                <a:gd name="T6" fmla="*/ 188 w 188"/>
                <a:gd name="T7" fmla="*/ 451 h 544"/>
                <a:gd name="T8" fmla="*/ 188 w 188"/>
                <a:gd name="T9" fmla="*/ 511 h 544"/>
                <a:gd name="T10" fmla="*/ 176 w 188"/>
                <a:gd name="T11" fmla="*/ 544 h 544"/>
                <a:gd name="T12" fmla="*/ 131 w 188"/>
                <a:gd name="T13" fmla="*/ 420 h 544"/>
                <a:gd name="T14" fmla="*/ 119 w 188"/>
                <a:gd name="T15" fmla="*/ 430 h 544"/>
                <a:gd name="T16" fmla="*/ 93 w 188"/>
                <a:gd name="T17" fmla="*/ 456 h 544"/>
                <a:gd name="T18" fmla="*/ 62 w 188"/>
                <a:gd name="T19" fmla="*/ 470 h 544"/>
                <a:gd name="T20" fmla="*/ 26 w 188"/>
                <a:gd name="T21" fmla="*/ 473 h 544"/>
                <a:gd name="T22" fmla="*/ 3 w 188"/>
                <a:gd name="T23" fmla="*/ 468 h 544"/>
                <a:gd name="T24" fmla="*/ 0 w 188"/>
                <a:gd name="T25" fmla="*/ 430 h 544"/>
                <a:gd name="T26" fmla="*/ 12 w 188"/>
                <a:gd name="T27" fmla="*/ 333 h 544"/>
                <a:gd name="T28" fmla="*/ 98 w 188"/>
                <a:gd name="T29" fmla="*/ 155 h 544"/>
                <a:gd name="T30" fmla="*/ 107 w 188"/>
                <a:gd name="T31" fmla="*/ 107 h 544"/>
                <a:gd name="T32" fmla="*/ 100 w 188"/>
                <a:gd name="T33" fmla="*/ 81 h 544"/>
                <a:gd name="T34" fmla="*/ 53 w 188"/>
                <a:gd name="T35" fmla="*/ 3 h 544"/>
                <a:gd name="T36" fmla="*/ 107 w 188"/>
                <a:gd name="T37" fmla="*/ 0 h 544"/>
                <a:gd name="T38" fmla="*/ 148 w 188"/>
                <a:gd name="T39" fmla="*/ 0 h 544"/>
                <a:gd name="T40" fmla="*/ 169 w 188"/>
                <a:gd name="T41" fmla="*/ 17 h 544"/>
                <a:gd name="T42" fmla="*/ 169 w 188"/>
                <a:gd name="T43" fmla="*/ 17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544"/>
                <a:gd name="T68" fmla="*/ 188 w 188"/>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544">
                  <a:moveTo>
                    <a:pt x="169" y="17"/>
                  </a:moveTo>
                  <a:lnTo>
                    <a:pt x="136" y="95"/>
                  </a:lnTo>
                  <a:lnTo>
                    <a:pt x="169" y="314"/>
                  </a:lnTo>
                  <a:lnTo>
                    <a:pt x="188" y="451"/>
                  </a:lnTo>
                  <a:lnTo>
                    <a:pt x="188" y="511"/>
                  </a:lnTo>
                  <a:lnTo>
                    <a:pt x="176" y="544"/>
                  </a:lnTo>
                  <a:lnTo>
                    <a:pt x="131" y="420"/>
                  </a:lnTo>
                  <a:lnTo>
                    <a:pt x="119" y="430"/>
                  </a:lnTo>
                  <a:lnTo>
                    <a:pt x="93" y="456"/>
                  </a:lnTo>
                  <a:lnTo>
                    <a:pt x="62" y="470"/>
                  </a:lnTo>
                  <a:lnTo>
                    <a:pt x="26" y="473"/>
                  </a:lnTo>
                  <a:lnTo>
                    <a:pt x="3" y="468"/>
                  </a:lnTo>
                  <a:lnTo>
                    <a:pt x="0" y="430"/>
                  </a:lnTo>
                  <a:lnTo>
                    <a:pt x="12" y="333"/>
                  </a:lnTo>
                  <a:lnTo>
                    <a:pt x="98" y="155"/>
                  </a:lnTo>
                  <a:lnTo>
                    <a:pt x="107" y="107"/>
                  </a:lnTo>
                  <a:lnTo>
                    <a:pt x="100" y="81"/>
                  </a:lnTo>
                  <a:lnTo>
                    <a:pt x="53" y="3"/>
                  </a:lnTo>
                  <a:lnTo>
                    <a:pt x="107" y="0"/>
                  </a:lnTo>
                  <a:lnTo>
                    <a:pt x="148" y="0"/>
                  </a:lnTo>
                  <a:lnTo>
                    <a:pt x="169" y="17"/>
                  </a:lnTo>
                  <a:close/>
                </a:path>
              </a:pathLst>
            </a:custGeom>
            <a:solidFill>
              <a:srgbClr val="733057"/>
            </a:solidFill>
            <a:ln w="9525">
              <a:noFill/>
              <a:round/>
              <a:headEnd/>
              <a:tailEnd/>
            </a:ln>
          </p:spPr>
          <p:txBody>
            <a:bodyPr/>
            <a:lstStyle/>
            <a:p>
              <a:endParaRPr lang="en-US">
                <a:latin typeface="Calibri" pitchFamily="34" charset="0"/>
              </a:endParaRPr>
            </a:p>
          </p:txBody>
        </p:sp>
        <p:sp>
          <p:nvSpPr>
            <p:cNvPr id="23620" name="Freeform 303"/>
            <p:cNvSpPr>
              <a:spLocks/>
            </p:cNvSpPr>
            <p:nvPr/>
          </p:nvSpPr>
          <p:spPr bwMode="auto">
            <a:xfrm>
              <a:off x="2392" y="909"/>
              <a:ext cx="176" cy="555"/>
            </a:xfrm>
            <a:custGeom>
              <a:avLst/>
              <a:gdLst>
                <a:gd name="T0" fmla="*/ 174 w 176"/>
                <a:gd name="T1" fmla="*/ 126 h 555"/>
                <a:gd name="T2" fmla="*/ 121 w 176"/>
                <a:gd name="T3" fmla="*/ 254 h 555"/>
                <a:gd name="T4" fmla="*/ 48 w 176"/>
                <a:gd name="T5" fmla="*/ 460 h 555"/>
                <a:gd name="T6" fmla="*/ 12 w 176"/>
                <a:gd name="T7" fmla="*/ 555 h 555"/>
                <a:gd name="T8" fmla="*/ 9 w 176"/>
                <a:gd name="T9" fmla="*/ 406 h 555"/>
                <a:gd name="T10" fmla="*/ 12 w 176"/>
                <a:gd name="T11" fmla="*/ 183 h 555"/>
                <a:gd name="T12" fmla="*/ 21 w 176"/>
                <a:gd name="T13" fmla="*/ 114 h 555"/>
                <a:gd name="T14" fmla="*/ 0 w 176"/>
                <a:gd name="T15" fmla="*/ 59 h 555"/>
                <a:gd name="T16" fmla="*/ 0 w 176"/>
                <a:gd name="T17" fmla="*/ 36 h 555"/>
                <a:gd name="T18" fmla="*/ 33 w 176"/>
                <a:gd name="T19" fmla="*/ 28 h 555"/>
                <a:gd name="T20" fmla="*/ 64 w 176"/>
                <a:gd name="T21" fmla="*/ 81 h 555"/>
                <a:gd name="T22" fmla="*/ 143 w 176"/>
                <a:gd name="T23" fmla="*/ 0 h 555"/>
                <a:gd name="T24" fmla="*/ 176 w 176"/>
                <a:gd name="T25" fmla="*/ 7 h 555"/>
                <a:gd name="T26" fmla="*/ 157 w 176"/>
                <a:gd name="T27" fmla="*/ 31 h 555"/>
                <a:gd name="T28" fmla="*/ 159 w 176"/>
                <a:gd name="T29" fmla="*/ 54 h 555"/>
                <a:gd name="T30" fmla="*/ 176 w 176"/>
                <a:gd name="T31" fmla="*/ 81 h 555"/>
                <a:gd name="T32" fmla="*/ 174 w 176"/>
                <a:gd name="T33" fmla="*/ 126 h 555"/>
                <a:gd name="T34" fmla="*/ 174 w 176"/>
                <a:gd name="T35" fmla="*/ 126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555"/>
                <a:gd name="T56" fmla="*/ 176 w 176"/>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555">
                  <a:moveTo>
                    <a:pt x="174" y="126"/>
                  </a:moveTo>
                  <a:lnTo>
                    <a:pt x="121" y="254"/>
                  </a:lnTo>
                  <a:lnTo>
                    <a:pt x="48" y="460"/>
                  </a:lnTo>
                  <a:lnTo>
                    <a:pt x="12" y="555"/>
                  </a:lnTo>
                  <a:lnTo>
                    <a:pt x="9" y="406"/>
                  </a:lnTo>
                  <a:lnTo>
                    <a:pt x="12" y="183"/>
                  </a:lnTo>
                  <a:lnTo>
                    <a:pt x="21" y="114"/>
                  </a:lnTo>
                  <a:lnTo>
                    <a:pt x="0" y="59"/>
                  </a:lnTo>
                  <a:lnTo>
                    <a:pt x="0" y="36"/>
                  </a:lnTo>
                  <a:lnTo>
                    <a:pt x="33" y="28"/>
                  </a:lnTo>
                  <a:lnTo>
                    <a:pt x="64" y="81"/>
                  </a:lnTo>
                  <a:lnTo>
                    <a:pt x="143" y="0"/>
                  </a:lnTo>
                  <a:lnTo>
                    <a:pt x="176" y="7"/>
                  </a:lnTo>
                  <a:lnTo>
                    <a:pt x="157" y="31"/>
                  </a:lnTo>
                  <a:lnTo>
                    <a:pt x="159" y="54"/>
                  </a:lnTo>
                  <a:lnTo>
                    <a:pt x="176" y="81"/>
                  </a:lnTo>
                  <a:lnTo>
                    <a:pt x="174" y="126"/>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21" name="Freeform 304"/>
            <p:cNvSpPr>
              <a:spLocks/>
            </p:cNvSpPr>
            <p:nvPr/>
          </p:nvSpPr>
          <p:spPr bwMode="auto">
            <a:xfrm>
              <a:off x="2749" y="1125"/>
              <a:ext cx="202" cy="377"/>
            </a:xfrm>
            <a:custGeom>
              <a:avLst/>
              <a:gdLst>
                <a:gd name="T0" fmla="*/ 31 w 202"/>
                <a:gd name="T1" fmla="*/ 69 h 377"/>
                <a:gd name="T2" fmla="*/ 0 w 202"/>
                <a:gd name="T3" fmla="*/ 147 h 377"/>
                <a:gd name="T4" fmla="*/ 19 w 202"/>
                <a:gd name="T5" fmla="*/ 356 h 377"/>
                <a:gd name="T6" fmla="*/ 28 w 202"/>
                <a:gd name="T7" fmla="*/ 377 h 377"/>
                <a:gd name="T8" fmla="*/ 62 w 202"/>
                <a:gd name="T9" fmla="*/ 370 h 377"/>
                <a:gd name="T10" fmla="*/ 202 w 202"/>
                <a:gd name="T11" fmla="*/ 211 h 377"/>
                <a:gd name="T12" fmla="*/ 200 w 202"/>
                <a:gd name="T13" fmla="*/ 147 h 377"/>
                <a:gd name="T14" fmla="*/ 183 w 202"/>
                <a:gd name="T15" fmla="*/ 97 h 377"/>
                <a:gd name="T16" fmla="*/ 128 w 202"/>
                <a:gd name="T17" fmla="*/ 73 h 377"/>
                <a:gd name="T18" fmla="*/ 126 w 202"/>
                <a:gd name="T19" fmla="*/ 57 h 377"/>
                <a:gd name="T20" fmla="*/ 157 w 202"/>
                <a:gd name="T21" fmla="*/ 19 h 377"/>
                <a:gd name="T22" fmla="*/ 167 w 202"/>
                <a:gd name="T23" fmla="*/ 0 h 377"/>
                <a:gd name="T24" fmla="*/ 143 w 202"/>
                <a:gd name="T25" fmla="*/ 0 h 377"/>
                <a:gd name="T26" fmla="*/ 74 w 202"/>
                <a:gd name="T27" fmla="*/ 64 h 377"/>
                <a:gd name="T28" fmla="*/ 50 w 202"/>
                <a:gd name="T29" fmla="*/ 69 h 377"/>
                <a:gd name="T30" fmla="*/ 31 w 202"/>
                <a:gd name="T31" fmla="*/ 69 h 377"/>
                <a:gd name="T32" fmla="*/ 31 w 202"/>
                <a:gd name="T33" fmla="*/ 69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377"/>
                <a:gd name="T53" fmla="*/ 202 w 202"/>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377">
                  <a:moveTo>
                    <a:pt x="31" y="69"/>
                  </a:moveTo>
                  <a:lnTo>
                    <a:pt x="0" y="147"/>
                  </a:lnTo>
                  <a:lnTo>
                    <a:pt x="19" y="356"/>
                  </a:lnTo>
                  <a:lnTo>
                    <a:pt x="28" y="377"/>
                  </a:lnTo>
                  <a:lnTo>
                    <a:pt x="62" y="370"/>
                  </a:lnTo>
                  <a:lnTo>
                    <a:pt x="202" y="211"/>
                  </a:lnTo>
                  <a:lnTo>
                    <a:pt x="200" y="147"/>
                  </a:lnTo>
                  <a:lnTo>
                    <a:pt x="183" y="97"/>
                  </a:lnTo>
                  <a:lnTo>
                    <a:pt x="128" y="73"/>
                  </a:lnTo>
                  <a:lnTo>
                    <a:pt x="126" y="57"/>
                  </a:lnTo>
                  <a:lnTo>
                    <a:pt x="157" y="19"/>
                  </a:lnTo>
                  <a:lnTo>
                    <a:pt x="167" y="0"/>
                  </a:lnTo>
                  <a:lnTo>
                    <a:pt x="143" y="0"/>
                  </a:lnTo>
                  <a:lnTo>
                    <a:pt x="74" y="64"/>
                  </a:lnTo>
                  <a:lnTo>
                    <a:pt x="50" y="69"/>
                  </a:lnTo>
                  <a:lnTo>
                    <a:pt x="31" y="6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22" name="Freeform 305"/>
            <p:cNvSpPr>
              <a:spLocks/>
            </p:cNvSpPr>
            <p:nvPr/>
          </p:nvSpPr>
          <p:spPr bwMode="auto">
            <a:xfrm>
              <a:off x="2332" y="3598"/>
              <a:ext cx="1709" cy="318"/>
            </a:xfrm>
            <a:custGeom>
              <a:avLst/>
              <a:gdLst>
                <a:gd name="T0" fmla="*/ 1590 w 1709"/>
                <a:gd name="T1" fmla="*/ 192 h 318"/>
                <a:gd name="T2" fmla="*/ 448 w 1709"/>
                <a:gd name="T3" fmla="*/ 0 h 318"/>
                <a:gd name="T4" fmla="*/ 303 w 1709"/>
                <a:gd name="T5" fmla="*/ 0 h 318"/>
                <a:gd name="T6" fmla="*/ 153 w 1709"/>
                <a:gd name="T7" fmla="*/ 57 h 318"/>
                <a:gd name="T8" fmla="*/ 81 w 1709"/>
                <a:gd name="T9" fmla="*/ 163 h 318"/>
                <a:gd name="T10" fmla="*/ 0 w 1709"/>
                <a:gd name="T11" fmla="*/ 299 h 318"/>
                <a:gd name="T12" fmla="*/ 1709 w 1709"/>
                <a:gd name="T13" fmla="*/ 318 h 318"/>
                <a:gd name="T14" fmla="*/ 1590 w 1709"/>
                <a:gd name="T15" fmla="*/ 192 h 318"/>
                <a:gd name="T16" fmla="*/ 1590 w 1709"/>
                <a:gd name="T17" fmla="*/ 192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318"/>
                <a:gd name="T29" fmla="*/ 1709 w 1709"/>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318">
                  <a:moveTo>
                    <a:pt x="1590" y="192"/>
                  </a:moveTo>
                  <a:lnTo>
                    <a:pt x="448" y="0"/>
                  </a:lnTo>
                  <a:lnTo>
                    <a:pt x="303" y="0"/>
                  </a:lnTo>
                  <a:lnTo>
                    <a:pt x="153" y="57"/>
                  </a:lnTo>
                  <a:lnTo>
                    <a:pt x="81" y="163"/>
                  </a:lnTo>
                  <a:lnTo>
                    <a:pt x="0" y="299"/>
                  </a:lnTo>
                  <a:lnTo>
                    <a:pt x="1709" y="318"/>
                  </a:lnTo>
                  <a:lnTo>
                    <a:pt x="1590" y="192"/>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3" name="Freeform 306"/>
            <p:cNvSpPr>
              <a:spLocks/>
            </p:cNvSpPr>
            <p:nvPr/>
          </p:nvSpPr>
          <p:spPr bwMode="auto">
            <a:xfrm>
              <a:off x="1164" y="3479"/>
              <a:ext cx="692" cy="418"/>
            </a:xfrm>
            <a:custGeom>
              <a:avLst/>
              <a:gdLst>
                <a:gd name="T0" fmla="*/ 490 w 692"/>
                <a:gd name="T1" fmla="*/ 36 h 418"/>
                <a:gd name="T2" fmla="*/ 319 w 692"/>
                <a:gd name="T3" fmla="*/ 55 h 418"/>
                <a:gd name="T4" fmla="*/ 114 w 692"/>
                <a:gd name="T5" fmla="*/ 123 h 418"/>
                <a:gd name="T6" fmla="*/ 43 w 692"/>
                <a:gd name="T7" fmla="*/ 216 h 418"/>
                <a:gd name="T8" fmla="*/ 0 w 692"/>
                <a:gd name="T9" fmla="*/ 337 h 418"/>
                <a:gd name="T10" fmla="*/ 59 w 692"/>
                <a:gd name="T11" fmla="*/ 413 h 418"/>
                <a:gd name="T12" fmla="*/ 692 w 692"/>
                <a:gd name="T13" fmla="*/ 418 h 418"/>
                <a:gd name="T14" fmla="*/ 562 w 692"/>
                <a:gd name="T15" fmla="*/ 0 h 418"/>
                <a:gd name="T16" fmla="*/ 490 w 692"/>
                <a:gd name="T17" fmla="*/ 36 h 418"/>
                <a:gd name="T18" fmla="*/ 490 w 692"/>
                <a:gd name="T19" fmla="*/ 3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418"/>
                <a:gd name="T32" fmla="*/ 692 w 692"/>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418">
                  <a:moveTo>
                    <a:pt x="490" y="36"/>
                  </a:moveTo>
                  <a:lnTo>
                    <a:pt x="319" y="55"/>
                  </a:lnTo>
                  <a:lnTo>
                    <a:pt x="114" y="123"/>
                  </a:lnTo>
                  <a:lnTo>
                    <a:pt x="43" y="216"/>
                  </a:lnTo>
                  <a:lnTo>
                    <a:pt x="0" y="337"/>
                  </a:lnTo>
                  <a:lnTo>
                    <a:pt x="59" y="413"/>
                  </a:lnTo>
                  <a:lnTo>
                    <a:pt x="692" y="418"/>
                  </a:lnTo>
                  <a:lnTo>
                    <a:pt x="562" y="0"/>
                  </a:lnTo>
                  <a:lnTo>
                    <a:pt x="490" y="36"/>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24" name="Freeform 307"/>
            <p:cNvSpPr>
              <a:spLocks/>
            </p:cNvSpPr>
            <p:nvPr/>
          </p:nvSpPr>
          <p:spPr bwMode="auto">
            <a:xfrm>
              <a:off x="1573" y="1429"/>
              <a:ext cx="2590" cy="2487"/>
            </a:xfrm>
            <a:custGeom>
              <a:avLst/>
              <a:gdLst>
                <a:gd name="T0" fmla="*/ 2264 w 2590"/>
                <a:gd name="T1" fmla="*/ 0 h 2487"/>
                <a:gd name="T2" fmla="*/ 2299 w 2590"/>
                <a:gd name="T3" fmla="*/ 128 h 2487"/>
                <a:gd name="T4" fmla="*/ 2399 w 2590"/>
                <a:gd name="T5" fmla="*/ 220 h 2487"/>
                <a:gd name="T6" fmla="*/ 2547 w 2590"/>
                <a:gd name="T7" fmla="*/ 515 h 2487"/>
                <a:gd name="T8" fmla="*/ 2580 w 2590"/>
                <a:gd name="T9" fmla="*/ 825 h 2487"/>
                <a:gd name="T10" fmla="*/ 2590 w 2590"/>
                <a:gd name="T11" fmla="*/ 1077 h 2487"/>
                <a:gd name="T12" fmla="*/ 2428 w 2590"/>
                <a:gd name="T13" fmla="*/ 1504 h 2487"/>
                <a:gd name="T14" fmla="*/ 2504 w 2590"/>
                <a:gd name="T15" fmla="*/ 2235 h 2487"/>
                <a:gd name="T16" fmla="*/ 2440 w 2590"/>
                <a:gd name="T17" fmla="*/ 2283 h 2487"/>
                <a:gd name="T18" fmla="*/ 2185 w 2590"/>
                <a:gd name="T19" fmla="*/ 2209 h 2487"/>
                <a:gd name="T20" fmla="*/ 1062 w 2590"/>
                <a:gd name="T21" fmla="*/ 2067 h 2487"/>
                <a:gd name="T22" fmla="*/ 893 w 2590"/>
                <a:gd name="T23" fmla="*/ 2083 h 2487"/>
                <a:gd name="T24" fmla="*/ 774 w 2590"/>
                <a:gd name="T25" fmla="*/ 2195 h 2487"/>
                <a:gd name="T26" fmla="*/ 731 w 2590"/>
                <a:gd name="T27" fmla="*/ 2411 h 2487"/>
                <a:gd name="T28" fmla="*/ 721 w 2590"/>
                <a:gd name="T29" fmla="*/ 2487 h 2487"/>
                <a:gd name="T30" fmla="*/ 241 w 2590"/>
                <a:gd name="T31" fmla="*/ 2475 h 2487"/>
                <a:gd name="T32" fmla="*/ 157 w 2590"/>
                <a:gd name="T33" fmla="*/ 2060 h 2487"/>
                <a:gd name="T34" fmla="*/ 376 w 2590"/>
                <a:gd name="T35" fmla="*/ 1839 h 2487"/>
                <a:gd name="T36" fmla="*/ 1183 w 2590"/>
                <a:gd name="T37" fmla="*/ 1756 h 2487"/>
                <a:gd name="T38" fmla="*/ 457 w 2590"/>
                <a:gd name="T39" fmla="*/ 1613 h 2487"/>
                <a:gd name="T40" fmla="*/ 19 w 2590"/>
                <a:gd name="T41" fmla="*/ 1450 h 2487"/>
                <a:gd name="T42" fmla="*/ 0 w 2590"/>
                <a:gd name="T43" fmla="*/ 1355 h 2487"/>
                <a:gd name="T44" fmla="*/ 22 w 2590"/>
                <a:gd name="T45" fmla="*/ 1253 h 2487"/>
                <a:gd name="T46" fmla="*/ 36 w 2590"/>
                <a:gd name="T47" fmla="*/ 1198 h 2487"/>
                <a:gd name="T48" fmla="*/ 76 w 2590"/>
                <a:gd name="T49" fmla="*/ 1141 h 2487"/>
                <a:gd name="T50" fmla="*/ 141 w 2590"/>
                <a:gd name="T51" fmla="*/ 1141 h 2487"/>
                <a:gd name="T52" fmla="*/ 274 w 2590"/>
                <a:gd name="T53" fmla="*/ 1193 h 2487"/>
                <a:gd name="T54" fmla="*/ 314 w 2590"/>
                <a:gd name="T55" fmla="*/ 1210 h 2487"/>
                <a:gd name="T56" fmla="*/ 443 w 2590"/>
                <a:gd name="T57" fmla="*/ 1215 h 2487"/>
                <a:gd name="T58" fmla="*/ 543 w 2590"/>
                <a:gd name="T59" fmla="*/ 1200 h 2487"/>
                <a:gd name="T60" fmla="*/ 424 w 2590"/>
                <a:gd name="T61" fmla="*/ 1158 h 2487"/>
                <a:gd name="T62" fmla="*/ 407 w 2590"/>
                <a:gd name="T63" fmla="*/ 1110 h 2487"/>
                <a:gd name="T64" fmla="*/ 443 w 2590"/>
                <a:gd name="T65" fmla="*/ 1103 h 2487"/>
                <a:gd name="T66" fmla="*/ 469 w 2590"/>
                <a:gd name="T67" fmla="*/ 1030 h 2487"/>
                <a:gd name="T68" fmla="*/ 448 w 2590"/>
                <a:gd name="T69" fmla="*/ 958 h 2487"/>
                <a:gd name="T70" fmla="*/ 419 w 2590"/>
                <a:gd name="T71" fmla="*/ 899 h 2487"/>
                <a:gd name="T72" fmla="*/ 391 w 2590"/>
                <a:gd name="T73" fmla="*/ 859 h 2487"/>
                <a:gd name="T74" fmla="*/ 419 w 2590"/>
                <a:gd name="T75" fmla="*/ 847 h 2487"/>
                <a:gd name="T76" fmla="*/ 524 w 2590"/>
                <a:gd name="T77" fmla="*/ 852 h 2487"/>
                <a:gd name="T78" fmla="*/ 588 w 2590"/>
                <a:gd name="T79" fmla="*/ 849 h 2487"/>
                <a:gd name="T80" fmla="*/ 695 w 2590"/>
                <a:gd name="T81" fmla="*/ 840 h 2487"/>
                <a:gd name="T82" fmla="*/ 769 w 2590"/>
                <a:gd name="T83" fmla="*/ 842 h 2487"/>
                <a:gd name="T84" fmla="*/ 847 w 2590"/>
                <a:gd name="T85" fmla="*/ 856 h 2487"/>
                <a:gd name="T86" fmla="*/ 893 w 2590"/>
                <a:gd name="T87" fmla="*/ 849 h 2487"/>
                <a:gd name="T88" fmla="*/ 928 w 2590"/>
                <a:gd name="T89" fmla="*/ 835 h 2487"/>
                <a:gd name="T90" fmla="*/ 974 w 2590"/>
                <a:gd name="T91" fmla="*/ 856 h 2487"/>
                <a:gd name="T92" fmla="*/ 1052 w 2590"/>
                <a:gd name="T93" fmla="*/ 833 h 2487"/>
                <a:gd name="T94" fmla="*/ 1221 w 2590"/>
                <a:gd name="T95" fmla="*/ 759 h 2487"/>
                <a:gd name="T96" fmla="*/ 1404 w 2590"/>
                <a:gd name="T97" fmla="*/ 669 h 2487"/>
                <a:gd name="T98" fmla="*/ 1519 w 2590"/>
                <a:gd name="T99" fmla="*/ 593 h 2487"/>
                <a:gd name="T100" fmla="*/ 1623 w 2590"/>
                <a:gd name="T101" fmla="*/ 405 h 2487"/>
                <a:gd name="T102" fmla="*/ 1704 w 2590"/>
                <a:gd name="T103" fmla="*/ 303 h 2487"/>
                <a:gd name="T104" fmla="*/ 1735 w 2590"/>
                <a:gd name="T105" fmla="*/ 311 h 2487"/>
                <a:gd name="T106" fmla="*/ 1847 w 2590"/>
                <a:gd name="T107" fmla="*/ 213 h 2487"/>
                <a:gd name="T108" fmla="*/ 2073 w 2590"/>
                <a:gd name="T109" fmla="*/ 61 h 2487"/>
                <a:gd name="T110" fmla="*/ 2152 w 2590"/>
                <a:gd name="T111" fmla="*/ 16 h 2487"/>
                <a:gd name="T112" fmla="*/ 2264 w 2590"/>
                <a:gd name="T113" fmla="*/ 0 h 2487"/>
                <a:gd name="T114" fmla="*/ 2264 w 2590"/>
                <a:gd name="T115" fmla="*/ 0 h 2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0"/>
                <a:gd name="T175" fmla="*/ 0 h 2487"/>
                <a:gd name="T176" fmla="*/ 2590 w 2590"/>
                <a:gd name="T177" fmla="*/ 2487 h 2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0" h="2487">
                  <a:moveTo>
                    <a:pt x="2264" y="0"/>
                  </a:moveTo>
                  <a:lnTo>
                    <a:pt x="2299" y="128"/>
                  </a:lnTo>
                  <a:lnTo>
                    <a:pt x="2399" y="220"/>
                  </a:lnTo>
                  <a:lnTo>
                    <a:pt x="2547" y="515"/>
                  </a:lnTo>
                  <a:lnTo>
                    <a:pt x="2580" y="825"/>
                  </a:lnTo>
                  <a:lnTo>
                    <a:pt x="2590" y="1077"/>
                  </a:lnTo>
                  <a:lnTo>
                    <a:pt x="2428" y="1504"/>
                  </a:lnTo>
                  <a:lnTo>
                    <a:pt x="2504" y="2235"/>
                  </a:lnTo>
                  <a:lnTo>
                    <a:pt x="2440" y="2283"/>
                  </a:lnTo>
                  <a:lnTo>
                    <a:pt x="2185" y="2209"/>
                  </a:lnTo>
                  <a:lnTo>
                    <a:pt x="1062" y="2067"/>
                  </a:lnTo>
                  <a:lnTo>
                    <a:pt x="893" y="2083"/>
                  </a:lnTo>
                  <a:lnTo>
                    <a:pt x="774" y="2195"/>
                  </a:lnTo>
                  <a:lnTo>
                    <a:pt x="731" y="2411"/>
                  </a:lnTo>
                  <a:lnTo>
                    <a:pt x="721" y="2487"/>
                  </a:lnTo>
                  <a:lnTo>
                    <a:pt x="241" y="2475"/>
                  </a:lnTo>
                  <a:lnTo>
                    <a:pt x="157" y="2060"/>
                  </a:lnTo>
                  <a:lnTo>
                    <a:pt x="376" y="1839"/>
                  </a:lnTo>
                  <a:lnTo>
                    <a:pt x="1183" y="1756"/>
                  </a:lnTo>
                  <a:lnTo>
                    <a:pt x="457" y="1613"/>
                  </a:lnTo>
                  <a:lnTo>
                    <a:pt x="19" y="1450"/>
                  </a:lnTo>
                  <a:lnTo>
                    <a:pt x="0" y="1355"/>
                  </a:lnTo>
                  <a:lnTo>
                    <a:pt x="22" y="1253"/>
                  </a:lnTo>
                  <a:lnTo>
                    <a:pt x="36" y="1198"/>
                  </a:lnTo>
                  <a:lnTo>
                    <a:pt x="76" y="1141"/>
                  </a:lnTo>
                  <a:lnTo>
                    <a:pt x="141" y="1141"/>
                  </a:lnTo>
                  <a:lnTo>
                    <a:pt x="274" y="1193"/>
                  </a:lnTo>
                  <a:lnTo>
                    <a:pt x="314" y="1210"/>
                  </a:lnTo>
                  <a:lnTo>
                    <a:pt x="443" y="1215"/>
                  </a:lnTo>
                  <a:lnTo>
                    <a:pt x="543" y="1200"/>
                  </a:lnTo>
                  <a:lnTo>
                    <a:pt x="424" y="1158"/>
                  </a:lnTo>
                  <a:lnTo>
                    <a:pt x="407" y="1110"/>
                  </a:lnTo>
                  <a:lnTo>
                    <a:pt x="443" y="1103"/>
                  </a:lnTo>
                  <a:lnTo>
                    <a:pt x="469" y="1030"/>
                  </a:lnTo>
                  <a:lnTo>
                    <a:pt x="448" y="958"/>
                  </a:lnTo>
                  <a:lnTo>
                    <a:pt x="419" y="899"/>
                  </a:lnTo>
                  <a:lnTo>
                    <a:pt x="391" y="859"/>
                  </a:lnTo>
                  <a:lnTo>
                    <a:pt x="419" y="847"/>
                  </a:lnTo>
                  <a:lnTo>
                    <a:pt x="524" y="852"/>
                  </a:lnTo>
                  <a:lnTo>
                    <a:pt x="588" y="849"/>
                  </a:lnTo>
                  <a:lnTo>
                    <a:pt x="695" y="840"/>
                  </a:lnTo>
                  <a:lnTo>
                    <a:pt x="769" y="842"/>
                  </a:lnTo>
                  <a:lnTo>
                    <a:pt x="847" y="856"/>
                  </a:lnTo>
                  <a:lnTo>
                    <a:pt x="893" y="849"/>
                  </a:lnTo>
                  <a:lnTo>
                    <a:pt x="928" y="835"/>
                  </a:lnTo>
                  <a:lnTo>
                    <a:pt x="974" y="856"/>
                  </a:lnTo>
                  <a:lnTo>
                    <a:pt x="1052" y="833"/>
                  </a:lnTo>
                  <a:lnTo>
                    <a:pt x="1221" y="759"/>
                  </a:lnTo>
                  <a:lnTo>
                    <a:pt x="1404" y="669"/>
                  </a:lnTo>
                  <a:lnTo>
                    <a:pt x="1519" y="593"/>
                  </a:lnTo>
                  <a:lnTo>
                    <a:pt x="1623" y="405"/>
                  </a:lnTo>
                  <a:lnTo>
                    <a:pt x="1704" y="303"/>
                  </a:lnTo>
                  <a:lnTo>
                    <a:pt x="1735" y="311"/>
                  </a:lnTo>
                  <a:lnTo>
                    <a:pt x="1847" y="213"/>
                  </a:lnTo>
                  <a:lnTo>
                    <a:pt x="2073" y="61"/>
                  </a:lnTo>
                  <a:lnTo>
                    <a:pt x="2152" y="16"/>
                  </a:lnTo>
                  <a:lnTo>
                    <a:pt x="2264" y="0"/>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5" name="Freeform 308"/>
            <p:cNvSpPr>
              <a:spLocks/>
            </p:cNvSpPr>
            <p:nvPr/>
          </p:nvSpPr>
          <p:spPr bwMode="auto">
            <a:xfrm>
              <a:off x="1209" y="1647"/>
              <a:ext cx="298" cy="387"/>
            </a:xfrm>
            <a:custGeom>
              <a:avLst/>
              <a:gdLst>
                <a:gd name="T0" fmla="*/ 298 w 298"/>
                <a:gd name="T1" fmla="*/ 24 h 387"/>
                <a:gd name="T2" fmla="*/ 290 w 298"/>
                <a:gd name="T3" fmla="*/ 116 h 387"/>
                <a:gd name="T4" fmla="*/ 290 w 298"/>
                <a:gd name="T5" fmla="*/ 311 h 387"/>
                <a:gd name="T6" fmla="*/ 233 w 298"/>
                <a:gd name="T7" fmla="*/ 266 h 387"/>
                <a:gd name="T8" fmla="*/ 219 w 298"/>
                <a:gd name="T9" fmla="*/ 261 h 387"/>
                <a:gd name="T10" fmla="*/ 179 w 298"/>
                <a:gd name="T11" fmla="*/ 263 h 387"/>
                <a:gd name="T12" fmla="*/ 143 w 298"/>
                <a:gd name="T13" fmla="*/ 282 h 387"/>
                <a:gd name="T14" fmla="*/ 102 w 298"/>
                <a:gd name="T15" fmla="*/ 289 h 387"/>
                <a:gd name="T16" fmla="*/ 81 w 298"/>
                <a:gd name="T17" fmla="*/ 311 h 387"/>
                <a:gd name="T18" fmla="*/ 24 w 298"/>
                <a:gd name="T19" fmla="*/ 387 h 387"/>
                <a:gd name="T20" fmla="*/ 17 w 298"/>
                <a:gd name="T21" fmla="*/ 335 h 387"/>
                <a:gd name="T22" fmla="*/ 14 w 298"/>
                <a:gd name="T23" fmla="*/ 74 h 387"/>
                <a:gd name="T24" fmla="*/ 10 w 298"/>
                <a:gd name="T25" fmla="*/ 47 h 387"/>
                <a:gd name="T26" fmla="*/ 0 w 298"/>
                <a:gd name="T27" fmla="*/ 19 h 387"/>
                <a:gd name="T28" fmla="*/ 71 w 298"/>
                <a:gd name="T29" fmla="*/ 0 h 387"/>
                <a:gd name="T30" fmla="*/ 217 w 298"/>
                <a:gd name="T31" fmla="*/ 0 h 387"/>
                <a:gd name="T32" fmla="*/ 276 w 298"/>
                <a:gd name="T33" fmla="*/ 2 h 387"/>
                <a:gd name="T34" fmla="*/ 298 w 298"/>
                <a:gd name="T35" fmla="*/ 24 h 387"/>
                <a:gd name="T36" fmla="*/ 298 w 298"/>
                <a:gd name="T37" fmla="*/ 2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387"/>
                <a:gd name="T59" fmla="*/ 298 w 298"/>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387">
                  <a:moveTo>
                    <a:pt x="298" y="24"/>
                  </a:moveTo>
                  <a:lnTo>
                    <a:pt x="290" y="116"/>
                  </a:lnTo>
                  <a:lnTo>
                    <a:pt x="290" y="311"/>
                  </a:lnTo>
                  <a:lnTo>
                    <a:pt x="233" y="266"/>
                  </a:lnTo>
                  <a:lnTo>
                    <a:pt x="219" y="261"/>
                  </a:lnTo>
                  <a:lnTo>
                    <a:pt x="179" y="263"/>
                  </a:lnTo>
                  <a:lnTo>
                    <a:pt x="143" y="282"/>
                  </a:lnTo>
                  <a:lnTo>
                    <a:pt x="102" y="289"/>
                  </a:lnTo>
                  <a:lnTo>
                    <a:pt x="81" y="311"/>
                  </a:lnTo>
                  <a:lnTo>
                    <a:pt x="24" y="387"/>
                  </a:lnTo>
                  <a:lnTo>
                    <a:pt x="17" y="335"/>
                  </a:lnTo>
                  <a:lnTo>
                    <a:pt x="14" y="74"/>
                  </a:lnTo>
                  <a:lnTo>
                    <a:pt x="10" y="47"/>
                  </a:lnTo>
                  <a:lnTo>
                    <a:pt x="0" y="19"/>
                  </a:lnTo>
                  <a:lnTo>
                    <a:pt x="71" y="0"/>
                  </a:lnTo>
                  <a:lnTo>
                    <a:pt x="217" y="0"/>
                  </a:lnTo>
                  <a:lnTo>
                    <a:pt x="276" y="2"/>
                  </a:lnTo>
                  <a:lnTo>
                    <a:pt x="298" y="24"/>
                  </a:lnTo>
                  <a:close/>
                </a:path>
              </a:pathLst>
            </a:custGeom>
            <a:solidFill>
              <a:srgbClr val="1C404F"/>
            </a:solidFill>
            <a:ln w="9525">
              <a:noFill/>
              <a:round/>
              <a:headEnd/>
              <a:tailEnd/>
            </a:ln>
          </p:spPr>
          <p:txBody>
            <a:bodyPr/>
            <a:lstStyle/>
            <a:p>
              <a:endParaRPr lang="en-US">
                <a:latin typeface="Calibri" pitchFamily="34" charset="0"/>
              </a:endParaRPr>
            </a:p>
          </p:txBody>
        </p:sp>
        <p:sp>
          <p:nvSpPr>
            <p:cNvPr id="23626" name="Freeform 309"/>
            <p:cNvSpPr>
              <a:spLocks/>
            </p:cNvSpPr>
            <p:nvPr/>
          </p:nvSpPr>
          <p:spPr bwMode="auto">
            <a:xfrm>
              <a:off x="1319" y="1656"/>
              <a:ext cx="121" cy="22"/>
            </a:xfrm>
            <a:custGeom>
              <a:avLst/>
              <a:gdLst>
                <a:gd name="T0" fmla="*/ 2 w 121"/>
                <a:gd name="T1" fmla="*/ 0 h 22"/>
                <a:gd name="T2" fmla="*/ 76 w 121"/>
                <a:gd name="T3" fmla="*/ 0 h 22"/>
                <a:gd name="T4" fmla="*/ 116 w 121"/>
                <a:gd name="T5" fmla="*/ 0 h 22"/>
                <a:gd name="T6" fmla="*/ 121 w 121"/>
                <a:gd name="T7" fmla="*/ 17 h 22"/>
                <a:gd name="T8" fmla="*/ 66 w 121"/>
                <a:gd name="T9" fmla="*/ 19 h 22"/>
                <a:gd name="T10" fmla="*/ 0 w 121"/>
                <a:gd name="T11" fmla="*/ 22 h 22"/>
                <a:gd name="T12" fmla="*/ 2 w 121"/>
                <a:gd name="T13" fmla="*/ 0 h 22"/>
                <a:gd name="T14" fmla="*/ 2 w 12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2"/>
                <a:gd name="T26" fmla="*/ 121 w 12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2">
                  <a:moveTo>
                    <a:pt x="2" y="0"/>
                  </a:moveTo>
                  <a:lnTo>
                    <a:pt x="76" y="0"/>
                  </a:lnTo>
                  <a:lnTo>
                    <a:pt x="116" y="0"/>
                  </a:lnTo>
                  <a:lnTo>
                    <a:pt x="121" y="17"/>
                  </a:lnTo>
                  <a:lnTo>
                    <a:pt x="66" y="19"/>
                  </a:lnTo>
                  <a:lnTo>
                    <a:pt x="0" y="22"/>
                  </a:lnTo>
                  <a:lnTo>
                    <a:pt x="2" y="0"/>
                  </a:lnTo>
                  <a:close/>
                </a:path>
              </a:pathLst>
            </a:custGeom>
            <a:solidFill>
              <a:srgbClr val="8A8AA8"/>
            </a:solidFill>
            <a:ln w="9525">
              <a:noFill/>
              <a:round/>
              <a:headEnd/>
              <a:tailEnd/>
            </a:ln>
          </p:spPr>
          <p:txBody>
            <a:bodyPr/>
            <a:lstStyle/>
            <a:p>
              <a:endParaRPr lang="en-US">
                <a:latin typeface="Calibri" pitchFamily="34" charset="0"/>
              </a:endParaRPr>
            </a:p>
          </p:txBody>
        </p:sp>
        <p:sp>
          <p:nvSpPr>
            <p:cNvPr id="23627" name="Freeform 310"/>
            <p:cNvSpPr>
              <a:spLocks/>
            </p:cNvSpPr>
            <p:nvPr/>
          </p:nvSpPr>
          <p:spPr bwMode="auto">
            <a:xfrm>
              <a:off x="1568" y="1338"/>
              <a:ext cx="1709" cy="966"/>
            </a:xfrm>
            <a:custGeom>
              <a:avLst/>
              <a:gdLst>
                <a:gd name="T0" fmla="*/ 1381 w 1709"/>
                <a:gd name="T1" fmla="*/ 0 h 966"/>
                <a:gd name="T2" fmla="*/ 1345 w 1709"/>
                <a:gd name="T3" fmla="*/ 36 h 966"/>
                <a:gd name="T4" fmla="*/ 1240 w 1709"/>
                <a:gd name="T5" fmla="*/ 152 h 966"/>
                <a:gd name="T6" fmla="*/ 1164 w 1709"/>
                <a:gd name="T7" fmla="*/ 200 h 966"/>
                <a:gd name="T8" fmla="*/ 1105 w 1709"/>
                <a:gd name="T9" fmla="*/ 266 h 966"/>
                <a:gd name="T10" fmla="*/ 1079 w 1709"/>
                <a:gd name="T11" fmla="*/ 328 h 966"/>
                <a:gd name="T12" fmla="*/ 1048 w 1709"/>
                <a:gd name="T13" fmla="*/ 442 h 966"/>
                <a:gd name="T14" fmla="*/ 1045 w 1709"/>
                <a:gd name="T15" fmla="*/ 499 h 966"/>
                <a:gd name="T16" fmla="*/ 1040 w 1709"/>
                <a:gd name="T17" fmla="*/ 582 h 966"/>
                <a:gd name="T18" fmla="*/ 998 w 1709"/>
                <a:gd name="T19" fmla="*/ 629 h 966"/>
                <a:gd name="T20" fmla="*/ 998 w 1709"/>
                <a:gd name="T21" fmla="*/ 670 h 966"/>
                <a:gd name="T22" fmla="*/ 967 w 1709"/>
                <a:gd name="T23" fmla="*/ 679 h 966"/>
                <a:gd name="T24" fmla="*/ 945 w 1709"/>
                <a:gd name="T25" fmla="*/ 708 h 966"/>
                <a:gd name="T26" fmla="*/ 864 w 1709"/>
                <a:gd name="T27" fmla="*/ 705 h 966"/>
                <a:gd name="T28" fmla="*/ 807 w 1709"/>
                <a:gd name="T29" fmla="*/ 698 h 966"/>
                <a:gd name="T30" fmla="*/ 762 w 1709"/>
                <a:gd name="T31" fmla="*/ 708 h 966"/>
                <a:gd name="T32" fmla="*/ 712 w 1709"/>
                <a:gd name="T33" fmla="*/ 717 h 966"/>
                <a:gd name="T34" fmla="*/ 662 w 1709"/>
                <a:gd name="T35" fmla="*/ 746 h 966"/>
                <a:gd name="T36" fmla="*/ 600 w 1709"/>
                <a:gd name="T37" fmla="*/ 743 h 966"/>
                <a:gd name="T38" fmla="*/ 415 w 1709"/>
                <a:gd name="T39" fmla="*/ 674 h 966"/>
                <a:gd name="T40" fmla="*/ 350 w 1709"/>
                <a:gd name="T41" fmla="*/ 660 h 966"/>
                <a:gd name="T42" fmla="*/ 122 w 1709"/>
                <a:gd name="T43" fmla="*/ 646 h 966"/>
                <a:gd name="T44" fmla="*/ 58 w 1709"/>
                <a:gd name="T45" fmla="*/ 698 h 966"/>
                <a:gd name="T46" fmla="*/ 34 w 1709"/>
                <a:gd name="T47" fmla="*/ 717 h 966"/>
                <a:gd name="T48" fmla="*/ 0 w 1709"/>
                <a:gd name="T49" fmla="*/ 805 h 966"/>
                <a:gd name="T50" fmla="*/ 0 w 1709"/>
                <a:gd name="T51" fmla="*/ 838 h 966"/>
                <a:gd name="T52" fmla="*/ 22 w 1709"/>
                <a:gd name="T53" fmla="*/ 881 h 966"/>
                <a:gd name="T54" fmla="*/ 117 w 1709"/>
                <a:gd name="T55" fmla="*/ 893 h 966"/>
                <a:gd name="T56" fmla="*/ 191 w 1709"/>
                <a:gd name="T57" fmla="*/ 919 h 966"/>
                <a:gd name="T58" fmla="*/ 255 w 1709"/>
                <a:gd name="T59" fmla="*/ 957 h 966"/>
                <a:gd name="T60" fmla="*/ 391 w 1709"/>
                <a:gd name="T61" fmla="*/ 966 h 966"/>
                <a:gd name="T62" fmla="*/ 412 w 1709"/>
                <a:gd name="T63" fmla="*/ 950 h 966"/>
                <a:gd name="T64" fmla="*/ 443 w 1709"/>
                <a:gd name="T65" fmla="*/ 938 h 966"/>
                <a:gd name="T66" fmla="*/ 572 w 1709"/>
                <a:gd name="T67" fmla="*/ 950 h 966"/>
                <a:gd name="T68" fmla="*/ 693 w 1709"/>
                <a:gd name="T69" fmla="*/ 926 h 966"/>
                <a:gd name="T70" fmla="*/ 822 w 1709"/>
                <a:gd name="T71" fmla="*/ 943 h 966"/>
                <a:gd name="T72" fmla="*/ 869 w 1709"/>
                <a:gd name="T73" fmla="*/ 959 h 966"/>
                <a:gd name="T74" fmla="*/ 888 w 1709"/>
                <a:gd name="T75" fmla="*/ 959 h 966"/>
                <a:gd name="T76" fmla="*/ 943 w 1709"/>
                <a:gd name="T77" fmla="*/ 938 h 966"/>
                <a:gd name="T78" fmla="*/ 976 w 1709"/>
                <a:gd name="T79" fmla="*/ 954 h 966"/>
                <a:gd name="T80" fmla="*/ 998 w 1709"/>
                <a:gd name="T81" fmla="*/ 954 h 966"/>
                <a:gd name="T82" fmla="*/ 1036 w 1709"/>
                <a:gd name="T83" fmla="*/ 933 h 966"/>
                <a:gd name="T84" fmla="*/ 1098 w 1709"/>
                <a:gd name="T85" fmla="*/ 933 h 966"/>
                <a:gd name="T86" fmla="*/ 1145 w 1709"/>
                <a:gd name="T87" fmla="*/ 909 h 966"/>
                <a:gd name="T88" fmla="*/ 1243 w 1709"/>
                <a:gd name="T89" fmla="*/ 850 h 966"/>
                <a:gd name="T90" fmla="*/ 1409 w 1709"/>
                <a:gd name="T91" fmla="*/ 765 h 966"/>
                <a:gd name="T92" fmla="*/ 1533 w 1709"/>
                <a:gd name="T93" fmla="*/ 689 h 966"/>
                <a:gd name="T94" fmla="*/ 1657 w 1709"/>
                <a:gd name="T95" fmla="*/ 466 h 966"/>
                <a:gd name="T96" fmla="*/ 1709 w 1709"/>
                <a:gd name="T97" fmla="*/ 394 h 966"/>
                <a:gd name="T98" fmla="*/ 1676 w 1709"/>
                <a:gd name="T99" fmla="*/ 311 h 966"/>
                <a:gd name="T100" fmla="*/ 1631 w 1709"/>
                <a:gd name="T101" fmla="*/ 238 h 966"/>
                <a:gd name="T102" fmla="*/ 1476 w 1709"/>
                <a:gd name="T103" fmla="*/ 209 h 966"/>
                <a:gd name="T104" fmla="*/ 1386 w 1709"/>
                <a:gd name="T105" fmla="*/ 164 h 966"/>
                <a:gd name="T106" fmla="*/ 1376 w 1709"/>
                <a:gd name="T107" fmla="*/ 133 h 966"/>
                <a:gd name="T108" fmla="*/ 1381 w 1709"/>
                <a:gd name="T109" fmla="*/ 0 h 966"/>
                <a:gd name="T110" fmla="*/ 1381 w 1709"/>
                <a:gd name="T111" fmla="*/ 0 h 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966"/>
                <a:gd name="T170" fmla="*/ 1709 w 1709"/>
                <a:gd name="T171" fmla="*/ 966 h 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966">
                  <a:moveTo>
                    <a:pt x="1381" y="0"/>
                  </a:moveTo>
                  <a:lnTo>
                    <a:pt x="1345" y="36"/>
                  </a:lnTo>
                  <a:lnTo>
                    <a:pt x="1240" y="152"/>
                  </a:lnTo>
                  <a:lnTo>
                    <a:pt x="1164" y="200"/>
                  </a:lnTo>
                  <a:lnTo>
                    <a:pt x="1105" y="266"/>
                  </a:lnTo>
                  <a:lnTo>
                    <a:pt x="1079" y="328"/>
                  </a:lnTo>
                  <a:lnTo>
                    <a:pt x="1048" y="442"/>
                  </a:lnTo>
                  <a:lnTo>
                    <a:pt x="1045" y="499"/>
                  </a:lnTo>
                  <a:lnTo>
                    <a:pt x="1040" y="582"/>
                  </a:lnTo>
                  <a:lnTo>
                    <a:pt x="998" y="629"/>
                  </a:lnTo>
                  <a:lnTo>
                    <a:pt x="998" y="670"/>
                  </a:lnTo>
                  <a:lnTo>
                    <a:pt x="967" y="679"/>
                  </a:lnTo>
                  <a:lnTo>
                    <a:pt x="945" y="708"/>
                  </a:lnTo>
                  <a:lnTo>
                    <a:pt x="864" y="705"/>
                  </a:lnTo>
                  <a:lnTo>
                    <a:pt x="807" y="698"/>
                  </a:lnTo>
                  <a:lnTo>
                    <a:pt x="762" y="708"/>
                  </a:lnTo>
                  <a:lnTo>
                    <a:pt x="712" y="717"/>
                  </a:lnTo>
                  <a:lnTo>
                    <a:pt x="662" y="746"/>
                  </a:lnTo>
                  <a:lnTo>
                    <a:pt x="600" y="743"/>
                  </a:lnTo>
                  <a:lnTo>
                    <a:pt x="415" y="674"/>
                  </a:lnTo>
                  <a:lnTo>
                    <a:pt x="350" y="660"/>
                  </a:lnTo>
                  <a:lnTo>
                    <a:pt x="122" y="646"/>
                  </a:lnTo>
                  <a:lnTo>
                    <a:pt x="58" y="698"/>
                  </a:lnTo>
                  <a:lnTo>
                    <a:pt x="34" y="717"/>
                  </a:lnTo>
                  <a:lnTo>
                    <a:pt x="0" y="805"/>
                  </a:lnTo>
                  <a:lnTo>
                    <a:pt x="0" y="838"/>
                  </a:lnTo>
                  <a:lnTo>
                    <a:pt x="22" y="881"/>
                  </a:lnTo>
                  <a:lnTo>
                    <a:pt x="117" y="893"/>
                  </a:lnTo>
                  <a:lnTo>
                    <a:pt x="191" y="919"/>
                  </a:lnTo>
                  <a:lnTo>
                    <a:pt x="255" y="957"/>
                  </a:lnTo>
                  <a:lnTo>
                    <a:pt x="391" y="966"/>
                  </a:lnTo>
                  <a:lnTo>
                    <a:pt x="412" y="950"/>
                  </a:lnTo>
                  <a:lnTo>
                    <a:pt x="443" y="938"/>
                  </a:lnTo>
                  <a:lnTo>
                    <a:pt x="572" y="950"/>
                  </a:lnTo>
                  <a:lnTo>
                    <a:pt x="693" y="926"/>
                  </a:lnTo>
                  <a:lnTo>
                    <a:pt x="822" y="943"/>
                  </a:lnTo>
                  <a:lnTo>
                    <a:pt x="869" y="959"/>
                  </a:lnTo>
                  <a:lnTo>
                    <a:pt x="888" y="959"/>
                  </a:lnTo>
                  <a:lnTo>
                    <a:pt x="943" y="938"/>
                  </a:lnTo>
                  <a:lnTo>
                    <a:pt x="976" y="954"/>
                  </a:lnTo>
                  <a:lnTo>
                    <a:pt x="998" y="954"/>
                  </a:lnTo>
                  <a:lnTo>
                    <a:pt x="1036" y="933"/>
                  </a:lnTo>
                  <a:lnTo>
                    <a:pt x="1098" y="933"/>
                  </a:lnTo>
                  <a:lnTo>
                    <a:pt x="1145" y="909"/>
                  </a:lnTo>
                  <a:lnTo>
                    <a:pt x="1243" y="850"/>
                  </a:lnTo>
                  <a:lnTo>
                    <a:pt x="1409" y="765"/>
                  </a:lnTo>
                  <a:lnTo>
                    <a:pt x="1533" y="689"/>
                  </a:lnTo>
                  <a:lnTo>
                    <a:pt x="1657" y="466"/>
                  </a:lnTo>
                  <a:lnTo>
                    <a:pt x="1709" y="394"/>
                  </a:lnTo>
                  <a:lnTo>
                    <a:pt x="1676" y="311"/>
                  </a:lnTo>
                  <a:lnTo>
                    <a:pt x="1631" y="238"/>
                  </a:lnTo>
                  <a:lnTo>
                    <a:pt x="1476" y="209"/>
                  </a:lnTo>
                  <a:lnTo>
                    <a:pt x="1386" y="164"/>
                  </a:lnTo>
                  <a:lnTo>
                    <a:pt x="1376" y="133"/>
                  </a:lnTo>
                  <a:lnTo>
                    <a:pt x="1381" y="0"/>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28" name="Freeform 311"/>
            <p:cNvSpPr>
              <a:spLocks/>
            </p:cNvSpPr>
            <p:nvPr/>
          </p:nvSpPr>
          <p:spPr bwMode="auto">
            <a:xfrm>
              <a:off x="1292" y="1728"/>
              <a:ext cx="100" cy="199"/>
            </a:xfrm>
            <a:custGeom>
              <a:avLst/>
              <a:gdLst>
                <a:gd name="T0" fmla="*/ 46 w 100"/>
                <a:gd name="T1" fmla="*/ 9 h 199"/>
                <a:gd name="T2" fmla="*/ 12 w 100"/>
                <a:gd name="T3" fmla="*/ 111 h 199"/>
                <a:gd name="T4" fmla="*/ 0 w 100"/>
                <a:gd name="T5" fmla="*/ 156 h 199"/>
                <a:gd name="T6" fmla="*/ 24 w 100"/>
                <a:gd name="T7" fmla="*/ 171 h 199"/>
                <a:gd name="T8" fmla="*/ 17 w 100"/>
                <a:gd name="T9" fmla="*/ 199 h 199"/>
                <a:gd name="T10" fmla="*/ 100 w 100"/>
                <a:gd name="T11" fmla="*/ 185 h 199"/>
                <a:gd name="T12" fmla="*/ 77 w 100"/>
                <a:gd name="T13" fmla="*/ 137 h 199"/>
                <a:gd name="T14" fmla="*/ 67 w 100"/>
                <a:gd name="T15" fmla="*/ 78 h 199"/>
                <a:gd name="T16" fmla="*/ 69 w 100"/>
                <a:gd name="T17" fmla="*/ 0 h 199"/>
                <a:gd name="T18" fmla="*/ 46 w 100"/>
                <a:gd name="T19" fmla="*/ 9 h 199"/>
                <a:gd name="T20" fmla="*/ 46 w 100"/>
                <a:gd name="T21" fmla="*/ 9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99"/>
                <a:gd name="T35" fmla="*/ 100 w 100"/>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99">
                  <a:moveTo>
                    <a:pt x="46" y="9"/>
                  </a:moveTo>
                  <a:lnTo>
                    <a:pt x="12" y="111"/>
                  </a:lnTo>
                  <a:lnTo>
                    <a:pt x="0" y="156"/>
                  </a:lnTo>
                  <a:lnTo>
                    <a:pt x="24" y="171"/>
                  </a:lnTo>
                  <a:lnTo>
                    <a:pt x="17" y="199"/>
                  </a:lnTo>
                  <a:lnTo>
                    <a:pt x="100" y="185"/>
                  </a:lnTo>
                  <a:lnTo>
                    <a:pt x="77" y="137"/>
                  </a:lnTo>
                  <a:lnTo>
                    <a:pt x="67" y="78"/>
                  </a:lnTo>
                  <a:lnTo>
                    <a:pt x="69" y="0"/>
                  </a:lnTo>
                  <a:lnTo>
                    <a:pt x="46" y="9"/>
                  </a:lnTo>
                  <a:close/>
                </a:path>
              </a:pathLst>
            </a:custGeom>
            <a:solidFill>
              <a:srgbClr val="4A697A"/>
            </a:solidFill>
            <a:ln w="9525">
              <a:noFill/>
              <a:round/>
              <a:headEnd/>
              <a:tailEnd/>
            </a:ln>
          </p:spPr>
          <p:txBody>
            <a:bodyPr/>
            <a:lstStyle/>
            <a:p>
              <a:endParaRPr lang="en-US">
                <a:latin typeface="Calibri" pitchFamily="34" charset="0"/>
              </a:endParaRPr>
            </a:p>
          </p:txBody>
        </p:sp>
        <p:sp>
          <p:nvSpPr>
            <p:cNvPr id="23629" name="Freeform 312"/>
            <p:cNvSpPr>
              <a:spLocks/>
            </p:cNvSpPr>
            <p:nvPr/>
          </p:nvSpPr>
          <p:spPr bwMode="auto">
            <a:xfrm>
              <a:off x="2568" y="2043"/>
              <a:ext cx="278" cy="233"/>
            </a:xfrm>
            <a:custGeom>
              <a:avLst/>
              <a:gdLst>
                <a:gd name="T0" fmla="*/ 155 w 278"/>
                <a:gd name="T1" fmla="*/ 26 h 233"/>
                <a:gd name="T2" fmla="*/ 171 w 278"/>
                <a:gd name="T3" fmla="*/ 114 h 233"/>
                <a:gd name="T4" fmla="*/ 121 w 278"/>
                <a:gd name="T5" fmla="*/ 190 h 233"/>
                <a:gd name="T6" fmla="*/ 24 w 278"/>
                <a:gd name="T7" fmla="*/ 114 h 233"/>
                <a:gd name="T8" fmla="*/ 0 w 278"/>
                <a:gd name="T9" fmla="*/ 181 h 233"/>
                <a:gd name="T10" fmla="*/ 10 w 278"/>
                <a:gd name="T11" fmla="*/ 233 h 233"/>
                <a:gd name="T12" fmla="*/ 98 w 278"/>
                <a:gd name="T13" fmla="*/ 233 h 233"/>
                <a:gd name="T14" fmla="*/ 145 w 278"/>
                <a:gd name="T15" fmla="*/ 200 h 233"/>
                <a:gd name="T16" fmla="*/ 186 w 278"/>
                <a:gd name="T17" fmla="*/ 190 h 233"/>
                <a:gd name="T18" fmla="*/ 278 w 278"/>
                <a:gd name="T19" fmla="*/ 114 h 233"/>
                <a:gd name="T20" fmla="*/ 233 w 278"/>
                <a:gd name="T21" fmla="*/ 55 h 233"/>
                <a:gd name="T22" fmla="*/ 195 w 278"/>
                <a:gd name="T23" fmla="*/ 31 h 233"/>
                <a:gd name="T24" fmla="*/ 140 w 278"/>
                <a:gd name="T25" fmla="*/ 0 h 233"/>
                <a:gd name="T26" fmla="*/ 155 w 278"/>
                <a:gd name="T27" fmla="*/ 26 h 233"/>
                <a:gd name="T28" fmla="*/ 155 w 278"/>
                <a:gd name="T29" fmla="*/ 2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233"/>
                <a:gd name="T47" fmla="*/ 278 w 278"/>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233">
                  <a:moveTo>
                    <a:pt x="155" y="26"/>
                  </a:moveTo>
                  <a:lnTo>
                    <a:pt x="171" y="114"/>
                  </a:lnTo>
                  <a:lnTo>
                    <a:pt x="121" y="190"/>
                  </a:lnTo>
                  <a:lnTo>
                    <a:pt x="24" y="114"/>
                  </a:lnTo>
                  <a:lnTo>
                    <a:pt x="0" y="181"/>
                  </a:lnTo>
                  <a:lnTo>
                    <a:pt x="10" y="233"/>
                  </a:lnTo>
                  <a:lnTo>
                    <a:pt x="98" y="233"/>
                  </a:lnTo>
                  <a:lnTo>
                    <a:pt x="145" y="200"/>
                  </a:lnTo>
                  <a:lnTo>
                    <a:pt x="186" y="190"/>
                  </a:lnTo>
                  <a:lnTo>
                    <a:pt x="278" y="114"/>
                  </a:lnTo>
                  <a:lnTo>
                    <a:pt x="233" y="55"/>
                  </a:lnTo>
                  <a:lnTo>
                    <a:pt x="195" y="31"/>
                  </a:lnTo>
                  <a:lnTo>
                    <a:pt x="140" y="0"/>
                  </a:lnTo>
                  <a:lnTo>
                    <a:pt x="155" y="26"/>
                  </a:lnTo>
                  <a:close/>
                </a:path>
              </a:pathLst>
            </a:custGeom>
            <a:solidFill>
              <a:srgbClr val="6B594A"/>
            </a:solidFill>
            <a:ln w="9525">
              <a:noFill/>
              <a:round/>
              <a:headEnd/>
              <a:tailEnd/>
            </a:ln>
          </p:spPr>
          <p:txBody>
            <a:bodyPr/>
            <a:lstStyle/>
            <a:p>
              <a:endParaRPr lang="en-US">
                <a:latin typeface="Calibri" pitchFamily="34" charset="0"/>
              </a:endParaRPr>
            </a:p>
          </p:txBody>
        </p:sp>
        <p:sp>
          <p:nvSpPr>
            <p:cNvPr id="23630" name="Freeform 313"/>
            <p:cNvSpPr>
              <a:spLocks/>
            </p:cNvSpPr>
            <p:nvPr/>
          </p:nvSpPr>
          <p:spPr bwMode="auto">
            <a:xfrm>
              <a:off x="1614" y="2003"/>
              <a:ext cx="671" cy="237"/>
            </a:xfrm>
            <a:custGeom>
              <a:avLst/>
              <a:gdLst>
                <a:gd name="T0" fmla="*/ 62 w 671"/>
                <a:gd name="T1" fmla="*/ 0 h 237"/>
                <a:gd name="T2" fmla="*/ 366 w 671"/>
                <a:gd name="T3" fmla="*/ 12 h 237"/>
                <a:gd name="T4" fmla="*/ 578 w 671"/>
                <a:gd name="T5" fmla="*/ 90 h 237"/>
                <a:gd name="T6" fmla="*/ 671 w 671"/>
                <a:gd name="T7" fmla="*/ 85 h 237"/>
                <a:gd name="T8" fmla="*/ 542 w 671"/>
                <a:gd name="T9" fmla="*/ 119 h 237"/>
                <a:gd name="T10" fmla="*/ 514 w 671"/>
                <a:gd name="T11" fmla="*/ 154 h 237"/>
                <a:gd name="T12" fmla="*/ 383 w 671"/>
                <a:gd name="T13" fmla="*/ 50 h 237"/>
                <a:gd name="T14" fmla="*/ 376 w 671"/>
                <a:gd name="T15" fmla="*/ 114 h 237"/>
                <a:gd name="T16" fmla="*/ 466 w 671"/>
                <a:gd name="T17" fmla="*/ 237 h 237"/>
                <a:gd name="T18" fmla="*/ 285 w 671"/>
                <a:gd name="T19" fmla="*/ 119 h 237"/>
                <a:gd name="T20" fmla="*/ 0 w 671"/>
                <a:gd name="T21" fmla="*/ 78 h 237"/>
                <a:gd name="T22" fmla="*/ 28 w 671"/>
                <a:gd name="T23" fmla="*/ 14 h 237"/>
                <a:gd name="T24" fmla="*/ 62 w 671"/>
                <a:gd name="T25" fmla="*/ 0 h 237"/>
                <a:gd name="T26" fmla="*/ 62 w 671"/>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237"/>
                <a:gd name="T44" fmla="*/ 671 w 671"/>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237">
                  <a:moveTo>
                    <a:pt x="62" y="0"/>
                  </a:moveTo>
                  <a:lnTo>
                    <a:pt x="366" y="12"/>
                  </a:lnTo>
                  <a:lnTo>
                    <a:pt x="578" y="90"/>
                  </a:lnTo>
                  <a:lnTo>
                    <a:pt x="671" y="85"/>
                  </a:lnTo>
                  <a:lnTo>
                    <a:pt x="542" y="119"/>
                  </a:lnTo>
                  <a:lnTo>
                    <a:pt x="514" y="154"/>
                  </a:lnTo>
                  <a:lnTo>
                    <a:pt x="383" y="50"/>
                  </a:lnTo>
                  <a:lnTo>
                    <a:pt x="376" y="114"/>
                  </a:lnTo>
                  <a:lnTo>
                    <a:pt x="466" y="237"/>
                  </a:lnTo>
                  <a:lnTo>
                    <a:pt x="285" y="119"/>
                  </a:lnTo>
                  <a:lnTo>
                    <a:pt x="0" y="78"/>
                  </a:lnTo>
                  <a:lnTo>
                    <a:pt x="28" y="14"/>
                  </a:lnTo>
                  <a:lnTo>
                    <a:pt x="62" y="0"/>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1" name="Freeform 314"/>
            <p:cNvSpPr>
              <a:spLocks/>
            </p:cNvSpPr>
            <p:nvPr/>
          </p:nvSpPr>
          <p:spPr bwMode="auto">
            <a:xfrm>
              <a:off x="2411" y="1887"/>
              <a:ext cx="769" cy="313"/>
            </a:xfrm>
            <a:custGeom>
              <a:avLst/>
              <a:gdLst>
                <a:gd name="T0" fmla="*/ 697 w 769"/>
                <a:gd name="T1" fmla="*/ 12 h 313"/>
                <a:gd name="T2" fmla="*/ 616 w 769"/>
                <a:gd name="T3" fmla="*/ 73 h 313"/>
                <a:gd name="T4" fmla="*/ 421 w 769"/>
                <a:gd name="T5" fmla="*/ 137 h 313"/>
                <a:gd name="T6" fmla="*/ 350 w 769"/>
                <a:gd name="T7" fmla="*/ 137 h 313"/>
                <a:gd name="T8" fmla="*/ 202 w 769"/>
                <a:gd name="T9" fmla="*/ 64 h 313"/>
                <a:gd name="T10" fmla="*/ 174 w 769"/>
                <a:gd name="T11" fmla="*/ 73 h 313"/>
                <a:gd name="T12" fmla="*/ 162 w 769"/>
                <a:gd name="T13" fmla="*/ 123 h 313"/>
                <a:gd name="T14" fmla="*/ 174 w 769"/>
                <a:gd name="T15" fmla="*/ 230 h 313"/>
                <a:gd name="T16" fmla="*/ 164 w 769"/>
                <a:gd name="T17" fmla="*/ 280 h 313"/>
                <a:gd name="T18" fmla="*/ 131 w 769"/>
                <a:gd name="T19" fmla="*/ 270 h 313"/>
                <a:gd name="T20" fmla="*/ 95 w 769"/>
                <a:gd name="T21" fmla="*/ 168 h 313"/>
                <a:gd name="T22" fmla="*/ 55 w 769"/>
                <a:gd name="T23" fmla="*/ 168 h 313"/>
                <a:gd name="T24" fmla="*/ 33 w 769"/>
                <a:gd name="T25" fmla="*/ 277 h 313"/>
                <a:gd name="T26" fmla="*/ 0 w 769"/>
                <a:gd name="T27" fmla="*/ 303 h 313"/>
                <a:gd name="T28" fmla="*/ 31 w 769"/>
                <a:gd name="T29" fmla="*/ 311 h 313"/>
                <a:gd name="T30" fmla="*/ 83 w 769"/>
                <a:gd name="T31" fmla="*/ 230 h 313"/>
                <a:gd name="T32" fmla="*/ 114 w 769"/>
                <a:gd name="T33" fmla="*/ 313 h 313"/>
                <a:gd name="T34" fmla="*/ 164 w 769"/>
                <a:gd name="T35" fmla="*/ 313 h 313"/>
                <a:gd name="T36" fmla="*/ 212 w 769"/>
                <a:gd name="T37" fmla="*/ 254 h 313"/>
                <a:gd name="T38" fmla="*/ 205 w 769"/>
                <a:gd name="T39" fmla="*/ 114 h 313"/>
                <a:gd name="T40" fmla="*/ 238 w 769"/>
                <a:gd name="T41" fmla="*/ 114 h 313"/>
                <a:gd name="T42" fmla="*/ 314 w 769"/>
                <a:gd name="T43" fmla="*/ 161 h 313"/>
                <a:gd name="T44" fmla="*/ 435 w 769"/>
                <a:gd name="T45" fmla="*/ 182 h 313"/>
                <a:gd name="T46" fmla="*/ 683 w 769"/>
                <a:gd name="T47" fmla="*/ 130 h 313"/>
                <a:gd name="T48" fmla="*/ 769 w 769"/>
                <a:gd name="T49" fmla="*/ 0 h 313"/>
                <a:gd name="T50" fmla="*/ 697 w 769"/>
                <a:gd name="T51" fmla="*/ 12 h 313"/>
                <a:gd name="T52" fmla="*/ 697 w 769"/>
                <a:gd name="T53" fmla="*/ 12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9"/>
                <a:gd name="T82" fmla="*/ 0 h 313"/>
                <a:gd name="T83" fmla="*/ 769 w 769"/>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9" h="313">
                  <a:moveTo>
                    <a:pt x="697" y="12"/>
                  </a:moveTo>
                  <a:lnTo>
                    <a:pt x="616" y="73"/>
                  </a:lnTo>
                  <a:lnTo>
                    <a:pt x="421" y="137"/>
                  </a:lnTo>
                  <a:lnTo>
                    <a:pt x="350" y="137"/>
                  </a:lnTo>
                  <a:lnTo>
                    <a:pt x="202" y="64"/>
                  </a:lnTo>
                  <a:lnTo>
                    <a:pt x="174" y="73"/>
                  </a:lnTo>
                  <a:lnTo>
                    <a:pt x="162" y="123"/>
                  </a:lnTo>
                  <a:lnTo>
                    <a:pt x="174" y="230"/>
                  </a:lnTo>
                  <a:lnTo>
                    <a:pt x="164" y="280"/>
                  </a:lnTo>
                  <a:lnTo>
                    <a:pt x="131" y="270"/>
                  </a:lnTo>
                  <a:lnTo>
                    <a:pt x="95" y="168"/>
                  </a:lnTo>
                  <a:lnTo>
                    <a:pt x="55" y="168"/>
                  </a:lnTo>
                  <a:lnTo>
                    <a:pt x="33" y="277"/>
                  </a:lnTo>
                  <a:lnTo>
                    <a:pt x="0" y="303"/>
                  </a:lnTo>
                  <a:lnTo>
                    <a:pt x="31" y="311"/>
                  </a:lnTo>
                  <a:lnTo>
                    <a:pt x="83" y="230"/>
                  </a:lnTo>
                  <a:lnTo>
                    <a:pt x="114" y="313"/>
                  </a:lnTo>
                  <a:lnTo>
                    <a:pt x="164" y="313"/>
                  </a:lnTo>
                  <a:lnTo>
                    <a:pt x="212" y="254"/>
                  </a:lnTo>
                  <a:lnTo>
                    <a:pt x="205" y="114"/>
                  </a:lnTo>
                  <a:lnTo>
                    <a:pt x="238" y="114"/>
                  </a:lnTo>
                  <a:lnTo>
                    <a:pt x="314" y="161"/>
                  </a:lnTo>
                  <a:lnTo>
                    <a:pt x="435" y="182"/>
                  </a:lnTo>
                  <a:lnTo>
                    <a:pt x="683" y="130"/>
                  </a:lnTo>
                  <a:lnTo>
                    <a:pt x="769" y="0"/>
                  </a:lnTo>
                  <a:lnTo>
                    <a:pt x="697" y="12"/>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2" name="Freeform 315"/>
            <p:cNvSpPr>
              <a:spLocks/>
            </p:cNvSpPr>
            <p:nvPr/>
          </p:nvSpPr>
          <p:spPr bwMode="auto">
            <a:xfrm>
              <a:off x="2963" y="3640"/>
              <a:ext cx="957" cy="283"/>
            </a:xfrm>
            <a:custGeom>
              <a:avLst/>
              <a:gdLst>
                <a:gd name="T0" fmla="*/ 0 w 957"/>
                <a:gd name="T1" fmla="*/ 36 h 283"/>
                <a:gd name="T2" fmla="*/ 174 w 957"/>
                <a:gd name="T3" fmla="*/ 238 h 283"/>
                <a:gd name="T4" fmla="*/ 236 w 957"/>
                <a:gd name="T5" fmla="*/ 252 h 283"/>
                <a:gd name="T6" fmla="*/ 498 w 957"/>
                <a:gd name="T7" fmla="*/ 271 h 283"/>
                <a:gd name="T8" fmla="*/ 274 w 957"/>
                <a:gd name="T9" fmla="*/ 88 h 283"/>
                <a:gd name="T10" fmla="*/ 455 w 957"/>
                <a:gd name="T11" fmla="*/ 88 h 283"/>
                <a:gd name="T12" fmla="*/ 552 w 957"/>
                <a:gd name="T13" fmla="*/ 157 h 283"/>
                <a:gd name="T14" fmla="*/ 633 w 957"/>
                <a:gd name="T15" fmla="*/ 283 h 283"/>
                <a:gd name="T16" fmla="*/ 957 w 957"/>
                <a:gd name="T17" fmla="*/ 283 h 283"/>
                <a:gd name="T18" fmla="*/ 943 w 957"/>
                <a:gd name="T19" fmla="*/ 148 h 283"/>
                <a:gd name="T20" fmla="*/ 183 w 957"/>
                <a:gd name="T21" fmla="*/ 0 h 283"/>
                <a:gd name="T22" fmla="*/ 0 w 957"/>
                <a:gd name="T23" fmla="*/ 36 h 283"/>
                <a:gd name="T24" fmla="*/ 0 w 957"/>
                <a:gd name="T25" fmla="*/ 3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7"/>
                <a:gd name="T40" fmla="*/ 0 h 283"/>
                <a:gd name="T41" fmla="*/ 957 w 95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7" h="283">
                  <a:moveTo>
                    <a:pt x="0" y="36"/>
                  </a:moveTo>
                  <a:lnTo>
                    <a:pt x="174" y="238"/>
                  </a:lnTo>
                  <a:lnTo>
                    <a:pt x="236" y="252"/>
                  </a:lnTo>
                  <a:lnTo>
                    <a:pt x="498" y="271"/>
                  </a:lnTo>
                  <a:lnTo>
                    <a:pt x="274" y="88"/>
                  </a:lnTo>
                  <a:lnTo>
                    <a:pt x="455" y="88"/>
                  </a:lnTo>
                  <a:lnTo>
                    <a:pt x="552" y="157"/>
                  </a:lnTo>
                  <a:lnTo>
                    <a:pt x="633" y="283"/>
                  </a:lnTo>
                  <a:lnTo>
                    <a:pt x="957" y="283"/>
                  </a:lnTo>
                  <a:lnTo>
                    <a:pt x="943" y="148"/>
                  </a:lnTo>
                  <a:lnTo>
                    <a:pt x="183" y="0"/>
                  </a:lnTo>
                  <a:lnTo>
                    <a:pt x="0" y="3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3" name="Freeform 316"/>
            <p:cNvSpPr>
              <a:spLocks/>
            </p:cNvSpPr>
            <p:nvPr/>
          </p:nvSpPr>
          <p:spPr bwMode="auto">
            <a:xfrm>
              <a:off x="3106" y="3292"/>
              <a:ext cx="469" cy="325"/>
            </a:xfrm>
            <a:custGeom>
              <a:avLst/>
              <a:gdLst>
                <a:gd name="T0" fmla="*/ 155 w 469"/>
                <a:gd name="T1" fmla="*/ 54 h 325"/>
                <a:gd name="T2" fmla="*/ 374 w 469"/>
                <a:gd name="T3" fmla="*/ 204 h 325"/>
                <a:gd name="T4" fmla="*/ 469 w 469"/>
                <a:gd name="T5" fmla="*/ 301 h 325"/>
                <a:gd name="T6" fmla="*/ 409 w 469"/>
                <a:gd name="T7" fmla="*/ 325 h 325"/>
                <a:gd name="T8" fmla="*/ 281 w 469"/>
                <a:gd name="T9" fmla="*/ 166 h 325"/>
                <a:gd name="T10" fmla="*/ 0 w 469"/>
                <a:gd name="T11" fmla="*/ 151 h 325"/>
                <a:gd name="T12" fmla="*/ 95 w 469"/>
                <a:gd name="T13" fmla="*/ 68 h 325"/>
                <a:gd name="T14" fmla="*/ 86 w 469"/>
                <a:gd name="T15" fmla="*/ 0 h 325"/>
                <a:gd name="T16" fmla="*/ 145 w 469"/>
                <a:gd name="T17" fmla="*/ 38 h 325"/>
                <a:gd name="T18" fmla="*/ 155 w 469"/>
                <a:gd name="T19" fmla="*/ 54 h 325"/>
                <a:gd name="T20" fmla="*/ 155 w 469"/>
                <a:gd name="T21" fmla="*/ 54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325"/>
                <a:gd name="T35" fmla="*/ 469 w 46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325">
                  <a:moveTo>
                    <a:pt x="155" y="54"/>
                  </a:moveTo>
                  <a:lnTo>
                    <a:pt x="374" y="204"/>
                  </a:lnTo>
                  <a:lnTo>
                    <a:pt x="469" y="301"/>
                  </a:lnTo>
                  <a:lnTo>
                    <a:pt x="409" y="325"/>
                  </a:lnTo>
                  <a:lnTo>
                    <a:pt x="281" y="166"/>
                  </a:lnTo>
                  <a:lnTo>
                    <a:pt x="0" y="151"/>
                  </a:lnTo>
                  <a:lnTo>
                    <a:pt x="95" y="68"/>
                  </a:lnTo>
                  <a:lnTo>
                    <a:pt x="86" y="0"/>
                  </a:lnTo>
                  <a:lnTo>
                    <a:pt x="145" y="38"/>
                  </a:lnTo>
                  <a:lnTo>
                    <a:pt x="155" y="54"/>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4" name="Freeform 317"/>
            <p:cNvSpPr>
              <a:spLocks/>
            </p:cNvSpPr>
            <p:nvPr/>
          </p:nvSpPr>
          <p:spPr bwMode="auto">
            <a:xfrm>
              <a:off x="3491" y="2817"/>
              <a:ext cx="543" cy="776"/>
            </a:xfrm>
            <a:custGeom>
              <a:avLst/>
              <a:gdLst>
                <a:gd name="T0" fmla="*/ 0 w 543"/>
                <a:gd name="T1" fmla="*/ 71 h 776"/>
                <a:gd name="T2" fmla="*/ 115 w 543"/>
                <a:gd name="T3" fmla="*/ 147 h 776"/>
                <a:gd name="T4" fmla="*/ 65 w 543"/>
                <a:gd name="T5" fmla="*/ 166 h 776"/>
                <a:gd name="T6" fmla="*/ 131 w 543"/>
                <a:gd name="T7" fmla="*/ 209 h 776"/>
                <a:gd name="T8" fmla="*/ 81 w 543"/>
                <a:gd name="T9" fmla="*/ 249 h 776"/>
                <a:gd name="T10" fmla="*/ 0 w 543"/>
                <a:gd name="T11" fmla="*/ 270 h 776"/>
                <a:gd name="T12" fmla="*/ 117 w 543"/>
                <a:gd name="T13" fmla="*/ 354 h 776"/>
                <a:gd name="T14" fmla="*/ 115 w 543"/>
                <a:gd name="T15" fmla="*/ 486 h 776"/>
                <a:gd name="T16" fmla="*/ 0 w 543"/>
                <a:gd name="T17" fmla="*/ 567 h 776"/>
                <a:gd name="T18" fmla="*/ 248 w 543"/>
                <a:gd name="T19" fmla="*/ 674 h 776"/>
                <a:gd name="T20" fmla="*/ 381 w 543"/>
                <a:gd name="T21" fmla="*/ 776 h 776"/>
                <a:gd name="T22" fmla="*/ 460 w 543"/>
                <a:gd name="T23" fmla="*/ 776 h 776"/>
                <a:gd name="T24" fmla="*/ 538 w 543"/>
                <a:gd name="T25" fmla="*/ 752 h 776"/>
                <a:gd name="T26" fmla="*/ 543 w 543"/>
                <a:gd name="T27" fmla="*/ 562 h 776"/>
                <a:gd name="T28" fmla="*/ 315 w 543"/>
                <a:gd name="T29" fmla="*/ 0 h 776"/>
                <a:gd name="T30" fmla="*/ 0 w 543"/>
                <a:gd name="T31" fmla="*/ 71 h 776"/>
                <a:gd name="T32" fmla="*/ 0 w 543"/>
                <a:gd name="T33" fmla="*/ 71 h 7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76"/>
                <a:gd name="T53" fmla="*/ 543 w 543"/>
                <a:gd name="T54" fmla="*/ 776 h 7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76">
                  <a:moveTo>
                    <a:pt x="0" y="71"/>
                  </a:moveTo>
                  <a:lnTo>
                    <a:pt x="115" y="147"/>
                  </a:lnTo>
                  <a:lnTo>
                    <a:pt x="65" y="166"/>
                  </a:lnTo>
                  <a:lnTo>
                    <a:pt x="131" y="209"/>
                  </a:lnTo>
                  <a:lnTo>
                    <a:pt x="81" y="249"/>
                  </a:lnTo>
                  <a:lnTo>
                    <a:pt x="0" y="270"/>
                  </a:lnTo>
                  <a:lnTo>
                    <a:pt x="117" y="354"/>
                  </a:lnTo>
                  <a:lnTo>
                    <a:pt x="115" y="486"/>
                  </a:lnTo>
                  <a:lnTo>
                    <a:pt x="0" y="567"/>
                  </a:lnTo>
                  <a:lnTo>
                    <a:pt x="248" y="674"/>
                  </a:lnTo>
                  <a:lnTo>
                    <a:pt x="381" y="776"/>
                  </a:lnTo>
                  <a:lnTo>
                    <a:pt x="460" y="776"/>
                  </a:lnTo>
                  <a:lnTo>
                    <a:pt x="538" y="752"/>
                  </a:lnTo>
                  <a:lnTo>
                    <a:pt x="543" y="562"/>
                  </a:lnTo>
                  <a:lnTo>
                    <a:pt x="315" y="0"/>
                  </a:lnTo>
                  <a:lnTo>
                    <a:pt x="0" y="71"/>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5" name="Freeform 318"/>
            <p:cNvSpPr>
              <a:spLocks/>
            </p:cNvSpPr>
            <p:nvPr/>
          </p:nvSpPr>
          <p:spPr bwMode="auto">
            <a:xfrm>
              <a:off x="1568" y="2677"/>
              <a:ext cx="1388" cy="396"/>
            </a:xfrm>
            <a:custGeom>
              <a:avLst/>
              <a:gdLst>
                <a:gd name="T0" fmla="*/ 27 w 1388"/>
                <a:gd name="T1" fmla="*/ 26 h 396"/>
                <a:gd name="T2" fmla="*/ 158 w 1388"/>
                <a:gd name="T3" fmla="*/ 64 h 396"/>
                <a:gd name="T4" fmla="*/ 343 w 1388"/>
                <a:gd name="T5" fmla="*/ 206 h 396"/>
                <a:gd name="T6" fmla="*/ 288 w 1388"/>
                <a:gd name="T7" fmla="*/ 38 h 396"/>
                <a:gd name="T8" fmla="*/ 469 w 1388"/>
                <a:gd name="T9" fmla="*/ 149 h 396"/>
                <a:gd name="T10" fmla="*/ 612 w 1388"/>
                <a:gd name="T11" fmla="*/ 237 h 396"/>
                <a:gd name="T12" fmla="*/ 595 w 1388"/>
                <a:gd name="T13" fmla="*/ 140 h 396"/>
                <a:gd name="T14" fmla="*/ 743 w 1388"/>
                <a:gd name="T15" fmla="*/ 149 h 396"/>
                <a:gd name="T16" fmla="*/ 707 w 1388"/>
                <a:gd name="T17" fmla="*/ 14 h 396"/>
                <a:gd name="T18" fmla="*/ 852 w 1388"/>
                <a:gd name="T19" fmla="*/ 190 h 396"/>
                <a:gd name="T20" fmla="*/ 1000 w 1388"/>
                <a:gd name="T21" fmla="*/ 299 h 396"/>
                <a:gd name="T22" fmla="*/ 1155 w 1388"/>
                <a:gd name="T23" fmla="*/ 299 h 396"/>
                <a:gd name="T24" fmla="*/ 1200 w 1388"/>
                <a:gd name="T25" fmla="*/ 166 h 396"/>
                <a:gd name="T26" fmla="*/ 1140 w 1388"/>
                <a:gd name="T27" fmla="*/ 26 h 396"/>
                <a:gd name="T28" fmla="*/ 1112 w 1388"/>
                <a:gd name="T29" fmla="*/ 0 h 396"/>
                <a:gd name="T30" fmla="*/ 1179 w 1388"/>
                <a:gd name="T31" fmla="*/ 14 h 396"/>
                <a:gd name="T32" fmla="*/ 1226 w 1388"/>
                <a:gd name="T33" fmla="*/ 140 h 396"/>
                <a:gd name="T34" fmla="*/ 1281 w 1388"/>
                <a:gd name="T35" fmla="*/ 192 h 396"/>
                <a:gd name="T36" fmla="*/ 1388 w 1388"/>
                <a:gd name="T37" fmla="*/ 164 h 396"/>
                <a:gd name="T38" fmla="*/ 1362 w 1388"/>
                <a:gd name="T39" fmla="*/ 363 h 396"/>
                <a:gd name="T40" fmla="*/ 1233 w 1388"/>
                <a:gd name="T41" fmla="*/ 396 h 396"/>
                <a:gd name="T42" fmla="*/ 1014 w 1388"/>
                <a:gd name="T43" fmla="*/ 396 h 396"/>
                <a:gd name="T44" fmla="*/ 622 w 1388"/>
                <a:gd name="T45" fmla="*/ 344 h 396"/>
                <a:gd name="T46" fmla="*/ 174 w 1388"/>
                <a:gd name="T47" fmla="*/ 263 h 396"/>
                <a:gd name="T48" fmla="*/ 22 w 1388"/>
                <a:gd name="T49" fmla="*/ 197 h 396"/>
                <a:gd name="T50" fmla="*/ 5 w 1388"/>
                <a:gd name="T51" fmla="*/ 119 h 396"/>
                <a:gd name="T52" fmla="*/ 0 w 1388"/>
                <a:gd name="T53" fmla="*/ 64 h 396"/>
                <a:gd name="T54" fmla="*/ 27 w 1388"/>
                <a:gd name="T55" fmla="*/ 26 h 396"/>
                <a:gd name="T56" fmla="*/ 27 w 1388"/>
                <a:gd name="T57" fmla="*/ 26 h 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8"/>
                <a:gd name="T88" fmla="*/ 0 h 396"/>
                <a:gd name="T89" fmla="*/ 1388 w 1388"/>
                <a:gd name="T90" fmla="*/ 396 h 3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8" h="396">
                  <a:moveTo>
                    <a:pt x="27" y="26"/>
                  </a:moveTo>
                  <a:lnTo>
                    <a:pt x="158" y="64"/>
                  </a:lnTo>
                  <a:lnTo>
                    <a:pt x="343" y="206"/>
                  </a:lnTo>
                  <a:lnTo>
                    <a:pt x="288" y="38"/>
                  </a:lnTo>
                  <a:lnTo>
                    <a:pt x="469" y="149"/>
                  </a:lnTo>
                  <a:lnTo>
                    <a:pt x="612" y="237"/>
                  </a:lnTo>
                  <a:lnTo>
                    <a:pt x="595" y="140"/>
                  </a:lnTo>
                  <a:lnTo>
                    <a:pt x="743" y="149"/>
                  </a:lnTo>
                  <a:lnTo>
                    <a:pt x="707" y="14"/>
                  </a:lnTo>
                  <a:lnTo>
                    <a:pt x="852" y="190"/>
                  </a:lnTo>
                  <a:lnTo>
                    <a:pt x="1000" y="299"/>
                  </a:lnTo>
                  <a:lnTo>
                    <a:pt x="1155" y="299"/>
                  </a:lnTo>
                  <a:lnTo>
                    <a:pt x="1200" y="166"/>
                  </a:lnTo>
                  <a:lnTo>
                    <a:pt x="1140" y="26"/>
                  </a:lnTo>
                  <a:lnTo>
                    <a:pt x="1112" y="0"/>
                  </a:lnTo>
                  <a:lnTo>
                    <a:pt x="1179" y="14"/>
                  </a:lnTo>
                  <a:lnTo>
                    <a:pt x="1226" y="140"/>
                  </a:lnTo>
                  <a:lnTo>
                    <a:pt x="1281" y="192"/>
                  </a:lnTo>
                  <a:lnTo>
                    <a:pt x="1388" y="164"/>
                  </a:lnTo>
                  <a:lnTo>
                    <a:pt x="1362" y="363"/>
                  </a:lnTo>
                  <a:lnTo>
                    <a:pt x="1233" y="396"/>
                  </a:lnTo>
                  <a:lnTo>
                    <a:pt x="1014" y="396"/>
                  </a:lnTo>
                  <a:lnTo>
                    <a:pt x="622" y="344"/>
                  </a:lnTo>
                  <a:lnTo>
                    <a:pt x="174" y="263"/>
                  </a:lnTo>
                  <a:lnTo>
                    <a:pt x="22" y="197"/>
                  </a:lnTo>
                  <a:lnTo>
                    <a:pt x="5" y="119"/>
                  </a:lnTo>
                  <a:lnTo>
                    <a:pt x="0" y="64"/>
                  </a:lnTo>
                  <a:lnTo>
                    <a:pt x="27" y="2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6" name="Freeform 319"/>
            <p:cNvSpPr>
              <a:spLocks/>
            </p:cNvSpPr>
            <p:nvPr/>
          </p:nvSpPr>
          <p:spPr bwMode="auto">
            <a:xfrm>
              <a:off x="3013" y="2164"/>
              <a:ext cx="797" cy="1049"/>
            </a:xfrm>
            <a:custGeom>
              <a:avLst/>
              <a:gdLst>
                <a:gd name="T0" fmla="*/ 493 w 797"/>
                <a:gd name="T1" fmla="*/ 0 h 1049"/>
                <a:gd name="T2" fmla="*/ 493 w 797"/>
                <a:gd name="T3" fmla="*/ 90 h 1049"/>
                <a:gd name="T4" fmla="*/ 348 w 797"/>
                <a:gd name="T5" fmla="*/ 354 h 1049"/>
                <a:gd name="T6" fmla="*/ 205 w 797"/>
                <a:gd name="T7" fmla="*/ 482 h 1049"/>
                <a:gd name="T8" fmla="*/ 0 w 797"/>
                <a:gd name="T9" fmla="*/ 489 h 1049"/>
                <a:gd name="T10" fmla="*/ 60 w 797"/>
                <a:gd name="T11" fmla="*/ 537 h 1049"/>
                <a:gd name="T12" fmla="*/ 179 w 797"/>
                <a:gd name="T13" fmla="*/ 539 h 1049"/>
                <a:gd name="T14" fmla="*/ 155 w 797"/>
                <a:gd name="T15" fmla="*/ 610 h 1049"/>
                <a:gd name="T16" fmla="*/ 307 w 797"/>
                <a:gd name="T17" fmla="*/ 473 h 1049"/>
                <a:gd name="T18" fmla="*/ 569 w 797"/>
                <a:gd name="T19" fmla="*/ 347 h 1049"/>
                <a:gd name="T20" fmla="*/ 700 w 797"/>
                <a:gd name="T21" fmla="*/ 361 h 1049"/>
                <a:gd name="T22" fmla="*/ 617 w 797"/>
                <a:gd name="T23" fmla="*/ 520 h 1049"/>
                <a:gd name="T24" fmla="*/ 214 w 797"/>
                <a:gd name="T25" fmla="*/ 726 h 1049"/>
                <a:gd name="T26" fmla="*/ 105 w 797"/>
                <a:gd name="T27" fmla="*/ 760 h 1049"/>
                <a:gd name="T28" fmla="*/ 26 w 797"/>
                <a:gd name="T29" fmla="*/ 869 h 1049"/>
                <a:gd name="T30" fmla="*/ 79 w 797"/>
                <a:gd name="T31" fmla="*/ 997 h 1049"/>
                <a:gd name="T32" fmla="*/ 207 w 797"/>
                <a:gd name="T33" fmla="*/ 1049 h 1049"/>
                <a:gd name="T34" fmla="*/ 190 w 797"/>
                <a:gd name="T35" fmla="*/ 923 h 1049"/>
                <a:gd name="T36" fmla="*/ 305 w 797"/>
                <a:gd name="T37" fmla="*/ 909 h 1049"/>
                <a:gd name="T38" fmla="*/ 569 w 797"/>
                <a:gd name="T39" fmla="*/ 973 h 1049"/>
                <a:gd name="T40" fmla="*/ 576 w 797"/>
                <a:gd name="T41" fmla="*/ 916 h 1049"/>
                <a:gd name="T42" fmla="*/ 262 w 797"/>
                <a:gd name="T43" fmla="*/ 869 h 1049"/>
                <a:gd name="T44" fmla="*/ 164 w 797"/>
                <a:gd name="T45" fmla="*/ 807 h 1049"/>
                <a:gd name="T46" fmla="*/ 312 w 797"/>
                <a:gd name="T47" fmla="*/ 750 h 1049"/>
                <a:gd name="T48" fmla="*/ 664 w 797"/>
                <a:gd name="T49" fmla="*/ 551 h 1049"/>
                <a:gd name="T50" fmla="*/ 797 w 797"/>
                <a:gd name="T51" fmla="*/ 404 h 1049"/>
                <a:gd name="T52" fmla="*/ 743 w 797"/>
                <a:gd name="T53" fmla="*/ 340 h 1049"/>
                <a:gd name="T54" fmla="*/ 731 w 797"/>
                <a:gd name="T55" fmla="*/ 100 h 1049"/>
                <a:gd name="T56" fmla="*/ 567 w 797"/>
                <a:gd name="T57" fmla="*/ 3 h 1049"/>
                <a:gd name="T58" fmla="*/ 493 w 797"/>
                <a:gd name="T59" fmla="*/ 0 h 1049"/>
                <a:gd name="T60" fmla="*/ 493 w 797"/>
                <a:gd name="T61" fmla="*/ 0 h 1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7"/>
                <a:gd name="T94" fmla="*/ 0 h 1049"/>
                <a:gd name="T95" fmla="*/ 797 w 797"/>
                <a:gd name="T96" fmla="*/ 1049 h 1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7" h="1049">
                  <a:moveTo>
                    <a:pt x="493" y="0"/>
                  </a:moveTo>
                  <a:lnTo>
                    <a:pt x="493" y="90"/>
                  </a:lnTo>
                  <a:lnTo>
                    <a:pt x="348" y="354"/>
                  </a:lnTo>
                  <a:lnTo>
                    <a:pt x="205" y="482"/>
                  </a:lnTo>
                  <a:lnTo>
                    <a:pt x="0" y="489"/>
                  </a:lnTo>
                  <a:lnTo>
                    <a:pt x="60" y="537"/>
                  </a:lnTo>
                  <a:lnTo>
                    <a:pt x="179" y="539"/>
                  </a:lnTo>
                  <a:lnTo>
                    <a:pt x="155" y="610"/>
                  </a:lnTo>
                  <a:lnTo>
                    <a:pt x="307" y="473"/>
                  </a:lnTo>
                  <a:lnTo>
                    <a:pt x="569" y="347"/>
                  </a:lnTo>
                  <a:lnTo>
                    <a:pt x="700" y="361"/>
                  </a:lnTo>
                  <a:lnTo>
                    <a:pt x="617" y="520"/>
                  </a:lnTo>
                  <a:lnTo>
                    <a:pt x="214" y="726"/>
                  </a:lnTo>
                  <a:lnTo>
                    <a:pt x="105" y="760"/>
                  </a:lnTo>
                  <a:lnTo>
                    <a:pt x="26" y="869"/>
                  </a:lnTo>
                  <a:lnTo>
                    <a:pt x="79" y="997"/>
                  </a:lnTo>
                  <a:lnTo>
                    <a:pt x="207" y="1049"/>
                  </a:lnTo>
                  <a:lnTo>
                    <a:pt x="190" y="923"/>
                  </a:lnTo>
                  <a:lnTo>
                    <a:pt x="305" y="909"/>
                  </a:lnTo>
                  <a:lnTo>
                    <a:pt x="569" y="973"/>
                  </a:lnTo>
                  <a:lnTo>
                    <a:pt x="576" y="916"/>
                  </a:lnTo>
                  <a:lnTo>
                    <a:pt x="262" y="869"/>
                  </a:lnTo>
                  <a:lnTo>
                    <a:pt x="164" y="807"/>
                  </a:lnTo>
                  <a:lnTo>
                    <a:pt x="312" y="750"/>
                  </a:lnTo>
                  <a:lnTo>
                    <a:pt x="664" y="551"/>
                  </a:lnTo>
                  <a:lnTo>
                    <a:pt x="797" y="404"/>
                  </a:lnTo>
                  <a:lnTo>
                    <a:pt x="743" y="340"/>
                  </a:lnTo>
                  <a:lnTo>
                    <a:pt x="731" y="100"/>
                  </a:lnTo>
                  <a:lnTo>
                    <a:pt x="567" y="3"/>
                  </a:lnTo>
                  <a:lnTo>
                    <a:pt x="493" y="0"/>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7" name="Freeform 320"/>
            <p:cNvSpPr>
              <a:spLocks/>
            </p:cNvSpPr>
            <p:nvPr/>
          </p:nvSpPr>
          <p:spPr bwMode="auto">
            <a:xfrm>
              <a:off x="2382" y="2254"/>
              <a:ext cx="557" cy="364"/>
            </a:xfrm>
            <a:custGeom>
              <a:avLst/>
              <a:gdLst>
                <a:gd name="T0" fmla="*/ 557 w 557"/>
                <a:gd name="T1" fmla="*/ 119 h 364"/>
                <a:gd name="T2" fmla="*/ 455 w 557"/>
                <a:gd name="T3" fmla="*/ 0 h 364"/>
                <a:gd name="T4" fmla="*/ 453 w 557"/>
                <a:gd name="T5" fmla="*/ 50 h 364"/>
                <a:gd name="T6" fmla="*/ 531 w 557"/>
                <a:gd name="T7" fmla="*/ 133 h 364"/>
                <a:gd name="T8" fmla="*/ 481 w 557"/>
                <a:gd name="T9" fmla="*/ 126 h 364"/>
                <a:gd name="T10" fmla="*/ 445 w 557"/>
                <a:gd name="T11" fmla="*/ 91 h 364"/>
                <a:gd name="T12" fmla="*/ 343 w 557"/>
                <a:gd name="T13" fmla="*/ 41 h 364"/>
                <a:gd name="T14" fmla="*/ 326 w 557"/>
                <a:gd name="T15" fmla="*/ 27 h 364"/>
                <a:gd name="T16" fmla="*/ 305 w 557"/>
                <a:gd name="T17" fmla="*/ 43 h 364"/>
                <a:gd name="T18" fmla="*/ 350 w 557"/>
                <a:gd name="T19" fmla="*/ 133 h 364"/>
                <a:gd name="T20" fmla="*/ 445 w 557"/>
                <a:gd name="T21" fmla="*/ 219 h 364"/>
                <a:gd name="T22" fmla="*/ 407 w 557"/>
                <a:gd name="T23" fmla="*/ 250 h 364"/>
                <a:gd name="T24" fmla="*/ 307 w 557"/>
                <a:gd name="T25" fmla="*/ 119 h 364"/>
                <a:gd name="T26" fmla="*/ 334 w 557"/>
                <a:gd name="T27" fmla="*/ 266 h 364"/>
                <a:gd name="T28" fmla="*/ 324 w 557"/>
                <a:gd name="T29" fmla="*/ 314 h 364"/>
                <a:gd name="T30" fmla="*/ 217 w 557"/>
                <a:gd name="T31" fmla="*/ 278 h 364"/>
                <a:gd name="T32" fmla="*/ 119 w 557"/>
                <a:gd name="T33" fmla="*/ 133 h 364"/>
                <a:gd name="T34" fmla="*/ 29 w 557"/>
                <a:gd name="T35" fmla="*/ 74 h 364"/>
                <a:gd name="T36" fmla="*/ 0 w 557"/>
                <a:gd name="T37" fmla="*/ 74 h 364"/>
                <a:gd name="T38" fmla="*/ 96 w 557"/>
                <a:gd name="T39" fmla="*/ 164 h 364"/>
                <a:gd name="T40" fmla="*/ 184 w 557"/>
                <a:gd name="T41" fmla="*/ 309 h 364"/>
                <a:gd name="T42" fmla="*/ 257 w 557"/>
                <a:gd name="T43" fmla="*/ 359 h 364"/>
                <a:gd name="T44" fmla="*/ 334 w 557"/>
                <a:gd name="T45" fmla="*/ 364 h 364"/>
                <a:gd name="T46" fmla="*/ 357 w 557"/>
                <a:gd name="T47" fmla="*/ 330 h 364"/>
                <a:gd name="T48" fmla="*/ 417 w 557"/>
                <a:gd name="T49" fmla="*/ 337 h 364"/>
                <a:gd name="T50" fmla="*/ 434 w 557"/>
                <a:gd name="T51" fmla="*/ 316 h 364"/>
                <a:gd name="T52" fmla="*/ 453 w 557"/>
                <a:gd name="T53" fmla="*/ 266 h 364"/>
                <a:gd name="T54" fmla="*/ 507 w 557"/>
                <a:gd name="T55" fmla="*/ 252 h 364"/>
                <a:gd name="T56" fmla="*/ 548 w 557"/>
                <a:gd name="T57" fmla="*/ 186 h 364"/>
                <a:gd name="T58" fmla="*/ 557 w 557"/>
                <a:gd name="T59" fmla="*/ 119 h 364"/>
                <a:gd name="T60" fmla="*/ 557 w 557"/>
                <a:gd name="T61" fmla="*/ 119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364"/>
                <a:gd name="T95" fmla="*/ 557 w 557"/>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364">
                  <a:moveTo>
                    <a:pt x="557" y="119"/>
                  </a:moveTo>
                  <a:lnTo>
                    <a:pt x="455" y="0"/>
                  </a:lnTo>
                  <a:lnTo>
                    <a:pt x="453" y="50"/>
                  </a:lnTo>
                  <a:lnTo>
                    <a:pt x="531" y="133"/>
                  </a:lnTo>
                  <a:lnTo>
                    <a:pt x="481" y="126"/>
                  </a:lnTo>
                  <a:lnTo>
                    <a:pt x="445" y="91"/>
                  </a:lnTo>
                  <a:lnTo>
                    <a:pt x="343" y="41"/>
                  </a:lnTo>
                  <a:lnTo>
                    <a:pt x="326" y="27"/>
                  </a:lnTo>
                  <a:lnTo>
                    <a:pt x="305" y="43"/>
                  </a:lnTo>
                  <a:lnTo>
                    <a:pt x="350" y="133"/>
                  </a:lnTo>
                  <a:lnTo>
                    <a:pt x="445" y="219"/>
                  </a:lnTo>
                  <a:lnTo>
                    <a:pt x="407" y="250"/>
                  </a:lnTo>
                  <a:lnTo>
                    <a:pt x="307" y="119"/>
                  </a:lnTo>
                  <a:lnTo>
                    <a:pt x="334" y="266"/>
                  </a:lnTo>
                  <a:lnTo>
                    <a:pt x="324" y="314"/>
                  </a:lnTo>
                  <a:lnTo>
                    <a:pt x="217" y="278"/>
                  </a:lnTo>
                  <a:lnTo>
                    <a:pt x="119" y="133"/>
                  </a:lnTo>
                  <a:lnTo>
                    <a:pt x="29" y="74"/>
                  </a:lnTo>
                  <a:lnTo>
                    <a:pt x="0" y="74"/>
                  </a:lnTo>
                  <a:lnTo>
                    <a:pt x="96" y="164"/>
                  </a:lnTo>
                  <a:lnTo>
                    <a:pt x="184" y="309"/>
                  </a:lnTo>
                  <a:lnTo>
                    <a:pt x="257" y="359"/>
                  </a:lnTo>
                  <a:lnTo>
                    <a:pt x="334" y="364"/>
                  </a:lnTo>
                  <a:lnTo>
                    <a:pt x="357" y="330"/>
                  </a:lnTo>
                  <a:lnTo>
                    <a:pt x="417" y="337"/>
                  </a:lnTo>
                  <a:lnTo>
                    <a:pt x="434" y="316"/>
                  </a:lnTo>
                  <a:lnTo>
                    <a:pt x="453" y="266"/>
                  </a:lnTo>
                  <a:lnTo>
                    <a:pt x="507" y="252"/>
                  </a:lnTo>
                  <a:lnTo>
                    <a:pt x="548" y="186"/>
                  </a:lnTo>
                  <a:lnTo>
                    <a:pt x="557" y="119"/>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8" name="Freeform 321"/>
            <p:cNvSpPr>
              <a:spLocks/>
            </p:cNvSpPr>
            <p:nvPr/>
          </p:nvSpPr>
          <p:spPr bwMode="auto">
            <a:xfrm>
              <a:off x="1937" y="3761"/>
              <a:ext cx="250" cy="159"/>
            </a:xfrm>
            <a:custGeom>
              <a:avLst/>
              <a:gdLst>
                <a:gd name="T0" fmla="*/ 29 w 250"/>
                <a:gd name="T1" fmla="*/ 0 h 159"/>
                <a:gd name="T2" fmla="*/ 124 w 250"/>
                <a:gd name="T3" fmla="*/ 19 h 159"/>
                <a:gd name="T4" fmla="*/ 250 w 250"/>
                <a:gd name="T5" fmla="*/ 159 h 159"/>
                <a:gd name="T6" fmla="*/ 167 w 250"/>
                <a:gd name="T7" fmla="*/ 159 h 159"/>
                <a:gd name="T8" fmla="*/ 76 w 250"/>
                <a:gd name="T9" fmla="*/ 55 h 159"/>
                <a:gd name="T10" fmla="*/ 0 w 250"/>
                <a:gd name="T11" fmla="*/ 15 h 159"/>
                <a:gd name="T12" fmla="*/ 29 w 250"/>
                <a:gd name="T13" fmla="*/ 0 h 159"/>
                <a:gd name="T14" fmla="*/ 29 w 25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50"/>
                <a:gd name="T25" fmla="*/ 0 h 159"/>
                <a:gd name="T26" fmla="*/ 250 w 25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 h="159">
                  <a:moveTo>
                    <a:pt x="29" y="0"/>
                  </a:moveTo>
                  <a:lnTo>
                    <a:pt x="124" y="19"/>
                  </a:lnTo>
                  <a:lnTo>
                    <a:pt x="250" y="159"/>
                  </a:lnTo>
                  <a:lnTo>
                    <a:pt x="167" y="159"/>
                  </a:lnTo>
                  <a:lnTo>
                    <a:pt x="76" y="55"/>
                  </a:lnTo>
                  <a:lnTo>
                    <a:pt x="0" y="15"/>
                  </a:lnTo>
                  <a:lnTo>
                    <a:pt x="29"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39" name="Freeform 322"/>
            <p:cNvSpPr>
              <a:spLocks/>
            </p:cNvSpPr>
            <p:nvPr/>
          </p:nvSpPr>
          <p:spPr bwMode="auto">
            <a:xfrm>
              <a:off x="1740" y="3465"/>
              <a:ext cx="323" cy="463"/>
            </a:xfrm>
            <a:custGeom>
              <a:avLst/>
              <a:gdLst>
                <a:gd name="T0" fmla="*/ 126 w 323"/>
                <a:gd name="T1" fmla="*/ 38 h 463"/>
                <a:gd name="T2" fmla="*/ 116 w 323"/>
                <a:gd name="T3" fmla="*/ 261 h 463"/>
                <a:gd name="T4" fmla="*/ 145 w 323"/>
                <a:gd name="T5" fmla="*/ 346 h 463"/>
                <a:gd name="T6" fmla="*/ 264 w 323"/>
                <a:gd name="T7" fmla="*/ 463 h 463"/>
                <a:gd name="T8" fmla="*/ 97 w 323"/>
                <a:gd name="T9" fmla="*/ 446 h 463"/>
                <a:gd name="T10" fmla="*/ 38 w 323"/>
                <a:gd name="T11" fmla="*/ 249 h 463"/>
                <a:gd name="T12" fmla="*/ 0 w 323"/>
                <a:gd name="T13" fmla="*/ 12 h 463"/>
                <a:gd name="T14" fmla="*/ 119 w 323"/>
                <a:gd name="T15" fmla="*/ 0 h 463"/>
                <a:gd name="T16" fmla="*/ 209 w 323"/>
                <a:gd name="T17" fmla="*/ 12 h 463"/>
                <a:gd name="T18" fmla="*/ 323 w 323"/>
                <a:gd name="T19" fmla="*/ 12 h 463"/>
                <a:gd name="T20" fmla="*/ 271 w 323"/>
                <a:gd name="T21" fmla="*/ 38 h 463"/>
                <a:gd name="T22" fmla="*/ 126 w 323"/>
                <a:gd name="T23" fmla="*/ 38 h 463"/>
                <a:gd name="T24" fmla="*/ 126 w 323"/>
                <a:gd name="T25" fmla="*/ 38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63"/>
                <a:gd name="T41" fmla="*/ 323 w 323"/>
                <a:gd name="T42" fmla="*/ 463 h 4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63">
                  <a:moveTo>
                    <a:pt x="126" y="38"/>
                  </a:moveTo>
                  <a:lnTo>
                    <a:pt x="116" y="261"/>
                  </a:lnTo>
                  <a:lnTo>
                    <a:pt x="145" y="346"/>
                  </a:lnTo>
                  <a:lnTo>
                    <a:pt x="264" y="463"/>
                  </a:lnTo>
                  <a:lnTo>
                    <a:pt x="97" y="446"/>
                  </a:lnTo>
                  <a:lnTo>
                    <a:pt x="38" y="249"/>
                  </a:lnTo>
                  <a:lnTo>
                    <a:pt x="0" y="12"/>
                  </a:lnTo>
                  <a:lnTo>
                    <a:pt x="119" y="0"/>
                  </a:lnTo>
                  <a:lnTo>
                    <a:pt x="209" y="12"/>
                  </a:lnTo>
                  <a:lnTo>
                    <a:pt x="323" y="12"/>
                  </a:lnTo>
                  <a:lnTo>
                    <a:pt x="271" y="38"/>
                  </a:lnTo>
                  <a:lnTo>
                    <a:pt x="126" y="38"/>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0" name="Freeform 323"/>
            <p:cNvSpPr>
              <a:spLocks/>
            </p:cNvSpPr>
            <p:nvPr/>
          </p:nvSpPr>
          <p:spPr bwMode="auto">
            <a:xfrm>
              <a:off x="2799" y="1837"/>
              <a:ext cx="1368" cy="1751"/>
            </a:xfrm>
            <a:custGeom>
              <a:avLst/>
              <a:gdLst>
                <a:gd name="T0" fmla="*/ 359 w 1368"/>
                <a:gd name="T1" fmla="*/ 185 h 1751"/>
                <a:gd name="T2" fmla="*/ 607 w 1368"/>
                <a:gd name="T3" fmla="*/ 12 h 1751"/>
                <a:gd name="T4" fmla="*/ 785 w 1368"/>
                <a:gd name="T5" fmla="*/ 0 h 1751"/>
                <a:gd name="T6" fmla="*/ 878 w 1368"/>
                <a:gd name="T7" fmla="*/ 62 h 1751"/>
                <a:gd name="T8" fmla="*/ 1007 w 1368"/>
                <a:gd name="T9" fmla="*/ 204 h 1751"/>
                <a:gd name="T10" fmla="*/ 1147 w 1368"/>
                <a:gd name="T11" fmla="*/ 247 h 1751"/>
                <a:gd name="T12" fmla="*/ 1135 w 1368"/>
                <a:gd name="T13" fmla="*/ 339 h 1751"/>
                <a:gd name="T14" fmla="*/ 1049 w 1368"/>
                <a:gd name="T15" fmla="*/ 353 h 1751"/>
                <a:gd name="T16" fmla="*/ 1042 w 1368"/>
                <a:gd name="T17" fmla="*/ 439 h 1751"/>
                <a:gd name="T18" fmla="*/ 1114 w 1368"/>
                <a:gd name="T19" fmla="*/ 439 h 1751"/>
                <a:gd name="T20" fmla="*/ 1064 w 1368"/>
                <a:gd name="T21" fmla="*/ 531 h 1751"/>
                <a:gd name="T22" fmla="*/ 971 w 1368"/>
                <a:gd name="T23" fmla="*/ 707 h 1751"/>
                <a:gd name="T24" fmla="*/ 1042 w 1368"/>
                <a:gd name="T25" fmla="*/ 714 h 1751"/>
                <a:gd name="T26" fmla="*/ 1226 w 1368"/>
                <a:gd name="T27" fmla="*/ 638 h 1751"/>
                <a:gd name="T28" fmla="*/ 1368 w 1368"/>
                <a:gd name="T29" fmla="*/ 657 h 1751"/>
                <a:gd name="T30" fmla="*/ 1354 w 1368"/>
                <a:gd name="T31" fmla="*/ 759 h 1751"/>
                <a:gd name="T32" fmla="*/ 1340 w 1368"/>
                <a:gd name="T33" fmla="*/ 899 h 1751"/>
                <a:gd name="T34" fmla="*/ 1311 w 1368"/>
                <a:gd name="T35" fmla="*/ 999 h 1751"/>
                <a:gd name="T36" fmla="*/ 1347 w 1368"/>
                <a:gd name="T37" fmla="*/ 1070 h 1751"/>
                <a:gd name="T38" fmla="*/ 1240 w 1368"/>
                <a:gd name="T39" fmla="*/ 1360 h 1751"/>
                <a:gd name="T40" fmla="*/ 1283 w 1368"/>
                <a:gd name="T41" fmla="*/ 1666 h 1751"/>
                <a:gd name="T42" fmla="*/ 1178 w 1368"/>
                <a:gd name="T43" fmla="*/ 1744 h 1751"/>
                <a:gd name="T44" fmla="*/ 1054 w 1368"/>
                <a:gd name="T45" fmla="*/ 1751 h 1751"/>
                <a:gd name="T46" fmla="*/ 1178 w 1368"/>
                <a:gd name="T47" fmla="*/ 1692 h 1751"/>
                <a:gd name="T48" fmla="*/ 1135 w 1368"/>
                <a:gd name="T49" fmla="*/ 1516 h 1751"/>
                <a:gd name="T50" fmla="*/ 857 w 1368"/>
                <a:gd name="T51" fmla="*/ 1431 h 1751"/>
                <a:gd name="T52" fmla="*/ 914 w 1368"/>
                <a:gd name="T53" fmla="*/ 1220 h 1751"/>
                <a:gd name="T54" fmla="*/ 857 w 1368"/>
                <a:gd name="T55" fmla="*/ 1091 h 1751"/>
                <a:gd name="T56" fmla="*/ 602 w 1368"/>
                <a:gd name="T57" fmla="*/ 1077 h 1751"/>
                <a:gd name="T58" fmla="*/ 424 w 1368"/>
                <a:gd name="T59" fmla="*/ 1053 h 1751"/>
                <a:gd name="T60" fmla="*/ 266 w 1368"/>
                <a:gd name="T61" fmla="*/ 1127 h 1751"/>
                <a:gd name="T62" fmla="*/ 162 w 1368"/>
                <a:gd name="T63" fmla="*/ 1189 h 1751"/>
                <a:gd name="T64" fmla="*/ 76 w 1368"/>
                <a:gd name="T65" fmla="*/ 1234 h 1751"/>
                <a:gd name="T66" fmla="*/ 0 w 1368"/>
                <a:gd name="T67" fmla="*/ 1234 h 1751"/>
                <a:gd name="T68" fmla="*/ 67 w 1368"/>
                <a:gd name="T69" fmla="*/ 1170 h 1751"/>
                <a:gd name="T70" fmla="*/ 140 w 1368"/>
                <a:gd name="T71" fmla="*/ 1053 h 1751"/>
                <a:gd name="T72" fmla="*/ 140 w 1368"/>
                <a:gd name="T73" fmla="*/ 961 h 1751"/>
                <a:gd name="T74" fmla="*/ 119 w 1368"/>
                <a:gd name="T75" fmla="*/ 849 h 1751"/>
                <a:gd name="T76" fmla="*/ 190 w 1368"/>
                <a:gd name="T77" fmla="*/ 899 h 1751"/>
                <a:gd name="T78" fmla="*/ 283 w 1368"/>
                <a:gd name="T79" fmla="*/ 961 h 1751"/>
                <a:gd name="T80" fmla="*/ 412 w 1368"/>
                <a:gd name="T81" fmla="*/ 830 h 1751"/>
                <a:gd name="T82" fmla="*/ 383 w 1368"/>
                <a:gd name="T83" fmla="*/ 949 h 1751"/>
                <a:gd name="T84" fmla="*/ 907 w 1368"/>
                <a:gd name="T85" fmla="*/ 714 h 1751"/>
                <a:gd name="T86" fmla="*/ 914 w 1368"/>
                <a:gd name="T87" fmla="*/ 567 h 1751"/>
                <a:gd name="T88" fmla="*/ 759 w 1368"/>
                <a:gd name="T89" fmla="*/ 332 h 1751"/>
                <a:gd name="T90" fmla="*/ 538 w 1368"/>
                <a:gd name="T91" fmla="*/ 232 h 1751"/>
                <a:gd name="T92" fmla="*/ 795 w 1368"/>
                <a:gd name="T93" fmla="*/ 256 h 1751"/>
                <a:gd name="T94" fmla="*/ 907 w 1368"/>
                <a:gd name="T95" fmla="*/ 289 h 1751"/>
                <a:gd name="T96" fmla="*/ 957 w 1368"/>
                <a:gd name="T97" fmla="*/ 261 h 1751"/>
                <a:gd name="T98" fmla="*/ 828 w 1368"/>
                <a:gd name="T99" fmla="*/ 204 h 1751"/>
                <a:gd name="T100" fmla="*/ 771 w 1368"/>
                <a:gd name="T101" fmla="*/ 185 h 1751"/>
                <a:gd name="T102" fmla="*/ 688 w 1368"/>
                <a:gd name="T103" fmla="*/ 135 h 1751"/>
                <a:gd name="T104" fmla="*/ 566 w 1368"/>
                <a:gd name="T105" fmla="*/ 126 h 1751"/>
                <a:gd name="T106" fmla="*/ 495 w 1368"/>
                <a:gd name="T107" fmla="*/ 164 h 1751"/>
                <a:gd name="T108" fmla="*/ 359 w 1368"/>
                <a:gd name="T109" fmla="*/ 228 h 1751"/>
                <a:gd name="T110" fmla="*/ 359 w 1368"/>
                <a:gd name="T111" fmla="*/ 185 h 1751"/>
                <a:gd name="T112" fmla="*/ 359 w 1368"/>
                <a:gd name="T113" fmla="*/ 185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8"/>
                <a:gd name="T172" fmla="*/ 0 h 1751"/>
                <a:gd name="T173" fmla="*/ 1368 w 1368"/>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8" h="1751">
                  <a:moveTo>
                    <a:pt x="359" y="185"/>
                  </a:moveTo>
                  <a:lnTo>
                    <a:pt x="607" y="12"/>
                  </a:lnTo>
                  <a:lnTo>
                    <a:pt x="785" y="0"/>
                  </a:lnTo>
                  <a:lnTo>
                    <a:pt x="878" y="62"/>
                  </a:lnTo>
                  <a:lnTo>
                    <a:pt x="1007" y="204"/>
                  </a:lnTo>
                  <a:lnTo>
                    <a:pt x="1147" y="247"/>
                  </a:lnTo>
                  <a:lnTo>
                    <a:pt x="1135" y="339"/>
                  </a:lnTo>
                  <a:lnTo>
                    <a:pt x="1049" y="353"/>
                  </a:lnTo>
                  <a:lnTo>
                    <a:pt x="1042" y="439"/>
                  </a:lnTo>
                  <a:lnTo>
                    <a:pt x="1114" y="439"/>
                  </a:lnTo>
                  <a:lnTo>
                    <a:pt x="1064" y="531"/>
                  </a:lnTo>
                  <a:lnTo>
                    <a:pt x="971" y="707"/>
                  </a:lnTo>
                  <a:lnTo>
                    <a:pt x="1042" y="714"/>
                  </a:lnTo>
                  <a:lnTo>
                    <a:pt x="1226" y="638"/>
                  </a:lnTo>
                  <a:lnTo>
                    <a:pt x="1368" y="657"/>
                  </a:lnTo>
                  <a:lnTo>
                    <a:pt x="1354" y="759"/>
                  </a:lnTo>
                  <a:lnTo>
                    <a:pt x="1340" y="899"/>
                  </a:lnTo>
                  <a:lnTo>
                    <a:pt x="1311" y="999"/>
                  </a:lnTo>
                  <a:lnTo>
                    <a:pt x="1347" y="1070"/>
                  </a:lnTo>
                  <a:lnTo>
                    <a:pt x="1240" y="1360"/>
                  </a:lnTo>
                  <a:lnTo>
                    <a:pt x="1283" y="1666"/>
                  </a:lnTo>
                  <a:lnTo>
                    <a:pt x="1178" y="1744"/>
                  </a:lnTo>
                  <a:lnTo>
                    <a:pt x="1054" y="1751"/>
                  </a:lnTo>
                  <a:lnTo>
                    <a:pt x="1178" y="1692"/>
                  </a:lnTo>
                  <a:lnTo>
                    <a:pt x="1135" y="1516"/>
                  </a:lnTo>
                  <a:lnTo>
                    <a:pt x="857" y="1431"/>
                  </a:lnTo>
                  <a:lnTo>
                    <a:pt x="914" y="1220"/>
                  </a:lnTo>
                  <a:lnTo>
                    <a:pt x="857" y="1091"/>
                  </a:lnTo>
                  <a:lnTo>
                    <a:pt x="602" y="1077"/>
                  </a:lnTo>
                  <a:lnTo>
                    <a:pt x="424" y="1053"/>
                  </a:lnTo>
                  <a:lnTo>
                    <a:pt x="266" y="1127"/>
                  </a:lnTo>
                  <a:lnTo>
                    <a:pt x="162" y="1189"/>
                  </a:lnTo>
                  <a:lnTo>
                    <a:pt x="76" y="1234"/>
                  </a:lnTo>
                  <a:lnTo>
                    <a:pt x="0" y="1234"/>
                  </a:lnTo>
                  <a:lnTo>
                    <a:pt x="67" y="1170"/>
                  </a:lnTo>
                  <a:lnTo>
                    <a:pt x="140" y="1053"/>
                  </a:lnTo>
                  <a:lnTo>
                    <a:pt x="140" y="961"/>
                  </a:lnTo>
                  <a:lnTo>
                    <a:pt x="119" y="849"/>
                  </a:lnTo>
                  <a:lnTo>
                    <a:pt x="190" y="899"/>
                  </a:lnTo>
                  <a:lnTo>
                    <a:pt x="283" y="961"/>
                  </a:lnTo>
                  <a:lnTo>
                    <a:pt x="412" y="830"/>
                  </a:lnTo>
                  <a:lnTo>
                    <a:pt x="383" y="949"/>
                  </a:lnTo>
                  <a:lnTo>
                    <a:pt x="907" y="714"/>
                  </a:lnTo>
                  <a:lnTo>
                    <a:pt x="914" y="567"/>
                  </a:lnTo>
                  <a:lnTo>
                    <a:pt x="759" y="332"/>
                  </a:lnTo>
                  <a:lnTo>
                    <a:pt x="538" y="232"/>
                  </a:lnTo>
                  <a:lnTo>
                    <a:pt x="795" y="256"/>
                  </a:lnTo>
                  <a:lnTo>
                    <a:pt x="907" y="289"/>
                  </a:lnTo>
                  <a:lnTo>
                    <a:pt x="957" y="261"/>
                  </a:lnTo>
                  <a:lnTo>
                    <a:pt x="828" y="204"/>
                  </a:lnTo>
                  <a:lnTo>
                    <a:pt x="771" y="185"/>
                  </a:lnTo>
                  <a:lnTo>
                    <a:pt x="688" y="135"/>
                  </a:lnTo>
                  <a:lnTo>
                    <a:pt x="566" y="126"/>
                  </a:lnTo>
                  <a:lnTo>
                    <a:pt x="495" y="164"/>
                  </a:lnTo>
                  <a:lnTo>
                    <a:pt x="359" y="228"/>
                  </a:lnTo>
                  <a:lnTo>
                    <a:pt x="359" y="185"/>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1" name="Freeform 324"/>
            <p:cNvSpPr>
              <a:spLocks/>
            </p:cNvSpPr>
            <p:nvPr/>
          </p:nvSpPr>
          <p:spPr bwMode="auto">
            <a:xfrm>
              <a:off x="3670" y="1426"/>
              <a:ext cx="300" cy="247"/>
            </a:xfrm>
            <a:custGeom>
              <a:avLst/>
              <a:gdLst>
                <a:gd name="T0" fmla="*/ 164 w 300"/>
                <a:gd name="T1" fmla="*/ 0 h 247"/>
                <a:gd name="T2" fmla="*/ 207 w 300"/>
                <a:gd name="T3" fmla="*/ 155 h 247"/>
                <a:gd name="T4" fmla="*/ 300 w 300"/>
                <a:gd name="T5" fmla="*/ 247 h 247"/>
                <a:gd name="T6" fmla="*/ 128 w 300"/>
                <a:gd name="T7" fmla="*/ 190 h 247"/>
                <a:gd name="T8" fmla="*/ 0 w 300"/>
                <a:gd name="T9" fmla="*/ 219 h 247"/>
                <a:gd name="T10" fmla="*/ 64 w 300"/>
                <a:gd name="T11" fmla="*/ 162 h 247"/>
                <a:gd name="T12" fmla="*/ 14 w 300"/>
                <a:gd name="T13" fmla="*/ 41 h 247"/>
                <a:gd name="T14" fmla="*/ 90 w 300"/>
                <a:gd name="T15" fmla="*/ 12 h 247"/>
                <a:gd name="T16" fmla="*/ 164 w 300"/>
                <a:gd name="T17" fmla="*/ 0 h 247"/>
                <a:gd name="T18" fmla="*/ 164 w 300"/>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247"/>
                <a:gd name="T32" fmla="*/ 300 w 30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247">
                  <a:moveTo>
                    <a:pt x="164" y="0"/>
                  </a:moveTo>
                  <a:lnTo>
                    <a:pt x="207" y="155"/>
                  </a:lnTo>
                  <a:lnTo>
                    <a:pt x="300" y="247"/>
                  </a:lnTo>
                  <a:lnTo>
                    <a:pt x="128" y="190"/>
                  </a:lnTo>
                  <a:lnTo>
                    <a:pt x="0" y="219"/>
                  </a:lnTo>
                  <a:lnTo>
                    <a:pt x="64" y="162"/>
                  </a:lnTo>
                  <a:lnTo>
                    <a:pt x="14" y="41"/>
                  </a:lnTo>
                  <a:lnTo>
                    <a:pt x="90" y="12"/>
                  </a:lnTo>
                  <a:lnTo>
                    <a:pt x="164"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2" name="Freeform 325"/>
            <p:cNvSpPr>
              <a:spLocks/>
            </p:cNvSpPr>
            <p:nvPr/>
          </p:nvSpPr>
          <p:spPr bwMode="auto">
            <a:xfrm>
              <a:off x="2266" y="1035"/>
              <a:ext cx="550" cy="1023"/>
            </a:xfrm>
            <a:custGeom>
              <a:avLst/>
              <a:gdLst>
                <a:gd name="T0" fmla="*/ 295 w 550"/>
                <a:gd name="T1" fmla="*/ 0 h 1023"/>
                <a:gd name="T2" fmla="*/ 262 w 550"/>
                <a:gd name="T3" fmla="*/ 59 h 1023"/>
                <a:gd name="T4" fmla="*/ 212 w 550"/>
                <a:gd name="T5" fmla="*/ 225 h 1023"/>
                <a:gd name="T6" fmla="*/ 174 w 550"/>
                <a:gd name="T7" fmla="*/ 332 h 1023"/>
                <a:gd name="T8" fmla="*/ 140 w 550"/>
                <a:gd name="T9" fmla="*/ 408 h 1023"/>
                <a:gd name="T10" fmla="*/ 116 w 550"/>
                <a:gd name="T11" fmla="*/ 455 h 1023"/>
                <a:gd name="T12" fmla="*/ 76 w 550"/>
                <a:gd name="T13" fmla="*/ 588 h 1023"/>
                <a:gd name="T14" fmla="*/ 19 w 550"/>
                <a:gd name="T15" fmla="*/ 764 h 1023"/>
                <a:gd name="T16" fmla="*/ 19 w 550"/>
                <a:gd name="T17" fmla="*/ 783 h 1023"/>
                <a:gd name="T18" fmla="*/ 31 w 550"/>
                <a:gd name="T19" fmla="*/ 797 h 1023"/>
                <a:gd name="T20" fmla="*/ 33 w 550"/>
                <a:gd name="T21" fmla="*/ 906 h 1023"/>
                <a:gd name="T22" fmla="*/ 28 w 550"/>
                <a:gd name="T23" fmla="*/ 982 h 1023"/>
                <a:gd name="T24" fmla="*/ 0 w 550"/>
                <a:gd name="T25" fmla="*/ 1023 h 1023"/>
                <a:gd name="T26" fmla="*/ 59 w 550"/>
                <a:gd name="T27" fmla="*/ 1006 h 1023"/>
                <a:gd name="T28" fmla="*/ 124 w 550"/>
                <a:gd name="T29" fmla="*/ 1001 h 1023"/>
                <a:gd name="T30" fmla="*/ 174 w 550"/>
                <a:gd name="T31" fmla="*/ 1008 h 1023"/>
                <a:gd name="T32" fmla="*/ 245 w 550"/>
                <a:gd name="T33" fmla="*/ 1013 h 1023"/>
                <a:gd name="T34" fmla="*/ 273 w 550"/>
                <a:gd name="T35" fmla="*/ 977 h 1023"/>
                <a:gd name="T36" fmla="*/ 300 w 550"/>
                <a:gd name="T37" fmla="*/ 963 h 1023"/>
                <a:gd name="T38" fmla="*/ 300 w 550"/>
                <a:gd name="T39" fmla="*/ 923 h 1023"/>
                <a:gd name="T40" fmla="*/ 347 w 550"/>
                <a:gd name="T41" fmla="*/ 871 h 1023"/>
                <a:gd name="T42" fmla="*/ 347 w 550"/>
                <a:gd name="T43" fmla="*/ 783 h 1023"/>
                <a:gd name="T44" fmla="*/ 354 w 550"/>
                <a:gd name="T45" fmla="*/ 728 h 1023"/>
                <a:gd name="T46" fmla="*/ 400 w 550"/>
                <a:gd name="T47" fmla="*/ 588 h 1023"/>
                <a:gd name="T48" fmla="*/ 419 w 550"/>
                <a:gd name="T49" fmla="*/ 550 h 1023"/>
                <a:gd name="T50" fmla="*/ 466 w 550"/>
                <a:gd name="T51" fmla="*/ 467 h 1023"/>
                <a:gd name="T52" fmla="*/ 550 w 550"/>
                <a:gd name="T53" fmla="*/ 339 h 1023"/>
                <a:gd name="T54" fmla="*/ 519 w 550"/>
                <a:gd name="T55" fmla="*/ 275 h 1023"/>
                <a:gd name="T56" fmla="*/ 514 w 550"/>
                <a:gd name="T57" fmla="*/ 209 h 1023"/>
                <a:gd name="T58" fmla="*/ 526 w 550"/>
                <a:gd name="T59" fmla="*/ 161 h 1023"/>
                <a:gd name="T60" fmla="*/ 497 w 550"/>
                <a:gd name="T61" fmla="*/ 102 h 1023"/>
                <a:gd name="T62" fmla="*/ 457 w 550"/>
                <a:gd name="T63" fmla="*/ 83 h 1023"/>
                <a:gd name="T64" fmla="*/ 409 w 550"/>
                <a:gd name="T65" fmla="*/ 71 h 1023"/>
                <a:gd name="T66" fmla="*/ 314 w 550"/>
                <a:gd name="T67" fmla="*/ 66 h 1023"/>
                <a:gd name="T68" fmla="*/ 295 w 550"/>
                <a:gd name="T69" fmla="*/ 50 h 1023"/>
                <a:gd name="T70" fmla="*/ 293 w 550"/>
                <a:gd name="T71" fmla="*/ 23 h 1023"/>
                <a:gd name="T72" fmla="*/ 295 w 550"/>
                <a:gd name="T73" fmla="*/ 0 h 1023"/>
                <a:gd name="T74" fmla="*/ 295 w 550"/>
                <a:gd name="T75" fmla="*/ 0 h 10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1023"/>
                <a:gd name="T116" fmla="*/ 550 w 550"/>
                <a:gd name="T117" fmla="*/ 1023 h 10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1023">
                  <a:moveTo>
                    <a:pt x="295" y="0"/>
                  </a:moveTo>
                  <a:lnTo>
                    <a:pt x="262" y="59"/>
                  </a:lnTo>
                  <a:lnTo>
                    <a:pt x="212" y="225"/>
                  </a:lnTo>
                  <a:lnTo>
                    <a:pt x="174" y="332"/>
                  </a:lnTo>
                  <a:lnTo>
                    <a:pt x="140" y="408"/>
                  </a:lnTo>
                  <a:lnTo>
                    <a:pt x="116" y="455"/>
                  </a:lnTo>
                  <a:lnTo>
                    <a:pt x="76" y="588"/>
                  </a:lnTo>
                  <a:lnTo>
                    <a:pt x="19" y="764"/>
                  </a:lnTo>
                  <a:lnTo>
                    <a:pt x="19" y="783"/>
                  </a:lnTo>
                  <a:lnTo>
                    <a:pt x="31" y="797"/>
                  </a:lnTo>
                  <a:lnTo>
                    <a:pt x="33" y="906"/>
                  </a:lnTo>
                  <a:lnTo>
                    <a:pt x="28" y="982"/>
                  </a:lnTo>
                  <a:lnTo>
                    <a:pt x="0" y="1023"/>
                  </a:lnTo>
                  <a:lnTo>
                    <a:pt x="59" y="1006"/>
                  </a:lnTo>
                  <a:lnTo>
                    <a:pt x="124" y="1001"/>
                  </a:lnTo>
                  <a:lnTo>
                    <a:pt x="174" y="1008"/>
                  </a:lnTo>
                  <a:lnTo>
                    <a:pt x="245" y="1013"/>
                  </a:lnTo>
                  <a:lnTo>
                    <a:pt x="273" y="977"/>
                  </a:lnTo>
                  <a:lnTo>
                    <a:pt x="300" y="963"/>
                  </a:lnTo>
                  <a:lnTo>
                    <a:pt x="300" y="923"/>
                  </a:lnTo>
                  <a:lnTo>
                    <a:pt x="347" y="871"/>
                  </a:lnTo>
                  <a:lnTo>
                    <a:pt x="347" y="783"/>
                  </a:lnTo>
                  <a:lnTo>
                    <a:pt x="354" y="728"/>
                  </a:lnTo>
                  <a:lnTo>
                    <a:pt x="400" y="588"/>
                  </a:lnTo>
                  <a:lnTo>
                    <a:pt x="419" y="550"/>
                  </a:lnTo>
                  <a:lnTo>
                    <a:pt x="466" y="467"/>
                  </a:lnTo>
                  <a:lnTo>
                    <a:pt x="550" y="339"/>
                  </a:lnTo>
                  <a:lnTo>
                    <a:pt x="519" y="275"/>
                  </a:lnTo>
                  <a:lnTo>
                    <a:pt x="514" y="209"/>
                  </a:lnTo>
                  <a:lnTo>
                    <a:pt x="526" y="161"/>
                  </a:lnTo>
                  <a:lnTo>
                    <a:pt x="497" y="102"/>
                  </a:lnTo>
                  <a:lnTo>
                    <a:pt x="457" y="83"/>
                  </a:lnTo>
                  <a:lnTo>
                    <a:pt x="409" y="71"/>
                  </a:lnTo>
                  <a:lnTo>
                    <a:pt x="314" y="66"/>
                  </a:lnTo>
                  <a:lnTo>
                    <a:pt x="295" y="50"/>
                  </a:lnTo>
                  <a:lnTo>
                    <a:pt x="293" y="23"/>
                  </a:lnTo>
                  <a:lnTo>
                    <a:pt x="295"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3" name="Freeform 326"/>
            <p:cNvSpPr>
              <a:spLocks/>
            </p:cNvSpPr>
            <p:nvPr/>
          </p:nvSpPr>
          <p:spPr bwMode="auto">
            <a:xfrm>
              <a:off x="2278" y="1063"/>
              <a:ext cx="204" cy="710"/>
            </a:xfrm>
            <a:custGeom>
              <a:avLst/>
              <a:gdLst>
                <a:gd name="T0" fmla="*/ 162 w 204"/>
                <a:gd name="T1" fmla="*/ 0 h 710"/>
                <a:gd name="T2" fmla="*/ 173 w 204"/>
                <a:gd name="T3" fmla="*/ 29 h 710"/>
                <a:gd name="T4" fmla="*/ 204 w 204"/>
                <a:gd name="T5" fmla="*/ 74 h 710"/>
                <a:gd name="T6" fmla="*/ 188 w 204"/>
                <a:gd name="T7" fmla="*/ 135 h 710"/>
                <a:gd name="T8" fmla="*/ 159 w 204"/>
                <a:gd name="T9" fmla="*/ 228 h 710"/>
                <a:gd name="T10" fmla="*/ 138 w 204"/>
                <a:gd name="T11" fmla="*/ 285 h 710"/>
                <a:gd name="T12" fmla="*/ 133 w 204"/>
                <a:gd name="T13" fmla="*/ 342 h 710"/>
                <a:gd name="T14" fmla="*/ 121 w 204"/>
                <a:gd name="T15" fmla="*/ 396 h 710"/>
                <a:gd name="T16" fmla="*/ 107 w 204"/>
                <a:gd name="T17" fmla="*/ 442 h 710"/>
                <a:gd name="T18" fmla="*/ 81 w 204"/>
                <a:gd name="T19" fmla="*/ 501 h 710"/>
                <a:gd name="T20" fmla="*/ 52 w 204"/>
                <a:gd name="T21" fmla="*/ 593 h 710"/>
                <a:gd name="T22" fmla="*/ 14 w 204"/>
                <a:gd name="T23" fmla="*/ 710 h 710"/>
                <a:gd name="T24" fmla="*/ 0 w 204"/>
                <a:gd name="T25" fmla="*/ 679 h 710"/>
                <a:gd name="T26" fmla="*/ 2 w 204"/>
                <a:gd name="T27" fmla="*/ 634 h 710"/>
                <a:gd name="T28" fmla="*/ 38 w 204"/>
                <a:gd name="T29" fmla="*/ 501 h 710"/>
                <a:gd name="T30" fmla="*/ 66 w 204"/>
                <a:gd name="T31" fmla="*/ 415 h 710"/>
                <a:gd name="T32" fmla="*/ 97 w 204"/>
                <a:gd name="T33" fmla="*/ 285 h 710"/>
                <a:gd name="T34" fmla="*/ 100 w 204"/>
                <a:gd name="T35" fmla="*/ 211 h 710"/>
                <a:gd name="T36" fmla="*/ 100 w 204"/>
                <a:gd name="T37" fmla="*/ 114 h 710"/>
                <a:gd name="T38" fmla="*/ 131 w 204"/>
                <a:gd name="T39" fmla="*/ 14 h 710"/>
                <a:gd name="T40" fmla="*/ 162 w 204"/>
                <a:gd name="T41" fmla="*/ 0 h 710"/>
                <a:gd name="T42" fmla="*/ 162 w 204"/>
                <a:gd name="T43" fmla="*/ 0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710"/>
                <a:gd name="T68" fmla="*/ 204 w 204"/>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710">
                  <a:moveTo>
                    <a:pt x="162" y="0"/>
                  </a:moveTo>
                  <a:lnTo>
                    <a:pt x="173" y="29"/>
                  </a:lnTo>
                  <a:lnTo>
                    <a:pt x="204" y="74"/>
                  </a:lnTo>
                  <a:lnTo>
                    <a:pt x="188" y="135"/>
                  </a:lnTo>
                  <a:lnTo>
                    <a:pt x="159" y="228"/>
                  </a:lnTo>
                  <a:lnTo>
                    <a:pt x="138" y="285"/>
                  </a:lnTo>
                  <a:lnTo>
                    <a:pt x="133" y="342"/>
                  </a:lnTo>
                  <a:lnTo>
                    <a:pt x="121" y="396"/>
                  </a:lnTo>
                  <a:lnTo>
                    <a:pt x="107" y="442"/>
                  </a:lnTo>
                  <a:lnTo>
                    <a:pt x="81" y="501"/>
                  </a:lnTo>
                  <a:lnTo>
                    <a:pt x="52" y="593"/>
                  </a:lnTo>
                  <a:lnTo>
                    <a:pt x="14" y="710"/>
                  </a:lnTo>
                  <a:lnTo>
                    <a:pt x="0" y="679"/>
                  </a:lnTo>
                  <a:lnTo>
                    <a:pt x="2" y="634"/>
                  </a:lnTo>
                  <a:lnTo>
                    <a:pt x="38" y="501"/>
                  </a:lnTo>
                  <a:lnTo>
                    <a:pt x="66" y="415"/>
                  </a:lnTo>
                  <a:lnTo>
                    <a:pt x="97" y="285"/>
                  </a:lnTo>
                  <a:lnTo>
                    <a:pt x="100" y="211"/>
                  </a:lnTo>
                  <a:lnTo>
                    <a:pt x="100" y="114"/>
                  </a:lnTo>
                  <a:lnTo>
                    <a:pt x="131" y="14"/>
                  </a:lnTo>
                  <a:lnTo>
                    <a:pt x="162" y="0"/>
                  </a:lnTo>
                  <a:close/>
                </a:path>
              </a:pathLst>
            </a:custGeom>
            <a:solidFill>
              <a:srgbClr val="F79191"/>
            </a:solidFill>
            <a:ln w="9525">
              <a:noFill/>
              <a:round/>
              <a:headEnd/>
              <a:tailEnd/>
            </a:ln>
          </p:spPr>
          <p:txBody>
            <a:bodyPr/>
            <a:lstStyle/>
            <a:p>
              <a:endParaRPr lang="en-US">
                <a:latin typeface="Calibri" pitchFamily="34" charset="0"/>
              </a:endParaRPr>
            </a:p>
          </p:txBody>
        </p:sp>
        <p:sp>
          <p:nvSpPr>
            <p:cNvPr id="23644" name="Freeform 327"/>
            <p:cNvSpPr>
              <a:spLocks/>
            </p:cNvSpPr>
            <p:nvPr/>
          </p:nvSpPr>
          <p:spPr bwMode="auto">
            <a:xfrm>
              <a:off x="1714" y="959"/>
              <a:ext cx="702" cy="854"/>
            </a:xfrm>
            <a:custGeom>
              <a:avLst/>
              <a:gdLst>
                <a:gd name="T0" fmla="*/ 57 w 702"/>
                <a:gd name="T1" fmla="*/ 178 h 854"/>
                <a:gd name="T2" fmla="*/ 50 w 702"/>
                <a:gd name="T3" fmla="*/ 218 h 854"/>
                <a:gd name="T4" fmla="*/ 50 w 702"/>
                <a:gd name="T5" fmla="*/ 382 h 854"/>
                <a:gd name="T6" fmla="*/ 45 w 702"/>
                <a:gd name="T7" fmla="*/ 408 h 854"/>
                <a:gd name="T8" fmla="*/ 9 w 702"/>
                <a:gd name="T9" fmla="*/ 508 h 854"/>
                <a:gd name="T10" fmla="*/ 2 w 702"/>
                <a:gd name="T11" fmla="*/ 531 h 854"/>
                <a:gd name="T12" fmla="*/ 0 w 702"/>
                <a:gd name="T13" fmla="*/ 667 h 854"/>
                <a:gd name="T14" fmla="*/ 28 w 702"/>
                <a:gd name="T15" fmla="*/ 750 h 854"/>
                <a:gd name="T16" fmla="*/ 47 w 702"/>
                <a:gd name="T17" fmla="*/ 771 h 854"/>
                <a:gd name="T18" fmla="*/ 111 w 702"/>
                <a:gd name="T19" fmla="*/ 799 h 854"/>
                <a:gd name="T20" fmla="*/ 161 w 702"/>
                <a:gd name="T21" fmla="*/ 804 h 854"/>
                <a:gd name="T22" fmla="*/ 204 w 702"/>
                <a:gd name="T23" fmla="*/ 804 h 854"/>
                <a:gd name="T24" fmla="*/ 309 w 702"/>
                <a:gd name="T25" fmla="*/ 799 h 854"/>
                <a:gd name="T26" fmla="*/ 404 w 702"/>
                <a:gd name="T27" fmla="*/ 804 h 854"/>
                <a:gd name="T28" fmla="*/ 426 w 702"/>
                <a:gd name="T29" fmla="*/ 847 h 854"/>
                <a:gd name="T30" fmla="*/ 516 w 702"/>
                <a:gd name="T31" fmla="*/ 854 h 854"/>
                <a:gd name="T32" fmla="*/ 564 w 702"/>
                <a:gd name="T33" fmla="*/ 693 h 854"/>
                <a:gd name="T34" fmla="*/ 626 w 702"/>
                <a:gd name="T35" fmla="*/ 531 h 854"/>
                <a:gd name="T36" fmla="*/ 652 w 702"/>
                <a:gd name="T37" fmla="*/ 434 h 854"/>
                <a:gd name="T38" fmla="*/ 661 w 702"/>
                <a:gd name="T39" fmla="*/ 370 h 854"/>
                <a:gd name="T40" fmla="*/ 666 w 702"/>
                <a:gd name="T41" fmla="*/ 306 h 854"/>
                <a:gd name="T42" fmla="*/ 664 w 702"/>
                <a:gd name="T43" fmla="*/ 220 h 854"/>
                <a:gd name="T44" fmla="*/ 683 w 702"/>
                <a:gd name="T45" fmla="*/ 149 h 854"/>
                <a:gd name="T46" fmla="*/ 697 w 702"/>
                <a:gd name="T47" fmla="*/ 111 h 854"/>
                <a:gd name="T48" fmla="*/ 702 w 702"/>
                <a:gd name="T49" fmla="*/ 64 h 854"/>
                <a:gd name="T50" fmla="*/ 690 w 702"/>
                <a:gd name="T51" fmla="*/ 19 h 854"/>
                <a:gd name="T52" fmla="*/ 690 w 702"/>
                <a:gd name="T53" fmla="*/ 0 h 854"/>
                <a:gd name="T54" fmla="*/ 661 w 702"/>
                <a:gd name="T55" fmla="*/ 12 h 854"/>
                <a:gd name="T56" fmla="*/ 647 w 702"/>
                <a:gd name="T57" fmla="*/ 47 h 854"/>
                <a:gd name="T58" fmla="*/ 597 w 702"/>
                <a:gd name="T59" fmla="*/ 50 h 854"/>
                <a:gd name="T60" fmla="*/ 535 w 702"/>
                <a:gd name="T61" fmla="*/ 69 h 854"/>
                <a:gd name="T62" fmla="*/ 509 w 702"/>
                <a:gd name="T63" fmla="*/ 83 h 854"/>
                <a:gd name="T64" fmla="*/ 464 w 702"/>
                <a:gd name="T65" fmla="*/ 102 h 854"/>
                <a:gd name="T66" fmla="*/ 407 w 702"/>
                <a:gd name="T67" fmla="*/ 104 h 854"/>
                <a:gd name="T68" fmla="*/ 388 w 702"/>
                <a:gd name="T69" fmla="*/ 135 h 854"/>
                <a:gd name="T70" fmla="*/ 383 w 702"/>
                <a:gd name="T71" fmla="*/ 242 h 854"/>
                <a:gd name="T72" fmla="*/ 380 w 702"/>
                <a:gd name="T73" fmla="*/ 341 h 854"/>
                <a:gd name="T74" fmla="*/ 340 w 702"/>
                <a:gd name="T75" fmla="*/ 346 h 854"/>
                <a:gd name="T76" fmla="*/ 359 w 702"/>
                <a:gd name="T77" fmla="*/ 166 h 854"/>
                <a:gd name="T78" fmla="*/ 328 w 702"/>
                <a:gd name="T79" fmla="*/ 166 h 854"/>
                <a:gd name="T80" fmla="*/ 273 w 702"/>
                <a:gd name="T81" fmla="*/ 190 h 854"/>
                <a:gd name="T82" fmla="*/ 190 w 702"/>
                <a:gd name="T83" fmla="*/ 209 h 854"/>
                <a:gd name="T84" fmla="*/ 157 w 702"/>
                <a:gd name="T85" fmla="*/ 211 h 854"/>
                <a:gd name="T86" fmla="*/ 128 w 702"/>
                <a:gd name="T87" fmla="*/ 213 h 854"/>
                <a:gd name="T88" fmla="*/ 100 w 702"/>
                <a:gd name="T89" fmla="*/ 211 h 854"/>
                <a:gd name="T90" fmla="*/ 107 w 702"/>
                <a:gd name="T91" fmla="*/ 173 h 854"/>
                <a:gd name="T92" fmla="*/ 133 w 702"/>
                <a:gd name="T93" fmla="*/ 135 h 854"/>
                <a:gd name="T94" fmla="*/ 57 w 702"/>
                <a:gd name="T95" fmla="*/ 178 h 854"/>
                <a:gd name="T96" fmla="*/ 57 w 702"/>
                <a:gd name="T97" fmla="*/ 178 h 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854"/>
                <a:gd name="T149" fmla="*/ 702 w 702"/>
                <a:gd name="T150" fmla="*/ 854 h 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854">
                  <a:moveTo>
                    <a:pt x="57" y="178"/>
                  </a:moveTo>
                  <a:lnTo>
                    <a:pt x="50" y="218"/>
                  </a:lnTo>
                  <a:lnTo>
                    <a:pt x="50" y="382"/>
                  </a:lnTo>
                  <a:lnTo>
                    <a:pt x="45" y="408"/>
                  </a:lnTo>
                  <a:lnTo>
                    <a:pt x="9" y="508"/>
                  </a:lnTo>
                  <a:lnTo>
                    <a:pt x="2" y="531"/>
                  </a:lnTo>
                  <a:lnTo>
                    <a:pt x="0" y="667"/>
                  </a:lnTo>
                  <a:lnTo>
                    <a:pt x="28" y="750"/>
                  </a:lnTo>
                  <a:lnTo>
                    <a:pt x="47" y="771"/>
                  </a:lnTo>
                  <a:lnTo>
                    <a:pt x="111" y="799"/>
                  </a:lnTo>
                  <a:lnTo>
                    <a:pt x="161" y="804"/>
                  </a:lnTo>
                  <a:lnTo>
                    <a:pt x="204" y="804"/>
                  </a:lnTo>
                  <a:lnTo>
                    <a:pt x="309" y="799"/>
                  </a:lnTo>
                  <a:lnTo>
                    <a:pt x="404" y="804"/>
                  </a:lnTo>
                  <a:lnTo>
                    <a:pt x="426" y="847"/>
                  </a:lnTo>
                  <a:lnTo>
                    <a:pt x="516" y="854"/>
                  </a:lnTo>
                  <a:lnTo>
                    <a:pt x="564" y="693"/>
                  </a:lnTo>
                  <a:lnTo>
                    <a:pt x="626" y="531"/>
                  </a:lnTo>
                  <a:lnTo>
                    <a:pt x="652" y="434"/>
                  </a:lnTo>
                  <a:lnTo>
                    <a:pt x="661" y="370"/>
                  </a:lnTo>
                  <a:lnTo>
                    <a:pt x="666" y="306"/>
                  </a:lnTo>
                  <a:lnTo>
                    <a:pt x="664" y="220"/>
                  </a:lnTo>
                  <a:lnTo>
                    <a:pt x="683" y="149"/>
                  </a:lnTo>
                  <a:lnTo>
                    <a:pt x="697" y="111"/>
                  </a:lnTo>
                  <a:lnTo>
                    <a:pt x="702" y="64"/>
                  </a:lnTo>
                  <a:lnTo>
                    <a:pt x="690" y="19"/>
                  </a:lnTo>
                  <a:lnTo>
                    <a:pt x="690" y="0"/>
                  </a:lnTo>
                  <a:lnTo>
                    <a:pt x="661" y="12"/>
                  </a:lnTo>
                  <a:lnTo>
                    <a:pt x="647" y="47"/>
                  </a:lnTo>
                  <a:lnTo>
                    <a:pt x="597" y="50"/>
                  </a:lnTo>
                  <a:lnTo>
                    <a:pt x="535" y="69"/>
                  </a:lnTo>
                  <a:lnTo>
                    <a:pt x="509" y="83"/>
                  </a:lnTo>
                  <a:lnTo>
                    <a:pt x="464" y="102"/>
                  </a:lnTo>
                  <a:lnTo>
                    <a:pt x="407" y="104"/>
                  </a:lnTo>
                  <a:lnTo>
                    <a:pt x="388" y="135"/>
                  </a:lnTo>
                  <a:lnTo>
                    <a:pt x="383" y="242"/>
                  </a:lnTo>
                  <a:lnTo>
                    <a:pt x="380" y="341"/>
                  </a:lnTo>
                  <a:lnTo>
                    <a:pt x="340" y="346"/>
                  </a:lnTo>
                  <a:lnTo>
                    <a:pt x="359" y="166"/>
                  </a:lnTo>
                  <a:lnTo>
                    <a:pt x="328" y="166"/>
                  </a:lnTo>
                  <a:lnTo>
                    <a:pt x="273" y="190"/>
                  </a:lnTo>
                  <a:lnTo>
                    <a:pt x="190" y="209"/>
                  </a:lnTo>
                  <a:lnTo>
                    <a:pt x="157" y="211"/>
                  </a:lnTo>
                  <a:lnTo>
                    <a:pt x="128" y="213"/>
                  </a:lnTo>
                  <a:lnTo>
                    <a:pt x="100" y="211"/>
                  </a:lnTo>
                  <a:lnTo>
                    <a:pt x="107" y="173"/>
                  </a:lnTo>
                  <a:lnTo>
                    <a:pt x="133" y="135"/>
                  </a:lnTo>
                  <a:lnTo>
                    <a:pt x="57" y="178"/>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5" name="Freeform 328"/>
            <p:cNvSpPr>
              <a:spLocks/>
            </p:cNvSpPr>
            <p:nvPr/>
          </p:nvSpPr>
          <p:spPr bwMode="auto">
            <a:xfrm>
              <a:off x="1818" y="1208"/>
              <a:ext cx="288" cy="439"/>
            </a:xfrm>
            <a:custGeom>
              <a:avLst/>
              <a:gdLst>
                <a:gd name="T0" fmla="*/ 234 w 288"/>
                <a:gd name="T1" fmla="*/ 62 h 439"/>
                <a:gd name="T2" fmla="*/ 198 w 288"/>
                <a:gd name="T3" fmla="*/ 133 h 439"/>
                <a:gd name="T4" fmla="*/ 169 w 288"/>
                <a:gd name="T5" fmla="*/ 185 h 439"/>
                <a:gd name="T6" fmla="*/ 143 w 288"/>
                <a:gd name="T7" fmla="*/ 249 h 439"/>
                <a:gd name="T8" fmla="*/ 48 w 288"/>
                <a:gd name="T9" fmla="*/ 354 h 439"/>
                <a:gd name="T10" fmla="*/ 10 w 288"/>
                <a:gd name="T11" fmla="*/ 410 h 439"/>
                <a:gd name="T12" fmla="*/ 0 w 288"/>
                <a:gd name="T13" fmla="*/ 439 h 439"/>
                <a:gd name="T14" fmla="*/ 150 w 288"/>
                <a:gd name="T15" fmla="*/ 297 h 439"/>
                <a:gd name="T16" fmla="*/ 203 w 288"/>
                <a:gd name="T17" fmla="*/ 268 h 439"/>
                <a:gd name="T18" fmla="*/ 243 w 288"/>
                <a:gd name="T19" fmla="*/ 301 h 439"/>
                <a:gd name="T20" fmla="*/ 255 w 288"/>
                <a:gd name="T21" fmla="*/ 384 h 439"/>
                <a:gd name="T22" fmla="*/ 279 w 288"/>
                <a:gd name="T23" fmla="*/ 370 h 439"/>
                <a:gd name="T24" fmla="*/ 288 w 288"/>
                <a:gd name="T25" fmla="*/ 176 h 439"/>
                <a:gd name="T26" fmla="*/ 286 w 288"/>
                <a:gd name="T27" fmla="*/ 0 h 439"/>
                <a:gd name="T28" fmla="*/ 234 w 288"/>
                <a:gd name="T29" fmla="*/ 62 h 439"/>
                <a:gd name="T30" fmla="*/ 234 w 288"/>
                <a:gd name="T31" fmla="*/ 62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
                <a:gd name="T49" fmla="*/ 0 h 439"/>
                <a:gd name="T50" fmla="*/ 288 w 288"/>
                <a:gd name="T51" fmla="*/ 439 h 4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 h="439">
                  <a:moveTo>
                    <a:pt x="234" y="62"/>
                  </a:moveTo>
                  <a:lnTo>
                    <a:pt x="198" y="133"/>
                  </a:lnTo>
                  <a:lnTo>
                    <a:pt x="169" y="185"/>
                  </a:lnTo>
                  <a:lnTo>
                    <a:pt x="143" y="249"/>
                  </a:lnTo>
                  <a:lnTo>
                    <a:pt x="48" y="354"/>
                  </a:lnTo>
                  <a:lnTo>
                    <a:pt x="10" y="410"/>
                  </a:lnTo>
                  <a:lnTo>
                    <a:pt x="0" y="439"/>
                  </a:lnTo>
                  <a:lnTo>
                    <a:pt x="150" y="297"/>
                  </a:lnTo>
                  <a:lnTo>
                    <a:pt x="203" y="268"/>
                  </a:lnTo>
                  <a:lnTo>
                    <a:pt x="243" y="301"/>
                  </a:lnTo>
                  <a:lnTo>
                    <a:pt x="255" y="384"/>
                  </a:lnTo>
                  <a:lnTo>
                    <a:pt x="279" y="370"/>
                  </a:lnTo>
                  <a:lnTo>
                    <a:pt x="288" y="176"/>
                  </a:lnTo>
                  <a:lnTo>
                    <a:pt x="286" y="0"/>
                  </a:lnTo>
                  <a:lnTo>
                    <a:pt x="234" y="62"/>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6" name="Freeform 329"/>
            <p:cNvSpPr>
              <a:spLocks/>
            </p:cNvSpPr>
            <p:nvPr/>
          </p:nvSpPr>
          <p:spPr bwMode="auto">
            <a:xfrm>
              <a:off x="2054" y="1122"/>
              <a:ext cx="226" cy="496"/>
            </a:xfrm>
            <a:custGeom>
              <a:avLst/>
              <a:gdLst>
                <a:gd name="T0" fmla="*/ 169 w 226"/>
                <a:gd name="T1" fmla="*/ 0 h 496"/>
                <a:gd name="T2" fmla="*/ 207 w 226"/>
                <a:gd name="T3" fmla="*/ 114 h 496"/>
                <a:gd name="T4" fmla="*/ 226 w 226"/>
                <a:gd name="T5" fmla="*/ 231 h 496"/>
                <a:gd name="T6" fmla="*/ 169 w 226"/>
                <a:gd name="T7" fmla="*/ 195 h 496"/>
                <a:gd name="T8" fmla="*/ 114 w 226"/>
                <a:gd name="T9" fmla="*/ 233 h 496"/>
                <a:gd name="T10" fmla="*/ 86 w 226"/>
                <a:gd name="T11" fmla="*/ 247 h 496"/>
                <a:gd name="T12" fmla="*/ 57 w 226"/>
                <a:gd name="T13" fmla="*/ 304 h 496"/>
                <a:gd name="T14" fmla="*/ 50 w 226"/>
                <a:gd name="T15" fmla="*/ 423 h 496"/>
                <a:gd name="T16" fmla="*/ 43 w 226"/>
                <a:gd name="T17" fmla="*/ 496 h 496"/>
                <a:gd name="T18" fmla="*/ 14 w 226"/>
                <a:gd name="T19" fmla="*/ 423 h 496"/>
                <a:gd name="T20" fmla="*/ 26 w 226"/>
                <a:gd name="T21" fmla="*/ 383 h 496"/>
                <a:gd name="T22" fmla="*/ 0 w 226"/>
                <a:gd name="T23" fmla="*/ 366 h 496"/>
                <a:gd name="T24" fmla="*/ 5 w 226"/>
                <a:gd name="T25" fmla="*/ 314 h 496"/>
                <a:gd name="T26" fmla="*/ 7 w 226"/>
                <a:gd name="T27" fmla="*/ 214 h 496"/>
                <a:gd name="T28" fmla="*/ 40 w 226"/>
                <a:gd name="T29" fmla="*/ 126 h 496"/>
                <a:gd name="T30" fmla="*/ 57 w 226"/>
                <a:gd name="T31" fmla="*/ 74 h 496"/>
                <a:gd name="T32" fmla="*/ 128 w 226"/>
                <a:gd name="T33" fmla="*/ 0 h 496"/>
                <a:gd name="T34" fmla="*/ 169 w 226"/>
                <a:gd name="T35" fmla="*/ 0 h 496"/>
                <a:gd name="T36" fmla="*/ 169 w 226"/>
                <a:gd name="T37" fmla="*/ 0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496"/>
                <a:gd name="T59" fmla="*/ 226 w 226"/>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496">
                  <a:moveTo>
                    <a:pt x="169" y="0"/>
                  </a:moveTo>
                  <a:lnTo>
                    <a:pt x="207" y="114"/>
                  </a:lnTo>
                  <a:lnTo>
                    <a:pt x="226" y="231"/>
                  </a:lnTo>
                  <a:lnTo>
                    <a:pt x="169" y="195"/>
                  </a:lnTo>
                  <a:lnTo>
                    <a:pt x="114" y="233"/>
                  </a:lnTo>
                  <a:lnTo>
                    <a:pt x="86" y="247"/>
                  </a:lnTo>
                  <a:lnTo>
                    <a:pt x="57" y="304"/>
                  </a:lnTo>
                  <a:lnTo>
                    <a:pt x="50" y="423"/>
                  </a:lnTo>
                  <a:lnTo>
                    <a:pt x="43" y="496"/>
                  </a:lnTo>
                  <a:lnTo>
                    <a:pt x="14" y="423"/>
                  </a:lnTo>
                  <a:lnTo>
                    <a:pt x="26" y="383"/>
                  </a:lnTo>
                  <a:lnTo>
                    <a:pt x="0" y="366"/>
                  </a:lnTo>
                  <a:lnTo>
                    <a:pt x="5" y="314"/>
                  </a:lnTo>
                  <a:lnTo>
                    <a:pt x="7" y="214"/>
                  </a:lnTo>
                  <a:lnTo>
                    <a:pt x="40" y="126"/>
                  </a:lnTo>
                  <a:lnTo>
                    <a:pt x="57" y="74"/>
                  </a:lnTo>
                  <a:lnTo>
                    <a:pt x="128" y="0"/>
                  </a:lnTo>
                  <a:lnTo>
                    <a:pt x="169" y="0"/>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7" name="Freeform 330"/>
            <p:cNvSpPr>
              <a:spLocks/>
            </p:cNvSpPr>
            <p:nvPr/>
          </p:nvSpPr>
          <p:spPr bwMode="auto">
            <a:xfrm>
              <a:off x="2359" y="1137"/>
              <a:ext cx="368" cy="697"/>
            </a:xfrm>
            <a:custGeom>
              <a:avLst/>
              <a:gdLst>
                <a:gd name="T0" fmla="*/ 31 w 368"/>
                <a:gd name="T1" fmla="*/ 434 h 697"/>
                <a:gd name="T2" fmla="*/ 97 w 368"/>
                <a:gd name="T3" fmla="*/ 567 h 697"/>
                <a:gd name="T4" fmla="*/ 97 w 368"/>
                <a:gd name="T5" fmla="*/ 631 h 697"/>
                <a:gd name="T6" fmla="*/ 0 w 368"/>
                <a:gd name="T7" fmla="*/ 519 h 697"/>
                <a:gd name="T8" fmla="*/ 78 w 368"/>
                <a:gd name="T9" fmla="*/ 697 h 697"/>
                <a:gd name="T10" fmla="*/ 111 w 368"/>
                <a:gd name="T11" fmla="*/ 697 h 697"/>
                <a:gd name="T12" fmla="*/ 119 w 368"/>
                <a:gd name="T13" fmla="*/ 614 h 697"/>
                <a:gd name="T14" fmla="*/ 142 w 368"/>
                <a:gd name="T15" fmla="*/ 510 h 697"/>
                <a:gd name="T16" fmla="*/ 166 w 368"/>
                <a:gd name="T17" fmla="*/ 368 h 697"/>
                <a:gd name="T18" fmla="*/ 252 w 368"/>
                <a:gd name="T19" fmla="*/ 211 h 697"/>
                <a:gd name="T20" fmla="*/ 307 w 368"/>
                <a:gd name="T21" fmla="*/ 111 h 697"/>
                <a:gd name="T22" fmla="*/ 368 w 368"/>
                <a:gd name="T23" fmla="*/ 0 h 697"/>
                <a:gd name="T24" fmla="*/ 273 w 368"/>
                <a:gd name="T25" fmla="*/ 80 h 697"/>
                <a:gd name="T26" fmla="*/ 123 w 368"/>
                <a:gd name="T27" fmla="*/ 313 h 697"/>
                <a:gd name="T28" fmla="*/ 31 w 368"/>
                <a:gd name="T29" fmla="*/ 434 h 697"/>
                <a:gd name="T30" fmla="*/ 31 w 368"/>
                <a:gd name="T31" fmla="*/ 434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697"/>
                <a:gd name="T50" fmla="*/ 368 w 368"/>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697">
                  <a:moveTo>
                    <a:pt x="31" y="434"/>
                  </a:moveTo>
                  <a:lnTo>
                    <a:pt x="97" y="567"/>
                  </a:lnTo>
                  <a:lnTo>
                    <a:pt x="97" y="631"/>
                  </a:lnTo>
                  <a:lnTo>
                    <a:pt x="0" y="519"/>
                  </a:lnTo>
                  <a:lnTo>
                    <a:pt x="78" y="697"/>
                  </a:lnTo>
                  <a:lnTo>
                    <a:pt x="111" y="697"/>
                  </a:lnTo>
                  <a:lnTo>
                    <a:pt x="119" y="614"/>
                  </a:lnTo>
                  <a:lnTo>
                    <a:pt x="142" y="510"/>
                  </a:lnTo>
                  <a:lnTo>
                    <a:pt x="166" y="368"/>
                  </a:lnTo>
                  <a:lnTo>
                    <a:pt x="252" y="211"/>
                  </a:lnTo>
                  <a:lnTo>
                    <a:pt x="307" y="111"/>
                  </a:lnTo>
                  <a:lnTo>
                    <a:pt x="368" y="0"/>
                  </a:lnTo>
                  <a:lnTo>
                    <a:pt x="273" y="80"/>
                  </a:lnTo>
                  <a:lnTo>
                    <a:pt x="123" y="313"/>
                  </a:lnTo>
                  <a:lnTo>
                    <a:pt x="31" y="434"/>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8" name="Freeform 331"/>
            <p:cNvSpPr>
              <a:spLocks/>
            </p:cNvSpPr>
            <p:nvPr/>
          </p:nvSpPr>
          <p:spPr bwMode="auto">
            <a:xfrm>
              <a:off x="3113" y="494"/>
              <a:ext cx="628" cy="296"/>
            </a:xfrm>
            <a:custGeom>
              <a:avLst/>
              <a:gdLst>
                <a:gd name="T0" fmla="*/ 490 w 628"/>
                <a:gd name="T1" fmla="*/ 21 h 296"/>
                <a:gd name="T2" fmla="*/ 538 w 628"/>
                <a:gd name="T3" fmla="*/ 35 h 296"/>
                <a:gd name="T4" fmla="*/ 583 w 628"/>
                <a:gd name="T5" fmla="*/ 57 h 296"/>
                <a:gd name="T6" fmla="*/ 628 w 628"/>
                <a:gd name="T7" fmla="*/ 104 h 296"/>
                <a:gd name="T8" fmla="*/ 555 w 628"/>
                <a:gd name="T9" fmla="*/ 187 h 296"/>
                <a:gd name="T10" fmla="*/ 393 w 628"/>
                <a:gd name="T11" fmla="*/ 296 h 296"/>
                <a:gd name="T12" fmla="*/ 209 w 628"/>
                <a:gd name="T13" fmla="*/ 296 h 296"/>
                <a:gd name="T14" fmla="*/ 45 w 628"/>
                <a:gd name="T15" fmla="*/ 284 h 296"/>
                <a:gd name="T16" fmla="*/ 19 w 628"/>
                <a:gd name="T17" fmla="*/ 244 h 296"/>
                <a:gd name="T18" fmla="*/ 0 w 628"/>
                <a:gd name="T19" fmla="*/ 208 h 296"/>
                <a:gd name="T20" fmla="*/ 2 w 628"/>
                <a:gd name="T21" fmla="*/ 142 h 296"/>
                <a:gd name="T22" fmla="*/ 38 w 628"/>
                <a:gd name="T23" fmla="*/ 116 h 296"/>
                <a:gd name="T24" fmla="*/ 224 w 628"/>
                <a:gd name="T25" fmla="*/ 9 h 296"/>
                <a:gd name="T26" fmla="*/ 405 w 628"/>
                <a:gd name="T27" fmla="*/ 0 h 296"/>
                <a:gd name="T28" fmla="*/ 490 w 628"/>
                <a:gd name="T29" fmla="*/ 21 h 296"/>
                <a:gd name="T30" fmla="*/ 490 w 628"/>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296"/>
                <a:gd name="T50" fmla="*/ 628 w 628"/>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296">
                  <a:moveTo>
                    <a:pt x="490" y="21"/>
                  </a:moveTo>
                  <a:lnTo>
                    <a:pt x="538" y="35"/>
                  </a:lnTo>
                  <a:lnTo>
                    <a:pt x="583" y="57"/>
                  </a:lnTo>
                  <a:lnTo>
                    <a:pt x="628" y="104"/>
                  </a:lnTo>
                  <a:lnTo>
                    <a:pt x="555" y="187"/>
                  </a:lnTo>
                  <a:lnTo>
                    <a:pt x="393" y="296"/>
                  </a:lnTo>
                  <a:lnTo>
                    <a:pt x="209" y="296"/>
                  </a:lnTo>
                  <a:lnTo>
                    <a:pt x="45" y="284"/>
                  </a:lnTo>
                  <a:lnTo>
                    <a:pt x="19" y="244"/>
                  </a:lnTo>
                  <a:lnTo>
                    <a:pt x="0" y="208"/>
                  </a:lnTo>
                  <a:lnTo>
                    <a:pt x="2" y="142"/>
                  </a:lnTo>
                  <a:lnTo>
                    <a:pt x="38" y="116"/>
                  </a:lnTo>
                  <a:lnTo>
                    <a:pt x="224" y="9"/>
                  </a:lnTo>
                  <a:lnTo>
                    <a:pt x="405" y="0"/>
                  </a:lnTo>
                  <a:lnTo>
                    <a:pt x="490" y="21"/>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49" name="Freeform 332"/>
            <p:cNvSpPr>
              <a:spLocks/>
            </p:cNvSpPr>
            <p:nvPr/>
          </p:nvSpPr>
          <p:spPr bwMode="auto">
            <a:xfrm>
              <a:off x="2873" y="629"/>
              <a:ext cx="854" cy="1103"/>
            </a:xfrm>
            <a:custGeom>
              <a:avLst/>
              <a:gdLst>
                <a:gd name="T0" fmla="*/ 242 w 854"/>
                <a:gd name="T1" fmla="*/ 0 h 1103"/>
                <a:gd name="T2" fmla="*/ 202 w 854"/>
                <a:gd name="T3" fmla="*/ 24 h 1103"/>
                <a:gd name="T4" fmla="*/ 147 w 854"/>
                <a:gd name="T5" fmla="*/ 71 h 1103"/>
                <a:gd name="T6" fmla="*/ 116 w 854"/>
                <a:gd name="T7" fmla="*/ 107 h 1103"/>
                <a:gd name="T8" fmla="*/ 97 w 854"/>
                <a:gd name="T9" fmla="*/ 142 h 1103"/>
                <a:gd name="T10" fmla="*/ 81 w 854"/>
                <a:gd name="T11" fmla="*/ 211 h 1103"/>
                <a:gd name="T12" fmla="*/ 73 w 854"/>
                <a:gd name="T13" fmla="*/ 244 h 1103"/>
                <a:gd name="T14" fmla="*/ 85 w 854"/>
                <a:gd name="T15" fmla="*/ 304 h 1103"/>
                <a:gd name="T16" fmla="*/ 66 w 854"/>
                <a:gd name="T17" fmla="*/ 342 h 1103"/>
                <a:gd name="T18" fmla="*/ 64 w 854"/>
                <a:gd name="T19" fmla="*/ 377 h 1103"/>
                <a:gd name="T20" fmla="*/ 64 w 854"/>
                <a:gd name="T21" fmla="*/ 465 h 1103"/>
                <a:gd name="T22" fmla="*/ 38 w 854"/>
                <a:gd name="T23" fmla="*/ 505 h 1103"/>
                <a:gd name="T24" fmla="*/ 0 w 854"/>
                <a:gd name="T25" fmla="*/ 546 h 1103"/>
                <a:gd name="T26" fmla="*/ 2 w 854"/>
                <a:gd name="T27" fmla="*/ 567 h 1103"/>
                <a:gd name="T28" fmla="*/ 52 w 854"/>
                <a:gd name="T29" fmla="*/ 593 h 1103"/>
                <a:gd name="T30" fmla="*/ 78 w 854"/>
                <a:gd name="T31" fmla="*/ 705 h 1103"/>
                <a:gd name="T32" fmla="*/ 73 w 854"/>
                <a:gd name="T33" fmla="*/ 747 h 1103"/>
                <a:gd name="T34" fmla="*/ 64 w 854"/>
                <a:gd name="T35" fmla="*/ 835 h 1103"/>
                <a:gd name="T36" fmla="*/ 66 w 854"/>
                <a:gd name="T37" fmla="*/ 854 h 1103"/>
                <a:gd name="T38" fmla="*/ 88 w 854"/>
                <a:gd name="T39" fmla="*/ 880 h 1103"/>
                <a:gd name="T40" fmla="*/ 147 w 854"/>
                <a:gd name="T41" fmla="*/ 911 h 1103"/>
                <a:gd name="T42" fmla="*/ 204 w 854"/>
                <a:gd name="T43" fmla="*/ 923 h 1103"/>
                <a:gd name="T44" fmla="*/ 316 w 854"/>
                <a:gd name="T45" fmla="*/ 947 h 1103"/>
                <a:gd name="T46" fmla="*/ 383 w 854"/>
                <a:gd name="T47" fmla="*/ 1027 h 1103"/>
                <a:gd name="T48" fmla="*/ 411 w 854"/>
                <a:gd name="T49" fmla="*/ 1103 h 1103"/>
                <a:gd name="T50" fmla="*/ 452 w 854"/>
                <a:gd name="T51" fmla="*/ 1089 h 1103"/>
                <a:gd name="T52" fmla="*/ 561 w 854"/>
                <a:gd name="T53" fmla="*/ 1008 h 1103"/>
                <a:gd name="T54" fmla="*/ 690 w 854"/>
                <a:gd name="T55" fmla="*/ 918 h 1103"/>
                <a:gd name="T56" fmla="*/ 854 w 854"/>
                <a:gd name="T57" fmla="*/ 816 h 1103"/>
                <a:gd name="T58" fmla="*/ 530 w 854"/>
                <a:gd name="T59" fmla="*/ 420 h 1103"/>
                <a:gd name="T60" fmla="*/ 273 w 854"/>
                <a:gd name="T61" fmla="*/ 130 h 1103"/>
                <a:gd name="T62" fmla="*/ 242 w 854"/>
                <a:gd name="T63" fmla="*/ 64 h 1103"/>
                <a:gd name="T64" fmla="*/ 242 w 854"/>
                <a:gd name="T65" fmla="*/ 0 h 1103"/>
                <a:gd name="T66" fmla="*/ 242 w 854"/>
                <a:gd name="T67" fmla="*/ 0 h 1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1103"/>
                <a:gd name="T104" fmla="*/ 854 w 854"/>
                <a:gd name="T105" fmla="*/ 1103 h 1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1103">
                  <a:moveTo>
                    <a:pt x="242" y="0"/>
                  </a:moveTo>
                  <a:lnTo>
                    <a:pt x="202" y="24"/>
                  </a:lnTo>
                  <a:lnTo>
                    <a:pt x="147" y="71"/>
                  </a:lnTo>
                  <a:lnTo>
                    <a:pt x="116" y="107"/>
                  </a:lnTo>
                  <a:lnTo>
                    <a:pt x="97" y="142"/>
                  </a:lnTo>
                  <a:lnTo>
                    <a:pt x="81" y="211"/>
                  </a:lnTo>
                  <a:lnTo>
                    <a:pt x="73" y="244"/>
                  </a:lnTo>
                  <a:lnTo>
                    <a:pt x="85" y="304"/>
                  </a:lnTo>
                  <a:lnTo>
                    <a:pt x="66" y="342"/>
                  </a:lnTo>
                  <a:lnTo>
                    <a:pt x="64" y="377"/>
                  </a:lnTo>
                  <a:lnTo>
                    <a:pt x="64" y="465"/>
                  </a:lnTo>
                  <a:lnTo>
                    <a:pt x="38" y="505"/>
                  </a:lnTo>
                  <a:lnTo>
                    <a:pt x="0" y="546"/>
                  </a:lnTo>
                  <a:lnTo>
                    <a:pt x="2" y="567"/>
                  </a:lnTo>
                  <a:lnTo>
                    <a:pt x="52" y="593"/>
                  </a:lnTo>
                  <a:lnTo>
                    <a:pt x="78" y="705"/>
                  </a:lnTo>
                  <a:lnTo>
                    <a:pt x="73" y="747"/>
                  </a:lnTo>
                  <a:lnTo>
                    <a:pt x="64" y="835"/>
                  </a:lnTo>
                  <a:lnTo>
                    <a:pt x="66" y="854"/>
                  </a:lnTo>
                  <a:lnTo>
                    <a:pt x="88" y="880"/>
                  </a:lnTo>
                  <a:lnTo>
                    <a:pt x="147" y="911"/>
                  </a:lnTo>
                  <a:lnTo>
                    <a:pt x="204" y="923"/>
                  </a:lnTo>
                  <a:lnTo>
                    <a:pt x="316" y="947"/>
                  </a:lnTo>
                  <a:lnTo>
                    <a:pt x="383" y="1027"/>
                  </a:lnTo>
                  <a:lnTo>
                    <a:pt x="411" y="1103"/>
                  </a:lnTo>
                  <a:lnTo>
                    <a:pt x="452" y="1089"/>
                  </a:lnTo>
                  <a:lnTo>
                    <a:pt x="561" y="1008"/>
                  </a:lnTo>
                  <a:lnTo>
                    <a:pt x="690" y="918"/>
                  </a:lnTo>
                  <a:lnTo>
                    <a:pt x="854" y="816"/>
                  </a:lnTo>
                  <a:lnTo>
                    <a:pt x="530" y="420"/>
                  </a:lnTo>
                  <a:lnTo>
                    <a:pt x="273" y="130"/>
                  </a:lnTo>
                  <a:lnTo>
                    <a:pt x="242" y="64"/>
                  </a:lnTo>
                  <a:lnTo>
                    <a:pt x="242"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0" name="Freeform 333"/>
            <p:cNvSpPr>
              <a:spLocks/>
            </p:cNvSpPr>
            <p:nvPr/>
          </p:nvSpPr>
          <p:spPr bwMode="auto">
            <a:xfrm>
              <a:off x="2970" y="1405"/>
              <a:ext cx="357" cy="159"/>
            </a:xfrm>
            <a:custGeom>
              <a:avLst/>
              <a:gdLst>
                <a:gd name="T0" fmla="*/ 22 w 357"/>
                <a:gd name="T1" fmla="*/ 119 h 159"/>
                <a:gd name="T2" fmla="*/ 60 w 357"/>
                <a:gd name="T3" fmla="*/ 140 h 159"/>
                <a:gd name="T4" fmla="*/ 162 w 357"/>
                <a:gd name="T5" fmla="*/ 159 h 159"/>
                <a:gd name="T6" fmla="*/ 222 w 357"/>
                <a:gd name="T7" fmla="*/ 157 h 159"/>
                <a:gd name="T8" fmla="*/ 274 w 357"/>
                <a:gd name="T9" fmla="*/ 128 h 159"/>
                <a:gd name="T10" fmla="*/ 357 w 357"/>
                <a:gd name="T11" fmla="*/ 28 h 159"/>
                <a:gd name="T12" fmla="*/ 355 w 357"/>
                <a:gd name="T13" fmla="*/ 0 h 159"/>
                <a:gd name="T14" fmla="*/ 288 w 357"/>
                <a:gd name="T15" fmla="*/ 59 h 159"/>
                <a:gd name="T16" fmla="*/ 231 w 357"/>
                <a:gd name="T17" fmla="*/ 90 h 159"/>
                <a:gd name="T18" fmla="*/ 184 w 357"/>
                <a:gd name="T19" fmla="*/ 119 h 159"/>
                <a:gd name="T20" fmla="*/ 117 w 357"/>
                <a:gd name="T21" fmla="*/ 126 h 159"/>
                <a:gd name="T22" fmla="*/ 57 w 357"/>
                <a:gd name="T23" fmla="*/ 119 h 159"/>
                <a:gd name="T24" fmla="*/ 0 w 357"/>
                <a:gd name="T25" fmla="*/ 107 h 159"/>
                <a:gd name="T26" fmla="*/ 22 w 357"/>
                <a:gd name="T27" fmla="*/ 119 h 159"/>
                <a:gd name="T28" fmla="*/ 22 w 357"/>
                <a:gd name="T29" fmla="*/ 1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59"/>
                <a:gd name="T47" fmla="*/ 357 w 35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59">
                  <a:moveTo>
                    <a:pt x="22" y="119"/>
                  </a:moveTo>
                  <a:lnTo>
                    <a:pt x="60" y="140"/>
                  </a:lnTo>
                  <a:lnTo>
                    <a:pt x="162" y="159"/>
                  </a:lnTo>
                  <a:lnTo>
                    <a:pt x="222" y="157"/>
                  </a:lnTo>
                  <a:lnTo>
                    <a:pt x="274" y="128"/>
                  </a:lnTo>
                  <a:lnTo>
                    <a:pt x="357" y="28"/>
                  </a:lnTo>
                  <a:lnTo>
                    <a:pt x="355" y="0"/>
                  </a:lnTo>
                  <a:lnTo>
                    <a:pt x="288" y="59"/>
                  </a:lnTo>
                  <a:lnTo>
                    <a:pt x="231" y="90"/>
                  </a:lnTo>
                  <a:lnTo>
                    <a:pt x="184" y="119"/>
                  </a:lnTo>
                  <a:lnTo>
                    <a:pt x="117" y="126"/>
                  </a:lnTo>
                  <a:lnTo>
                    <a:pt x="57" y="119"/>
                  </a:lnTo>
                  <a:lnTo>
                    <a:pt x="0" y="107"/>
                  </a:lnTo>
                  <a:lnTo>
                    <a:pt x="22" y="11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1" name="Freeform 334"/>
            <p:cNvSpPr>
              <a:spLocks/>
            </p:cNvSpPr>
            <p:nvPr/>
          </p:nvSpPr>
          <p:spPr bwMode="auto">
            <a:xfrm>
              <a:off x="2456" y="337"/>
              <a:ext cx="574" cy="869"/>
            </a:xfrm>
            <a:custGeom>
              <a:avLst/>
              <a:gdLst>
                <a:gd name="T0" fmla="*/ 160 w 574"/>
                <a:gd name="T1" fmla="*/ 74 h 869"/>
                <a:gd name="T2" fmla="*/ 143 w 574"/>
                <a:gd name="T3" fmla="*/ 109 h 869"/>
                <a:gd name="T4" fmla="*/ 114 w 574"/>
                <a:gd name="T5" fmla="*/ 161 h 869"/>
                <a:gd name="T6" fmla="*/ 95 w 574"/>
                <a:gd name="T7" fmla="*/ 211 h 869"/>
                <a:gd name="T8" fmla="*/ 95 w 574"/>
                <a:gd name="T9" fmla="*/ 235 h 869"/>
                <a:gd name="T10" fmla="*/ 117 w 574"/>
                <a:gd name="T11" fmla="*/ 254 h 869"/>
                <a:gd name="T12" fmla="*/ 117 w 574"/>
                <a:gd name="T13" fmla="*/ 285 h 869"/>
                <a:gd name="T14" fmla="*/ 103 w 574"/>
                <a:gd name="T15" fmla="*/ 304 h 869"/>
                <a:gd name="T16" fmla="*/ 91 w 574"/>
                <a:gd name="T17" fmla="*/ 318 h 869"/>
                <a:gd name="T18" fmla="*/ 74 w 574"/>
                <a:gd name="T19" fmla="*/ 337 h 869"/>
                <a:gd name="T20" fmla="*/ 53 w 574"/>
                <a:gd name="T21" fmla="*/ 375 h 869"/>
                <a:gd name="T22" fmla="*/ 38 w 574"/>
                <a:gd name="T23" fmla="*/ 401 h 869"/>
                <a:gd name="T24" fmla="*/ 3 w 574"/>
                <a:gd name="T25" fmla="*/ 432 h 869"/>
                <a:gd name="T26" fmla="*/ 0 w 574"/>
                <a:gd name="T27" fmla="*/ 467 h 869"/>
                <a:gd name="T28" fmla="*/ 7 w 574"/>
                <a:gd name="T29" fmla="*/ 486 h 869"/>
                <a:gd name="T30" fmla="*/ 64 w 574"/>
                <a:gd name="T31" fmla="*/ 491 h 869"/>
                <a:gd name="T32" fmla="*/ 72 w 574"/>
                <a:gd name="T33" fmla="*/ 501 h 869"/>
                <a:gd name="T34" fmla="*/ 72 w 574"/>
                <a:gd name="T35" fmla="*/ 567 h 869"/>
                <a:gd name="T36" fmla="*/ 103 w 574"/>
                <a:gd name="T37" fmla="*/ 586 h 869"/>
                <a:gd name="T38" fmla="*/ 93 w 574"/>
                <a:gd name="T39" fmla="*/ 598 h 869"/>
                <a:gd name="T40" fmla="*/ 93 w 574"/>
                <a:gd name="T41" fmla="*/ 612 h 869"/>
                <a:gd name="T42" fmla="*/ 114 w 574"/>
                <a:gd name="T43" fmla="*/ 650 h 869"/>
                <a:gd name="T44" fmla="*/ 110 w 574"/>
                <a:gd name="T45" fmla="*/ 676 h 869"/>
                <a:gd name="T46" fmla="*/ 98 w 574"/>
                <a:gd name="T47" fmla="*/ 714 h 869"/>
                <a:gd name="T48" fmla="*/ 103 w 574"/>
                <a:gd name="T49" fmla="*/ 748 h 869"/>
                <a:gd name="T50" fmla="*/ 114 w 574"/>
                <a:gd name="T51" fmla="*/ 757 h 869"/>
                <a:gd name="T52" fmla="*/ 138 w 574"/>
                <a:gd name="T53" fmla="*/ 767 h 869"/>
                <a:gd name="T54" fmla="*/ 191 w 574"/>
                <a:gd name="T55" fmla="*/ 769 h 869"/>
                <a:gd name="T56" fmla="*/ 238 w 574"/>
                <a:gd name="T57" fmla="*/ 774 h 869"/>
                <a:gd name="T58" fmla="*/ 298 w 574"/>
                <a:gd name="T59" fmla="*/ 793 h 869"/>
                <a:gd name="T60" fmla="*/ 348 w 574"/>
                <a:gd name="T61" fmla="*/ 869 h 869"/>
                <a:gd name="T62" fmla="*/ 424 w 574"/>
                <a:gd name="T63" fmla="*/ 804 h 869"/>
                <a:gd name="T64" fmla="*/ 476 w 574"/>
                <a:gd name="T65" fmla="*/ 762 h 869"/>
                <a:gd name="T66" fmla="*/ 474 w 574"/>
                <a:gd name="T67" fmla="*/ 695 h 869"/>
                <a:gd name="T68" fmla="*/ 483 w 574"/>
                <a:gd name="T69" fmla="*/ 641 h 869"/>
                <a:gd name="T70" fmla="*/ 498 w 574"/>
                <a:gd name="T71" fmla="*/ 596 h 869"/>
                <a:gd name="T72" fmla="*/ 495 w 574"/>
                <a:gd name="T73" fmla="*/ 527 h 869"/>
                <a:gd name="T74" fmla="*/ 514 w 574"/>
                <a:gd name="T75" fmla="*/ 439 h 869"/>
                <a:gd name="T76" fmla="*/ 540 w 574"/>
                <a:gd name="T77" fmla="*/ 396 h 869"/>
                <a:gd name="T78" fmla="*/ 574 w 574"/>
                <a:gd name="T79" fmla="*/ 346 h 869"/>
                <a:gd name="T80" fmla="*/ 557 w 574"/>
                <a:gd name="T81" fmla="*/ 261 h 869"/>
                <a:gd name="T82" fmla="*/ 469 w 574"/>
                <a:gd name="T83" fmla="*/ 254 h 869"/>
                <a:gd name="T84" fmla="*/ 321 w 574"/>
                <a:gd name="T85" fmla="*/ 216 h 869"/>
                <a:gd name="T86" fmla="*/ 264 w 574"/>
                <a:gd name="T87" fmla="*/ 202 h 869"/>
                <a:gd name="T88" fmla="*/ 238 w 574"/>
                <a:gd name="T89" fmla="*/ 149 h 869"/>
                <a:gd name="T90" fmla="*/ 238 w 574"/>
                <a:gd name="T91" fmla="*/ 121 h 869"/>
                <a:gd name="T92" fmla="*/ 257 w 574"/>
                <a:gd name="T93" fmla="*/ 78 h 869"/>
                <a:gd name="T94" fmla="*/ 257 w 574"/>
                <a:gd name="T95" fmla="*/ 36 h 869"/>
                <a:gd name="T96" fmla="*/ 248 w 574"/>
                <a:gd name="T97" fmla="*/ 0 h 869"/>
                <a:gd name="T98" fmla="*/ 226 w 574"/>
                <a:gd name="T99" fmla="*/ 21 h 869"/>
                <a:gd name="T100" fmla="*/ 160 w 574"/>
                <a:gd name="T101" fmla="*/ 74 h 869"/>
                <a:gd name="T102" fmla="*/ 160 w 574"/>
                <a:gd name="T103" fmla="*/ 74 h 8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869"/>
                <a:gd name="T158" fmla="*/ 574 w 574"/>
                <a:gd name="T159" fmla="*/ 869 h 8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869">
                  <a:moveTo>
                    <a:pt x="160" y="74"/>
                  </a:moveTo>
                  <a:lnTo>
                    <a:pt x="143" y="109"/>
                  </a:lnTo>
                  <a:lnTo>
                    <a:pt x="114" y="161"/>
                  </a:lnTo>
                  <a:lnTo>
                    <a:pt x="95" y="211"/>
                  </a:lnTo>
                  <a:lnTo>
                    <a:pt x="95" y="235"/>
                  </a:lnTo>
                  <a:lnTo>
                    <a:pt x="117" y="254"/>
                  </a:lnTo>
                  <a:lnTo>
                    <a:pt x="117" y="285"/>
                  </a:lnTo>
                  <a:lnTo>
                    <a:pt x="103" y="304"/>
                  </a:lnTo>
                  <a:lnTo>
                    <a:pt x="91" y="318"/>
                  </a:lnTo>
                  <a:lnTo>
                    <a:pt x="74" y="337"/>
                  </a:lnTo>
                  <a:lnTo>
                    <a:pt x="53" y="375"/>
                  </a:lnTo>
                  <a:lnTo>
                    <a:pt x="38" y="401"/>
                  </a:lnTo>
                  <a:lnTo>
                    <a:pt x="3" y="432"/>
                  </a:lnTo>
                  <a:lnTo>
                    <a:pt x="0" y="467"/>
                  </a:lnTo>
                  <a:lnTo>
                    <a:pt x="7" y="486"/>
                  </a:lnTo>
                  <a:lnTo>
                    <a:pt x="64" y="491"/>
                  </a:lnTo>
                  <a:lnTo>
                    <a:pt x="72" y="501"/>
                  </a:lnTo>
                  <a:lnTo>
                    <a:pt x="72" y="567"/>
                  </a:lnTo>
                  <a:lnTo>
                    <a:pt x="103" y="586"/>
                  </a:lnTo>
                  <a:lnTo>
                    <a:pt x="93" y="598"/>
                  </a:lnTo>
                  <a:lnTo>
                    <a:pt x="93" y="612"/>
                  </a:lnTo>
                  <a:lnTo>
                    <a:pt x="114" y="650"/>
                  </a:lnTo>
                  <a:lnTo>
                    <a:pt x="110" y="676"/>
                  </a:lnTo>
                  <a:lnTo>
                    <a:pt x="98" y="714"/>
                  </a:lnTo>
                  <a:lnTo>
                    <a:pt x="103" y="748"/>
                  </a:lnTo>
                  <a:lnTo>
                    <a:pt x="114" y="757"/>
                  </a:lnTo>
                  <a:lnTo>
                    <a:pt x="138" y="767"/>
                  </a:lnTo>
                  <a:lnTo>
                    <a:pt x="191" y="769"/>
                  </a:lnTo>
                  <a:lnTo>
                    <a:pt x="238" y="774"/>
                  </a:lnTo>
                  <a:lnTo>
                    <a:pt x="298" y="793"/>
                  </a:lnTo>
                  <a:lnTo>
                    <a:pt x="348" y="869"/>
                  </a:lnTo>
                  <a:lnTo>
                    <a:pt x="424" y="804"/>
                  </a:lnTo>
                  <a:lnTo>
                    <a:pt x="476" y="762"/>
                  </a:lnTo>
                  <a:lnTo>
                    <a:pt x="474" y="695"/>
                  </a:lnTo>
                  <a:lnTo>
                    <a:pt x="483" y="641"/>
                  </a:lnTo>
                  <a:lnTo>
                    <a:pt x="498" y="596"/>
                  </a:lnTo>
                  <a:lnTo>
                    <a:pt x="495" y="527"/>
                  </a:lnTo>
                  <a:lnTo>
                    <a:pt x="514" y="439"/>
                  </a:lnTo>
                  <a:lnTo>
                    <a:pt x="540" y="396"/>
                  </a:lnTo>
                  <a:lnTo>
                    <a:pt x="574" y="346"/>
                  </a:lnTo>
                  <a:lnTo>
                    <a:pt x="557" y="261"/>
                  </a:lnTo>
                  <a:lnTo>
                    <a:pt x="469" y="254"/>
                  </a:lnTo>
                  <a:lnTo>
                    <a:pt x="321" y="216"/>
                  </a:lnTo>
                  <a:lnTo>
                    <a:pt x="264" y="202"/>
                  </a:lnTo>
                  <a:lnTo>
                    <a:pt x="238" y="149"/>
                  </a:lnTo>
                  <a:lnTo>
                    <a:pt x="238" y="121"/>
                  </a:lnTo>
                  <a:lnTo>
                    <a:pt x="257" y="78"/>
                  </a:lnTo>
                  <a:lnTo>
                    <a:pt x="257" y="36"/>
                  </a:lnTo>
                  <a:lnTo>
                    <a:pt x="248" y="0"/>
                  </a:lnTo>
                  <a:lnTo>
                    <a:pt x="226" y="21"/>
                  </a:lnTo>
                  <a:lnTo>
                    <a:pt x="160" y="7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2" name="Freeform 335"/>
            <p:cNvSpPr>
              <a:spLocks/>
            </p:cNvSpPr>
            <p:nvPr/>
          </p:nvSpPr>
          <p:spPr bwMode="auto">
            <a:xfrm>
              <a:off x="2725" y="804"/>
              <a:ext cx="233" cy="397"/>
            </a:xfrm>
            <a:custGeom>
              <a:avLst/>
              <a:gdLst>
                <a:gd name="T0" fmla="*/ 0 w 233"/>
                <a:gd name="T1" fmla="*/ 309 h 397"/>
                <a:gd name="T2" fmla="*/ 45 w 233"/>
                <a:gd name="T3" fmla="*/ 340 h 397"/>
                <a:gd name="T4" fmla="*/ 76 w 233"/>
                <a:gd name="T5" fmla="*/ 397 h 397"/>
                <a:gd name="T6" fmla="*/ 183 w 233"/>
                <a:gd name="T7" fmla="*/ 314 h 397"/>
                <a:gd name="T8" fmla="*/ 214 w 233"/>
                <a:gd name="T9" fmla="*/ 186 h 397"/>
                <a:gd name="T10" fmla="*/ 229 w 233"/>
                <a:gd name="T11" fmla="*/ 122 h 397"/>
                <a:gd name="T12" fmla="*/ 224 w 233"/>
                <a:gd name="T13" fmla="*/ 79 h 397"/>
                <a:gd name="T14" fmla="*/ 233 w 233"/>
                <a:gd name="T15" fmla="*/ 0 h 397"/>
                <a:gd name="T16" fmla="*/ 183 w 233"/>
                <a:gd name="T17" fmla="*/ 57 h 397"/>
                <a:gd name="T18" fmla="*/ 112 w 233"/>
                <a:gd name="T19" fmla="*/ 133 h 397"/>
                <a:gd name="T20" fmla="*/ 0 w 233"/>
                <a:gd name="T21" fmla="*/ 309 h 397"/>
                <a:gd name="T22" fmla="*/ 0 w 233"/>
                <a:gd name="T23" fmla="*/ 309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97"/>
                <a:gd name="T38" fmla="*/ 233 w 233"/>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97">
                  <a:moveTo>
                    <a:pt x="0" y="309"/>
                  </a:moveTo>
                  <a:lnTo>
                    <a:pt x="45" y="340"/>
                  </a:lnTo>
                  <a:lnTo>
                    <a:pt x="76" y="397"/>
                  </a:lnTo>
                  <a:lnTo>
                    <a:pt x="183" y="314"/>
                  </a:lnTo>
                  <a:lnTo>
                    <a:pt x="214" y="186"/>
                  </a:lnTo>
                  <a:lnTo>
                    <a:pt x="229" y="122"/>
                  </a:lnTo>
                  <a:lnTo>
                    <a:pt x="224" y="79"/>
                  </a:lnTo>
                  <a:lnTo>
                    <a:pt x="233" y="0"/>
                  </a:lnTo>
                  <a:lnTo>
                    <a:pt x="183" y="57"/>
                  </a:lnTo>
                  <a:lnTo>
                    <a:pt x="112" y="133"/>
                  </a:lnTo>
                  <a:lnTo>
                    <a:pt x="0" y="30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3" name="Freeform 336"/>
            <p:cNvSpPr>
              <a:spLocks/>
            </p:cNvSpPr>
            <p:nvPr/>
          </p:nvSpPr>
          <p:spPr bwMode="auto">
            <a:xfrm>
              <a:off x="1000" y="2333"/>
              <a:ext cx="659" cy="534"/>
            </a:xfrm>
            <a:custGeom>
              <a:avLst/>
              <a:gdLst>
                <a:gd name="T0" fmla="*/ 545 w 659"/>
                <a:gd name="T1" fmla="*/ 14 h 534"/>
                <a:gd name="T2" fmla="*/ 552 w 659"/>
                <a:gd name="T3" fmla="*/ 54 h 534"/>
                <a:gd name="T4" fmla="*/ 573 w 659"/>
                <a:gd name="T5" fmla="*/ 114 h 534"/>
                <a:gd name="T6" fmla="*/ 618 w 659"/>
                <a:gd name="T7" fmla="*/ 149 h 534"/>
                <a:gd name="T8" fmla="*/ 642 w 659"/>
                <a:gd name="T9" fmla="*/ 185 h 534"/>
                <a:gd name="T10" fmla="*/ 654 w 659"/>
                <a:gd name="T11" fmla="*/ 213 h 534"/>
                <a:gd name="T12" fmla="*/ 659 w 659"/>
                <a:gd name="T13" fmla="*/ 232 h 534"/>
                <a:gd name="T14" fmla="*/ 635 w 659"/>
                <a:gd name="T15" fmla="*/ 254 h 534"/>
                <a:gd name="T16" fmla="*/ 602 w 659"/>
                <a:gd name="T17" fmla="*/ 296 h 534"/>
                <a:gd name="T18" fmla="*/ 580 w 659"/>
                <a:gd name="T19" fmla="*/ 406 h 534"/>
                <a:gd name="T20" fmla="*/ 573 w 659"/>
                <a:gd name="T21" fmla="*/ 453 h 534"/>
                <a:gd name="T22" fmla="*/ 583 w 659"/>
                <a:gd name="T23" fmla="*/ 527 h 534"/>
                <a:gd name="T24" fmla="*/ 476 w 659"/>
                <a:gd name="T25" fmla="*/ 534 h 534"/>
                <a:gd name="T26" fmla="*/ 254 w 659"/>
                <a:gd name="T27" fmla="*/ 477 h 534"/>
                <a:gd name="T28" fmla="*/ 195 w 659"/>
                <a:gd name="T29" fmla="*/ 434 h 534"/>
                <a:gd name="T30" fmla="*/ 200 w 659"/>
                <a:gd name="T31" fmla="*/ 389 h 534"/>
                <a:gd name="T32" fmla="*/ 211 w 659"/>
                <a:gd name="T33" fmla="*/ 344 h 534"/>
                <a:gd name="T34" fmla="*/ 214 w 659"/>
                <a:gd name="T35" fmla="*/ 289 h 534"/>
                <a:gd name="T36" fmla="*/ 211 w 659"/>
                <a:gd name="T37" fmla="*/ 270 h 534"/>
                <a:gd name="T38" fmla="*/ 128 w 659"/>
                <a:gd name="T39" fmla="*/ 247 h 534"/>
                <a:gd name="T40" fmla="*/ 45 w 659"/>
                <a:gd name="T41" fmla="*/ 213 h 534"/>
                <a:gd name="T42" fmla="*/ 4 w 659"/>
                <a:gd name="T43" fmla="*/ 166 h 534"/>
                <a:gd name="T44" fmla="*/ 0 w 659"/>
                <a:gd name="T45" fmla="*/ 99 h 534"/>
                <a:gd name="T46" fmla="*/ 116 w 659"/>
                <a:gd name="T47" fmla="*/ 142 h 534"/>
                <a:gd name="T48" fmla="*/ 202 w 659"/>
                <a:gd name="T49" fmla="*/ 159 h 534"/>
                <a:gd name="T50" fmla="*/ 297 w 659"/>
                <a:gd name="T51" fmla="*/ 159 h 534"/>
                <a:gd name="T52" fmla="*/ 371 w 659"/>
                <a:gd name="T53" fmla="*/ 154 h 534"/>
                <a:gd name="T54" fmla="*/ 445 w 659"/>
                <a:gd name="T55" fmla="*/ 130 h 534"/>
                <a:gd name="T56" fmla="*/ 459 w 659"/>
                <a:gd name="T57" fmla="*/ 114 h 534"/>
                <a:gd name="T58" fmla="*/ 459 w 659"/>
                <a:gd name="T59" fmla="*/ 78 h 534"/>
                <a:gd name="T60" fmla="*/ 423 w 659"/>
                <a:gd name="T61" fmla="*/ 45 h 534"/>
                <a:gd name="T62" fmla="*/ 423 w 659"/>
                <a:gd name="T63" fmla="*/ 16 h 534"/>
                <a:gd name="T64" fmla="*/ 454 w 659"/>
                <a:gd name="T65" fmla="*/ 12 h 534"/>
                <a:gd name="T66" fmla="*/ 492 w 659"/>
                <a:gd name="T67" fmla="*/ 0 h 534"/>
                <a:gd name="T68" fmla="*/ 523 w 659"/>
                <a:gd name="T69" fmla="*/ 5 h 534"/>
                <a:gd name="T70" fmla="*/ 545 w 659"/>
                <a:gd name="T71" fmla="*/ 14 h 534"/>
                <a:gd name="T72" fmla="*/ 545 w 659"/>
                <a:gd name="T73" fmla="*/ 14 h 5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534"/>
                <a:gd name="T113" fmla="*/ 659 w 659"/>
                <a:gd name="T114" fmla="*/ 534 h 5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534">
                  <a:moveTo>
                    <a:pt x="545" y="14"/>
                  </a:moveTo>
                  <a:lnTo>
                    <a:pt x="552" y="54"/>
                  </a:lnTo>
                  <a:lnTo>
                    <a:pt x="573" y="114"/>
                  </a:lnTo>
                  <a:lnTo>
                    <a:pt x="618" y="149"/>
                  </a:lnTo>
                  <a:lnTo>
                    <a:pt x="642" y="185"/>
                  </a:lnTo>
                  <a:lnTo>
                    <a:pt x="654" y="213"/>
                  </a:lnTo>
                  <a:lnTo>
                    <a:pt x="659" y="232"/>
                  </a:lnTo>
                  <a:lnTo>
                    <a:pt x="635" y="254"/>
                  </a:lnTo>
                  <a:lnTo>
                    <a:pt x="602" y="296"/>
                  </a:lnTo>
                  <a:lnTo>
                    <a:pt x="580" y="406"/>
                  </a:lnTo>
                  <a:lnTo>
                    <a:pt x="573" y="453"/>
                  </a:lnTo>
                  <a:lnTo>
                    <a:pt x="583" y="527"/>
                  </a:lnTo>
                  <a:lnTo>
                    <a:pt x="476" y="534"/>
                  </a:lnTo>
                  <a:lnTo>
                    <a:pt x="254" y="477"/>
                  </a:lnTo>
                  <a:lnTo>
                    <a:pt x="195" y="434"/>
                  </a:lnTo>
                  <a:lnTo>
                    <a:pt x="200" y="389"/>
                  </a:lnTo>
                  <a:lnTo>
                    <a:pt x="211" y="344"/>
                  </a:lnTo>
                  <a:lnTo>
                    <a:pt x="214" y="289"/>
                  </a:lnTo>
                  <a:lnTo>
                    <a:pt x="211" y="270"/>
                  </a:lnTo>
                  <a:lnTo>
                    <a:pt x="128" y="247"/>
                  </a:lnTo>
                  <a:lnTo>
                    <a:pt x="45" y="213"/>
                  </a:lnTo>
                  <a:lnTo>
                    <a:pt x="4" y="166"/>
                  </a:lnTo>
                  <a:lnTo>
                    <a:pt x="0" y="99"/>
                  </a:lnTo>
                  <a:lnTo>
                    <a:pt x="116" y="142"/>
                  </a:lnTo>
                  <a:lnTo>
                    <a:pt x="202" y="159"/>
                  </a:lnTo>
                  <a:lnTo>
                    <a:pt x="297" y="159"/>
                  </a:lnTo>
                  <a:lnTo>
                    <a:pt x="371" y="154"/>
                  </a:lnTo>
                  <a:lnTo>
                    <a:pt x="445" y="130"/>
                  </a:lnTo>
                  <a:lnTo>
                    <a:pt x="459" y="114"/>
                  </a:lnTo>
                  <a:lnTo>
                    <a:pt x="459" y="78"/>
                  </a:lnTo>
                  <a:lnTo>
                    <a:pt x="423" y="45"/>
                  </a:lnTo>
                  <a:lnTo>
                    <a:pt x="423" y="16"/>
                  </a:lnTo>
                  <a:lnTo>
                    <a:pt x="454" y="12"/>
                  </a:lnTo>
                  <a:lnTo>
                    <a:pt x="492" y="0"/>
                  </a:lnTo>
                  <a:lnTo>
                    <a:pt x="523" y="5"/>
                  </a:lnTo>
                  <a:lnTo>
                    <a:pt x="545" y="1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4" name="Freeform 337"/>
            <p:cNvSpPr>
              <a:spLocks/>
            </p:cNvSpPr>
            <p:nvPr/>
          </p:nvSpPr>
          <p:spPr bwMode="auto">
            <a:xfrm>
              <a:off x="1088" y="2532"/>
              <a:ext cx="490" cy="316"/>
            </a:xfrm>
            <a:custGeom>
              <a:avLst/>
              <a:gdLst>
                <a:gd name="T0" fmla="*/ 145 w 490"/>
                <a:gd name="T1" fmla="*/ 162 h 316"/>
                <a:gd name="T2" fmla="*/ 207 w 490"/>
                <a:gd name="T3" fmla="*/ 159 h 316"/>
                <a:gd name="T4" fmla="*/ 209 w 490"/>
                <a:gd name="T5" fmla="*/ 116 h 316"/>
                <a:gd name="T6" fmla="*/ 138 w 490"/>
                <a:gd name="T7" fmla="*/ 102 h 316"/>
                <a:gd name="T8" fmla="*/ 123 w 490"/>
                <a:gd name="T9" fmla="*/ 74 h 316"/>
                <a:gd name="T10" fmla="*/ 50 w 490"/>
                <a:gd name="T11" fmla="*/ 50 h 316"/>
                <a:gd name="T12" fmla="*/ 0 w 490"/>
                <a:gd name="T13" fmla="*/ 26 h 316"/>
                <a:gd name="T14" fmla="*/ 0 w 490"/>
                <a:gd name="T15" fmla="*/ 0 h 316"/>
                <a:gd name="T16" fmla="*/ 114 w 490"/>
                <a:gd name="T17" fmla="*/ 40 h 316"/>
                <a:gd name="T18" fmla="*/ 190 w 490"/>
                <a:gd name="T19" fmla="*/ 55 h 316"/>
                <a:gd name="T20" fmla="*/ 283 w 490"/>
                <a:gd name="T21" fmla="*/ 112 h 316"/>
                <a:gd name="T22" fmla="*/ 371 w 490"/>
                <a:gd name="T23" fmla="*/ 159 h 316"/>
                <a:gd name="T24" fmla="*/ 385 w 490"/>
                <a:gd name="T25" fmla="*/ 190 h 316"/>
                <a:gd name="T26" fmla="*/ 485 w 490"/>
                <a:gd name="T27" fmla="*/ 242 h 316"/>
                <a:gd name="T28" fmla="*/ 490 w 490"/>
                <a:gd name="T29" fmla="*/ 306 h 316"/>
                <a:gd name="T30" fmla="*/ 459 w 490"/>
                <a:gd name="T31" fmla="*/ 316 h 316"/>
                <a:gd name="T32" fmla="*/ 233 w 490"/>
                <a:gd name="T33" fmla="*/ 266 h 316"/>
                <a:gd name="T34" fmla="*/ 162 w 490"/>
                <a:gd name="T35" fmla="*/ 192 h 316"/>
                <a:gd name="T36" fmla="*/ 145 w 490"/>
                <a:gd name="T37" fmla="*/ 162 h 316"/>
                <a:gd name="T38" fmla="*/ 145 w 490"/>
                <a:gd name="T39" fmla="*/ 162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316"/>
                <a:gd name="T62" fmla="*/ 490 w 490"/>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316">
                  <a:moveTo>
                    <a:pt x="145" y="162"/>
                  </a:moveTo>
                  <a:lnTo>
                    <a:pt x="207" y="159"/>
                  </a:lnTo>
                  <a:lnTo>
                    <a:pt x="209" y="116"/>
                  </a:lnTo>
                  <a:lnTo>
                    <a:pt x="138" y="102"/>
                  </a:lnTo>
                  <a:lnTo>
                    <a:pt x="123" y="74"/>
                  </a:lnTo>
                  <a:lnTo>
                    <a:pt x="50" y="50"/>
                  </a:lnTo>
                  <a:lnTo>
                    <a:pt x="0" y="26"/>
                  </a:lnTo>
                  <a:lnTo>
                    <a:pt x="0" y="0"/>
                  </a:lnTo>
                  <a:lnTo>
                    <a:pt x="114" y="40"/>
                  </a:lnTo>
                  <a:lnTo>
                    <a:pt x="190" y="55"/>
                  </a:lnTo>
                  <a:lnTo>
                    <a:pt x="283" y="112"/>
                  </a:lnTo>
                  <a:lnTo>
                    <a:pt x="371" y="159"/>
                  </a:lnTo>
                  <a:lnTo>
                    <a:pt x="385" y="190"/>
                  </a:lnTo>
                  <a:lnTo>
                    <a:pt x="485" y="242"/>
                  </a:lnTo>
                  <a:lnTo>
                    <a:pt x="490" y="306"/>
                  </a:lnTo>
                  <a:lnTo>
                    <a:pt x="459" y="316"/>
                  </a:lnTo>
                  <a:lnTo>
                    <a:pt x="233" y="266"/>
                  </a:lnTo>
                  <a:lnTo>
                    <a:pt x="162" y="192"/>
                  </a:lnTo>
                  <a:lnTo>
                    <a:pt x="145" y="162"/>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5" name="Freeform 338"/>
            <p:cNvSpPr>
              <a:spLocks/>
            </p:cNvSpPr>
            <p:nvPr/>
          </p:nvSpPr>
          <p:spPr bwMode="auto">
            <a:xfrm>
              <a:off x="1000" y="2430"/>
              <a:ext cx="81" cy="71"/>
            </a:xfrm>
            <a:custGeom>
              <a:avLst/>
              <a:gdLst>
                <a:gd name="T0" fmla="*/ 81 w 81"/>
                <a:gd name="T1" fmla="*/ 33 h 71"/>
                <a:gd name="T2" fmla="*/ 45 w 81"/>
                <a:gd name="T3" fmla="*/ 38 h 71"/>
                <a:gd name="T4" fmla="*/ 12 w 81"/>
                <a:gd name="T5" fmla="*/ 71 h 71"/>
                <a:gd name="T6" fmla="*/ 2 w 81"/>
                <a:gd name="T7" fmla="*/ 45 h 71"/>
                <a:gd name="T8" fmla="*/ 0 w 81"/>
                <a:gd name="T9" fmla="*/ 0 h 71"/>
                <a:gd name="T10" fmla="*/ 81 w 81"/>
                <a:gd name="T11" fmla="*/ 33 h 71"/>
                <a:gd name="T12" fmla="*/ 81 w 81"/>
                <a:gd name="T13" fmla="*/ 33 h 71"/>
                <a:gd name="T14" fmla="*/ 0 60000 65536"/>
                <a:gd name="T15" fmla="*/ 0 60000 65536"/>
                <a:gd name="T16" fmla="*/ 0 60000 65536"/>
                <a:gd name="T17" fmla="*/ 0 60000 65536"/>
                <a:gd name="T18" fmla="*/ 0 60000 65536"/>
                <a:gd name="T19" fmla="*/ 0 60000 65536"/>
                <a:gd name="T20" fmla="*/ 0 60000 65536"/>
                <a:gd name="T21" fmla="*/ 0 w 81"/>
                <a:gd name="T22" fmla="*/ 0 h 71"/>
                <a:gd name="T23" fmla="*/ 81 w 8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1">
                  <a:moveTo>
                    <a:pt x="81" y="33"/>
                  </a:moveTo>
                  <a:lnTo>
                    <a:pt x="45" y="38"/>
                  </a:lnTo>
                  <a:lnTo>
                    <a:pt x="12" y="71"/>
                  </a:lnTo>
                  <a:lnTo>
                    <a:pt x="2" y="45"/>
                  </a:lnTo>
                  <a:lnTo>
                    <a:pt x="0" y="0"/>
                  </a:lnTo>
                  <a:lnTo>
                    <a:pt x="81" y="33"/>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6" name="Freeform 339"/>
            <p:cNvSpPr>
              <a:spLocks/>
            </p:cNvSpPr>
            <p:nvPr/>
          </p:nvSpPr>
          <p:spPr bwMode="auto">
            <a:xfrm>
              <a:off x="1247" y="2722"/>
              <a:ext cx="357" cy="147"/>
            </a:xfrm>
            <a:custGeom>
              <a:avLst/>
              <a:gdLst>
                <a:gd name="T0" fmla="*/ 0 w 357"/>
                <a:gd name="T1" fmla="*/ 0 h 147"/>
                <a:gd name="T2" fmla="*/ 69 w 357"/>
                <a:gd name="T3" fmla="*/ 85 h 147"/>
                <a:gd name="T4" fmla="*/ 193 w 357"/>
                <a:gd name="T5" fmla="*/ 131 h 147"/>
                <a:gd name="T6" fmla="*/ 357 w 357"/>
                <a:gd name="T7" fmla="*/ 147 h 147"/>
                <a:gd name="T8" fmla="*/ 326 w 357"/>
                <a:gd name="T9" fmla="*/ 119 h 147"/>
                <a:gd name="T10" fmla="*/ 174 w 357"/>
                <a:gd name="T11" fmla="*/ 83 h 147"/>
                <a:gd name="T12" fmla="*/ 74 w 357"/>
                <a:gd name="T13" fmla="*/ 21 h 147"/>
                <a:gd name="T14" fmla="*/ 26 w 357"/>
                <a:gd name="T15" fmla="*/ 2 h 147"/>
                <a:gd name="T16" fmla="*/ 0 w 357"/>
                <a:gd name="T17" fmla="*/ 0 h 147"/>
                <a:gd name="T18" fmla="*/ 0 w 35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47"/>
                <a:gd name="T32" fmla="*/ 357 w 357"/>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47">
                  <a:moveTo>
                    <a:pt x="0" y="0"/>
                  </a:moveTo>
                  <a:lnTo>
                    <a:pt x="69" y="85"/>
                  </a:lnTo>
                  <a:lnTo>
                    <a:pt x="193" y="131"/>
                  </a:lnTo>
                  <a:lnTo>
                    <a:pt x="357" y="147"/>
                  </a:lnTo>
                  <a:lnTo>
                    <a:pt x="326" y="119"/>
                  </a:lnTo>
                  <a:lnTo>
                    <a:pt x="174" y="83"/>
                  </a:lnTo>
                  <a:lnTo>
                    <a:pt x="74" y="21"/>
                  </a:lnTo>
                  <a:lnTo>
                    <a:pt x="26" y="2"/>
                  </a:lnTo>
                  <a:lnTo>
                    <a:pt x="0"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7" name="Freeform 340"/>
            <p:cNvSpPr>
              <a:spLocks/>
            </p:cNvSpPr>
            <p:nvPr/>
          </p:nvSpPr>
          <p:spPr bwMode="auto">
            <a:xfrm>
              <a:off x="1081" y="2482"/>
              <a:ext cx="371" cy="98"/>
            </a:xfrm>
            <a:custGeom>
              <a:avLst/>
              <a:gdLst>
                <a:gd name="T0" fmla="*/ 14 w 371"/>
                <a:gd name="T1" fmla="*/ 0 h 98"/>
                <a:gd name="T2" fmla="*/ 0 w 371"/>
                <a:gd name="T3" fmla="*/ 17 h 98"/>
                <a:gd name="T4" fmla="*/ 21 w 371"/>
                <a:gd name="T5" fmla="*/ 38 h 98"/>
                <a:gd name="T6" fmla="*/ 169 w 371"/>
                <a:gd name="T7" fmla="*/ 67 h 98"/>
                <a:gd name="T8" fmla="*/ 240 w 371"/>
                <a:gd name="T9" fmla="*/ 90 h 98"/>
                <a:gd name="T10" fmla="*/ 361 w 371"/>
                <a:gd name="T11" fmla="*/ 98 h 98"/>
                <a:gd name="T12" fmla="*/ 371 w 371"/>
                <a:gd name="T13" fmla="*/ 74 h 98"/>
                <a:gd name="T14" fmla="*/ 371 w 371"/>
                <a:gd name="T15" fmla="*/ 17 h 98"/>
                <a:gd name="T16" fmla="*/ 318 w 371"/>
                <a:gd name="T17" fmla="*/ 10 h 98"/>
                <a:gd name="T18" fmla="*/ 126 w 371"/>
                <a:gd name="T19" fmla="*/ 17 h 98"/>
                <a:gd name="T20" fmla="*/ 14 w 371"/>
                <a:gd name="T21" fmla="*/ 0 h 98"/>
                <a:gd name="T22" fmla="*/ 14 w 371"/>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98"/>
                <a:gd name="T38" fmla="*/ 371 w 37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98">
                  <a:moveTo>
                    <a:pt x="14" y="0"/>
                  </a:moveTo>
                  <a:lnTo>
                    <a:pt x="0" y="17"/>
                  </a:lnTo>
                  <a:lnTo>
                    <a:pt x="21" y="38"/>
                  </a:lnTo>
                  <a:lnTo>
                    <a:pt x="169" y="67"/>
                  </a:lnTo>
                  <a:lnTo>
                    <a:pt x="240" y="90"/>
                  </a:lnTo>
                  <a:lnTo>
                    <a:pt x="361" y="98"/>
                  </a:lnTo>
                  <a:lnTo>
                    <a:pt x="371" y="74"/>
                  </a:lnTo>
                  <a:lnTo>
                    <a:pt x="371" y="17"/>
                  </a:lnTo>
                  <a:lnTo>
                    <a:pt x="318" y="10"/>
                  </a:lnTo>
                  <a:lnTo>
                    <a:pt x="126" y="17"/>
                  </a:lnTo>
                  <a:lnTo>
                    <a:pt x="1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8" name="Freeform 341"/>
            <p:cNvSpPr>
              <a:spLocks/>
            </p:cNvSpPr>
            <p:nvPr/>
          </p:nvSpPr>
          <p:spPr bwMode="auto">
            <a:xfrm>
              <a:off x="1459" y="2335"/>
              <a:ext cx="155" cy="240"/>
            </a:xfrm>
            <a:custGeom>
              <a:avLst/>
              <a:gdLst>
                <a:gd name="T0" fmla="*/ 38 w 155"/>
                <a:gd name="T1" fmla="*/ 0 h 240"/>
                <a:gd name="T2" fmla="*/ 74 w 155"/>
                <a:gd name="T3" fmla="*/ 7 h 240"/>
                <a:gd name="T4" fmla="*/ 105 w 155"/>
                <a:gd name="T5" fmla="*/ 124 h 240"/>
                <a:gd name="T6" fmla="*/ 155 w 155"/>
                <a:gd name="T7" fmla="*/ 197 h 240"/>
                <a:gd name="T8" fmla="*/ 155 w 155"/>
                <a:gd name="T9" fmla="*/ 240 h 240"/>
                <a:gd name="T10" fmla="*/ 24 w 155"/>
                <a:gd name="T11" fmla="*/ 240 h 240"/>
                <a:gd name="T12" fmla="*/ 0 w 155"/>
                <a:gd name="T13" fmla="*/ 188 h 240"/>
                <a:gd name="T14" fmla="*/ 33 w 155"/>
                <a:gd name="T15" fmla="*/ 107 h 240"/>
                <a:gd name="T16" fmla="*/ 5 w 155"/>
                <a:gd name="T17" fmla="*/ 48 h 240"/>
                <a:gd name="T18" fmla="*/ 5 w 155"/>
                <a:gd name="T19" fmla="*/ 22 h 240"/>
                <a:gd name="T20" fmla="*/ 38 w 155"/>
                <a:gd name="T21" fmla="*/ 0 h 240"/>
                <a:gd name="T22" fmla="*/ 38 w 155"/>
                <a:gd name="T23" fmla="*/ 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240"/>
                <a:gd name="T38" fmla="*/ 155 w 155"/>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240">
                  <a:moveTo>
                    <a:pt x="38" y="0"/>
                  </a:moveTo>
                  <a:lnTo>
                    <a:pt x="74" y="7"/>
                  </a:lnTo>
                  <a:lnTo>
                    <a:pt x="105" y="124"/>
                  </a:lnTo>
                  <a:lnTo>
                    <a:pt x="155" y="197"/>
                  </a:lnTo>
                  <a:lnTo>
                    <a:pt x="155" y="240"/>
                  </a:lnTo>
                  <a:lnTo>
                    <a:pt x="24" y="240"/>
                  </a:lnTo>
                  <a:lnTo>
                    <a:pt x="0" y="188"/>
                  </a:lnTo>
                  <a:lnTo>
                    <a:pt x="33" y="107"/>
                  </a:lnTo>
                  <a:lnTo>
                    <a:pt x="5" y="48"/>
                  </a:lnTo>
                  <a:lnTo>
                    <a:pt x="5" y="22"/>
                  </a:lnTo>
                  <a:lnTo>
                    <a:pt x="3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9" name="Freeform 342"/>
            <p:cNvSpPr>
              <a:spLocks/>
            </p:cNvSpPr>
            <p:nvPr/>
          </p:nvSpPr>
          <p:spPr bwMode="auto">
            <a:xfrm>
              <a:off x="1378" y="2212"/>
              <a:ext cx="664" cy="323"/>
            </a:xfrm>
            <a:custGeom>
              <a:avLst/>
              <a:gdLst>
                <a:gd name="T0" fmla="*/ 286 w 664"/>
                <a:gd name="T1" fmla="*/ 9 h 323"/>
                <a:gd name="T2" fmla="*/ 345 w 664"/>
                <a:gd name="T3" fmla="*/ 26 h 323"/>
                <a:gd name="T4" fmla="*/ 433 w 664"/>
                <a:gd name="T5" fmla="*/ 66 h 323"/>
                <a:gd name="T6" fmla="*/ 457 w 664"/>
                <a:gd name="T7" fmla="*/ 83 h 323"/>
                <a:gd name="T8" fmla="*/ 478 w 664"/>
                <a:gd name="T9" fmla="*/ 90 h 323"/>
                <a:gd name="T10" fmla="*/ 593 w 664"/>
                <a:gd name="T11" fmla="*/ 90 h 323"/>
                <a:gd name="T12" fmla="*/ 624 w 664"/>
                <a:gd name="T13" fmla="*/ 121 h 323"/>
                <a:gd name="T14" fmla="*/ 655 w 664"/>
                <a:gd name="T15" fmla="*/ 187 h 323"/>
                <a:gd name="T16" fmla="*/ 664 w 664"/>
                <a:gd name="T17" fmla="*/ 263 h 323"/>
                <a:gd name="T18" fmla="*/ 650 w 664"/>
                <a:gd name="T19" fmla="*/ 308 h 323"/>
                <a:gd name="T20" fmla="*/ 633 w 664"/>
                <a:gd name="T21" fmla="*/ 323 h 323"/>
                <a:gd name="T22" fmla="*/ 578 w 664"/>
                <a:gd name="T23" fmla="*/ 320 h 323"/>
                <a:gd name="T24" fmla="*/ 516 w 664"/>
                <a:gd name="T25" fmla="*/ 280 h 323"/>
                <a:gd name="T26" fmla="*/ 357 w 664"/>
                <a:gd name="T27" fmla="*/ 237 h 323"/>
                <a:gd name="T28" fmla="*/ 300 w 664"/>
                <a:gd name="T29" fmla="*/ 187 h 323"/>
                <a:gd name="T30" fmla="*/ 214 w 664"/>
                <a:gd name="T31" fmla="*/ 130 h 323"/>
                <a:gd name="T32" fmla="*/ 171 w 664"/>
                <a:gd name="T33" fmla="*/ 102 h 323"/>
                <a:gd name="T34" fmla="*/ 83 w 664"/>
                <a:gd name="T35" fmla="*/ 85 h 323"/>
                <a:gd name="T36" fmla="*/ 36 w 664"/>
                <a:gd name="T37" fmla="*/ 73 h 323"/>
                <a:gd name="T38" fmla="*/ 0 w 664"/>
                <a:gd name="T39" fmla="*/ 50 h 323"/>
                <a:gd name="T40" fmla="*/ 0 w 664"/>
                <a:gd name="T41" fmla="*/ 28 h 323"/>
                <a:gd name="T42" fmla="*/ 7 w 664"/>
                <a:gd name="T43" fmla="*/ 7 h 323"/>
                <a:gd name="T44" fmla="*/ 48 w 664"/>
                <a:gd name="T45" fmla="*/ 12 h 323"/>
                <a:gd name="T46" fmla="*/ 129 w 664"/>
                <a:gd name="T47" fmla="*/ 12 h 323"/>
                <a:gd name="T48" fmla="*/ 190 w 664"/>
                <a:gd name="T49" fmla="*/ 0 h 323"/>
                <a:gd name="T50" fmla="*/ 250 w 664"/>
                <a:gd name="T51" fmla="*/ 7 h 323"/>
                <a:gd name="T52" fmla="*/ 286 w 664"/>
                <a:gd name="T53" fmla="*/ 9 h 323"/>
                <a:gd name="T54" fmla="*/ 286 w 664"/>
                <a:gd name="T55" fmla="*/ 9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4"/>
                <a:gd name="T85" fmla="*/ 0 h 323"/>
                <a:gd name="T86" fmla="*/ 664 w 664"/>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4" h="323">
                  <a:moveTo>
                    <a:pt x="286" y="9"/>
                  </a:moveTo>
                  <a:lnTo>
                    <a:pt x="345" y="26"/>
                  </a:lnTo>
                  <a:lnTo>
                    <a:pt x="433" y="66"/>
                  </a:lnTo>
                  <a:lnTo>
                    <a:pt x="457" y="83"/>
                  </a:lnTo>
                  <a:lnTo>
                    <a:pt x="478" y="90"/>
                  </a:lnTo>
                  <a:lnTo>
                    <a:pt x="593" y="90"/>
                  </a:lnTo>
                  <a:lnTo>
                    <a:pt x="624" y="121"/>
                  </a:lnTo>
                  <a:lnTo>
                    <a:pt x="655" y="187"/>
                  </a:lnTo>
                  <a:lnTo>
                    <a:pt x="664" y="263"/>
                  </a:lnTo>
                  <a:lnTo>
                    <a:pt x="650" y="308"/>
                  </a:lnTo>
                  <a:lnTo>
                    <a:pt x="633" y="323"/>
                  </a:lnTo>
                  <a:lnTo>
                    <a:pt x="578" y="320"/>
                  </a:lnTo>
                  <a:lnTo>
                    <a:pt x="516" y="280"/>
                  </a:lnTo>
                  <a:lnTo>
                    <a:pt x="357" y="237"/>
                  </a:lnTo>
                  <a:lnTo>
                    <a:pt x="300" y="187"/>
                  </a:lnTo>
                  <a:lnTo>
                    <a:pt x="214" y="130"/>
                  </a:lnTo>
                  <a:lnTo>
                    <a:pt x="171" y="102"/>
                  </a:lnTo>
                  <a:lnTo>
                    <a:pt x="83" y="85"/>
                  </a:lnTo>
                  <a:lnTo>
                    <a:pt x="36" y="73"/>
                  </a:lnTo>
                  <a:lnTo>
                    <a:pt x="0" y="50"/>
                  </a:lnTo>
                  <a:lnTo>
                    <a:pt x="0" y="28"/>
                  </a:lnTo>
                  <a:lnTo>
                    <a:pt x="7" y="7"/>
                  </a:lnTo>
                  <a:lnTo>
                    <a:pt x="48" y="12"/>
                  </a:lnTo>
                  <a:lnTo>
                    <a:pt x="129" y="12"/>
                  </a:lnTo>
                  <a:lnTo>
                    <a:pt x="190" y="0"/>
                  </a:lnTo>
                  <a:lnTo>
                    <a:pt x="250" y="7"/>
                  </a:lnTo>
                  <a:lnTo>
                    <a:pt x="286" y="9"/>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0" name="Freeform 343"/>
            <p:cNvSpPr>
              <a:spLocks/>
            </p:cNvSpPr>
            <p:nvPr/>
          </p:nvSpPr>
          <p:spPr bwMode="auto">
            <a:xfrm>
              <a:off x="1223" y="1908"/>
              <a:ext cx="400" cy="316"/>
            </a:xfrm>
            <a:custGeom>
              <a:avLst/>
              <a:gdLst>
                <a:gd name="T0" fmla="*/ 400 w 400"/>
                <a:gd name="T1" fmla="*/ 93 h 316"/>
                <a:gd name="T2" fmla="*/ 348 w 400"/>
                <a:gd name="T3" fmla="*/ 66 h 316"/>
                <a:gd name="T4" fmla="*/ 286 w 400"/>
                <a:gd name="T5" fmla="*/ 52 h 316"/>
                <a:gd name="T6" fmla="*/ 219 w 400"/>
                <a:gd name="T7" fmla="*/ 0 h 316"/>
                <a:gd name="T8" fmla="*/ 167 w 400"/>
                <a:gd name="T9" fmla="*/ 0 h 316"/>
                <a:gd name="T10" fmla="*/ 146 w 400"/>
                <a:gd name="T11" fmla="*/ 7 h 316"/>
                <a:gd name="T12" fmla="*/ 117 w 400"/>
                <a:gd name="T13" fmla="*/ 26 h 316"/>
                <a:gd name="T14" fmla="*/ 76 w 400"/>
                <a:gd name="T15" fmla="*/ 28 h 316"/>
                <a:gd name="T16" fmla="*/ 50 w 400"/>
                <a:gd name="T17" fmla="*/ 69 h 316"/>
                <a:gd name="T18" fmla="*/ 19 w 400"/>
                <a:gd name="T19" fmla="*/ 109 h 316"/>
                <a:gd name="T20" fmla="*/ 3 w 400"/>
                <a:gd name="T21" fmla="*/ 138 h 316"/>
                <a:gd name="T22" fmla="*/ 0 w 400"/>
                <a:gd name="T23" fmla="*/ 166 h 316"/>
                <a:gd name="T24" fmla="*/ 24 w 400"/>
                <a:gd name="T25" fmla="*/ 195 h 316"/>
                <a:gd name="T26" fmla="*/ 31 w 400"/>
                <a:gd name="T27" fmla="*/ 235 h 316"/>
                <a:gd name="T28" fmla="*/ 41 w 400"/>
                <a:gd name="T29" fmla="*/ 261 h 316"/>
                <a:gd name="T30" fmla="*/ 62 w 400"/>
                <a:gd name="T31" fmla="*/ 275 h 316"/>
                <a:gd name="T32" fmla="*/ 91 w 400"/>
                <a:gd name="T33" fmla="*/ 290 h 316"/>
                <a:gd name="T34" fmla="*/ 150 w 400"/>
                <a:gd name="T35" fmla="*/ 297 h 316"/>
                <a:gd name="T36" fmla="*/ 207 w 400"/>
                <a:gd name="T37" fmla="*/ 316 h 316"/>
                <a:gd name="T38" fmla="*/ 276 w 400"/>
                <a:gd name="T39" fmla="*/ 316 h 316"/>
                <a:gd name="T40" fmla="*/ 326 w 400"/>
                <a:gd name="T41" fmla="*/ 309 h 316"/>
                <a:gd name="T42" fmla="*/ 310 w 400"/>
                <a:gd name="T43" fmla="*/ 240 h 316"/>
                <a:gd name="T44" fmla="*/ 322 w 400"/>
                <a:gd name="T45" fmla="*/ 187 h 316"/>
                <a:gd name="T46" fmla="*/ 345 w 400"/>
                <a:gd name="T47" fmla="*/ 157 h 316"/>
                <a:gd name="T48" fmla="*/ 374 w 400"/>
                <a:gd name="T49" fmla="*/ 114 h 316"/>
                <a:gd name="T50" fmla="*/ 386 w 400"/>
                <a:gd name="T51" fmla="*/ 102 h 316"/>
                <a:gd name="T52" fmla="*/ 400 w 400"/>
                <a:gd name="T53" fmla="*/ 93 h 316"/>
                <a:gd name="T54" fmla="*/ 400 w 400"/>
                <a:gd name="T55" fmla="*/ 93 h 3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316"/>
                <a:gd name="T86" fmla="*/ 400 w 400"/>
                <a:gd name="T87" fmla="*/ 316 h 3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316">
                  <a:moveTo>
                    <a:pt x="400" y="93"/>
                  </a:moveTo>
                  <a:lnTo>
                    <a:pt x="348" y="66"/>
                  </a:lnTo>
                  <a:lnTo>
                    <a:pt x="286" y="52"/>
                  </a:lnTo>
                  <a:lnTo>
                    <a:pt x="219" y="0"/>
                  </a:lnTo>
                  <a:lnTo>
                    <a:pt x="167" y="0"/>
                  </a:lnTo>
                  <a:lnTo>
                    <a:pt x="146" y="7"/>
                  </a:lnTo>
                  <a:lnTo>
                    <a:pt x="117" y="26"/>
                  </a:lnTo>
                  <a:lnTo>
                    <a:pt x="76" y="28"/>
                  </a:lnTo>
                  <a:lnTo>
                    <a:pt x="50" y="69"/>
                  </a:lnTo>
                  <a:lnTo>
                    <a:pt x="19" y="109"/>
                  </a:lnTo>
                  <a:lnTo>
                    <a:pt x="3" y="138"/>
                  </a:lnTo>
                  <a:lnTo>
                    <a:pt x="0" y="166"/>
                  </a:lnTo>
                  <a:lnTo>
                    <a:pt x="24" y="195"/>
                  </a:lnTo>
                  <a:lnTo>
                    <a:pt x="31" y="235"/>
                  </a:lnTo>
                  <a:lnTo>
                    <a:pt x="41" y="261"/>
                  </a:lnTo>
                  <a:lnTo>
                    <a:pt x="62" y="275"/>
                  </a:lnTo>
                  <a:lnTo>
                    <a:pt x="91" y="290"/>
                  </a:lnTo>
                  <a:lnTo>
                    <a:pt x="150" y="297"/>
                  </a:lnTo>
                  <a:lnTo>
                    <a:pt x="207" y="316"/>
                  </a:lnTo>
                  <a:lnTo>
                    <a:pt x="276" y="316"/>
                  </a:lnTo>
                  <a:lnTo>
                    <a:pt x="326" y="309"/>
                  </a:lnTo>
                  <a:lnTo>
                    <a:pt x="310" y="240"/>
                  </a:lnTo>
                  <a:lnTo>
                    <a:pt x="322" y="187"/>
                  </a:lnTo>
                  <a:lnTo>
                    <a:pt x="345" y="157"/>
                  </a:lnTo>
                  <a:lnTo>
                    <a:pt x="374" y="114"/>
                  </a:lnTo>
                  <a:lnTo>
                    <a:pt x="386" y="102"/>
                  </a:lnTo>
                  <a:lnTo>
                    <a:pt x="400" y="93"/>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1" name="Freeform 344"/>
            <p:cNvSpPr>
              <a:spLocks/>
            </p:cNvSpPr>
            <p:nvPr/>
          </p:nvSpPr>
          <p:spPr bwMode="auto">
            <a:xfrm>
              <a:off x="1380" y="2257"/>
              <a:ext cx="655" cy="263"/>
            </a:xfrm>
            <a:custGeom>
              <a:avLst/>
              <a:gdLst>
                <a:gd name="T0" fmla="*/ 0 w 655"/>
                <a:gd name="T1" fmla="*/ 0 h 263"/>
                <a:gd name="T2" fmla="*/ 43 w 655"/>
                <a:gd name="T3" fmla="*/ 12 h 263"/>
                <a:gd name="T4" fmla="*/ 141 w 655"/>
                <a:gd name="T5" fmla="*/ 19 h 263"/>
                <a:gd name="T6" fmla="*/ 234 w 655"/>
                <a:gd name="T7" fmla="*/ 50 h 263"/>
                <a:gd name="T8" fmla="*/ 274 w 655"/>
                <a:gd name="T9" fmla="*/ 78 h 263"/>
                <a:gd name="T10" fmla="*/ 360 w 655"/>
                <a:gd name="T11" fmla="*/ 92 h 263"/>
                <a:gd name="T12" fmla="*/ 438 w 655"/>
                <a:gd name="T13" fmla="*/ 78 h 263"/>
                <a:gd name="T14" fmla="*/ 426 w 655"/>
                <a:gd name="T15" fmla="*/ 133 h 263"/>
                <a:gd name="T16" fmla="*/ 455 w 655"/>
                <a:gd name="T17" fmla="*/ 164 h 263"/>
                <a:gd name="T18" fmla="*/ 569 w 655"/>
                <a:gd name="T19" fmla="*/ 175 h 263"/>
                <a:gd name="T20" fmla="*/ 610 w 655"/>
                <a:gd name="T21" fmla="*/ 171 h 263"/>
                <a:gd name="T22" fmla="*/ 626 w 655"/>
                <a:gd name="T23" fmla="*/ 102 h 263"/>
                <a:gd name="T24" fmla="*/ 655 w 655"/>
                <a:gd name="T25" fmla="*/ 192 h 263"/>
                <a:gd name="T26" fmla="*/ 631 w 655"/>
                <a:gd name="T27" fmla="*/ 216 h 263"/>
                <a:gd name="T28" fmla="*/ 548 w 655"/>
                <a:gd name="T29" fmla="*/ 218 h 263"/>
                <a:gd name="T30" fmla="*/ 569 w 655"/>
                <a:gd name="T31" fmla="*/ 263 h 263"/>
                <a:gd name="T32" fmla="*/ 512 w 655"/>
                <a:gd name="T33" fmla="*/ 237 h 263"/>
                <a:gd name="T34" fmla="*/ 462 w 655"/>
                <a:gd name="T35" fmla="*/ 211 h 263"/>
                <a:gd name="T36" fmla="*/ 424 w 655"/>
                <a:gd name="T37" fmla="*/ 164 h 263"/>
                <a:gd name="T38" fmla="*/ 369 w 655"/>
                <a:gd name="T39" fmla="*/ 161 h 263"/>
                <a:gd name="T40" fmla="*/ 322 w 655"/>
                <a:gd name="T41" fmla="*/ 152 h 263"/>
                <a:gd name="T42" fmla="*/ 234 w 655"/>
                <a:gd name="T43" fmla="*/ 107 h 263"/>
                <a:gd name="T44" fmla="*/ 172 w 655"/>
                <a:gd name="T45" fmla="*/ 69 h 263"/>
                <a:gd name="T46" fmla="*/ 105 w 655"/>
                <a:gd name="T47" fmla="*/ 47 h 263"/>
                <a:gd name="T48" fmla="*/ 55 w 655"/>
                <a:gd name="T49" fmla="*/ 40 h 263"/>
                <a:gd name="T50" fmla="*/ 31 w 655"/>
                <a:gd name="T51" fmla="*/ 31 h 263"/>
                <a:gd name="T52" fmla="*/ 8 w 655"/>
                <a:gd name="T53" fmla="*/ 19 h 263"/>
                <a:gd name="T54" fmla="*/ 0 w 655"/>
                <a:gd name="T55" fmla="*/ 0 h 263"/>
                <a:gd name="T56" fmla="*/ 0 w 655"/>
                <a:gd name="T57" fmla="*/ 0 h 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5"/>
                <a:gd name="T88" fmla="*/ 0 h 263"/>
                <a:gd name="T89" fmla="*/ 655 w 655"/>
                <a:gd name="T90" fmla="*/ 263 h 2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5" h="263">
                  <a:moveTo>
                    <a:pt x="0" y="0"/>
                  </a:moveTo>
                  <a:lnTo>
                    <a:pt x="43" y="12"/>
                  </a:lnTo>
                  <a:lnTo>
                    <a:pt x="141" y="19"/>
                  </a:lnTo>
                  <a:lnTo>
                    <a:pt x="234" y="50"/>
                  </a:lnTo>
                  <a:lnTo>
                    <a:pt x="274" y="78"/>
                  </a:lnTo>
                  <a:lnTo>
                    <a:pt x="360" y="92"/>
                  </a:lnTo>
                  <a:lnTo>
                    <a:pt x="438" y="78"/>
                  </a:lnTo>
                  <a:lnTo>
                    <a:pt x="426" y="133"/>
                  </a:lnTo>
                  <a:lnTo>
                    <a:pt x="455" y="164"/>
                  </a:lnTo>
                  <a:lnTo>
                    <a:pt x="569" y="175"/>
                  </a:lnTo>
                  <a:lnTo>
                    <a:pt x="610" y="171"/>
                  </a:lnTo>
                  <a:lnTo>
                    <a:pt x="626" y="102"/>
                  </a:lnTo>
                  <a:lnTo>
                    <a:pt x="655" y="192"/>
                  </a:lnTo>
                  <a:lnTo>
                    <a:pt x="631" y="216"/>
                  </a:lnTo>
                  <a:lnTo>
                    <a:pt x="548" y="218"/>
                  </a:lnTo>
                  <a:lnTo>
                    <a:pt x="569" y="263"/>
                  </a:lnTo>
                  <a:lnTo>
                    <a:pt x="512" y="237"/>
                  </a:lnTo>
                  <a:lnTo>
                    <a:pt x="462" y="211"/>
                  </a:lnTo>
                  <a:lnTo>
                    <a:pt x="424" y="164"/>
                  </a:lnTo>
                  <a:lnTo>
                    <a:pt x="369" y="161"/>
                  </a:lnTo>
                  <a:lnTo>
                    <a:pt x="322" y="152"/>
                  </a:lnTo>
                  <a:lnTo>
                    <a:pt x="234" y="107"/>
                  </a:lnTo>
                  <a:lnTo>
                    <a:pt x="172" y="69"/>
                  </a:lnTo>
                  <a:lnTo>
                    <a:pt x="105" y="47"/>
                  </a:lnTo>
                  <a:lnTo>
                    <a:pt x="55" y="40"/>
                  </a:lnTo>
                  <a:lnTo>
                    <a:pt x="31" y="31"/>
                  </a:lnTo>
                  <a:lnTo>
                    <a:pt x="8" y="19"/>
                  </a:lnTo>
                  <a:lnTo>
                    <a:pt x="0"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62" name="Freeform 345"/>
            <p:cNvSpPr>
              <a:spLocks/>
            </p:cNvSpPr>
            <p:nvPr/>
          </p:nvSpPr>
          <p:spPr bwMode="auto">
            <a:xfrm>
              <a:off x="1818" y="2311"/>
              <a:ext cx="169" cy="81"/>
            </a:xfrm>
            <a:custGeom>
              <a:avLst/>
              <a:gdLst>
                <a:gd name="T0" fmla="*/ 27 w 169"/>
                <a:gd name="T1" fmla="*/ 0 h 81"/>
                <a:gd name="T2" fmla="*/ 143 w 169"/>
                <a:gd name="T3" fmla="*/ 3 h 81"/>
                <a:gd name="T4" fmla="*/ 169 w 169"/>
                <a:gd name="T5" fmla="*/ 76 h 81"/>
                <a:gd name="T6" fmla="*/ 84 w 169"/>
                <a:gd name="T7" fmla="*/ 81 h 81"/>
                <a:gd name="T8" fmla="*/ 0 w 169"/>
                <a:gd name="T9" fmla="*/ 60 h 81"/>
                <a:gd name="T10" fmla="*/ 7 w 169"/>
                <a:gd name="T11" fmla="*/ 15 h 81"/>
                <a:gd name="T12" fmla="*/ 27 w 169"/>
                <a:gd name="T13" fmla="*/ 0 h 81"/>
                <a:gd name="T14" fmla="*/ 27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27" y="0"/>
                  </a:moveTo>
                  <a:lnTo>
                    <a:pt x="143" y="3"/>
                  </a:lnTo>
                  <a:lnTo>
                    <a:pt x="169" y="76"/>
                  </a:lnTo>
                  <a:lnTo>
                    <a:pt x="84" y="81"/>
                  </a:lnTo>
                  <a:lnTo>
                    <a:pt x="0" y="60"/>
                  </a:lnTo>
                  <a:lnTo>
                    <a:pt x="7" y="15"/>
                  </a:lnTo>
                  <a:lnTo>
                    <a:pt x="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3" name="Freeform 346"/>
            <p:cNvSpPr>
              <a:spLocks/>
            </p:cNvSpPr>
            <p:nvPr/>
          </p:nvSpPr>
          <p:spPr bwMode="auto">
            <a:xfrm>
              <a:off x="1385" y="2231"/>
              <a:ext cx="138" cy="33"/>
            </a:xfrm>
            <a:custGeom>
              <a:avLst/>
              <a:gdLst>
                <a:gd name="T0" fmla="*/ 57 w 138"/>
                <a:gd name="T1" fmla="*/ 7 h 33"/>
                <a:gd name="T2" fmla="*/ 0 w 138"/>
                <a:gd name="T3" fmla="*/ 0 h 33"/>
                <a:gd name="T4" fmla="*/ 3 w 138"/>
                <a:gd name="T5" fmla="*/ 23 h 33"/>
                <a:gd name="T6" fmla="*/ 50 w 138"/>
                <a:gd name="T7" fmla="*/ 33 h 33"/>
                <a:gd name="T8" fmla="*/ 60 w 138"/>
                <a:gd name="T9" fmla="*/ 23 h 33"/>
                <a:gd name="T10" fmla="*/ 72 w 138"/>
                <a:gd name="T11" fmla="*/ 26 h 33"/>
                <a:gd name="T12" fmla="*/ 124 w 138"/>
                <a:gd name="T13" fmla="*/ 26 h 33"/>
                <a:gd name="T14" fmla="*/ 138 w 138"/>
                <a:gd name="T15" fmla="*/ 14 h 33"/>
                <a:gd name="T16" fmla="*/ 57 w 138"/>
                <a:gd name="T17" fmla="*/ 7 h 33"/>
                <a:gd name="T18" fmla="*/ 57 w 138"/>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33"/>
                <a:gd name="T32" fmla="*/ 138 w 1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33">
                  <a:moveTo>
                    <a:pt x="57" y="7"/>
                  </a:moveTo>
                  <a:lnTo>
                    <a:pt x="0" y="0"/>
                  </a:lnTo>
                  <a:lnTo>
                    <a:pt x="3" y="23"/>
                  </a:lnTo>
                  <a:lnTo>
                    <a:pt x="50" y="33"/>
                  </a:lnTo>
                  <a:lnTo>
                    <a:pt x="60" y="23"/>
                  </a:lnTo>
                  <a:lnTo>
                    <a:pt x="72" y="26"/>
                  </a:lnTo>
                  <a:lnTo>
                    <a:pt x="124" y="26"/>
                  </a:lnTo>
                  <a:lnTo>
                    <a:pt x="138" y="14"/>
                  </a:lnTo>
                  <a:lnTo>
                    <a:pt x="57"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4" name="Freeform 347"/>
            <p:cNvSpPr>
              <a:spLocks/>
            </p:cNvSpPr>
            <p:nvPr/>
          </p:nvSpPr>
          <p:spPr bwMode="auto">
            <a:xfrm>
              <a:off x="1521" y="2231"/>
              <a:ext cx="121" cy="47"/>
            </a:xfrm>
            <a:custGeom>
              <a:avLst/>
              <a:gdLst>
                <a:gd name="T0" fmla="*/ 74 w 121"/>
                <a:gd name="T1" fmla="*/ 7 h 47"/>
                <a:gd name="T2" fmla="*/ 36 w 121"/>
                <a:gd name="T3" fmla="*/ 0 h 47"/>
                <a:gd name="T4" fmla="*/ 0 w 121"/>
                <a:gd name="T5" fmla="*/ 7 h 47"/>
                <a:gd name="T6" fmla="*/ 5 w 121"/>
                <a:gd name="T7" fmla="*/ 33 h 47"/>
                <a:gd name="T8" fmla="*/ 57 w 121"/>
                <a:gd name="T9" fmla="*/ 40 h 47"/>
                <a:gd name="T10" fmla="*/ 107 w 121"/>
                <a:gd name="T11" fmla="*/ 47 h 47"/>
                <a:gd name="T12" fmla="*/ 121 w 121"/>
                <a:gd name="T13" fmla="*/ 31 h 47"/>
                <a:gd name="T14" fmla="*/ 107 w 121"/>
                <a:gd name="T15" fmla="*/ 14 h 47"/>
                <a:gd name="T16" fmla="*/ 74 w 121"/>
                <a:gd name="T17" fmla="*/ 7 h 47"/>
                <a:gd name="T18" fmla="*/ 74 w 121"/>
                <a:gd name="T19" fmla="*/ 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7"/>
                <a:gd name="T32" fmla="*/ 121 w 12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7">
                  <a:moveTo>
                    <a:pt x="74" y="7"/>
                  </a:moveTo>
                  <a:lnTo>
                    <a:pt x="36" y="0"/>
                  </a:lnTo>
                  <a:lnTo>
                    <a:pt x="0" y="7"/>
                  </a:lnTo>
                  <a:lnTo>
                    <a:pt x="5" y="33"/>
                  </a:lnTo>
                  <a:lnTo>
                    <a:pt x="57" y="40"/>
                  </a:lnTo>
                  <a:lnTo>
                    <a:pt x="107" y="47"/>
                  </a:lnTo>
                  <a:lnTo>
                    <a:pt x="121" y="31"/>
                  </a:lnTo>
                  <a:lnTo>
                    <a:pt x="107" y="14"/>
                  </a:lnTo>
                  <a:lnTo>
                    <a:pt x="74"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5" name="Freeform 348"/>
            <p:cNvSpPr>
              <a:spLocks/>
            </p:cNvSpPr>
            <p:nvPr/>
          </p:nvSpPr>
          <p:spPr bwMode="auto">
            <a:xfrm>
              <a:off x="1626" y="2264"/>
              <a:ext cx="133" cy="62"/>
            </a:xfrm>
            <a:custGeom>
              <a:avLst/>
              <a:gdLst>
                <a:gd name="T0" fmla="*/ 133 w 133"/>
                <a:gd name="T1" fmla="*/ 38 h 62"/>
                <a:gd name="T2" fmla="*/ 102 w 133"/>
                <a:gd name="T3" fmla="*/ 62 h 62"/>
                <a:gd name="T4" fmla="*/ 0 w 133"/>
                <a:gd name="T5" fmla="*/ 21 h 62"/>
                <a:gd name="T6" fmla="*/ 19 w 133"/>
                <a:gd name="T7" fmla="*/ 0 h 62"/>
                <a:gd name="T8" fmla="*/ 73 w 133"/>
                <a:gd name="T9" fmla="*/ 14 h 62"/>
                <a:gd name="T10" fmla="*/ 133 w 133"/>
                <a:gd name="T11" fmla="*/ 38 h 62"/>
                <a:gd name="T12" fmla="*/ 133 w 133"/>
                <a:gd name="T13" fmla="*/ 38 h 62"/>
                <a:gd name="T14" fmla="*/ 0 60000 65536"/>
                <a:gd name="T15" fmla="*/ 0 60000 65536"/>
                <a:gd name="T16" fmla="*/ 0 60000 65536"/>
                <a:gd name="T17" fmla="*/ 0 60000 65536"/>
                <a:gd name="T18" fmla="*/ 0 60000 65536"/>
                <a:gd name="T19" fmla="*/ 0 60000 65536"/>
                <a:gd name="T20" fmla="*/ 0 60000 65536"/>
                <a:gd name="T21" fmla="*/ 0 w 133"/>
                <a:gd name="T22" fmla="*/ 0 h 62"/>
                <a:gd name="T23" fmla="*/ 133 w 1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62">
                  <a:moveTo>
                    <a:pt x="133" y="38"/>
                  </a:moveTo>
                  <a:lnTo>
                    <a:pt x="102" y="62"/>
                  </a:lnTo>
                  <a:lnTo>
                    <a:pt x="0" y="21"/>
                  </a:lnTo>
                  <a:lnTo>
                    <a:pt x="19" y="0"/>
                  </a:lnTo>
                  <a:lnTo>
                    <a:pt x="73" y="14"/>
                  </a:lnTo>
                  <a:lnTo>
                    <a:pt x="133" y="38"/>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6" name="Freeform 349"/>
            <p:cNvSpPr>
              <a:spLocks/>
            </p:cNvSpPr>
            <p:nvPr/>
          </p:nvSpPr>
          <p:spPr bwMode="auto">
            <a:xfrm>
              <a:off x="1349" y="1656"/>
              <a:ext cx="29" cy="24"/>
            </a:xfrm>
            <a:custGeom>
              <a:avLst/>
              <a:gdLst>
                <a:gd name="T0" fmla="*/ 0 w 29"/>
                <a:gd name="T1" fmla="*/ 0 h 24"/>
                <a:gd name="T2" fmla="*/ 29 w 29"/>
                <a:gd name="T3" fmla="*/ 0 h 24"/>
                <a:gd name="T4" fmla="*/ 29 w 29"/>
                <a:gd name="T5" fmla="*/ 24 h 24"/>
                <a:gd name="T6" fmla="*/ 10 w 29"/>
                <a:gd name="T7" fmla="*/ 24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29" y="0"/>
                  </a:lnTo>
                  <a:lnTo>
                    <a:pt x="29" y="24"/>
                  </a:lnTo>
                  <a:lnTo>
                    <a:pt x="10" y="24"/>
                  </a:lnTo>
                  <a:lnTo>
                    <a:pt x="0" y="0"/>
                  </a:lnTo>
                  <a:close/>
                </a:path>
              </a:pathLst>
            </a:custGeom>
            <a:solidFill>
              <a:srgbClr val="BDC9D4"/>
            </a:solidFill>
            <a:ln w="9525">
              <a:noFill/>
              <a:round/>
              <a:headEnd/>
              <a:tailEnd/>
            </a:ln>
          </p:spPr>
          <p:txBody>
            <a:bodyPr/>
            <a:lstStyle/>
            <a:p>
              <a:endParaRPr lang="en-US">
                <a:latin typeface="Calibri" pitchFamily="34" charset="0"/>
              </a:endParaRPr>
            </a:p>
          </p:txBody>
        </p:sp>
        <p:sp>
          <p:nvSpPr>
            <p:cNvPr id="23667" name="Freeform 350"/>
            <p:cNvSpPr>
              <a:spLocks/>
            </p:cNvSpPr>
            <p:nvPr/>
          </p:nvSpPr>
          <p:spPr bwMode="auto">
            <a:xfrm>
              <a:off x="1533" y="2003"/>
              <a:ext cx="121" cy="214"/>
            </a:xfrm>
            <a:custGeom>
              <a:avLst/>
              <a:gdLst>
                <a:gd name="T0" fmla="*/ 121 w 121"/>
                <a:gd name="T1" fmla="*/ 9 h 214"/>
                <a:gd name="T2" fmla="*/ 90 w 121"/>
                <a:gd name="T3" fmla="*/ 0 h 214"/>
                <a:gd name="T4" fmla="*/ 64 w 121"/>
                <a:gd name="T5" fmla="*/ 19 h 214"/>
                <a:gd name="T6" fmla="*/ 28 w 121"/>
                <a:gd name="T7" fmla="*/ 62 h 214"/>
                <a:gd name="T8" fmla="*/ 7 w 121"/>
                <a:gd name="T9" fmla="*/ 104 h 214"/>
                <a:gd name="T10" fmla="*/ 0 w 121"/>
                <a:gd name="T11" fmla="*/ 140 h 214"/>
                <a:gd name="T12" fmla="*/ 4 w 121"/>
                <a:gd name="T13" fmla="*/ 171 h 214"/>
                <a:gd name="T14" fmla="*/ 14 w 121"/>
                <a:gd name="T15" fmla="*/ 214 h 214"/>
                <a:gd name="T16" fmla="*/ 40 w 121"/>
                <a:gd name="T17" fmla="*/ 214 h 214"/>
                <a:gd name="T18" fmla="*/ 57 w 121"/>
                <a:gd name="T19" fmla="*/ 214 h 214"/>
                <a:gd name="T20" fmla="*/ 35 w 121"/>
                <a:gd name="T21" fmla="*/ 168 h 214"/>
                <a:gd name="T22" fmla="*/ 40 w 121"/>
                <a:gd name="T23" fmla="*/ 130 h 214"/>
                <a:gd name="T24" fmla="*/ 76 w 121"/>
                <a:gd name="T25" fmla="*/ 50 h 214"/>
                <a:gd name="T26" fmla="*/ 121 w 121"/>
                <a:gd name="T27" fmla="*/ 9 h 214"/>
                <a:gd name="T28" fmla="*/ 121 w 121"/>
                <a:gd name="T29" fmla="*/ 9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4"/>
                <a:gd name="T47" fmla="*/ 121 w 12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4">
                  <a:moveTo>
                    <a:pt x="121" y="9"/>
                  </a:moveTo>
                  <a:lnTo>
                    <a:pt x="90" y="0"/>
                  </a:lnTo>
                  <a:lnTo>
                    <a:pt x="64" y="19"/>
                  </a:lnTo>
                  <a:lnTo>
                    <a:pt x="28" y="62"/>
                  </a:lnTo>
                  <a:lnTo>
                    <a:pt x="7" y="104"/>
                  </a:lnTo>
                  <a:lnTo>
                    <a:pt x="0" y="140"/>
                  </a:lnTo>
                  <a:lnTo>
                    <a:pt x="4" y="171"/>
                  </a:lnTo>
                  <a:lnTo>
                    <a:pt x="14" y="214"/>
                  </a:lnTo>
                  <a:lnTo>
                    <a:pt x="40" y="214"/>
                  </a:lnTo>
                  <a:lnTo>
                    <a:pt x="57" y="214"/>
                  </a:lnTo>
                  <a:lnTo>
                    <a:pt x="35" y="168"/>
                  </a:lnTo>
                  <a:lnTo>
                    <a:pt x="40" y="130"/>
                  </a:lnTo>
                  <a:lnTo>
                    <a:pt x="76" y="50"/>
                  </a:lnTo>
                  <a:lnTo>
                    <a:pt x="121" y="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68" name="Freeform 351"/>
            <p:cNvSpPr>
              <a:spLocks/>
            </p:cNvSpPr>
            <p:nvPr/>
          </p:nvSpPr>
          <p:spPr bwMode="auto">
            <a:xfrm>
              <a:off x="1335" y="2157"/>
              <a:ext cx="110" cy="45"/>
            </a:xfrm>
            <a:custGeom>
              <a:avLst/>
              <a:gdLst>
                <a:gd name="T0" fmla="*/ 0 w 110"/>
                <a:gd name="T1" fmla="*/ 14 h 45"/>
                <a:gd name="T2" fmla="*/ 22 w 110"/>
                <a:gd name="T3" fmla="*/ 0 h 45"/>
                <a:gd name="T4" fmla="*/ 64 w 110"/>
                <a:gd name="T5" fmla="*/ 0 h 45"/>
                <a:gd name="T6" fmla="*/ 110 w 110"/>
                <a:gd name="T7" fmla="*/ 14 h 45"/>
                <a:gd name="T8" fmla="*/ 110 w 110"/>
                <a:gd name="T9" fmla="*/ 43 h 45"/>
                <a:gd name="T10" fmla="*/ 69 w 110"/>
                <a:gd name="T11" fmla="*/ 45 h 45"/>
                <a:gd name="T12" fmla="*/ 0 w 110"/>
                <a:gd name="T13" fmla="*/ 22 h 45"/>
                <a:gd name="T14" fmla="*/ 0 w 110"/>
                <a:gd name="T15" fmla="*/ 14 h 45"/>
                <a:gd name="T16" fmla="*/ 0 w 110"/>
                <a:gd name="T17" fmla="*/ 1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5"/>
                <a:gd name="T29" fmla="*/ 110 w 11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5">
                  <a:moveTo>
                    <a:pt x="0" y="14"/>
                  </a:moveTo>
                  <a:lnTo>
                    <a:pt x="22" y="0"/>
                  </a:lnTo>
                  <a:lnTo>
                    <a:pt x="64" y="0"/>
                  </a:lnTo>
                  <a:lnTo>
                    <a:pt x="110" y="14"/>
                  </a:lnTo>
                  <a:lnTo>
                    <a:pt x="110" y="43"/>
                  </a:lnTo>
                  <a:lnTo>
                    <a:pt x="69" y="45"/>
                  </a:lnTo>
                  <a:lnTo>
                    <a:pt x="0" y="22"/>
                  </a:lnTo>
                  <a:lnTo>
                    <a:pt x="0" y="1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9" name="Freeform 352"/>
            <p:cNvSpPr>
              <a:spLocks/>
            </p:cNvSpPr>
            <p:nvPr/>
          </p:nvSpPr>
          <p:spPr bwMode="auto">
            <a:xfrm>
              <a:off x="1264" y="2095"/>
              <a:ext cx="35" cy="86"/>
            </a:xfrm>
            <a:custGeom>
              <a:avLst/>
              <a:gdLst>
                <a:gd name="T0" fmla="*/ 9 w 35"/>
                <a:gd name="T1" fmla="*/ 3 h 86"/>
                <a:gd name="T2" fmla="*/ 0 w 35"/>
                <a:gd name="T3" fmla="*/ 43 h 86"/>
                <a:gd name="T4" fmla="*/ 2 w 35"/>
                <a:gd name="T5" fmla="*/ 69 h 86"/>
                <a:gd name="T6" fmla="*/ 19 w 35"/>
                <a:gd name="T7" fmla="*/ 86 h 86"/>
                <a:gd name="T8" fmla="*/ 35 w 35"/>
                <a:gd name="T9" fmla="*/ 48 h 86"/>
                <a:gd name="T10" fmla="*/ 24 w 35"/>
                <a:gd name="T11" fmla="*/ 34 h 86"/>
                <a:gd name="T12" fmla="*/ 24 w 35"/>
                <a:gd name="T13" fmla="*/ 0 h 86"/>
                <a:gd name="T14" fmla="*/ 9 w 35"/>
                <a:gd name="T15" fmla="*/ 3 h 86"/>
                <a:gd name="T16" fmla="*/ 9 w 35"/>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6"/>
                <a:gd name="T29" fmla="*/ 35 w 3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6">
                  <a:moveTo>
                    <a:pt x="9" y="3"/>
                  </a:moveTo>
                  <a:lnTo>
                    <a:pt x="0" y="43"/>
                  </a:lnTo>
                  <a:lnTo>
                    <a:pt x="2" y="69"/>
                  </a:lnTo>
                  <a:lnTo>
                    <a:pt x="19" y="86"/>
                  </a:lnTo>
                  <a:lnTo>
                    <a:pt x="35" y="48"/>
                  </a:lnTo>
                  <a:lnTo>
                    <a:pt x="24" y="34"/>
                  </a:lnTo>
                  <a:lnTo>
                    <a:pt x="24" y="0"/>
                  </a:lnTo>
                  <a:lnTo>
                    <a:pt x="9" y="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0" name="Freeform 353"/>
            <p:cNvSpPr>
              <a:spLocks/>
            </p:cNvSpPr>
            <p:nvPr/>
          </p:nvSpPr>
          <p:spPr bwMode="auto">
            <a:xfrm>
              <a:off x="1233" y="1998"/>
              <a:ext cx="59" cy="90"/>
            </a:xfrm>
            <a:custGeom>
              <a:avLst/>
              <a:gdLst>
                <a:gd name="T0" fmla="*/ 50 w 59"/>
                <a:gd name="T1" fmla="*/ 0 h 90"/>
                <a:gd name="T2" fmla="*/ 0 w 59"/>
                <a:gd name="T3" fmla="*/ 55 h 90"/>
                <a:gd name="T4" fmla="*/ 14 w 59"/>
                <a:gd name="T5" fmla="*/ 90 h 90"/>
                <a:gd name="T6" fmla="*/ 47 w 59"/>
                <a:gd name="T7" fmla="*/ 43 h 90"/>
                <a:gd name="T8" fmla="*/ 59 w 59"/>
                <a:gd name="T9" fmla="*/ 5 h 90"/>
                <a:gd name="T10" fmla="*/ 50 w 59"/>
                <a:gd name="T11" fmla="*/ 0 h 90"/>
                <a:gd name="T12" fmla="*/ 50 w 59"/>
                <a:gd name="T13" fmla="*/ 0 h 90"/>
                <a:gd name="T14" fmla="*/ 0 60000 65536"/>
                <a:gd name="T15" fmla="*/ 0 60000 65536"/>
                <a:gd name="T16" fmla="*/ 0 60000 65536"/>
                <a:gd name="T17" fmla="*/ 0 60000 65536"/>
                <a:gd name="T18" fmla="*/ 0 60000 65536"/>
                <a:gd name="T19" fmla="*/ 0 60000 65536"/>
                <a:gd name="T20" fmla="*/ 0 60000 65536"/>
                <a:gd name="T21" fmla="*/ 0 w 59"/>
                <a:gd name="T22" fmla="*/ 0 h 90"/>
                <a:gd name="T23" fmla="*/ 59 w 59"/>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0">
                  <a:moveTo>
                    <a:pt x="50" y="0"/>
                  </a:moveTo>
                  <a:lnTo>
                    <a:pt x="0" y="55"/>
                  </a:lnTo>
                  <a:lnTo>
                    <a:pt x="14" y="90"/>
                  </a:lnTo>
                  <a:lnTo>
                    <a:pt x="47" y="43"/>
                  </a:lnTo>
                  <a:lnTo>
                    <a:pt x="59" y="5"/>
                  </a:lnTo>
                  <a:lnTo>
                    <a:pt x="5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1" name="Freeform 354"/>
            <p:cNvSpPr>
              <a:spLocks/>
            </p:cNvSpPr>
            <p:nvPr/>
          </p:nvSpPr>
          <p:spPr bwMode="auto">
            <a:xfrm>
              <a:off x="1704" y="1775"/>
              <a:ext cx="559" cy="237"/>
            </a:xfrm>
            <a:custGeom>
              <a:avLst/>
              <a:gdLst>
                <a:gd name="T0" fmla="*/ 269 w 559"/>
                <a:gd name="T1" fmla="*/ 161 h 237"/>
                <a:gd name="T2" fmla="*/ 309 w 559"/>
                <a:gd name="T3" fmla="*/ 183 h 237"/>
                <a:gd name="T4" fmla="*/ 367 w 559"/>
                <a:gd name="T5" fmla="*/ 209 h 237"/>
                <a:gd name="T6" fmla="*/ 433 w 559"/>
                <a:gd name="T7" fmla="*/ 237 h 237"/>
                <a:gd name="T8" fmla="*/ 536 w 559"/>
                <a:gd name="T9" fmla="*/ 235 h 237"/>
                <a:gd name="T10" fmla="*/ 559 w 559"/>
                <a:gd name="T11" fmla="*/ 230 h 237"/>
                <a:gd name="T12" fmla="*/ 557 w 559"/>
                <a:gd name="T13" fmla="*/ 216 h 237"/>
                <a:gd name="T14" fmla="*/ 550 w 559"/>
                <a:gd name="T15" fmla="*/ 128 h 237"/>
                <a:gd name="T16" fmla="*/ 550 w 559"/>
                <a:gd name="T17" fmla="*/ 43 h 237"/>
                <a:gd name="T18" fmla="*/ 431 w 559"/>
                <a:gd name="T19" fmla="*/ 33 h 237"/>
                <a:gd name="T20" fmla="*/ 381 w 559"/>
                <a:gd name="T21" fmla="*/ 26 h 237"/>
                <a:gd name="T22" fmla="*/ 336 w 559"/>
                <a:gd name="T23" fmla="*/ 0 h 237"/>
                <a:gd name="T24" fmla="*/ 286 w 559"/>
                <a:gd name="T25" fmla="*/ 0 h 237"/>
                <a:gd name="T26" fmla="*/ 243 w 559"/>
                <a:gd name="T27" fmla="*/ 7 h 237"/>
                <a:gd name="T28" fmla="*/ 205 w 559"/>
                <a:gd name="T29" fmla="*/ 7 h 237"/>
                <a:gd name="T30" fmla="*/ 179 w 559"/>
                <a:gd name="T31" fmla="*/ 12 h 237"/>
                <a:gd name="T32" fmla="*/ 129 w 559"/>
                <a:gd name="T33" fmla="*/ 31 h 237"/>
                <a:gd name="T34" fmla="*/ 43 w 559"/>
                <a:gd name="T35" fmla="*/ 62 h 237"/>
                <a:gd name="T36" fmla="*/ 14 w 559"/>
                <a:gd name="T37" fmla="*/ 74 h 237"/>
                <a:gd name="T38" fmla="*/ 0 w 559"/>
                <a:gd name="T39" fmla="*/ 93 h 237"/>
                <a:gd name="T40" fmla="*/ 10 w 559"/>
                <a:gd name="T41" fmla="*/ 109 h 237"/>
                <a:gd name="T42" fmla="*/ 19 w 559"/>
                <a:gd name="T43" fmla="*/ 109 h 237"/>
                <a:gd name="T44" fmla="*/ 38 w 559"/>
                <a:gd name="T45" fmla="*/ 109 h 237"/>
                <a:gd name="T46" fmla="*/ 57 w 559"/>
                <a:gd name="T47" fmla="*/ 131 h 237"/>
                <a:gd name="T48" fmla="*/ 138 w 559"/>
                <a:gd name="T49" fmla="*/ 133 h 237"/>
                <a:gd name="T50" fmla="*/ 150 w 559"/>
                <a:gd name="T51" fmla="*/ 145 h 237"/>
                <a:gd name="T52" fmla="*/ 212 w 559"/>
                <a:gd name="T53" fmla="*/ 152 h 237"/>
                <a:gd name="T54" fmla="*/ 269 w 559"/>
                <a:gd name="T55" fmla="*/ 161 h 237"/>
                <a:gd name="T56" fmla="*/ 269 w 559"/>
                <a:gd name="T57" fmla="*/ 161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237"/>
                <a:gd name="T89" fmla="*/ 559 w 559"/>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237">
                  <a:moveTo>
                    <a:pt x="269" y="161"/>
                  </a:moveTo>
                  <a:lnTo>
                    <a:pt x="309" y="183"/>
                  </a:lnTo>
                  <a:lnTo>
                    <a:pt x="367" y="209"/>
                  </a:lnTo>
                  <a:lnTo>
                    <a:pt x="433" y="237"/>
                  </a:lnTo>
                  <a:lnTo>
                    <a:pt x="536" y="235"/>
                  </a:lnTo>
                  <a:lnTo>
                    <a:pt x="559" y="230"/>
                  </a:lnTo>
                  <a:lnTo>
                    <a:pt x="557" y="216"/>
                  </a:lnTo>
                  <a:lnTo>
                    <a:pt x="550" y="128"/>
                  </a:lnTo>
                  <a:lnTo>
                    <a:pt x="550" y="43"/>
                  </a:lnTo>
                  <a:lnTo>
                    <a:pt x="431" y="33"/>
                  </a:lnTo>
                  <a:lnTo>
                    <a:pt x="381" y="26"/>
                  </a:lnTo>
                  <a:lnTo>
                    <a:pt x="336" y="0"/>
                  </a:lnTo>
                  <a:lnTo>
                    <a:pt x="286" y="0"/>
                  </a:lnTo>
                  <a:lnTo>
                    <a:pt x="243" y="7"/>
                  </a:lnTo>
                  <a:lnTo>
                    <a:pt x="205" y="7"/>
                  </a:lnTo>
                  <a:lnTo>
                    <a:pt x="179" y="12"/>
                  </a:lnTo>
                  <a:lnTo>
                    <a:pt x="129" y="31"/>
                  </a:lnTo>
                  <a:lnTo>
                    <a:pt x="43" y="62"/>
                  </a:lnTo>
                  <a:lnTo>
                    <a:pt x="14" y="74"/>
                  </a:lnTo>
                  <a:lnTo>
                    <a:pt x="0" y="93"/>
                  </a:lnTo>
                  <a:lnTo>
                    <a:pt x="10" y="109"/>
                  </a:lnTo>
                  <a:lnTo>
                    <a:pt x="19" y="109"/>
                  </a:lnTo>
                  <a:lnTo>
                    <a:pt x="38" y="109"/>
                  </a:lnTo>
                  <a:lnTo>
                    <a:pt x="57" y="131"/>
                  </a:lnTo>
                  <a:lnTo>
                    <a:pt x="138" y="133"/>
                  </a:lnTo>
                  <a:lnTo>
                    <a:pt x="150" y="145"/>
                  </a:lnTo>
                  <a:lnTo>
                    <a:pt x="212" y="152"/>
                  </a:lnTo>
                  <a:lnTo>
                    <a:pt x="269" y="161"/>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72" name="Freeform 355"/>
            <p:cNvSpPr>
              <a:spLocks/>
            </p:cNvSpPr>
            <p:nvPr/>
          </p:nvSpPr>
          <p:spPr bwMode="auto">
            <a:xfrm>
              <a:off x="1959" y="1863"/>
              <a:ext cx="116" cy="21"/>
            </a:xfrm>
            <a:custGeom>
              <a:avLst/>
              <a:gdLst>
                <a:gd name="T0" fmla="*/ 35 w 116"/>
                <a:gd name="T1" fmla="*/ 12 h 21"/>
                <a:gd name="T2" fmla="*/ 71 w 116"/>
                <a:gd name="T3" fmla="*/ 17 h 21"/>
                <a:gd name="T4" fmla="*/ 116 w 116"/>
                <a:gd name="T5" fmla="*/ 21 h 21"/>
                <a:gd name="T6" fmla="*/ 102 w 116"/>
                <a:gd name="T7" fmla="*/ 7 h 21"/>
                <a:gd name="T8" fmla="*/ 69 w 116"/>
                <a:gd name="T9" fmla="*/ 0 h 21"/>
                <a:gd name="T10" fmla="*/ 0 w 116"/>
                <a:gd name="T11" fmla="*/ 2 h 21"/>
                <a:gd name="T12" fmla="*/ 35 w 116"/>
                <a:gd name="T13" fmla="*/ 12 h 21"/>
                <a:gd name="T14" fmla="*/ 35 w 116"/>
                <a:gd name="T15" fmla="*/ 12 h 2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1"/>
                <a:gd name="T26" fmla="*/ 116 w 11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1">
                  <a:moveTo>
                    <a:pt x="35" y="12"/>
                  </a:moveTo>
                  <a:lnTo>
                    <a:pt x="71" y="17"/>
                  </a:lnTo>
                  <a:lnTo>
                    <a:pt x="116" y="21"/>
                  </a:lnTo>
                  <a:lnTo>
                    <a:pt x="102" y="7"/>
                  </a:lnTo>
                  <a:lnTo>
                    <a:pt x="69" y="0"/>
                  </a:lnTo>
                  <a:lnTo>
                    <a:pt x="0" y="2"/>
                  </a:lnTo>
                  <a:lnTo>
                    <a:pt x="35" y="1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3" name="Freeform 356"/>
            <p:cNvSpPr>
              <a:spLocks/>
            </p:cNvSpPr>
            <p:nvPr/>
          </p:nvSpPr>
          <p:spPr bwMode="auto">
            <a:xfrm>
              <a:off x="1704" y="1799"/>
              <a:ext cx="190" cy="76"/>
            </a:xfrm>
            <a:custGeom>
              <a:avLst/>
              <a:gdLst>
                <a:gd name="T0" fmla="*/ 169 w 190"/>
                <a:gd name="T1" fmla="*/ 0 h 76"/>
                <a:gd name="T2" fmla="*/ 52 w 190"/>
                <a:gd name="T3" fmla="*/ 38 h 76"/>
                <a:gd name="T4" fmla="*/ 14 w 190"/>
                <a:gd name="T5" fmla="*/ 50 h 76"/>
                <a:gd name="T6" fmla="*/ 0 w 190"/>
                <a:gd name="T7" fmla="*/ 66 h 76"/>
                <a:gd name="T8" fmla="*/ 14 w 190"/>
                <a:gd name="T9" fmla="*/ 76 h 76"/>
                <a:gd name="T10" fmla="*/ 52 w 190"/>
                <a:gd name="T11" fmla="*/ 52 h 76"/>
                <a:gd name="T12" fmla="*/ 93 w 190"/>
                <a:gd name="T13" fmla="*/ 47 h 76"/>
                <a:gd name="T14" fmla="*/ 160 w 190"/>
                <a:gd name="T15" fmla="*/ 24 h 76"/>
                <a:gd name="T16" fmla="*/ 190 w 190"/>
                <a:gd name="T17" fmla="*/ 7 h 76"/>
                <a:gd name="T18" fmla="*/ 169 w 190"/>
                <a:gd name="T19" fmla="*/ 0 h 76"/>
                <a:gd name="T20" fmla="*/ 169 w 19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76"/>
                <a:gd name="T35" fmla="*/ 190 w 19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76">
                  <a:moveTo>
                    <a:pt x="169" y="0"/>
                  </a:moveTo>
                  <a:lnTo>
                    <a:pt x="52" y="38"/>
                  </a:lnTo>
                  <a:lnTo>
                    <a:pt x="14" y="50"/>
                  </a:lnTo>
                  <a:lnTo>
                    <a:pt x="0" y="66"/>
                  </a:lnTo>
                  <a:lnTo>
                    <a:pt x="14" y="76"/>
                  </a:lnTo>
                  <a:lnTo>
                    <a:pt x="52" y="52"/>
                  </a:lnTo>
                  <a:lnTo>
                    <a:pt x="93" y="47"/>
                  </a:lnTo>
                  <a:lnTo>
                    <a:pt x="160" y="24"/>
                  </a:lnTo>
                  <a:lnTo>
                    <a:pt x="190" y="7"/>
                  </a:lnTo>
                  <a:lnTo>
                    <a:pt x="16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4" name="Freeform 357"/>
            <p:cNvSpPr>
              <a:spLocks/>
            </p:cNvSpPr>
            <p:nvPr/>
          </p:nvSpPr>
          <p:spPr bwMode="auto">
            <a:xfrm>
              <a:off x="1759" y="1865"/>
              <a:ext cx="55" cy="24"/>
            </a:xfrm>
            <a:custGeom>
              <a:avLst/>
              <a:gdLst>
                <a:gd name="T0" fmla="*/ 0 w 55"/>
                <a:gd name="T1" fmla="*/ 10 h 24"/>
                <a:gd name="T2" fmla="*/ 36 w 55"/>
                <a:gd name="T3" fmla="*/ 0 h 24"/>
                <a:gd name="T4" fmla="*/ 55 w 55"/>
                <a:gd name="T5" fmla="*/ 7 h 24"/>
                <a:gd name="T6" fmla="*/ 43 w 55"/>
                <a:gd name="T7" fmla="*/ 24 h 24"/>
                <a:gd name="T8" fmla="*/ 2 w 55"/>
                <a:gd name="T9" fmla="*/ 24 h 24"/>
                <a:gd name="T10" fmla="*/ 0 w 55"/>
                <a:gd name="T11" fmla="*/ 10 h 24"/>
                <a:gd name="T12" fmla="*/ 0 w 55"/>
                <a:gd name="T13" fmla="*/ 10 h 24"/>
                <a:gd name="T14" fmla="*/ 0 60000 65536"/>
                <a:gd name="T15" fmla="*/ 0 60000 65536"/>
                <a:gd name="T16" fmla="*/ 0 60000 65536"/>
                <a:gd name="T17" fmla="*/ 0 60000 65536"/>
                <a:gd name="T18" fmla="*/ 0 60000 65536"/>
                <a:gd name="T19" fmla="*/ 0 60000 65536"/>
                <a:gd name="T20" fmla="*/ 0 60000 65536"/>
                <a:gd name="T21" fmla="*/ 0 w 55"/>
                <a:gd name="T22" fmla="*/ 0 h 24"/>
                <a:gd name="T23" fmla="*/ 55 w 5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4">
                  <a:moveTo>
                    <a:pt x="0" y="10"/>
                  </a:moveTo>
                  <a:lnTo>
                    <a:pt x="36" y="0"/>
                  </a:lnTo>
                  <a:lnTo>
                    <a:pt x="55" y="7"/>
                  </a:lnTo>
                  <a:lnTo>
                    <a:pt x="43" y="24"/>
                  </a:lnTo>
                  <a:lnTo>
                    <a:pt x="2" y="24"/>
                  </a:lnTo>
                  <a:lnTo>
                    <a:pt x="0" y="1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5" name="Freeform 358"/>
            <p:cNvSpPr>
              <a:spLocks/>
            </p:cNvSpPr>
            <p:nvPr/>
          </p:nvSpPr>
          <p:spPr bwMode="auto">
            <a:xfrm>
              <a:off x="1830" y="1823"/>
              <a:ext cx="98" cy="57"/>
            </a:xfrm>
            <a:custGeom>
              <a:avLst/>
              <a:gdLst>
                <a:gd name="T0" fmla="*/ 79 w 98"/>
                <a:gd name="T1" fmla="*/ 0 h 57"/>
                <a:gd name="T2" fmla="*/ 98 w 98"/>
                <a:gd name="T3" fmla="*/ 14 h 57"/>
                <a:gd name="T4" fmla="*/ 88 w 98"/>
                <a:gd name="T5" fmla="*/ 35 h 57"/>
                <a:gd name="T6" fmla="*/ 69 w 98"/>
                <a:gd name="T7" fmla="*/ 45 h 57"/>
                <a:gd name="T8" fmla="*/ 12 w 98"/>
                <a:gd name="T9" fmla="*/ 57 h 57"/>
                <a:gd name="T10" fmla="*/ 0 w 98"/>
                <a:gd name="T11" fmla="*/ 30 h 57"/>
                <a:gd name="T12" fmla="*/ 38 w 98"/>
                <a:gd name="T13" fmla="*/ 19 h 57"/>
                <a:gd name="T14" fmla="*/ 79 w 98"/>
                <a:gd name="T15" fmla="*/ 0 h 57"/>
                <a:gd name="T16" fmla="*/ 79 w 9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7"/>
                <a:gd name="T29" fmla="*/ 98 w 9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7">
                  <a:moveTo>
                    <a:pt x="79" y="0"/>
                  </a:moveTo>
                  <a:lnTo>
                    <a:pt x="98" y="14"/>
                  </a:lnTo>
                  <a:lnTo>
                    <a:pt x="88" y="35"/>
                  </a:lnTo>
                  <a:lnTo>
                    <a:pt x="69" y="45"/>
                  </a:lnTo>
                  <a:lnTo>
                    <a:pt x="12" y="57"/>
                  </a:lnTo>
                  <a:lnTo>
                    <a:pt x="0" y="30"/>
                  </a:lnTo>
                  <a:lnTo>
                    <a:pt x="38" y="19"/>
                  </a:lnTo>
                  <a:lnTo>
                    <a:pt x="7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6" name="Freeform 359"/>
            <p:cNvSpPr>
              <a:spLocks/>
            </p:cNvSpPr>
            <p:nvPr/>
          </p:nvSpPr>
          <p:spPr bwMode="auto">
            <a:xfrm>
              <a:off x="1845" y="1887"/>
              <a:ext cx="42" cy="21"/>
            </a:xfrm>
            <a:custGeom>
              <a:avLst/>
              <a:gdLst>
                <a:gd name="T0" fmla="*/ 2 w 42"/>
                <a:gd name="T1" fmla="*/ 2 h 21"/>
                <a:gd name="T2" fmla="*/ 33 w 42"/>
                <a:gd name="T3" fmla="*/ 0 h 21"/>
                <a:gd name="T4" fmla="*/ 42 w 42"/>
                <a:gd name="T5" fmla="*/ 19 h 21"/>
                <a:gd name="T6" fmla="*/ 23 w 42"/>
                <a:gd name="T7" fmla="*/ 21 h 21"/>
                <a:gd name="T8" fmla="*/ 0 w 42"/>
                <a:gd name="T9" fmla="*/ 21 h 21"/>
                <a:gd name="T10" fmla="*/ 2 w 42"/>
                <a:gd name="T11" fmla="*/ 2 h 21"/>
                <a:gd name="T12" fmla="*/ 2 w 42"/>
                <a:gd name="T13" fmla="*/ 2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2" y="2"/>
                  </a:moveTo>
                  <a:lnTo>
                    <a:pt x="33" y="0"/>
                  </a:lnTo>
                  <a:lnTo>
                    <a:pt x="42" y="19"/>
                  </a:lnTo>
                  <a:lnTo>
                    <a:pt x="23" y="21"/>
                  </a:lnTo>
                  <a:lnTo>
                    <a:pt x="0" y="21"/>
                  </a:lnTo>
                  <a:lnTo>
                    <a:pt x="2"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7" name="Freeform 360"/>
            <p:cNvSpPr>
              <a:spLocks/>
            </p:cNvSpPr>
            <p:nvPr/>
          </p:nvSpPr>
          <p:spPr bwMode="auto">
            <a:xfrm>
              <a:off x="1887" y="1875"/>
              <a:ext cx="96" cy="47"/>
            </a:xfrm>
            <a:custGeom>
              <a:avLst/>
              <a:gdLst>
                <a:gd name="T0" fmla="*/ 81 w 96"/>
                <a:gd name="T1" fmla="*/ 0 h 47"/>
                <a:gd name="T2" fmla="*/ 96 w 96"/>
                <a:gd name="T3" fmla="*/ 14 h 47"/>
                <a:gd name="T4" fmla="*/ 86 w 96"/>
                <a:gd name="T5" fmla="*/ 47 h 47"/>
                <a:gd name="T6" fmla="*/ 0 w 96"/>
                <a:gd name="T7" fmla="*/ 40 h 47"/>
                <a:gd name="T8" fmla="*/ 5 w 96"/>
                <a:gd name="T9" fmla="*/ 14 h 47"/>
                <a:gd name="T10" fmla="*/ 22 w 96"/>
                <a:gd name="T11" fmla="*/ 12 h 47"/>
                <a:gd name="T12" fmla="*/ 48 w 96"/>
                <a:gd name="T13" fmla="*/ 7 h 47"/>
                <a:gd name="T14" fmla="*/ 81 w 96"/>
                <a:gd name="T15" fmla="*/ 0 h 47"/>
                <a:gd name="T16" fmla="*/ 81 w 9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47"/>
                <a:gd name="T29" fmla="*/ 96 w 9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47">
                  <a:moveTo>
                    <a:pt x="81" y="0"/>
                  </a:moveTo>
                  <a:lnTo>
                    <a:pt x="96" y="14"/>
                  </a:lnTo>
                  <a:lnTo>
                    <a:pt x="86" y="47"/>
                  </a:lnTo>
                  <a:lnTo>
                    <a:pt x="0" y="40"/>
                  </a:lnTo>
                  <a:lnTo>
                    <a:pt x="5" y="14"/>
                  </a:lnTo>
                  <a:lnTo>
                    <a:pt x="22" y="12"/>
                  </a:lnTo>
                  <a:lnTo>
                    <a:pt x="48" y="7"/>
                  </a:lnTo>
                  <a:lnTo>
                    <a:pt x="8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8" name="Freeform 361"/>
            <p:cNvSpPr>
              <a:spLocks/>
            </p:cNvSpPr>
            <p:nvPr/>
          </p:nvSpPr>
          <p:spPr bwMode="auto">
            <a:xfrm>
              <a:off x="3422" y="1222"/>
              <a:ext cx="293" cy="302"/>
            </a:xfrm>
            <a:custGeom>
              <a:avLst/>
              <a:gdLst>
                <a:gd name="T0" fmla="*/ 0 w 293"/>
                <a:gd name="T1" fmla="*/ 38 h 302"/>
                <a:gd name="T2" fmla="*/ 69 w 293"/>
                <a:gd name="T3" fmla="*/ 140 h 302"/>
                <a:gd name="T4" fmla="*/ 158 w 293"/>
                <a:gd name="T5" fmla="*/ 237 h 302"/>
                <a:gd name="T6" fmla="*/ 181 w 293"/>
                <a:gd name="T7" fmla="*/ 302 h 302"/>
                <a:gd name="T8" fmla="*/ 293 w 293"/>
                <a:gd name="T9" fmla="*/ 228 h 302"/>
                <a:gd name="T10" fmla="*/ 217 w 293"/>
                <a:gd name="T11" fmla="*/ 121 h 302"/>
                <a:gd name="T12" fmla="*/ 81 w 293"/>
                <a:gd name="T13" fmla="*/ 14 h 302"/>
                <a:gd name="T14" fmla="*/ 31 w 293"/>
                <a:gd name="T15" fmla="*/ 0 h 302"/>
                <a:gd name="T16" fmla="*/ 0 w 293"/>
                <a:gd name="T17" fmla="*/ 38 h 302"/>
                <a:gd name="T18" fmla="*/ 0 w 293"/>
                <a:gd name="T19" fmla="*/ 38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02"/>
                <a:gd name="T32" fmla="*/ 293 w 293"/>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02">
                  <a:moveTo>
                    <a:pt x="0" y="38"/>
                  </a:moveTo>
                  <a:lnTo>
                    <a:pt x="69" y="140"/>
                  </a:lnTo>
                  <a:lnTo>
                    <a:pt x="158" y="237"/>
                  </a:lnTo>
                  <a:lnTo>
                    <a:pt x="181" y="302"/>
                  </a:lnTo>
                  <a:lnTo>
                    <a:pt x="293" y="228"/>
                  </a:lnTo>
                  <a:lnTo>
                    <a:pt x="217" y="121"/>
                  </a:lnTo>
                  <a:lnTo>
                    <a:pt x="81" y="14"/>
                  </a:lnTo>
                  <a:lnTo>
                    <a:pt x="31" y="0"/>
                  </a:lnTo>
                  <a:lnTo>
                    <a:pt x="0"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79" name="Freeform 362"/>
            <p:cNvSpPr>
              <a:spLocks/>
            </p:cNvSpPr>
            <p:nvPr/>
          </p:nvSpPr>
          <p:spPr bwMode="auto">
            <a:xfrm>
              <a:off x="3327" y="1419"/>
              <a:ext cx="117" cy="264"/>
            </a:xfrm>
            <a:custGeom>
              <a:avLst/>
              <a:gdLst>
                <a:gd name="T0" fmla="*/ 0 w 117"/>
                <a:gd name="T1" fmla="*/ 223 h 264"/>
                <a:gd name="T2" fmla="*/ 22 w 117"/>
                <a:gd name="T3" fmla="*/ 81 h 264"/>
                <a:gd name="T4" fmla="*/ 45 w 117"/>
                <a:gd name="T5" fmla="*/ 0 h 264"/>
                <a:gd name="T6" fmla="*/ 69 w 117"/>
                <a:gd name="T7" fmla="*/ 59 h 264"/>
                <a:gd name="T8" fmla="*/ 117 w 117"/>
                <a:gd name="T9" fmla="*/ 152 h 264"/>
                <a:gd name="T10" fmla="*/ 100 w 117"/>
                <a:gd name="T11" fmla="*/ 188 h 264"/>
                <a:gd name="T12" fmla="*/ 62 w 117"/>
                <a:gd name="T13" fmla="*/ 226 h 264"/>
                <a:gd name="T14" fmla="*/ 3 w 117"/>
                <a:gd name="T15" fmla="*/ 264 h 264"/>
                <a:gd name="T16" fmla="*/ 0 w 117"/>
                <a:gd name="T17" fmla="*/ 223 h 264"/>
                <a:gd name="T18" fmla="*/ 0 w 117"/>
                <a:gd name="T19" fmla="*/ 22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64"/>
                <a:gd name="T32" fmla="*/ 117 w 11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64">
                  <a:moveTo>
                    <a:pt x="0" y="223"/>
                  </a:moveTo>
                  <a:lnTo>
                    <a:pt x="22" y="81"/>
                  </a:lnTo>
                  <a:lnTo>
                    <a:pt x="45" y="0"/>
                  </a:lnTo>
                  <a:lnTo>
                    <a:pt x="69" y="59"/>
                  </a:lnTo>
                  <a:lnTo>
                    <a:pt x="117" y="152"/>
                  </a:lnTo>
                  <a:lnTo>
                    <a:pt x="100" y="188"/>
                  </a:lnTo>
                  <a:lnTo>
                    <a:pt x="62" y="226"/>
                  </a:lnTo>
                  <a:lnTo>
                    <a:pt x="3" y="264"/>
                  </a:lnTo>
                  <a:lnTo>
                    <a:pt x="0" y="22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0" name="Freeform 363"/>
            <p:cNvSpPr>
              <a:spLocks/>
            </p:cNvSpPr>
            <p:nvPr/>
          </p:nvSpPr>
          <p:spPr bwMode="auto">
            <a:xfrm>
              <a:off x="3244" y="1274"/>
              <a:ext cx="128" cy="72"/>
            </a:xfrm>
            <a:custGeom>
              <a:avLst/>
              <a:gdLst>
                <a:gd name="T0" fmla="*/ 31 w 128"/>
                <a:gd name="T1" fmla="*/ 34 h 72"/>
                <a:gd name="T2" fmla="*/ 0 w 128"/>
                <a:gd name="T3" fmla="*/ 50 h 72"/>
                <a:gd name="T4" fmla="*/ 14 w 128"/>
                <a:gd name="T5" fmla="*/ 64 h 72"/>
                <a:gd name="T6" fmla="*/ 48 w 128"/>
                <a:gd name="T7" fmla="*/ 72 h 72"/>
                <a:gd name="T8" fmla="*/ 86 w 128"/>
                <a:gd name="T9" fmla="*/ 41 h 72"/>
                <a:gd name="T10" fmla="*/ 124 w 128"/>
                <a:gd name="T11" fmla="*/ 10 h 72"/>
                <a:gd name="T12" fmla="*/ 128 w 128"/>
                <a:gd name="T13" fmla="*/ 0 h 72"/>
                <a:gd name="T14" fmla="*/ 83 w 128"/>
                <a:gd name="T15" fmla="*/ 31 h 72"/>
                <a:gd name="T16" fmla="*/ 48 w 128"/>
                <a:gd name="T17" fmla="*/ 48 h 72"/>
                <a:gd name="T18" fmla="*/ 31 w 128"/>
                <a:gd name="T19" fmla="*/ 34 h 72"/>
                <a:gd name="T20" fmla="*/ 31 w 128"/>
                <a:gd name="T21" fmla="*/ 3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2"/>
                <a:gd name="T35" fmla="*/ 128 w 12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2">
                  <a:moveTo>
                    <a:pt x="31" y="34"/>
                  </a:moveTo>
                  <a:lnTo>
                    <a:pt x="0" y="50"/>
                  </a:lnTo>
                  <a:lnTo>
                    <a:pt x="14" y="64"/>
                  </a:lnTo>
                  <a:lnTo>
                    <a:pt x="48" y="72"/>
                  </a:lnTo>
                  <a:lnTo>
                    <a:pt x="86" y="41"/>
                  </a:lnTo>
                  <a:lnTo>
                    <a:pt x="124" y="10"/>
                  </a:lnTo>
                  <a:lnTo>
                    <a:pt x="128" y="0"/>
                  </a:lnTo>
                  <a:lnTo>
                    <a:pt x="83" y="31"/>
                  </a:lnTo>
                  <a:lnTo>
                    <a:pt x="48" y="48"/>
                  </a:lnTo>
                  <a:lnTo>
                    <a:pt x="31" y="3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1" name="Freeform 364"/>
            <p:cNvSpPr>
              <a:spLocks/>
            </p:cNvSpPr>
            <p:nvPr/>
          </p:nvSpPr>
          <p:spPr bwMode="auto">
            <a:xfrm>
              <a:off x="3275" y="1270"/>
              <a:ext cx="40" cy="40"/>
            </a:xfrm>
            <a:custGeom>
              <a:avLst/>
              <a:gdLst>
                <a:gd name="T0" fmla="*/ 31 w 40"/>
                <a:gd name="T1" fmla="*/ 2 h 40"/>
                <a:gd name="T2" fmla="*/ 2 w 40"/>
                <a:gd name="T3" fmla="*/ 0 h 40"/>
                <a:gd name="T4" fmla="*/ 0 w 40"/>
                <a:gd name="T5" fmla="*/ 21 h 40"/>
                <a:gd name="T6" fmla="*/ 24 w 40"/>
                <a:gd name="T7" fmla="*/ 40 h 40"/>
                <a:gd name="T8" fmla="*/ 40 w 40"/>
                <a:gd name="T9" fmla="*/ 35 h 40"/>
                <a:gd name="T10" fmla="*/ 31 w 40"/>
                <a:gd name="T11" fmla="*/ 2 h 40"/>
                <a:gd name="T12" fmla="*/ 31 w 40"/>
                <a:gd name="T13" fmla="*/ 2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1" y="2"/>
                  </a:moveTo>
                  <a:lnTo>
                    <a:pt x="2" y="0"/>
                  </a:lnTo>
                  <a:lnTo>
                    <a:pt x="0" y="21"/>
                  </a:lnTo>
                  <a:lnTo>
                    <a:pt x="24" y="40"/>
                  </a:lnTo>
                  <a:lnTo>
                    <a:pt x="40" y="35"/>
                  </a:lnTo>
                  <a:lnTo>
                    <a:pt x="31"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2" name="Freeform 365"/>
            <p:cNvSpPr>
              <a:spLocks/>
            </p:cNvSpPr>
            <p:nvPr/>
          </p:nvSpPr>
          <p:spPr bwMode="auto">
            <a:xfrm>
              <a:off x="2951" y="1080"/>
              <a:ext cx="100" cy="88"/>
            </a:xfrm>
            <a:custGeom>
              <a:avLst/>
              <a:gdLst>
                <a:gd name="T0" fmla="*/ 72 w 100"/>
                <a:gd name="T1" fmla="*/ 0 h 88"/>
                <a:gd name="T2" fmla="*/ 36 w 100"/>
                <a:gd name="T3" fmla="*/ 5 h 88"/>
                <a:gd name="T4" fmla="*/ 5 w 100"/>
                <a:gd name="T5" fmla="*/ 38 h 88"/>
                <a:gd name="T6" fmla="*/ 0 w 100"/>
                <a:gd name="T7" fmla="*/ 88 h 88"/>
                <a:gd name="T8" fmla="*/ 41 w 100"/>
                <a:gd name="T9" fmla="*/ 76 h 88"/>
                <a:gd name="T10" fmla="*/ 81 w 100"/>
                <a:gd name="T11" fmla="*/ 42 h 88"/>
                <a:gd name="T12" fmla="*/ 100 w 100"/>
                <a:gd name="T13" fmla="*/ 0 h 88"/>
                <a:gd name="T14" fmla="*/ 72 w 100"/>
                <a:gd name="T15" fmla="*/ 0 h 88"/>
                <a:gd name="T16" fmla="*/ 72 w 100"/>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8"/>
                <a:gd name="T29" fmla="*/ 100 w 1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8">
                  <a:moveTo>
                    <a:pt x="72" y="0"/>
                  </a:moveTo>
                  <a:lnTo>
                    <a:pt x="36" y="5"/>
                  </a:lnTo>
                  <a:lnTo>
                    <a:pt x="5" y="38"/>
                  </a:lnTo>
                  <a:lnTo>
                    <a:pt x="0" y="88"/>
                  </a:lnTo>
                  <a:lnTo>
                    <a:pt x="41" y="76"/>
                  </a:lnTo>
                  <a:lnTo>
                    <a:pt x="81" y="42"/>
                  </a:lnTo>
                  <a:lnTo>
                    <a:pt x="100" y="0"/>
                  </a:lnTo>
                  <a:lnTo>
                    <a:pt x="7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3" name="Freeform 366"/>
            <p:cNvSpPr>
              <a:spLocks/>
            </p:cNvSpPr>
            <p:nvPr/>
          </p:nvSpPr>
          <p:spPr bwMode="auto">
            <a:xfrm>
              <a:off x="2937" y="1336"/>
              <a:ext cx="64" cy="173"/>
            </a:xfrm>
            <a:custGeom>
              <a:avLst/>
              <a:gdLst>
                <a:gd name="T0" fmla="*/ 28 w 64"/>
                <a:gd name="T1" fmla="*/ 0 h 173"/>
                <a:gd name="T2" fmla="*/ 9 w 64"/>
                <a:gd name="T3" fmla="*/ 93 h 173"/>
                <a:gd name="T4" fmla="*/ 0 w 64"/>
                <a:gd name="T5" fmla="*/ 133 h 173"/>
                <a:gd name="T6" fmla="*/ 26 w 64"/>
                <a:gd name="T7" fmla="*/ 173 h 173"/>
                <a:gd name="T8" fmla="*/ 40 w 64"/>
                <a:gd name="T9" fmla="*/ 154 h 173"/>
                <a:gd name="T10" fmla="*/ 64 w 64"/>
                <a:gd name="T11" fmla="*/ 83 h 173"/>
                <a:gd name="T12" fmla="*/ 64 w 64"/>
                <a:gd name="T13" fmla="*/ 38 h 173"/>
                <a:gd name="T14" fmla="*/ 28 w 64"/>
                <a:gd name="T15" fmla="*/ 0 h 173"/>
                <a:gd name="T16" fmla="*/ 28 w 6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73"/>
                <a:gd name="T29" fmla="*/ 64 w 6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73">
                  <a:moveTo>
                    <a:pt x="28" y="0"/>
                  </a:moveTo>
                  <a:lnTo>
                    <a:pt x="9" y="93"/>
                  </a:lnTo>
                  <a:lnTo>
                    <a:pt x="0" y="133"/>
                  </a:lnTo>
                  <a:lnTo>
                    <a:pt x="26" y="173"/>
                  </a:lnTo>
                  <a:lnTo>
                    <a:pt x="40" y="154"/>
                  </a:lnTo>
                  <a:lnTo>
                    <a:pt x="64" y="83"/>
                  </a:lnTo>
                  <a:lnTo>
                    <a:pt x="64" y="38"/>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4" name="Freeform 367"/>
            <p:cNvSpPr>
              <a:spLocks/>
            </p:cNvSpPr>
            <p:nvPr/>
          </p:nvSpPr>
          <p:spPr bwMode="auto">
            <a:xfrm>
              <a:off x="2854" y="956"/>
              <a:ext cx="414" cy="178"/>
            </a:xfrm>
            <a:custGeom>
              <a:avLst/>
              <a:gdLst>
                <a:gd name="T0" fmla="*/ 85 w 414"/>
                <a:gd name="T1" fmla="*/ 83 h 178"/>
                <a:gd name="T2" fmla="*/ 85 w 414"/>
                <a:gd name="T3" fmla="*/ 145 h 178"/>
                <a:gd name="T4" fmla="*/ 45 w 414"/>
                <a:gd name="T5" fmla="*/ 178 h 178"/>
                <a:gd name="T6" fmla="*/ 21 w 414"/>
                <a:gd name="T7" fmla="*/ 162 h 178"/>
                <a:gd name="T8" fmla="*/ 4 w 414"/>
                <a:gd name="T9" fmla="*/ 138 h 178"/>
                <a:gd name="T10" fmla="*/ 0 w 414"/>
                <a:gd name="T11" fmla="*/ 112 h 178"/>
                <a:gd name="T12" fmla="*/ 2 w 414"/>
                <a:gd name="T13" fmla="*/ 24 h 178"/>
                <a:gd name="T14" fmla="*/ 23 w 414"/>
                <a:gd name="T15" fmla="*/ 0 h 178"/>
                <a:gd name="T16" fmla="*/ 59 w 414"/>
                <a:gd name="T17" fmla="*/ 0 h 178"/>
                <a:gd name="T18" fmla="*/ 73 w 414"/>
                <a:gd name="T19" fmla="*/ 19 h 178"/>
                <a:gd name="T20" fmla="*/ 85 w 414"/>
                <a:gd name="T21" fmla="*/ 45 h 178"/>
                <a:gd name="T22" fmla="*/ 188 w 414"/>
                <a:gd name="T23" fmla="*/ 53 h 178"/>
                <a:gd name="T24" fmla="*/ 326 w 414"/>
                <a:gd name="T25" fmla="*/ 86 h 178"/>
                <a:gd name="T26" fmla="*/ 407 w 414"/>
                <a:gd name="T27" fmla="*/ 107 h 178"/>
                <a:gd name="T28" fmla="*/ 414 w 414"/>
                <a:gd name="T29" fmla="*/ 133 h 178"/>
                <a:gd name="T30" fmla="*/ 342 w 414"/>
                <a:gd name="T31" fmla="*/ 119 h 178"/>
                <a:gd name="T32" fmla="*/ 185 w 414"/>
                <a:gd name="T33" fmla="*/ 86 h 178"/>
                <a:gd name="T34" fmla="*/ 85 w 414"/>
                <a:gd name="T35" fmla="*/ 83 h 178"/>
                <a:gd name="T36" fmla="*/ 85 w 414"/>
                <a:gd name="T37" fmla="*/ 83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8"/>
                <a:gd name="T59" fmla="*/ 414 w 41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8">
                  <a:moveTo>
                    <a:pt x="85" y="83"/>
                  </a:moveTo>
                  <a:lnTo>
                    <a:pt x="85" y="145"/>
                  </a:lnTo>
                  <a:lnTo>
                    <a:pt x="45" y="178"/>
                  </a:lnTo>
                  <a:lnTo>
                    <a:pt x="21" y="162"/>
                  </a:lnTo>
                  <a:lnTo>
                    <a:pt x="4" y="138"/>
                  </a:lnTo>
                  <a:lnTo>
                    <a:pt x="0" y="112"/>
                  </a:lnTo>
                  <a:lnTo>
                    <a:pt x="2" y="24"/>
                  </a:lnTo>
                  <a:lnTo>
                    <a:pt x="23" y="0"/>
                  </a:lnTo>
                  <a:lnTo>
                    <a:pt x="59" y="0"/>
                  </a:lnTo>
                  <a:lnTo>
                    <a:pt x="73" y="19"/>
                  </a:lnTo>
                  <a:lnTo>
                    <a:pt x="85" y="45"/>
                  </a:lnTo>
                  <a:lnTo>
                    <a:pt x="188" y="53"/>
                  </a:lnTo>
                  <a:lnTo>
                    <a:pt x="326" y="86"/>
                  </a:lnTo>
                  <a:lnTo>
                    <a:pt x="407" y="107"/>
                  </a:lnTo>
                  <a:lnTo>
                    <a:pt x="414" y="133"/>
                  </a:lnTo>
                  <a:lnTo>
                    <a:pt x="342" y="119"/>
                  </a:lnTo>
                  <a:lnTo>
                    <a:pt x="185" y="86"/>
                  </a:lnTo>
                  <a:lnTo>
                    <a:pt x="85" y="83"/>
                  </a:lnTo>
                  <a:close/>
                </a:path>
              </a:pathLst>
            </a:custGeom>
            <a:solidFill>
              <a:srgbClr val="C9A17A"/>
            </a:solidFill>
            <a:ln w="9525">
              <a:noFill/>
              <a:round/>
              <a:headEnd/>
              <a:tailEnd/>
            </a:ln>
          </p:spPr>
          <p:txBody>
            <a:bodyPr/>
            <a:lstStyle/>
            <a:p>
              <a:endParaRPr lang="en-US">
                <a:latin typeface="Calibri" pitchFamily="34" charset="0"/>
              </a:endParaRPr>
            </a:p>
          </p:txBody>
        </p:sp>
        <p:sp>
          <p:nvSpPr>
            <p:cNvPr id="23685" name="Freeform 368"/>
            <p:cNvSpPr>
              <a:spLocks/>
            </p:cNvSpPr>
            <p:nvPr/>
          </p:nvSpPr>
          <p:spPr bwMode="auto">
            <a:xfrm>
              <a:off x="2951" y="672"/>
              <a:ext cx="124" cy="261"/>
            </a:xfrm>
            <a:custGeom>
              <a:avLst/>
              <a:gdLst>
                <a:gd name="T0" fmla="*/ 124 w 124"/>
                <a:gd name="T1" fmla="*/ 0 h 261"/>
                <a:gd name="T2" fmla="*/ 91 w 124"/>
                <a:gd name="T3" fmla="*/ 66 h 261"/>
                <a:gd name="T4" fmla="*/ 60 w 124"/>
                <a:gd name="T5" fmla="*/ 149 h 261"/>
                <a:gd name="T6" fmla="*/ 60 w 124"/>
                <a:gd name="T7" fmla="*/ 211 h 261"/>
                <a:gd name="T8" fmla="*/ 50 w 124"/>
                <a:gd name="T9" fmla="*/ 261 h 261"/>
                <a:gd name="T10" fmla="*/ 10 w 124"/>
                <a:gd name="T11" fmla="*/ 246 h 261"/>
                <a:gd name="T12" fmla="*/ 0 w 124"/>
                <a:gd name="T13" fmla="*/ 182 h 261"/>
                <a:gd name="T14" fmla="*/ 29 w 124"/>
                <a:gd name="T15" fmla="*/ 106 h 261"/>
                <a:gd name="T16" fmla="*/ 53 w 124"/>
                <a:gd name="T17" fmla="*/ 47 h 261"/>
                <a:gd name="T18" fmla="*/ 76 w 124"/>
                <a:gd name="T19" fmla="*/ 28 h 261"/>
                <a:gd name="T20" fmla="*/ 124 w 124"/>
                <a:gd name="T21" fmla="*/ 0 h 261"/>
                <a:gd name="T22" fmla="*/ 124 w 124"/>
                <a:gd name="T23" fmla="*/ 0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261"/>
                <a:gd name="T38" fmla="*/ 124 w 124"/>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261">
                  <a:moveTo>
                    <a:pt x="124" y="0"/>
                  </a:moveTo>
                  <a:lnTo>
                    <a:pt x="91" y="66"/>
                  </a:lnTo>
                  <a:lnTo>
                    <a:pt x="60" y="149"/>
                  </a:lnTo>
                  <a:lnTo>
                    <a:pt x="60" y="211"/>
                  </a:lnTo>
                  <a:lnTo>
                    <a:pt x="50" y="261"/>
                  </a:lnTo>
                  <a:lnTo>
                    <a:pt x="10" y="246"/>
                  </a:lnTo>
                  <a:lnTo>
                    <a:pt x="0" y="182"/>
                  </a:lnTo>
                  <a:lnTo>
                    <a:pt x="29" y="106"/>
                  </a:lnTo>
                  <a:lnTo>
                    <a:pt x="53" y="47"/>
                  </a:lnTo>
                  <a:lnTo>
                    <a:pt x="76" y="28"/>
                  </a:lnTo>
                  <a:lnTo>
                    <a:pt x="12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6" name="Freeform 369"/>
            <p:cNvSpPr>
              <a:spLocks/>
            </p:cNvSpPr>
            <p:nvPr/>
          </p:nvSpPr>
          <p:spPr bwMode="auto">
            <a:xfrm>
              <a:off x="2882" y="1032"/>
              <a:ext cx="57" cy="100"/>
            </a:xfrm>
            <a:custGeom>
              <a:avLst/>
              <a:gdLst>
                <a:gd name="T0" fmla="*/ 57 w 57"/>
                <a:gd name="T1" fmla="*/ 17 h 100"/>
                <a:gd name="T2" fmla="*/ 57 w 57"/>
                <a:gd name="T3" fmla="*/ 48 h 100"/>
                <a:gd name="T4" fmla="*/ 45 w 57"/>
                <a:gd name="T5" fmla="*/ 79 h 100"/>
                <a:gd name="T6" fmla="*/ 24 w 57"/>
                <a:gd name="T7" fmla="*/ 100 h 100"/>
                <a:gd name="T8" fmla="*/ 3 w 57"/>
                <a:gd name="T9" fmla="*/ 83 h 100"/>
                <a:gd name="T10" fmla="*/ 0 w 57"/>
                <a:gd name="T11" fmla="*/ 50 h 100"/>
                <a:gd name="T12" fmla="*/ 3 w 57"/>
                <a:gd name="T13" fmla="*/ 5 h 100"/>
                <a:gd name="T14" fmla="*/ 29 w 57"/>
                <a:gd name="T15" fmla="*/ 0 h 100"/>
                <a:gd name="T16" fmla="*/ 57 w 57"/>
                <a:gd name="T17" fmla="*/ 17 h 100"/>
                <a:gd name="T18" fmla="*/ 57 w 57"/>
                <a:gd name="T19" fmla="*/ 1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0"/>
                <a:gd name="T32" fmla="*/ 57 w 5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0">
                  <a:moveTo>
                    <a:pt x="57" y="17"/>
                  </a:moveTo>
                  <a:lnTo>
                    <a:pt x="57" y="48"/>
                  </a:lnTo>
                  <a:lnTo>
                    <a:pt x="45" y="79"/>
                  </a:lnTo>
                  <a:lnTo>
                    <a:pt x="24" y="100"/>
                  </a:lnTo>
                  <a:lnTo>
                    <a:pt x="3" y="83"/>
                  </a:lnTo>
                  <a:lnTo>
                    <a:pt x="0" y="50"/>
                  </a:lnTo>
                  <a:lnTo>
                    <a:pt x="3" y="5"/>
                  </a:lnTo>
                  <a:lnTo>
                    <a:pt x="29" y="0"/>
                  </a:lnTo>
                  <a:lnTo>
                    <a:pt x="57" y="17"/>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7" name="Freeform 370"/>
            <p:cNvSpPr>
              <a:spLocks/>
            </p:cNvSpPr>
            <p:nvPr/>
          </p:nvSpPr>
          <p:spPr bwMode="auto">
            <a:xfrm>
              <a:off x="2863" y="963"/>
              <a:ext cx="26" cy="57"/>
            </a:xfrm>
            <a:custGeom>
              <a:avLst/>
              <a:gdLst>
                <a:gd name="T0" fmla="*/ 26 w 26"/>
                <a:gd name="T1" fmla="*/ 0 h 57"/>
                <a:gd name="T2" fmla="*/ 0 w 26"/>
                <a:gd name="T3" fmla="*/ 36 h 57"/>
                <a:gd name="T4" fmla="*/ 3 w 26"/>
                <a:gd name="T5" fmla="*/ 57 h 57"/>
                <a:gd name="T6" fmla="*/ 14 w 26"/>
                <a:gd name="T7" fmla="*/ 43 h 57"/>
                <a:gd name="T8" fmla="*/ 26 w 26"/>
                <a:gd name="T9" fmla="*/ 17 h 57"/>
                <a:gd name="T10" fmla="*/ 26 w 26"/>
                <a:gd name="T11" fmla="*/ 0 h 57"/>
                <a:gd name="T12" fmla="*/ 26 w 26"/>
                <a:gd name="T13" fmla="*/ 0 h 57"/>
                <a:gd name="T14" fmla="*/ 0 60000 65536"/>
                <a:gd name="T15" fmla="*/ 0 60000 65536"/>
                <a:gd name="T16" fmla="*/ 0 60000 65536"/>
                <a:gd name="T17" fmla="*/ 0 60000 65536"/>
                <a:gd name="T18" fmla="*/ 0 60000 65536"/>
                <a:gd name="T19" fmla="*/ 0 60000 65536"/>
                <a:gd name="T20" fmla="*/ 0 60000 65536"/>
                <a:gd name="T21" fmla="*/ 0 w 26"/>
                <a:gd name="T22" fmla="*/ 0 h 57"/>
                <a:gd name="T23" fmla="*/ 26 w 2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7">
                  <a:moveTo>
                    <a:pt x="26" y="0"/>
                  </a:moveTo>
                  <a:lnTo>
                    <a:pt x="0" y="36"/>
                  </a:lnTo>
                  <a:lnTo>
                    <a:pt x="3" y="57"/>
                  </a:lnTo>
                  <a:lnTo>
                    <a:pt x="14" y="43"/>
                  </a:lnTo>
                  <a:lnTo>
                    <a:pt x="26" y="17"/>
                  </a:lnTo>
                  <a:lnTo>
                    <a:pt x="26" y="0"/>
                  </a:lnTo>
                  <a:close/>
                </a:path>
              </a:pathLst>
            </a:custGeom>
            <a:solidFill>
              <a:srgbClr val="FFF2CC"/>
            </a:solidFill>
            <a:ln w="9525">
              <a:noFill/>
              <a:round/>
              <a:headEnd/>
              <a:tailEnd/>
            </a:ln>
          </p:spPr>
          <p:txBody>
            <a:bodyPr/>
            <a:lstStyle/>
            <a:p>
              <a:endParaRPr lang="en-US">
                <a:latin typeface="Calibri" pitchFamily="34" charset="0"/>
              </a:endParaRPr>
            </a:p>
          </p:txBody>
        </p:sp>
        <p:sp>
          <p:nvSpPr>
            <p:cNvPr id="23688" name="Freeform 371"/>
            <p:cNvSpPr>
              <a:spLocks/>
            </p:cNvSpPr>
            <p:nvPr/>
          </p:nvSpPr>
          <p:spPr bwMode="auto">
            <a:xfrm>
              <a:off x="2535" y="187"/>
              <a:ext cx="799" cy="499"/>
            </a:xfrm>
            <a:custGeom>
              <a:avLst/>
              <a:gdLst>
                <a:gd name="T0" fmla="*/ 114 w 799"/>
                <a:gd name="T1" fmla="*/ 214 h 499"/>
                <a:gd name="T2" fmla="*/ 66 w 799"/>
                <a:gd name="T3" fmla="*/ 214 h 499"/>
                <a:gd name="T4" fmla="*/ 45 w 799"/>
                <a:gd name="T5" fmla="*/ 212 h 499"/>
                <a:gd name="T6" fmla="*/ 2 w 799"/>
                <a:gd name="T7" fmla="*/ 138 h 499"/>
                <a:gd name="T8" fmla="*/ 0 w 799"/>
                <a:gd name="T9" fmla="*/ 119 h 499"/>
                <a:gd name="T10" fmla="*/ 4 w 799"/>
                <a:gd name="T11" fmla="*/ 100 h 499"/>
                <a:gd name="T12" fmla="*/ 16 w 799"/>
                <a:gd name="T13" fmla="*/ 88 h 499"/>
                <a:gd name="T14" fmla="*/ 35 w 799"/>
                <a:gd name="T15" fmla="*/ 95 h 499"/>
                <a:gd name="T16" fmla="*/ 66 w 799"/>
                <a:gd name="T17" fmla="*/ 81 h 499"/>
                <a:gd name="T18" fmla="*/ 97 w 799"/>
                <a:gd name="T19" fmla="*/ 79 h 499"/>
                <a:gd name="T20" fmla="*/ 138 w 799"/>
                <a:gd name="T21" fmla="*/ 86 h 499"/>
                <a:gd name="T22" fmla="*/ 202 w 799"/>
                <a:gd name="T23" fmla="*/ 43 h 499"/>
                <a:gd name="T24" fmla="*/ 264 w 799"/>
                <a:gd name="T25" fmla="*/ 22 h 499"/>
                <a:gd name="T26" fmla="*/ 300 w 799"/>
                <a:gd name="T27" fmla="*/ 22 h 499"/>
                <a:gd name="T28" fmla="*/ 378 w 799"/>
                <a:gd name="T29" fmla="*/ 0 h 499"/>
                <a:gd name="T30" fmla="*/ 428 w 799"/>
                <a:gd name="T31" fmla="*/ 17 h 499"/>
                <a:gd name="T32" fmla="*/ 528 w 799"/>
                <a:gd name="T33" fmla="*/ 48 h 499"/>
                <a:gd name="T34" fmla="*/ 619 w 799"/>
                <a:gd name="T35" fmla="*/ 50 h 499"/>
                <a:gd name="T36" fmla="*/ 647 w 799"/>
                <a:gd name="T37" fmla="*/ 69 h 499"/>
                <a:gd name="T38" fmla="*/ 709 w 799"/>
                <a:gd name="T39" fmla="*/ 126 h 499"/>
                <a:gd name="T40" fmla="*/ 776 w 799"/>
                <a:gd name="T41" fmla="*/ 219 h 499"/>
                <a:gd name="T42" fmla="*/ 795 w 799"/>
                <a:gd name="T43" fmla="*/ 266 h 499"/>
                <a:gd name="T44" fmla="*/ 799 w 799"/>
                <a:gd name="T45" fmla="*/ 309 h 499"/>
                <a:gd name="T46" fmla="*/ 709 w 799"/>
                <a:gd name="T47" fmla="*/ 397 h 499"/>
                <a:gd name="T48" fmla="*/ 607 w 799"/>
                <a:gd name="T49" fmla="*/ 435 h 499"/>
                <a:gd name="T50" fmla="*/ 578 w 799"/>
                <a:gd name="T51" fmla="*/ 456 h 499"/>
                <a:gd name="T52" fmla="*/ 516 w 799"/>
                <a:gd name="T53" fmla="*/ 489 h 499"/>
                <a:gd name="T54" fmla="*/ 497 w 799"/>
                <a:gd name="T55" fmla="*/ 499 h 499"/>
                <a:gd name="T56" fmla="*/ 473 w 799"/>
                <a:gd name="T57" fmla="*/ 435 h 499"/>
                <a:gd name="T58" fmla="*/ 385 w 799"/>
                <a:gd name="T59" fmla="*/ 373 h 499"/>
                <a:gd name="T60" fmla="*/ 195 w 799"/>
                <a:gd name="T61" fmla="*/ 361 h 499"/>
                <a:gd name="T62" fmla="*/ 162 w 799"/>
                <a:gd name="T63" fmla="*/ 311 h 499"/>
                <a:gd name="T64" fmla="*/ 162 w 799"/>
                <a:gd name="T65" fmla="*/ 281 h 499"/>
                <a:gd name="T66" fmla="*/ 178 w 799"/>
                <a:gd name="T67" fmla="*/ 216 h 499"/>
                <a:gd name="T68" fmla="*/ 178 w 799"/>
                <a:gd name="T69" fmla="*/ 197 h 499"/>
                <a:gd name="T70" fmla="*/ 162 w 799"/>
                <a:gd name="T71" fmla="*/ 162 h 499"/>
                <a:gd name="T72" fmla="*/ 114 w 799"/>
                <a:gd name="T73" fmla="*/ 214 h 499"/>
                <a:gd name="T74" fmla="*/ 114 w 799"/>
                <a:gd name="T75" fmla="*/ 214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499"/>
                <a:gd name="T116" fmla="*/ 799 w 799"/>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499">
                  <a:moveTo>
                    <a:pt x="114" y="214"/>
                  </a:moveTo>
                  <a:lnTo>
                    <a:pt x="66" y="214"/>
                  </a:lnTo>
                  <a:lnTo>
                    <a:pt x="45" y="212"/>
                  </a:lnTo>
                  <a:lnTo>
                    <a:pt x="2" y="138"/>
                  </a:lnTo>
                  <a:lnTo>
                    <a:pt x="0" y="119"/>
                  </a:lnTo>
                  <a:lnTo>
                    <a:pt x="4" y="100"/>
                  </a:lnTo>
                  <a:lnTo>
                    <a:pt x="16" y="88"/>
                  </a:lnTo>
                  <a:lnTo>
                    <a:pt x="35" y="95"/>
                  </a:lnTo>
                  <a:lnTo>
                    <a:pt x="66" y="81"/>
                  </a:lnTo>
                  <a:lnTo>
                    <a:pt x="97" y="79"/>
                  </a:lnTo>
                  <a:lnTo>
                    <a:pt x="138" y="86"/>
                  </a:lnTo>
                  <a:lnTo>
                    <a:pt x="202" y="43"/>
                  </a:lnTo>
                  <a:lnTo>
                    <a:pt x="264" y="22"/>
                  </a:lnTo>
                  <a:lnTo>
                    <a:pt x="300" y="22"/>
                  </a:lnTo>
                  <a:lnTo>
                    <a:pt x="378" y="0"/>
                  </a:lnTo>
                  <a:lnTo>
                    <a:pt x="428" y="17"/>
                  </a:lnTo>
                  <a:lnTo>
                    <a:pt x="528" y="48"/>
                  </a:lnTo>
                  <a:lnTo>
                    <a:pt x="619" y="50"/>
                  </a:lnTo>
                  <a:lnTo>
                    <a:pt x="647" y="69"/>
                  </a:lnTo>
                  <a:lnTo>
                    <a:pt x="709" y="126"/>
                  </a:lnTo>
                  <a:lnTo>
                    <a:pt x="776" y="219"/>
                  </a:lnTo>
                  <a:lnTo>
                    <a:pt x="795" y="266"/>
                  </a:lnTo>
                  <a:lnTo>
                    <a:pt x="799" y="309"/>
                  </a:lnTo>
                  <a:lnTo>
                    <a:pt x="709" y="397"/>
                  </a:lnTo>
                  <a:lnTo>
                    <a:pt x="607" y="435"/>
                  </a:lnTo>
                  <a:lnTo>
                    <a:pt x="578" y="456"/>
                  </a:lnTo>
                  <a:lnTo>
                    <a:pt x="516" y="489"/>
                  </a:lnTo>
                  <a:lnTo>
                    <a:pt x="497" y="499"/>
                  </a:lnTo>
                  <a:lnTo>
                    <a:pt x="473" y="435"/>
                  </a:lnTo>
                  <a:lnTo>
                    <a:pt x="385" y="373"/>
                  </a:lnTo>
                  <a:lnTo>
                    <a:pt x="195" y="361"/>
                  </a:lnTo>
                  <a:lnTo>
                    <a:pt x="162" y="311"/>
                  </a:lnTo>
                  <a:lnTo>
                    <a:pt x="162" y="281"/>
                  </a:lnTo>
                  <a:lnTo>
                    <a:pt x="178" y="216"/>
                  </a:lnTo>
                  <a:lnTo>
                    <a:pt x="178" y="197"/>
                  </a:lnTo>
                  <a:lnTo>
                    <a:pt x="162" y="162"/>
                  </a:lnTo>
                  <a:lnTo>
                    <a:pt x="114" y="214"/>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9" name="Freeform 372"/>
            <p:cNvSpPr>
              <a:spLocks/>
            </p:cNvSpPr>
            <p:nvPr/>
          </p:nvSpPr>
          <p:spPr bwMode="auto">
            <a:xfrm>
              <a:off x="2954" y="225"/>
              <a:ext cx="211" cy="205"/>
            </a:xfrm>
            <a:custGeom>
              <a:avLst/>
              <a:gdLst>
                <a:gd name="T0" fmla="*/ 0 w 211"/>
                <a:gd name="T1" fmla="*/ 19 h 205"/>
                <a:gd name="T2" fmla="*/ 97 w 211"/>
                <a:gd name="T3" fmla="*/ 100 h 205"/>
                <a:gd name="T4" fmla="*/ 119 w 211"/>
                <a:gd name="T5" fmla="*/ 155 h 205"/>
                <a:gd name="T6" fmla="*/ 147 w 211"/>
                <a:gd name="T7" fmla="*/ 110 h 205"/>
                <a:gd name="T8" fmla="*/ 211 w 211"/>
                <a:gd name="T9" fmla="*/ 205 h 205"/>
                <a:gd name="T10" fmla="*/ 188 w 211"/>
                <a:gd name="T11" fmla="*/ 110 h 205"/>
                <a:gd name="T12" fmla="*/ 159 w 211"/>
                <a:gd name="T13" fmla="*/ 72 h 205"/>
                <a:gd name="T14" fmla="*/ 164 w 211"/>
                <a:gd name="T15" fmla="*/ 38 h 205"/>
                <a:gd name="T16" fmla="*/ 207 w 211"/>
                <a:gd name="T17" fmla="*/ 69 h 205"/>
                <a:gd name="T18" fmla="*/ 145 w 211"/>
                <a:gd name="T19" fmla="*/ 12 h 205"/>
                <a:gd name="T20" fmla="*/ 16 w 211"/>
                <a:gd name="T21" fmla="*/ 0 h 205"/>
                <a:gd name="T22" fmla="*/ 0 w 211"/>
                <a:gd name="T23" fmla="*/ 19 h 205"/>
                <a:gd name="T24" fmla="*/ 0 w 211"/>
                <a:gd name="T25" fmla="*/ 1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05"/>
                <a:gd name="T41" fmla="*/ 211 w 211"/>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05">
                  <a:moveTo>
                    <a:pt x="0" y="19"/>
                  </a:moveTo>
                  <a:lnTo>
                    <a:pt x="97" y="100"/>
                  </a:lnTo>
                  <a:lnTo>
                    <a:pt x="119" y="155"/>
                  </a:lnTo>
                  <a:lnTo>
                    <a:pt x="147" y="110"/>
                  </a:lnTo>
                  <a:lnTo>
                    <a:pt x="211" y="205"/>
                  </a:lnTo>
                  <a:lnTo>
                    <a:pt x="188" y="110"/>
                  </a:lnTo>
                  <a:lnTo>
                    <a:pt x="159" y="72"/>
                  </a:lnTo>
                  <a:lnTo>
                    <a:pt x="164" y="38"/>
                  </a:lnTo>
                  <a:lnTo>
                    <a:pt x="207" y="69"/>
                  </a:lnTo>
                  <a:lnTo>
                    <a:pt x="145" y="12"/>
                  </a:lnTo>
                  <a:lnTo>
                    <a:pt x="16" y="0"/>
                  </a:lnTo>
                  <a:lnTo>
                    <a:pt x="0" y="1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0" name="Freeform 373"/>
            <p:cNvSpPr>
              <a:spLocks/>
            </p:cNvSpPr>
            <p:nvPr/>
          </p:nvSpPr>
          <p:spPr bwMode="auto">
            <a:xfrm>
              <a:off x="2639" y="235"/>
              <a:ext cx="272" cy="64"/>
            </a:xfrm>
            <a:custGeom>
              <a:avLst/>
              <a:gdLst>
                <a:gd name="T0" fmla="*/ 234 w 272"/>
                <a:gd name="T1" fmla="*/ 43 h 64"/>
                <a:gd name="T2" fmla="*/ 136 w 272"/>
                <a:gd name="T3" fmla="*/ 43 h 64"/>
                <a:gd name="T4" fmla="*/ 67 w 272"/>
                <a:gd name="T5" fmla="*/ 55 h 64"/>
                <a:gd name="T6" fmla="*/ 0 w 272"/>
                <a:gd name="T7" fmla="*/ 64 h 64"/>
                <a:gd name="T8" fmla="*/ 110 w 272"/>
                <a:gd name="T9" fmla="*/ 9 h 64"/>
                <a:gd name="T10" fmla="*/ 172 w 272"/>
                <a:gd name="T11" fmla="*/ 0 h 64"/>
                <a:gd name="T12" fmla="*/ 212 w 272"/>
                <a:gd name="T13" fmla="*/ 28 h 64"/>
                <a:gd name="T14" fmla="*/ 272 w 272"/>
                <a:gd name="T15" fmla="*/ 19 h 64"/>
                <a:gd name="T16" fmla="*/ 234 w 272"/>
                <a:gd name="T17" fmla="*/ 43 h 64"/>
                <a:gd name="T18" fmla="*/ 234 w 272"/>
                <a:gd name="T19" fmla="*/ 4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64"/>
                <a:gd name="T32" fmla="*/ 272 w 27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64">
                  <a:moveTo>
                    <a:pt x="234" y="43"/>
                  </a:moveTo>
                  <a:lnTo>
                    <a:pt x="136" y="43"/>
                  </a:lnTo>
                  <a:lnTo>
                    <a:pt x="67" y="55"/>
                  </a:lnTo>
                  <a:lnTo>
                    <a:pt x="0" y="64"/>
                  </a:lnTo>
                  <a:lnTo>
                    <a:pt x="110" y="9"/>
                  </a:lnTo>
                  <a:lnTo>
                    <a:pt x="172" y="0"/>
                  </a:lnTo>
                  <a:lnTo>
                    <a:pt x="212" y="28"/>
                  </a:lnTo>
                  <a:lnTo>
                    <a:pt x="272" y="19"/>
                  </a:lnTo>
                  <a:lnTo>
                    <a:pt x="234" y="43"/>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1" name="Freeform 374"/>
            <p:cNvSpPr>
              <a:spLocks/>
            </p:cNvSpPr>
            <p:nvPr/>
          </p:nvSpPr>
          <p:spPr bwMode="auto">
            <a:xfrm>
              <a:off x="3165" y="382"/>
              <a:ext cx="110" cy="178"/>
            </a:xfrm>
            <a:custGeom>
              <a:avLst/>
              <a:gdLst>
                <a:gd name="T0" fmla="*/ 0 w 110"/>
                <a:gd name="T1" fmla="*/ 57 h 178"/>
                <a:gd name="T2" fmla="*/ 17 w 110"/>
                <a:gd name="T3" fmla="*/ 114 h 178"/>
                <a:gd name="T4" fmla="*/ 17 w 110"/>
                <a:gd name="T5" fmla="*/ 178 h 178"/>
                <a:gd name="T6" fmla="*/ 65 w 110"/>
                <a:gd name="T7" fmla="*/ 128 h 178"/>
                <a:gd name="T8" fmla="*/ 110 w 110"/>
                <a:gd name="T9" fmla="*/ 116 h 178"/>
                <a:gd name="T10" fmla="*/ 96 w 110"/>
                <a:gd name="T11" fmla="*/ 48 h 178"/>
                <a:gd name="T12" fmla="*/ 15 w 110"/>
                <a:gd name="T13" fmla="*/ 0 h 178"/>
                <a:gd name="T14" fmla="*/ 36 w 110"/>
                <a:gd name="T15" fmla="*/ 67 h 178"/>
                <a:gd name="T16" fmla="*/ 0 w 110"/>
                <a:gd name="T17" fmla="*/ 57 h 178"/>
                <a:gd name="T18" fmla="*/ 0 w 110"/>
                <a:gd name="T19" fmla="*/ 5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78"/>
                <a:gd name="T32" fmla="*/ 110 w 110"/>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78">
                  <a:moveTo>
                    <a:pt x="0" y="57"/>
                  </a:moveTo>
                  <a:lnTo>
                    <a:pt x="17" y="114"/>
                  </a:lnTo>
                  <a:lnTo>
                    <a:pt x="17" y="178"/>
                  </a:lnTo>
                  <a:lnTo>
                    <a:pt x="65" y="128"/>
                  </a:lnTo>
                  <a:lnTo>
                    <a:pt x="110" y="116"/>
                  </a:lnTo>
                  <a:lnTo>
                    <a:pt x="96" y="48"/>
                  </a:lnTo>
                  <a:lnTo>
                    <a:pt x="15" y="0"/>
                  </a:lnTo>
                  <a:lnTo>
                    <a:pt x="36" y="67"/>
                  </a:lnTo>
                  <a:lnTo>
                    <a:pt x="0" y="57"/>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2" name="Freeform 375"/>
            <p:cNvSpPr>
              <a:spLocks/>
            </p:cNvSpPr>
            <p:nvPr/>
          </p:nvSpPr>
          <p:spPr bwMode="auto">
            <a:xfrm>
              <a:off x="2825" y="361"/>
              <a:ext cx="364" cy="244"/>
            </a:xfrm>
            <a:custGeom>
              <a:avLst/>
              <a:gdLst>
                <a:gd name="T0" fmla="*/ 17 w 364"/>
                <a:gd name="T1" fmla="*/ 109 h 244"/>
                <a:gd name="T2" fmla="*/ 50 w 364"/>
                <a:gd name="T3" fmla="*/ 166 h 244"/>
                <a:gd name="T4" fmla="*/ 152 w 364"/>
                <a:gd name="T5" fmla="*/ 220 h 244"/>
                <a:gd name="T6" fmla="*/ 231 w 364"/>
                <a:gd name="T7" fmla="*/ 228 h 244"/>
                <a:gd name="T8" fmla="*/ 167 w 364"/>
                <a:gd name="T9" fmla="*/ 190 h 244"/>
                <a:gd name="T10" fmla="*/ 71 w 364"/>
                <a:gd name="T11" fmla="*/ 144 h 244"/>
                <a:gd name="T12" fmla="*/ 167 w 364"/>
                <a:gd name="T13" fmla="*/ 175 h 244"/>
                <a:gd name="T14" fmla="*/ 250 w 364"/>
                <a:gd name="T15" fmla="*/ 187 h 244"/>
                <a:gd name="T16" fmla="*/ 290 w 364"/>
                <a:gd name="T17" fmla="*/ 211 h 244"/>
                <a:gd name="T18" fmla="*/ 271 w 364"/>
                <a:gd name="T19" fmla="*/ 239 h 244"/>
                <a:gd name="T20" fmla="*/ 321 w 364"/>
                <a:gd name="T21" fmla="*/ 244 h 244"/>
                <a:gd name="T22" fmla="*/ 336 w 364"/>
                <a:gd name="T23" fmla="*/ 216 h 244"/>
                <a:gd name="T24" fmla="*/ 300 w 364"/>
                <a:gd name="T25" fmla="*/ 192 h 244"/>
                <a:gd name="T26" fmla="*/ 250 w 364"/>
                <a:gd name="T27" fmla="*/ 171 h 244"/>
                <a:gd name="T28" fmla="*/ 252 w 364"/>
                <a:gd name="T29" fmla="*/ 147 h 244"/>
                <a:gd name="T30" fmla="*/ 331 w 364"/>
                <a:gd name="T31" fmla="*/ 168 h 244"/>
                <a:gd name="T32" fmla="*/ 364 w 364"/>
                <a:gd name="T33" fmla="*/ 185 h 244"/>
                <a:gd name="T34" fmla="*/ 305 w 364"/>
                <a:gd name="T35" fmla="*/ 76 h 244"/>
                <a:gd name="T36" fmla="*/ 274 w 364"/>
                <a:gd name="T37" fmla="*/ 7 h 244"/>
                <a:gd name="T38" fmla="*/ 250 w 364"/>
                <a:gd name="T39" fmla="*/ 47 h 244"/>
                <a:gd name="T40" fmla="*/ 281 w 364"/>
                <a:gd name="T41" fmla="*/ 88 h 244"/>
                <a:gd name="T42" fmla="*/ 312 w 364"/>
                <a:gd name="T43" fmla="*/ 142 h 244"/>
                <a:gd name="T44" fmla="*/ 250 w 364"/>
                <a:gd name="T45" fmla="*/ 114 h 244"/>
                <a:gd name="T46" fmla="*/ 193 w 364"/>
                <a:gd name="T47" fmla="*/ 71 h 244"/>
                <a:gd name="T48" fmla="*/ 176 w 364"/>
                <a:gd name="T49" fmla="*/ 33 h 244"/>
                <a:gd name="T50" fmla="*/ 179 w 364"/>
                <a:gd name="T51" fmla="*/ 64 h 244"/>
                <a:gd name="T52" fmla="*/ 136 w 364"/>
                <a:gd name="T53" fmla="*/ 73 h 244"/>
                <a:gd name="T54" fmla="*/ 219 w 364"/>
                <a:gd name="T55" fmla="*/ 123 h 244"/>
                <a:gd name="T56" fmla="*/ 229 w 364"/>
                <a:gd name="T57" fmla="*/ 147 h 244"/>
                <a:gd name="T58" fmla="*/ 133 w 364"/>
                <a:gd name="T59" fmla="*/ 140 h 244"/>
                <a:gd name="T60" fmla="*/ 79 w 364"/>
                <a:gd name="T61" fmla="*/ 116 h 244"/>
                <a:gd name="T62" fmla="*/ 124 w 364"/>
                <a:gd name="T63" fmla="*/ 97 h 244"/>
                <a:gd name="T64" fmla="*/ 86 w 364"/>
                <a:gd name="T65" fmla="*/ 33 h 244"/>
                <a:gd name="T66" fmla="*/ 12 w 364"/>
                <a:gd name="T67" fmla="*/ 0 h 244"/>
                <a:gd name="T68" fmla="*/ 60 w 364"/>
                <a:gd name="T69" fmla="*/ 45 h 244"/>
                <a:gd name="T70" fmla="*/ 81 w 364"/>
                <a:gd name="T71" fmla="*/ 85 h 244"/>
                <a:gd name="T72" fmla="*/ 50 w 364"/>
                <a:gd name="T73" fmla="*/ 102 h 244"/>
                <a:gd name="T74" fmla="*/ 0 w 364"/>
                <a:gd name="T75" fmla="*/ 92 h 244"/>
                <a:gd name="T76" fmla="*/ 17 w 364"/>
                <a:gd name="T77" fmla="*/ 109 h 244"/>
                <a:gd name="T78" fmla="*/ 17 w 364"/>
                <a:gd name="T79" fmla="*/ 109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244"/>
                <a:gd name="T122" fmla="*/ 364 w 36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244">
                  <a:moveTo>
                    <a:pt x="17" y="109"/>
                  </a:moveTo>
                  <a:lnTo>
                    <a:pt x="50" y="166"/>
                  </a:lnTo>
                  <a:lnTo>
                    <a:pt x="152" y="220"/>
                  </a:lnTo>
                  <a:lnTo>
                    <a:pt x="231" y="228"/>
                  </a:lnTo>
                  <a:lnTo>
                    <a:pt x="167" y="190"/>
                  </a:lnTo>
                  <a:lnTo>
                    <a:pt x="71" y="144"/>
                  </a:lnTo>
                  <a:lnTo>
                    <a:pt x="167" y="175"/>
                  </a:lnTo>
                  <a:lnTo>
                    <a:pt x="250" y="187"/>
                  </a:lnTo>
                  <a:lnTo>
                    <a:pt x="290" y="211"/>
                  </a:lnTo>
                  <a:lnTo>
                    <a:pt x="271" y="239"/>
                  </a:lnTo>
                  <a:lnTo>
                    <a:pt x="321" y="244"/>
                  </a:lnTo>
                  <a:lnTo>
                    <a:pt x="336" y="216"/>
                  </a:lnTo>
                  <a:lnTo>
                    <a:pt x="300" y="192"/>
                  </a:lnTo>
                  <a:lnTo>
                    <a:pt x="250" y="171"/>
                  </a:lnTo>
                  <a:lnTo>
                    <a:pt x="252" y="147"/>
                  </a:lnTo>
                  <a:lnTo>
                    <a:pt x="331" y="168"/>
                  </a:lnTo>
                  <a:lnTo>
                    <a:pt x="364" y="185"/>
                  </a:lnTo>
                  <a:lnTo>
                    <a:pt x="305" y="76"/>
                  </a:lnTo>
                  <a:lnTo>
                    <a:pt x="274" y="7"/>
                  </a:lnTo>
                  <a:lnTo>
                    <a:pt x="250" y="47"/>
                  </a:lnTo>
                  <a:lnTo>
                    <a:pt x="281" y="88"/>
                  </a:lnTo>
                  <a:lnTo>
                    <a:pt x="312" y="142"/>
                  </a:lnTo>
                  <a:lnTo>
                    <a:pt x="250" y="114"/>
                  </a:lnTo>
                  <a:lnTo>
                    <a:pt x="193" y="71"/>
                  </a:lnTo>
                  <a:lnTo>
                    <a:pt x="176" y="33"/>
                  </a:lnTo>
                  <a:lnTo>
                    <a:pt x="179" y="64"/>
                  </a:lnTo>
                  <a:lnTo>
                    <a:pt x="136" y="73"/>
                  </a:lnTo>
                  <a:lnTo>
                    <a:pt x="219" y="123"/>
                  </a:lnTo>
                  <a:lnTo>
                    <a:pt x="229" y="147"/>
                  </a:lnTo>
                  <a:lnTo>
                    <a:pt x="133" y="140"/>
                  </a:lnTo>
                  <a:lnTo>
                    <a:pt x="79" y="116"/>
                  </a:lnTo>
                  <a:lnTo>
                    <a:pt x="124" y="97"/>
                  </a:lnTo>
                  <a:lnTo>
                    <a:pt x="86" y="33"/>
                  </a:lnTo>
                  <a:lnTo>
                    <a:pt x="12" y="0"/>
                  </a:lnTo>
                  <a:lnTo>
                    <a:pt x="60" y="45"/>
                  </a:lnTo>
                  <a:lnTo>
                    <a:pt x="81" y="85"/>
                  </a:lnTo>
                  <a:lnTo>
                    <a:pt x="50" y="102"/>
                  </a:lnTo>
                  <a:lnTo>
                    <a:pt x="0" y="92"/>
                  </a:lnTo>
                  <a:lnTo>
                    <a:pt x="17" y="10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3" name="Freeform 376"/>
            <p:cNvSpPr>
              <a:spLocks/>
            </p:cNvSpPr>
            <p:nvPr/>
          </p:nvSpPr>
          <p:spPr bwMode="auto">
            <a:xfrm>
              <a:off x="2570" y="838"/>
              <a:ext cx="362" cy="284"/>
            </a:xfrm>
            <a:custGeom>
              <a:avLst/>
              <a:gdLst>
                <a:gd name="T0" fmla="*/ 362 w 362"/>
                <a:gd name="T1" fmla="*/ 0 h 284"/>
                <a:gd name="T2" fmla="*/ 338 w 362"/>
                <a:gd name="T3" fmla="*/ 92 h 284"/>
                <a:gd name="T4" fmla="*/ 293 w 362"/>
                <a:gd name="T5" fmla="*/ 142 h 284"/>
                <a:gd name="T6" fmla="*/ 286 w 362"/>
                <a:gd name="T7" fmla="*/ 180 h 284"/>
                <a:gd name="T8" fmla="*/ 279 w 362"/>
                <a:gd name="T9" fmla="*/ 237 h 284"/>
                <a:gd name="T10" fmla="*/ 215 w 362"/>
                <a:gd name="T11" fmla="*/ 275 h 284"/>
                <a:gd name="T12" fmla="*/ 150 w 362"/>
                <a:gd name="T13" fmla="*/ 284 h 284"/>
                <a:gd name="T14" fmla="*/ 86 w 362"/>
                <a:gd name="T15" fmla="*/ 261 h 284"/>
                <a:gd name="T16" fmla="*/ 50 w 362"/>
                <a:gd name="T17" fmla="*/ 268 h 284"/>
                <a:gd name="T18" fmla="*/ 17 w 362"/>
                <a:gd name="T19" fmla="*/ 268 h 284"/>
                <a:gd name="T20" fmla="*/ 0 w 362"/>
                <a:gd name="T21" fmla="*/ 256 h 284"/>
                <a:gd name="T22" fmla="*/ 84 w 362"/>
                <a:gd name="T23" fmla="*/ 232 h 284"/>
                <a:gd name="T24" fmla="*/ 200 w 362"/>
                <a:gd name="T25" fmla="*/ 135 h 284"/>
                <a:gd name="T26" fmla="*/ 276 w 362"/>
                <a:gd name="T27" fmla="*/ 71 h 284"/>
                <a:gd name="T28" fmla="*/ 284 w 362"/>
                <a:gd name="T29" fmla="*/ 16 h 284"/>
                <a:gd name="T30" fmla="*/ 326 w 362"/>
                <a:gd name="T31" fmla="*/ 23 h 284"/>
                <a:gd name="T32" fmla="*/ 362 w 362"/>
                <a:gd name="T33" fmla="*/ 0 h 284"/>
                <a:gd name="T34" fmla="*/ 362 w 362"/>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284"/>
                <a:gd name="T56" fmla="*/ 362 w 362"/>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284">
                  <a:moveTo>
                    <a:pt x="362" y="0"/>
                  </a:moveTo>
                  <a:lnTo>
                    <a:pt x="338" y="92"/>
                  </a:lnTo>
                  <a:lnTo>
                    <a:pt x="293" y="142"/>
                  </a:lnTo>
                  <a:lnTo>
                    <a:pt x="286" y="180"/>
                  </a:lnTo>
                  <a:lnTo>
                    <a:pt x="279" y="237"/>
                  </a:lnTo>
                  <a:lnTo>
                    <a:pt x="215" y="275"/>
                  </a:lnTo>
                  <a:lnTo>
                    <a:pt x="150" y="284"/>
                  </a:lnTo>
                  <a:lnTo>
                    <a:pt x="86" y="261"/>
                  </a:lnTo>
                  <a:lnTo>
                    <a:pt x="50" y="268"/>
                  </a:lnTo>
                  <a:lnTo>
                    <a:pt x="17" y="268"/>
                  </a:lnTo>
                  <a:lnTo>
                    <a:pt x="0" y="256"/>
                  </a:lnTo>
                  <a:lnTo>
                    <a:pt x="84" y="232"/>
                  </a:lnTo>
                  <a:lnTo>
                    <a:pt x="200" y="135"/>
                  </a:lnTo>
                  <a:lnTo>
                    <a:pt x="276" y="71"/>
                  </a:lnTo>
                  <a:lnTo>
                    <a:pt x="284" y="16"/>
                  </a:lnTo>
                  <a:lnTo>
                    <a:pt x="326" y="23"/>
                  </a:lnTo>
                  <a:lnTo>
                    <a:pt x="362"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94" name="Freeform 377"/>
            <p:cNvSpPr>
              <a:spLocks/>
            </p:cNvSpPr>
            <p:nvPr/>
          </p:nvSpPr>
          <p:spPr bwMode="auto">
            <a:xfrm>
              <a:off x="2846" y="705"/>
              <a:ext cx="93" cy="107"/>
            </a:xfrm>
            <a:custGeom>
              <a:avLst/>
              <a:gdLst>
                <a:gd name="T0" fmla="*/ 43 w 93"/>
                <a:gd name="T1" fmla="*/ 24 h 107"/>
                <a:gd name="T2" fmla="*/ 29 w 93"/>
                <a:gd name="T3" fmla="*/ 0 h 107"/>
                <a:gd name="T4" fmla="*/ 10 w 93"/>
                <a:gd name="T5" fmla="*/ 38 h 107"/>
                <a:gd name="T6" fmla="*/ 0 w 93"/>
                <a:gd name="T7" fmla="*/ 73 h 107"/>
                <a:gd name="T8" fmla="*/ 22 w 93"/>
                <a:gd name="T9" fmla="*/ 85 h 107"/>
                <a:gd name="T10" fmla="*/ 50 w 93"/>
                <a:gd name="T11" fmla="*/ 85 h 107"/>
                <a:gd name="T12" fmla="*/ 58 w 93"/>
                <a:gd name="T13" fmla="*/ 107 h 107"/>
                <a:gd name="T14" fmla="*/ 86 w 93"/>
                <a:gd name="T15" fmla="*/ 102 h 107"/>
                <a:gd name="T16" fmla="*/ 72 w 93"/>
                <a:gd name="T17" fmla="*/ 83 h 107"/>
                <a:gd name="T18" fmla="*/ 93 w 93"/>
                <a:gd name="T19" fmla="*/ 66 h 107"/>
                <a:gd name="T20" fmla="*/ 53 w 93"/>
                <a:gd name="T21" fmla="*/ 66 h 107"/>
                <a:gd name="T22" fmla="*/ 31 w 93"/>
                <a:gd name="T23" fmla="*/ 59 h 107"/>
                <a:gd name="T24" fmla="*/ 43 w 93"/>
                <a:gd name="T25" fmla="*/ 24 h 107"/>
                <a:gd name="T26" fmla="*/ 43 w 93"/>
                <a:gd name="T27" fmla="*/ 2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107"/>
                <a:gd name="T44" fmla="*/ 93 w 93"/>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107">
                  <a:moveTo>
                    <a:pt x="43" y="24"/>
                  </a:moveTo>
                  <a:lnTo>
                    <a:pt x="29" y="0"/>
                  </a:lnTo>
                  <a:lnTo>
                    <a:pt x="10" y="38"/>
                  </a:lnTo>
                  <a:lnTo>
                    <a:pt x="0" y="73"/>
                  </a:lnTo>
                  <a:lnTo>
                    <a:pt x="22" y="85"/>
                  </a:lnTo>
                  <a:lnTo>
                    <a:pt x="50" y="85"/>
                  </a:lnTo>
                  <a:lnTo>
                    <a:pt x="58" y="107"/>
                  </a:lnTo>
                  <a:lnTo>
                    <a:pt x="86" y="102"/>
                  </a:lnTo>
                  <a:lnTo>
                    <a:pt x="72" y="83"/>
                  </a:lnTo>
                  <a:lnTo>
                    <a:pt x="93" y="66"/>
                  </a:lnTo>
                  <a:lnTo>
                    <a:pt x="53" y="66"/>
                  </a:lnTo>
                  <a:lnTo>
                    <a:pt x="31" y="59"/>
                  </a:lnTo>
                  <a:lnTo>
                    <a:pt x="43" y="2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5" name="Freeform 378"/>
            <p:cNvSpPr>
              <a:spLocks/>
            </p:cNvSpPr>
            <p:nvPr/>
          </p:nvSpPr>
          <p:spPr bwMode="auto">
            <a:xfrm>
              <a:off x="2587" y="527"/>
              <a:ext cx="43" cy="64"/>
            </a:xfrm>
            <a:custGeom>
              <a:avLst/>
              <a:gdLst>
                <a:gd name="T0" fmla="*/ 12 w 43"/>
                <a:gd name="T1" fmla="*/ 64 h 64"/>
                <a:gd name="T2" fmla="*/ 43 w 43"/>
                <a:gd name="T3" fmla="*/ 52 h 64"/>
                <a:gd name="T4" fmla="*/ 33 w 43"/>
                <a:gd name="T5" fmla="*/ 0 h 64"/>
                <a:gd name="T6" fmla="*/ 0 w 43"/>
                <a:gd name="T7" fmla="*/ 7 h 64"/>
                <a:gd name="T8" fmla="*/ 12 w 43"/>
                <a:gd name="T9" fmla="*/ 64 h 64"/>
                <a:gd name="T10" fmla="*/ 12 w 43"/>
                <a:gd name="T11" fmla="*/ 64 h 64"/>
                <a:gd name="T12" fmla="*/ 0 60000 65536"/>
                <a:gd name="T13" fmla="*/ 0 60000 65536"/>
                <a:gd name="T14" fmla="*/ 0 60000 65536"/>
                <a:gd name="T15" fmla="*/ 0 60000 65536"/>
                <a:gd name="T16" fmla="*/ 0 60000 65536"/>
                <a:gd name="T17" fmla="*/ 0 60000 65536"/>
                <a:gd name="T18" fmla="*/ 0 w 43"/>
                <a:gd name="T19" fmla="*/ 0 h 64"/>
                <a:gd name="T20" fmla="*/ 43 w 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3" h="64">
                  <a:moveTo>
                    <a:pt x="12" y="64"/>
                  </a:moveTo>
                  <a:lnTo>
                    <a:pt x="43" y="52"/>
                  </a:lnTo>
                  <a:lnTo>
                    <a:pt x="33" y="0"/>
                  </a:lnTo>
                  <a:lnTo>
                    <a:pt x="0" y="7"/>
                  </a:lnTo>
                  <a:lnTo>
                    <a:pt x="12" y="6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6" name="Freeform 379"/>
            <p:cNvSpPr>
              <a:spLocks/>
            </p:cNvSpPr>
            <p:nvPr/>
          </p:nvSpPr>
          <p:spPr bwMode="auto">
            <a:xfrm>
              <a:off x="2570" y="819"/>
              <a:ext cx="55" cy="88"/>
            </a:xfrm>
            <a:custGeom>
              <a:avLst/>
              <a:gdLst>
                <a:gd name="T0" fmla="*/ 15 w 55"/>
                <a:gd name="T1" fmla="*/ 0 h 88"/>
                <a:gd name="T2" fmla="*/ 55 w 55"/>
                <a:gd name="T3" fmla="*/ 45 h 88"/>
                <a:gd name="T4" fmla="*/ 50 w 55"/>
                <a:gd name="T5" fmla="*/ 76 h 88"/>
                <a:gd name="T6" fmla="*/ 10 w 55"/>
                <a:gd name="T7" fmla="*/ 88 h 88"/>
                <a:gd name="T8" fmla="*/ 0 w 55"/>
                <a:gd name="T9" fmla="*/ 21 h 88"/>
                <a:gd name="T10" fmla="*/ 15 w 55"/>
                <a:gd name="T11" fmla="*/ 0 h 88"/>
                <a:gd name="T12" fmla="*/ 15 w 55"/>
                <a:gd name="T13" fmla="*/ 0 h 88"/>
                <a:gd name="T14" fmla="*/ 0 60000 65536"/>
                <a:gd name="T15" fmla="*/ 0 60000 65536"/>
                <a:gd name="T16" fmla="*/ 0 60000 65536"/>
                <a:gd name="T17" fmla="*/ 0 60000 65536"/>
                <a:gd name="T18" fmla="*/ 0 60000 65536"/>
                <a:gd name="T19" fmla="*/ 0 60000 65536"/>
                <a:gd name="T20" fmla="*/ 0 60000 65536"/>
                <a:gd name="T21" fmla="*/ 0 w 55"/>
                <a:gd name="T22" fmla="*/ 0 h 88"/>
                <a:gd name="T23" fmla="*/ 55 w 5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8">
                  <a:moveTo>
                    <a:pt x="15" y="0"/>
                  </a:moveTo>
                  <a:lnTo>
                    <a:pt x="55" y="45"/>
                  </a:lnTo>
                  <a:lnTo>
                    <a:pt x="50" y="76"/>
                  </a:lnTo>
                  <a:lnTo>
                    <a:pt x="10" y="88"/>
                  </a:lnTo>
                  <a:lnTo>
                    <a:pt x="0" y="21"/>
                  </a:lnTo>
                  <a:lnTo>
                    <a:pt x="1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7" name="Freeform 380"/>
            <p:cNvSpPr>
              <a:spLocks/>
            </p:cNvSpPr>
            <p:nvPr/>
          </p:nvSpPr>
          <p:spPr bwMode="auto">
            <a:xfrm>
              <a:off x="2478" y="769"/>
              <a:ext cx="40" cy="35"/>
            </a:xfrm>
            <a:custGeom>
              <a:avLst/>
              <a:gdLst>
                <a:gd name="T0" fmla="*/ 28 w 40"/>
                <a:gd name="T1" fmla="*/ 0 h 35"/>
                <a:gd name="T2" fmla="*/ 4 w 40"/>
                <a:gd name="T3" fmla="*/ 5 h 35"/>
                <a:gd name="T4" fmla="*/ 0 w 40"/>
                <a:gd name="T5" fmla="*/ 35 h 35"/>
                <a:gd name="T6" fmla="*/ 35 w 40"/>
                <a:gd name="T7" fmla="*/ 33 h 35"/>
                <a:gd name="T8" fmla="*/ 40 w 40"/>
                <a:gd name="T9" fmla="*/ 2 h 35"/>
                <a:gd name="T10" fmla="*/ 28 w 40"/>
                <a:gd name="T11" fmla="*/ 0 h 35"/>
                <a:gd name="T12" fmla="*/ 28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8" y="0"/>
                  </a:moveTo>
                  <a:lnTo>
                    <a:pt x="4" y="5"/>
                  </a:lnTo>
                  <a:lnTo>
                    <a:pt x="0" y="35"/>
                  </a:lnTo>
                  <a:lnTo>
                    <a:pt x="35" y="33"/>
                  </a:lnTo>
                  <a:lnTo>
                    <a:pt x="40" y="2"/>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8" name="Freeform 381"/>
            <p:cNvSpPr>
              <a:spLocks/>
            </p:cNvSpPr>
            <p:nvPr/>
          </p:nvSpPr>
          <p:spPr bwMode="auto">
            <a:xfrm>
              <a:off x="1875" y="173"/>
              <a:ext cx="729" cy="997"/>
            </a:xfrm>
            <a:custGeom>
              <a:avLst/>
              <a:gdLst>
                <a:gd name="T0" fmla="*/ 479 w 729"/>
                <a:gd name="T1" fmla="*/ 67 h 997"/>
                <a:gd name="T2" fmla="*/ 493 w 729"/>
                <a:gd name="T3" fmla="*/ 276 h 997"/>
                <a:gd name="T4" fmla="*/ 550 w 729"/>
                <a:gd name="T5" fmla="*/ 380 h 997"/>
                <a:gd name="T6" fmla="*/ 629 w 729"/>
                <a:gd name="T7" fmla="*/ 290 h 997"/>
                <a:gd name="T8" fmla="*/ 729 w 729"/>
                <a:gd name="T9" fmla="*/ 259 h 997"/>
                <a:gd name="T10" fmla="*/ 676 w 729"/>
                <a:gd name="T11" fmla="*/ 373 h 997"/>
                <a:gd name="T12" fmla="*/ 698 w 729"/>
                <a:gd name="T13" fmla="*/ 425 h 997"/>
                <a:gd name="T14" fmla="*/ 676 w 729"/>
                <a:gd name="T15" fmla="*/ 480 h 997"/>
                <a:gd name="T16" fmla="*/ 638 w 729"/>
                <a:gd name="T17" fmla="*/ 537 h 997"/>
                <a:gd name="T18" fmla="*/ 581 w 729"/>
                <a:gd name="T19" fmla="*/ 596 h 997"/>
                <a:gd name="T20" fmla="*/ 591 w 729"/>
                <a:gd name="T21" fmla="*/ 658 h 997"/>
                <a:gd name="T22" fmla="*/ 431 w 729"/>
                <a:gd name="T23" fmla="*/ 722 h 997"/>
                <a:gd name="T24" fmla="*/ 457 w 729"/>
                <a:gd name="T25" fmla="*/ 776 h 997"/>
                <a:gd name="T26" fmla="*/ 495 w 729"/>
                <a:gd name="T27" fmla="*/ 809 h 997"/>
                <a:gd name="T28" fmla="*/ 379 w 729"/>
                <a:gd name="T29" fmla="*/ 847 h 997"/>
                <a:gd name="T30" fmla="*/ 231 w 729"/>
                <a:gd name="T31" fmla="*/ 912 h 997"/>
                <a:gd name="T32" fmla="*/ 153 w 729"/>
                <a:gd name="T33" fmla="*/ 961 h 997"/>
                <a:gd name="T34" fmla="*/ 0 w 729"/>
                <a:gd name="T35" fmla="*/ 997 h 997"/>
                <a:gd name="T36" fmla="*/ 50 w 729"/>
                <a:gd name="T37" fmla="*/ 859 h 997"/>
                <a:gd name="T38" fmla="*/ 67 w 729"/>
                <a:gd name="T39" fmla="*/ 760 h 997"/>
                <a:gd name="T40" fmla="*/ 138 w 729"/>
                <a:gd name="T41" fmla="*/ 648 h 997"/>
                <a:gd name="T42" fmla="*/ 179 w 729"/>
                <a:gd name="T43" fmla="*/ 631 h 997"/>
                <a:gd name="T44" fmla="*/ 234 w 729"/>
                <a:gd name="T45" fmla="*/ 617 h 997"/>
                <a:gd name="T46" fmla="*/ 300 w 729"/>
                <a:gd name="T47" fmla="*/ 631 h 997"/>
                <a:gd name="T48" fmla="*/ 291 w 729"/>
                <a:gd name="T49" fmla="*/ 579 h 997"/>
                <a:gd name="T50" fmla="*/ 255 w 729"/>
                <a:gd name="T51" fmla="*/ 544 h 997"/>
                <a:gd name="T52" fmla="*/ 205 w 729"/>
                <a:gd name="T53" fmla="*/ 510 h 997"/>
                <a:gd name="T54" fmla="*/ 229 w 729"/>
                <a:gd name="T55" fmla="*/ 368 h 997"/>
                <a:gd name="T56" fmla="*/ 188 w 729"/>
                <a:gd name="T57" fmla="*/ 302 h 997"/>
                <a:gd name="T58" fmla="*/ 203 w 729"/>
                <a:gd name="T59" fmla="*/ 195 h 997"/>
                <a:gd name="T60" fmla="*/ 317 w 729"/>
                <a:gd name="T61" fmla="*/ 74 h 997"/>
                <a:gd name="T62" fmla="*/ 441 w 729"/>
                <a:gd name="T63" fmla="*/ 0 h 9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9"/>
                <a:gd name="T97" fmla="*/ 0 h 997"/>
                <a:gd name="T98" fmla="*/ 729 w 729"/>
                <a:gd name="T99" fmla="*/ 997 h 9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9" h="997">
                  <a:moveTo>
                    <a:pt x="441" y="0"/>
                  </a:moveTo>
                  <a:lnTo>
                    <a:pt x="479" y="67"/>
                  </a:lnTo>
                  <a:lnTo>
                    <a:pt x="491" y="157"/>
                  </a:lnTo>
                  <a:lnTo>
                    <a:pt x="493" y="276"/>
                  </a:lnTo>
                  <a:lnTo>
                    <a:pt x="538" y="351"/>
                  </a:lnTo>
                  <a:lnTo>
                    <a:pt x="550" y="380"/>
                  </a:lnTo>
                  <a:lnTo>
                    <a:pt x="595" y="380"/>
                  </a:lnTo>
                  <a:lnTo>
                    <a:pt x="629" y="290"/>
                  </a:lnTo>
                  <a:lnTo>
                    <a:pt x="669" y="261"/>
                  </a:lnTo>
                  <a:lnTo>
                    <a:pt x="729" y="259"/>
                  </a:lnTo>
                  <a:lnTo>
                    <a:pt x="703" y="309"/>
                  </a:lnTo>
                  <a:lnTo>
                    <a:pt x="676" y="373"/>
                  </a:lnTo>
                  <a:lnTo>
                    <a:pt x="676" y="394"/>
                  </a:lnTo>
                  <a:lnTo>
                    <a:pt x="698" y="425"/>
                  </a:lnTo>
                  <a:lnTo>
                    <a:pt x="693" y="456"/>
                  </a:lnTo>
                  <a:lnTo>
                    <a:pt x="676" y="480"/>
                  </a:lnTo>
                  <a:lnTo>
                    <a:pt x="662" y="496"/>
                  </a:lnTo>
                  <a:lnTo>
                    <a:pt x="638" y="537"/>
                  </a:lnTo>
                  <a:lnTo>
                    <a:pt x="619" y="567"/>
                  </a:lnTo>
                  <a:lnTo>
                    <a:pt x="581" y="596"/>
                  </a:lnTo>
                  <a:lnTo>
                    <a:pt x="581" y="634"/>
                  </a:lnTo>
                  <a:lnTo>
                    <a:pt x="591" y="658"/>
                  </a:lnTo>
                  <a:lnTo>
                    <a:pt x="531" y="707"/>
                  </a:lnTo>
                  <a:lnTo>
                    <a:pt x="431" y="722"/>
                  </a:lnTo>
                  <a:lnTo>
                    <a:pt x="431" y="769"/>
                  </a:lnTo>
                  <a:lnTo>
                    <a:pt x="457" y="776"/>
                  </a:lnTo>
                  <a:lnTo>
                    <a:pt x="495" y="783"/>
                  </a:lnTo>
                  <a:lnTo>
                    <a:pt x="495" y="809"/>
                  </a:lnTo>
                  <a:lnTo>
                    <a:pt x="486" y="833"/>
                  </a:lnTo>
                  <a:lnTo>
                    <a:pt x="379" y="847"/>
                  </a:lnTo>
                  <a:lnTo>
                    <a:pt x="324" y="885"/>
                  </a:lnTo>
                  <a:lnTo>
                    <a:pt x="231" y="912"/>
                  </a:lnTo>
                  <a:lnTo>
                    <a:pt x="186" y="931"/>
                  </a:lnTo>
                  <a:lnTo>
                    <a:pt x="153" y="961"/>
                  </a:lnTo>
                  <a:lnTo>
                    <a:pt x="50" y="990"/>
                  </a:lnTo>
                  <a:lnTo>
                    <a:pt x="0" y="997"/>
                  </a:lnTo>
                  <a:lnTo>
                    <a:pt x="17" y="909"/>
                  </a:lnTo>
                  <a:lnTo>
                    <a:pt x="50" y="859"/>
                  </a:lnTo>
                  <a:lnTo>
                    <a:pt x="60" y="800"/>
                  </a:lnTo>
                  <a:lnTo>
                    <a:pt x="67" y="760"/>
                  </a:lnTo>
                  <a:lnTo>
                    <a:pt x="117" y="658"/>
                  </a:lnTo>
                  <a:lnTo>
                    <a:pt x="138" y="648"/>
                  </a:lnTo>
                  <a:lnTo>
                    <a:pt x="162" y="648"/>
                  </a:lnTo>
                  <a:lnTo>
                    <a:pt x="179" y="631"/>
                  </a:lnTo>
                  <a:lnTo>
                    <a:pt x="212" y="629"/>
                  </a:lnTo>
                  <a:lnTo>
                    <a:pt x="234" y="617"/>
                  </a:lnTo>
                  <a:lnTo>
                    <a:pt x="267" y="617"/>
                  </a:lnTo>
                  <a:lnTo>
                    <a:pt x="300" y="631"/>
                  </a:lnTo>
                  <a:lnTo>
                    <a:pt x="303" y="608"/>
                  </a:lnTo>
                  <a:lnTo>
                    <a:pt x="291" y="579"/>
                  </a:lnTo>
                  <a:lnTo>
                    <a:pt x="293" y="539"/>
                  </a:lnTo>
                  <a:lnTo>
                    <a:pt x="255" y="544"/>
                  </a:lnTo>
                  <a:lnTo>
                    <a:pt x="217" y="541"/>
                  </a:lnTo>
                  <a:lnTo>
                    <a:pt x="205" y="510"/>
                  </a:lnTo>
                  <a:lnTo>
                    <a:pt x="236" y="397"/>
                  </a:lnTo>
                  <a:lnTo>
                    <a:pt x="229" y="368"/>
                  </a:lnTo>
                  <a:lnTo>
                    <a:pt x="198" y="328"/>
                  </a:lnTo>
                  <a:lnTo>
                    <a:pt x="188" y="302"/>
                  </a:lnTo>
                  <a:lnTo>
                    <a:pt x="203" y="221"/>
                  </a:lnTo>
                  <a:lnTo>
                    <a:pt x="203" y="195"/>
                  </a:lnTo>
                  <a:lnTo>
                    <a:pt x="224" y="138"/>
                  </a:lnTo>
                  <a:lnTo>
                    <a:pt x="317" y="74"/>
                  </a:lnTo>
                  <a:lnTo>
                    <a:pt x="422" y="14"/>
                  </a:lnTo>
                  <a:lnTo>
                    <a:pt x="441"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99" name="Freeform 382"/>
            <p:cNvSpPr>
              <a:spLocks/>
            </p:cNvSpPr>
            <p:nvPr/>
          </p:nvSpPr>
          <p:spPr bwMode="auto">
            <a:xfrm>
              <a:off x="2054" y="55"/>
              <a:ext cx="595" cy="515"/>
            </a:xfrm>
            <a:custGeom>
              <a:avLst/>
              <a:gdLst>
                <a:gd name="T0" fmla="*/ 488 w 595"/>
                <a:gd name="T1" fmla="*/ 47 h 515"/>
                <a:gd name="T2" fmla="*/ 550 w 595"/>
                <a:gd name="T3" fmla="*/ 109 h 515"/>
                <a:gd name="T4" fmla="*/ 590 w 595"/>
                <a:gd name="T5" fmla="*/ 175 h 515"/>
                <a:gd name="T6" fmla="*/ 595 w 595"/>
                <a:gd name="T7" fmla="*/ 213 h 515"/>
                <a:gd name="T8" fmla="*/ 557 w 595"/>
                <a:gd name="T9" fmla="*/ 208 h 515"/>
                <a:gd name="T10" fmla="*/ 535 w 595"/>
                <a:gd name="T11" fmla="*/ 218 h 515"/>
                <a:gd name="T12" fmla="*/ 521 w 595"/>
                <a:gd name="T13" fmla="*/ 232 h 515"/>
                <a:gd name="T14" fmla="*/ 505 w 595"/>
                <a:gd name="T15" fmla="*/ 218 h 515"/>
                <a:gd name="T16" fmla="*/ 488 w 595"/>
                <a:gd name="T17" fmla="*/ 227 h 515"/>
                <a:gd name="T18" fmla="*/ 476 w 595"/>
                <a:gd name="T19" fmla="*/ 249 h 515"/>
                <a:gd name="T20" fmla="*/ 521 w 595"/>
                <a:gd name="T21" fmla="*/ 327 h 515"/>
                <a:gd name="T22" fmla="*/ 557 w 595"/>
                <a:gd name="T23" fmla="*/ 339 h 515"/>
                <a:gd name="T24" fmla="*/ 571 w 595"/>
                <a:gd name="T25" fmla="*/ 339 h 515"/>
                <a:gd name="T26" fmla="*/ 550 w 595"/>
                <a:gd name="T27" fmla="*/ 377 h 515"/>
                <a:gd name="T28" fmla="*/ 497 w 595"/>
                <a:gd name="T29" fmla="*/ 382 h 515"/>
                <a:gd name="T30" fmla="*/ 457 w 595"/>
                <a:gd name="T31" fmla="*/ 398 h 515"/>
                <a:gd name="T32" fmla="*/ 443 w 595"/>
                <a:gd name="T33" fmla="*/ 479 h 515"/>
                <a:gd name="T34" fmla="*/ 426 w 595"/>
                <a:gd name="T35" fmla="*/ 510 h 515"/>
                <a:gd name="T36" fmla="*/ 366 w 595"/>
                <a:gd name="T37" fmla="*/ 515 h 515"/>
                <a:gd name="T38" fmla="*/ 355 w 595"/>
                <a:gd name="T39" fmla="*/ 446 h 515"/>
                <a:gd name="T40" fmla="*/ 305 w 595"/>
                <a:gd name="T41" fmla="*/ 398 h 515"/>
                <a:gd name="T42" fmla="*/ 297 w 595"/>
                <a:gd name="T43" fmla="*/ 310 h 515"/>
                <a:gd name="T44" fmla="*/ 305 w 595"/>
                <a:gd name="T45" fmla="*/ 249 h 515"/>
                <a:gd name="T46" fmla="*/ 305 w 595"/>
                <a:gd name="T47" fmla="*/ 204 h 515"/>
                <a:gd name="T48" fmla="*/ 290 w 595"/>
                <a:gd name="T49" fmla="*/ 180 h 515"/>
                <a:gd name="T50" fmla="*/ 283 w 595"/>
                <a:gd name="T51" fmla="*/ 168 h 515"/>
                <a:gd name="T52" fmla="*/ 278 w 595"/>
                <a:gd name="T53" fmla="*/ 132 h 515"/>
                <a:gd name="T54" fmla="*/ 245 w 595"/>
                <a:gd name="T55" fmla="*/ 137 h 515"/>
                <a:gd name="T56" fmla="*/ 169 w 595"/>
                <a:gd name="T57" fmla="*/ 168 h 515"/>
                <a:gd name="T58" fmla="*/ 86 w 595"/>
                <a:gd name="T59" fmla="*/ 235 h 515"/>
                <a:gd name="T60" fmla="*/ 7 w 595"/>
                <a:gd name="T61" fmla="*/ 246 h 515"/>
                <a:gd name="T62" fmla="*/ 0 w 595"/>
                <a:gd name="T63" fmla="*/ 213 h 515"/>
                <a:gd name="T64" fmla="*/ 12 w 595"/>
                <a:gd name="T65" fmla="*/ 185 h 515"/>
                <a:gd name="T66" fmla="*/ 62 w 595"/>
                <a:gd name="T67" fmla="*/ 111 h 515"/>
                <a:gd name="T68" fmla="*/ 190 w 595"/>
                <a:gd name="T69" fmla="*/ 28 h 515"/>
                <a:gd name="T70" fmla="*/ 312 w 595"/>
                <a:gd name="T71" fmla="*/ 2 h 515"/>
                <a:gd name="T72" fmla="*/ 383 w 595"/>
                <a:gd name="T73" fmla="*/ 0 h 515"/>
                <a:gd name="T74" fmla="*/ 397 w 595"/>
                <a:gd name="T75" fmla="*/ 35 h 515"/>
                <a:gd name="T76" fmla="*/ 443 w 595"/>
                <a:gd name="T77" fmla="*/ 4 h 515"/>
                <a:gd name="T78" fmla="*/ 485 w 595"/>
                <a:gd name="T79" fmla="*/ 4 h 515"/>
                <a:gd name="T80" fmla="*/ 488 w 595"/>
                <a:gd name="T81" fmla="*/ 47 h 515"/>
                <a:gd name="T82" fmla="*/ 488 w 595"/>
                <a:gd name="T83" fmla="*/ 47 h 5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5"/>
                <a:gd name="T127" fmla="*/ 0 h 515"/>
                <a:gd name="T128" fmla="*/ 595 w 595"/>
                <a:gd name="T129" fmla="*/ 515 h 5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5" h="515">
                  <a:moveTo>
                    <a:pt x="488" y="47"/>
                  </a:moveTo>
                  <a:lnTo>
                    <a:pt x="550" y="109"/>
                  </a:lnTo>
                  <a:lnTo>
                    <a:pt x="590" y="175"/>
                  </a:lnTo>
                  <a:lnTo>
                    <a:pt x="595" y="213"/>
                  </a:lnTo>
                  <a:lnTo>
                    <a:pt x="557" y="208"/>
                  </a:lnTo>
                  <a:lnTo>
                    <a:pt x="535" y="218"/>
                  </a:lnTo>
                  <a:lnTo>
                    <a:pt x="521" y="232"/>
                  </a:lnTo>
                  <a:lnTo>
                    <a:pt x="505" y="218"/>
                  </a:lnTo>
                  <a:lnTo>
                    <a:pt x="488" y="227"/>
                  </a:lnTo>
                  <a:lnTo>
                    <a:pt x="476" y="249"/>
                  </a:lnTo>
                  <a:lnTo>
                    <a:pt x="521" y="327"/>
                  </a:lnTo>
                  <a:lnTo>
                    <a:pt x="557" y="339"/>
                  </a:lnTo>
                  <a:lnTo>
                    <a:pt x="571" y="339"/>
                  </a:lnTo>
                  <a:lnTo>
                    <a:pt x="550" y="377"/>
                  </a:lnTo>
                  <a:lnTo>
                    <a:pt x="497" y="382"/>
                  </a:lnTo>
                  <a:lnTo>
                    <a:pt x="457" y="398"/>
                  </a:lnTo>
                  <a:lnTo>
                    <a:pt x="443" y="479"/>
                  </a:lnTo>
                  <a:lnTo>
                    <a:pt x="426" y="510"/>
                  </a:lnTo>
                  <a:lnTo>
                    <a:pt x="366" y="515"/>
                  </a:lnTo>
                  <a:lnTo>
                    <a:pt x="355" y="446"/>
                  </a:lnTo>
                  <a:lnTo>
                    <a:pt x="305" y="398"/>
                  </a:lnTo>
                  <a:lnTo>
                    <a:pt x="297" y="310"/>
                  </a:lnTo>
                  <a:lnTo>
                    <a:pt x="305" y="249"/>
                  </a:lnTo>
                  <a:lnTo>
                    <a:pt x="305" y="204"/>
                  </a:lnTo>
                  <a:lnTo>
                    <a:pt x="290" y="180"/>
                  </a:lnTo>
                  <a:lnTo>
                    <a:pt x="283" y="168"/>
                  </a:lnTo>
                  <a:lnTo>
                    <a:pt x="278" y="132"/>
                  </a:lnTo>
                  <a:lnTo>
                    <a:pt x="245" y="137"/>
                  </a:lnTo>
                  <a:lnTo>
                    <a:pt x="169" y="168"/>
                  </a:lnTo>
                  <a:lnTo>
                    <a:pt x="86" y="235"/>
                  </a:lnTo>
                  <a:lnTo>
                    <a:pt x="7" y="246"/>
                  </a:lnTo>
                  <a:lnTo>
                    <a:pt x="0" y="213"/>
                  </a:lnTo>
                  <a:lnTo>
                    <a:pt x="12" y="185"/>
                  </a:lnTo>
                  <a:lnTo>
                    <a:pt x="62" y="111"/>
                  </a:lnTo>
                  <a:lnTo>
                    <a:pt x="190" y="28"/>
                  </a:lnTo>
                  <a:lnTo>
                    <a:pt x="312" y="2"/>
                  </a:lnTo>
                  <a:lnTo>
                    <a:pt x="383" y="0"/>
                  </a:lnTo>
                  <a:lnTo>
                    <a:pt x="397" y="35"/>
                  </a:lnTo>
                  <a:lnTo>
                    <a:pt x="443" y="4"/>
                  </a:lnTo>
                  <a:lnTo>
                    <a:pt x="485" y="4"/>
                  </a:lnTo>
                  <a:lnTo>
                    <a:pt x="488" y="47"/>
                  </a:lnTo>
                  <a:close/>
                </a:path>
              </a:pathLst>
            </a:custGeom>
            <a:solidFill>
              <a:srgbClr val="756969"/>
            </a:solidFill>
            <a:ln w="9525">
              <a:noFill/>
              <a:round/>
              <a:headEnd/>
              <a:tailEnd/>
            </a:ln>
          </p:spPr>
          <p:txBody>
            <a:bodyPr/>
            <a:lstStyle/>
            <a:p>
              <a:endParaRPr lang="en-US">
                <a:latin typeface="Calibri" pitchFamily="34" charset="0"/>
              </a:endParaRPr>
            </a:p>
          </p:txBody>
        </p:sp>
        <p:sp>
          <p:nvSpPr>
            <p:cNvPr id="23700" name="Freeform 383"/>
            <p:cNvSpPr>
              <a:spLocks/>
            </p:cNvSpPr>
            <p:nvPr/>
          </p:nvSpPr>
          <p:spPr bwMode="auto">
            <a:xfrm>
              <a:off x="2321" y="97"/>
              <a:ext cx="292" cy="169"/>
            </a:xfrm>
            <a:custGeom>
              <a:avLst/>
              <a:gdLst>
                <a:gd name="T0" fmla="*/ 0 w 292"/>
                <a:gd name="T1" fmla="*/ 38 h 169"/>
                <a:gd name="T2" fmla="*/ 61 w 292"/>
                <a:gd name="T3" fmla="*/ 62 h 169"/>
                <a:gd name="T4" fmla="*/ 126 w 292"/>
                <a:gd name="T5" fmla="*/ 88 h 169"/>
                <a:gd name="T6" fmla="*/ 183 w 292"/>
                <a:gd name="T7" fmla="*/ 114 h 169"/>
                <a:gd name="T8" fmla="*/ 180 w 292"/>
                <a:gd name="T9" fmla="*/ 76 h 169"/>
                <a:gd name="T10" fmla="*/ 238 w 292"/>
                <a:gd name="T11" fmla="*/ 128 h 169"/>
                <a:gd name="T12" fmla="*/ 292 w 292"/>
                <a:gd name="T13" fmla="*/ 169 h 169"/>
                <a:gd name="T14" fmla="*/ 292 w 292"/>
                <a:gd name="T15" fmla="*/ 133 h 169"/>
                <a:gd name="T16" fmla="*/ 247 w 292"/>
                <a:gd name="T17" fmla="*/ 76 h 169"/>
                <a:gd name="T18" fmla="*/ 173 w 292"/>
                <a:gd name="T19" fmla="*/ 36 h 169"/>
                <a:gd name="T20" fmla="*/ 99 w 292"/>
                <a:gd name="T21" fmla="*/ 0 h 169"/>
                <a:gd name="T22" fmla="*/ 116 w 292"/>
                <a:gd name="T23" fmla="*/ 34 h 169"/>
                <a:gd name="T24" fmla="*/ 45 w 292"/>
                <a:gd name="T25" fmla="*/ 31 h 169"/>
                <a:gd name="T26" fmla="*/ 0 w 292"/>
                <a:gd name="T27" fmla="*/ 38 h 169"/>
                <a:gd name="T28" fmla="*/ 0 w 292"/>
                <a:gd name="T29" fmla="*/ 3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69"/>
                <a:gd name="T47" fmla="*/ 292 w 29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69">
                  <a:moveTo>
                    <a:pt x="0" y="38"/>
                  </a:moveTo>
                  <a:lnTo>
                    <a:pt x="61" y="62"/>
                  </a:lnTo>
                  <a:lnTo>
                    <a:pt x="126" y="88"/>
                  </a:lnTo>
                  <a:lnTo>
                    <a:pt x="183" y="114"/>
                  </a:lnTo>
                  <a:lnTo>
                    <a:pt x="180" y="76"/>
                  </a:lnTo>
                  <a:lnTo>
                    <a:pt x="238" y="128"/>
                  </a:lnTo>
                  <a:lnTo>
                    <a:pt x="292" y="169"/>
                  </a:lnTo>
                  <a:lnTo>
                    <a:pt x="292" y="133"/>
                  </a:lnTo>
                  <a:lnTo>
                    <a:pt x="247" y="76"/>
                  </a:lnTo>
                  <a:lnTo>
                    <a:pt x="173" y="36"/>
                  </a:lnTo>
                  <a:lnTo>
                    <a:pt x="99" y="0"/>
                  </a:lnTo>
                  <a:lnTo>
                    <a:pt x="116" y="34"/>
                  </a:lnTo>
                  <a:lnTo>
                    <a:pt x="45" y="31"/>
                  </a:lnTo>
                  <a:lnTo>
                    <a:pt x="0" y="38"/>
                  </a:lnTo>
                  <a:close/>
                </a:path>
              </a:pathLst>
            </a:custGeom>
            <a:solidFill>
              <a:srgbClr val="4D4D4D"/>
            </a:solidFill>
            <a:ln w="9525">
              <a:noFill/>
              <a:round/>
              <a:headEnd/>
              <a:tailEnd/>
            </a:ln>
          </p:spPr>
          <p:txBody>
            <a:bodyPr/>
            <a:lstStyle/>
            <a:p>
              <a:endParaRPr lang="en-US">
                <a:latin typeface="Calibri" pitchFamily="34" charset="0"/>
              </a:endParaRPr>
            </a:p>
          </p:txBody>
        </p:sp>
        <p:sp>
          <p:nvSpPr>
            <p:cNvPr id="23701" name="Freeform 384"/>
            <p:cNvSpPr>
              <a:spLocks/>
            </p:cNvSpPr>
            <p:nvPr/>
          </p:nvSpPr>
          <p:spPr bwMode="auto">
            <a:xfrm>
              <a:off x="2109" y="59"/>
              <a:ext cx="288" cy="136"/>
            </a:xfrm>
            <a:custGeom>
              <a:avLst/>
              <a:gdLst>
                <a:gd name="T0" fmla="*/ 235 w 288"/>
                <a:gd name="T1" fmla="*/ 0 h 136"/>
                <a:gd name="T2" fmla="*/ 131 w 288"/>
                <a:gd name="T3" fmla="*/ 31 h 136"/>
                <a:gd name="T4" fmla="*/ 35 w 288"/>
                <a:gd name="T5" fmla="*/ 88 h 136"/>
                <a:gd name="T6" fmla="*/ 0 w 288"/>
                <a:gd name="T7" fmla="*/ 117 h 136"/>
                <a:gd name="T8" fmla="*/ 33 w 288"/>
                <a:gd name="T9" fmla="*/ 136 h 136"/>
                <a:gd name="T10" fmla="*/ 43 w 288"/>
                <a:gd name="T11" fmla="*/ 107 h 136"/>
                <a:gd name="T12" fmla="*/ 95 w 288"/>
                <a:gd name="T13" fmla="*/ 114 h 136"/>
                <a:gd name="T14" fmla="*/ 135 w 288"/>
                <a:gd name="T15" fmla="*/ 93 h 136"/>
                <a:gd name="T16" fmla="*/ 147 w 288"/>
                <a:gd name="T17" fmla="*/ 60 h 136"/>
                <a:gd name="T18" fmla="*/ 176 w 288"/>
                <a:gd name="T19" fmla="*/ 67 h 136"/>
                <a:gd name="T20" fmla="*/ 219 w 288"/>
                <a:gd name="T21" fmla="*/ 24 h 136"/>
                <a:gd name="T22" fmla="*/ 288 w 288"/>
                <a:gd name="T23" fmla="*/ 15 h 136"/>
                <a:gd name="T24" fmla="*/ 235 w 288"/>
                <a:gd name="T25" fmla="*/ 0 h 136"/>
                <a:gd name="T26" fmla="*/ 235 w 288"/>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36"/>
                <a:gd name="T44" fmla="*/ 288 w 288"/>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36">
                  <a:moveTo>
                    <a:pt x="235" y="0"/>
                  </a:moveTo>
                  <a:lnTo>
                    <a:pt x="131" y="31"/>
                  </a:lnTo>
                  <a:lnTo>
                    <a:pt x="35" y="88"/>
                  </a:lnTo>
                  <a:lnTo>
                    <a:pt x="0" y="117"/>
                  </a:lnTo>
                  <a:lnTo>
                    <a:pt x="33" y="136"/>
                  </a:lnTo>
                  <a:lnTo>
                    <a:pt x="43" y="107"/>
                  </a:lnTo>
                  <a:lnTo>
                    <a:pt x="95" y="114"/>
                  </a:lnTo>
                  <a:lnTo>
                    <a:pt x="135" y="93"/>
                  </a:lnTo>
                  <a:lnTo>
                    <a:pt x="147" y="60"/>
                  </a:lnTo>
                  <a:lnTo>
                    <a:pt x="176" y="67"/>
                  </a:lnTo>
                  <a:lnTo>
                    <a:pt x="219" y="24"/>
                  </a:lnTo>
                  <a:lnTo>
                    <a:pt x="288" y="15"/>
                  </a:lnTo>
                  <a:lnTo>
                    <a:pt x="235"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2" name="Freeform 385"/>
            <p:cNvSpPr>
              <a:spLocks/>
            </p:cNvSpPr>
            <p:nvPr/>
          </p:nvSpPr>
          <p:spPr bwMode="auto">
            <a:xfrm>
              <a:off x="2359" y="271"/>
              <a:ext cx="211" cy="130"/>
            </a:xfrm>
            <a:custGeom>
              <a:avLst/>
              <a:gdLst>
                <a:gd name="T0" fmla="*/ 61 w 211"/>
                <a:gd name="T1" fmla="*/ 2 h 130"/>
                <a:gd name="T2" fmla="*/ 95 w 211"/>
                <a:gd name="T3" fmla="*/ 28 h 130"/>
                <a:gd name="T4" fmla="*/ 135 w 211"/>
                <a:gd name="T5" fmla="*/ 49 h 130"/>
                <a:gd name="T6" fmla="*/ 171 w 211"/>
                <a:gd name="T7" fmla="*/ 49 h 130"/>
                <a:gd name="T8" fmla="*/ 211 w 211"/>
                <a:gd name="T9" fmla="*/ 130 h 130"/>
                <a:gd name="T10" fmla="*/ 138 w 211"/>
                <a:gd name="T11" fmla="*/ 104 h 130"/>
                <a:gd name="T12" fmla="*/ 81 w 211"/>
                <a:gd name="T13" fmla="*/ 40 h 130"/>
                <a:gd name="T14" fmla="*/ 83 w 211"/>
                <a:gd name="T15" fmla="*/ 83 h 130"/>
                <a:gd name="T16" fmla="*/ 0 w 211"/>
                <a:gd name="T17" fmla="*/ 11 h 130"/>
                <a:gd name="T18" fmla="*/ 47 w 211"/>
                <a:gd name="T19" fmla="*/ 28 h 130"/>
                <a:gd name="T20" fmla="*/ 40 w 211"/>
                <a:gd name="T21" fmla="*/ 0 h 130"/>
                <a:gd name="T22" fmla="*/ 61 w 211"/>
                <a:gd name="T23" fmla="*/ 2 h 130"/>
                <a:gd name="T24" fmla="*/ 61 w 211"/>
                <a:gd name="T25" fmla="*/ 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30"/>
                <a:gd name="T41" fmla="*/ 211 w 21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30">
                  <a:moveTo>
                    <a:pt x="61" y="2"/>
                  </a:moveTo>
                  <a:lnTo>
                    <a:pt x="95" y="28"/>
                  </a:lnTo>
                  <a:lnTo>
                    <a:pt x="135" y="49"/>
                  </a:lnTo>
                  <a:lnTo>
                    <a:pt x="171" y="49"/>
                  </a:lnTo>
                  <a:lnTo>
                    <a:pt x="211" y="130"/>
                  </a:lnTo>
                  <a:lnTo>
                    <a:pt x="138" y="104"/>
                  </a:lnTo>
                  <a:lnTo>
                    <a:pt x="81" y="40"/>
                  </a:lnTo>
                  <a:lnTo>
                    <a:pt x="83" y="83"/>
                  </a:lnTo>
                  <a:lnTo>
                    <a:pt x="0" y="11"/>
                  </a:lnTo>
                  <a:lnTo>
                    <a:pt x="47" y="28"/>
                  </a:lnTo>
                  <a:lnTo>
                    <a:pt x="40" y="0"/>
                  </a:lnTo>
                  <a:lnTo>
                    <a:pt x="61" y="2"/>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3" name="Freeform 386"/>
            <p:cNvSpPr>
              <a:spLocks/>
            </p:cNvSpPr>
            <p:nvPr/>
          </p:nvSpPr>
          <p:spPr bwMode="auto">
            <a:xfrm>
              <a:off x="2378" y="342"/>
              <a:ext cx="204" cy="107"/>
            </a:xfrm>
            <a:custGeom>
              <a:avLst/>
              <a:gdLst>
                <a:gd name="T0" fmla="*/ 0 w 204"/>
                <a:gd name="T1" fmla="*/ 0 h 107"/>
                <a:gd name="T2" fmla="*/ 31 w 204"/>
                <a:gd name="T3" fmla="*/ 66 h 107"/>
                <a:gd name="T4" fmla="*/ 135 w 204"/>
                <a:gd name="T5" fmla="*/ 107 h 107"/>
                <a:gd name="T6" fmla="*/ 171 w 204"/>
                <a:gd name="T7" fmla="*/ 92 h 107"/>
                <a:gd name="T8" fmla="*/ 157 w 204"/>
                <a:gd name="T9" fmla="*/ 80 h 107"/>
                <a:gd name="T10" fmla="*/ 204 w 204"/>
                <a:gd name="T11" fmla="*/ 69 h 107"/>
                <a:gd name="T12" fmla="*/ 181 w 204"/>
                <a:gd name="T13" fmla="*/ 50 h 107"/>
                <a:gd name="T14" fmla="*/ 78 w 204"/>
                <a:gd name="T15" fmla="*/ 12 h 107"/>
                <a:gd name="T16" fmla="*/ 88 w 204"/>
                <a:gd name="T17" fmla="*/ 47 h 107"/>
                <a:gd name="T18" fmla="*/ 54 w 204"/>
                <a:gd name="T19" fmla="*/ 23 h 107"/>
                <a:gd name="T20" fmla="*/ 42 w 204"/>
                <a:gd name="T21" fmla="*/ 7 h 107"/>
                <a:gd name="T22" fmla="*/ 0 w 204"/>
                <a:gd name="T23" fmla="*/ 0 h 107"/>
                <a:gd name="T24" fmla="*/ 0 w 20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07"/>
                <a:gd name="T41" fmla="*/ 204 w 20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07">
                  <a:moveTo>
                    <a:pt x="0" y="0"/>
                  </a:moveTo>
                  <a:lnTo>
                    <a:pt x="31" y="66"/>
                  </a:lnTo>
                  <a:lnTo>
                    <a:pt x="135" y="107"/>
                  </a:lnTo>
                  <a:lnTo>
                    <a:pt x="171" y="92"/>
                  </a:lnTo>
                  <a:lnTo>
                    <a:pt x="157" y="80"/>
                  </a:lnTo>
                  <a:lnTo>
                    <a:pt x="204" y="69"/>
                  </a:lnTo>
                  <a:lnTo>
                    <a:pt x="181" y="50"/>
                  </a:lnTo>
                  <a:lnTo>
                    <a:pt x="78" y="12"/>
                  </a:lnTo>
                  <a:lnTo>
                    <a:pt x="88" y="47"/>
                  </a:lnTo>
                  <a:lnTo>
                    <a:pt x="54" y="23"/>
                  </a:lnTo>
                  <a:lnTo>
                    <a:pt x="42" y="7"/>
                  </a:lnTo>
                  <a:lnTo>
                    <a:pt x="0"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4" name="Freeform 387"/>
            <p:cNvSpPr>
              <a:spLocks/>
            </p:cNvSpPr>
            <p:nvPr/>
          </p:nvSpPr>
          <p:spPr bwMode="auto">
            <a:xfrm>
              <a:off x="2147" y="657"/>
              <a:ext cx="43" cy="36"/>
            </a:xfrm>
            <a:custGeom>
              <a:avLst/>
              <a:gdLst>
                <a:gd name="T0" fmla="*/ 43 w 43"/>
                <a:gd name="T1" fmla="*/ 0 h 36"/>
                <a:gd name="T2" fmla="*/ 12 w 43"/>
                <a:gd name="T3" fmla="*/ 15 h 36"/>
                <a:gd name="T4" fmla="*/ 0 w 43"/>
                <a:gd name="T5" fmla="*/ 36 h 36"/>
                <a:gd name="T6" fmla="*/ 35 w 43"/>
                <a:gd name="T7" fmla="*/ 26 h 36"/>
                <a:gd name="T8" fmla="*/ 43 w 43"/>
                <a:gd name="T9" fmla="*/ 0 h 36"/>
                <a:gd name="T10" fmla="*/ 43 w 43"/>
                <a:gd name="T11" fmla="*/ 0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43" y="0"/>
                  </a:moveTo>
                  <a:lnTo>
                    <a:pt x="12" y="15"/>
                  </a:lnTo>
                  <a:lnTo>
                    <a:pt x="0" y="36"/>
                  </a:lnTo>
                  <a:lnTo>
                    <a:pt x="35" y="26"/>
                  </a:lnTo>
                  <a:lnTo>
                    <a:pt x="43"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5" name="Freeform 388"/>
            <p:cNvSpPr>
              <a:spLocks/>
            </p:cNvSpPr>
            <p:nvPr/>
          </p:nvSpPr>
          <p:spPr bwMode="auto">
            <a:xfrm>
              <a:off x="2087" y="581"/>
              <a:ext cx="60" cy="121"/>
            </a:xfrm>
            <a:custGeom>
              <a:avLst/>
              <a:gdLst>
                <a:gd name="T0" fmla="*/ 31 w 60"/>
                <a:gd name="T1" fmla="*/ 0 h 121"/>
                <a:gd name="T2" fmla="*/ 0 w 60"/>
                <a:gd name="T3" fmla="*/ 102 h 121"/>
                <a:gd name="T4" fmla="*/ 19 w 60"/>
                <a:gd name="T5" fmla="*/ 121 h 121"/>
                <a:gd name="T6" fmla="*/ 43 w 60"/>
                <a:gd name="T7" fmla="*/ 117 h 121"/>
                <a:gd name="T8" fmla="*/ 60 w 60"/>
                <a:gd name="T9" fmla="*/ 74 h 121"/>
                <a:gd name="T10" fmla="*/ 45 w 60"/>
                <a:gd name="T11" fmla="*/ 62 h 121"/>
                <a:gd name="T12" fmla="*/ 38 w 60"/>
                <a:gd name="T13" fmla="*/ 34 h 121"/>
                <a:gd name="T14" fmla="*/ 50 w 60"/>
                <a:gd name="T15" fmla="*/ 10 h 121"/>
                <a:gd name="T16" fmla="*/ 31 w 60"/>
                <a:gd name="T17" fmla="*/ 0 h 121"/>
                <a:gd name="T18" fmla="*/ 31 w 60"/>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1"/>
                <a:gd name="T32" fmla="*/ 60 w 60"/>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1">
                  <a:moveTo>
                    <a:pt x="31" y="0"/>
                  </a:moveTo>
                  <a:lnTo>
                    <a:pt x="0" y="102"/>
                  </a:lnTo>
                  <a:lnTo>
                    <a:pt x="19" y="121"/>
                  </a:lnTo>
                  <a:lnTo>
                    <a:pt x="43" y="117"/>
                  </a:lnTo>
                  <a:lnTo>
                    <a:pt x="60" y="74"/>
                  </a:lnTo>
                  <a:lnTo>
                    <a:pt x="45" y="62"/>
                  </a:lnTo>
                  <a:lnTo>
                    <a:pt x="38" y="34"/>
                  </a:lnTo>
                  <a:lnTo>
                    <a:pt x="50" y="10"/>
                  </a:lnTo>
                  <a:lnTo>
                    <a:pt x="3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6" name="Freeform 389"/>
            <p:cNvSpPr>
              <a:spLocks/>
            </p:cNvSpPr>
            <p:nvPr/>
          </p:nvSpPr>
          <p:spPr bwMode="auto">
            <a:xfrm>
              <a:off x="2192" y="655"/>
              <a:ext cx="107" cy="95"/>
            </a:xfrm>
            <a:custGeom>
              <a:avLst/>
              <a:gdLst>
                <a:gd name="T0" fmla="*/ 5 w 107"/>
                <a:gd name="T1" fmla="*/ 0 h 95"/>
                <a:gd name="T2" fmla="*/ 33 w 107"/>
                <a:gd name="T3" fmla="*/ 19 h 95"/>
                <a:gd name="T4" fmla="*/ 74 w 107"/>
                <a:gd name="T5" fmla="*/ 57 h 95"/>
                <a:gd name="T6" fmla="*/ 107 w 107"/>
                <a:gd name="T7" fmla="*/ 95 h 95"/>
                <a:gd name="T8" fmla="*/ 43 w 107"/>
                <a:gd name="T9" fmla="*/ 55 h 95"/>
                <a:gd name="T10" fmla="*/ 0 w 107"/>
                <a:gd name="T11" fmla="*/ 52 h 95"/>
                <a:gd name="T12" fmla="*/ 14 w 107"/>
                <a:gd name="T13" fmla="*/ 31 h 95"/>
                <a:gd name="T14" fmla="*/ 5 w 107"/>
                <a:gd name="T15" fmla="*/ 0 h 95"/>
                <a:gd name="T16" fmla="*/ 5 w 10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95"/>
                <a:gd name="T29" fmla="*/ 107 w 10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95">
                  <a:moveTo>
                    <a:pt x="5" y="0"/>
                  </a:moveTo>
                  <a:lnTo>
                    <a:pt x="33" y="19"/>
                  </a:lnTo>
                  <a:lnTo>
                    <a:pt x="74" y="57"/>
                  </a:lnTo>
                  <a:lnTo>
                    <a:pt x="107" y="95"/>
                  </a:lnTo>
                  <a:lnTo>
                    <a:pt x="43" y="55"/>
                  </a:lnTo>
                  <a:lnTo>
                    <a:pt x="0" y="52"/>
                  </a:lnTo>
                  <a:lnTo>
                    <a:pt x="14" y="31"/>
                  </a:lnTo>
                  <a:lnTo>
                    <a:pt x="5"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707" name="Freeform 390"/>
            <p:cNvSpPr>
              <a:spLocks/>
            </p:cNvSpPr>
            <p:nvPr/>
          </p:nvSpPr>
          <p:spPr bwMode="auto">
            <a:xfrm>
              <a:off x="2254" y="733"/>
              <a:ext cx="274" cy="254"/>
            </a:xfrm>
            <a:custGeom>
              <a:avLst/>
              <a:gdLst>
                <a:gd name="T0" fmla="*/ 17 w 274"/>
                <a:gd name="T1" fmla="*/ 38 h 254"/>
                <a:gd name="T2" fmla="*/ 40 w 274"/>
                <a:gd name="T3" fmla="*/ 64 h 254"/>
                <a:gd name="T4" fmla="*/ 64 w 274"/>
                <a:gd name="T5" fmla="*/ 71 h 254"/>
                <a:gd name="T6" fmla="*/ 90 w 274"/>
                <a:gd name="T7" fmla="*/ 79 h 254"/>
                <a:gd name="T8" fmla="*/ 124 w 274"/>
                <a:gd name="T9" fmla="*/ 90 h 254"/>
                <a:gd name="T10" fmla="*/ 181 w 274"/>
                <a:gd name="T11" fmla="*/ 64 h 254"/>
                <a:gd name="T12" fmla="*/ 195 w 274"/>
                <a:gd name="T13" fmla="*/ 12 h 254"/>
                <a:gd name="T14" fmla="*/ 243 w 274"/>
                <a:gd name="T15" fmla="*/ 0 h 254"/>
                <a:gd name="T16" fmla="*/ 202 w 274"/>
                <a:gd name="T17" fmla="*/ 38 h 254"/>
                <a:gd name="T18" fmla="*/ 202 w 274"/>
                <a:gd name="T19" fmla="*/ 76 h 254"/>
                <a:gd name="T20" fmla="*/ 212 w 274"/>
                <a:gd name="T21" fmla="*/ 95 h 254"/>
                <a:gd name="T22" fmla="*/ 274 w 274"/>
                <a:gd name="T23" fmla="*/ 98 h 254"/>
                <a:gd name="T24" fmla="*/ 271 w 274"/>
                <a:gd name="T25" fmla="*/ 155 h 254"/>
                <a:gd name="T26" fmla="*/ 274 w 274"/>
                <a:gd name="T27" fmla="*/ 176 h 254"/>
                <a:gd name="T28" fmla="*/ 209 w 274"/>
                <a:gd name="T29" fmla="*/ 254 h 254"/>
                <a:gd name="T30" fmla="*/ 166 w 274"/>
                <a:gd name="T31" fmla="*/ 207 h 254"/>
                <a:gd name="T32" fmla="*/ 166 w 274"/>
                <a:gd name="T33" fmla="*/ 181 h 254"/>
                <a:gd name="T34" fmla="*/ 50 w 274"/>
                <a:gd name="T35" fmla="*/ 169 h 254"/>
                <a:gd name="T36" fmla="*/ 45 w 274"/>
                <a:gd name="T37" fmla="*/ 145 h 254"/>
                <a:gd name="T38" fmla="*/ 95 w 274"/>
                <a:gd name="T39" fmla="*/ 107 h 254"/>
                <a:gd name="T40" fmla="*/ 33 w 274"/>
                <a:gd name="T41" fmla="*/ 95 h 254"/>
                <a:gd name="T42" fmla="*/ 0 w 274"/>
                <a:gd name="T43" fmla="*/ 79 h 254"/>
                <a:gd name="T44" fmla="*/ 17 w 274"/>
                <a:gd name="T45" fmla="*/ 71 h 254"/>
                <a:gd name="T46" fmla="*/ 17 w 274"/>
                <a:gd name="T47" fmla="*/ 38 h 254"/>
                <a:gd name="T48" fmla="*/ 17 w 274"/>
                <a:gd name="T49" fmla="*/ 38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4"/>
                <a:gd name="T76" fmla="*/ 0 h 254"/>
                <a:gd name="T77" fmla="*/ 274 w 274"/>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4" h="254">
                  <a:moveTo>
                    <a:pt x="17" y="38"/>
                  </a:moveTo>
                  <a:lnTo>
                    <a:pt x="40" y="64"/>
                  </a:lnTo>
                  <a:lnTo>
                    <a:pt x="64" y="71"/>
                  </a:lnTo>
                  <a:lnTo>
                    <a:pt x="90" y="79"/>
                  </a:lnTo>
                  <a:lnTo>
                    <a:pt x="124" y="90"/>
                  </a:lnTo>
                  <a:lnTo>
                    <a:pt x="181" y="64"/>
                  </a:lnTo>
                  <a:lnTo>
                    <a:pt x="195" y="12"/>
                  </a:lnTo>
                  <a:lnTo>
                    <a:pt x="243" y="0"/>
                  </a:lnTo>
                  <a:lnTo>
                    <a:pt x="202" y="38"/>
                  </a:lnTo>
                  <a:lnTo>
                    <a:pt x="202" y="76"/>
                  </a:lnTo>
                  <a:lnTo>
                    <a:pt x="212" y="95"/>
                  </a:lnTo>
                  <a:lnTo>
                    <a:pt x="274" y="98"/>
                  </a:lnTo>
                  <a:lnTo>
                    <a:pt x="271" y="155"/>
                  </a:lnTo>
                  <a:lnTo>
                    <a:pt x="274" y="176"/>
                  </a:lnTo>
                  <a:lnTo>
                    <a:pt x="209" y="254"/>
                  </a:lnTo>
                  <a:lnTo>
                    <a:pt x="166" y="207"/>
                  </a:lnTo>
                  <a:lnTo>
                    <a:pt x="166" y="181"/>
                  </a:lnTo>
                  <a:lnTo>
                    <a:pt x="50" y="169"/>
                  </a:lnTo>
                  <a:lnTo>
                    <a:pt x="45" y="145"/>
                  </a:lnTo>
                  <a:lnTo>
                    <a:pt x="95" y="107"/>
                  </a:lnTo>
                  <a:lnTo>
                    <a:pt x="33" y="95"/>
                  </a:lnTo>
                  <a:lnTo>
                    <a:pt x="0" y="79"/>
                  </a:lnTo>
                  <a:lnTo>
                    <a:pt x="17" y="71"/>
                  </a:lnTo>
                  <a:lnTo>
                    <a:pt x="17"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08" name="Freeform 391"/>
            <p:cNvSpPr>
              <a:spLocks/>
            </p:cNvSpPr>
            <p:nvPr/>
          </p:nvSpPr>
          <p:spPr bwMode="auto">
            <a:xfrm>
              <a:off x="2511" y="579"/>
              <a:ext cx="38" cy="66"/>
            </a:xfrm>
            <a:custGeom>
              <a:avLst/>
              <a:gdLst>
                <a:gd name="T0" fmla="*/ 9 w 38"/>
                <a:gd name="T1" fmla="*/ 19 h 66"/>
                <a:gd name="T2" fmla="*/ 14 w 38"/>
                <a:gd name="T3" fmla="*/ 33 h 66"/>
                <a:gd name="T4" fmla="*/ 0 w 38"/>
                <a:gd name="T5" fmla="*/ 50 h 66"/>
                <a:gd name="T6" fmla="*/ 5 w 38"/>
                <a:gd name="T7" fmla="*/ 66 h 66"/>
                <a:gd name="T8" fmla="*/ 38 w 38"/>
                <a:gd name="T9" fmla="*/ 50 h 66"/>
                <a:gd name="T10" fmla="*/ 31 w 38"/>
                <a:gd name="T11" fmla="*/ 0 h 66"/>
                <a:gd name="T12" fmla="*/ 9 w 38"/>
                <a:gd name="T13" fmla="*/ 19 h 66"/>
                <a:gd name="T14" fmla="*/ 9 w 38"/>
                <a:gd name="T15" fmla="*/ 19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9" y="19"/>
                  </a:moveTo>
                  <a:lnTo>
                    <a:pt x="14" y="33"/>
                  </a:lnTo>
                  <a:lnTo>
                    <a:pt x="0" y="50"/>
                  </a:lnTo>
                  <a:lnTo>
                    <a:pt x="5" y="66"/>
                  </a:lnTo>
                  <a:lnTo>
                    <a:pt x="38" y="50"/>
                  </a:lnTo>
                  <a:lnTo>
                    <a:pt x="31" y="0"/>
                  </a:lnTo>
                  <a:lnTo>
                    <a:pt x="9" y="19"/>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9" name="Freeform 392"/>
            <p:cNvSpPr>
              <a:spLocks/>
            </p:cNvSpPr>
            <p:nvPr/>
          </p:nvSpPr>
          <p:spPr bwMode="auto">
            <a:xfrm>
              <a:off x="2109" y="501"/>
              <a:ext cx="183" cy="80"/>
            </a:xfrm>
            <a:custGeom>
              <a:avLst/>
              <a:gdLst>
                <a:gd name="T0" fmla="*/ 73 w 183"/>
                <a:gd name="T1" fmla="*/ 7 h 80"/>
                <a:gd name="T2" fmla="*/ 38 w 183"/>
                <a:gd name="T3" fmla="*/ 14 h 80"/>
                <a:gd name="T4" fmla="*/ 0 w 183"/>
                <a:gd name="T5" fmla="*/ 14 h 80"/>
                <a:gd name="T6" fmla="*/ 7 w 183"/>
                <a:gd name="T7" fmla="*/ 40 h 80"/>
                <a:gd name="T8" fmla="*/ 47 w 183"/>
                <a:gd name="T9" fmla="*/ 47 h 80"/>
                <a:gd name="T10" fmla="*/ 52 w 183"/>
                <a:gd name="T11" fmla="*/ 80 h 80"/>
                <a:gd name="T12" fmla="*/ 83 w 183"/>
                <a:gd name="T13" fmla="*/ 76 h 80"/>
                <a:gd name="T14" fmla="*/ 97 w 183"/>
                <a:gd name="T15" fmla="*/ 59 h 80"/>
                <a:gd name="T16" fmla="*/ 90 w 183"/>
                <a:gd name="T17" fmla="*/ 40 h 80"/>
                <a:gd name="T18" fmla="*/ 104 w 183"/>
                <a:gd name="T19" fmla="*/ 26 h 80"/>
                <a:gd name="T20" fmla="*/ 183 w 183"/>
                <a:gd name="T21" fmla="*/ 40 h 80"/>
                <a:gd name="T22" fmla="*/ 166 w 183"/>
                <a:gd name="T23" fmla="*/ 23 h 80"/>
                <a:gd name="T24" fmla="*/ 112 w 183"/>
                <a:gd name="T25" fmla="*/ 0 h 80"/>
                <a:gd name="T26" fmla="*/ 73 w 183"/>
                <a:gd name="T27" fmla="*/ 7 h 80"/>
                <a:gd name="T28" fmla="*/ 73 w 183"/>
                <a:gd name="T29" fmla="*/ 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80"/>
                <a:gd name="T47" fmla="*/ 183 w 18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80">
                  <a:moveTo>
                    <a:pt x="73" y="7"/>
                  </a:moveTo>
                  <a:lnTo>
                    <a:pt x="38" y="14"/>
                  </a:lnTo>
                  <a:lnTo>
                    <a:pt x="0" y="14"/>
                  </a:lnTo>
                  <a:lnTo>
                    <a:pt x="7" y="40"/>
                  </a:lnTo>
                  <a:lnTo>
                    <a:pt x="47" y="47"/>
                  </a:lnTo>
                  <a:lnTo>
                    <a:pt x="52" y="80"/>
                  </a:lnTo>
                  <a:lnTo>
                    <a:pt x="83" y="76"/>
                  </a:lnTo>
                  <a:lnTo>
                    <a:pt x="97" y="59"/>
                  </a:lnTo>
                  <a:lnTo>
                    <a:pt x="90" y="40"/>
                  </a:lnTo>
                  <a:lnTo>
                    <a:pt x="104" y="26"/>
                  </a:lnTo>
                  <a:lnTo>
                    <a:pt x="183" y="40"/>
                  </a:lnTo>
                  <a:lnTo>
                    <a:pt x="166" y="23"/>
                  </a:lnTo>
                  <a:lnTo>
                    <a:pt x="112" y="0"/>
                  </a:lnTo>
                  <a:lnTo>
                    <a:pt x="73"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0" name="Freeform 393"/>
            <p:cNvSpPr>
              <a:spLocks/>
            </p:cNvSpPr>
            <p:nvPr/>
          </p:nvSpPr>
          <p:spPr bwMode="auto">
            <a:xfrm>
              <a:off x="1975" y="926"/>
              <a:ext cx="398" cy="168"/>
            </a:xfrm>
            <a:custGeom>
              <a:avLst/>
              <a:gdLst>
                <a:gd name="T0" fmla="*/ 279 w 398"/>
                <a:gd name="T1" fmla="*/ 37 h 168"/>
                <a:gd name="T2" fmla="*/ 305 w 398"/>
                <a:gd name="T3" fmla="*/ 45 h 168"/>
                <a:gd name="T4" fmla="*/ 343 w 398"/>
                <a:gd name="T5" fmla="*/ 23 h 168"/>
                <a:gd name="T6" fmla="*/ 398 w 398"/>
                <a:gd name="T7" fmla="*/ 30 h 168"/>
                <a:gd name="T8" fmla="*/ 395 w 398"/>
                <a:gd name="T9" fmla="*/ 61 h 168"/>
                <a:gd name="T10" fmla="*/ 384 w 398"/>
                <a:gd name="T11" fmla="*/ 83 h 168"/>
                <a:gd name="T12" fmla="*/ 343 w 398"/>
                <a:gd name="T13" fmla="*/ 85 h 168"/>
                <a:gd name="T14" fmla="*/ 279 w 398"/>
                <a:gd name="T15" fmla="*/ 97 h 168"/>
                <a:gd name="T16" fmla="*/ 205 w 398"/>
                <a:gd name="T17" fmla="*/ 137 h 168"/>
                <a:gd name="T18" fmla="*/ 146 w 398"/>
                <a:gd name="T19" fmla="*/ 151 h 168"/>
                <a:gd name="T20" fmla="*/ 84 w 398"/>
                <a:gd name="T21" fmla="*/ 168 h 168"/>
                <a:gd name="T22" fmla="*/ 24 w 398"/>
                <a:gd name="T23" fmla="*/ 159 h 168"/>
                <a:gd name="T24" fmla="*/ 0 w 398"/>
                <a:gd name="T25" fmla="*/ 92 h 168"/>
                <a:gd name="T26" fmla="*/ 12 w 398"/>
                <a:gd name="T27" fmla="*/ 40 h 168"/>
                <a:gd name="T28" fmla="*/ 38 w 398"/>
                <a:gd name="T29" fmla="*/ 0 h 168"/>
                <a:gd name="T30" fmla="*/ 58 w 398"/>
                <a:gd name="T31" fmla="*/ 49 h 168"/>
                <a:gd name="T32" fmla="*/ 67 w 398"/>
                <a:gd name="T33" fmla="*/ 75 h 168"/>
                <a:gd name="T34" fmla="*/ 96 w 398"/>
                <a:gd name="T35" fmla="*/ 73 h 168"/>
                <a:gd name="T36" fmla="*/ 103 w 398"/>
                <a:gd name="T37" fmla="*/ 116 h 168"/>
                <a:gd name="T38" fmla="*/ 157 w 398"/>
                <a:gd name="T39" fmla="*/ 123 h 168"/>
                <a:gd name="T40" fmla="*/ 217 w 398"/>
                <a:gd name="T41" fmla="*/ 97 h 168"/>
                <a:gd name="T42" fmla="*/ 255 w 398"/>
                <a:gd name="T43" fmla="*/ 42 h 168"/>
                <a:gd name="T44" fmla="*/ 279 w 398"/>
                <a:gd name="T45" fmla="*/ 37 h 168"/>
                <a:gd name="T46" fmla="*/ 279 w 398"/>
                <a:gd name="T47" fmla="*/ 37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8"/>
                <a:gd name="T73" fmla="*/ 0 h 168"/>
                <a:gd name="T74" fmla="*/ 398 w 398"/>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8" h="168">
                  <a:moveTo>
                    <a:pt x="279" y="37"/>
                  </a:moveTo>
                  <a:lnTo>
                    <a:pt x="305" y="45"/>
                  </a:lnTo>
                  <a:lnTo>
                    <a:pt x="343" y="23"/>
                  </a:lnTo>
                  <a:lnTo>
                    <a:pt x="398" y="30"/>
                  </a:lnTo>
                  <a:lnTo>
                    <a:pt x="395" y="61"/>
                  </a:lnTo>
                  <a:lnTo>
                    <a:pt x="384" y="83"/>
                  </a:lnTo>
                  <a:lnTo>
                    <a:pt x="343" y="85"/>
                  </a:lnTo>
                  <a:lnTo>
                    <a:pt x="279" y="97"/>
                  </a:lnTo>
                  <a:lnTo>
                    <a:pt x="205" y="137"/>
                  </a:lnTo>
                  <a:lnTo>
                    <a:pt x="146" y="151"/>
                  </a:lnTo>
                  <a:lnTo>
                    <a:pt x="84" y="168"/>
                  </a:lnTo>
                  <a:lnTo>
                    <a:pt x="24" y="159"/>
                  </a:lnTo>
                  <a:lnTo>
                    <a:pt x="0" y="92"/>
                  </a:lnTo>
                  <a:lnTo>
                    <a:pt x="12" y="40"/>
                  </a:lnTo>
                  <a:lnTo>
                    <a:pt x="38" y="0"/>
                  </a:lnTo>
                  <a:lnTo>
                    <a:pt x="58" y="49"/>
                  </a:lnTo>
                  <a:lnTo>
                    <a:pt x="67" y="75"/>
                  </a:lnTo>
                  <a:lnTo>
                    <a:pt x="96" y="73"/>
                  </a:lnTo>
                  <a:lnTo>
                    <a:pt x="103" y="116"/>
                  </a:lnTo>
                  <a:lnTo>
                    <a:pt x="157" y="123"/>
                  </a:lnTo>
                  <a:lnTo>
                    <a:pt x="217" y="97"/>
                  </a:lnTo>
                  <a:lnTo>
                    <a:pt x="255" y="42"/>
                  </a:lnTo>
                  <a:lnTo>
                    <a:pt x="279" y="3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1" name="Freeform 394"/>
            <p:cNvSpPr>
              <a:spLocks/>
            </p:cNvSpPr>
            <p:nvPr/>
          </p:nvSpPr>
          <p:spPr bwMode="auto">
            <a:xfrm>
              <a:off x="2092" y="956"/>
              <a:ext cx="131" cy="74"/>
            </a:xfrm>
            <a:custGeom>
              <a:avLst/>
              <a:gdLst>
                <a:gd name="T0" fmla="*/ 131 w 131"/>
                <a:gd name="T1" fmla="*/ 24 h 74"/>
                <a:gd name="T2" fmla="*/ 100 w 131"/>
                <a:gd name="T3" fmla="*/ 31 h 74"/>
                <a:gd name="T4" fmla="*/ 71 w 131"/>
                <a:gd name="T5" fmla="*/ 24 h 74"/>
                <a:gd name="T6" fmla="*/ 48 w 131"/>
                <a:gd name="T7" fmla="*/ 0 h 74"/>
                <a:gd name="T8" fmla="*/ 26 w 131"/>
                <a:gd name="T9" fmla="*/ 38 h 74"/>
                <a:gd name="T10" fmla="*/ 2 w 131"/>
                <a:gd name="T11" fmla="*/ 7 h 74"/>
                <a:gd name="T12" fmla="*/ 0 w 131"/>
                <a:gd name="T13" fmla="*/ 41 h 74"/>
                <a:gd name="T14" fmla="*/ 10 w 131"/>
                <a:gd name="T15" fmla="*/ 67 h 74"/>
                <a:gd name="T16" fmla="*/ 29 w 131"/>
                <a:gd name="T17" fmla="*/ 74 h 74"/>
                <a:gd name="T18" fmla="*/ 50 w 131"/>
                <a:gd name="T19" fmla="*/ 62 h 74"/>
                <a:gd name="T20" fmla="*/ 69 w 131"/>
                <a:gd name="T21" fmla="*/ 43 h 74"/>
                <a:gd name="T22" fmla="*/ 76 w 131"/>
                <a:gd name="T23" fmla="*/ 67 h 74"/>
                <a:gd name="T24" fmla="*/ 100 w 131"/>
                <a:gd name="T25" fmla="*/ 62 h 74"/>
                <a:gd name="T26" fmla="*/ 112 w 131"/>
                <a:gd name="T27" fmla="*/ 48 h 74"/>
                <a:gd name="T28" fmla="*/ 131 w 131"/>
                <a:gd name="T29" fmla="*/ 24 h 74"/>
                <a:gd name="T30" fmla="*/ 131 w 131"/>
                <a:gd name="T31" fmla="*/ 2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74"/>
                <a:gd name="T50" fmla="*/ 131 w 13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74">
                  <a:moveTo>
                    <a:pt x="131" y="24"/>
                  </a:moveTo>
                  <a:lnTo>
                    <a:pt x="100" y="31"/>
                  </a:lnTo>
                  <a:lnTo>
                    <a:pt x="71" y="24"/>
                  </a:lnTo>
                  <a:lnTo>
                    <a:pt x="48" y="0"/>
                  </a:lnTo>
                  <a:lnTo>
                    <a:pt x="26" y="38"/>
                  </a:lnTo>
                  <a:lnTo>
                    <a:pt x="2" y="7"/>
                  </a:lnTo>
                  <a:lnTo>
                    <a:pt x="0" y="41"/>
                  </a:lnTo>
                  <a:lnTo>
                    <a:pt x="10" y="67"/>
                  </a:lnTo>
                  <a:lnTo>
                    <a:pt x="29" y="74"/>
                  </a:lnTo>
                  <a:lnTo>
                    <a:pt x="50" y="62"/>
                  </a:lnTo>
                  <a:lnTo>
                    <a:pt x="69" y="43"/>
                  </a:lnTo>
                  <a:lnTo>
                    <a:pt x="76" y="67"/>
                  </a:lnTo>
                  <a:lnTo>
                    <a:pt x="100" y="62"/>
                  </a:lnTo>
                  <a:lnTo>
                    <a:pt x="112" y="48"/>
                  </a:lnTo>
                  <a:lnTo>
                    <a:pt x="131" y="24"/>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2" name="Freeform 395"/>
            <p:cNvSpPr>
              <a:spLocks/>
            </p:cNvSpPr>
            <p:nvPr/>
          </p:nvSpPr>
          <p:spPr bwMode="auto">
            <a:xfrm>
              <a:off x="1994" y="790"/>
              <a:ext cx="219" cy="169"/>
            </a:xfrm>
            <a:custGeom>
              <a:avLst/>
              <a:gdLst>
                <a:gd name="T0" fmla="*/ 127 w 219"/>
                <a:gd name="T1" fmla="*/ 0 h 169"/>
                <a:gd name="T2" fmla="*/ 212 w 219"/>
                <a:gd name="T3" fmla="*/ 64 h 169"/>
                <a:gd name="T4" fmla="*/ 219 w 219"/>
                <a:gd name="T5" fmla="*/ 90 h 169"/>
                <a:gd name="T6" fmla="*/ 203 w 219"/>
                <a:gd name="T7" fmla="*/ 98 h 169"/>
                <a:gd name="T8" fmla="*/ 219 w 219"/>
                <a:gd name="T9" fmla="*/ 159 h 169"/>
                <a:gd name="T10" fmla="*/ 198 w 219"/>
                <a:gd name="T11" fmla="*/ 169 h 169"/>
                <a:gd name="T12" fmla="*/ 169 w 219"/>
                <a:gd name="T13" fmla="*/ 140 h 169"/>
                <a:gd name="T14" fmla="*/ 169 w 219"/>
                <a:gd name="T15" fmla="*/ 81 h 169"/>
                <a:gd name="T16" fmla="*/ 115 w 219"/>
                <a:gd name="T17" fmla="*/ 29 h 169"/>
                <a:gd name="T18" fmla="*/ 146 w 219"/>
                <a:gd name="T19" fmla="*/ 83 h 169"/>
                <a:gd name="T20" fmla="*/ 146 w 219"/>
                <a:gd name="T21" fmla="*/ 109 h 169"/>
                <a:gd name="T22" fmla="*/ 112 w 219"/>
                <a:gd name="T23" fmla="*/ 112 h 169"/>
                <a:gd name="T24" fmla="*/ 58 w 219"/>
                <a:gd name="T25" fmla="*/ 45 h 169"/>
                <a:gd name="T26" fmla="*/ 79 w 219"/>
                <a:gd name="T27" fmla="*/ 98 h 169"/>
                <a:gd name="T28" fmla="*/ 84 w 219"/>
                <a:gd name="T29" fmla="*/ 126 h 169"/>
                <a:gd name="T30" fmla="*/ 67 w 219"/>
                <a:gd name="T31" fmla="*/ 136 h 169"/>
                <a:gd name="T32" fmla="*/ 39 w 219"/>
                <a:gd name="T33" fmla="*/ 102 h 169"/>
                <a:gd name="T34" fmla="*/ 10 w 219"/>
                <a:gd name="T35" fmla="*/ 64 h 169"/>
                <a:gd name="T36" fmla="*/ 0 w 219"/>
                <a:gd name="T37" fmla="*/ 41 h 169"/>
                <a:gd name="T38" fmla="*/ 46 w 219"/>
                <a:gd name="T39" fmla="*/ 29 h 169"/>
                <a:gd name="T40" fmla="*/ 69 w 219"/>
                <a:gd name="T41" fmla="*/ 14 h 169"/>
                <a:gd name="T42" fmla="*/ 98 w 219"/>
                <a:gd name="T43" fmla="*/ 14 h 169"/>
                <a:gd name="T44" fmla="*/ 127 w 219"/>
                <a:gd name="T45" fmla="*/ 0 h 169"/>
                <a:gd name="T46" fmla="*/ 127 w 219"/>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69"/>
                <a:gd name="T74" fmla="*/ 219 w 21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69">
                  <a:moveTo>
                    <a:pt x="127" y="0"/>
                  </a:moveTo>
                  <a:lnTo>
                    <a:pt x="212" y="64"/>
                  </a:lnTo>
                  <a:lnTo>
                    <a:pt x="219" y="90"/>
                  </a:lnTo>
                  <a:lnTo>
                    <a:pt x="203" y="98"/>
                  </a:lnTo>
                  <a:lnTo>
                    <a:pt x="219" y="159"/>
                  </a:lnTo>
                  <a:lnTo>
                    <a:pt x="198" y="169"/>
                  </a:lnTo>
                  <a:lnTo>
                    <a:pt x="169" y="140"/>
                  </a:lnTo>
                  <a:lnTo>
                    <a:pt x="169" y="81"/>
                  </a:lnTo>
                  <a:lnTo>
                    <a:pt x="115" y="29"/>
                  </a:lnTo>
                  <a:lnTo>
                    <a:pt x="146" y="83"/>
                  </a:lnTo>
                  <a:lnTo>
                    <a:pt x="146" y="109"/>
                  </a:lnTo>
                  <a:lnTo>
                    <a:pt x="112" y="112"/>
                  </a:lnTo>
                  <a:lnTo>
                    <a:pt x="58" y="45"/>
                  </a:lnTo>
                  <a:lnTo>
                    <a:pt x="79" y="98"/>
                  </a:lnTo>
                  <a:lnTo>
                    <a:pt x="84" y="126"/>
                  </a:lnTo>
                  <a:lnTo>
                    <a:pt x="67" y="136"/>
                  </a:lnTo>
                  <a:lnTo>
                    <a:pt x="39" y="102"/>
                  </a:lnTo>
                  <a:lnTo>
                    <a:pt x="10" y="64"/>
                  </a:lnTo>
                  <a:lnTo>
                    <a:pt x="0" y="41"/>
                  </a:lnTo>
                  <a:lnTo>
                    <a:pt x="46" y="29"/>
                  </a:lnTo>
                  <a:lnTo>
                    <a:pt x="69" y="14"/>
                  </a:lnTo>
                  <a:lnTo>
                    <a:pt x="98" y="14"/>
                  </a:lnTo>
                  <a:lnTo>
                    <a:pt x="1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3" name="Freeform 396"/>
            <p:cNvSpPr>
              <a:spLocks/>
            </p:cNvSpPr>
            <p:nvPr/>
          </p:nvSpPr>
          <p:spPr bwMode="auto">
            <a:xfrm>
              <a:off x="2192" y="819"/>
              <a:ext cx="100" cy="140"/>
            </a:xfrm>
            <a:custGeom>
              <a:avLst/>
              <a:gdLst>
                <a:gd name="T0" fmla="*/ 0 w 100"/>
                <a:gd name="T1" fmla="*/ 0 h 140"/>
                <a:gd name="T2" fmla="*/ 45 w 100"/>
                <a:gd name="T3" fmla="*/ 9 h 140"/>
                <a:gd name="T4" fmla="*/ 81 w 100"/>
                <a:gd name="T5" fmla="*/ 21 h 140"/>
                <a:gd name="T6" fmla="*/ 88 w 100"/>
                <a:gd name="T7" fmla="*/ 85 h 140"/>
                <a:gd name="T8" fmla="*/ 69 w 100"/>
                <a:gd name="T9" fmla="*/ 95 h 140"/>
                <a:gd name="T10" fmla="*/ 83 w 100"/>
                <a:gd name="T11" fmla="*/ 107 h 140"/>
                <a:gd name="T12" fmla="*/ 100 w 100"/>
                <a:gd name="T13" fmla="*/ 126 h 140"/>
                <a:gd name="T14" fmla="*/ 86 w 100"/>
                <a:gd name="T15" fmla="*/ 140 h 140"/>
                <a:gd name="T16" fmla="*/ 57 w 100"/>
                <a:gd name="T17" fmla="*/ 133 h 140"/>
                <a:gd name="T18" fmla="*/ 43 w 100"/>
                <a:gd name="T19" fmla="*/ 57 h 140"/>
                <a:gd name="T20" fmla="*/ 38 w 100"/>
                <a:gd name="T21" fmla="*/ 21 h 140"/>
                <a:gd name="T22" fmla="*/ 0 w 100"/>
                <a:gd name="T23" fmla="*/ 0 h 140"/>
                <a:gd name="T24" fmla="*/ 0 w 10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40"/>
                <a:gd name="T41" fmla="*/ 100 w 10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40">
                  <a:moveTo>
                    <a:pt x="0" y="0"/>
                  </a:moveTo>
                  <a:lnTo>
                    <a:pt x="45" y="9"/>
                  </a:lnTo>
                  <a:lnTo>
                    <a:pt x="81" y="21"/>
                  </a:lnTo>
                  <a:lnTo>
                    <a:pt x="88" y="85"/>
                  </a:lnTo>
                  <a:lnTo>
                    <a:pt x="69" y="95"/>
                  </a:lnTo>
                  <a:lnTo>
                    <a:pt x="83" y="107"/>
                  </a:lnTo>
                  <a:lnTo>
                    <a:pt x="100" y="126"/>
                  </a:lnTo>
                  <a:lnTo>
                    <a:pt x="86" y="140"/>
                  </a:lnTo>
                  <a:lnTo>
                    <a:pt x="57" y="133"/>
                  </a:lnTo>
                  <a:lnTo>
                    <a:pt x="43" y="57"/>
                  </a:lnTo>
                  <a:lnTo>
                    <a:pt x="38" y="21"/>
                  </a:lnTo>
                  <a:lnTo>
                    <a:pt x="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4" name="Freeform 397"/>
            <p:cNvSpPr>
              <a:spLocks/>
            </p:cNvSpPr>
            <p:nvPr/>
          </p:nvSpPr>
          <p:spPr bwMode="auto">
            <a:xfrm>
              <a:off x="2223" y="278"/>
              <a:ext cx="117" cy="133"/>
            </a:xfrm>
            <a:custGeom>
              <a:avLst/>
              <a:gdLst>
                <a:gd name="T0" fmla="*/ 86 w 117"/>
                <a:gd name="T1" fmla="*/ 21 h 133"/>
                <a:gd name="T2" fmla="*/ 117 w 117"/>
                <a:gd name="T3" fmla="*/ 106 h 133"/>
                <a:gd name="T4" fmla="*/ 102 w 117"/>
                <a:gd name="T5" fmla="*/ 133 h 133"/>
                <a:gd name="T6" fmla="*/ 0 w 117"/>
                <a:gd name="T7" fmla="*/ 104 h 133"/>
                <a:gd name="T8" fmla="*/ 2 w 117"/>
                <a:gd name="T9" fmla="*/ 61 h 133"/>
                <a:gd name="T10" fmla="*/ 31 w 117"/>
                <a:gd name="T11" fmla="*/ 52 h 133"/>
                <a:gd name="T12" fmla="*/ 40 w 117"/>
                <a:gd name="T13" fmla="*/ 0 h 133"/>
                <a:gd name="T14" fmla="*/ 86 w 117"/>
                <a:gd name="T15" fmla="*/ 21 h 133"/>
                <a:gd name="T16" fmla="*/ 86 w 117"/>
                <a:gd name="T17" fmla="*/ 2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33"/>
                <a:gd name="T29" fmla="*/ 117 w 11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33">
                  <a:moveTo>
                    <a:pt x="86" y="21"/>
                  </a:moveTo>
                  <a:lnTo>
                    <a:pt x="117" y="106"/>
                  </a:lnTo>
                  <a:lnTo>
                    <a:pt x="102" y="133"/>
                  </a:lnTo>
                  <a:lnTo>
                    <a:pt x="0" y="104"/>
                  </a:lnTo>
                  <a:lnTo>
                    <a:pt x="2" y="61"/>
                  </a:lnTo>
                  <a:lnTo>
                    <a:pt x="31" y="52"/>
                  </a:lnTo>
                  <a:lnTo>
                    <a:pt x="40" y="0"/>
                  </a:lnTo>
                  <a:lnTo>
                    <a:pt x="86" y="21"/>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5" name="Freeform 398"/>
            <p:cNvSpPr>
              <a:spLocks/>
            </p:cNvSpPr>
            <p:nvPr/>
          </p:nvSpPr>
          <p:spPr bwMode="auto">
            <a:xfrm>
              <a:off x="657" y="384"/>
              <a:ext cx="495" cy="546"/>
            </a:xfrm>
            <a:custGeom>
              <a:avLst/>
              <a:gdLst>
                <a:gd name="T0" fmla="*/ 459 w 495"/>
                <a:gd name="T1" fmla="*/ 95 h 546"/>
                <a:gd name="T2" fmla="*/ 483 w 495"/>
                <a:gd name="T3" fmla="*/ 105 h 546"/>
                <a:gd name="T4" fmla="*/ 495 w 495"/>
                <a:gd name="T5" fmla="*/ 129 h 546"/>
                <a:gd name="T6" fmla="*/ 495 w 495"/>
                <a:gd name="T7" fmla="*/ 188 h 546"/>
                <a:gd name="T8" fmla="*/ 488 w 495"/>
                <a:gd name="T9" fmla="*/ 221 h 546"/>
                <a:gd name="T10" fmla="*/ 462 w 495"/>
                <a:gd name="T11" fmla="*/ 269 h 546"/>
                <a:gd name="T12" fmla="*/ 452 w 495"/>
                <a:gd name="T13" fmla="*/ 278 h 546"/>
                <a:gd name="T14" fmla="*/ 426 w 495"/>
                <a:gd name="T15" fmla="*/ 283 h 546"/>
                <a:gd name="T16" fmla="*/ 421 w 495"/>
                <a:gd name="T17" fmla="*/ 361 h 546"/>
                <a:gd name="T18" fmla="*/ 378 w 495"/>
                <a:gd name="T19" fmla="*/ 449 h 546"/>
                <a:gd name="T20" fmla="*/ 328 w 495"/>
                <a:gd name="T21" fmla="*/ 504 h 546"/>
                <a:gd name="T22" fmla="*/ 250 w 495"/>
                <a:gd name="T23" fmla="*/ 546 h 546"/>
                <a:gd name="T24" fmla="*/ 186 w 495"/>
                <a:gd name="T25" fmla="*/ 518 h 546"/>
                <a:gd name="T26" fmla="*/ 62 w 495"/>
                <a:gd name="T27" fmla="*/ 352 h 546"/>
                <a:gd name="T28" fmla="*/ 21 w 495"/>
                <a:gd name="T29" fmla="*/ 261 h 546"/>
                <a:gd name="T30" fmla="*/ 0 w 495"/>
                <a:gd name="T31" fmla="*/ 190 h 546"/>
                <a:gd name="T32" fmla="*/ 12 w 495"/>
                <a:gd name="T33" fmla="*/ 121 h 546"/>
                <a:gd name="T34" fmla="*/ 12 w 495"/>
                <a:gd name="T35" fmla="*/ 29 h 546"/>
                <a:gd name="T36" fmla="*/ 95 w 495"/>
                <a:gd name="T37" fmla="*/ 17 h 546"/>
                <a:gd name="T38" fmla="*/ 231 w 495"/>
                <a:gd name="T39" fmla="*/ 8 h 546"/>
                <a:gd name="T40" fmla="*/ 302 w 495"/>
                <a:gd name="T41" fmla="*/ 0 h 546"/>
                <a:gd name="T42" fmla="*/ 364 w 495"/>
                <a:gd name="T43" fmla="*/ 0 h 546"/>
                <a:gd name="T44" fmla="*/ 400 w 495"/>
                <a:gd name="T45" fmla="*/ 22 h 546"/>
                <a:gd name="T46" fmla="*/ 459 w 495"/>
                <a:gd name="T47" fmla="*/ 95 h 546"/>
                <a:gd name="T48" fmla="*/ 459 w 495"/>
                <a:gd name="T49" fmla="*/ 95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5"/>
                <a:gd name="T76" fmla="*/ 0 h 546"/>
                <a:gd name="T77" fmla="*/ 495 w 495"/>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5" h="546">
                  <a:moveTo>
                    <a:pt x="459" y="95"/>
                  </a:moveTo>
                  <a:lnTo>
                    <a:pt x="483" y="105"/>
                  </a:lnTo>
                  <a:lnTo>
                    <a:pt x="495" y="129"/>
                  </a:lnTo>
                  <a:lnTo>
                    <a:pt x="495" y="188"/>
                  </a:lnTo>
                  <a:lnTo>
                    <a:pt x="488" y="221"/>
                  </a:lnTo>
                  <a:lnTo>
                    <a:pt x="462" y="269"/>
                  </a:lnTo>
                  <a:lnTo>
                    <a:pt x="452" y="278"/>
                  </a:lnTo>
                  <a:lnTo>
                    <a:pt x="426" y="283"/>
                  </a:lnTo>
                  <a:lnTo>
                    <a:pt x="421" y="361"/>
                  </a:lnTo>
                  <a:lnTo>
                    <a:pt x="378" y="449"/>
                  </a:lnTo>
                  <a:lnTo>
                    <a:pt x="328" y="504"/>
                  </a:lnTo>
                  <a:lnTo>
                    <a:pt x="250" y="546"/>
                  </a:lnTo>
                  <a:lnTo>
                    <a:pt x="186" y="518"/>
                  </a:lnTo>
                  <a:lnTo>
                    <a:pt x="62" y="352"/>
                  </a:lnTo>
                  <a:lnTo>
                    <a:pt x="21" y="261"/>
                  </a:lnTo>
                  <a:lnTo>
                    <a:pt x="0" y="190"/>
                  </a:lnTo>
                  <a:lnTo>
                    <a:pt x="12" y="121"/>
                  </a:lnTo>
                  <a:lnTo>
                    <a:pt x="12" y="29"/>
                  </a:lnTo>
                  <a:lnTo>
                    <a:pt x="95" y="17"/>
                  </a:lnTo>
                  <a:lnTo>
                    <a:pt x="231" y="8"/>
                  </a:lnTo>
                  <a:lnTo>
                    <a:pt x="302" y="0"/>
                  </a:lnTo>
                  <a:lnTo>
                    <a:pt x="364" y="0"/>
                  </a:lnTo>
                  <a:lnTo>
                    <a:pt x="400" y="22"/>
                  </a:lnTo>
                  <a:lnTo>
                    <a:pt x="459" y="95"/>
                  </a:lnTo>
                  <a:close/>
                </a:path>
              </a:pathLst>
            </a:custGeom>
            <a:solidFill>
              <a:srgbClr val="FFC4B8"/>
            </a:solidFill>
            <a:ln w="9525">
              <a:noFill/>
              <a:round/>
              <a:headEnd/>
              <a:tailEnd/>
            </a:ln>
          </p:spPr>
          <p:txBody>
            <a:bodyPr/>
            <a:lstStyle/>
            <a:p>
              <a:endParaRPr lang="en-US">
                <a:latin typeface="Calibri" pitchFamily="34" charset="0"/>
              </a:endParaRPr>
            </a:p>
          </p:txBody>
        </p:sp>
        <p:sp>
          <p:nvSpPr>
            <p:cNvPr id="23716" name="Freeform 399"/>
            <p:cNvSpPr>
              <a:spLocks/>
            </p:cNvSpPr>
            <p:nvPr/>
          </p:nvSpPr>
          <p:spPr bwMode="auto">
            <a:xfrm>
              <a:off x="716" y="710"/>
              <a:ext cx="341" cy="208"/>
            </a:xfrm>
            <a:custGeom>
              <a:avLst/>
              <a:gdLst>
                <a:gd name="T0" fmla="*/ 105 w 341"/>
                <a:gd name="T1" fmla="*/ 16 h 208"/>
                <a:gd name="T2" fmla="*/ 65 w 341"/>
                <a:gd name="T3" fmla="*/ 71 h 208"/>
                <a:gd name="T4" fmla="*/ 91 w 341"/>
                <a:gd name="T5" fmla="*/ 99 h 208"/>
                <a:gd name="T6" fmla="*/ 110 w 341"/>
                <a:gd name="T7" fmla="*/ 97 h 208"/>
                <a:gd name="T8" fmla="*/ 115 w 341"/>
                <a:gd name="T9" fmla="*/ 147 h 208"/>
                <a:gd name="T10" fmla="*/ 150 w 341"/>
                <a:gd name="T11" fmla="*/ 151 h 208"/>
                <a:gd name="T12" fmla="*/ 136 w 341"/>
                <a:gd name="T13" fmla="*/ 173 h 208"/>
                <a:gd name="T14" fmla="*/ 198 w 341"/>
                <a:gd name="T15" fmla="*/ 185 h 208"/>
                <a:gd name="T16" fmla="*/ 212 w 341"/>
                <a:gd name="T17" fmla="*/ 163 h 208"/>
                <a:gd name="T18" fmla="*/ 188 w 341"/>
                <a:gd name="T19" fmla="*/ 147 h 208"/>
                <a:gd name="T20" fmla="*/ 205 w 341"/>
                <a:gd name="T21" fmla="*/ 135 h 208"/>
                <a:gd name="T22" fmla="*/ 243 w 341"/>
                <a:gd name="T23" fmla="*/ 128 h 208"/>
                <a:gd name="T24" fmla="*/ 231 w 341"/>
                <a:gd name="T25" fmla="*/ 80 h 208"/>
                <a:gd name="T26" fmla="*/ 291 w 341"/>
                <a:gd name="T27" fmla="*/ 85 h 208"/>
                <a:gd name="T28" fmla="*/ 341 w 341"/>
                <a:gd name="T29" fmla="*/ 49 h 208"/>
                <a:gd name="T30" fmla="*/ 331 w 341"/>
                <a:gd name="T31" fmla="*/ 94 h 208"/>
                <a:gd name="T32" fmla="*/ 288 w 341"/>
                <a:gd name="T33" fmla="*/ 159 h 208"/>
                <a:gd name="T34" fmla="*/ 246 w 341"/>
                <a:gd name="T35" fmla="*/ 197 h 208"/>
                <a:gd name="T36" fmla="*/ 193 w 341"/>
                <a:gd name="T37" fmla="*/ 208 h 208"/>
                <a:gd name="T38" fmla="*/ 148 w 341"/>
                <a:gd name="T39" fmla="*/ 204 h 208"/>
                <a:gd name="T40" fmla="*/ 115 w 341"/>
                <a:gd name="T41" fmla="*/ 189 h 208"/>
                <a:gd name="T42" fmla="*/ 69 w 341"/>
                <a:gd name="T43" fmla="*/ 140 h 208"/>
                <a:gd name="T44" fmla="*/ 34 w 341"/>
                <a:gd name="T45" fmla="*/ 92 h 208"/>
                <a:gd name="T46" fmla="*/ 3 w 341"/>
                <a:gd name="T47" fmla="*/ 30 h 208"/>
                <a:gd name="T48" fmla="*/ 0 w 341"/>
                <a:gd name="T49" fmla="*/ 0 h 208"/>
                <a:gd name="T50" fmla="*/ 31 w 341"/>
                <a:gd name="T51" fmla="*/ 30 h 208"/>
                <a:gd name="T52" fmla="*/ 60 w 341"/>
                <a:gd name="T53" fmla="*/ 33 h 208"/>
                <a:gd name="T54" fmla="*/ 105 w 341"/>
                <a:gd name="T55" fmla="*/ 16 h 208"/>
                <a:gd name="T56" fmla="*/ 105 w 341"/>
                <a:gd name="T57" fmla="*/ 16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1"/>
                <a:gd name="T88" fmla="*/ 0 h 208"/>
                <a:gd name="T89" fmla="*/ 341 w 34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1" h="208">
                  <a:moveTo>
                    <a:pt x="105" y="16"/>
                  </a:moveTo>
                  <a:lnTo>
                    <a:pt x="65" y="71"/>
                  </a:lnTo>
                  <a:lnTo>
                    <a:pt x="91" y="99"/>
                  </a:lnTo>
                  <a:lnTo>
                    <a:pt x="110" y="97"/>
                  </a:lnTo>
                  <a:lnTo>
                    <a:pt x="115" y="147"/>
                  </a:lnTo>
                  <a:lnTo>
                    <a:pt x="150" y="151"/>
                  </a:lnTo>
                  <a:lnTo>
                    <a:pt x="136" y="173"/>
                  </a:lnTo>
                  <a:lnTo>
                    <a:pt x="198" y="185"/>
                  </a:lnTo>
                  <a:lnTo>
                    <a:pt x="212" y="163"/>
                  </a:lnTo>
                  <a:lnTo>
                    <a:pt x="188" y="147"/>
                  </a:lnTo>
                  <a:lnTo>
                    <a:pt x="205" y="135"/>
                  </a:lnTo>
                  <a:lnTo>
                    <a:pt x="243" y="128"/>
                  </a:lnTo>
                  <a:lnTo>
                    <a:pt x="231" y="80"/>
                  </a:lnTo>
                  <a:lnTo>
                    <a:pt x="291" y="85"/>
                  </a:lnTo>
                  <a:lnTo>
                    <a:pt x="341" y="49"/>
                  </a:lnTo>
                  <a:lnTo>
                    <a:pt x="331" y="94"/>
                  </a:lnTo>
                  <a:lnTo>
                    <a:pt x="288" y="159"/>
                  </a:lnTo>
                  <a:lnTo>
                    <a:pt x="246" y="197"/>
                  </a:lnTo>
                  <a:lnTo>
                    <a:pt x="193" y="208"/>
                  </a:lnTo>
                  <a:lnTo>
                    <a:pt x="148" y="204"/>
                  </a:lnTo>
                  <a:lnTo>
                    <a:pt x="115" y="189"/>
                  </a:lnTo>
                  <a:lnTo>
                    <a:pt x="69" y="140"/>
                  </a:lnTo>
                  <a:lnTo>
                    <a:pt x="34" y="92"/>
                  </a:lnTo>
                  <a:lnTo>
                    <a:pt x="3" y="30"/>
                  </a:lnTo>
                  <a:lnTo>
                    <a:pt x="0" y="0"/>
                  </a:lnTo>
                  <a:lnTo>
                    <a:pt x="31" y="30"/>
                  </a:lnTo>
                  <a:lnTo>
                    <a:pt x="60" y="33"/>
                  </a:lnTo>
                  <a:lnTo>
                    <a:pt x="105" y="16"/>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7" name="Freeform 400"/>
            <p:cNvSpPr>
              <a:spLocks/>
            </p:cNvSpPr>
            <p:nvPr/>
          </p:nvSpPr>
          <p:spPr bwMode="auto">
            <a:xfrm>
              <a:off x="826" y="807"/>
              <a:ext cx="121" cy="45"/>
            </a:xfrm>
            <a:custGeom>
              <a:avLst/>
              <a:gdLst>
                <a:gd name="T0" fmla="*/ 0 w 121"/>
                <a:gd name="T1" fmla="*/ 5 h 45"/>
                <a:gd name="T2" fmla="*/ 24 w 121"/>
                <a:gd name="T3" fmla="*/ 31 h 45"/>
                <a:gd name="T4" fmla="*/ 62 w 121"/>
                <a:gd name="T5" fmla="*/ 45 h 45"/>
                <a:gd name="T6" fmla="*/ 90 w 121"/>
                <a:gd name="T7" fmla="*/ 33 h 45"/>
                <a:gd name="T8" fmla="*/ 121 w 121"/>
                <a:gd name="T9" fmla="*/ 0 h 45"/>
                <a:gd name="T10" fmla="*/ 78 w 121"/>
                <a:gd name="T11" fmla="*/ 5 h 45"/>
                <a:gd name="T12" fmla="*/ 31 w 121"/>
                <a:gd name="T13" fmla="*/ 5 h 45"/>
                <a:gd name="T14" fmla="*/ 0 w 121"/>
                <a:gd name="T15" fmla="*/ 5 h 45"/>
                <a:gd name="T16" fmla="*/ 0 w 121"/>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0" y="5"/>
                  </a:moveTo>
                  <a:lnTo>
                    <a:pt x="24" y="31"/>
                  </a:lnTo>
                  <a:lnTo>
                    <a:pt x="62" y="45"/>
                  </a:lnTo>
                  <a:lnTo>
                    <a:pt x="90" y="33"/>
                  </a:lnTo>
                  <a:lnTo>
                    <a:pt x="121" y="0"/>
                  </a:lnTo>
                  <a:lnTo>
                    <a:pt x="78" y="5"/>
                  </a:lnTo>
                  <a:lnTo>
                    <a:pt x="31" y="5"/>
                  </a:lnTo>
                  <a:lnTo>
                    <a:pt x="0" y="5"/>
                  </a:lnTo>
                  <a:close/>
                </a:path>
              </a:pathLst>
            </a:custGeom>
            <a:solidFill>
              <a:srgbClr val="EB8080"/>
            </a:solidFill>
            <a:ln w="9525">
              <a:noFill/>
              <a:round/>
              <a:headEnd/>
              <a:tailEnd/>
            </a:ln>
          </p:spPr>
          <p:txBody>
            <a:bodyPr/>
            <a:lstStyle/>
            <a:p>
              <a:endParaRPr lang="en-US">
                <a:latin typeface="Calibri" pitchFamily="34" charset="0"/>
              </a:endParaRPr>
            </a:p>
          </p:txBody>
        </p:sp>
        <p:sp>
          <p:nvSpPr>
            <p:cNvPr id="23718" name="Freeform 401"/>
            <p:cNvSpPr>
              <a:spLocks/>
            </p:cNvSpPr>
            <p:nvPr/>
          </p:nvSpPr>
          <p:spPr bwMode="auto">
            <a:xfrm>
              <a:off x="850" y="823"/>
              <a:ext cx="66" cy="17"/>
            </a:xfrm>
            <a:custGeom>
              <a:avLst/>
              <a:gdLst>
                <a:gd name="T0" fmla="*/ 57 w 66"/>
                <a:gd name="T1" fmla="*/ 5 h 17"/>
                <a:gd name="T2" fmla="*/ 0 w 66"/>
                <a:gd name="T3" fmla="*/ 0 h 17"/>
                <a:gd name="T4" fmla="*/ 16 w 66"/>
                <a:gd name="T5" fmla="*/ 17 h 17"/>
                <a:gd name="T6" fmla="*/ 66 w 66"/>
                <a:gd name="T7" fmla="*/ 15 h 17"/>
                <a:gd name="T8" fmla="*/ 57 w 66"/>
                <a:gd name="T9" fmla="*/ 5 h 17"/>
                <a:gd name="T10" fmla="*/ 57 w 66"/>
                <a:gd name="T11" fmla="*/ 5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57" y="5"/>
                  </a:moveTo>
                  <a:lnTo>
                    <a:pt x="0" y="0"/>
                  </a:lnTo>
                  <a:lnTo>
                    <a:pt x="16" y="17"/>
                  </a:lnTo>
                  <a:lnTo>
                    <a:pt x="66" y="15"/>
                  </a:lnTo>
                  <a:lnTo>
                    <a:pt x="57" y="5"/>
                  </a:lnTo>
                  <a:close/>
                </a:path>
              </a:pathLst>
            </a:custGeom>
            <a:solidFill>
              <a:srgbClr val="FAADAD"/>
            </a:solidFill>
            <a:ln w="9525">
              <a:noFill/>
              <a:round/>
              <a:headEnd/>
              <a:tailEnd/>
            </a:ln>
          </p:spPr>
          <p:txBody>
            <a:bodyPr/>
            <a:lstStyle/>
            <a:p>
              <a:endParaRPr lang="en-US">
                <a:latin typeface="Calibri" pitchFamily="34" charset="0"/>
              </a:endParaRPr>
            </a:p>
          </p:txBody>
        </p:sp>
        <p:sp>
          <p:nvSpPr>
            <p:cNvPr id="23719" name="Freeform 402"/>
            <p:cNvSpPr>
              <a:spLocks/>
            </p:cNvSpPr>
            <p:nvPr/>
          </p:nvSpPr>
          <p:spPr bwMode="auto">
            <a:xfrm>
              <a:off x="866" y="748"/>
              <a:ext cx="96" cy="56"/>
            </a:xfrm>
            <a:custGeom>
              <a:avLst/>
              <a:gdLst>
                <a:gd name="T0" fmla="*/ 65 w 96"/>
                <a:gd name="T1" fmla="*/ 0 h 56"/>
                <a:gd name="T2" fmla="*/ 86 w 96"/>
                <a:gd name="T3" fmla="*/ 23 h 56"/>
                <a:gd name="T4" fmla="*/ 96 w 96"/>
                <a:gd name="T5" fmla="*/ 47 h 56"/>
                <a:gd name="T6" fmla="*/ 53 w 96"/>
                <a:gd name="T7" fmla="*/ 26 h 56"/>
                <a:gd name="T8" fmla="*/ 74 w 96"/>
                <a:gd name="T9" fmla="*/ 56 h 56"/>
                <a:gd name="T10" fmla="*/ 38 w 96"/>
                <a:gd name="T11" fmla="*/ 56 h 56"/>
                <a:gd name="T12" fmla="*/ 0 w 96"/>
                <a:gd name="T13" fmla="*/ 56 h 56"/>
                <a:gd name="T14" fmla="*/ 19 w 96"/>
                <a:gd name="T15" fmla="*/ 33 h 56"/>
                <a:gd name="T16" fmla="*/ 48 w 96"/>
                <a:gd name="T17" fmla="*/ 11 h 56"/>
                <a:gd name="T18" fmla="*/ 65 w 96"/>
                <a:gd name="T19" fmla="*/ 0 h 56"/>
                <a:gd name="T20" fmla="*/ 65 w 9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6"/>
                <a:gd name="T35" fmla="*/ 96 w 9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6">
                  <a:moveTo>
                    <a:pt x="65" y="0"/>
                  </a:moveTo>
                  <a:lnTo>
                    <a:pt x="86" y="23"/>
                  </a:lnTo>
                  <a:lnTo>
                    <a:pt x="96" y="47"/>
                  </a:lnTo>
                  <a:lnTo>
                    <a:pt x="53" y="26"/>
                  </a:lnTo>
                  <a:lnTo>
                    <a:pt x="74" y="56"/>
                  </a:lnTo>
                  <a:lnTo>
                    <a:pt x="38" y="56"/>
                  </a:lnTo>
                  <a:lnTo>
                    <a:pt x="0" y="56"/>
                  </a:lnTo>
                  <a:lnTo>
                    <a:pt x="19" y="33"/>
                  </a:lnTo>
                  <a:lnTo>
                    <a:pt x="48" y="11"/>
                  </a:lnTo>
                  <a:lnTo>
                    <a:pt x="6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0" name="Freeform 403"/>
            <p:cNvSpPr>
              <a:spLocks/>
            </p:cNvSpPr>
            <p:nvPr/>
          </p:nvSpPr>
          <p:spPr bwMode="auto">
            <a:xfrm>
              <a:off x="697" y="577"/>
              <a:ext cx="141" cy="61"/>
            </a:xfrm>
            <a:custGeom>
              <a:avLst/>
              <a:gdLst>
                <a:gd name="T0" fmla="*/ 69 w 141"/>
                <a:gd name="T1" fmla="*/ 7 h 61"/>
                <a:gd name="T2" fmla="*/ 117 w 141"/>
                <a:gd name="T3" fmla="*/ 14 h 61"/>
                <a:gd name="T4" fmla="*/ 141 w 141"/>
                <a:gd name="T5" fmla="*/ 31 h 61"/>
                <a:gd name="T6" fmla="*/ 141 w 141"/>
                <a:gd name="T7" fmla="*/ 59 h 61"/>
                <a:gd name="T8" fmla="*/ 117 w 141"/>
                <a:gd name="T9" fmla="*/ 61 h 61"/>
                <a:gd name="T10" fmla="*/ 100 w 141"/>
                <a:gd name="T11" fmla="*/ 38 h 61"/>
                <a:gd name="T12" fmla="*/ 62 w 141"/>
                <a:gd name="T13" fmla="*/ 23 h 61"/>
                <a:gd name="T14" fmla="*/ 31 w 141"/>
                <a:gd name="T15" fmla="*/ 28 h 61"/>
                <a:gd name="T16" fmla="*/ 24 w 141"/>
                <a:gd name="T17" fmla="*/ 61 h 61"/>
                <a:gd name="T18" fmla="*/ 3 w 141"/>
                <a:gd name="T19" fmla="*/ 61 h 61"/>
                <a:gd name="T20" fmla="*/ 0 w 141"/>
                <a:gd name="T21" fmla="*/ 14 h 61"/>
                <a:gd name="T22" fmla="*/ 24 w 141"/>
                <a:gd name="T23" fmla="*/ 0 h 61"/>
                <a:gd name="T24" fmla="*/ 69 w 141"/>
                <a:gd name="T25" fmla="*/ 7 h 61"/>
                <a:gd name="T26" fmla="*/ 69 w 141"/>
                <a:gd name="T27" fmla="*/ 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61"/>
                <a:gd name="T44" fmla="*/ 141 w 14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61">
                  <a:moveTo>
                    <a:pt x="69" y="7"/>
                  </a:moveTo>
                  <a:lnTo>
                    <a:pt x="117" y="14"/>
                  </a:lnTo>
                  <a:lnTo>
                    <a:pt x="141" y="31"/>
                  </a:lnTo>
                  <a:lnTo>
                    <a:pt x="141" y="59"/>
                  </a:lnTo>
                  <a:lnTo>
                    <a:pt x="117" y="61"/>
                  </a:lnTo>
                  <a:lnTo>
                    <a:pt x="100" y="38"/>
                  </a:lnTo>
                  <a:lnTo>
                    <a:pt x="62" y="23"/>
                  </a:lnTo>
                  <a:lnTo>
                    <a:pt x="31" y="28"/>
                  </a:lnTo>
                  <a:lnTo>
                    <a:pt x="24" y="61"/>
                  </a:lnTo>
                  <a:lnTo>
                    <a:pt x="3" y="61"/>
                  </a:lnTo>
                  <a:lnTo>
                    <a:pt x="0" y="14"/>
                  </a:lnTo>
                  <a:lnTo>
                    <a:pt x="24" y="0"/>
                  </a:lnTo>
                  <a:lnTo>
                    <a:pt x="69"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1" name="Freeform 404"/>
            <p:cNvSpPr>
              <a:spLocks/>
            </p:cNvSpPr>
            <p:nvPr/>
          </p:nvSpPr>
          <p:spPr bwMode="auto">
            <a:xfrm>
              <a:off x="852" y="560"/>
              <a:ext cx="183" cy="93"/>
            </a:xfrm>
            <a:custGeom>
              <a:avLst/>
              <a:gdLst>
                <a:gd name="T0" fmla="*/ 0 w 183"/>
                <a:gd name="T1" fmla="*/ 50 h 93"/>
                <a:gd name="T2" fmla="*/ 21 w 183"/>
                <a:gd name="T3" fmla="*/ 59 h 93"/>
                <a:gd name="T4" fmla="*/ 38 w 183"/>
                <a:gd name="T5" fmla="*/ 74 h 93"/>
                <a:gd name="T6" fmla="*/ 74 w 183"/>
                <a:gd name="T7" fmla="*/ 93 h 93"/>
                <a:gd name="T8" fmla="*/ 114 w 183"/>
                <a:gd name="T9" fmla="*/ 74 h 93"/>
                <a:gd name="T10" fmla="*/ 140 w 183"/>
                <a:gd name="T11" fmla="*/ 62 h 93"/>
                <a:gd name="T12" fmla="*/ 64 w 183"/>
                <a:gd name="T13" fmla="*/ 64 h 93"/>
                <a:gd name="T14" fmla="*/ 52 w 183"/>
                <a:gd name="T15" fmla="*/ 33 h 93"/>
                <a:gd name="T16" fmla="*/ 90 w 183"/>
                <a:gd name="T17" fmla="*/ 24 h 93"/>
                <a:gd name="T18" fmla="*/ 126 w 183"/>
                <a:gd name="T19" fmla="*/ 31 h 93"/>
                <a:gd name="T20" fmla="*/ 162 w 183"/>
                <a:gd name="T21" fmla="*/ 40 h 93"/>
                <a:gd name="T22" fmla="*/ 183 w 183"/>
                <a:gd name="T23" fmla="*/ 24 h 93"/>
                <a:gd name="T24" fmla="*/ 140 w 183"/>
                <a:gd name="T25" fmla="*/ 0 h 93"/>
                <a:gd name="T26" fmla="*/ 110 w 183"/>
                <a:gd name="T27" fmla="*/ 0 h 93"/>
                <a:gd name="T28" fmla="*/ 64 w 183"/>
                <a:gd name="T29" fmla="*/ 17 h 93"/>
                <a:gd name="T30" fmla="*/ 31 w 183"/>
                <a:gd name="T31" fmla="*/ 29 h 93"/>
                <a:gd name="T32" fmla="*/ 0 w 183"/>
                <a:gd name="T33" fmla="*/ 31 h 93"/>
                <a:gd name="T34" fmla="*/ 0 w 183"/>
                <a:gd name="T35" fmla="*/ 50 h 93"/>
                <a:gd name="T36" fmla="*/ 0 w 183"/>
                <a:gd name="T37" fmla="*/ 5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93"/>
                <a:gd name="T59" fmla="*/ 183 w 183"/>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93">
                  <a:moveTo>
                    <a:pt x="0" y="50"/>
                  </a:moveTo>
                  <a:lnTo>
                    <a:pt x="21" y="59"/>
                  </a:lnTo>
                  <a:lnTo>
                    <a:pt x="38" y="74"/>
                  </a:lnTo>
                  <a:lnTo>
                    <a:pt x="74" y="93"/>
                  </a:lnTo>
                  <a:lnTo>
                    <a:pt x="114" y="74"/>
                  </a:lnTo>
                  <a:lnTo>
                    <a:pt x="140" y="62"/>
                  </a:lnTo>
                  <a:lnTo>
                    <a:pt x="64" y="64"/>
                  </a:lnTo>
                  <a:lnTo>
                    <a:pt x="52" y="33"/>
                  </a:lnTo>
                  <a:lnTo>
                    <a:pt x="90" y="24"/>
                  </a:lnTo>
                  <a:lnTo>
                    <a:pt x="126" y="31"/>
                  </a:lnTo>
                  <a:lnTo>
                    <a:pt x="162" y="40"/>
                  </a:lnTo>
                  <a:lnTo>
                    <a:pt x="183" y="24"/>
                  </a:lnTo>
                  <a:lnTo>
                    <a:pt x="140" y="0"/>
                  </a:lnTo>
                  <a:lnTo>
                    <a:pt x="110" y="0"/>
                  </a:lnTo>
                  <a:lnTo>
                    <a:pt x="64" y="17"/>
                  </a:lnTo>
                  <a:lnTo>
                    <a:pt x="31" y="29"/>
                  </a:lnTo>
                  <a:lnTo>
                    <a:pt x="0" y="31"/>
                  </a:lnTo>
                  <a:lnTo>
                    <a:pt x="0" y="5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2" name="Freeform 405"/>
            <p:cNvSpPr>
              <a:spLocks/>
            </p:cNvSpPr>
            <p:nvPr/>
          </p:nvSpPr>
          <p:spPr bwMode="auto">
            <a:xfrm>
              <a:off x="885" y="636"/>
              <a:ext cx="77" cy="52"/>
            </a:xfrm>
            <a:custGeom>
              <a:avLst/>
              <a:gdLst>
                <a:gd name="T0" fmla="*/ 0 w 77"/>
                <a:gd name="T1" fmla="*/ 26 h 52"/>
                <a:gd name="T2" fmla="*/ 57 w 77"/>
                <a:gd name="T3" fmla="*/ 52 h 52"/>
                <a:gd name="T4" fmla="*/ 77 w 77"/>
                <a:gd name="T5" fmla="*/ 38 h 52"/>
                <a:gd name="T6" fmla="*/ 27 w 77"/>
                <a:gd name="T7" fmla="*/ 0 h 52"/>
                <a:gd name="T8" fmla="*/ 5 w 77"/>
                <a:gd name="T9" fmla="*/ 0 h 52"/>
                <a:gd name="T10" fmla="*/ 0 w 77"/>
                <a:gd name="T11" fmla="*/ 26 h 52"/>
                <a:gd name="T12" fmla="*/ 0 w 77"/>
                <a:gd name="T13" fmla="*/ 26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6"/>
                  </a:moveTo>
                  <a:lnTo>
                    <a:pt x="57" y="52"/>
                  </a:lnTo>
                  <a:lnTo>
                    <a:pt x="77" y="38"/>
                  </a:lnTo>
                  <a:lnTo>
                    <a:pt x="27" y="0"/>
                  </a:lnTo>
                  <a:lnTo>
                    <a:pt x="5" y="0"/>
                  </a:lnTo>
                  <a:lnTo>
                    <a:pt x="0" y="26"/>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3" name="Freeform 406"/>
            <p:cNvSpPr>
              <a:spLocks/>
            </p:cNvSpPr>
            <p:nvPr/>
          </p:nvSpPr>
          <p:spPr bwMode="auto">
            <a:xfrm>
              <a:off x="850" y="695"/>
              <a:ext cx="31" cy="64"/>
            </a:xfrm>
            <a:custGeom>
              <a:avLst/>
              <a:gdLst>
                <a:gd name="T0" fmla="*/ 23 w 31"/>
                <a:gd name="T1" fmla="*/ 15 h 64"/>
                <a:gd name="T2" fmla="*/ 31 w 31"/>
                <a:gd name="T3" fmla="*/ 45 h 64"/>
                <a:gd name="T4" fmla="*/ 23 w 31"/>
                <a:gd name="T5" fmla="*/ 64 h 64"/>
                <a:gd name="T6" fmla="*/ 0 w 31"/>
                <a:gd name="T7" fmla="*/ 57 h 64"/>
                <a:gd name="T8" fmla="*/ 0 w 31"/>
                <a:gd name="T9" fmla="*/ 10 h 64"/>
                <a:gd name="T10" fmla="*/ 14 w 31"/>
                <a:gd name="T11" fmla="*/ 0 h 64"/>
                <a:gd name="T12" fmla="*/ 23 w 31"/>
                <a:gd name="T13" fmla="*/ 15 h 64"/>
                <a:gd name="T14" fmla="*/ 23 w 31"/>
                <a:gd name="T15" fmla="*/ 15 h 6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4"/>
                <a:gd name="T26" fmla="*/ 31 w 31"/>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4">
                  <a:moveTo>
                    <a:pt x="23" y="15"/>
                  </a:moveTo>
                  <a:lnTo>
                    <a:pt x="31" y="45"/>
                  </a:lnTo>
                  <a:lnTo>
                    <a:pt x="23" y="64"/>
                  </a:lnTo>
                  <a:lnTo>
                    <a:pt x="0" y="57"/>
                  </a:lnTo>
                  <a:lnTo>
                    <a:pt x="0" y="10"/>
                  </a:lnTo>
                  <a:lnTo>
                    <a:pt x="14" y="0"/>
                  </a:lnTo>
                  <a:lnTo>
                    <a:pt x="23" y="15"/>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4" name="Freeform 407"/>
            <p:cNvSpPr>
              <a:spLocks/>
            </p:cNvSpPr>
            <p:nvPr/>
          </p:nvSpPr>
          <p:spPr bwMode="auto">
            <a:xfrm>
              <a:off x="845" y="622"/>
              <a:ext cx="26" cy="66"/>
            </a:xfrm>
            <a:custGeom>
              <a:avLst/>
              <a:gdLst>
                <a:gd name="T0" fmla="*/ 12 w 26"/>
                <a:gd name="T1" fmla="*/ 0 h 66"/>
                <a:gd name="T2" fmla="*/ 0 w 26"/>
                <a:gd name="T3" fmla="*/ 14 h 66"/>
                <a:gd name="T4" fmla="*/ 0 w 26"/>
                <a:gd name="T5" fmla="*/ 59 h 66"/>
                <a:gd name="T6" fmla="*/ 12 w 26"/>
                <a:gd name="T7" fmla="*/ 66 h 66"/>
                <a:gd name="T8" fmla="*/ 26 w 26"/>
                <a:gd name="T9" fmla="*/ 16 h 66"/>
                <a:gd name="T10" fmla="*/ 12 w 26"/>
                <a:gd name="T11" fmla="*/ 0 h 66"/>
                <a:gd name="T12" fmla="*/ 12 w 26"/>
                <a:gd name="T13" fmla="*/ 0 h 66"/>
                <a:gd name="T14" fmla="*/ 0 60000 65536"/>
                <a:gd name="T15" fmla="*/ 0 60000 65536"/>
                <a:gd name="T16" fmla="*/ 0 60000 65536"/>
                <a:gd name="T17" fmla="*/ 0 60000 65536"/>
                <a:gd name="T18" fmla="*/ 0 60000 65536"/>
                <a:gd name="T19" fmla="*/ 0 60000 65536"/>
                <a:gd name="T20" fmla="*/ 0 60000 65536"/>
                <a:gd name="T21" fmla="*/ 0 w 26"/>
                <a:gd name="T22" fmla="*/ 0 h 66"/>
                <a:gd name="T23" fmla="*/ 26 w 2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6">
                  <a:moveTo>
                    <a:pt x="12" y="0"/>
                  </a:moveTo>
                  <a:lnTo>
                    <a:pt x="0" y="14"/>
                  </a:lnTo>
                  <a:lnTo>
                    <a:pt x="0" y="59"/>
                  </a:lnTo>
                  <a:lnTo>
                    <a:pt x="12" y="66"/>
                  </a:lnTo>
                  <a:lnTo>
                    <a:pt x="26" y="16"/>
                  </a:lnTo>
                  <a:lnTo>
                    <a:pt x="1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5" name="Freeform 408"/>
            <p:cNvSpPr>
              <a:spLocks/>
            </p:cNvSpPr>
            <p:nvPr/>
          </p:nvSpPr>
          <p:spPr bwMode="auto">
            <a:xfrm>
              <a:off x="812" y="418"/>
              <a:ext cx="123" cy="76"/>
            </a:xfrm>
            <a:custGeom>
              <a:avLst/>
              <a:gdLst>
                <a:gd name="T0" fmla="*/ 104 w 123"/>
                <a:gd name="T1" fmla="*/ 0 h 76"/>
                <a:gd name="T2" fmla="*/ 123 w 123"/>
                <a:gd name="T3" fmla="*/ 38 h 76"/>
                <a:gd name="T4" fmla="*/ 52 w 123"/>
                <a:gd name="T5" fmla="*/ 76 h 76"/>
                <a:gd name="T6" fmla="*/ 0 w 123"/>
                <a:gd name="T7" fmla="*/ 47 h 76"/>
                <a:gd name="T8" fmla="*/ 2 w 123"/>
                <a:gd name="T9" fmla="*/ 28 h 76"/>
                <a:gd name="T10" fmla="*/ 104 w 123"/>
                <a:gd name="T11" fmla="*/ 0 h 76"/>
                <a:gd name="T12" fmla="*/ 104 w 123"/>
                <a:gd name="T13" fmla="*/ 0 h 76"/>
                <a:gd name="T14" fmla="*/ 0 60000 65536"/>
                <a:gd name="T15" fmla="*/ 0 60000 65536"/>
                <a:gd name="T16" fmla="*/ 0 60000 65536"/>
                <a:gd name="T17" fmla="*/ 0 60000 65536"/>
                <a:gd name="T18" fmla="*/ 0 60000 65536"/>
                <a:gd name="T19" fmla="*/ 0 60000 65536"/>
                <a:gd name="T20" fmla="*/ 0 60000 65536"/>
                <a:gd name="T21" fmla="*/ 0 w 123"/>
                <a:gd name="T22" fmla="*/ 0 h 76"/>
                <a:gd name="T23" fmla="*/ 123 w 12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6">
                  <a:moveTo>
                    <a:pt x="104" y="0"/>
                  </a:moveTo>
                  <a:lnTo>
                    <a:pt x="123" y="38"/>
                  </a:lnTo>
                  <a:lnTo>
                    <a:pt x="52" y="76"/>
                  </a:lnTo>
                  <a:lnTo>
                    <a:pt x="0" y="47"/>
                  </a:lnTo>
                  <a:lnTo>
                    <a:pt x="2" y="28"/>
                  </a:lnTo>
                  <a:lnTo>
                    <a:pt x="10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6" name="Freeform 409"/>
            <p:cNvSpPr>
              <a:spLocks/>
            </p:cNvSpPr>
            <p:nvPr/>
          </p:nvSpPr>
          <p:spPr bwMode="auto">
            <a:xfrm>
              <a:off x="621" y="152"/>
              <a:ext cx="514" cy="1248"/>
            </a:xfrm>
            <a:custGeom>
              <a:avLst/>
              <a:gdLst>
                <a:gd name="T0" fmla="*/ 412 w 514"/>
                <a:gd name="T1" fmla="*/ 35 h 1248"/>
                <a:gd name="T2" fmla="*/ 488 w 514"/>
                <a:gd name="T3" fmla="*/ 142 h 1248"/>
                <a:gd name="T4" fmla="*/ 507 w 514"/>
                <a:gd name="T5" fmla="*/ 301 h 1248"/>
                <a:gd name="T6" fmla="*/ 474 w 514"/>
                <a:gd name="T7" fmla="*/ 356 h 1248"/>
                <a:gd name="T8" fmla="*/ 474 w 514"/>
                <a:gd name="T9" fmla="*/ 451 h 1248"/>
                <a:gd name="T10" fmla="*/ 445 w 514"/>
                <a:gd name="T11" fmla="*/ 387 h 1248"/>
                <a:gd name="T12" fmla="*/ 414 w 514"/>
                <a:gd name="T13" fmla="*/ 318 h 1248"/>
                <a:gd name="T14" fmla="*/ 393 w 514"/>
                <a:gd name="T15" fmla="*/ 254 h 1248"/>
                <a:gd name="T16" fmla="*/ 307 w 514"/>
                <a:gd name="T17" fmla="*/ 270 h 1248"/>
                <a:gd name="T18" fmla="*/ 186 w 514"/>
                <a:gd name="T19" fmla="*/ 280 h 1248"/>
                <a:gd name="T20" fmla="*/ 53 w 514"/>
                <a:gd name="T21" fmla="*/ 294 h 1248"/>
                <a:gd name="T22" fmla="*/ 50 w 514"/>
                <a:gd name="T23" fmla="*/ 425 h 1248"/>
                <a:gd name="T24" fmla="*/ 64 w 514"/>
                <a:gd name="T25" fmla="*/ 520 h 1248"/>
                <a:gd name="T26" fmla="*/ 138 w 514"/>
                <a:gd name="T27" fmla="*/ 643 h 1248"/>
                <a:gd name="T28" fmla="*/ 188 w 514"/>
                <a:gd name="T29" fmla="*/ 709 h 1248"/>
                <a:gd name="T30" fmla="*/ 276 w 514"/>
                <a:gd name="T31" fmla="*/ 759 h 1248"/>
                <a:gd name="T32" fmla="*/ 357 w 514"/>
                <a:gd name="T33" fmla="*/ 736 h 1248"/>
                <a:gd name="T34" fmla="*/ 429 w 514"/>
                <a:gd name="T35" fmla="*/ 636 h 1248"/>
                <a:gd name="T36" fmla="*/ 443 w 514"/>
                <a:gd name="T37" fmla="*/ 638 h 1248"/>
                <a:gd name="T38" fmla="*/ 357 w 514"/>
                <a:gd name="T39" fmla="*/ 755 h 1248"/>
                <a:gd name="T40" fmla="*/ 341 w 514"/>
                <a:gd name="T41" fmla="*/ 793 h 1248"/>
                <a:gd name="T42" fmla="*/ 431 w 514"/>
                <a:gd name="T43" fmla="*/ 842 h 1248"/>
                <a:gd name="T44" fmla="*/ 317 w 514"/>
                <a:gd name="T45" fmla="*/ 890 h 1248"/>
                <a:gd name="T46" fmla="*/ 362 w 514"/>
                <a:gd name="T47" fmla="*/ 1139 h 1248"/>
                <a:gd name="T48" fmla="*/ 321 w 514"/>
                <a:gd name="T49" fmla="*/ 1139 h 1248"/>
                <a:gd name="T50" fmla="*/ 288 w 514"/>
                <a:gd name="T51" fmla="*/ 947 h 1248"/>
                <a:gd name="T52" fmla="*/ 276 w 514"/>
                <a:gd name="T53" fmla="*/ 883 h 1248"/>
                <a:gd name="T54" fmla="*/ 317 w 514"/>
                <a:gd name="T55" fmla="*/ 819 h 1248"/>
                <a:gd name="T56" fmla="*/ 241 w 514"/>
                <a:gd name="T57" fmla="*/ 823 h 1248"/>
                <a:gd name="T58" fmla="*/ 245 w 514"/>
                <a:gd name="T59" fmla="*/ 866 h 1248"/>
                <a:gd name="T60" fmla="*/ 176 w 514"/>
                <a:gd name="T61" fmla="*/ 823 h 1248"/>
                <a:gd name="T62" fmla="*/ 195 w 514"/>
                <a:gd name="T63" fmla="*/ 800 h 1248"/>
                <a:gd name="T64" fmla="*/ 252 w 514"/>
                <a:gd name="T65" fmla="*/ 795 h 1248"/>
                <a:gd name="T66" fmla="*/ 202 w 514"/>
                <a:gd name="T67" fmla="*/ 750 h 1248"/>
                <a:gd name="T68" fmla="*/ 93 w 514"/>
                <a:gd name="T69" fmla="*/ 598 h 1248"/>
                <a:gd name="T70" fmla="*/ 43 w 514"/>
                <a:gd name="T71" fmla="*/ 467 h 1248"/>
                <a:gd name="T72" fmla="*/ 43 w 514"/>
                <a:gd name="T73" fmla="*/ 384 h 1248"/>
                <a:gd name="T74" fmla="*/ 0 w 514"/>
                <a:gd name="T75" fmla="*/ 285 h 1248"/>
                <a:gd name="T76" fmla="*/ 19 w 514"/>
                <a:gd name="T77" fmla="*/ 168 h 1248"/>
                <a:gd name="T78" fmla="*/ 124 w 514"/>
                <a:gd name="T79" fmla="*/ 71 h 1248"/>
                <a:gd name="T80" fmla="*/ 222 w 514"/>
                <a:gd name="T81" fmla="*/ 7 h 1248"/>
                <a:gd name="T82" fmla="*/ 350 w 514"/>
                <a:gd name="T83" fmla="*/ 14 h 1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1248"/>
                <a:gd name="T128" fmla="*/ 514 w 514"/>
                <a:gd name="T129" fmla="*/ 1248 h 1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1248">
                  <a:moveTo>
                    <a:pt x="350" y="14"/>
                  </a:moveTo>
                  <a:lnTo>
                    <a:pt x="412" y="35"/>
                  </a:lnTo>
                  <a:lnTo>
                    <a:pt x="474" y="88"/>
                  </a:lnTo>
                  <a:lnTo>
                    <a:pt x="488" y="142"/>
                  </a:lnTo>
                  <a:lnTo>
                    <a:pt x="514" y="223"/>
                  </a:lnTo>
                  <a:lnTo>
                    <a:pt x="507" y="301"/>
                  </a:lnTo>
                  <a:lnTo>
                    <a:pt x="507" y="332"/>
                  </a:lnTo>
                  <a:lnTo>
                    <a:pt x="474" y="356"/>
                  </a:lnTo>
                  <a:lnTo>
                    <a:pt x="474" y="389"/>
                  </a:lnTo>
                  <a:lnTo>
                    <a:pt x="474" y="451"/>
                  </a:lnTo>
                  <a:lnTo>
                    <a:pt x="460" y="406"/>
                  </a:lnTo>
                  <a:lnTo>
                    <a:pt x="445" y="387"/>
                  </a:lnTo>
                  <a:lnTo>
                    <a:pt x="445" y="353"/>
                  </a:lnTo>
                  <a:lnTo>
                    <a:pt x="414" y="318"/>
                  </a:lnTo>
                  <a:lnTo>
                    <a:pt x="412" y="278"/>
                  </a:lnTo>
                  <a:lnTo>
                    <a:pt x="393" y="254"/>
                  </a:lnTo>
                  <a:lnTo>
                    <a:pt x="329" y="266"/>
                  </a:lnTo>
                  <a:lnTo>
                    <a:pt x="307" y="270"/>
                  </a:lnTo>
                  <a:lnTo>
                    <a:pt x="269" y="254"/>
                  </a:lnTo>
                  <a:lnTo>
                    <a:pt x="186" y="280"/>
                  </a:lnTo>
                  <a:lnTo>
                    <a:pt x="79" y="273"/>
                  </a:lnTo>
                  <a:lnTo>
                    <a:pt x="53" y="294"/>
                  </a:lnTo>
                  <a:lnTo>
                    <a:pt x="53" y="334"/>
                  </a:lnTo>
                  <a:lnTo>
                    <a:pt x="50" y="425"/>
                  </a:lnTo>
                  <a:lnTo>
                    <a:pt x="60" y="489"/>
                  </a:lnTo>
                  <a:lnTo>
                    <a:pt x="64" y="520"/>
                  </a:lnTo>
                  <a:lnTo>
                    <a:pt x="107" y="596"/>
                  </a:lnTo>
                  <a:lnTo>
                    <a:pt x="138" y="643"/>
                  </a:lnTo>
                  <a:lnTo>
                    <a:pt x="157" y="676"/>
                  </a:lnTo>
                  <a:lnTo>
                    <a:pt x="188" y="709"/>
                  </a:lnTo>
                  <a:lnTo>
                    <a:pt x="231" y="750"/>
                  </a:lnTo>
                  <a:lnTo>
                    <a:pt x="276" y="759"/>
                  </a:lnTo>
                  <a:lnTo>
                    <a:pt x="314" y="755"/>
                  </a:lnTo>
                  <a:lnTo>
                    <a:pt x="357" y="736"/>
                  </a:lnTo>
                  <a:lnTo>
                    <a:pt x="410" y="676"/>
                  </a:lnTo>
                  <a:lnTo>
                    <a:pt x="429" y="636"/>
                  </a:lnTo>
                  <a:lnTo>
                    <a:pt x="457" y="579"/>
                  </a:lnTo>
                  <a:lnTo>
                    <a:pt x="443" y="638"/>
                  </a:lnTo>
                  <a:lnTo>
                    <a:pt x="412" y="690"/>
                  </a:lnTo>
                  <a:lnTo>
                    <a:pt x="357" y="755"/>
                  </a:lnTo>
                  <a:lnTo>
                    <a:pt x="317" y="788"/>
                  </a:lnTo>
                  <a:lnTo>
                    <a:pt x="341" y="793"/>
                  </a:lnTo>
                  <a:lnTo>
                    <a:pt x="395" y="807"/>
                  </a:lnTo>
                  <a:lnTo>
                    <a:pt x="431" y="842"/>
                  </a:lnTo>
                  <a:lnTo>
                    <a:pt x="362" y="823"/>
                  </a:lnTo>
                  <a:lnTo>
                    <a:pt x="317" y="890"/>
                  </a:lnTo>
                  <a:lnTo>
                    <a:pt x="329" y="961"/>
                  </a:lnTo>
                  <a:lnTo>
                    <a:pt x="362" y="1139"/>
                  </a:lnTo>
                  <a:lnTo>
                    <a:pt x="360" y="1248"/>
                  </a:lnTo>
                  <a:lnTo>
                    <a:pt x="321" y="1139"/>
                  </a:lnTo>
                  <a:lnTo>
                    <a:pt x="293" y="1106"/>
                  </a:lnTo>
                  <a:lnTo>
                    <a:pt x="288" y="947"/>
                  </a:lnTo>
                  <a:lnTo>
                    <a:pt x="274" y="930"/>
                  </a:lnTo>
                  <a:lnTo>
                    <a:pt x="276" y="883"/>
                  </a:lnTo>
                  <a:lnTo>
                    <a:pt x="295" y="876"/>
                  </a:lnTo>
                  <a:lnTo>
                    <a:pt x="317" y="819"/>
                  </a:lnTo>
                  <a:lnTo>
                    <a:pt x="262" y="811"/>
                  </a:lnTo>
                  <a:lnTo>
                    <a:pt x="241" y="823"/>
                  </a:lnTo>
                  <a:lnTo>
                    <a:pt x="262" y="861"/>
                  </a:lnTo>
                  <a:lnTo>
                    <a:pt x="245" y="866"/>
                  </a:lnTo>
                  <a:lnTo>
                    <a:pt x="212" y="819"/>
                  </a:lnTo>
                  <a:lnTo>
                    <a:pt x="176" y="823"/>
                  </a:lnTo>
                  <a:lnTo>
                    <a:pt x="114" y="830"/>
                  </a:lnTo>
                  <a:lnTo>
                    <a:pt x="195" y="800"/>
                  </a:lnTo>
                  <a:lnTo>
                    <a:pt x="224" y="785"/>
                  </a:lnTo>
                  <a:lnTo>
                    <a:pt x="252" y="795"/>
                  </a:lnTo>
                  <a:lnTo>
                    <a:pt x="276" y="795"/>
                  </a:lnTo>
                  <a:lnTo>
                    <a:pt x="202" y="750"/>
                  </a:lnTo>
                  <a:lnTo>
                    <a:pt x="138" y="667"/>
                  </a:lnTo>
                  <a:lnTo>
                    <a:pt x="93" y="598"/>
                  </a:lnTo>
                  <a:lnTo>
                    <a:pt x="50" y="520"/>
                  </a:lnTo>
                  <a:lnTo>
                    <a:pt x="43" y="467"/>
                  </a:lnTo>
                  <a:lnTo>
                    <a:pt x="34" y="427"/>
                  </a:lnTo>
                  <a:lnTo>
                    <a:pt x="43" y="384"/>
                  </a:lnTo>
                  <a:lnTo>
                    <a:pt x="3" y="327"/>
                  </a:lnTo>
                  <a:lnTo>
                    <a:pt x="0" y="285"/>
                  </a:lnTo>
                  <a:lnTo>
                    <a:pt x="7" y="192"/>
                  </a:lnTo>
                  <a:lnTo>
                    <a:pt x="19" y="168"/>
                  </a:lnTo>
                  <a:lnTo>
                    <a:pt x="76" y="90"/>
                  </a:lnTo>
                  <a:lnTo>
                    <a:pt x="124" y="71"/>
                  </a:lnTo>
                  <a:lnTo>
                    <a:pt x="138" y="43"/>
                  </a:lnTo>
                  <a:lnTo>
                    <a:pt x="222" y="7"/>
                  </a:lnTo>
                  <a:lnTo>
                    <a:pt x="293" y="0"/>
                  </a:lnTo>
                  <a:lnTo>
                    <a:pt x="350"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7" name="Freeform 410"/>
            <p:cNvSpPr>
              <a:spLocks/>
            </p:cNvSpPr>
            <p:nvPr/>
          </p:nvSpPr>
          <p:spPr bwMode="auto">
            <a:xfrm>
              <a:off x="1078" y="475"/>
              <a:ext cx="79" cy="254"/>
            </a:xfrm>
            <a:custGeom>
              <a:avLst/>
              <a:gdLst>
                <a:gd name="T0" fmla="*/ 41 w 79"/>
                <a:gd name="T1" fmla="*/ 9 h 254"/>
                <a:gd name="T2" fmla="*/ 62 w 79"/>
                <a:gd name="T3" fmla="*/ 26 h 254"/>
                <a:gd name="T4" fmla="*/ 62 w 79"/>
                <a:gd name="T5" fmla="*/ 73 h 254"/>
                <a:gd name="T6" fmla="*/ 62 w 79"/>
                <a:gd name="T7" fmla="*/ 123 h 254"/>
                <a:gd name="T8" fmla="*/ 48 w 79"/>
                <a:gd name="T9" fmla="*/ 147 h 254"/>
                <a:gd name="T10" fmla="*/ 33 w 79"/>
                <a:gd name="T11" fmla="*/ 180 h 254"/>
                <a:gd name="T12" fmla="*/ 19 w 79"/>
                <a:gd name="T13" fmla="*/ 182 h 254"/>
                <a:gd name="T14" fmla="*/ 0 w 79"/>
                <a:gd name="T15" fmla="*/ 187 h 254"/>
                <a:gd name="T16" fmla="*/ 0 w 79"/>
                <a:gd name="T17" fmla="*/ 220 h 254"/>
                <a:gd name="T18" fmla="*/ 0 w 79"/>
                <a:gd name="T19" fmla="*/ 254 h 254"/>
                <a:gd name="T20" fmla="*/ 10 w 79"/>
                <a:gd name="T21" fmla="*/ 199 h 254"/>
                <a:gd name="T22" fmla="*/ 31 w 79"/>
                <a:gd name="T23" fmla="*/ 192 h 254"/>
                <a:gd name="T24" fmla="*/ 45 w 79"/>
                <a:gd name="T25" fmla="*/ 178 h 254"/>
                <a:gd name="T26" fmla="*/ 62 w 79"/>
                <a:gd name="T27" fmla="*/ 144 h 254"/>
                <a:gd name="T28" fmla="*/ 76 w 79"/>
                <a:gd name="T29" fmla="*/ 118 h 254"/>
                <a:gd name="T30" fmla="*/ 79 w 79"/>
                <a:gd name="T31" fmla="*/ 61 h 254"/>
                <a:gd name="T32" fmla="*/ 76 w 79"/>
                <a:gd name="T33" fmla="*/ 26 h 254"/>
                <a:gd name="T34" fmla="*/ 62 w 79"/>
                <a:gd name="T35" fmla="*/ 7 h 254"/>
                <a:gd name="T36" fmla="*/ 45 w 79"/>
                <a:gd name="T37" fmla="*/ 0 h 254"/>
                <a:gd name="T38" fmla="*/ 41 w 79"/>
                <a:gd name="T39" fmla="*/ 9 h 254"/>
                <a:gd name="T40" fmla="*/ 41 w 79"/>
                <a:gd name="T41" fmla="*/ 9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254"/>
                <a:gd name="T65" fmla="*/ 79 w 79"/>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254">
                  <a:moveTo>
                    <a:pt x="41" y="9"/>
                  </a:moveTo>
                  <a:lnTo>
                    <a:pt x="62" y="26"/>
                  </a:lnTo>
                  <a:lnTo>
                    <a:pt x="62" y="73"/>
                  </a:lnTo>
                  <a:lnTo>
                    <a:pt x="62" y="123"/>
                  </a:lnTo>
                  <a:lnTo>
                    <a:pt x="48" y="147"/>
                  </a:lnTo>
                  <a:lnTo>
                    <a:pt x="33" y="180"/>
                  </a:lnTo>
                  <a:lnTo>
                    <a:pt x="19" y="182"/>
                  </a:lnTo>
                  <a:lnTo>
                    <a:pt x="0" y="187"/>
                  </a:lnTo>
                  <a:lnTo>
                    <a:pt x="0" y="220"/>
                  </a:lnTo>
                  <a:lnTo>
                    <a:pt x="0" y="254"/>
                  </a:lnTo>
                  <a:lnTo>
                    <a:pt x="10" y="199"/>
                  </a:lnTo>
                  <a:lnTo>
                    <a:pt x="31" y="192"/>
                  </a:lnTo>
                  <a:lnTo>
                    <a:pt x="45" y="178"/>
                  </a:lnTo>
                  <a:lnTo>
                    <a:pt x="62" y="144"/>
                  </a:lnTo>
                  <a:lnTo>
                    <a:pt x="76" y="118"/>
                  </a:lnTo>
                  <a:lnTo>
                    <a:pt x="79" y="61"/>
                  </a:lnTo>
                  <a:lnTo>
                    <a:pt x="76" y="26"/>
                  </a:lnTo>
                  <a:lnTo>
                    <a:pt x="62" y="7"/>
                  </a:lnTo>
                  <a:lnTo>
                    <a:pt x="45" y="0"/>
                  </a:lnTo>
                  <a:lnTo>
                    <a:pt x="41"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8" name="Freeform 411"/>
            <p:cNvSpPr>
              <a:spLocks/>
            </p:cNvSpPr>
            <p:nvPr/>
          </p:nvSpPr>
          <p:spPr bwMode="auto">
            <a:xfrm>
              <a:off x="1102" y="508"/>
              <a:ext cx="38" cy="83"/>
            </a:xfrm>
            <a:custGeom>
              <a:avLst/>
              <a:gdLst>
                <a:gd name="T0" fmla="*/ 38 w 38"/>
                <a:gd name="T1" fmla="*/ 0 h 83"/>
                <a:gd name="T2" fmla="*/ 9 w 38"/>
                <a:gd name="T3" fmla="*/ 19 h 83"/>
                <a:gd name="T4" fmla="*/ 5 w 38"/>
                <a:gd name="T5" fmla="*/ 38 h 83"/>
                <a:gd name="T6" fmla="*/ 0 w 38"/>
                <a:gd name="T7" fmla="*/ 57 h 83"/>
                <a:gd name="T8" fmla="*/ 12 w 38"/>
                <a:gd name="T9" fmla="*/ 64 h 83"/>
                <a:gd name="T10" fmla="*/ 21 w 38"/>
                <a:gd name="T11" fmla="*/ 83 h 83"/>
                <a:gd name="T12" fmla="*/ 17 w 38"/>
                <a:gd name="T13" fmla="*/ 40 h 83"/>
                <a:gd name="T14" fmla="*/ 26 w 38"/>
                <a:gd name="T15" fmla="*/ 21 h 83"/>
                <a:gd name="T16" fmla="*/ 38 w 38"/>
                <a:gd name="T17" fmla="*/ 31 h 83"/>
                <a:gd name="T18" fmla="*/ 38 w 38"/>
                <a:gd name="T19" fmla="*/ 0 h 83"/>
                <a:gd name="T20" fmla="*/ 38 w 3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3"/>
                <a:gd name="T35" fmla="*/ 38 w 3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3">
                  <a:moveTo>
                    <a:pt x="38" y="0"/>
                  </a:moveTo>
                  <a:lnTo>
                    <a:pt x="9" y="19"/>
                  </a:lnTo>
                  <a:lnTo>
                    <a:pt x="5" y="38"/>
                  </a:lnTo>
                  <a:lnTo>
                    <a:pt x="0" y="57"/>
                  </a:lnTo>
                  <a:lnTo>
                    <a:pt x="12" y="64"/>
                  </a:lnTo>
                  <a:lnTo>
                    <a:pt x="21" y="83"/>
                  </a:lnTo>
                  <a:lnTo>
                    <a:pt x="17" y="40"/>
                  </a:lnTo>
                  <a:lnTo>
                    <a:pt x="26" y="21"/>
                  </a:lnTo>
                  <a:lnTo>
                    <a:pt x="38" y="31"/>
                  </a:lnTo>
                  <a:lnTo>
                    <a:pt x="3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9" name="Freeform 412"/>
            <p:cNvSpPr>
              <a:spLocks/>
            </p:cNvSpPr>
            <p:nvPr/>
          </p:nvSpPr>
          <p:spPr bwMode="auto">
            <a:xfrm>
              <a:off x="1095" y="579"/>
              <a:ext cx="28" cy="52"/>
            </a:xfrm>
            <a:custGeom>
              <a:avLst/>
              <a:gdLst>
                <a:gd name="T0" fmla="*/ 7 w 28"/>
                <a:gd name="T1" fmla="*/ 0 h 52"/>
                <a:gd name="T2" fmla="*/ 16 w 28"/>
                <a:gd name="T3" fmla="*/ 14 h 52"/>
                <a:gd name="T4" fmla="*/ 0 w 28"/>
                <a:gd name="T5" fmla="*/ 40 h 52"/>
                <a:gd name="T6" fmla="*/ 14 w 28"/>
                <a:gd name="T7" fmla="*/ 52 h 52"/>
                <a:gd name="T8" fmla="*/ 28 w 28"/>
                <a:gd name="T9" fmla="*/ 26 h 52"/>
                <a:gd name="T10" fmla="*/ 28 w 28"/>
                <a:gd name="T11" fmla="*/ 12 h 52"/>
                <a:gd name="T12" fmla="*/ 7 w 28"/>
                <a:gd name="T13" fmla="*/ 0 h 52"/>
                <a:gd name="T14" fmla="*/ 7 w 2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2"/>
                <a:gd name="T26" fmla="*/ 28 w 2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2">
                  <a:moveTo>
                    <a:pt x="7" y="0"/>
                  </a:moveTo>
                  <a:lnTo>
                    <a:pt x="16" y="14"/>
                  </a:lnTo>
                  <a:lnTo>
                    <a:pt x="0" y="40"/>
                  </a:lnTo>
                  <a:lnTo>
                    <a:pt x="14" y="52"/>
                  </a:lnTo>
                  <a:lnTo>
                    <a:pt x="28" y="26"/>
                  </a:lnTo>
                  <a:lnTo>
                    <a:pt x="28" y="12"/>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0" name="Freeform 413"/>
            <p:cNvSpPr>
              <a:spLocks/>
            </p:cNvSpPr>
            <p:nvPr/>
          </p:nvSpPr>
          <p:spPr bwMode="auto">
            <a:xfrm>
              <a:off x="702" y="579"/>
              <a:ext cx="129" cy="69"/>
            </a:xfrm>
            <a:custGeom>
              <a:avLst/>
              <a:gdLst>
                <a:gd name="T0" fmla="*/ 0 w 129"/>
                <a:gd name="T1" fmla="*/ 21 h 69"/>
                <a:gd name="T2" fmla="*/ 26 w 129"/>
                <a:gd name="T3" fmla="*/ 12 h 69"/>
                <a:gd name="T4" fmla="*/ 57 w 129"/>
                <a:gd name="T5" fmla="*/ 14 h 69"/>
                <a:gd name="T6" fmla="*/ 91 w 129"/>
                <a:gd name="T7" fmla="*/ 26 h 69"/>
                <a:gd name="T8" fmla="*/ 95 w 129"/>
                <a:gd name="T9" fmla="*/ 45 h 69"/>
                <a:gd name="T10" fmla="*/ 57 w 129"/>
                <a:gd name="T11" fmla="*/ 50 h 69"/>
                <a:gd name="T12" fmla="*/ 19 w 129"/>
                <a:gd name="T13" fmla="*/ 55 h 69"/>
                <a:gd name="T14" fmla="*/ 45 w 129"/>
                <a:gd name="T15" fmla="*/ 62 h 69"/>
                <a:gd name="T16" fmla="*/ 64 w 129"/>
                <a:gd name="T17" fmla="*/ 69 h 69"/>
                <a:gd name="T18" fmla="*/ 100 w 129"/>
                <a:gd name="T19" fmla="*/ 62 h 69"/>
                <a:gd name="T20" fmla="*/ 114 w 129"/>
                <a:gd name="T21" fmla="*/ 52 h 69"/>
                <a:gd name="T22" fmla="*/ 129 w 129"/>
                <a:gd name="T23" fmla="*/ 52 h 69"/>
                <a:gd name="T24" fmla="*/ 129 w 129"/>
                <a:gd name="T25" fmla="*/ 40 h 69"/>
                <a:gd name="T26" fmla="*/ 112 w 129"/>
                <a:gd name="T27" fmla="*/ 19 h 69"/>
                <a:gd name="T28" fmla="*/ 69 w 129"/>
                <a:gd name="T29" fmla="*/ 2 h 69"/>
                <a:gd name="T30" fmla="*/ 5 w 129"/>
                <a:gd name="T31" fmla="*/ 0 h 69"/>
                <a:gd name="T32" fmla="*/ 0 w 129"/>
                <a:gd name="T33" fmla="*/ 21 h 69"/>
                <a:gd name="T34" fmla="*/ 0 w 129"/>
                <a:gd name="T35" fmla="*/ 2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9"/>
                <a:gd name="T56" fmla="*/ 129 w 129"/>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9">
                  <a:moveTo>
                    <a:pt x="0" y="21"/>
                  </a:moveTo>
                  <a:lnTo>
                    <a:pt x="26" y="12"/>
                  </a:lnTo>
                  <a:lnTo>
                    <a:pt x="57" y="14"/>
                  </a:lnTo>
                  <a:lnTo>
                    <a:pt x="91" y="26"/>
                  </a:lnTo>
                  <a:lnTo>
                    <a:pt x="95" y="45"/>
                  </a:lnTo>
                  <a:lnTo>
                    <a:pt x="57" y="50"/>
                  </a:lnTo>
                  <a:lnTo>
                    <a:pt x="19" y="55"/>
                  </a:lnTo>
                  <a:lnTo>
                    <a:pt x="45" y="62"/>
                  </a:lnTo>
                  <a:lnTo>
                    <a:pt x="64" y="69"/>
                  </a:lnTo>
                  <a:lnTo>
                    <a:pt x="100" y="62"/>
                  </a:lnTo>
                  <a:lnTo>
                    <a:pt x="114" y="52"/>
                  </a:lnTo>
                  <a:lnTo>
                    <a:pt x="129" y="52"/>
                  </a:lnTo>
                  <a:lnTo>
                    <a:pt x="129" y="40"/>
                  </a:lnTo>
                  <a:lnTo>
                    <a:pt x="112" y="19"/>
                  </a:lnTo>
                  <a:lnTo>
                    <a:pt x="69" y="2"/>
                  </a:lnTo>
                  <a:lnTo>
                    <a:pt x="5"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1" name="Freeform 414"/>
            <p:cNvSpPr>
              <a:spLocks/>
            </p:cNvSpPr>
            <p:nvPr/>
          </p:nvSpPr>
          <p:spPr bwMode="auto">
            <a:xfrm>
              <a:off x="883" y="553"/>
              <a:ext cx="119" cy="78"/>
            </a:xfrm>
            <a:custGeom>
              <a:avLst/>
              <a:gdLst>
                <a:gd name="T0" fmla="*/ 0 w 119"/>
                <a:gd name="T1" fmla="*/ 45 h 78"/>
                <a:gd name="T2" fmla="*/ 14 w 119"/>
                <a:gd name="T3" fmla="*/ 57 h 78"/>
                <a:gd name="T4" fmla="*/ 24 w 119"/>
                <a:gd name="T5" fmla="*/ 69 h 78"/>
                <a:gd name="T6" fmla="*/ 43 w 119"/>
                <a:gd name="T7" fmla="*/ 78 h 78"/>
                <a:gd name="T8" fmla="*/ 83 w 119"/>
                <a:gd name="T9" fmla="*/ 78 h 78"/>
                <a:gd name="T10" fmla="*/ 109 w 119"/>
                <a:gd name="T11" fmla="*/ 71 h 78"/>
                <a:gd name="T12" fmla="*/ 119 w 119"/>
                <a:gd name="T13" fmla="*/ 59 h 78"/>
                <a:gd name="T14" fmla="*/ 100 w 119"/>
                <a:gd name="T15" fmla="*/ 55 h 78"/>
                <a:gd name="T16" fmla="*/ 98 w 119"/>
                <a:gd name="T17" fmla="*/ 66 h 78"/>
                <a:gd name="T18" fmla="*/ 67 w 119"/>
                <a:gd name="T19" fmla="*/ 62 h 78"/>
                <a:gd name="T20" fmla="*/ 43 w 119"/>
                <a:gd name="T21" fmla="*/ 66 h 78"/>
                <a:gd name="T22" fmla="*/ 33 w 119"/>
                <a:gd name="T23" fmla="*/ 47 h 78"/>
                <a:gd name="T24" fmla="*/ 43 w 119"/>
                <a:gd name="T25" fmla="*/ 26 h 78"/>
                <a:gd name="T26" fmla="*/ 83 w 119"/>
                <a:gd name="T27" fmla="*/ 12 h 78"/>
                <a:gd name="T28" fmla="*/ 109 w 119"/>
                <a:gd name="T29" fmla="*/ 7 h 78"/>
                <a:gd name="T30" fmla="*/ 88 w 119"/>
                <a:gd name="T31" fmla="*/ 0 h 78"/>
                <a:gd name="T32" fmla="*/ 45 w 119"/>
                <a:gd name="T33" fmla="*/ 12 h 78"/>
                <a:gd name="T34" fmla="*/ 14 w 119"/>
                <a:gd name="T35" fmla="*/ 24 h 78"/>
                <a:gd name="T36" fmla="*/ 2 w 119"/>
                <a:gd name="T37" fmla="*/ 36 h 78"/>
                <a:gd name="T38" fmla="*/ 0 w 119"/>
                <a:gd name="T39" fmla="*/ 45 h 78"/>
                <a:gd name="T40" fmla="*/ 0 w 119"/>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78"/>
                <a:gd name="T65" fmla="*/ 119 w 11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78">
                  <a:moveTo>
                    <a:pt x="0" y="45"/>
                  </a:moveTo>
                  <a:lnTo>
                    <a:pt x="14" y="57"/>
                  </a:lnTo>
                  <a:lnTo>
                    <a:pt x="24" y="69"/>
                  </a:lnTo>
                  <a:lnTo>
                    <a:pt x="43" y="78"/>
                  </a:lnTo>
                  <a:lnTo>
                    <a:pt x="83" y="78"/>
                  </a:lnTo>
                  <a:lnTo>
                    <a:pt x="109" y="71"/>
                  </a:lnTo>
                  <a:lnTo>
                    <a:pt x="119" y="59"/>
                  </a:lnTo>
                  <a:lnTo>
                    <a:pt x="100" y="55"/>
                  </a:lnTo>
                  <a:lnTo>
                    <a:pt x="98" y="66"/>
                  </a:lnTo>
                  <a:lnTo>
                    <a:pt x="67" y="62"/>
                  </a:lnTo>
                  <a:lnTo>
                    <a:pt x="43" y="66"/>
                  </a:lnTo>
                  <a:lnTo>
                    <a:pt x="33" y="47"/>
                  </a:lnTo>
                  <a:lnTo>
                    <a:pt x="43" y="26"/>
                  </a:lnTo>
                  <a:lnTo>
                    <a:pt x="83" y="12"/>
                  </a:lnTo>
                  <a:lnTo>
                    <a:pt x="109" y="7"/>
                  </a:lnTo>
                  <a:lnTo>
                    <a:pt x="88" y="0"/>
                  </a:lnTo>
                  <a:lnTo>
                    <a:pt x="45" y="12"/>
                  </a:lnTo>
                  <a:lnTo>
                    <a:pt x="14" y="24"/>
                  </a:lnTo>
                  <a:lnTo>
                    <a:pt x="2" y="36"/>
                  </a:lnTo>
                  <a:lnTo>
                    <a:pt x="0"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2" name="Freeform 415"/>
            <p:cNvSpPr>
              <a:spLocks/>
            </p:cNvSpPr>
            <p:nvPr/>
          </p:nvSpPr>
          <p:spPr bwMode="auto">
            <a:xfrm>
              <a:off x="821" y="752"/>
              <a:ext cx="93" cy="31"/>
            </a:xfrm>
            <a:custGeom>
              <a:avLst/>
              <a:gdLst>
                <a:gd name="T0" fmla="*/ 0 w 93"/>
                <a:gd name="T1" fmla="*/ 0 h 31"/>
                <a:gd name="T2" fmla="*/ 19 w 93"/>
                <a:gd name="T3" fmla="*/ 7 h 31"/>
                <a:gd name="T4" fmla="*/ 45 w 93"/>
                <a:gd name="T5" fmla="*/ 15 h 31"/>
                <a:gd name="T6" fmla="*/ 69 w 93"/>
                <a:gd name="T7" fmla="*/ 0 h 31"/>
                <a:gd name="T8" fmla="*/ 93 w 93"/>
                <a:gd name="T9" fmla="*/ 0 h 31"/>
                <a:gd name="T10" fmla="*/ 86 w 93"/>
                <a:gd name="T11" fmla="*/ 15 h 31"/>
                <a:gd name="T12" fmla="*/ 62 w 93"/>
                <a:gd name="T13" fmla="*/ 22 h 31"/>
                <a:gd name="T14" fmla="*/ 45 w 93"/>
                <a:gd name="T15" fmla="*/ 31 h 31"/>
                <a:gd name="T16" fmla="*/ 24 w 93"/>
                <a:gd name="T17" fmla="*/ 24 h 31"/>
                <a:gd name="T18" fmla="*/ 0 w 93"/>
                <a:gd name="T19" fmla="*/ 0 h 31"/>
                <a:gd name="T20" fmla="*/ 0 w 9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1"/>
                <a:gd name="T35" fmla="*/ 93 w 9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1">
                  <a:moveTo>
                    <a:pt x="0" y="0"/>
                  </a:moveTo>
                  <a:lnTo>
                    <a:pt x="19" y="7"/>
                  </a:lnTo>
                  <a:lnTo>
                    <a:pt x="45" y="15"/>
                  </a:lnTo>
                  <a:lnTo>
                    <a:pt x="69" y="0"/>
                  </a:lnTo>
                  <a:lnTo>
                    <a:pt x="93" y="0"/>
                  </a:lnTo>
                  <a:lnTo>
                    <a:pt x="86" y="15"/>
                  </a:lnTo>
                  <a:lnTo>
                    <a:pt x="62" y="22"/>
                  </a:lnTo>
                  <a:lnTo>
                    <a:pt x="45" y="31"/>
                  </a:lnTo>
                  <a:lnTo>
                    <a:pt x="24" y="24"/>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3" name="Freeform 416"/>
            <p:cNvSpPr>
              <a:spLocks/>
            </p:cNvSpPr>
            <p:nvPr/>
          </p:nvSpPr>
          <p:spPr bwMode="auto">
            <a:xfrm>
              <a:off x="790" y="712"/>
              <a:ext cx="43" cy="45"/>
            </a:xfrm>
            <a:custGeom>
              <a:avLst/>
              <a:gdLst>
                <a:gd name="T0" fmla="*/ 43 w 43"/>
                <a:gd name="T1" fmla="*/ 0 h 45"/>
                <a:gd name="T2" fmla="*/ 24 w 43"/>
                <a:gd name="T3" fmla="*/ 28 h 45"/>
                <a:gd name="T4" fmla="*/ 0 w 43"/>
                <a:gd name="T5" fmla="*/ 45 h 45"/>
                <a:gd name="T6" fmla="*/ 14 w 43"/>
                <a:gd name="T7" fmla="*/ 19 h 45"/>
                <a:gd name="T8" fmla="*/ 43 w 43"/>
                <a:gd name="T9" fmla="*/ 0 h 45"/>
                <a:gd name="T10" fmla="*/ 43 w 43"/>
                <a:gd name="T11" fmla="*/ 0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43" y="0"/>
                  </a:moveTo>
                  <a:lnTo>
                    <a:pt x="24" y="28"/>
                  </a:lnTo>
                  <a:lnTo>
                    <a:pt x="0" y="45"/>
                  </a:lnTo>
                  <a:lnTo>
                    <a:pt x="14" y="19"/>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4" name="Freeform 417"/>
            <p:cNvSpPr>
              <a:spLocks/>
            </p:cNvSpPr>
            <p:nvPr/>
          </p:nvSpPr>
          <p:spPr bwMode="auto">
            <a:xfrm>
              <a:off x="895" y="710"/>
              <a:ext cx="64" cy="57"/>
            </a:xfrm>
            <a:custGeom>
              <a:avLst/>
              <a:gdLst>
                <a:gd name="T0" fmla="*/ 0 w 64"/>
                <a:gd name="T1" fmla="*/ 7 h 57"/>
                <a:gd name="T2" fmla="*/ 19 w 64"/>
                <a:gd name="T3" fmla="*/ 16 h 57"/>
                <a:gd name="T4" fmla="*/ 36 w 64"/>
                <a:gd name="T5" fmla="*/ 28 h 57"/>
                <a:gd name="T6" fmla="*/ 64 w 64"/>
                <a:gd name="T7" fmla="*/ 57 h 57"/>
                <a:gd name="T8" fmla="*/ 43 w 64"/>
                <a:gd name="T9" fmla="*/ 9 h 57"/>
                <a:gd name="T10" fmla="*/ 24 w 64"/>
                <a:gd name="T11" fmla="*/ 0 h 57"/>
                <a:gd name="T12" fmla="*/ 0 w 64"/>
                <a:gd name="T13" fmla="*/ 7 h 57"/>
                <a:gd name="T14" fmla="*/ 0 w 64"/>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7"/>
                <a:gd name="T26" fmla="*/ 64 w 6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7">
                  <a:moveTo>
                    <a:pt x="0" y="7"/>
                  </a:moveTo>
                  <a:lnTo>
                    <a:pt x="19" y="16"/>
                  </a:lnTo>
                  <a:lnTo>
                    <a:pt x="36" y="28"/>
                  </a:lnTo>
                  <a:lnTo>
                    <a:pt x="64" y="57"/>
                  </a:lnTo>
                  <a:lnTo>
                    <a:pt x="43" y="9"/>
                  </a:lnTo>
                  <a:lnTo>
                    <a:pt x="24" y="0"/>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5" name="Freeform 418"/>
            <p:cNvSpPr>
              <a:spLocks/>
            </p:cNvSpPr>
            <p:nvPr/>
          </p:nvSpPr>
          <p:spPr bwMode="auto">
            <a:xfrm>
              <a:off x="873" y="619"/>
              <a:ext cx="167" cy="110"/>
            </a:xfrm>
            <a:custGeom>
              <a:avLst/>
              <a:gdLst>
                <a:gd name="T0" fmla="*/ 0 w 167"/>
                <a:gd name="T1" fmla="*/ 26 h 110"/>
                <a:gd name="T2" fmla="*/ 0 w 167"/>
                <a:gd name="T3" fmla="*/ 76 h 110"/>
                <a:gd name="T4" fmla="*/ 43 w 167"/>
                <a:gd name="T5" fmla="*/ 100 h 110"/>
                <a:gd name="T6" fmla="*/ 96 w 167"/>
                <a:gd name="T7" fmla="*/ 110 h 110"/>
                <a:gd name="T8" fmla="*/ 141 w 167"/>
                <a:gd name="T9" fmla="*/ 95 h 110"/>
                <a:gd name="T10" fmla="*/ 160 w 167"/>
                <a:gd name="T11" fmla="*/ 50 h 110"/>
                <a:gd name="T12" fmla="*/ 167 w 167"/>
                <a:gd name="T13" fmla="*/ 0 h 110"/>
                <a:gd name="T14" fmla="*/ 160 w 167"/>
                <a:gd name="T15" fmla="*/ 3 h 110"/>
                <a:gd name="T16" fmla="*/ 143 w 167"/>
                <a:gd name="T17" fmla="*/ 62 h 110"/>
                <a:gd name="T18" fmla="*/ 127 w 167"/>
                <a:gd name="T19" fmla="*/ 91 h 110"/>
                <a:gd name="T20" fmla="*/ 93 w 167"/>
                <a:gd name="T21" fmla="*/ 100 h 110"/>
                <a:gd name="T22" fmla="*/ 55 w 167"/>
                <a:gd name="T23" fmla="*/ 95 h 110"/>
                <a:gd name="T24" fmla="*/ 41 w 167"/>
                <a:gd name="T25" fmla="*/ 88 h 110"/>
                <a:gd name="T26" fmla="*/ 15 w 167"/>
                <a:gd name="T27" fmla="*/ 74 h 110"/>
                <a:gd name="T28" fmla="*/ 12 w 167"/>
                <a:gd name="T29" fmla="*/ 55 h 110"/>
                <a:gd name="T30" fmla="*/ 15 w 167"/>
                <a:gd name="T31" fmla="*/ 12 h 110"/>
                <a:gd name="T32" fmla="*/ 5 w 167"/>
                <a:gd name="T33" fmla="*/ 10 h 110"/>
                <a:gd name="T34" fmla="*/ 0 w 167"/>
                <a:gd name="T35" fmla="*/ 26 h 110"/>
                <a:gd name="T36" fmla="*/ 0 w 167"/>
                <a:gd name="T37" fmla="*/ 26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10"/>
                <a:gd name="T59" fmla="*/ 167 w 16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10">
                  <a:moveTo>
                    <a:pt x="0" y="26"/>
                  </a:moveTo>
                  <a:lnTo>
                    <a:pt x="0" y="76"/>
                  </a:lnTo>
                  <a:lnTo>
                    <a:pt x="43" y="100"/>
                  </a:lnTo>
                  <a:lnTo>
                    <a:pt x="96" y="110"/>
                  </a:lnTo>
                  <a:lnTo>
                    <a:pt x="141" y="95"/>
                  </a:lnTo>
                  <a:lnTo>
                    <a:pt x="160" y="50"/>
                  </a:lnTo>
                  <a:lnTo>
                    <a:pt x="167" y="0"/>
                  </a:lnTo>
                  <a:lnTo>
                    <a:pt x="160" y="3"/>
                  </a:lnTo>
                  <a:lnTo>
                    <a:pt x="143" y="62"/>
                  </a:lnTo>
                  <a:lnTo>
                    <a:pt x="127" y="91"/>
                  </a:lnTo>
                  <a:lnTo>
                    <a:pt x="93" y="100"/>
                  </a:lnTo>
                  <a:lnTo>
                    <a:pt x="55" y="95"/>
                  </a:lnTo>
                  <a:lnTo>
                    <a:pt x="41" y="88"/>
                  </a:lnTo>
                  <a:lnTo>
                    <a:pt x="15" y="74"/>
                  </a:lnTo>
                  <a:lnTo>
                    <a:pt x="12" y="55"/>
                  </a:lnTo>
                  <a:lnTo>
                    <a:pt x="15" y="12"/>
                  </a:lnTo>
                  <a:lnTo>
                    <a:pt x="5" y="10"/>
                  </a:lnTo>
                  <a:lnTo>
                    <a:pt x="0"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6" name="Freeform 419"/>
            <p:cNvSpPr>
              <a:spLocks/>
            </p:cNvSpPr>
            <p:nvPr/>
          </p:nvSpPr>
          <p:spPr bwMode="auto">
            <a:xfrm>
              <a:off x="878" y="619"/>
              <a:ext cx="157" cy="15"/>
            </a:xfrm>
            <a:custGeom>
              <a:avLst/>
              <a:gdLst>
                <a:gd name="T0" fmla="*/ 0 w 157"/>
                <a:gd name="T1" fmla="*/ 15 h 15"/>
                <a:gd name="T2" fmla="*/ 72 w 157"/>
                <a:gd name="T3" fmla="*/ 12 h 15"/>
                <a:gd name="T4" fmla="*/ 157 w 157"/>
                <a:gd name="T5" fmla="*/ 12 h 15"/>
                <a:gd name="T6" fmla="*/ 155 w 157"/>
                <a:gd name="T7" fmla="*/ 0 h 15"/>
                <a:gd name="T8" fmla="*/ 12 w 157"/>
                <a:gd name="T9" fmla="*/ 3 h 15"/>
                <a:gd name="T10" fmla="*/ 3 w 157"/>
                <a:gd name="T11" fmla="*/ 10 h 15"/>
                <a:gd name="T12" fmla="*/ 0 w 157"/>
                <a:gd name="T13" fmla="*/ 15 h 15"/>
                <a:gd name="T14" fmla="*/ 0 w 15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5"/>
                <a:gd name="T26" fmla="*/ 157 w 15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5">
                  <a:moveTo>
                    <a:pt x="0" y="15"/>
                  </a:moveTo>
                  <a:lnTo>
                    <a:pt x="72" y="12"/>
                  </a:lnTo>
                  <a:lnTo>
                    <a:pt x="157" y="12"/>
                  </a:lnTo>
                  <a:lnTo>
                    <a:pt x="155" y="0"/>
                  </a:lnTo>
                  <a:lnTo>
                    <a:pt x="12" y="3"/>
                  </a:lnTo>
                  <a:lnTo>
                    <a:pt x="3" y="10"/>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7" name="Freeform 420"/>
            <p:cNvSpPr>
              <a:spLocks/>
            </p:cNvSpPr>
            <p:nvPr/>
          </p:nvSpPr>
          <p:spPr bwMode="auto">
            <a:xfrm>
              <a:off x="1023" y="539"/>
              <a:ext cx="58" cy="102"/>
            </a:xfrm>
            <a:custGeom>
              <a:avLst/>
              <a:gdLst>
                <a:gd name="T0" fmla="*/ 53 w 58"/>
                <a:gd name="T1" fmla="*/ 0 h 102"/>
                <a:gd name="T2" fmla="*/ 0 w 58"/>
                <a:gd name="T3" fmla="*/ 83 h 102"/>
                <a:gd name="T4" fmla="*/ 12 w 58"/>
                <a:gd name="T5" fmla="*/ 102 h 102"/>
                <a:gd name="T6" fmla="*/ 58 w 58"/>
                <a:gd name="T7" fmla="*/ 14 h 102"/>
                <a:gd name="T8" fmla="*/ 53 w 58"/>
                <a:gd name="T9" fmla="*/ 0 h 102"/>
                <a:gd name="T10" fmla="*/ 53 w 58"/>
                <a:gd name="T11" fmla="*/ 0 h 102"/>
                <a:gd name="T12" fmla="*/ 0 60000 65536"/>
                <a:gd name="T13" fmla="*/ 0 60000 65536"/>
                <a:gd name="T14" fmla="*/ 0 60000 65536"/>
                <a:gd name="T15" fmla="*/ 0 60000 65536"/>
                <a:gd name="T16" fmla="*/ 0 60000 65536"/>
                <a:gd name="T17" fmla="*/ 0 60000 65536"/>
                <a:gd name="T18" fmla="*/ 0 w 58"/>
                <a:gd name="T19" fmla="*/ 0 h 102"/>
                <a:gd name="T20" fmla="*/ 58 w 5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8" h="102">
                  <a:moveTo>
                    <a:pt x="53" y="0"/>
                  </a:moveTo>
                  <a:lnTo>
                    <a:pt x="0" y="83"/>
                  </a:lnTo>
                  <a:lnTo>
                    <a:pt x="12" y="102"/>
                  </a:lnTo>
                  <a:lnTo>
                    <a:pt x="58" y="14"/>
                  </a:lnTo>
                  <a:lnTo>
                    <a:pt x="5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8" name="Freeform 421"/>
            <p:cNvSpPr>
              <a:spLocks/>
            </p:cNvSpPr>
            <p:nvPr/>
          </p:nvSpPr>
          <p:spPr bwMode="auto">
            <a:xfrm>
              <a:off x="826" y="624"/>
              <a:ext cx="57" cy="29"/>
            </a:xfrm>
            <a:custGeom>
              <a:avLst/>
              <a:gdLst>
                <a:gd name="T0" fmla="*/ 52 w 57"/>
                <a:gd name="T1" fmla="*/ 21 h 29"/>
                <a:gd name="T2" fmla="*/ 40 w 57"/>
                <a:gd name="T3" fmla="*/ 17 h 29"/>
                <a:gd name="T4" fmla="*/ 21 w 57"/>
                <a:gd name="T5" fmla="*/ 17 h 29"/>
                <a:gd name="T6" fmla="*/ 5 w 57"/>
                <a:gd name="T7" fmla="*/ 29 h 29"/>
                <a:gd name="T8" fmla="*/ 0 w 57"/>
                <a:gd name="T9" fmla="*/ 17 h 29"/>
                <a:gd name="T10" fmla="*/ 36 w 57"/>
                <a:gd name="T11" fmla="*/ 0 h 29"/>
                <a:gd name="T12" fmla="*/ 57 w 57"/>
                <a:gd name="T13" fmla="*/ 7 h 29"/>
                <a:gd name="T14" fmla="*/ 52 w 57"/>
                <a:gd name="T15" fmla="*/ 21 h 29"/>
                <a:gd name="T16" fmla="*/ 52 w 57"/>
                <a:gd name="T17" fmla="*/ 2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9"/>
                <a:gd name="T29" fmla="*/ 57 w 5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9">
                  <a:moveTo>
                    <a:pt x="52" y="21"/>
                  </a:moveTo>
                  <a:lnTo>
                    <a:pt x="40" y="17"/>
                  </a:lnTo>
                  <a:lnTo>
                    <a:pt x="21" y="17"/>
                  </a:lnTo>
                  <a:lnTo>
                    <a:pt x="5" y="29"/>
                  </a:lnTo>
                  <a:lnTo>
                    <a:pt x="0" y="17"/>
                  </a:lnTo>
                  <a:lnTo>
                    <a:pt x="36" y="0"/>
                  </a:lnTo>
                  <a:lnTo>
                    <a:pt x="57" y="7"/>
                  </a:lnTo>
                  <a:lnTo>
                    <a:pt x="5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9" name="Freeform 422"/>
            <p:cNvSpPr>
              <a:spLocks/>
            </p:cNvSpPr>
            <p:nvPr/>
          </p:nvSpPr>
          <p:spPr bwMode="auto">
            <a:xfrm>
              <a:off x="674" y="634"/>
              <a:ext cx="157" cy="99"/>
            </a:xfrm>
            <a:custGeom>
              <a:avLst/>
              <a:gdLst>
                <a:gd name="T0" fmla="*/ 157 w 157"/>
                <a:gd name="T1" fmla="*/ 14 h 99"/>
                <a:gd name="T2" fmla="*/ 157 w 157"/>
                <a:gd name="T3" fmla="*/ 71 h 99"/>
                <a:gd name="T4" fmla="*/ 133 w 157"/>
                <a:gd name="T5" fmla="*/ 95 h 99"/>
                <a:gd name="T6" fmla="*/ 76 w 157"/>
                <a:gd name="T7" fmla="*/ 99 h 99"/>
                <a:gd name="T8" fmla="*/ 38 w 157"/>
                <a:gd name="T9" fmla="*/ 95 h 99"/>
                <a:gd name="T10" fmla="*/ 28 w 157"/>
                <a:gd name="T11" fmla="*/ 80 h 99"/>
                <a:gd name="T12" fmla="*/ 100 w 157"/>
                <a:gd name="T13" fmla="*/ 83 h 99"/>
                <a:gd name="T14" fmla="*/ 133 w 157"/>
                <a:gd name="T15" fmla="*/ 76 h 99"/>
                <a:gd name="T16" fmla="*/ 142 w 157"/>
                <a:gd name="T17" fmla="*/ 49 h 99"/>
                <a:gd name="T18" fmla="*/ 142 w 157"/>
                <a:gd name="T19" fmla="*/ 19 h 99"/>
                <a:gd name="T20" fmla="*/ 123 w 157"/>
                <a:gd name="T21" fmla="*/ 9 h 99"/>
                <a:gd name="T22" fmla="*/ 54 w 157"/>
                <a:gd name="T23" fmla="*/ 11 h 99"/>
                <a:gd name="T24" fmla="*/ 4 w 157"/>
                <a:gd name="T25" fmla="*/ 19 h 99"/>
                <a:gd name="T26" fmla="*/ 0 w 157"/>
                <a:gd name="T27" fmla="*/ 7 h 99"/>
                <a:gd name="T28" fmla="*/ 100 w 157"/>
                <a:gd name="T29" fmla="*/ 0 h 99"/>
                <a:gd name="T30" fmla="*/ 138 w 157"/>
                <a:gd name="T31" fmla="*/ 0 h 99"/>
                <a:gd name="T32" fmla="*/ 149 w 157"/>
                <a:gd name="T33" fmla="*/ 4 h 99"/>
                <a:gd name="T34" fmla="*/ 157 w 157"/>
                <a:gd name="T35" fmla="*/ 14 h 99"/>
                <a:gd name="T36" fmla="*/ 157 w 157"/>
                <a:gd name="T37" fmla="*/ 14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99"/>
                <a:gd name="T59" fmla="*/ 157 w 157"/>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99">
                  <a:moveTo>
                    <a:pt x="157" y="14"/>
                  </a:moveTo>
                  <a:lnTo>
                    <a:pt x="157" y="71"/>
                  </a:lnTo>
                  <a:lnTo>
                    <a:pt x="133" y="95"/>
                  </a:lnTo>
                  <a:lnTo>
                    <a:pt x="76" y="99"/>
                  </a:lnTo>
                  <a:lnTo>
                    <a:pt x="38" y="95"/>
                  </a:lnTo>
                  <a:lnTo>
                    <a:pt x="28" y="80"/>
                  </a:lnTo>
                  <a:lnTo>
                    <a:pt x="100" y="83"/>
                  </a:lnTo>
                  <a:lnTo>
                    <a:pt x="133" y="76"/>
                  </a:lnTo>
                  <a:lnTo>
                    <a:pt x="142" y="49"/>
                  </a:lnTo>
                  <a:lnTo>
                    <a:pt x="142" y="19"/>
                  </a:lnTo>
                  <a:lnTo>
                    <a:pt x="123" y="9"/>
                  </a:lnTo>
                  <a:lnTo>
                    <a:pt x="54" y="11"/>
                  </a:lnTo>
                  <a:lnTo>
                    <a:pt x="4" y="19"/>
                  </a:lnTo>
                  <a:lnTo>
                    <a:pt x="0" y="7"/>
                  </a:lnTo>
                  <a:lnTo>
                    <a:pt x="100" y="0"/>
                  </a:lnTo>
                  <a:lnTo>
                    <a:pt x="138" y="0"/>
                  </a:lnTo>
                  <a:lnTo>
                    <a:pt x="149" y="4"/>
                  </a:lnTo>
                  <a:lnTo>
                    <a:pt x="157"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0" name="Freeform 423"/>
            <p:cNvSpPr>
              <a:spLocks/>
            </p:cNvSpPr>
            <p:nvPr/>
          </p:nvSpPr>
          <p:spPr bwMode="auto">
            <a:xfrm>
              <a:off x="797" y="790"/>
              <a:ext cx="174" cy="38"/>
            </a:xfrm>
            <a:custGeom>
              <a:avLst/>
              <a:gdLst>
                <a:gd name="T0" fmla="*/ 172 w 174"/>
                <a:gd name="T1" fmla="*/ 33 h 38"/>
                <a:gd name="T2" fmla="*/ 150 w 174"/>
                <a:gd name="T3" fmla="*/ 22 h 38"/>
                <a:gd name="T4" fmla="*/ 124 w 174"/>
                <a:gd name="T5" fmla="*/ 24 h 38"/>
                <a:gd name="T6" fmla="*/ 88 w 174"/>
                <a:gd name="T7" fmla="*/ 29 h 38"/>
                <a:gd name="T8" fmla="*/ 55 w 174"/>
                <a:gd name="T9" fmla="*/ 29 h 38"/>
                <a:gd name="T10" fmla="*/ 24 w 174"/>
                <a:gd name="T11" fmla="*/ 22 h 38"/>
                <a:gd name="T12" fmla="*/ 10 w 174"/>
                <a:gd name="T13" fmla="*/ 38 h 38"/>
                <a:gd name="T14" fmla="*/ 0 w 174"/>
                <a:gd name="T15" fmla="*/ 22 h 38"/>
                <a:gd name="T16" fmla="*/ 10 w 174"/>
                <a:gd name="T17" fmla="*/ 0 h 38"/>
                <a:gd name="T18" fmla="*/ 24 w 174"/>
                <a:gd name="T19" fmla="*/ 14 h 38"/>
                <a:gd name="T20" fmla="*/ 57 w 174"/>
                <a:gd name="T21" fmla="*/ 7 h 38"/>
                <a:gd name="T22" fmla="*/ 76 w 174"/>
                <a:gd name="T23" fmla="*/ 14 h 38"/>
                <a:gd name="T24" fmla="*/ 93 w 174"/>
                <a:gd name="T25" fmla="*/ 7 h 38"/>
                <a:gd name="T26" fmla="*/ 131 w 174"/>
                <a:gd name="T27" fmla="*/ 14 h 38"/>
                <a:gd name="T28" fmla="*/ 148 w 174"/>
                <a:gd name="T29" fmla="*/ 5 h 38"/>
                <a:gd name="T30" fmla="*/ 174 w 174"/>
                <a:gd name="T31" fmla="*/ 22 h 38"/>
                <a:gd name="T32" fmla="*/ 172 w 174"/>
                <a:gd name="T33" fmla="*/ 33 h 38"/>
                <a:gd name="T34" fmla="*/ 172 w 174"/>
                <a:gd name="T35" fmla="*/ 3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38"/>
                <a:gd name="T56" fmla="*/ 174 w 17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38">
                  <a:moveTo>
                    <a:pt x="172" y="33"/>
                  </a:moveTo>
                  <a:lnTo>
                    <a:pt x="150" y="22"/>
                  </a:lnTo>
                  <a:lnTo>
                    <a:pt x="124" y="24"/>
                  </a:lnTo>
                  <a:lnTo>
                    <a:pt x="88" y="29"/>
                  </a:lnTo>
                  <a:lnTo>
                    <a:pt x="55" y="29"/>
                  </a:lnTo>
                  <a:lnTo>
                    <a:pt x="24" y="22"/>
                  </a:lnTo>
                  <a:lnTo>
                    <a:pt x="10" y="38"/>
                  </a:lnTo>
                  <a:lnTo>
                    <a:pt x="0" y="22"/>
                  </a:lnTo>
                  <a:lnTo>
                    <a:pt x="10" y="0"/>
                  </a:lnTo>
                  <a:lnTo>
                    <a:pt x="24" y="14"/>
                  </a:lnTo>
                  <a:lnTo>
                    <a:pt x="57" y="7"/>
                  </a:lnTo>
                  <a:lnTo>
                    <a:pt x="76" y="14"/>
                  </a:lnTo>
                  <a:lnTo>
                    <a:pt x="93" y="7"/>
                  </a:lnTo>
                  <a:lnTo>
                    <a:pt x="131" y="14"/>
                  </a:lnTo>
                  <a:lnTo>
                    <a:pt x="148" y="5"/>
                  </a:lnTo>
                  <a:lnTo>
                    <a:pt x="174" y="22"/>
                  </a:lnTo>
                  <a:lnTo>
                    <a:pt x="172"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1" name="Freeform 424"/>
            <p:cNvSpPr>
              <a:spLocks/>
            </p:cNvSpPr>
            <p:nvPr/>
          </p:nvSpPr>
          <p:spPr bwMode="auto">
            <a:xfrm>
              <a:off x="843" y="835"/>
              <a:ext cx="85" cy="36"/>
            </a:xfrm>
            <a:custGeom>
              <a:avLst/>
              <a:gdLst>
                <a:gd name="T0" fmla="*/ 14 w 85"/>
                <a:gd name="T1" fmla="*/ 5 h 36"/>
                <a:gd name="T2" fmla="*/ 64 w 85"/>
                <a:gd name="T3" fmla="*/ 7 h 36"/>
                <a:gd name="T4" fmla="*/ 85 w 85"/>
                <a:gd name="T5" fmla="*/ 3 h 36"/>
                <a:gd name="T6" fmla="*/ 71 w 85"/>
                <a:gd name="T7" fmla="*/ 29 h 36"/>
                <a:gd name="T8" fmla="*/ 45 w 85"/>
                <a:gd name="T9" fmla="*/ 36 h 36"/>
                <a:gd name="T10" fmla="*/ 9 w 85"/>
                <a:gd name="T11" fmla="*/ 29 h 36"/>
                <a:gd name="T12" fmla="*/ 0 w 85"/>
                <a:gd name="T13" fmla="*/ 0 h 36"/>
                <a:gd name="T14" fmla="*/ 14 w 85"/>
                <a:gd name="T15" fmla="*/ 5 h 36"/>
                <a:gd name="T16" fmla="*/ 14 w 85"/>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6"/>
                <a:gd name="T29" fmla="*/ 85 w 8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6">
                  <a:moveTo>
                    <a:pt x="14" y="5"/>
                  </a:moveTo>
                  <a:lnTo>
                    <a:pt x="64" y="7"/>
                  </a:lnTo>
                  <a:lnTo>
                    <a:pt x="85" y="3"/>
                  </a:lnTo>
                  <a:lnTo>
                    <a:pt x="71" y="29"/>
                  </a:lnTo>
                  <a:lnTo>
                    <a:pt x="45" y="36"/>
                  </a:lnTo>
                  <a:lnTo>
                    <a:pt x="9" y="29"/>
                  </a:lnTo>
                  <a:lnTo>
                    <a:pt x="0" y="0"/>
                  </a:lnTo>
                  <a:lnTo>
                    <a:pt x="1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2" name="Freeform 425"/>
            <p:cNvSpPr>
              <a:spLocks/>
            </p:cNvSpPr>
            <p:nvPr/>
          </p:nvSpPr>
          <p:spPr bwMode="auto">
            <a:xfrm>
              <a:off x="150" y="759"/>
              <a:ext cx="585" cy="774"/>
            </a:xfrm>
            <a:custGeom>
              <a:avLst/>
              <a:gdLst>
                <a:gd name="T0" fmla="*/ 583 w 585"/>
                <a:gd name="T1" fmla="*/ 15 h 774"/>
                <a:gd name="T2" fmla="*/ 585 w 585"/>
                <a:gd name="T3" fmla="*/ 200 h 774"/>
                <a:gd name="T4" fmla="*/ 559 w 585"/>
                <a:gd name="T5" fmla="*/ 416 h 774"/>
                <a:gd name="T6" fmla="*/ 514 w 585"/>
                <a:gd name="T7" fmla="*/ 665 h 774"/>
                <a:gd name="T8" fmla="*/ 381 w 585"/>
                <a:gd name="T9" fmla="*/ 646 h 774"/>
                <a:gd name="T10" fmla="*/ 238 w 585"/>
                <a:gd name="T11" fmla="*/ 596 h 774"/>
                <a:gd name="T12" fmla="*/ 188 w 585"/>
                <a:gd name="T13" fmla="*/ 594 h 774"/>
                <a:gd name="T14" fmla="*/ 243 w 585"/>
                <a:gd name="T15" fmla="*/ 774 h 774"/>
                <a:gd name="T16" fmla="*/ 159 w 585"/>
                <a:gd name="T17" fmla="*/ 774 h 774"/>
                <a:gd name="T18" fmla="*/ 112 w 585"/>
                <a:gd name="T19" fmla="*/ 774 h 774"/>
                <a:gd name="T20" fmla="*/ 93 w 585"/>
                <a:gd name="T21" fmla="*/ 750 h 774"/>
                <a:gd name="T22" fmla="*/ 52 w 585"/>
                <a:gd name="T23" fmla="*/ 731 h 774"/>
                <a:gd name="T24" fmla="*/ 0 w 585"/>
                <a:gd name="T25" fmla="*/ 729 h 774"/>
                <a:gd name="T26" fmla="*/ 12 w 585"/>
                <a:gd name="T27" fmla="*/ 622 h 774"/>
                <a:gd name="T28" fmla="*/ 31 w 585"/>
                <a:gd name="T29" fmla="*/ 570 h 774"/>
                <a:gd name="T30" fmla="*/ 40 w 585"/>
                <a:gd name="T31" fmla="*/ 513 h 774"/>
                <a:gd name="T32" fmla="*/ 55 w 585"/>
                <a:gd name="T33" fmla="*/ 485 h 774"/>
                <a:gd name="T34" fmla="*/ 64 w 585"/>
                <a:gd name="T35" fmla="*/ 470 h 774"/>
                <a:gd name="T36" fmla="*/ 64 w 585"/>
                <a:gd name="T37" fmla="*/ 373 h 774"/>
                <a:gd name="T38" fmla="*/ 102 w 585"/>
                <a:gd name="T39" fmla="*/ 295 h 774"/>
                <a:gd name="T40" fmla="*/ 119 w 585"/>
                <a:gd name="T41" fmla="*/ 178 h 774"/>
                <a:gd name="T42" fmla="*/ 159 w 585"/>
                <a:gd name="T43" fmla="*/ 148 h 774"/>
                <a:gd name="T44" fmla="*/ 321 w 585"/>
                <a:gd name="T45" fmla="*/ 88 h 774"/>
                <a:gd name="T46" fmla="*/ 485 w 585"/>
                <a:gd name="T47" fmla="*/ 53 h 774"/>
                <a:gd name="T48" fmla="*/ 569 w 585"/>
                <a:gd name="T49" fmla="*/ 0 h 774"/>
                <a:gd name="T50" fmla="*/ 583 w 585"/>
                <a:gd name="T51" fmla="*/ 15 h 774"/>
                <a:gd name="T52" fmla="*/ 583 w 585"/>
                <a:gd name="T53" fmla="*/ 15 h 7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774"/>
                <a:gd name="T83" fmla="*/ 585 w 585"/>
                <a:gd name="T84" fmla="*/ 774 h 7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774">
                  <a:moveTo>
                    <a:pt x="583" y="15"/>
                  </a:moveTo>
                  <a:lnTo>
                    <a:pt x="585" y="200"/>
                  </a:lnTo>
                  <a:lnTo>
                    <a:pt x="559" y="416"/>
                  </a:lnTo>
                  <a:lnTo>
                    <a:pt x="514" y="665"/>
                  </a:lnTo>
                  <a:lnTo>
                    <a:pt x="381" y="646"/>
                  </a:lnTo>
                  <a:lnTo>
                    <a:pt x="238" y="596"/>
                  </a:lnTo>
                  <a:lnTo>
                    <a:pt x="188" y="594"/>
                  </a:lnTo>
                  <a:lnTo>
                    <a:pt x="243" y="774"/>
                  </a:lnTo>
                  <a:lnTo>
                    <a:pt x="159" y="774"/>
                  </a:lnTo>
                  <a:lnTo>
                    <a:pt x="112" y="774"/>
                  </a:lnTo>
                  <a:lnTo>
                    <a:pt x="93" y="750"/>
                  </a:lnTo>
                  <a:lnTo>
                    <a:pt x="52" y="731"/>
                  </a:lnTo>
                  <a:lnTo>
                    <a:pt x="0" y="729"/>
                  </a:lnTo>
                  <a:lnTo>
                    <a:pt x="12" y="622"/>
                  </a:lnTo>
                  <a:lnTo>
                    <a:pt x="31" y="570"/>
                  </a:lnTo>
                  <a:lnTo>
                    <a:pt x="40" y="513"/>
                  </a:lnTo>
                  <a:lnTo>
                    <a:pt x="55" y="485"/>
                  </a:lnTo>
                  <a:lnTo>
                    <a:pt x="64" y="470"/>
                  </a:lnTo>
                  <a:lnTo>
                    <a:pt x="64" y="373"/>
                  </a:lnTo>
                  <a:lnTo>
                    <a:pt x="102" y="295"/>
                  </a:lnTo>
                  <a:lnTo>
                    <a:pt x="119" y="178"/>
                  </a:lnTo>
                  <a:lnTo>
                    <a:pt x="159" y="148"/>
                  </a:lnTo>
                  <a:lnTo>
                    <a:pt x="321" y="88"/>
                  </a:lnTo>
                  <a:lnTo>
                    <a:pt x="485" y="53"/>
                  </a:lnTo>
                  <a:lnTo>
                    <a:pt x="569" y="0"/>
                  </a:lnTo>
                  <a:lnTo>
                    <a:pt x="583"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3" name="Freeform 426"/>
            <p:cNvSpPr>
              <a:spLocks/>
            </p:cNvSpPr>
            <p:nvPr/>
          </p:nvSpPr>
          <p:spPr bwMode="auto">
            <a:xfrm>
              <a:off x="783" y="982"/>
              <a:ext cx="129" cy="447"/>
            </a:xfrm>
            <a:custGeom>
              <a:avLst/>
              <a:gdLst>
                <a:gd name="T0" fmla="*/ 79 w 129"/>
                <a:gd name="T1" fmla="*/ 0 h 447"/>
                <a:gd name="T2" fmla="*/ 129 w 129"/>
                <a:gd name="T3" fmla="*/ 55 h 447"/>
                <a:gd name="T4" fmla="*/ 119 w 129"/>
                <a:gd name="T5" fmla="*/ 133 h 447"/>
                <a:gd name="T6" fmla="*/ 62 w 129"/>
                <a:gd name="T7" fmla="*/ 259 h 447"/>
                <a:gd name="T8" fmla="*/ 29 w 129"/>
                <a:gd name="T9" fmla="*/ 321 h 447"/>
                <a:gd name="T10" fmla="*/ 17 w 129"/>
                <a:gd name="T11" fmla="*/ 406 h 447"/>
                <a:gd name="T12" fmla="*/ 21 w 129"/>
                <a:gd name="T13" fmla="*/ 447 h 447"/>
                <a:gd name="T14" fmla="*/ 0 w 129"/>
                <a:gd name="T15" fmla="*/ 430 h 447"/>
                <a:gd name="T16" fmla="*/ 7 w 129"/>
                <a:gd name="T17" fmla="*/ 330 h 447"/>
                <a:gd name="T18" fmla="*/ 17 w 129"/>
                <a:gd name="T19" fmla="*/ 266 h 447"/>
                <a:gd name="T20" fmla="*/ 100 w 129"/>
                <a:gd name="T21" fmla="*/ 126 h 447"/>
                <a:gd name="T22" fmla="*/ 102 w 129"/>
                <a:gd name="T23" fmla="*/ 65 h 447"/>
                <a:gd name="T24" fmla="*/ 74 w 129"/>
                <a:gd name="T25" fmla="*/ 24 h 447"/>
                <a:gd name="T26" fmla="*/ 79 w 129"/>
                <a:gd name="T27" fmla="*/ 0 h 447"/>
                <a:gd name="T28" fmla="*/ 79 w 129"/>
                <a:gd name="T29" fmla="*/ 0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47"/>
                <a:gd name="T47" fmla="*/ 129 w 129"/>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47">
                  <a:moveTo>
                    <a:pt x="79" y="0"/>
                  </a:moveTo>
                  <a:lnTo>
                    <a:pt x="129" y="55"/>
                  </a:lnTo>
                  <a:lnTo>
                    <a:pt x="119" y="133"/>
                  </a:lnTo>
                  <a:lnTo>
                    <a:pt x="62" y="259"/>
                  </a:lnTo>
                  <a:lnTo>
                    <a:pt x="29" y="321"/>
                  </a:lnTo>
                  <a:lnTo>
                    <a:pt x="17" y="406"/>
                  </a:lnTo>
                  <a:lnTo>
                    <a:pt x="21" y="447"/>
                  </a:lnTo>
                  <a:lnTo>
                    <a:pt x="0" y="430"/>
                  </a:lnTo>
                  <a:lnTo>
                    <a:pt x="7" y="330"/>
                  </a:lnTo>
                  <a:lnTo>
                    <a:pt x="17" y="266"/>
                  </a:lnTo>
                  <a:lnTo>
                    <a:pt x="100" y="126"/>
                  </a:lnTo>
                  <a:lnTo>
                    <a:pt x="102" y="65"/>
                  </a:lnTo>
                  <a:lnTo>
                    <a:pt x="74" y="24"/>
                  </a:lnTo>
                  <a:lnTo>
                    <a:pt x="79"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4" name="Freeform 427"/>
            <p:cNvSpPr>
              <a:spLocks/>
            </p:cNvSpPr>
            <p:nvPr/>
          </p:nvSpPr>
          <p:spPr bwMode="auto">
            <a:xfrm>
              <a:off x="952" y="719"/>
              <a:ext cx="647" cy="1039"/>
            </a:xfrm>
            <a:custGeom>
              <a:avLst/>
              <a:gdLst>
                <a:gd name="T0" fmla="*/ 133 w 647"/>
                <a:gd name="T1" fmla="*/ 0 h 1039"/>
                <a:gd name="T2" fmla="*/ 133 w 647"/>
                <a:gd name="T3" fmla="*/ 133 h 1039"/>
                <a:gd name="T4" fmla="*/ 62 w 647"/>
                <a:gd name="T5" fmla="*/ 470 h 1039"/>
                <a:gd name="T6" fmla="*/ 7 w 647"/>
                <a:gd name="T7" fmla="*/ 769 h 1039"/>
                <a:gd name="T8" fmla="*/ 0 w 647"/>
                <a:gd name="T9" fmla="*/ 819 h 1039"/>
                <a:gd name="T10" fmla="*/ 88 w 647"/>
                <a:gd name="T11" fmla="*/ 1039 h 1039"/>
                <a:gd name="T12" fmla="*/ 271 w 647"/>
                <a:gd name="T13" fmla="*/ 1032 h 1039"/>
                <a:gd name="T14" fmla="*/ 267 w 647"/>
                <a:gd name="T15" fmla="*/ 952 h 1039"/>
                <a:gd name="T16" fmla="*/ 383 w 647"/>
                <a:gd name="T17" fmla="*/ 930 h 1039"/>
                <a:gd name="T18" fmla="*/ 483 w 647"/>
                <a:gd name="T19" fmla="*/ 933 h 1039"/>
                <a:gd name="T20" fmla="*/ 547 w 647"/>
                <a:gd name="T21" fmla="*/ 947 h 1039"/>
                <a:gd name="T22" fmla="*/ 555 w 647"/>
                <a:gd name="T23" fmla="*/ 1013 h 1039"/>
                <a:gd name="T24" fmla="*/ 595 w 647"/>
                <a:gd name="T25" fmla="*/ 1011 h 1039"/>
                <a:gd name="T26" fmla="*/ 621 w 647"/>
                <a:gd name="T27" fmla="*/ 1018 h 1039"/>
                <a:gd name="T28" fmla="*/ 647 w 647"/>
                <a:gd name="T29" fmla="*/ 1018 h 1039"/>
                <a:gd name="T30" fmla="*/ 647 w 647"/>
                <a:gd name="T31" fmla="*/ 975 h 1039"/>
                <a:gd name="T32" fmla="*/ 635 w 647"/>
                <a:gd name="T33" fmla="*/ 964 h 1039"/>
                <a:gd name="T34" fmla="*/ 635 w 647"/>
                <a:gd name="T35" fmla="*/ 854 h 1039"/>
                <a:gd name="T36" fmla="*/ 616 w 647"/>
                <a:gd name="T37" fmla="*/ 802 h 1039"/>
                <a:gd name="T38" fmla="*/ 626 w 647"/>
                <a:gd name="T39" fmla="*/ 681 h 1039"/>
                <a:gd name="T40" fmla="*/ 605 w 647"/>
                <a:gd name="T41" fmla="*/ 662 h 1039"/>
                <a:gd name="T42" fmla="*/ 609 w 647"/>
                <a:gd name="T43" fmla="*/ 643 h 1039"/>
                <a:gd name="T44" fmla="*/ 633 w 647"/>
                <a:gd name="T45" fmla="*/ 622 h 1039"/>
                <a:gd name="T46" fmla="*/ 607 w 647"/>
                <a:gd name="T47" fmla="*/ 522 h 1039"/>
                <a:gd name="T48" fmla="*/ 597 w 647"/>
                <a:gd name="T49" fmla="*/ 444 h 1039"/>
                <a:gd name="T50" fmla="*/ 595 w 647"/>
                <a:gd name="T51" fmla="*/ 292 h 1039"/>
                <a:gd name="T52" fmla="*/ 500 w 647"/>
                <a:gd name="T53" fmla="*/ 211 h 1039"/>
                <a:gd name="T54" fmla="*/ 386 w 647"/>
                <a:gd name="T55" fmla="*/ 154 h 1039"/>
                <a:gd name="T56" fmla="*/ 243 w 647"/>
                <a:gd name="T57" fmla="*/ 95 h 1039"/>
                <a:gd name="T58" fmla="*/ 209 w 647"/>
                <a:gd name="T59" fmla="*/ 83 h 1039"/>
                <a:gd name="T60" fmla="*/ 133 w 647"/>
                <a:gd name="T61" fmla="*/ 0 h 1039"/>
                <a:gd name="T62" fmla="*/ 133 w 647"/>
                <a:gd name="T63" fmla="*/ 0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7"/>
                <a:gd name="T97" fmla="*/ 0 h 1039"/>
                <a:gd name="T98" fmla="*/ 647 w 64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7" h="1039">
                  <a:moveTo>
                    <a:pt x="133" y="0"/>
                  </a:moveTo>
                  <a:lnTo>
                    <a:pt x="133" y="133"/>
                  </a:lnTo>
                  <a:lnTo>
                    <a:pt x="62" y="470"/>
                  </a:lnTo>
                  <a:lnTo>
                    <a:pt x="7" y="769"/>
                  </a:lnTo>
                  <a:lnTo>
                    <a:pt x="0" y="819"/>
                  </a:lnTo>
                  <a:lnTo>
                    <a:pt x="88" y="1039"/>
                  </a:lnTo>
                  <a:lnTo>
                    <a:pt x="271" y="1032"/>
                  </a:lnTo>
                  <a:lnTo>
                    <a:pt x="267" y="952"/>
                  </a:lnTo>
                  <a:lnTo>
                    <a:pt x="383" y="930"/>
                  </a:lnTo>
                  <a:lnTo>
                    <a:pt x="483" y="933"/>
                  </a:lnTo>
                  <a:lnTo>
                    <a:pt x="547" y="947"/>
                  </a:lnTo>
                  <a:lnTo>
                    <a:pt x="555" y="1013"/>
                  </a:lnTo>
                  <a:lnTo>
                    <a:pt x="595" y="1011"/>
                  </a:lnTo>
                  <a:lnTo>
                    <a:pt x="621" y="1018"/>
                  </a:lnTo>
                  <a:lnTo>
                    <a:pt x="647" y="1018"/>
                  </a:lnTo>
                  <a:lnTo>
                    <a:pt x="647" y="975"/>
                  </a:lnTo>
                  <a:lnTo>
                    <a:pt x="635" y="964"/>
                  </a:lnTo>
                  <a:lnTo>
                    <a:pt x="635" y="854"/>
                  </a:lnTo>
                  <a:lnTo>
                    <a:pt x="616" y="802"/>
                  </a:lnTo>
                  <a:lnTo>
                    <a:pt x="626" y="681"/>
                  </a:lnTo>
                  <a:lnTo>
                    <a:pt x="605" y="662"/>
                  </a:lnTo>
                  <a:lnTo>
                    <a:pt x="609" y="643"/>
                  </a:lnTo>
                  <a:lnTo>
                    <a:pt x="633" y="622"/>
                  </a:lnTo>
                  <a:lnTo>
                    <a:pt x="607" y="522"/>
                  </a:lnTo>
                  <a:lnTo>
                    <a:pt x="597" y="444"/>
                  </a:lnTo>
                  <a:lnTo>
                    <a:pt x="595" y="292"/>
                  </a:lnTo>
                  <a:lnTo>
                    <a:pt x="500" y="211"/>
                  </a:lnTo>
                  <a:lnTo>
                    <a:pt x="386" y="154"/>
                  </a:lnTo>
                  <a:lnTo>
                    <a:pt x="243" y="95"/>
                  </a:lnTo>
                  <a:lnTo>
                    <a:pt x="209" y="83"/>
                  </a:lnTo>
                  <a:lnTo>
                    <a:pt x="13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5" name="Freeform 428"/>
            <p:cNvSpPr>
              <a:spLocks/>
            </p:cNvSpPr>
            <p:nvPr/>
          </p:nvSpPr>
          <p:spPr bwMode="auto">
            <a:xfrm>
              <a:off x="0" y="1467"/>
              <a:ext cx="190" cy="21"/>
            </a:xfrm>
            <a:custGeom>
              <a:avLst/>
              <a:gdLst>
                <a:gd name="T0" fmla="*/ 162 w 190"/>
                <a:gd name="T1" fmla="*/ 21 h 21"/>
                <a:gd name="T2" fmla="*/ 90 w 190"/>
                <a:gd name="T3" fmla="*/ 11 h 21"/>
                <a:gd name="T4" fmla="*/ 0 w 190"/>
                <a:gd name="T5" fmla="*/ 21 h 21"/>
                <a:gd name="T6" fmla="*/ 19 w 190"/>
                <a:gd name="T7" fmla="*/ 7 h 21"/>
                <a:gd name="T8" fmla="*/ 88 w 190"/>
                <a:gd name="T9" fmla="*/ 0 h 21"/>
                <a:gd name="T10" fmla="*/ 124 w 190"/>
                <a:gd name="T11" fmla="*/ 0 h 21"/>
                <a:gd name="T12" fmla="*/ 190 w 190"/>
                <a:gd name="T13" fmla="*/ 14 h 21"/>
                <a:gd name="T14" fmla="*/ 162 w 190"/>
                <a:gd name="T15" fmla="*/ 21 h 21"/>
                <a:gd name="T16" fmla="*/ 162 w 19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1"/>
                <a:gd name="T29" fmla="*/ 190 w 19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1">
                  <a:moveTo>
                    <a:pt x="162" y="21"/>
                  </a:moveTo>
                  <a:lnTo>
                    <a:pt x="90" y="11"/>
                  </a:lnTo>
                  <a:lnTo>
                    <a:pt x="0" y="21"/>
                  </a:lnTo>
                  <a:lnTo>
                    <a:pt x="19" y="7"/>
                  </a:lnTo>
                  <a:lnTo>
                    <a:pt x="88" y="0"/>
                  </a:lnTo>
                  <a:lnTo>
                    <a:pt x="124" y="0"/>
                  </a:lnTo>
                  <a:lnTo>
                    <a:pt x="190" y="14"/>
                  </a:lnTo>
                  <a:lnTo>
                    <a:pt x="16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6" name="Freeform 429"/>
            <p:cNvSpPr>
              <a:spLocks/>
            </p:cNvSpPr>
            <p:nvPr/>
          </p:nvSpPr>
          <p:spPr bwMode="auto">
            <a:xfrm>
              <a:off x="2059" y="325"/>
              <a:ext cx="233" cy="472"/>
            </a:xfrm>
            <a:custGeom>
              <a:avLst/>
              <a:gdLst>
                <a:gd name="T0" fmla="*/ 43 w 233"/>
                <a:gd name="T1" fmla="*/ 0 h 472"/>
                <a:gd name="T2" fmla="*/ 26 w 233"/>
                <a:gd name="T3" fmla="*/ 48 h 472"/>
                <a:gd name="T4" fmla="*/ 19 w 233"/>
                <a:gd name="T5" fmla="*/ 128 h 472"/>
                <a:gd name="T6" fmla="*/ 14 w 233"/>
                <a:gd name="T7" fmla="*/ 161 h 472"/>
                <a:gd name="T8" fmla="*/ 45 w 233"/>
                <a:gd name="T9" fmla="*/ 195 h 472"/>
                <a:gd name="T10" fmla="*/ 62 w 233"/>
                <a:gd name="T11" fmla="*/ 226 h 472"/>
                <a:gd name="T12" fmla="*/ 47 w 233"/>
                <a:gd name="T13" fmla="*/ 306 h 472"/>
                <a:gd name="T14" fmla="*/ 38 w 233"/>
                <a:gd name="T15" fmla="*/ 337 h 472"/>
                <a:gd name="T16" fmla="*/ 28 w 233"/>
                <a:gd name="T17" fmla="*/ 354 h 472"/>
                <a:gd name="T18" fmla="*/ 45 w 233"/>
                <a:gd name="T19" fmla="*/ 385 h 472"/>
                <a:gd name="T20" fmla="*/ 83 w 233"/>
                <a:gd name="T21" fmla="*/ 385 h 472"/>
                <a:gd name="T22" fmla="*/ 102 w 233"/>
                <a:gd name="T23" fmla="*/ 375 h 472"/>
                <a:gd name="T24" fmla="*/ 138 w 233"/>
                <a:gd name="T25" fmla="*/ 373 h 472"/>
                <a:gd name="T26" fmla="*/ 145 w 233"/>
                <a:gd name="T27" fmla="*/ 354 h 472"/>
                <a:gd name="T28" fmla="*/ 133 w 233"/>
                <a:gd name="T29" fmla="*/ 328 h 472"/>
                <a:gd name="T30" fmla="*/ 154 w 233"/>
                <a:gd name="T31" fmla="*/ 342 h 472"/>
                <a:gd name="T32" fmla="*/ 157 w 233"/>
                <a:gd name="T33" fmla="*/ 373 h 472"/>
                <a:gd name="T34" fmla="*/ 145 w 233"/>
                <a:gd name="T35" fmla="*/ 387 h 472"/>
                <a:gd name="T36" fmla="*/ 119 w 233"/>
                <a:gd name="T37" fmla="*/ 399 h 472"/>
                <a:gd name="T38" fmla="*/ 116 w 233"/>
                <a:gd name="T39" fmla="*/ 420 h 472"/>
                <a:gd name="T40" fmla="*/ 121 w 233"/>
                <a:gd name="T41" fmla="*/ 444 h 472"/>
                <a:gd name="T42" fmla="*/ 147 w 233"/>
                <a:gd name="T43" fmla="*/ 442 h 472"/>
                <a:gd name="T44" fmla="*/ 212 w 233"/>
                <a:gd name="T45" fmla="*/ 451 h 472"/>
                <a:gd name="T46" fmla="*/ 233 w 233"/>
                <a:gd name="T47" fmla="*/ 472 h 472"/>
                <a:gd name="T48" fmla="*/ 195 w 233"/>
                <a:gd name="T49" fmla="*/ 458 h 472"/>
                <a:gd name="T50" fmla="*/ 109 w 233"/>
                <a:gd name="T51" fmla="*/ 465 h 472"/>
                <a:gd name="T52" fmla="*/ 102 w 233"/>
                <a:gd name="T53" fmla="*/ 449 h 472"/>
                <a:gd name="T54" fmla="*/ 97 w 233"/>
                <a:gd name="T55" fmla="*/ 399 h 472"/>
                <a:gd name="T56" fmla="*/ 33 w 233"/>
                <a:gd name="T57" fmla="*/ 399 h 472"/>
                <a:gd name="T58" fmla="*/ 12 w 233"/>
                <a:gd name="T59" fmla="*/ 358 h 472"/>
                <a:gd name="T60" fmla="*/ 26 w 233"/>
                <a:gd name="T61" fmla="*/ 309 h 472"/>
                <a:gd name="T62" fmla="*/ 45 w 233"/>
                <a:gd name="T63" fmla="*/ 249 h 472"/>
                <a:gd name="T64" fmla="*/ 19 w 233"/>
                <a:gd name="T65" fmla="*/ 195 h 472"/>
                <a:gd name="T66" fmla="*/ 0 w 233"/>
                <a:gd name="T67" fmla="*/ 154 h 472"/>
                <a:gd name="T68" fmla="*/ 7 w 233"/>
                <a:gd name="T69" fmla="*/ 100 h 472"/>
                <a:gd name="T70" fmla="*/ 14 w 233"/>
                <a:gd name="T71" fmla="*/ 38 h 472"/>
                <a:gd name="T72" fmla="*/ 43 w 233"/>
                <a:gd name="T73" fmla="*/ 0 h 472"/>
                <a:gd name="T74" fmla="*/ 43 w 233"/>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472"/>
                <a:gd name="T116" fmla="*/ 233 w 233"/>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472">
                  <a:moveTo>
                    <a:pt x="43" y="0"/>
                  </a:moveTo>
                  <a:lnTo>
                    <a:pt x="26" y="48"/>
                  </a:lnTo>
                  <a:lnTo>
                    <a:pt x="19" y="128"/>
                  </a:lnTo>
                  <a:lnTo>
                    <a:pt x="14" y="161"/>
                  </a:lnTo>
                  <a:lnTo>
                    <a:pt x="45" y="195"/>
                  </a:lnTo>
                  <a:lnTo>
                    <a:pt x="62" y="226"/>
                  </a:lnTo>
                  <a:lnTo>
                    <a:pt x="47" y="306"/>
                  </a:lnTo>
                  <a:lnTo>
                    <a:pt x="38" y="337"/>
                  </a:lnTo>
                  <a:lnTo>
                    <a:pt x="28" y="354"/>
                  </a:lnTo>
                  <a:lnTo>
                    <a:pt x="45" y="385"/>
                  </a:lnTo>
                  <a:lnTo>
                    <a:pt x="83" y="385"/>
                  </a:lnTo>
                  <a:lnTo>
                    <a:pt x="102" y="375"/>
                  </a:lnTo>
                  <a:lnTo>
                    <a:pt x="138" y="373"/>
                  </a:lnTo>
                  <a:lnTo>
                    <a:pt x="145" y="354"/>
                  </a:lnTo>
                  <a:lnTo>
                    <a:pt x="133" y="328"/>
                  </a:lnTo>
                  <a:lnTo>
                    <a:pt x="154" y="342"/>
                  </a:lnTo>
                  <a:lnTo>
                    <a:pt x="157" y="373"/>
                  </a:lnTo>
                  <a:lnTo>
                    <a:pt x="145" y="387"/>
                  </a:lnTo>
                  <a:lnTo>
                    <a:pt x="119" y="399"/>
                  </a:lnTo>
                  <a:lnTo>
                    <a:pt x="116" y="420"/>
                  </a:lnTo>
                  <a:lnTo>
                    <a:pt x="121" y="444"/>
                  </a:lnTo>
                  <a:lnTo>
                    <a:pt x="147" y="442"/>
                  </a:lnTo>
                  <a:lnTo>
                    <a:pt x="212" y="451"/>
                  </a:lnTo>
                  <a:lnTo>
                    <a:pt x="233" y="472"/>
                  </a:lnTo>
                  <a:lnTo>
                    <a:pt x="195" y="458"/>
                  </a:lnTo>
                  <a:lnTo>
                    <a:pt x="109" y="465"/>
                  </a:lnTo>
                  <a:lnTo>
                    <a:pt x="102" y="449"/>
                  </a:lnTo>
                  <a:lnTo>
                    <a:pt x="97" y="399"/>
                  </a:lnTo>
                  <a:lnTo>
                    <a:pt x="33" y="399"/>
                  </a:lnTo>
                  <a:lnTo>
                    <a:pt x="12" y="358"/>
                  </a:lnTo>
                  <a:lnTo>
                    <a:pt x="26" y="309"/>
                  </a:lnTo>
                  <a:lnTo>
                    <a:pt x="45" y="249"/>
                  </a:lnTo>
                  <a:lnTo>
                    <a:pt x="19" y="195"/>
                  </a:lnTo>
                  <a:lnTo>
                    <a:pt x="0" y="154"/>
                  </a:lnTo>
                  <a:lnTo>
                    <a:pt x="7" y="100"/>
                  </a:lnTo>
                  <a:lnTo>
                    <a:pt x="14" y="38"/>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7" name="Freeform 430"/>
            <p:cNvSpPr>
              <a:spLocks/>
            </p:cNvSpPr>
            <p:nvPr/>
          </p:nvSpPr>
          <p:spPr bwMode="auto">
            <a:xfrm>
              <a:off x="2078" y="548"/>
              <a:ext cx="21" cy="29"/>
            </a:xfrm>
            <a:custGeom>
              <a:avLst/>
              <a:gdLst>
                <a:gd name="T0" fmla="*/ 21 w 21"/>
                <a:gd name="T1" fmla="*/ 26 h 29"/>
                <a:gd name="T2" fmla="*/ 0 w 21"/>
                <a:gd name="T3" fmla="*/ 29 h 29"/>
                <a:gd name="T4" fmla="*/ 16 w 21"/>
                <a:gd name="T5" fmla="*/ 0 h 29"/>
                <a:gd name="T6" fmla="*/ 21 w 21"/>
                <a:gd name="T7" fmla="*/ 26 h 29"/>
                <a:gd name="T8" fmla="*/ 21 w 21"/>
                <a:gd name="T9" fmla="*/ 26 h 29"/>
                <a:gd name="T10" fmla="*/ 0 60000 65536"/>
                <a:gd name="T11" fmla="*/ 0 60000 65536"/>
                <a:gd name="T12" fmla="*/ 0 60000 65536"/>
                <a:gd name="T13" fmla="*/ 0 60000 65536"/>
                <a:gd name="T14" fmla="*/ 0 60000 65536"/>
                <a:gd name="T15" fmla="*/ 0 w 21"/>
                <a:gd name="T16" fmla="*/ 0 h 29"/>
                <a:gd name="T17" fmla="*/ 21 w 21"/>
                <a:gd name="T18" fmla="*/ 29 h 29"/>
              </a:gdLst>
              <a:ahLst/>
              <a:cxnLst>
                <a:cxn ang="T10">
                  <a:pos x="T0" y="T1"/>
                </a:cxn>
                <a:cxn ang="T11">
                  <a:pos x="T2" y="T3"/>
                </a:cxn>
                <a:cxn ang="T12">
                  <a:pos x="T4" y="T5"/>
                </a:cxn>
                <a:cxn ang="T13">
                  <a:pos x="T6" y="T7"/>
                </a:cxn>
                <a:cxn ang="T14">
                  <a:pos x="T8" y="T9"/>
                </a:cxn>
              </a:cxnLst>
              <a:rect l="T15" t="T16" r="T17" b="T18"/>
              <a:pathLst>
                <a:path w="21" h="29">
                  <a:moveTo>
                    <a:pt x="21" y="26"/>
                  </a:moveTo>
                  <a:lnTo>
                    <a:pt x="0" y="29"/>
                  </a:lnTo>
                  <a:lnTo>
                    <a:pt x="16" y="0"/>
                  </a:lnTo>
                  <a:lnTo>
                    <a:pt x="21"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8" name="Freeform 431"/>
            <p:cNvSpPr>
              <a:spLocks/>
            </p:cNvSpPr>
            <p:nvPr/>
          </p:nvSpPr>
          <p:spPr bwMode="auto">
            <a:xfrm>
              <a:off x="2163" y="783"/>
              <a:ext cx="74" cy="24"/>
            </a:xfrm>
            <a:custGeom>
              <a:avLst/>
              <a:gdLst>
                <a:gd name="T0" fmla="*/ 24 w 74"/>
                <a:gd name="T1" fmla="*/ 0 h 24"/>
                <a:gd name="T2" fmla="*/ 19 w 74"/>
                <a:gd name="T3" fmla="*/ 17 h 24"/>
                <a:gd name="T4" fmla="*/ 74 w 74"/>
                <a:gd name="T5" fmla="*/ 24 h 24"/>
                <a:gd name="T6" fmla="*/ 19 w 74"/>
                <a:gd name="T7" fmla="*/ 24 h 24"/>
                <a:gd name="T8" fmla="*/ 0 w 74"/>
                <a:gd name="T9" fmla="*/ 21 h 24"/>
                <a:gd name="T10" fmla="*/ 10 w 74"/>
                <a:gd name="T11" fmla="*/ 7 h 24"/>
                <a:gd name="T12" fmla="*/ 24 w 74"/>
                <a:gd name="T13" fmla="*/ 0 h 24"/>
                <a:gd name="T14" fmla="*/ 24 w 7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4"/>
                <a:gd name="T26" fmla="*/ 74 w 7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4">
                  <a:moveTo>
                    <a:pt x="24" y="0"/>
                  </a:moveTo>
                  <a:lnTo>
                    <a:pt x="19" y="17"/>
                  </a:lnTo>
                  <a:lnTo>
                    <a:pt x="74" y="24"/>
                  </a:lnTo>
                  <a:lnTo>
                    <a:pt x="19" y="24"/>
                  </a:lnTo>
                  <a:lnTo>
                    <a:pt x="0" y="21"/>
                  </a:lnTo>
                  <a:lnTo>
                    <a:pt x="10" y="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9" name="Freeform 432"/>
            <p:cNvSpPr>
              <a:spLocks/>
            </p:cNvSpPr>
            <p:nvPr/>
          </p:nvSpPr>
          <p:spPr bwMode="auto">
            <a:xfrm>
              <a:off x="1992" y="804"/>
              <a:ext cx="324" cy="233"/>
            </a:xfrm>
            <a:custGeom>
              <a:avLst/>
              <a:gdLst>
                <a:gd name="T0" fmla="*/ 271 w 324"/>
                <a:gd name="T1" fmla="*/ 19 h 233"/>
                <a:gd name="T2" fmla="*/ 307 w 324"/>
                <a:gd name="T3" fmla="*/ 114 h 233"/>
                <a:gd name="T4" fmla="*/ 279 w 324"/>
                <a:gd name="T5" fmla="*/ 162 h 233"/>
                <a:gd name="T6" fmla="*/ 252 w 324"/>
                <a:gd name="T7" fmla="*/ 133 h 233"/>
                <a:gd name="T8" fmla="*/ 231 w 324"/>
                <a:gd name="T9" fmla="*/ 34 h 233"/>
                <a:gd name="T10" fmla="*/ 221 w 324"/>
                <a:gd name="T11" fmla="*/ 43 h 233"/>
                <a:gd name="T12" fmla="*/ 231 w 324"/>
                <a:gd name="T13" fmla="*/ 136 h 233"/>
                <a:gd name="T14" fmla="*/ 221 w 324"/>
                <a:gd name="T15" fmla="*/ 183 h 233"/>
                <a:gd name="T16" fmla="*/ 179 w 324"/>
                <a:gd name="T17" fmla="*/ 214 h 233"/>
                <a:gd name="T18" fmla="*/ 176 w 324"/>
                <a:gd name="T19" fmla="*/ 145 h 233"/>
                <a:gd name="T20" fmla="*/ 124 w 324"/>
                <a:gd name="T21" fmla="*/ 19 h 233"/>
                <a:gd name="T22" fmla="*/ 160 w 324"/>
                <a:gd name="T23" fmla="*/ 74 h 233"/>
                <a:gd name="T24" fmla="*/ 155 w 324"/>
                <a:gd name="T25" fmla="*/ 197 h 233"/>
                <a:gd name="T26" fmla="*/ 117 w 324"/>
                <a:gd name="T27" fmla="*/ 216 h 233"/>
                <a:gd name="T28" fmla="*/ 112 w 324"/>
                <a:gd name="T29" fmla="*/ 159 h 233"/>
                <a:gd name="T30" fmla="*/ 62 w 324"/>
                <a:gd name="T31" fmla="*/ 38 h 233"/>
                <a:gd name="T32" fmla="*/ 93 w 324"/>
                <a:gd name="T33" fmla="*/ 100 h 233"/>
                <a:gd name="T34" fmla="*/ 81 w 324"/>
                <a:gd name="T35" fmla="*/ 190 h 233"/>
                <a:gd name="T36" fmla="*/ 48 w 324"/>
                <a:gd name="T37" fmla="*/ 159 h 233"/>
                <a:gd name="T38" fmla="*/ 12 w 324"/>
                <a:gd name="T39" fmla="*/ 112 h 233"/>
                <a:gd name="T40" fmla="*/ 24 w 324"/>
                <a:gd name="T41" fmla="*/ 138 h 233"/>
                <a:gd name="T42" fmla="*/ 36 w 324"/>
                <a:gd name="T43" fmla="*/ 226 h 233"/>
                <a:gd name="T44" fmla="*/ 69 w 324"/>
                <a:gd name="T45" fmla="*/ 209 h 233"/>
                <a:gd name="T46" fmla="*/ 112 w 324"/>
                <a:gd name="T47" fmla="*/ 224 h 233"/>
                <a:gd name="T48" fmla="*/ 152 w 324"/>
                <a:gd name="T49" fmla="*/ 226 h 233"/>
                <a:gd name="T50" fmla="*/ 176 w 324"/>
                <a:gd name="T51" fmla="*/ 226 h 233"/>
                <a:gd name="T52" fmla="*/ 214 w 324"/>
                <a:gd name="T53" fmla="*/ 209 h 233"/>
                <a:gd name="T54" fmla="*/ 274 w 324"/>
                <a:gd name="T55" fmla="*/ 174 h 233"/>
                <a:gd name="T56" fmla="*/ 324 w 324"/>
                <a:gd name="T57" fmla="*/ 159 h 233"/>
                <a:gd name="T58" fmla="*/ 286 w 324"/>
                <a:gd name="T59" fmla="*/ 19 h 233"/>
                <a:gd name="T60" fmla="*/ 238 w 324"/>
                <a:gd name="T61" fmla="*/ 0 h 233"/>
                <a:gd name="T62" fmla="*/ 221 w 324"/>
                <a:gd name="T63" fmla="*/ 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33"/>
                <a:gd name="T98" fmla="*/ 324 w 324"/>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33">
                  <a:moveTo>
                    <a:pt x="221" y="3"/>
                  </a:moveTo>
                  <a:lnTo>
                    <a:pt x="271" y="19"/>
                  </a:lnTo>
                  <a:lnTo>
                    <a:pt x="295" y="50"/>
                  </a:lnTo>
                  <a:lnTo>
                    <a:pt x="307" y="114"/>
                  </a:lnTo>
                  <a:lnTo>
                    <a:pt x="302" y="155"/>
                  </a:lnTo>
                  <a:lnTo>
                    <a:pt x="279" y="162"/>
                  </a:lnTo>
                  <a:lnTo>
                    <a:pt x="257" y="159"/>
                  </a:lnTo>
                  <a:lnTo>
                    <a:pt x="252" y="133"/>
                  </a:lnTo>
                  <a:lnTo>
                    <a:pt x="243" y="84"/>
                  </a:lnTo>
                  <a:lnTo>
                    <a:pt x="231" y="34"/>
                  </a:lnTo>
                  <a:lnTo>
                    <a:pt x="188" y="15"/>
                  </a:lnTo>
                  <a:lnTo>
                    <a:pt x="221" y="43"/>
                  </a:lnTo>
                  <a:lnTo>
                    <a:pt x="231" y="91"/>
                  </a:lnTo>
                  <a:lnTo>
                    <a:pt x="231" y="136"/>
                  </a:lnTo>
                  <a:lnTo>
                    <a:pt x="231" y="162"/>
                  </a:lnTo>
                  <a:lnTo>
                    <a:pt x="221" y="183"/>
                  </a:lnTo>
                  <a:lnTo>
                    <a:pt x="200" y="209"/>
                  </a:lnTo>
                  <a:lnTo>
                    <a:pt x="179" y="214"/>
                  </a:lnTo>
                  <a:lnTo>
                    <a:pt x="176" y="200"/>
                  </a:lnTo>
                  <a:lnTo>
                    <a:pt x="176" y="145"/>
                  </a:lnTo>
                  <a:lnTo>
                    <a:pt x="171" y="65"/>
                  </a:lnTo>
                  <a:lnTo>
                    <a:pt x="124" y="19"/>
                  </a:lnTo>
                  <a:lnTo>
                    <a:pt x="110" y="17"/>
                  </a:lnTo>
                  <a:lnTo>
                    <a:pt x="160" y="74"/>
                  </a:lnTo>
                  <a:lnTo>
                    <a:pt x="167" y="143"/>
                  </a:lnTo>
                  <a:lnTo>
                    <a:pt x="155" y="197"/>
                  </a:lnTo>
                  <a:lnTo>
                    <a:pt x="136" y="224"/>
                  </a:lnTo>
                  <a:lnTo>
                    <a:pt x="117" y="216"/>
                  </a:lnTo>
                  <a:lnTo>
                    <a:pt x="110" y="197"/>
                  </a:lnTo>
                  <a:lnTo>
                    <a:pt x="112" y="159"/>
                  </a:lnTo>
                  <a:lnTo>
                    <a:pt x="105" y="91"/>
                  </a:lnTo>
                  <a:lnTo>
                    <a:pt x="62" y="38"/>
                  </a:lnTo>
                  <a:lnTo>
                    <a:pt x="52" y="43"/>
                  </a:lnTo>
                  <a:lnTo>
                    <a:pt x="93" y="100"/>
                  </a:lnTo>
                  <a:lnTo>
                    <a:pt x="95" y="171"/>
                  </a:lnTo>
                  <a:lnTo>
                    <a:pt x="81" y="190"/>
                  </a:lnTo>
                  <a:lnTo>
                    <a:pt x="55" y="186"/>
                  </a:lnTo>
                  <a:lnTo>
                    <a:pt x="48" y="159"/>
                  </a:lnTo>
                  <a:lnTo>
                    <a:pt x="36" y="122"/>
                  </a:lnTo>
                  <a:lnTo>
                    <a:pt x="12" y="112"/>
                  </a:lnTo>
                  <a:lnTo>
                    <a:pt x="0" y="122"/>
                  </a:lnTo>
                  <a:lnTo>
                    <a:pt x="24" y="138"/>
                  </a:lnTo>
                  <a:lnTo>
                    <a:pt x="36" y="174"/>
                  </a:lnTo>
                  <a:lnTo>
                    <a:pt x="36" y="226"/>
                  </a:lnTo>
                  <a:lnTo>
                    <a:pt x="60" y="233"/>
                  </a:lnTo>
                  <a:lnTo>
                    <a:pt x="69" y="209"/>
                  </a:lnTo>
                  <a:lnTo>
                    <a:pt x="93" y="202"/>
                  </a:lnTo>
                  <a:lnTo>
                    <a:pt x="112" y="224"/>
                  </a:lnTo>
                  <a:lnTo>
                    <a:pt x="136" y="233"/>
                  </a:lnTo>
                  <a:lnTo>
                    <a:pt x="152" y="226"/>
                  </a:lnTo>
                  <a:lnTo>
                    <a:pt x="164" y="214"/>
                  </a:lnTo>
                  <a:lnTo>
                    <a:pt x="176" y="226"/>
                  </a:lnTo>
                  <a:lnTo>
                    <a:pt x="200" y="224"/>
                  </a:lnTo>
                  <a:lnTo>
                    <a:pt x="214" y="209"/>
                  </a:lnTo>
                  <a:lnTo>
                    <a:pt x="248" y="171"/>
                  </a:lnTo>
                  <a:lnTo>
                    <a:pt x="274" y="174"/>
                  </a:lnTo>
                  <a:lnTo>
                    <a:pt x="302" y="171"/>
                  </a:lnTo>
                  <a:lnTo>
                    <a:pt x="324" y="159"/>
                  </a:lnTo>
                  <a:lnTo>
                    <a:pt x="312" y="46"/>
                  </a:lnTo>
                  <a:lnTo>
                    <a:pt x="286" y="19"/>
                  </a:lnTo>
                  <a:lnTo>
                    <a:pt x="262" y="5"/>
                  </a:lnTo>
                  <a:lnTo>
                    <a:pt x="238" y="0"/>
                  </a:lnTo>
                  <a:lnTo>
                    <a:pt x="22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0" name="Freeform 433"/>
            <p:cNvSpPr>
              <a:spLocks/>
            </p:cNvSpPr>
            <p:nvPr/>
          </p:nvSpPr>
          <p:spPr bwMode="auto">
            <a:xfrm>
              <a:off x="1780" y="781"/>
              <a:ext cx="600" cy="408"/>
            </a:xfrm>
            <a:custGeom>
              <a:avLst/>
              <a:gdLst>
                <a:gd name="T0" fmla="*/ 393 w 600"/>
                <a:gd name="T1" fmla="*/ 26 h 408"/>
                <a:gd name="T2" fmla="*/ 352 w 600"/>
                <a:gd name="T3" fmla="*/ 16 h 408"/>
                <a:gd name="T4" fmla="*/ 331 w 600"/>
                <a:gd name="T5" fmla="*/ 16 h 408"/>
                <a:gd name="T6" fmla="*/ 317 w 600"/>
                <a:gd name="T7" fmla="*/ 31 h 408"/>
                <a:gd name="T8" fmla="*/ 283 w 600"/>
                <a:gd name="T9" fmla="*/ 26 h 408"/>
                <a:gd name="T10" fmla="*/ 260 w 600"/>
                <a:gd name="T11" fmla="*/ 42 h 408"/>
                <a:gd name="T12" fmla="*/ 224 w 600"/>
                <a:gd name="T13" fmla="*/ 52 h 408"/>
                <a:gd name="T14" fmla="*/ 172 w 600"/>
                <a:gd name="T15" fmla="*/ 135 h 408"/>
                <a:gd name="T16" fmla="*/ 162 w 600"/>
                <a:gd name="T17" fmla="*/ 185 h 408"/>
                <a:gd name="T18" fmla="*/ 153 w 600"/>
                <a:gd name="T19" fmla="*/ 232 h 408"/>
                <a:gd name="T20" fmla="*/ 155 w 600"/>
                <a:gd name="T21" fmla="*/ 256 h 408"/>
                <a:gd name="T22" fmla="*/ 222 w 600"/>
                <a:gd name="T23" fmla="*/ 296 h 408"/>
                <a:gd name="T24" fmla="*/ 281 w 600"/>
                <a:gd name="T25" fmla="*/ 301 h 408"/>
                <a:gd name="T26" fmla="*/ 288 w 600"/>
                <a:gd name="T27" fmla="*/ 282 h 408"/>
                <a:gd name="T28" fmla="*/ 367 w 600"/>
                <a:gd name="T29" fmla="*/ 289 h 408"/>
                <a:gd name="T30" fmla="*/ 419 w 600"/>
                <a:gd name="T31" fmla="*/ 270 h 408"/>
                <a:gd name="T32" fmla="*/ 464 w 600"/>
                <a:gd name="T33" fmla="*/ 239 h 408"/>
                <a:gd name="T34" fmla="*/ 519 w 600"/>
                <a:gd name="T35" fmla="*/ 228 h 408"/>
                <a:gd name="T36" fmla="*/ 579 w 600"/>
                <a:gd name="T37" fmla="*/ 220 h 408"/>
                <a:gd name="T38" fmla="*/ 586 w 600"/>
                <a:gd name="T39" fmla="*/ 201 h 408"/>
                <a:gd name="T40" fmla="*/ 588 w 600"/>
                <a:gd name="T41" fmla="*/ 185 h 408"/>
                <a:gd name="T42" fmla="*/ 531 w 600"/>
                <a:gd name="T43" fmla="*/ 175 h 408"/>
                <a:gd name="T44" fmla="*/ 526 w 600"/>
                <a:gd name="T45" fmla="*/ 166 h 408"/>
                <a:gd name="T46" fmla="*/ 571 w 600"/>
                <a:gd name="T47" fmla="*/ 168 h 408"/>
                <a:gd name="T48" fmla="*/ 593 w 600"/>
                <a:gd name="T49" fmla="*/ 175 h 408"/>
                <a:gd name="T50" fmla="*/ 600 w 600"/>
                <a:gd name="T51" fmla="*/ 190 h 408"/>
                <a:gd name="T52" fmla="*/ 600 w 600"/>
                <a:gd name="T53" fmla="*/ 206 h 408"/>
                <a:gd name="T54" fmla="*/ 588 w 600"/>
                <a:gd name="T55" fmla="*/ 230 h 408"/>
                <a:gd name="T56" fmla="*/ 538 w 600"/>
                <a:gd name="T57" fmla="*/ 237 h 408"/>
                <a:gd name="T58" fmla="*/ 474 w 600"/>
                <a:gd name="T59" fmla="*/ 249 h 408"/>
                <a:gd name="T60" fmla="*/ 422 w 600"/>
                <a:gd name="T61" fmla="*/ 282 h 408"/>
                <a:gd name="T62" fmla="*/ 381 w 600"/>
                <a:gd name="T63" fmla="*/ 296 h 408"/>
                <a:gd name="T64" fmla="*/ 331 w 600"/>
                <a:gd name="T65" fmla="*/ 308 h 408"/>
                <a:gd name="T66" fmla="*/ 322 w 600"/>
                <a:gd name="T67" fmla="*/ 356 h 408"/>
                <a:gd name="T68" fmla="*/ 293 w 600"/>
                <a:gd name="T69" fmla="*/ 408 h 408"/>
                <a:gd name="T70" fmla="*/ 274 w 600"/>
                <a:gd name="T71" fmla="*/ 382 h 408"/>
                <a:gd name="T72" fmla="*/ 224 w 600"/>
                <a:gd name="T73" fmla="*/ 341 h 408"/>
                <a:gd name="T74" fmla="*/ 148 w 600"/>
                <a:gd name="T75" fmla="*/ 308 h 408"/>
                <a:gd name="T76" fmla="*/ 129 w 600"/>
                <a:gd name="T77" fmla="*/ 296 h 408"/>
                <a:gd name="T78" fmla="*/ 117 w 600"/>
                <a:gd name="T79" fmla="*/ 368 h 408"/>
                <a:gd name="T80" fmla="*/ 112 w 600"/>
                <a:gd name="T81" fmla="*/ 387 h 408"/>
                <a:gd name="T82" fmla="*/ 93 w 600"/>
                <a:gd name="T83" fmla="*/ 387 h 408"/>
                <a:gd name="T84" fmla="*/ 103 w 600"/>
                <a:gd name="T85" fmla="*/ 323 h 408"/>
                <a:gd name="T86" fmla="*/ 50 w 600"/>
                <a:gd name="T87" fmla="*/ 349 h 408"/>
                <a:gd name="T88" fmla="*/ 38 w 600"/>
                <a:gd name="T89" fmla="*/ 375 h 408"/>
                <a:gd name="T90" fmla="*/ 38 w 600"/>
                <a:gd name="T91" fmla="*/ 341 h 408"/>
                <a:gd name="T92" fmla="*/ 0 w 600"/>
                <a:gd name="T93" fmla="*/ 356 h 408"/>
                <a:gd name="T94" fmla="*/ 17 w 600"/>
                <a:gd name="T95" fmla="*/ 320 h 408"/>
                <a:gd name="T96" fmla="*/ 138 w 600"/>
                <a:gd name="T97" fmla="*/ 237 h 408"/>
                <a:gd name="T98" fmla="*/ 157 w 600"/>
                <a:gd name="T99" fmla="*/ 145 h 408"/>
                <a:gd name="T100" fmla="*/ 191 w 600"/>
                <a:gd name="T101" fmla="*/ 80 h 408"/>
                <a:gd name="T102" fmla="*/ 210 w 600"/>
                <a:gd name="T103" fmla="*/ 38 h 408"/>
                <a:gd name="T104" fmla="*/ 257 w 600"/>
                <a:gd name="T105" fmla="*/ 33 h 408"/>
                <a:gd name="T106" fmla="*/ 272 w 600"/>
                <a:gd name="T107" fmla="*/ 19 h 408"/>
                <a:gd name="T108" fmla="*/ 291 w 600"/>
                <a:gd name="T109" fmla="*/ 16 h 408"/>
                <a:gd name="T110" fmla="*/ 307 w 600"/>
                <a:gd name="T111" fmla="*/ 16 h 408"/>
                <a:gd name="T112" fmla="*/ 324 w 600"/>
                <a:gd name="T113" fmla="*/ 2 h 408"/>
                <a:gd name="T114" fmla="*/ 341 w 600"/>
                <a:gd name="T115" fmla="*/ 0 h 408"/>
                <a:gd name="T116" fmla="*/ 372 w 600"/>
                <a:gd name="T117" fmla="*/ 9 h 408"/>
                <a:gd name="T118" fmla="*/ 391 w 600"/>
                <a:gd name="T119" fmla="*/ 19 h 408"/>
                <a:gd name="T120" fmla="*/ 393 w 600"/>
                <a:gd name="T121" fmla="*/ 26 h 408"/>
                <a:gd name="T122" fmla="*/ 393 w 600"/>
                <a:gd name="T123" fmla="*/ 26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408"/>
                <a:gd name="T188" fmla="*/ 600 w 60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408">
                  <a:moveTo>
                    <a:pt x="393" y="26"/>
                  </a:moveTo>
                  <a:lnTo>
                    <a:pt x="352" y="16"/>
                  </a:lnTo>
                  <a:lnTo>
                    <a:pt x="331" y="16"/>
                  </a:lnTo>
                  <a:lnTo>
                    <a:pt x="317" y="31"/>
                  </a:lnTo>
                  <a:lnTo>
                    <a:pt x="283" y="26"/>
                  </a:lnTo>
                  <a:lnTo>
                    <a:pt x="260" y="42"/>
                  </a:lnTo>
                  <a:lnTo>
                    <a:pt x="224" y="52"/>
                  </a:lnTo>
                  <a:lnTo>
                    <a:pt x="172" y="135"/>
                  </a:lnTo>
                  <a:lnTo>
                    <a:pt x="162" y="185"/>
                  </a:lnTo>
                  <a:lnTo>
                    <a:pt x="153" y="232"/>
                  </a:lnTo>
                  <a:lnTo>
                    <a:pt x="155" y="256"/>
                  </a:lnTo>
                  <a:lnTo>
                    <a:pt x="222" y="296"/>
                  </a:lnTo>
                  <a:lnTo>
                    <a:pt x="281" y="301"/>
                  </a:lnTo>
                  <a:lnTo>
                    <a:pt x="288" y="282"/>
                  </a:lnTo>
                  <a:lnTo>
                    <a:pt x="367" y="289"/>
                  </a:lnTo>
                  <a:lnTo>
                    <a:pt x="419" y="270"/>
                  </a:lnTo>
                  <a:lnTo>
                    <a:pt x="464" y="239"/>
                  </a:lnTo>
                  <a:lnTo>
                    <a:pt x="519" y="228"/>
                  </a:lnTo>
                  <a:lnTo>
                    <a:pt x="579" y="220"/>
                  </a:lnTo>
                  <a:lnTo>
                    <a:pt x="586" y="201"/>
                  </a:lnTo>
                  <a:lnTo>
                    <a:pt x="588" y="185"/>
                  </a:lnTo>
                  <a:lnTo>
                    <a:pt x="531" y="175"/>
                  </a:lnTo>
                  <a:lnTo>
                    <a:pt x="526" y="166"/>
                  </a:lnTo>
                  <a:lnTo>
                    <a:pt x="571" y="168"/>
                  </a:lnTo>
                  <a:lnTo>
                    <a:pt x="593" y="175"/>
                  </a:lnTo>
                  <a:lnTo>
                    <a:pt x="600" y="190"/>
                  </a:lnTo>
                  <a:lnTo>
                    <a:pt x="600" y="206"/>
                  </a:lnTo>
                  <a:lnTo>
                    <a:pt x="588" y="230"/>
                  </a:lnTo>
                  <a:lnTo>
                    <a:pt x="538" y="237"/>
                  </a:lnTo>
                  <a:lnTo>
                    <a:pt x="474" y="249"/>
                  </a:lnTo>
                  <a:lnTo>
                    <a:pt x="422" y="282"/>
                  </a:lnTo>
                  <a:lnTo>
                    <a:pt x="381" y="296"/>
                  </a:lnTo>
                  <a:lnTo>
                    <a:pt x="331" y="308"/>
                  </a:lnTo>
                  <a:lnTo>
                    <a:pt x="322" y="356"/>
                  </a:lnTo>
                  <a:lnTo>
                    <a:pt x="293" y="408"/>
                  </a:lnTo>
                  <a:lnTo>
                    <a:pt x="274" y="382"/>
                  </a:lnTo>
                  <a:lnTo>
                    <a:pt x="224" y="341"/>
                  </a:lnTo>
                  <a:lnTo>
                    <a:pt x="148" y="308"/>
                  </a:lnTo>
                  <a:lnTo>
                    <a:pt x="129" y="296"/>
                  </a:lnTo>
                  <a:lnTo>
                    <a:pt x="117" y="368"/>
                  </a:lnTo>
                  <a:lnTo>
                    <a:pt x="112" y="387"/>
                  </a:lnTo>
                  <a:lnTo>
                    <a:pt x="93" y="387"/>
                  </a:lnTo>
                  <a:lnTo>
                    <a:pt x="103" y="323"/>
                  </a:lnTo>
                  <a:lnTo>
                    <a:pt x="50" y="349"/>
                  </a:lnTo>
                  <a:lnTo>
                    <a:pt x="38" y="375"/>
                  </a:lnTo>
                  <a:lnTo>
                    <a:pt x="38" y="341"/>
                  </a:lnTo>
                  <a:lnTo>
                    <a:pt x="0" y="356"/>
                  </a:lnTo>
                  <a:lnTo>
                    <a:pt x="17" y="320"/>
                  </a:lnTo>
                  <a:lnTo>
                    <a:pt x="138" y="237"/>
                  </a:lnTo>
                  <a:lnTo>
                    <a:pt x="157" y="145"/>
                  </a:lnTo>
                  <a:lnTo>
                    <a:pt x="191" y="80"/>
                  </a:lnTo>
                  <a:lnTo>
                    <a:pt x="210" y="38"/>
                  </a:lnTo>
                  <a:lnTo>
                    <a:pt x="257" y="33"/>
                  </a:lnTo>
                  <a:lnTo>
                    <a:pt x="272" y="19"/>
                  </a:lnTo>
                  <a:lnTo>
                    <a:pt x="291" y="16"/>
                  </a:lnTo>
                  <a:lnTo>
                    <a:pt x="307" y="16"/>
                  </a:lnTo>
                  <a:lnTo>
                    <a:pt x="324" y="2"/>
                  </a:lnTo>
                  <a:lnTo>
                    <a:pt x="341" y="0"/>
                  </a:lnTo>
                  <a:lnTo>
                    <a:pt x="372" y="9"/>
                  </a:lnTo>
                  <a:lnTo>
                    <a:pt x="391" y="19"/>
                  </a:lnTo>
                  <a:lnTo>
                    <a:pt x="393"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1" name="Freeform 434"/>
            <p:cNvSpPr>
              <a:spLocks/>
            </p:cNvSpPr>
            <p:nvPr/>
          </p:nvSpPr>
          <p:spPr bwMode="auto">
            <a:xfrm>
              <a:off x="1704" y="1139"/>
              <a:ext cx="452" cy="674"/>
            </a:xfrm>
            <a:custGeom>
              <a:avLst/>
              <a:gdLst>
                <a:gd name="T0" fmla="*/ 64 w 452"/>
                <a:gd name="T1" fmla="*/ 5 h 674"/>
                <a:gd name="T2" fmla="*/ 69 w 452"/>
                <a:gd name="T3" fmla="*/ 218 h 674"/>
                <a:gd name="T4" fmla="*/ 74 w 452"/>
                <a:gd name="T5" fmla="*/ 498 h 674"/>
                <a:gd name="T6" fmla="*/ 74 w 452"/>
                <a:gd name="T7" fmla="*/ 529 h 674"/>
                <a:gd name="T8" fmla="*/ 55 w 452"/>
                <a:gd name="T9" fmla="*/ 373 h 674"/>
                <a:gd name="T10" fmla="*/ 52 w 452"/>
                <a:gd name="T11" fmla="*/ 254 h 674"/>
                <a:gd name="T12" fmla="*/ 22 w 452"/>
                <a:gd name="T13" fmla="*/ 351 h 674"/>
                <a:gd name="T14" fmla="*/ 22 w 452"/>
                <a:gd name="T15" fmla="*/ 496 h 674"/>
                <a:gd name="T16" fmla="*/ 55 w 452"/>
                <a:gd name="T17" fmla="*/ 584 h 674"/>
                <a:gd name="T18" fmla="*/ 102 w 452"/>
                <a:gd name="T19" fmla="*/ 582 h 674"/>
                <a:gd name="T20" fmla="*/ 224 w 452"/>
                <a:gd name="T21" fmla="*/ 498 h 674"/>
                <a:gd name="T22" fmla="*/ 290 w 452"/>
                <a:gd name="T23" fmla="*/ 404 h 674"/>
                <a:gd name="T24" fmla="*/ 324 w 452"/>
                <a:gd name="T25" fmla="*/ 358 h 674"/>
                <a:gd name="T26" fmla="*/ 367 w 452"/>
                <a:gd name="T27" fmla="*/ 349 h 674"/>
                <a:gd name="T28" fmla="*/ 364 w 452"/>
                <a:gd name="T29" fmla="*/ 368 h 674"/>
                <a:gd name="T30" fmla="*/ 348 w 452"/>
                <a:gd name="T31" fmla="*/ 380 h 674"/>
                <a:gd name="T32" fmla="*/ 290 w 452"/>
                <a:gd name="T33" fmla="*/ 439 h 674"/>
                <a:gd name="T34" fmla="*/ 245 w 452"/>
                <a:gd name="T35" fmla="*/ 508 h 674"/>
                <a:gd name="T36" fmla="*/ 157 w 452"/>
                <a:gd name="T37" fmla="*/ 570 h 674"/>
                <a:gd name="T38" fmla="*/ 98 w 452"/>
                <a:gd name="T39" fmla="*/ 605 h 674"/>
                <a:gd name="T40" fmla="*/ 160 w 452"/>
                <a:gd name="T41" fmla="*/ 593 h 674"/>
                <a:gd name="T42" fmla="*/ 245 w 452"/>
                <a:gd name="T43" fmla="*/ 541 h 674"/>
                <a:gd name="T44" fmla="*/ 293 w 452"/>
                <a:gd name="T45" fmla="*/ 496 h 674"/>
                <a:gd name="T46" fmla="*/ 336 w 452"/>
                <a:gd name="T47" fmla="*/ 425 h 674"/>
                <a:gd name="T48" fmla="*/ 324 w 452"/>
                <a:gd name="T49" fmla="*/ 487 h 674"/>
                <a:gd name="T50" fmla="*/ 271 w 452"/>
                <a:gd name="T51" fmla="*/ 555 h 674"/>
                <a:gd name="T52" fmla="*/ 155 w 452"/>
                <a:gd name="T53" fmla="*/ 615 h 674"/>
                <a:gd name="T54" fmla="*/ 214 w 452"/>
                <a:gd name="T55" fmla="*/ 615 h 674"/>
                <a:gd name="T56" fmla="*/ 293 w 452"/>
                <a:gd name="T57" fmla="*/ 567 h 674"/>
                <a:gd name="T58" fmla="*/ 407 w 452"/>
                <a:gd name="T59" fmla="*/ 570 h 674"/>
                <a:gd name="T60" fmla="*/ 383 w 452"/>
                <a:gd name="T61" fmla="*/ 442 h 674"/>
                <a:gd name="T62" fmla="*/ 390 w 452"/>
                <a:gd name="T63" fmla="*/ 301 h 674"/>
                <a:gd name="T64" fmla="*/ 343 w 452"/>
                <a:gd name="T65" fmla="*/ 207 h 674"/>
                <a:gd name="T66" fmla="*/ 331 w 452"/>
                <a:gd name="T67" fmla="*/ 204 h 674"/>
                <a:gd name="T68" fmla="*/ 286 w 452"/>
                <a:gd name="T69" fmla="*/ 261 h 674"/>
                <a:gd name="T70" fmla="*/ 336 w 452"/>
                <a:gd name="T71" fmla="*/ 166 h 674"/>
                <a:gd name="T72" fmla="*/ 348 w 452"/>
                <a:gd name="T73" fmla="*/ 0 h 674"/>
                <a:gd name="T74" fmla="*/ 367 w 452"/>
                <a:gd name="T75" fmla="*/ 12 h 674"/>
                <a:gd name="T76" fmla="*/ 364 w 452"/>
                <a:gd name="T77" fmla="*/ 102 h 674"/>
                <a:gd name="T78" fmla="*/ 393 w 452"/>
                <a:gd name="T79" fmla="*/ 76 h 674"/>
                <a:gd name="T80" fmla="*/ 421 w 452"/>
                <a:gd name="T81" fmla="*/ 161 h 674"/>
                <a:gd name="T82" fmla="*/ 412 w 452"/>
                <a:gd name="T83" fmla="*/ 328 h 674"/>
                <a:gd name="T84" fmla="*/ 402 w 452"/>
                <a:gd name="T85" fmla="*/ 456 h 674"/>
                <a:gd name="T86" fmla="*/ 412 w 452"/>
                <a:gd name="T87" fmla="*/ 525 h 674"/>
                <a:gd name="T88" fmla="*/ 440 w 452"/>
                <a:gd name="T89" fmla="*/ 570 h 674"/>
                <a:gd name="T90" fmla="*/ 445 w 452"/>
                <a:gd name="T91" fmla="*/ 653 h 674"/>
                <a:gd name="T92" fmla="*/ 452 w 452"/>
                <a:gd name="T93" fmla="*/ 674 h 674"/>
                <a:gd name="T94" fmla="*/ 417 w 452"/>
                <a:gd name="T95" fmla="*/ 669 h 674"/>
                <a:gd name="T96" fmla="*/ 407 w 452"/>
                <a:gd name="T97" fmla="*/ 624 h 674"/>
                <a:gd name="T98" fmla="*/ 233 w 452"/>
                <a:gd name="T99" fmla="*/ 629 h 674"/>
                <a:gd name="T100" fmla="*/ 179 w 452"/>
                <a:gd name="T101" fmla="*/ 631 h 674"/>
                <a:gd name="T102" fmla="*/ 114 w 452"/>
                <a:gd name="T103" fmla="*/ 624 h 674"/>
                <a:gd name="T104" fmla="*/ 36 w 452"/>
                <a:gd name="T105" fmla="*/ 577 h 674"/>
                <a:gd name="T106" fmla="*/ 0 w 452"/>
                <a:gd name="T107" fmla="*/ 487 h 674"/>
                <a:gd name="T108" fmla="*/ 5 w 452"/>
                <a:gd name="T109" fmla="*/ 349 h 674"/>
                <a:gd name="T110" fmla="*/ 50 w 452"/>
                <a:gd name="T111" fmla="*/ 209 h 674"/>
                <a:gd name="T112" fmla="*/ 55 w 452"/>
                <a:gd name="T113" fmla="*/ 40 h 674"/>
                <a:gd name="T114" fmla="*/ 64 w 452"/>
                <a:gd name="T115" fmla="*/ 5 h 674"/>
                <a:gd name="T116" fmla="*/ 64 w 452"/>
                <a:gd name="T117" fmla="*/ 5 h 6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674"/>
                <a:gd name="T179" fmla="*/ 452 w 452"/>
                <a:gd name="T180" fmla="*/ 674 h 6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674">
                  <a:moveTo>
                    <a:pt x="64" y="5"/>
                  </a:moveTo>
                  <a:lnTo>
                    <a:pt x="69" y="218"/>
                  </a:lnTo>
                  <a:lnTo>
                    <a:pt x="74" y="498"/>
                  </a:lnTo>
                  <a:lnTo>
                    <a:pt x="74" y="529"/>
                  </a:lnTo>
                  <a:lnTo>
                    <a:pt x="55" y="373"/>
                  </a:lnTo>
                  <a:lnTo>
                    <a:pt x="52" y="254"/>
                  </a:lnTo>
                  <a:lnTo>
                    <a:pt x="22" y="351"/>
                  </a:lnTo>
                  <a:lnTo>
                    <a:pt x="22" y="496"/>
                  </a:lnTo>
                  <a:lnTo>
                    <a:pt x="55" y="584"/>
                  </a:lnTo>
                  <a:lnTo>
                    <a:pt x="102" y="582"/>
                  </a:lnTo>
                  <a:lnTo>
                    <a:pt x="224" y="498"/>
                  </a:lnTo>
                  <a:lnTo>
                    <a:pt x="290" y="404"/>
                  </a:lnTo>
                  <a:lnTo>
                    <a:pt x="324" y="358"/>
                  </a:lnTo>
                  <a:lnTo>
                    <a:pt x="367" y="349"/>
                  </a:lnTo>
                  <a:lnTo>
                    <a:pt x="364" y="368"/>
                  </a:lnTo>
                  <a:lnTo>
                    <a:pt x="348" y="380"/>
                  </a:lnTo>
                  <a:lnTo>
                    <a:pt x="290" y="439"/>
                  </a:lnTo>
                  <a:lnTo>
                    <a:pt x="245" y="508"/>
                  </a:lnTo>
                  <a:lnTo>
                    <a:pt x="157" y="570"/>
                  </a:lnTo>
                  <a:lnTo>
                    <a:pt x="98" y="605"/>
                  </a:lnTo>
                  <a:lnTo>
                    <a:pt x="160" y="593"/>
                  </a:lnTo>
                  <a:lnTo>
                    <a:pt x="245" y="541"/>
                  </a:lnTo>
                  <a:lnTo>
                    <a:pt x="293" y="496"/>
                  </a:lnTo>
                  <a:lnTo>
                    <a:pt x="336" y="425"/>
                  </a:lnTo>
                  <a:lnTo>
                    <a:pt x="324" y="487"/>
                  </a:lnTo>
                  <a:lnTo>
                    <a:pt x="271" y="555"/>
                  </a:lnTo>
                  <a:lnTo>
                    <a:pt x="155" y="615"/>
                  </a:lnTo>
                  <a:lnTo>
                    <a:pt x="214" y="615"/>
                  </a:lnTo>
                  <a:lnTo>
                    <a:pt x="293" y="567"/>
                  </a:lnTo>
                  <a:lnTo>
                    <a:pt x="407" y="570"/>
                  </a:lnTo>
                  <a:lnTo>
                    <a:pt x="383" y="442"/>
                  </a:lnTo>
                  <a:lnTo>
                    <a:pt x="390" y="301"/>
                  </a:lnTo>
                  <a:lnTo>
                    <a:pt x="343" y="207"/>
                  </a:lnTo>
                  <a:lnTo>
                    <a:pt x="331" y="204"/>
                  </a:lnTo>
                  <a:lnTo>
                    <a:pt x="286" y="261"/>
                  </a:lnTo>
                  <a:lnTo>
                    <a:pt x="336" y="166"/>
                  </a:lnTo>
                  <a:lnTo>
                    <a:pt x="348" y="0"/>
                  </a:lnTo>
                  <a:lnTo>
                    <a:pt x="367" y="12"/>
                  </a:lnTo>
                  <a:lnTo>
                    <a:pt x="364" y="102"/>
                  </a:lnTo>
                  <a:lnTo>
                    <a:pt x="393" y="76"/>
                  </a:lnTo>
                  <a:lnTo>
                    <a:pt x="421" y="161"/>
                  </a:lnTo>
                  <a:lnTo>
                    <a:pt x="412" y="328"/>
                  </a:lnTo>
                  <a:lnTo>
                    <a:pt x="402" y="456"/>
                  </a:lnTo>
                  <a:lnTo>
                    <a:pt x="412" y="525"/>
                  </a:lnTo>
                  <a:lnTo>
                    <a:pt x="440" y="570"/>
                  </a:lnTo>
                  <a:lnTo>
                    <a:pt x="445" y="653"/>
                  </a:lnTo>
                  <a:lnTo>
                    <a:pt x="452" y="674"/>
                  </a:lnTo>
                  <a:lnTo>
                    <a:pt x="417" y="669"/>
                  </a:lnTo>
                  <a:lnTo>
                    <a:pt x="407" y="624"/>
                  </a:lnTo>
                  <a:lnTo>
                    <a:pt x="233" y="629"/>
                  </a:lnTo>
                  <a:lnTo>
                    <a:pt x="179" y="631"/>
                  </a:lnTo>
                  <a:lnTo>
                    <a:pt x="114" y="624"/>
                  </a:lnTo>
                  <a:lnTo>
                    <a:pt x="36" y="577"/>
                  </a:lnTo>
                  <a:lnTo>
                    <a:pt x="0" y="487"/>
                  </a:lnTo>
                  <a:lnTo>
                    <a:pt x="5" y="349"/>
                  </a:lnTo>
                  <a:lnTo>
                    <a:pt x="50" y="209"/>
                  </a:lnTo>
                  <a:lnTo>
                    <a:pt x="55" y="40"/>
                  </a:lnTo>
                  <a:lnTo>
                    <a:pt x="6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2" name="Freeform 435"/>
            <p:cNvSpPr>
              <a:spLocks/>
            </p:cNvSpPr>
            <p:nvPr/>
          </p:nvSpPr>
          <p:spPr bwMode="auto">
            <a:xfrm>
              <a:off x="1783" y="1122"/>
              <a:ext cx="271" cy="60"/>
            </a:xfrm>
            <a:custGeom>
              <a:avLst/>
              <a:gdLst>
                <a:gd name="T0" fmla="*/ 0 w 271"/>
                <a:gd name="T1" fmla="*/ 19 h 60"/>
                <a:gd name="T2" fmla="*/ 0 w 271"/>
                <a:gd name="T3" fmla="*/ 50 h 60"/>
                <a:gd name="T4" fmla="*/ 40 w 271"/>
                <a:gd name="T5" fmla="*/ 60 h 60"/>
                <a:gd name="T6" fmla="*/ 128 w 271"/>
                <a:gd name="T7" fmla="*/ 50 h 60"/>
                <a:gd name="T8" fmla="*/ 271 w 271"/>
                <a:gd name="T9" fmla="*/ 12 h 60"/>
                <a:gd name="T10" fmla="*/ 245 w 271"/>
                <a:gd name="T11" fmla="*/ 10 h 60"/>
                <a:gd name="T12" fmla="*/ 150 w 271"/>
                <a:gd name="T13" fmla="*/ 34 h 60"/>
                <a:gd name="T14" fmla="*/ 64 w 271"/>
                <a:gd name="T15" fmla="*/ 50 h 60"/>
                <a:gd name="T16" fmla="*/ 19 w 271"/>
                <a:gd name="T17" fmla="*/ 46 h 60"/>
                <a:gd name="T18" fmla="*/ 14 w 271"/>
                <a:gd name="T19" fmla="*/ 31 h 60"/>
                <a:gd name="T20" fmla="*/ 12 w 271"/>
                <a:gd name="T21" fmla="*/ 0 h 60"/>
                <a:gd name="T22" fmla="*/ 0 w 271"/>
                <a:gd name="T23" fmla="*/ 19 h 60"/>
                <a:gd name="T24" fmla="*/ 0 w 271"/>
                <a:gd name="T25" fmla="*/ 1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60"/>
                <a:gd name="T41" fmla="*/ 271 w 27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60">
                  <a:moveTo>
                    <a:pt x="0" y="19"/>
                  </a:moveTo>
                  <a:lnTo>
                    <a:pt x="0" y="50"/>
                  </a:lnTo>
                  <a:lnTo>
                    <a:pt x="40" y="60"/>
                  </a:lnTo>
                  <a:lnTo>
                    <a:pt x="128" y="50"/>
                  </a:lnTo>
                  <a:lnTo>
                    <a:pt x="271" y="12"/>
                  </a:lnTo>
                  <a:lnTo>
                    <a:pt x="245" y="10"/>
                  </a:lnTo>
                  <a:lnTo>
                    <a:pt x="150" y="34"/>
                  </a:lnTo>
                  <a:lnTo>
                    <a:pt x="64" y="50"/>
                  </a:lnTo>
                  <a:lnTo>
                    <a:pt x="19" y="46"/>
                  </a:lnTo>
                  <a:lnTo>
                    <a:pt x="14" y="31"/>
                  </a:lnTo>
                  <a:lnTo>
                    <a:pt x="12" y="0"/>
                  </a:lnTo>
                  <a:lnTo>
                    <a:pt x="0"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3" name="Freeform 436"/>
            <p:cNvSpPr>
              <a:spLocks/>
            </p:cNvSpPr>
            <p:nvPr/>
          </p:nvSpPr>
          <p:spPr bwMode="auto">
            <a:xfrm>
              <a:off x="2301" y="838"/>
              <a:ext cx="172" cy="166"/>
            </a:xfrm>
            <a:custGeom>
              <a:avLst/>
              <a:gdLst>
                <a:gd name="T0" fmla="*/ 0 w 172"/>
                <a:gd name="T1" fmla="*/ 54 h 166"/>
                <a:gd name="T2" fmla="*/ 34 w 172"/>
                <a:gd name="T3" fmla="*/ 42 h 166"/>
                <a:gd name="T4" fmla="*/ 105 w 172"/>
                <a:gd name="T5" fmla="*/ 0 h 166"/>
                <a:gd name="T6" fmla="*/ 48 w 172"/>
                <a:gd name="T7" fmla="*/ 57 h 166"/>
                <a:gd name="T8" fmla="*/ 110 w 172"/>
                <a:gd name="T9" fmla="*/ 61 h 166"/>
                <a:gd name="T10" fmla="*/ 141 w 172"/>
                <a:gd name="T11" fmla="*/ 66 h 166"/>
                <a:gd name="T12" fmla="*/ 139 w 172"/>
                <a:gd name="T13" fmla="*/ 102 h 166"/>
                <a:gd name="T14" fmla="*/ 172 w 172"/>
                <a:gd name="T15" fmla="*/ 152 h 166"/>
                <a:gd name="T16" fmla="*/ 153 w 172"/>
                <a:gd name="T17" fmla="*/ 166 h 166"/>
                <a:gd name="T18" fmla="*/ 112 w 172"/>
                <a:gd name="T19" fmla="*/ 109 h 166"/>
                <a:gd name="T20" fmla="*/ 108 w 172"/>
                <a:gd name="T21" fmla="*/ 142 h 166"/>
                <a:gd name="T22" fmla="*/ 67 w 172"/>
                <a:gd name="T23" fmla="*/ 152 h 166"/>
                <a:gd name="T24" fmla="*/ 72 w 172"/>
                <a:gd name="T25" fmla="*/ 118 h 166"/>
                <a:gd name="T26" fmla="*/ 3 w 172"/>
                <a:gd name="T27" fmla="*/ 111 h 166"/>
                <a:gd name="T28" fmla="*/ 8 w 172"/>
                <a:gd name="T29" fmla="*/ 99 h 166"/>
                <a:gd name="T30" fmla="*/ 108 w 172"/>
                <a:gd name="T31" fmla="*/ 97 h 166"/>
                <a:gd name="T32" fmla="*/ 108 w 172"/>
                <a:gd name="T33" fmla="*/ 78 h 166"/>
                <a:gd name="T34" fmla="*/ 29 w 172"/>
                <a:gd name="T35" fmla="*/ 73 h 166"/>
                <a:gd name="T36" fmla="*/ 3 w 172"/>
                <a:gd name="T37" fmla="*/ 76 h 166"/>
                <a:gd name="T38" fmla="*/ 0 w 172"/>
                <a:gd name="T39" fmla="*/ 54 h 166"/>
                <a:gd name="T40" fmla="*/ 0 w 172"/>
                <a:gd name="T41" fmla="*/ 54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66"/>
                <a:gd name="T65" fmla="*/ 172 w 17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66">
                  <a:moveTo>
                    <a:pt x="0" y="54"/>
                  </a:moveTo>
                  <a:lnTo>
                    <a:pt x="34" y="42"/>
                  </a:lnTo>
                  <a:lnTo>
                    <a:pt x="105" y="0"/>
                  </a:lnTo>
                  <a:lnTo>
                    <a:pt x="48" y="57"/>
                  </a:lnTo>
                  <a:lnTo>
                    <a:pt x="110" y="61"/>
                  </a:lnTo>
                  <a:lnTo>
                    <a:pt x="141" y="66"/>
                  </a:lnTo>
                  <a:lnTo>
                    <a:pt x="139" y="102"/>
                  </a:lnTo>
                  <a:lnTo>
                    <a:pt x="172" y="152"/>
                  </a:lnTo>
                  <a:lnTo>
                    <a:pt x="153" y="166"/>
                  </a:lnTo>
                  <a:lnTo>
                    <a:pt x="112" y="109"/>
                  </a:lnTo>
                  <a:lnTo>
                    <a:pt x="108" y="142"/>
                  </a:lnTo>
                  <a:lnTo>
                    <a:pt x="67" y="152"/>
                  </a:lnTo>
                  <a:lnTo>
                    <a:pt x="72" y="118"/>
                  </a:lnTo>
                  <a:lnTo>
                    <a:pt x="3" y="111"/>
                  </a:lnTo>
                  <a:lnTo>
                    <a:pt x="8" y="99"/>
                  </a:lnTo>
                  <a:lnTo>
                    <a:pt x="108" y="97"/>
                  </a:lnTo>
                  <a:lnTo>
                    <a:pt x="108" y="78"/>
                  </a:lnTo>
                  <a:lnTo>
                    <a:pt x="29" y="73"/>
                  </a:lnTo>
                  <a:lnTo>
                    <a:pt x="3" y="76"/>
                  </a:lnTo>
                  <a:lnTo>
                    <a:pt x="0"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4" name="Freeform 437"/>
            <p:cNvSpPr>
              <a:spLocks/>
            </p:cNvSpPr>
            <p:nvPr/>
          </p:nvSpPr>
          <p:spPr bwMode="auto">
            <a:xfrm>
              <a:off x="2444" y="904"/>
              <a:ext cx="86" cy="126"/>
            </a:xfrm>
            <a:custGeom>
              <a:avLst/>
              <a:gdLst>
                <a:gd name="T0" fmla="*/ 86 w 86"/>
                <a:gd name="T1" fmla="*/ 14 h 126"/>
                <a:gd name="T2" fmla="*/ 26 w 86"/>
                <a:gd name="T3" fmla="*/ 83 h 126"/>
                <a:gd name="T4" fmla="*/ 0 w 86"/>
                <a:gd name="T5" fmla="*/ 126 h 126"/>
                <a:gd name="T6" fmla="*/ 10 w 86"/>
                <a:gd name="T7" fmla="*/ 86 h 126"/>
                <a:gd name="T8" fmla="*/ 84 w 86"/>
                <a:gd name="T9" fmla="*/ 0 h 126"/>
                <a:gd name="T10" fmla="*/ 86 w 86"/>
                <a:gd name="T11" fmla="*/ 14 h 126"/>
                <a:gd name="T12" fmla="*/ 86 w 86"/>
                <a:gd name="T13" fmla="*/ 14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6" y="14"/>
                  </a:moveTo>
                  <a:lnTo>
                    <a:pt x="26" y="83"/>
                  </a:lnTo>
                  <a:lnTo>
                    <a:pt x="0" y="126"/>
                  </a:lnTo>
                  <a:lnTo>
                    <a:pt x="10" y="86"/>
                  </a:lnTo>
                  <a:lnTo>
                    <a:pt x="84" y="0"/>
                  </a:lnTo>
                  <a:lnTo>
                    <a:pt x="86"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5" name="Freeform 438"/>
            <p:cNvSpPr>
              <a:spLocks/>
            </p:cNvSpPr>
            <p:nvPr/>
          </p:nvSpPr>
          <p:spPr bwMode="auto">
            <a:xfrm>
              <a:off x="2397" y="963"/>
              <a:ext cx="23" cy="122"/>
            </a:xfrm>
            <a:custGeom>
              <a:avLst/>
              <a:gdLst>
                <a:gd name="T0" fmla="*/ 7 w 23"/>
                <a:gd name="T1" fmla="*/ 0 h 122"/>
                <a:gd name="T2" fmla="*/ 23 w 23"/>
                <a:gd name="T3" fmla="*/ 50 h 122"/>
                <a:gd name="T4" fmla="*/ 16 w 23"/>
                <a:gd name="T5" fmla="*/ 122 h 122"/>
                <a:gd name="T6" fmla="*/ 0 w 23"/>
                <a:gd name="T7" fmla="*/ 10 h 122"/>
                <a:gd name="T8" fmla="*/ 7 w 23"/>
                <a:gd name="T9" fmla="*/ 0 h 122"/>
                <a:gd name="T10" fmla="*/ 7 w 23"/>
                <a:gd name="T11" fmla="*/ 0 h 122"/>
                <a:gd name="T12" fmla="*/ 0 60000 65536"/>
                <a:gd name="T13" fmla="*/ 0 60000 65536"/>
                <a:gd name="T14" fmla="*/ 0 60000 65536"/>
                <a:gd name="T15" fmla="*/ 0 60000 65536"/>
                <a:gd name="T16" fmla="*/ 0 60000 65536"/>
                <a:gd name="T17" fmla="*/ 0 60000 65536"/>
                <a:gd name="T18" fmla="*/ 0 w 23"/>
                <a:gd name="T19" fmla="*/ 0 h 122"/>
                <a:gd name="T20" fmla="*/ 23 w 2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 h="122">
                  <a:moveTo>
                    <a:pt x="7" y="0"/>
                  </a:moveTo>
                  <a:lnTo>
                    <a:pt x="23" y="50"/>
                  </a:lnTo>
                  <a:lnTo>
                    <a:pt x="16" y="122"/>
                  </a:lnTo>
                  <a:lnTo>
                    <a:pt x="0" y="10"/>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6" name="Freeform 439"/>
            <p:cNvSpPr>
              <a:spLocks/>
            </p:cNvSpPr>
            <p:nvPr/>
          </p:nvSpPr>
          <p:spPr bwMode="auto">
            <a:xfrm>
              <a:off x="2420" y="1051"/>
              <a:ext cx="89" cy="152"/>
            </a:xfrm>
            <a:custGeom>
              <a:avLst/>
              <a:gdLst>
                <a:gd name="T0" fmla="*/ 24 w 89"/>
                <a:gd name="T1" fmla="*/ 0 h 152"/>
                <a:gd name="T2" fmla="*/ 31 w 89"/>
                <a:gd name="T3" fmla="*/ 29 h 152"/>
                <a:gd name="T4" fmla="*/ 89 w 89"/>
                <a:gd name="T5" fmla="*/ 93 h 152"/>
                <a:gd name="T6" fmla="*/ 65 w 89"/>
                <a:gd name="T7" fmla="*/ 98 h 152"/>
                <a:gd name="T8" fmla="*/ 53 w 89"/>
                <a:gd name="T9" fmla="*/ 152 h 152"/>
                <a:gd name="T10" fmla="*/ 46 w 89"/>
                <a:gd name="T11" fmla="*/ 74 h 152"/>
                <a:gd name="T12" fmla="*/ 17 w 89"/>
                <a:gd name="T13" fmla="*/ 24 h 152"/>
                <a:gd name="T14" fmla="*/ 0 w 89"/>
                <a:gd name="T15" fmla="*/ 34 h 152"/>
                <a:gd name="T16" fmla="*/ 0 w 89"/>
                <a:gd name="T17" fmla="*/ 17 h 152"/>
                <a:gd name="T18" fmla="*/ 24 w 89"/>
                <a:gd name="T19" fmla="*/ 0 h 152"/>
                <a:gd name="T20" fmla="*/ 24 w 89"/>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52"/>
                <a:gd name="T35" fmla="*/ 89 w 8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52">
                  <a:moveTo>
                    <a:pt x="24" y="0"/>
                  </a:moveTo>
                  <a:lnTo>
                    <a:pt x="31" y="29"/>
                  </a:lnTo>
                  <a:lnTo>
                    <a:pt x="89" y="93"/>
                  </a:lnTo>
                  <a:lnTo>
                    <a:pt x="65" y="98"/>
                  </a:lnTo>
                  <a:lnTo>
                    <a:pt x="53" y="152"/>
                  </a:lnTo>
                  <a:lnTo>
                    <a:pt x="46" y="74"/>
                  </a:lnTo>
                  <a:lnTo>
                    <a:pt x="17" y="24"/>
                  </a:lnTo>
                  <a:lnTo>
                    <a:pt x="0" y="34"/>
                  </a:lnTo>
                  <a:lnTo>
                    <a:pt x="0" y="1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7" name="Freeform 440"/>
            <p:cNvSpPr>
              <a:spLocks/>
            </p:cNvSpPr>
            <p:nvPr/>
          </p:nvSpPr>
          <p:spPr bwMode="auto">
            <a:xfrm>
              <a:off x="2411" y="1028"/>
              <a:ext cx="143" cy="410"/>
            </a:xfrm>
            <a:custGeom>
              <a:avLst/>
              <a:gdLst>
                <a:gd name="T0" fmla="*/ 138 w 143"/>
                <a:gd name="T1" fmla="*/ 33 h 410"/>
                <a:gd name="T2" fmla="*/ 59 w 143"/>
                <a:gd name="T3" fmla="*/ 272 h 410"/>
                <a:gd name="T4" fmla="*/ 0 w 143"/>
                <a:gd name="T5" fmla="*/ 410 h 410"/>
                <a:gd name="T6" fmla="*/ 109 w 143"/>
                <a:gd name="T7" fmla="*/ 66 h 410"/>
                <a:gd name="T8" fmla="*/ 143 w 143"/>
                <a:gd name="T9" fmla="*/ 0 h 410"/>
                <a:gd name="T10" fmla="*/ 138 w 143"/>
                <a:gd name="T11" fmla="*/ 33 h 410"/>
                <a:gd name="T12" fmla="*/ 138 w 143"/>
                <a:gd name="T13" fmla="*/ 33 h 410"/>
                <a:gd name="T14" fmla="*/ 0 60000 65536"/>
                <a:gd name="T15" fmla="*/ 0 60000 65536"/>
                <a:gd name="T16" fmla="*/ 0 60000 65536"/>
                <a:gd name="T17" fmla="*/ 0 60000 65536"/>
                <a:gd name="T18" fmla="*/ 0 60000 65536"/>
                <a:gd name="T19" fmla="*/ 0 60000 65536"/>
                <a:gd name="T20" fmla="*/ 0 60000 65536"/>
                <a:gd name="T21" fmla="*/ 0 w 143"/>
                <a:gd name="T22" fmla="*/ 0 h 410"/>
                <a:gd name="T23" fmla="*/ 143 w 143"/>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10">
                  <a:moveTo>
                    <a:pt x="138" y="33"/>
                  </a:moveTo>
                  <a:lnTo>
                    <a:pt x="59" y="272"/>
                  </a:lnTo>
                  <a:lnTo>
                    <a:pt x="0" y="410"/>
                  </a:lnTo>
                  <a:lnTo>
                    <a:pt x="109" y="66"/>
                  </a:lnTo>
                  <a:lnTo>
                    <a:pt x="143" y="0"/>
                  </a:lnTo>
                  <a:lnTo>
                    <a:pt x="138"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8" name="Freeform 441"/>
            <p:cNvSpPr>
              <a:spLocks/>
            </p:cNvSpPr>
            <p:nvPr/>
          </p:nvSpPr>
          <p:spPr bwMode="auto">
            <a:xfrm>
              <a:off x="2121" y="1144"/>
              <a:ext cx="352" cy="690"/>
            </a:xfrm>
            <a:custGeom>
              <a:avLst/>
              <a:gdLst>
                <a:gd name="T0" fmla="*/ 352 w 352"/>
                <a:gd name="T1" fmla="*/ 35 h 690"/>
                <a:gd name="T2" fmla="*/ 330 w 352"/>
                <a:gd name="T3" fmla="*/ 123 h 690"/>
                <a:gd name="T4" fmla="*/ 304 w 352"/>
                <a:gd name="T5" fmla="*/ 194 h 690"/>
                <a:gd name="T6" fmla="*/ 292 w 352"/>
                <a:gd name="T7" fmla="*/ 313 h 690"/>
                <a:gd name="T8" fmla="*/ 261 w 352"/>
                <a:gd name="T9" fmla="*/ 394 h 690"/>
                <a:gd name="T10" fmla="*/ 238 w 352"/>
                <a:gd name="T11" fmla="*/ 451 h 690"/>
                <a:gd name="T12" fmla="*/ 221 w 352"/>
                <a:gd name="T13" fmla="*/ 522 h 690"/>
                <a:gd name="T14" fmla="*/ 200 w 352"/>
                <a:gd name="T15" fmla="*/ 588 h 690"/>
                <a:gd name="T16" fmla="*/ 178 w 352"/>
                <a:gd name="T17" fmla="*/ 655 h 690"/>
                <a:gd name="T18" fmla="*/ 178 w 352"/>
                <a:gd name="T19" fmla="*/ 690 h 690"/>
                <a:gd name="T20" fmla="*/ 71 w 352"/>
                <a:gd name="T21" fmla="*/ 679 h 690"/>
                <a:gd name="T22" fmla="*/ 0 w 352"/>
                <a:gd name="T23" fmla="*/ 669 h 690"/>
                <a:gd name="T24" fmla="*/ 7 w 352"/>
                <a:gd name="T25" fmla="*/ 657 h 690"/>
                <a:gd name="T26" fmla="*/ 57 w 352"/>
                <a:gd name="T27" fmla="*/ 662 h 690"/>
                <a:gd name="T28" fmla="*/ 159 w 352"/>
                <a:gd name="T29" fmla="*/ 482 h 690"/>
                <a:gd name="T30" fmla="*/ 214 w 352"/>
                <a:gd name="T31" fmla="*/ 346 h 690"/>
                <a:gd name="T32" fmla="*/ 238 w 352"/>
                <a:gd name="T33" fmla="*/ 292 h 690"/>
                <a:gd name="T34" fmla="*/ 209 w 352"/>
                <a:gd name="T35" fmla="*/ 394 h 690"/>
                <a:gd name="T36" fmla="*/ 164 w 352"/>
                <a:gd name="T37" fmla="*/ 558 h 690"/>
                <a:gd name="T38" fmla="*/ 171 w 352"/>
                <a:gd name="T39" fmla="*/ 610 h 690"/>
                <a:gd name="T40" fmla="*/ 221 w 352"/>
                <a:gd name="T41" fmla="*/ 420 h 690"/>
                <a:gd name="T42" fmla="*/ 264 w 352"/>
                <a:gd name="T43" fmla="*/ 344 h 690"/>
                <a:gd name="T44" fmla="*/ 290 w 352"/>
                <a:gd name="T45" fmla="*/ 199 h 690"/>
                <a:gd name="T46" fmla="*/ 328 w 352"/>
                <a:gd name="T47" fmla="*/ 73 h 690"/>
                <a:gd name="T48" fmla="*/ 349 w 352"/>
                <a:gd name="T49" fmla="*/ 0 h 690"/>
                <a:gd name="T50" fmla="*/ 352 w 352"/>
                <a:gd name="T51" fmla="*/ 35 h 690"/>
                <a:gd name="T52" fmla="*/ 352 w 352"/>
                <a:gd name="T53" fmla="*/ 3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
                <a:gd name="T82" fmla="*/ 0 h 690"/>
                <a:gd name="T83" fmla="*/ 352 w 352"/>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 h="690">
                  <a:moveTo>
                    <a:pt x="352" y="35"/>
                  </a:moveTo>
                  <a:lnTo>
                    <a:pt x="330" y="123"/>
                  </a:lnTo>
                  <a:lnTo>
                    <a:pt x="304" y="194"/>
                  </a:lnTo>
                  <a:lnTo>
                    <a:pt x="292" y="313"/>
                  </a:lnTo>
                  <a:lnTo>
                    <a:pt x="261" y="394"/>
                  </a:lnTo>
                  <a:lnTo>
                    <a:pt x="238" y="451"/>
                  </a:lnTo>
                  <a:lnTo>
                    <a:pt x="221" y="522"/>
                  </a:lnTo>
                  <a:lnTo>
                    <a:pt x="200" y="588"/>
                  </a:lnTo>
                  <a:lnTo>
                    <a:pt x="178" y="655"/>
                  </a:lnTo>
                  <a:lnTo>
                    <a:pt x="178" y="690"/>
                  </a:lnTo>
                  <a:lnTo>
                    <a:pt x="71" y="679"/>
                  </a:lnTo>
                  <a:lnTo>
                    <a:pt x="0" y="669"/>
                  </a:lnTo>
                  <a:lnTo>
                    <a:pt x="7" y="657"/>
                  </a:lnTo>
                  <a:lnTo>
                    <a:pt x="57" y="662"/>
                  </a:lnTo>
                  <a:lnTo>
                    <a:pt x="159" y="482"/>
                  </a:lnTo>
                  <a:lnTo>
                    <a:pt x="214" y="346"/>
                  </a:lnTo>
                  <a:lnTo>
                    <a:pt x="238" y="292"/>
                  </a:lnTo>
                  <a:lnTo>
                    <a:pt x="209" y="394"/>
                  </a:lnTo>
                  <a:lnTo>
                    <a:pt x="164" y="558"/>
                  </a:lnTo>
                  <a:lnTo>
                    <a:pt x="171" y="610"/>
                  </a:lnTo>
                  <a:lnTo>
                    <a:pt x="221" y="420"/>
                  </a:lnTo>
                  <a:lnTo>
                    <a:pt x="264" y="344"/>
                  </a:lnTo>
                  <a:lnTo>
                    <a:pt x="290" y="199"/>
                  </a:lnTo>
                  <a:lnTo>
                    <a:pt x="328" y="73"/>
                  </a:lnTo>
                  <a:lnTo>
                    <a:pt x="349" y="0"/>
                  </a:lnTo>
                  <a:lnTo>
                    <a:pt x="352"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9" name="Freeform 442"/>
            <p:cNvSpPr>
              <a:spLocks/>
            </p:cNvSpPr>
            <p:nvPr/>
          </p:nvSpPr>
          <p:spPr bwMode="auto">
            <a:xfrm>
              <a:off x="2344" y="1042"/>
              <a:ext cx="69" cy="427"/>
            </a:xfrm>
            <a:custGeom>
              <a:avLst/>
              <a:gdLst>
                <a:gd name="T0" fmla="*/ 69 w 69"/>
                <a:gd name="T1" fmla="*/ 35 h 427"/>
                <a:gd name="T2" fmla="*/ 38 w 69"/>
                <a:gd name="T3" fmla="*/ 145 h 427"/>
                <a:gd name="T4" fmla="*/ 38 w 69"/>
                <a:gd name="T5" fmla="*/ 294 h 427"/>
                <a:gd name="T6" fmla="*/ 0 w 69"/>
                <a:gd name="T7" fmla="*/ 427 h 427"/>
                <a:gd name="T8" fmla="*/ 26 w 69"/>
                <a:gd name="T9" fmla="*/ 268 h 427"/>
                <a:gd name="T10" fmla="*/ 24 w 69"/>
                <a:gd name="T11" fmla="*/ 140 h 427"/>
                <a:gd name="T12" fmla="*/ 69 w 69"/>
                <a:gd name="T13" fmla="*/ 0 h 427"/>
                <a:gd name="T14" fmla="*/ 69 w 69"/>
                <a:gd name="T15" fmla="*/ 35 h 427"/>
                <a:gd name="T16" fmla="*/ 69 w 69"/>
                <a:gd name="T17" fmla="*/ 35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27"/>
                <a:gd name="T29" fmla="*/ 69 w 69"/>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27">
                  <a:moveTo>
                    <a:pt x="69" y="35"/>
                  </a:moveTo>
                  <a:lnTo>
                    <a:pt x="38" y="145"/>
                  </a:lnTo>
                  <a:lnTo>
                    <a:pt x="38" y="294"/>
                  </a:lnTo>
                  <a:lnTo>
                    <a:pt x="0" y="427"/>
                  </a:lnTo>
                  <a:lnTo>
                    <a:pt x="26" y="268"/>
                  </a:lnTo>
                  <a:lnTo>
                    <a:pt x="24" y="140"/>
                  </a:lnTo>
                  <a:lnTo>
                    <a:pt x="69" y="0"/>
                  </a:lnTo>
                  <a:lnTo>
                    <a:pt x="69"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0" name="Freeform 443"/>
            <p:cNvSpPr>
              <a:spLocks/>
            </p:cNvSpPr>
            <p:nvPr/>
          </p:nvSpPr>
          <p:spPr bwMode="auto">
            <a:xfrm>
              <a:off x="2147" y="1068"/>
              <a:ext cx="131" cy="650"/>
            </a:xfrm>
            <a:custGeom>
              <a:avLst/>
              <a:gdLst>
                <a:gd name="T0" fmla="*/ 126 w 131"/>
                <a:gd name="T1" fmla="*/ 0 h 650"/>
                <a:gd name="T2" fmla="*/ 74 w 131"/>
                <a:gd name="T3" fmla="*/ 62 h 650"/>
                <a:gd name="T4" fmla="*/ 131 w 131"/>
                <a:gd name="T5" fmla="*/ 135 h 650"/>
                <a:gd name="T6" fmla="*/ 124 w 131"/>
                <a:gd name="T7" fmla="*/ 147 h 650"/>
                <a:gd name="T8" fmla="*/ 40 w 131"/>
                <a:gd name="T9" fmla="*/ 73 h 650"/>
                <a:gd name="T10" fmla="*/ 24 w 131"/>
                <a:gd name="T11" fmla="*/ 83 h 650"/>
                <a:gd name="T12" fmla="*/ 78 w 131"/>
                <a:gd name="T13" fmla="*/ 142 h 650"/>
                <a:gd name="T14" fmla="*/ 100 w 131"/>
                <a:gd name="T15" fmla="*/ 242 h 650"/>
                <a:gd name="T16" fmla="*/ 45 w 131"/>
                <a:gd name="T17" fmla="*/ 199 h 650"/>
                <a:gd name="T18" fmla="*/ 31 w 131"/>
                <a:gd name="T19" fmla="*/ 313 h 650"/>
                <a:gd name="T20" fmla="*/ 28 w 131"/>
                <a:gd name="T21" fmla="*/ 505 h 650"/>
                <a:gd name="T22" fmla="*/ 40 w 131"/>
                <a:gd name="T23" fmla="*/ 650 h 650"/>
                <a:gd name="T24" fmla="*/ 9 w 131"/>
                <a:gd name="T25" fmla="*/ 475 h 650"/>
                <a:gd name="T26" fmla="*/ 14 w 131"/>
                <a:gd name="T27" fmla="*/ 289 h 650"/>
                <a:gd name="T28" fmla="*/ 5 w 131"/>
                <a:gd name="T29" fmla="*/ 168 h 650"/>
                <a:gd name="T30" fmla="*/ 0 w 131"/>
                <a:gd name="T31" fmla="*/ 81 h 650"/>
                <a:gd name="T32" fmla="*/ 45 w 131"/>
                <a:gd name="T33" fmla="*/ 54 h 650"/>
                <a:gd name="T34" fmla="*/ 93 w 131"/>
                <a:gd name="T35" fmla="*/ 7 h 650"/>
                <a:gd name="T36" fmla="*/ 126 w 131"/>
                <a:gd name="T37" fmla="*/ 0 h 650"/>
                <a:gd name="T38" fmla="*/ 126 w 131"/>
                <a:gd name="T39" fmla="*/ 0 h 6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650"/>
                <a:gd name="T62" fmla="*/ 131 w 131"/>
                <a:gd name="T63" fmla="*/ 650 h 6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650">
                  <a:moveTo>
                    <a:pt x="126" y="0"/>
                  </a:moveTo>
                  <a:lnTo>
                    <a:pt x="74" y="62"/>
                  </a:lnTo>
                  <a:lnTo>
                    <a:pt x="131" y="135"/>
                  </a:lnTo>
                  <a:lnTo>
                    <a:pt x="124" y="147"/>
                  </a:lnTo>
                  <a:lnTo>
                    <a:pt x="40" y="73"/>
                  </a:lnTo>
                  <a:lnTo>
                    <a:pt x="24" y="83"/>
                  </a:lnTo>
                  <a:lnTo>
                    <a:pt x="78" y="142"/>
                  </a:lnTo>
                  <a:lnTo>
                    <a:pt x="100" y="242"/>
                  </a:lnTo>
                  <a:lnTo>
                    <a:pt x="45" y="199"/>
                  </a:lnTo>
                  <a:lnTo>
                    <a:pt x="31" y="313"/>
                  </a:lnTo>
                  <a:lnTo>
                    <a:pt x="28" y="505"/>
                  </a:lnTo>
                  <a:lnTo>
                    <a:pt x="40" y="650"/>
                  </a:lnTo>
                  <a:lnTo>
                    <a:pt x="9" y="475"/>
                  </a:lnTo>
                  <a:lnTo>
                    <a:pt x="14" y="289"/>
                  </a:lnTo>
                  <a:lnTo>
                    <a:pt x="5" y="168"/>
                  </a:lnTo>
                  <a:lnTo>
                    <a:pt x="0" y="81"/>
                  </a:lnTo>
                  <a:lnTo>
                    <a:pt x="45" y="54"/>
                  </a:lnTo>
                  <a:lnTo>
                    <a:pt x="93" y="7"/>
                  </a:lnTo>
                  <a:lnTo>
                    <a:pt x="1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1" name="Freeform 444"/>
            <p:cNvSpPr>
              <a:spLocks/>
            </p:cNvSpPr>
            <p:nvPr/>
          </p:nvSpPr>
          <p:spPr bwMode="auto">
            <a:xfrm>
              <a:off x="2456" y="1132"/>
              <a:ext cx="283" cy="712"/>
            </a:xfrm>
            <a:custGeom>
              <a:avLst/>
              <a:gdLst>
                <a:gd name="T0" fmla="*/ 267 w 283"/>
                <a:gd name="T1" fmla="*/ 0 h 712"/>
                <a:gd name="T2" fmla="*/ 214 w 283"/>
                <a:gd name="T3" fmla="*/ 102 h 712"/>
                <a:gd name="T4" fmla="*/ 105 w 283"/>
                <a:gd name="T5" fmla="*/ 278 h 712"/>
                <a:gd name="T6" fmla="*/ 48 w 283"/>
                <a:gd name="T7" fmla="*/ 392 h 712"/>
                <a:gd name="T8" fmla="*/ 41 w 283"/>
                <a:gd name="T9" fmla="*/ 467 h 712"/>
                <a:gd name="T10" fmla="*/ 17 w 283"/>
                <a:gd name="T11" fmla="*/ 600 h 712"/>
                <a:gd name="T12" fmla="*/ 10 w 283"/>
                <a:gd name="T13" fmla="*/ 660 h 712"/>
                <a:gd name="T14" fmla="*/ 0 w 283"/>
                <a:gd name="T15" fmla="*/ 712 h 712"/>
                <a:gd name="T16" fmla="*/ 31 w 283"/>
                <a:gd name="T17" fmla="*/ 707 h 712"/>
                <a:gd name="T18" fmla="*/ 38 w 283"/>
                <a:gd name="T19" fmla="*/ 622 h 712"/>
                <a:gd name="T20" fmla="*/ 53 w 283"/>
                <a:gd name="T21" fmla="*/ 494 h 712"/>
                <a:gd name="T22" fmla="*/ 93 w 283"/>
                <a:gd name="T23" fmla="*/ 524 h 712"/>
                <a:gd name="T24" fmla="*/ 110 w 283"/>
                <a:gd name="T25" fmla="*/ 565 h 712"/>
                <a:gd name="T26" fmla="*/ 93 w 283"/>
                <a:gd name="T27" fmla="*/ 600 h 712"/>
                <a:gd name="T28" fmla="*/ 105 w 283"/>
                <a:gd name="T29" fmla="*/ 631 h 712"/>
                <a:gd name="T30" fmla="*/ 145 w 283"/>
                <a:gd name="T31" fmla="*/ 643 h 712"/>
                <a:gd name="T32" fmla="*/ 167 w 283"/>
                <a:gd name="T33" fmla="*/ 643 h 712"/>
                <a:gd name="T34" fmla="*/ 164 w 283"/>
                <a:gd name="T35" fmla="*/ 596 h 712"/>
                <a:gd name="T36" fmla="*/ 148 w 283"/>
                <a:gd name="T37" fmla="*/ 577 h 712"/>
                <a:gd name="T38" fmla="*/ 122 w 283"/>
                <a:gd name="T39" fmla="*/ 453 h 712"/>
                <a:gd name="T40" fmla="*/ 86 w 283"/>
                <a:gd name="T41" fmla="*/ 382 h 712"/>
                <a:gd name="T42" fmla="*/ 129 w 283"/>
                <a:gd name="T43" fmla="*/ 316 h 712"/>
                <a:gd name="T44" fmla="*/ 191 w 283"/>
                <a:gd name="T45" fmla="*/ 171 h 712"/>
                <a:gd name="T46" fmla="*/ 260 w 283"/>
                <a:gd name="T47" fmla="*/ 50 h 712"/>
                <a:gd name="T48" fmla="*/ 283 w 283"/>
                <a:gd name="T49" fmla="*/ 2 h 712"/>
                <a:gd name="T50" fmla="*/ 267 w 283"/>
                <a:gd name="T51" fmla="*/ 0 h 712"/>
                <a:gd name="T52" fmla="*/ 267 w 283"/>
                <a:gd name="T53" fmla="*/ 0 h 7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712"/>
                <a:gd name="T83" fmla="*/ 283 w 283"/>
                <a:gd name="T84" fmla="*/ 712 h 7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712">
                  <a:moveTo>
                    <a:pt x="267" y="0"/>
                  </a:moveTo>
                  <a:lnTo>
                    <a:pt x="214" y="102"/>
                  </a:lnTo>
                  <a:lnTo>
                    <a:pt x="105" y="278"/>
                  </a:lnTo>
                  <a:lnTo>
                    <a:pt x="48" y="392"/>
                  </a:lnTo>
                  <a:lnTo>
                    <a:pt x="41" y="467"/>
                  </a:lnTo>
                  <a:lnTo>
                    <a:pt x="17" y="600"/>
                  </a:lnTo>
                  <a:lnTo>
                    <a:pt x="10" y="660"/>
                  </a:lnTo>
                  <a:lnTo>
                    <a:pt x="0" y="712"/>
                  </a:lnTo>
                  <a:lnTo>
                    <a:pt x="31" y="707"/>
                  </a:lnTo>
                  <a:lnTo>
                    <a:pt x="38" y="622"/>
                  </a:lnTo>
                  <a:lnTo>
                    <a:pt x="53" y="494"/>
                  </a:lnTo>
                  <a:lnTo>
                    <a:pt x="93" y="524"/>
                  </a:lnTo>
                  <a:lnTo>
                    <a:pt x="110" y="565"/>
                  </a:lnTo>
                  <a:lnTo>
                    <a:pt x="93" y="600"/>
                  </a:lnTo>
                  <a:lnTo>
                    <a:pt x="105" y="631"/>
                  </a:lnTo>
                  <a:lnTo>
                    <a:pt x="145" y="643"/>
                  </a:lnTo>
                  <a:lnTo>
                    <a:pt x="167" y="643"/>
                  </a:lnTo>
                  <a:lnTo>
                    <a:pt x="164" y="596"/>
                  </a:lnTo>
                  <a:lnTo>
                    <a:pt x="148" y="577"/>
                  </a:lnTo>
                  <a:lnTo>
                    <a:pt x="122" y="453"/>
                  </a:lnTo>
                  <a:lnTo>
                    <a:pt x="86" y="382"/>
                  </a:lnTo>
                  <a:lnTo>
                    <a:pt x="129" y="316"/>
                  </a:lnTo>
                  <a:lnTo>
                    <a:pt x="191" y="171"/>
                  </a:lnTo>
                  <a:lnTo>
                    <a:pt x="260" y="50"/>
                  </a:lnTo>
                  <a:lnTo>
                    <a:pt x="283" y="2"/>
                  </a:lnTo>
                  <a:lnTo>
                    <a:pt x="26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2" name="Freeform 445"/>
            <p:cNvSpPr>
              <a:spLocks/>
            </p:cNvSpPr>
            <p:nvPr/>
          </p:nvSpPr>
          <p:spPr bwMode="auto">
            <a:xfrm>
              <a:off x="2135" y="484"/>
              <a:ext cx="105" cy="76"/>
            </a:xfrm>
            <a:custGeom>
              <a:avLst/>
              <a:gdLst>
                <a:gd name="T0" fmla="*/ 0 w 105"/>
                <a:gd name="T1" fmla="*/ 40 h 76"/>
                <a:gd name="T2" fmla="*/ 24 w 105"/>
                <a:gd name="T3" fmla="*/ 26 h 76"/>
                <a:gd name="T4" fmla="*/ 74 w 105"/>
                <a:gd name="T5" fmla="*/ 0 h 76"/>
                <a:gd name="T6" fmla="*/ 105 w 105"/>
                <a:gd name="T7" fmla="*/ 19 h 76"/>
                <a:gd name="T8" fmla="*/ 76 w 105"/>
                <a:gd name="T9" fmla="*/ 31 h 76"/>
                <a:gd name="T10" fmla="*/ 57 w 105"/>
                <a:gd name="T11" fmla="*/ 45 h 76"/>
                <a:gd name="T12" fmla="*/ 55 w 105"/>
                <a:gd name="T13" fmla="*/ 76 h 76"/>
                <a:gd name="T14" fmla="*/ 36 w 105"/>
                <a:gd name="T15" fmla="*/ 52 h 76"/>
                <a:gd name="T16" fmla="*/ 2 w 105"/>
                <a:gd name="T17" fmla="*/ 52 h 76"/>
                <a:gd name="T18" fmla="*/ 0 w 105"/>
                <a:gd name="T19" fmla="*/ 40 h 76"/>
                <a:gd name="T20" fmla="*/ 0 w 105"/>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76"/>
                <a:gd name="T35" fmla="*/ 105 w 10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76">
                  <a:moveTo>
                    <a:pt x="0" y="40"/>
                  </a:moveTo>
                  <a:lnTo>
                    <a:pt x="24" y="26"/>
                  </a:lnTo>
                  <a:lnTo>
                    <a:pt x="74" y="0"/>
                  </a:lnTo>
                  <a:lnTo>
                    <a:pt x="105" y="19"/>
                  </a:lnTo>
                  <a:lnTo>
                    <a:pt x="76" y="31"/>
                  </a:lnTo>
                  <a:lnTo>
                    <a:pt x="57" y="45"/>
                  </a:lnTo>
                  <a:lnTo>
                    <a:pt x="55" y="76"/>
                  </a:lnTo>
                  <a:lnTo>
                    <a:pt x="36" y="52"/>
                  </a:lnTo>
                  <a:lnTo>
                    <a:pt x="2" y="52"/>
                  </a:lnTo>
                  <a:lnTo>
                    <a:pt x="0"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3" name="Freeform 446"/>
            <p:cNvSpPr>
              <a:spLocks/>
            </p:cNvSpPr>
            <p:nvPr/>
          </p:nvSpPr>
          <p:spPr bwMode="auto">
            <a:xfrm>
              <a:off x="2180" y="541"/>
              <a:ext cx="91" cy="64"/>
            </a:xfrm>
            <a:custGeom>
              <a:avLst/>
              <a:gdLst>
                <a:gd name="T0" fmla="*/ 22 w 91"/>
                <a:gd name="T1" fmla="*/ 31 h 64"/>
                <a:gd name="T2" fmla="*/ 50 w 91"/>
                <a:gd name="T3" fmla="*/ 31 h 64"/>
                <a:gd name="T4" fmla="*/ 60 w 91"/>
                <a:gd name="T5" fmla="*/ 24 h 64"/>
                <a:gd name="T6" fmla="*/ 91 w 91"/>
                <a:gd name="T7" fmla="*/ 26 h 64"/>
                <a:gd name="T8" fmla="*/ 86 w 91"/>
                <a:gd name="T9" fmla="*/ 38 h 64"/>
                <a:gd name="T10" fmla="*/ 67 w 91"/>
                <a:gd name="T11" fmla="*/ 48 h 64"/>
                <a:gd name="T12" fmla="*/ 62 w 91"/>
                <a:gd name="T13" fmla="*/ 64 h 64"/>
                <a:gd name="T14" fmla="*/ 45 w 91"/>
                <a:gd name="T15" fmla="*/ 64 h 64"/>
                <a:gd name="T16" fmla="*/ 31 w 91"/>
                <a:gd name="T17" fmla="*/ 50 h 64"/>
                <a:gd name="T18" fmla="*/ 2 w 91"/>
                <a:gd name="T19" fmla="*/ 52 h 64"/>
                <a:gd name="T20" fmla="*/ 10 w 91"/>
                <a:gd name="T21" fmla="*/ 36 h 64"/>
                <a:gd name="T22" fmla="*/ 0 w 91"/>
                <a:gd name="T23" fmla="*/ 0 h 64"/>
                <a:gd name="T24" fmla="*/ 22 w 91"/>
                <a:gd name="T25" fmla="*/ 31 h 64"/>
                <a:gd name="T26" fmla="*/ 22 w 91"/>
                <a:gd name="T27" fmla="*/ 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64"/>
                <a:gd name="T44" fmla="*/ 91 w 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64">
                  <a:moveTo>
                    <a:pt x="22" y="31"/>
                  </a:moveTo>
                  <a:lnTo>
                    <a:pt x="50" y="31"/>
                  </a:lnTo>
                  <a:lnTo>
                    <a:pt x="60" y="24"/>
                  </a:lnTo>
                  <a:lnTo>
                    <a:pt x="91" y="26"/>
                  </a:lnTo>
                  <a:lnTo>
                    <a:pt x="86" y="38"/>
                  </a:lnTo>
                  <a:lnTo>
                    <a:pt x="67" y="48"/>
                  </a:lnTo>
                  <a:lnTo>
                    <a:pt x="62" y="64"/>
                  </a:lnTo>
                  <a:lnTo>
                    <a:pt x="45" y="64"/>
                  </a:lnTo>
                  <a:lnTo>
                    <a:pt x="31" y="50"/>
                  </a:lnTo>
                  <a:lnTo>
                    <a:pt x="2" y="52"/>
                  </a:lnTo>
                  <a:lnTo>
                    <a:pt x="10" y="36"/>
                  </a:lnTo>
                  <a:lnTo>
                    <a:pt x="0" y="0"/>
                  </a:lnTo>
                  <a:lnTo>
                    <a:pt x="22"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4" name="Freeform 447"/>
            <p:cNvSpPr>
              <a:spLocks/>
            </p:cNvSpPr>
            <p:nvPr/>
          </p:nvSpPr>
          <p:spPr bwMode="auto">
            <a:xfrm>
              <a:off x="2242" y="527"/>
              <a:ext cx="64" cy="38"/>
            </a:xfrm>
            <a:custGeom>
              <a:avLst/>
              <a:gdLst>
                <a:gd name="T0" fmla="*/ 24 w 64"/>
                <a:gd name="T1" fmla="*/ 12 h 38"/>
                <a:gd name="T2" fmla="*/ 43 w 64"/>
                <a:gd name="T3" fmla="*/ 21 h 38"/>
                <a:gd name="T4" fmla="*/ 31 w 64"/>
                <a:gd name="T5" fmla="*/ 38 h 38"/>
                <a:gd name="T6" fmla="*/ 55 w 64"/>
                <a:gd name="T7" fmla="*/ 33 h 38"/>
                <a:gd name="T8" fmla="*/ 64 w 64"/>
                <a:gd name="T9" fmla="*/ 12 h 38"/>
                <a:gd name="T10" fmla="*/ 31 w 64"/>
                <a:gd name="T11" fmla="*/ 0 h 38"/>
                <a:gd name="T12" fmla="*/ 0 w 64"/>
                <a:gd name="T13" fmla="*/ 0 h 38"/>
                <a:gd name="T14" fmla="*/ 24 w 64"/>
                <a:gd name="T15" fmla="*/ 12 h 38"/>
                <a:gd name="T16" fmla="*/ 24 w 64"/>
                <a:gd name="T17" fmla="*/ 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8"/>
                <a:gd name="T29" fmla="*/ 64 w 6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8">
                  <a:moveTo>
                    <a:pt x="24" y="12"/>
                  </a:moveTo>
                  <a:lnTo>
                    <a:pt x="43" y="21"/>
                  </a:lnTo>
                  <a:lnTo>
                    <a:pt x="31" y="38"/>
                  </a:lnTo>
                  <a:lnTo>
                    <a:pt x="55" y="33"/>
                  </a:lnTo>
                  <a:lnTo>
                    <a:pt x="64" y="12"/>
                  </a:lnTo>
                  <a:lnTo>
                    <a:pt x="31" y="0"/>
                  </a:lnTo>
                  <a:lnTo>
                    <a:pt x="0" y="0"/>
                  </a:lnTo>
                  <a:lnTo>
                    <a:pt x="2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5" name="Freeform 448"/>
            <p:cNvSpPr>
              <a:spLocks/>
            </p:cNvSpPr>
            <p:nvPr/>
          </p:nvSpPr>
          <p:spPr bwMode="auto">
            <a:xfrm>
              <a:off x="2023" y="47"/>
              <a:ext cx="426" cy="295"/>
            </a:xfrm>
            <a:custGeom>
              <a:avLst/>
              <a:gdLst>
                <a:gd name="T0" fmla="*/ 283 w 426"/>
                <a:gd name="T1" fmla="*/ 155 h 295"/>
                <a:gd name="T2" fmla="*/ 224 w 426"/>
                <a:gd name="T3" fmla="*/ 178 h 295"/>
                <a:gd name="T4" fmla="*/ 167 w 426"/>
                <a:gd name="T5" fmla="*/ 224 h 295"/>
                <a:gd name="T6" fmla="*/ 126 w 426"/>
                <a:gd name="T7" fmla="*/ 259 h 295"/>
                <a:gd name="T8" fmla="*/ 83 w 426"/>
                <a:gd name="T9" fmla="*/ 271 h 295"/>
                <a:gd name="T10" fmla="*/ 64 w 426"/>
                <a:gd name="T11" fmla="*/ 295 h 295"/>
                <a:gd name="T12" fmla="*/ 62 w 426"/>
                <a:gd name="T13" fmla="*/ 271 h 295"/>
                <a:gd name="T14" fmla="*/ 29 w 426"/>
                <a:gd name="T15" fmla="*/ 266 h 295"/>
                <a:gd name="T16" fmla="*/ 0 w 426"/>
                <a:gd name="T17" fmla="*/ 252 h 295"/>
                <a:gd name="T18" fmla="*/ 29 w 426"/>
                <a:gd name="T19" fmla="*/ 195 h 295"/>
                <a:gd name="T20" fmla="*/ 86 w 426"/>
                <a:gd name="T21" fmla="*/ 114 h 295"/>
                <a:gd name="T22" fmla="*/ 214 w 426"/>
                <a:gd name="T23" fmla="*/ 31 h 295"/>
                <a:gd name="T24" fmla="*/ 355 w 426"/>
                <a:gd name="T25" fmla="*/ 0 h 295"/>
                <a:gd name="T26" fmla="*/ 424 w 426"/>
                <a:gd name="T27" fmla="*/ 8 h 295"/>
                <a:gd name="T28" fmla="*/ 426 w 426"/>
                <a:gd name="T29" fmla="*/ 48 h 295"/>
                <a:gd name="T30" fmla="*/ 412 w 426"/>
                <a:gd name="T31" fmla="*/ 12 h 295"/>
                <a:gd name="T32" fmla="*/ 326 w 426"/>
                <a:gd name="T33" fmla="*/ 17 h 295"/>
                <a:gd name="T34" fmla="*/ 202 w 426"/>
                <a:gd name="T35" fmla="*/ 53 h 295"/>
                <a:gd name="T36" fmla="*/ 76 w 426"/>
                <a:gd name="T37" fmla="*/ 148 h 295"/>
                <a:gd name="T38" fmla="*/ 43 w 426"/>
                <a:gd name="T39" fmla="*/ 209 h 295"/>
                <a:gd name="T40" fmla="*/ 88 w 426"/>
                <a:gd name="T41" fmla="*/ 240 h 295"/>
                <a:gd name="T42" fmla="*/ 164 w 426"/>
                <a:gd name="T43" fmla="*/ 197 h 295"/>
                <a:gd name="T44" fmla="*/ 181 w 426"/>
                <a:gd name="T45" fmla="*/ 155 h 295"/>
                <a:gd name="T46" fmla="*/ 238 w 426"/>
                <a:gd name="T47" fmla="*/ 145 h 295"/>
                <a:gd name="T48" fmla="*/ 281 w 426"/>
                <a:gd name="T49" fmla="*/ 107 h 295"/>
                <a:gd name="T50" fmla="*/ 305 w 426"/>
                <a:gd name="T51" fmla="*/ 121 h 295"/>
                <a:gd name="T52" fmla="*/ 347 w 426"/>
                <a:gd name="T53" fmla="*/ 155 h 295"/>
                <a:gd name="T54" fmla="*/ 309 w 426"/>
                <a:gd name="T55" fmla="*/ 155 h 295"/>
                <a:gd name="T56" fmla="*/ 283 w 426"/>
                <a:gd name="T57" fmla="*/ 155 h 295"/>
                <a:gd name="T58" fmla="*/ 283 w 426"/>
                <a:gd name="T59" fmla="*/ 155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
                <a:gd name="T91" fmla="*/ 0 h 295"/>
                <a:gd name="T92" fmla="*/ 426 w 4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 h="295">
                  <a:moveTo>
                    <a:pt x="283" y="155"/>
                  </a:moveTo>
                  <a:lnTo>
                    <a:pt x="224" y="178"/>
                  </a:lnTo>
                  <a:lnTo>
                    <a:pt x="167" y="224"/>
                  </a:lnTo>
                  <a:lnTo>
                    <a:pt x="126" y="259"/>
                  </a:lnTo>
                  <a:lnTo>
                    <a:pt x="83" y="271"/>
                  </a:lnTo>
                  <a:lnTo>
                    <a:pt x="64" y="295"/>
                  </a:lnTo>
                  <a:lnTo>
                    <a:pt x="62" y="271"/>
                  </a:lnTo>
                  <a:lnTo>
                    <a:pt x="29" y="266"/>
                  </a:lnTo>
                  <a:lnTo>
                    <a:pt x="0" y="252"/>
                  </a:lnTo>
                  <a:lnTo>
                    <a:pt x="29" y="195"/>
                  </a:lnTo>
                  <a:lnTo>
                    <a:pt x="86" y="114"/>
                  </a:lnTo>
                  <a:lnTo>
                    <a:pt x="214" y="31"/>
                  </a:lnTo>
                  <a:lnTo>
                    <a:pt x="355" y="0"/>
                  </a:lnTo>
                  <a:lnTo>
                    <a:pt x="424" y="8"/>
                  </a:lnTo>
                  <a:lnTo>
                    <a:pt x="426" y="48"/>
                  </a:lnTo>
                  <a:lnTo>
                    <a:pt x="412" y="12"/>
                  </a:lnTo>
                  <a:lnTo>
                    <a:pt x="326" y="17"/>
                  </a:lnTo>
                  <a:lnTo>
                    <a:pt x="202" y="53"/>
                  </a:lnTo>
                  <a:lnTo>
                    <a:pt x="76" y="148"/>
                  </a:lnTo>
                  <a:lnTo>
                    <a:pt x="43" y="209"/>
                  </a:lnTo>
                  <a:lnTo>
                    <a:pt x="88" y="240"/>
                  </a:lnTo>
                  <a:lnTo>
                    <a:pt x="164" y="197"/>
                  </a:lnTo>
                  <a:lnTo>
                    <a:pt x="181" y="155"/>
                  </a:lnTo>
                  <a:lnTo>
                    <a:pt x="238" y="145"/>
                  </a:lnTo>
                  <a:lnTo>
                    <a:pt x="281" y="107"/>
                  </a:lnTo>
                  <a:lnTo>
                    <a:pt x="305" y="121"/>
                  </a:lnTo>
                  <a:lnTo>
                    <a:pt x="347" y="155"/>
                  </a:lnTo>
                  <a:lnTo>
                    <a:pt x="309" y="155"/>
                  </a:lnTo>
                  <a:lnTo>
                    <a:pt x="283" y="15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6" name="Freeform 449"/>
            <p:cNvSpPr>
              <a:spLocks/>
            </p:cNvSpPr>
            <p:nvPr/>
          </p:nvSpPr>
          <p:spPr bwMode="auto">
            <a:xfrm>
              <a:off x="2325" y="199"/>
              <a:ext cx="162" cy="378"/>
            </a:xfrm>
            <a:custGeom>
              <a:avLst/>
              <a:gdLst>
                <a:gd name="T0" fmla="*/ 19 w 162"/>
                <a:gd name="T1" fmla="*/ 3 h 378"/>
                <a:gd name="T2" fmla="*/ 17 w 162"/>
                <a:gd name="T3" fmla="*/ 17 h 378"/>
                <a:gd name="T4" fmla="*/ 53 w 162"/>
                <a:gd name="T5" fmla="*/ 31 h 378"/>
                <a:gd name="T6" fmla="*/ 43 w 162"/>
                <a:gd name="T7" fmla="*/ 43 h 378"/>
                <a:gd name="T8" fmla="*/ 91 w 162"/>
                <a:gd name="T9" fmla="*/ 60 h 378"/>
                <a:gd name="T10" fmla="*/ 41 w 162"/>
                <a:gd name="T11" fmla="*/ 76 h 378"/>
                <a:gd name="T12" fmla="*/ 41 w 162"/>
                <a:gd name="T13" fmla="*/ 98 h 378"/>
                <a:gd name="T14" fmla="*/ 81 w 162"/>
                <a:gd name="T15" fmla="*/ 140 h 378"/>
                <a:gd name="T16" fmla="*/ 41 w 162"/>
                <a:gd name="T17" fmla="*/ 119 h 378"/>
                <a:gd name="T18" fmla="*/ 34 w 162"/>
                <a:gd name="T19" fmla="*/ 171 h 378"/>
                <a:gd name="T20" fmla="*/ 43 w 162"/>
                <a:gd name="T21" fmla="*/ 250 h 378"/>
                <a:gd name="T22" fmla="*/ 88 w 162"/>
                <a:gd name="T23" fmla="*/ 299 h 378"/>
                <a:gd name="T24" fmla="*/ 95 w 162"/>
                <a:gd name="T25" fmla="*/ 361 h 378"/>
                <a:gd name="T26" fmla="*/ 162 w 162"/>
                <a:gd name="T27" fmla="*/ 359 h 378"/>
                <a:gd name="T28" fmla="*/ 160 w 162"/>
                <a:gd name="T29" fmla="*/ 373 h 378"/>
                <a:gd name="T30" fmla="*/ 88 w 162"/>
                <a:gd name="T31" fmla="*/ 378 h 378"/>
                <a:gd name="T32" fmla="*/ 79 w 162"/>
                <a:gd name="T33" fmla="*/ 306 h 378"/>
                <a:gd name="T34" fmla="*/ 29 w 162"/>
                <a:gd name="T35" fmla="*/ 254 h 378"/>
                <a:gd name="T36" fmla="*/ 24 w 162"/>
                <a:gd name="T37" fmla="*/ 143 h 378"/>
                <a:gd name="T38" fmla="*/ 29 w 162"/>
                <a:gd name="T39" fmla="*/ 72 h 378"/>
                <a:gd name="T40" fmla="*/ 29 w 162"/>
                <a:gd name="T41" fmla="*/ 60 h 378"/>
                <a:gd name="T42" fmla="*/ 12 w 162"/>
                <a:gd name="T43" fmla="*/ 36 h 378"/>
                <a:gd name="T44" fmla="*/ 0 w 162"/>
                <a:gd name="T45" fmla="*/ 0 h 378"/>
                <a:gd name="T46" fmla="*/ 19 w 162"/>
                <a:gd name="T47" fmla="*/ 3 h 378"/>
                <a:gd name="T48" fmla="*/ 19 w 162"/>
                <a:gd name="T49" fmla="*/ 3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78"/>
                <a:gd name="T77" fmla="*/ 162 w 16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78">
                  <a:moveTo>
                    <a:pt x="19" y="3"/>
                  </a:moveTo>
                  <a:lnTo>
                    <a:pt x="17" y="17"/>
                  </a:lnTo>
                  <a:lnTo>
                    <a:pt x="53" y="31"/>
                  </a:lnTo>
                  <a:lnTo>
                    <a:pt x="43" y="43"/>
                  </a:lnTo>
                  <a:lnTo>
                    <a:pt x="91" y="60"/>
                  </a:lnTo>
                  <a:lnTo>
                    <a:pt x="41" y="76"/>
                  </a:lnTo>
                  <a:lnTo>
                    <a:pt x="41" y="98"/>
                  </a:lnTo>
                  <a:lnTo>
                    <a:pt x="81" y="140"/>
                  </a:lnTo>
                  <a:lnTo>
                    <a:pt x="41" y="119"/>
                  </a:lnTo>
                  <a:lnTo>
                    <a:pt x="34" y="171"/>
                  </a:lnTo>
                  <a:lnTo>
                    <a:pt x="43" y="250"/>
                  </a:lnTo>
                  <a:lnTo>
                    <a:pt x="88" y="299"/>
                  </a:lnTo>
                  <a:lnTo>
                    <a:pt x="95" y="361"/>
                  </a:lnTo>
                  <a:lnTo>
                    <a:pt x="162" y="359"/>
                  </a:lnTo>
                  <a:lnTo>
                    <a:pt x="160" y="373"/>
                  </a:lnTo>
                  <a:lnTo>
                    <a:pt x="88" y="378"/>
                  </a:lnTo>
                  <a:lnTo>
                    <a:pt x="79" y="306"/>
                  </a:lnTo>
                  <a:lnTo>
                    <a:pt x="29" y="254"/>
                  </a:lnTo>
                  <a:lnTo>
                    <a:pt x="24" y="143"/>
                  </a:lnTo>
                  <a:lnTo>
                    <a:pt x="29" y="72"/>
                  </a:lnTo>
                  <a:lnTo>
                    <a:pt x="29" y="60"/>
                  </a:lnTo>
                  <a:lnTo>
                    <a:pt x="12" y="36"/>
                  </a:lnTo>
                  <a:lnTo>
                    <a:pt x="0" y="0"/>
                  </a:lnTo>
                  <a:lnTo>
                    <a:pt x="19"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7" name="Freeform 450"/>
            <p:cNvSpPr>
              <a:spLocks/>
            </p:cNvSpPr>
            <p:nvPr/>
          </p:nvSpPr>
          <p:spPr bwMode="auto">
            <a:xfrm>
              <a:off x="2528" y="463"/>
              <a:ext cx="57" cy="52"/>
            </a:xfrm>
            <a:custGeom>
              <a:avLst/>
              <a:gdLst>
                <a:gd name="T0" fmla="*/ 2 w 57"/>
                <a:gd name="T1" fmla="*/ 23 h 52"/>
                <a:gd name="T2" fmla="*/ 21 w 57"/>
                <a:gd name="T3" fmla="*/ 5 h 52"/>
                <a:gd name="T4" fmla="*/ 45 w 57"/>
                <a:gd name="T5" fmla="*/ 0 h 52"/>
                <a:gd name="T6" fmla="*/ 57 w 57"/>
                <a:gd name="T7" fmla="*/ 5 h 52"/>
                <a:gd name="T8" fmla="*/ 52 w 57"/>
                <a:gd name="T9" fmla="*/ 31 h 52"/>
                <a:gd name="T10" fmla="*/ 31 w 57"/>
                <a:gd name="T11" fmla="*/ 33 h 52"/>
                <a:gd name="T12" fmla="*/ 19 w 57"/>
                <a:gd name="T13" fmla="*/ 33 h 52"/>
                <a:gd name="T14" fmla="*/ 0 w 57"/>
                <a:gd name="T15" fmla="*/ 52 h 52"/>
                <a:gd name="T16" fmla="*/ 2 w 57"/>
                <a:gd name="T17" fmla="*/ 23 h 52"/>
                <a:gd name="T18" fmla="*/ 2 w 57"/>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2"/>
                <a:gd name="T32" fmla="*/ 57 w 5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2">
                  <a:moveTo>
                    <a:pt x="2" y="23"/>
                  </a:moveTo>
                  <a:lnTo>
                    <a:pt x="21" y="5"/>
                  </a:lnTo>
                  <a:lnTo>
                    <a:pt x="45" y="0"/>
                  </a:lnTo>
                  <a:lnTo>
                    <a:pt x="57" y="5"/>
                  </a:lnTo>
                  <a:lnTo>
                    <a:pt x="52" y="31"/>
                  </a:lnTo>
                  <a:lnTo>
                    <a:pt x="31" y="33"/>
                  </a:lnTo>
                  <a:lnTo>
                    <a:pt x="19" y="33"/>
                  </a:lnTo>
                  <a:lnTo>
                    <a:pt x="0" y="52"/>
                  </a:lnTo>
                  <a:lnTo>
                    <a:pt x="2" y="2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8" name="Freeform 451"/>
            <p:cNvSpPr>
              <a:spLocks/>
            </p:cNvSpPr>
            <p:nvPr/>
          </p:nvSpPr>
          <p:spPr bwMode="auto">
            <a:xfrm>
              <a:off x="2544" y="399"/>
              <a:ext cx="79" cy="235"/>
            </a:xfrm>
            <a:custGeom>
              <a:avLst/>
              <a:gdLst>
                <a:gd name="T0" fmla="*/ 79 w 79"/>
                <a:gd name="T1" fmla="*/ 16 h 235"/>
                <a:gd name="T2" fmla="*/ 48 w 79"/>
                <a:gd name="T3" fmla="*/ 69 h 235"/>
                <a:gd name="T4" fmla="*/ 24 w 79"/>
                <a:gd name="T5" fmla="*/ 130 h 235"/>
                <a:gd name="T6" fmla="*/ 15 w 79"/>
                <a:gd name="T7" fmla="*/ 154 h 235"/>
                <a:gd name="T8" fmla="*/ 36 w 79"/>
                <a:gd name="T9" fmla="*/ 161 h 235"/>
                <a:gd name="T10" fmla="*/ 41 w 79"/>
                <a:gd name="T11" fmla="*/ 201 h 235"/>
                <a:gd name="T12" fmla="*/ 74 w 79"/>
                <a:gd name="T13" fmla="*/ 235 h 235"/>
                <a:gd name="T14" fmla="*/ 29 w 79"/>
                <a:gd name="T15" fmla="*/ 206 h 235"/>
                <a:gd name="T16" fmla="*/ 10 w 79"/>
                <a:gd name="T17" fmla="*/ 206 h 235"/>
                <a:gd name="T18" fmla="*/ 0 w 79"/>
                <a:gd name="T19" fmla="*/ 166 h 235"/>
                <a:gd name="T20" fmla="*/ 0 w 79"/>
                <a:gd name="T21" fmla="*/ 142 h 235"/>
                <a:gd name="T22" fmla="*/ 31 w 79"/>
                <a:gd name="T23" fmla="*/ 78 h 235"/>
                <a:gd name="T24" fmla="*/ 69 w 79"/>
                <a:gd name="T25" fmla="*/ 9 h 235"/>
                <a:gd name="T26" fmla="*/ 76 w 79"/>
                <a:gd name="T27" fmla="*/ 0 h 235"/>
                <a:gd name="T28" fmla="*/ 79 w 79"/>
                <a:gd name="T29" fmla="*/ 16 h 235"/>
                <a:gd name="T30" fmla="*/ 79 w 79"/>
                <a:gd name="T31" fmla="*/ 1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35"/>
                <a:gd name="T50" fmla="*/ 79 w 79"/>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35">
                  <a:moveTo>
                    <a:pt x="79" y="16"/>
                  </a:moveTo>
                  <a:lnTo>
                    <a:pt x="48" y="69"/>
                  </a:lnTo>
                  <a:lnTo>
                    <a:pt x="24" y="130"/>
                  </a:lnTo>
                  <a:lnTo>
                    <a:pt x="15" y="154"/>
                  </a:lnTo>
                  <a:lnTo>
                    <a:pt x="36" y="161"/>
                  </a:lnTo>
                  <a:lnTo>
                    <a:pt x="41" y="201"/>
                  </a:lnTo>
                  <a:lnTo>
                    <a:pt x="74" y="235"/>
                  </a:lnTo>
                  <a:lnTo>
                    <a:pt x="29" y="206"/>
                  </a:lnTo>
                  <a:lnTo>
                    <a:pt x="10" y="206"/>
                  </a:lnTo>
                  <a:lnTo>
                    <a:pt x="0" y="166"/>
                  </a:lnTo>
                  <a:lnTo>
                    <a:pt x="0" y="142"/>
                  </a:lnTo>
                  <a:lnTo>
                    <a:pt x="31" y="78"/>
                  </a:lnTo>
                  <a:lnTo>
                    <a:pt x="69" y="9"/>
                  </a:lnTo>
                  <a:lnTo>
                    <a:pt x="76" y="0"/>
                  </a:lnTo>
                  <a:lnTo>
                    <a:pt x="79" y="1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9" name="Freeform 452"/>
            <p:cNvSpPr>
              <a:spLocks/>
            </p:cNvSpPr>
            <p:nvPr/>
          </p:nvSpPr>
          <p:spPr bwMode="auto">
            <a:xfrm>
              <a:off x="2537" y="593"/>
              <a:ext cx="86" cy="102"/>
            </a:xfrm>
            <a:custGeom>
              <a:avLst/>
              <a:gdLst>
                <a:gd name="T0" fmla="*/ 43 w 86"/>
                <a:gd name="T1" fmla="*/ 22 h 102"/>
                <a:gd name="T2" fmla="*/ 41 w 86"/>
                <a:gd name="T3" fmla="*/ 41 h 102"/>
                <a:gd name="T4" fmla="*/ 76 w 86"/>
                <a:gd name="T5" fmla="*/ 50 h 102"/>
                <a:gd name="T6" fmla="*/ 86 w 86"/>
                <a:gd name="T7" fmla="*/ 69 h 102"/>
                <a:gd name="T8" fmla="*/ 74 w 86"/>
                <a:gd name="T9" fmla="*/ 71 h 102"/>
                <a:gd name="T10" fmla="*/ 67 w 86"/>
                <a:gd name="T11" fmla="*/ 95 h 102"/>
                <a:gd name="T12" fmla="*/ 52 w 86"/>
                <a:gd name="T13" fmla="*/ 102 h 102"/>
                <a:gd name="T14" fmla="*/ 43 w 86"/>
                <a:gd name="T15" fmla="*/ 90 h 102"/>
                <a:gd name="T16" fmla="*/ 41 w 86"/>
                <a:gd name="T17" fmla="*/ 60 h 102"/>
                <a:gd name="T18" fmla="*/ 0 w 86"/>
                <a:gd name="T19" fmla="*/ 52 h 102"/>
                <a:gd name="T20" fmla="*/ 2 w 86"/>
                <a:gd name="T21" fmla="*/ 43 h 102"/>
                <a:gd name="T22" fmla="*/ 22 w 86"/>
                <a:gd name="T23" fmla="*/ 41 h 102"/>
                <a:gd name="T24" fmla="*/ 38 w 86"/>
                <a:gd name="T25" fmla="*/ 0 h 102"/>
                <a:gd name="T26" fmla="*/ 43 w 86"/>
                <a:gd name="T27" fmla="*/ 22 h 102"/>
                <a:gd name="T28" fmla="*/ 43 w 86"/>
                <a:gd name="T29" fmla="*/ 2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02"/>
                <a:gd name="T47" fmla="*/ 86 w 86"/>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02">
                  <a:moveTo>
                    <a:pt x="43" y="22"/>
                  </a:moveTo>
                  <a:lnTo>
                    <a:pt x="41" y="41"/>
                  </a:lnTo>
                  <a:lnTo>
                    <a:pt x="76" y="50"/>
                  </a:lnTo>
                  <a:lnTo>
                    <a:pt x="86" y="69"/>
                  </a:lnTo>
                  <a:lnTo>
                    <a:pt x="74" y="71"/>
                  </a:lnTo>
                  <a:lnTo>
                    <a:pt x="67" y="95"/>
                  </a:lnTo>
                  <a:lnTo>
                    <a:pt x="52" y="102"/>
                  </a:lnTo>
                  <a:lnTo>
                    <a:pt x="43" y="90"/>
                  </a:lnTo>
                  <a:lnTo>
                    <a:pt x="41" y="60"/>
                  </a:lnTo>
                  <a:lnTo>
                    <a:pt x="0" y="52"/>
                  </a:lnTo>
                  <a:lnTo>
                    <a:pt x="2" y="43"/>
                  </a:lnTo>
                  <a:lnTo>
                    <a:pt x="22" y="41"/>
                  </a:lnTo>
                  <a:lnTo>
                    <a:pt x="38" y="0"/>
                  </a:lnTo>
                  <a:lnTo>
                    <a:pt x="43"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0" name="Freeform 453"/>
            <p:cNvSpPr>
              <a:spLocks/>
            </p:cNvSpPr>
            <p:nvPr/>
          </p:nvSpPr>
          <p:spPr bwMode="auto">
            <a:xfrm>
              <a:off x="2451" y="634"/>
              <a:ext cx="453" cy="593"/>
            </a:xfrm>
            <a:custGeom>
              <a:avLst/>
              <a:gdLst>
                <a:gd name="T0" fmla="*/ 115 w 453"/>
                <a:gd name="T1" fmla="*/ 11 h 593"/>
                <a:gd name="T2" fmla="*/ 86 w 453"/>
                <a:gd name="T3" fmla="*/ 45 h 593"/>
                <a:gd name="T4" fmla="*/ 53 w 453"/>
                <a:gd name="T5" fmla="*/ 102 h 593"/>
                <a:gd name="T6" fmla="*/ 15 w 453"/>
                <a:gd name="T7" fmla="*/ 137 h 593"/>
                <a:gd name="T8" fmla="*/ 12 w 453"/>
                <a:gd name="T9" fmla="*/ 170 h 593"/>
                <a:gd name="T10" fmla="*/ 15 w 453"/>
                <a:gd name="T11" fmla="*/ 187 h 593"/>
                <a:gd name="T12" fmla="*/ 38 w 453"/>
                <a:gd name="T13" fmla="*/ 189 h 593"/>
                <a:gd name="T14" fmla="*/ 36 w 453"/>
                <a:gd name="T15" fmla="*/ 178 h 593"/>
                <a:gd name="T16" fmla="*/ 53 w 453"/>
                <a:gd name="T17" fmla="*/ 173 h 593"/>
                <a:gd name="T18" fmla="*/ 69 w 453"/>
                <a:gd name="T19" fmla="*/ 178 h 593"/>
                <a:gd name="T20" fmla="*/ 93 w 453"/>
                <a:gd name="T21" fmla="*/ 189 h 593"/>
                <a:gd name="T22" fmla="*/ 108 w 453"/>
                <a:gd name="T23" fmla="*/ 194 h 593"/>
                <a:gd name="T24" fmla="*/ 124 w 453"/>
                <a:gd name="T25" fmla="*/ 187 h 593"/>
                <a:gd name="T26" fmla="*/ 127 w 453"/>
                <a:gd name="T27" fmla="*/ 156 h 593"/>
                <a:gd name="T28" fmla="*/ 131 w 453"/>
                <a:gd name="T29" fmla="*/ 175 h 593"/>
                <a:gd name="T30" fmla="*/ 129 w 453"/>
                <a:gd name="T31" fmla="*/ 189 h 593"/>
                <a:gd name="T32" fmla="*/ 117 w 453"/>
                <a:gd name="T33" fmla="*/ 204 h 593"/>
                <a:gd name="T34" fmla="*/ 84 w 453"/>
                <a:gd name="T35" fmla="*/ 204 h 593"/>
                <a:gd name="T36" fmla="*/ 79 w 453"/>
                <a:gd name="T37" fmla="*/ 249 h 593"/>
                <a:gd name="T38" fmla="*/ 88 w 453"/>
                <a:gd name="T39" fmla="*/ 270 h 593"/>
                <a:gd name="T40" fmla="*/ 124 w 453"/>
                <a:gd name="T41" fmla="*/ 282 h 593"/>
                <a:gd name="T42" fmla="*/ 124 w 453"/>
                <a:gd name="T43" fmla="*/ 299 h 593"/>
                <a:gd name="T44" fmla="*/ 103 w 453"/>
                <a:gd name="T45" fmla="*/ 306 h 593"/>
                <a:gd name="T46" fmla="*/ 108 w 453"/>
                <a:gd name="T47" fmla="*/ 318 h 593"/>
                <a:gd name="T48" fmla="*/ 127 w 453"/>
                <a:gd name="T49" fmla="*/ 344 h 593"/>
                <a:gd name="T50" fmla="*/ 127 w 453"/>
                <a:gd name="T51" fmla="*/ 375 h 593"/>
                <a:gd name="T52" fmla="*/ 108 w 453"/>
                <a:gd name="T53" fmla="*/ 415 h 593"/>
                <a:gd name="T54" fmla="*/ 115 w 453"/>
                <a:gd name="T55" fmla="*/ 455 h 593"/>
                <a:gd name="T56" fmla="*/ 153 w 453"/>
                <a:gd name="T57" fmla="*/ 470 h 593"/>
                <a:gd name="T58" fmla="*/ 231 w 453"/>
                <a:gd name="T59" fmla="*/ 441 h 593"/>
                <a:gd name="T60" fmla="*/ 296 w 453"/>
                <a:gd name="T61" fmla="*/ 394 h 593"/>
                <a:gd name="T62" fmla="*/ 260 w 453"/>
                <a:gd name="T63" fmla="*/ 443 h 593"/>
                <a:gd name="T64" fmla="*/ 243 w 453"/>
                <a:gd name="T65" fmla="*/ 460 h 593"/>
                <a:gd name="T66" fmla="*/ 312 w 453"/>
                <a:gd name="T67" fmla="*/ 488 h 593"/>
                <a:gd name="T68" fmla="*/ 350 w 453"/>
                <a:gd name="T69" fmla="*/ 524 h 593"/>
                <a:gd name="T70" fmla="*/ 365 w 453"/>
                <a:gd name="T71" fmla="*/ 553 h 593"/>
                <a:gd name="T72" fmla="*/ 441 w 453"/>
                <a:gd name="T73" fmla="*/ 491 h 593"/>
                <a:gd name="T74" fmla="*/ 453 w 453"/>
                <a:gd name="T75" fmla="*/ 498 h 593"/>
                <a:gd name="T76" fmla="*/ 343 w 453"/>
                <a:gd name="T77" fmla="*/ 593 h 593"/>
                <a:gd name="T78" fmla="*/ 317 w 453"/>
                <a:gd name="T79" fmla="*/ 519 h 593"/>
                <a:gd name="T80" fmla="*/ 272 w 453"/>
                <a:gd name="T81" fmla="*/ 491 h 593"/>
                <a:gd name="T82" fmla="*/ 184 w 453"/>
                <a:gd name="T83" fmla="*/ 479 h 593"/>
                <a:gd name="T84" fmla="*/ 131 w 453"/>
                <a:gd name="T85" fmla="*/ 474 h 593"/>
                <a:gd name="T86" fmla="*/ 103 w 453"/>
                <a:gd name="T87" fmla="*/ 458 h 593"/>
                <a:gd name="T88" fmla="*/ 98 w 453"/>
                <a:gd name="T89" fmla="*/ 417 h 593"/>
                <a:gd name="T90" fmla="*/ 103 w 453"/>
                <a:gd name="T91" fmla="*/ 401 h 593"/>
                <a:gd name="T92" fmla="*/ 110 w 453"/>
                <a:gd name="T93" fmla="*/ 367 h 593"/>
                <a:gd name="T94" fmla="*/ 110 w 453"/>
                <a:gd name="T95" fmla="*/ 348 h 593"/>
                <a:gd name="T96" fmla="*/ 91 w 453"/>
                <a:gd name="T97" fmla="*/ 322 h 593"/>
                <a:gd name="T98" fmla="*/ 91 w 453"/>
                <a:gd name="T99" fmla="*/ 308 h 593"/>
                <a:gd name="T100" fmla="*/ 98 w 453"/>
                <a:gd name="T101" fmla="*/ 292 h 593"/>
                <a:gd name="T102" fmla="*/ 67 w 453"/>
                <a:gd name="T103" fmla="*/ 273 h 593"/>
                <a:gd name="T104" fmla="*/ 69 w 453"/>
                <a:gd name="T105" fmla="*/ 201 h 593"/>
                <a:gd name="T106" fmla="*/ 8 w 453"/>
                <a:gd name="T107" fmla="*/ 194 h 593"/>
                <a:gd name="T108" fmla="*/ 0 w 453"/>
                <a:gd name="T109" fmla="*/ 168 h 593"/>
                <a:gd name="T110" fmla="*/ 0 w 453"/>
                <a:gd name="T111" fmla="*/ 130 h 593"/>
                <a:gd name="T112" fmla="*/ 38 w 453"/>
                <a:gd name="T113" fmla="*/ 99 h 593"/>
                <a:gd name="T114" fmla="*/ 79 w 453"/>
                <a:gd name="T115" fmla="*/ 33 h 593"/>
                <a:gd name="T116" fmla="*/ 110 w 453"/>
                <a:gd name="T117" fmla="*/ 0 h 593"/>
                <a:gd name="T118" fmla="*/ 115 w 453"/>
                <a:gd name="T119" fmla="*/ 11 h 593"/>
                <a:gd name="T120" fmla="*/ 115 w 453"/>
                <a:gd name="T121" fmla="*/ 11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3"/>
                <a:gd name="T184" fmla="*/ 0 h 593"/>
                <a:gd name="T185" fmla="*/ 453 w 453"/>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3" h="593">
                  <a:moveTo>
                    <a:pt x="115" y="11"/>
                  </a:moveTo>
                  <a:lnTo>
                    <a:pt x="86" y="45"/>
                  </a:lnTo>
                  <a:lnTo>
                    <a:pt x="53" y="102"/>
                  </a:lnTo>
                  <a:lnTo>
                    <a:pt x="15" y="137"/>
                  </a:lnTo>
                  <a:lnTo>
                    <a:pt x="12" y="170"/>
                  </a:lnTo>
                  <a:lnTo>
                    <a:pt x="15" y="187"/>
                  </a:lnTo>
                  <a:lnTo>
                    <a:pt x="38" y="189"/>
                  </a:lnTo>
                  <a:lnTo>
                    <a:pt x="36" y="178"/>
                  </a:lnTo>
                  <a:lnTo>
                    <a:pt x="53" y="173"/>
                  </a:lnTo>
                  <a:lnTo>
                    <a:pt x="69" y="178"/>
                  </a:lnTo>
                  <a:lnTo>
                    <a:pt x="93" y="189"/>
                  </a:lnTo>
                  <a:lnTo>
                    <a:pt x="108" y="194"/>
                  </a:lnTo>
                  <a:lnTo>
                    <a:pt x="124" y="187"/>
                  </a:lnTo>
                  <a:lnTo>
                    <a:pt x="127" y="156"/>
                  </a:lnTo>
                  <a:lnTo>
                    <a:pt x="131" y="175"/>
                  </a:lnTo>
                  <a:lnTo>
                    <a:pt x="129" y="189"/>
                  </a:lnTo>
                  <a:lnTo>
                    <a:pt x="117" y="204"/>
                  </a:lnTo>
                  <a:lnTo>
                    <a:pt x="84" y="204"/>
                  </a:lnTo>
                  <a:lnTo>
                    <a:pt x="79" y="249"/>
                  </a:lnTo>
                  <a:lnTo>
                    <a:pt x="88" y="270"/>
                  </a:lnTo>
                  <a:lnTo>
                    <a:pt x="124" y="282"/>
                  </a:lnTo>
                  <a:lnTo>
                    <a:pt x="124" y="299"/>
                  </a:lnTo>
                  <a:lnTo>
                    <a:pt x="103" y="306"/>
                  </a:lnTo>
                  <a:lnTo>
                    <a:pt x="108" y="318"/>
                  </a:lnTo>
                  <a:lnTo>
                    <a:pt x="127" y="344"/>
                  </a:lnTo>
                  <a:lnTo>
                    <a:pt x="127" y="375"/>
                  </a:lnTo>
                  <a:lnTo>
                    <a:pt x="108" y="415"/>
                  </a:lnTo>
                  <a:lnTo>
                    <a:pt x="115" y="455"/>
                  </a:lnTo>
                  <a:lnTo>
                    <a:pt x="153" y="470"/>
                  </a:lnTo>
                  <a:lnTo>
                    <a:pt x="231" y="441"/>
                  </a:lnTo>
                  <a:lnTo>
                    <a:pt x="296" y="394"/>
                  </a:lnTo>
                  <a:lnTo>
                    <a:pt x="260" y="443"/>
                  </a:lnTo>
                  <a:lnTo>
                    <a:pt x="243" y="460"/>
                  </a:lnTo>
                  <a:lnTo>
                    <a:pt x="312" y="488"/>
                  </a:lnTo>
                  <a:lnTo>
                    <a:pt x="350" y="524"/>
                  </a:lnTo>
                  <a:lnTo>
                    <a:pt x="365" y="553"/>
                  </a:lnTo>
                  <a:lnTo>
                    <a:pt x="441" y="491"/>
                  </a:lnTo>
                  <a:lnTo>
                    <a:pt x="453" y="498"/>
                  </a:lnTo>
                  <a:lnTo>
                    <a:pt x="343" y="593"/>
                  </a:lnTo>
                  <a:lnTo>
                    <a:pt x="317" y="519"/>
                  </a:lnTo>
                  <a:lnTo>
                    <a:pt x="272" y="491"/>
                  </a:lnTo>
                  <a:lnTo>
                    <a:pt x="184" y="479"/>
                  </a:lnTo>
                  <a:lnTo>
                    <a:pt x="131" y="474"/>
                  </a:lnTo>
                  <a:lnTo>
                    <a:pt x="103" y="458"/>
                  </a:lnTo>
                  <a:lnTo>
                    <a:pt x="98" y="417"/>
                  </a:lnTo>
                  <a:lnTo>
                    <a:pt x="103" y="401"/>
                  </a:lnTo>
                  <a:lnTo>
                    <a:pt x="110" y="367"/>
                  </a:lnTo>
                  <a:lnTo>
                    <a:pt x="110" y="348"/>
                  </a:lnTo>
                  <a:lnTo>
                    <a:pt x="91" y="322"/>
                  </a:lnTo>
                  <a:lnTo>
                    <a:pt x="91" y="308"/>
                  </a:lnTo>
                  <a:lnTo>
                    <a:pt x="98" y="292"/>
                  </a:lnTo>
                  <a:lnTo>
                    <a:pt x="67" y="273"/>
                  </a:lnTo>
                  <a:lnTo>
                    <a:pt x="69" y="201"/>
                  </a:lnTo>
                  <a:lnTo>
                    <a:pt x="8" y="194"/>
                  </a:lnTo>
                  <a:lnTo>
                    <a:pt x="0" y="168"/>
                  </a:lnTo>
                  <a:lnTo>
                    <a:pt x="0" y="130"/>
                  </a:lnTo>
                  <a:lnTo>
                    <a:pt x="38" y="99"/>
                  </a:lnTo>
                  <a:lnTo>
                    <a:pt x="79" y="33"/>
                  </a:lnTo>
                  <a:lnTo>
                    <a:pt x="110" y="0"/>
                  </a:lnTo>
                  <a:lnTo>
                    <a:pt x="115"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1" name="Freeform 454"/>
            <p:cNvSpPr>
              <a:spLocks/>
            </p:cNvSpPr>
            <p:nvPr/>
          </p:nvSpPr>
          <p:spPr bwMode="auto">
            <a:xfrm>
              <a:off x="2904" y="624"/>
              <a:ext cx="90" cy="126"/>
            </a:xfrm>
            <a:custGeom>
              <a:avLst/>
              <a:gdLst>
                <a:gd name="T0" fmla="*/ 21 w 90"/>
                <a:gd name="T1" fmla="*/ 100 h 126"/>
                <a:gd name="T2" fmla="*/ 0 w 90"/>
                <a:gd name="T3" fmla="*/ 38 h 126"/>
                <a:gd name="T4" fmla="*/ 23 w 90"/>
                <a:gd name="T5" fmla="*/ 5 h 126"/>
                <a:gd name="T6" fmla="*/ 50 w 90"/>
                <a:gd name="T7" fmla="*/ 0 h 126"/>
                <a:gd name="T8" fmla="*/ 78 w 90"/>
                <a:gd name="T9" fmla="*/ 10 h 126"/>
                <a:gd name="T10" fmla="*/ 90 w 90"/>
                <a:gd name="T11" fmla="*/ 40 h 126"/>
                <a:gd name="T12" fmla="*/ 88 w 90"/>
                <a:gd name="T13" fmla="*/ 81 h 126"/>
                <a:gd name="T14" fmla="*/ 76 w 90"/>
                <a:gd name="T15" fmla="*/ 126 h 126"/>
                <a:gd name="T16" fmla="*/ 78 w 90"/>
                <a:gd name="T17" fmla="*/ 45 h 126"/>
                <a:gd name="T18" fmla="*/ 33 w 90"/>
                <a:gd name="T19" fmla="*/ 38 h 126"/>
                <a:gd name="T20" fmla="*/ 12 w 90"/>
                <a:gd name="T21" fmla="*/ 45 h 126"/>
                <a:gd name="T22" fmla="*/ 23 w 90"/>
                <a:gd name="T23" fmla="*/ 64 h 126"/>
                <a:gd name="T24" fmla="*/ 47 w 90"/>
                <a:gd name="T25" fmla="*/ 74 h 126"/>
                <a:gd name="T26" fmla="*/ 50 w 90"/>
                <a:gd name="T27" fmla="*/ 90 h 126"/>
                <a:gd name="T28" fmla="*/ 28 w 90"/>
                <a:gd name="T29" fmla="*/ 86 h 126"/>
                <a:gd name="T30" fmla="*/ 21 w 90"/>
                <a:gd name="T31" fmla="*/ 100 h 126"/>
                <a:gd name="T32" fmla="*/ 21 w 90"/>
                <a:gd name="T33" fmla="*/ 10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26"/>
                <a:gd name="T53" fmla="*/ 90 w 9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26">
                  <a:moveTo>
                    <a:pt x="21" y="100"/>
                  </a:moveTo>
                  <a:lnTo>
                    <a:pt x="0" y="38"/>
                  </a:lnTo>
                  <a:lnTo>
                    <a:pt x="23" y="5"/>
                  </a:lnTo>
                  <a:lnTo>
                    <a:pt x="50" y="0"/>
                  </a:lnTo>
                  <a:lnTo>
                    <a:pt x="78" y="10"/>
                  </a:lnTo>
                  <a:lnTo>
                    <a:pt x="90" y="40"/>
                  </a:lnTo>
                  <a:lnTo>
                    <a:pt x="88" y="81"/>
                  </a:lnTo>
                  <a:lnTo>
                    <a:pt x="76" y="126"/>
                  </a:lnTo>
                  <a:lnTo>
                    <a:pt x="78" y="45"/>
                  </a:lnTo>
                  <a:lnTo>
                    <a:pt x="33" y="38"/>
                  </a:lnTo>
                  <a:lnTo>
                    <a:pt x="12" y="45"/>
                  </a:lnTo>
                  <a:lnTo>
                    <a:pt x="23" y="64"/>
                  </a:lnTo>
                  <a:lnTo>
                    <a:pt x="47" y="74"/>
                  </a:lnTo>
                  <a:lnTo>
                    <a:pt x="50" y="90"/>
                  </a:lnTo>
                  <a:lnTo>
                    <a:pt x="28" y="86"/>
                  </a:lnTo>
                  <a:lnTo>
                    <a:pt x="21" y="10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2" name="Freeform 455"/>
            <p:cNvSpPr>
              <a:spLocks/>
            </p:cNvSpPr>
            <p:nvPr/>
          </p:nvSpPr>
          <p:spPr bwMode="auto">
            <a:xfrm>
              <a:off x="2863" y="712"/>
              <a:ext cx="50" cy="64"/>
            </a:xfrm>
            <a:custGeom>
              <a:avLst/>
              <a:gdLst>
                <a:gd name="T0" fmla="*/ 22 w 50"/>
                <a:gd name="T1" fmla="*/ 0 h 64"/>
                <a:gd name="T2" fmla="*/ 24 w 50"/>
                <a:gd name="T3" fmla="*/ 33 h 64"/>
                <a:gd name="T4" fmla="*/ 17 w 50"/>
                <a:gd name="T5" fmla="*/ 45 h 64"/>
                <a:gd name="T6" fmla="*/ 0 w 50"/>
                <a:gd name="T7" fmla="*/ 47 h 64"/>
                <a:gd name="T8" fmla="*/ 3 w 50"/>
                <a:gd name="T9" fmla="*/ 64 h 64"/>
                <a:gd name="T10" fmla="*/ 24 w 50"/>
                <a:gd name="T11" fmla="*/ 57 h 64"/>
                <a:gd name="T12" fmla="*/ 33 w 50"/>
                <a:gd name="T13" fmla="*/ 47 h 64"/>
                <a:gd name="T14" fmla="*/ 50 w 50"/>
                <a:gd name="T15" fmla="*/ 52 h 64"/>
                <a:gd name="T16" fmla="*/ 48 w 50"/>
                <a:gd name="T17" fmla="*/ 28 h 64"/>
                <a:gd name="T18" fmla="*/ 43 w 50"/>
                <a:gd name="T19" fmla="*/ 12 h 64"/>
                <a:gd name="T20" fmla="*/ 22 w 50"/>
                <a:gd name="T21" fmla="*/ 0 h 64"/>
                <a:gd name="T22" fmla="*/ 22 w 5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64"/>
                <a:gd name="T38" fmla="*/ 50 w 5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64">
                  <a:moveTo>
                    <a:pt x="22" y="0"/>
                  </a:moveTo>
                  <a:lnTo>
                    <a:pt x="24" y="33"/>
                  </a:lnTo>
                  <a:lnTo>
                    <a:pt x="17" y="45"/>
                  </a:lnTo>
                  <a:lnTo>
                    <a:pt x="0" y="47"/>
                  </a:lnTo>
                  <a:lnTo>
                    <a:pt x="3" y="64"/>
                  </a:lnTo>
                  <a:lnTo>
                    <a:pt x="24" y="57"/>
                  </a:lnTo>
                  <a:lnTo>
                    <a:pt x="33" y="47"/>
                  </a:lnTo>
                  <a:lnTo>
                    <a:pt x="50" y="52"/>
                  </a:lnTo>
                  <a:lnTo>
                    <a:pt x="48" y="28"/>
                  </a:lnTo>
                  <a:lnTo>
                    <a:pt x="43" y="12"/>
                  </a:lnTo>
                  <a:lnTo>
                    <a:pt x="2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3" name="Freeform 456"/>
            <p:cNvSpPr>
              <a:spLocks/>
            </p:cNvSpPr>
            <p:nvPr/>
          </p:nvSpPr>
          <p:spPr bwMode="auto">
            <a:xfrm>
              <a:off x="2856" y="790"/>
              <a:ext cx="114" cy="86"/>
            </a:xfrm>
            <a:custGeom>
              <a:avLst/>
              <a:gdLst>
                <a:gd name="T0" fmla="*/ 114 w 114"/>
                <a:gd name="T1" fmla="*/ 0 h 86"/>
                <a:gd name="T2" fmla="*/ 57 w 114"/>
                <a:gd name="T3" fmla="*/ 50 h 86"/>
                <a:gd name="T4" fmla="*/ 38 w 114"/>
                <a:gd name="T5" fmla="*/ 67 h 86"/>
                <a:gd name="T6" fmla="*/ 0 w 114"/>
                <a:gd name="T7" fmla="*/ 71 h 86"/>
                <a:gd name="T8" fmla="*/ 52 w 114"/>
                <a:gd name="T9" fmla="*/ 86 h 86"/>
                <a:gd name="T10" fmla="*/ 95 w 114"/>
                <a:gd name="T11" fmla="*/ 31 h 86"/>
                <a:gd name="T12" fmla="*/ 114 w 114"/>
                <a:gd name="T13" fmla="*/ 22 h 86"/>
                <a:gd name="T14" fmla="*/ 114 w 114"/>
                <a:gd name="T15" fmla="*/ 0 h 86"/>
                <a:gd name="T16" fmla="*/ 114 w 114"/>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6"/>
                <a:gd name="T29" fmla="*/ 114 w 114"/>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6">
                  <a:moveTo>
                    <a:pt x="114" y="0"/>
                  </a:moveTo>
                  <a:lnTo>
                    <a:pt x="57" y="50"/>
                  </a:lnTo>
                  <a:lnTo>
                    <a:pt x="38" y="67"/>
                  </a:lnTo>
                  <a:lnTo>
                    <a:pt x="0" y="71"/>
                  </a:lnTo>
                  <a:lnTo>
                    <a:pt x="52" y="86"/>
                  </a:lnTo>
                  <a:lnTo>
                    <a:pt x="95" y="31"/>
                  </a:lnTo>
                  <a:lnTo>
                    <a:pt x="114" y="22"/>
                  </a:lnTo>
                  <a:lnTo>
                    <a:pt x="1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4" name="Freeform 457"/>
            <p:cNvSpPr>
              <a:spLocks/>
            </p:cNvSpPr>
            <p:nvPr/>
          </p:nvSpPr>
          <p:spPr bwMode="auto">
            <a:xfrm>
              <a:off x="2689" y="449"/>
              <a:ext cx="386" cy="341"/>
            </a:xfrm>
            <a:custGeom>
              <a:avLst/>
              <a:gdLst>
                <a:gd name="T0" fmla="*/ 169 w 386"/>
                <a:gd name="T1" fmla="*/ 206 h 341"/>
                <a:gd name="T2" fmla="*/ 222 w 386"/>
                <a:gd name="T3" fmla="*/ 163 h 341"/>
                <a:gd name="T4" fmla="*/ 262 w 386"/>
                <a:gd name="T5" fmla="*/ 154 h 341"/>
                <a:gd name="T6" fmla="*/ 298 w 386"/>
                <a:gd name="T7" fmla="*/ 166 h 341"/>
                <a:gd name="T8" fmla="*/ 329 w 386"/>
                <a:gd name="T9" fmla="*/ 196 h 341"/>
                <a:gd name="T10" fmla="*/ 329 w 386"/>
                <a:gd name="T11" fmla="*/ 237 h 341"/>
                <a:gd name="T12" fmla="*/ 324 w 386"/>
                <a:gd name="T13" fmla="*/ 268 h 341"/>
                <a:gd name="T14" fmla="*/ 362 w 386"/>
                <a:gd name="T15" fmla="*/ 225 h 341"/>
                <a:gd name="T16" fmla="*/ 341 w 386"/>
                <a:gd name="T17" fmla="*/ 204 h 341"/>
                <a:gd name="T18" fmla="*/ 336 w 386"/>
                <a:gd name="T19" fmla="*/ 175 h 341"/>
                <a:gd name="T20" fmla="*/ 360 w 386"/>
                <a:gd name="T21" fmla="*/ 156 h 341"/>
                <a:gd name="T22" fmla="*/ 386 w 386"/>
                <a:gd name="T23" fmla="*/ 159 h 341"/>
                <a:gd name="T24" fmla="*/ 355 w 386"/>
                <a:gd name="T25" fmla="*/ 130 h 341"/>
                <a:gd name="T26" fmla="*/ 296 w 386"/>
                <a:gd name="T27" fmla="*/ 125 h 341"/>
                <a:gd name="T28" fmla="*/ 215 w 386"/>
                <a:gd name="T29" fmla="*/ 87 h 341"/>
                <a:gd name="T30" fmla="*/ 198 w 386"/>
                <a:gd name="T31" fmla="*/ 64 h 341"/>
                <a:gd name="T32" fmla="*/ 165 w 386"/>
                <a:gd name="T33" fmla="*/ 59 h 341"/>
                <a:gd name="T34" fmla="*/ 110 w 386"/>
                <a:gd name="T35" fmla="*/ 21 h 341"/>
                <a:gd name="T36" fmla="*/ 153 w 386"/>
                <a:gd name="T37" fmla="*/ 78 h 341"/>
                <a:gd name="T38" fmla="*/ 103 w 386"/>
                <a:gd name="T39" fmla="*/ 83 h 341"/>
                <a:gd name="T40" fmla="*/ 41 w 386"/>
                <a:gd name="T41" fmla="*/ 78 h 341"/>
                <a:gd name="T42" fmla="*/ 19 w 386"/>
                <a:gd name="T43" fmla="*/ 49 h 341"/>
                <a:gd name="T44" fmla="*/ 5 w 386"/>
                <a:gd name="T45" fmla="*/ 0 h 341"/>
                <a:gd name="T46" fmla="*/ 0 w 386"/>
                <a:gd name="T47" fmla="*/ 40 h 341"/>
                <a:gd name="T48" fmla="*/ 29 w 386"/>
                <a:gd name="T49" fmla="*/ 116 h 341"/>
                <a:gd name="T50" fmla="*/ 91 w 386"/>
                <a:gd name="T51" fmla="*/ 204 h 341"/>
                <a:gd name="T52" fmla="*/ 86 w 386"/>
                <a:gd name="T53" fmla="*/ 270 h 341"/>
                <a:gd name="T54" fmla="*/ 58 w 386"/>
                <a:gd name="T55" fmla="*/ 341 h 341"/>
                <a:gd name="T56" fmla="*/ 127 w 386"/>
                <a:gd name="T57" fmla="*/ 341 h 341"/>
                <a:gd name="T58" fmla="*/ 148 w 386"/>
                <a:gd name="T59" fmla="*/ 253 h 341"/>
                <a:gd name="T60" fmla="*/ 169 w 386"/>
                <a:gd name="T61" fmla="*/ 206 h 341"/>
                <a:gd name="T62" fmla="*/ 169 w 386"/>
                <a:gd name="T63" fmla="*/ 20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341"/>
                <a:gd name="T98" fmla="*/ 386 w 386"/>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341">
                  <a:moveTo>
                    <a:pt x="169" y="206"/>
                  </a:moveTo>
                  <a:lnTo>
                    <a:pt x="222" y="163"/>
                  </a:lnTo>
                  <a:lnTo>
                    <a:pt x="262" y="154"/>
                  </a:lnTo>
                  <a:lnTo>
                    <a:pt x="298" y="166"/>
                  </a:lnTo>
                  <a:lnTo>
                    <a:pt x="329" y="196"/>
                  </a:lnTo>
                  <a:lnTo>
                    <a:pt x="329" y="237"/>
                  </a:lnTo>
                  <a:lnTo>
                    <a:pt x="324" y="268"/>
                  </a:lnTo>
                  <a:lnTo>
                    <a:pt x="362" y="225"/>
                  </a:lnTo>
                  <a:lnTo>
                    <a:pt x="341" y="204"/>
                  </a:lnTo>
                  <a:lnTo>
                    <a:pt x="336" y="175"/>
                  </a:lnTo>
                  <a:lnTo>
                    <a:pt x="360" y="156"/>
                  </a:lnTo>
                  <a:lnTo>
                    <a:pt x="386" y="159"/>
                  </a:lnTo>
                  <a:lnTo>
                    <a:pt x="355" y="130"/>
                  </a:lnTo>
                  <a:lnTo>
                    <a:pt x="296" y="125"/>
                  </a:lnTo>
                  <a:lnTo>
                    <a:pt x="215" y="87"/>
                  </a:lnTo>
                  <a:lnTo>
                    <a:pt x="198" y="64"/>
                  </a:lnTo>
                  <a:lnTo>
                    <a:pt x="165" y="59"/>
                  </a:lnTo>
                  <a:lnTo>
                    <a:pt x="110" y="21"/>
                  </a:lnTo>
                  <a:lnTo>
                    <a:pt x="153" y="78"/>
                  </a:lnTo>
                  <a:lnTo>
                    <a:pt x="103" y="83"/>
                  </a:lnTo>
                  <a:lnTo>
                    <a:pt x="41" y="78"/>
                  </a:lnTo>
                  <a:lnTo>
                    <a:pt x="19" y="49"/>
                  </a:lnTo>
                  <a:lnTo>
                    <a:pt x="5" y="0"/>
                  </a:lnTo>
                  <a:lnTo>
                    <a:pt x="0" y="40"/>
                  </a:lnTo>
                  <a:lnTo>
                    <a:pt x="29" y="116"/>
                  </a:lnTo>
                  <a:lnTo>
                    <a:pt x="91" y="204"/>
                  </a:lnTo>
                  <a:lnTo>
                    <a:pt x="86" y="270"/>
                  </a:lnTo>
                  <a:lnTo>
                    <a:pt x="58" y="341"/>
                  </a:lnTo>
                  <a:lnTo>
                    <a:pt x="127" y="341"/>
                  </a:lnTo>
                  <a:lnTo>
                    <a:pt x="148" y="253"/>
                  </a:lnTo>
                  <a:lnTo>
                    <a:pt x="169"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5" name="Freeform 458"/>
            <p:cNvSpPr>
              <a:spLocks/>
            </p:cNvSpPr>
            <p:nvPr/>
          </p:nvSpPr>
          <p:spPr bwMode="auto">
            <a:xfrm>
              <a:off x="2528" y="304"/>
              <a:ext cx="252" cy="126"/>
            </a:xfrm>
            <a:custGeom>
              <a:avLst/>
              <a:gdLst>
                <a:gd name="T0" fmla="*/ 166 w 252"/>
                <a:gd name="T1" fmla="*/ 78 h 126"/>
                <a:gd name="T2" fmla="*/ 145 w 252"/>
                <a:gd name="T3" fmla="*/ 126 h 126"/>
                <a:gd name="T4" fmla="*/ 95 w 252"/>
                <a:gd name="T5" fmla="*/ 121 h 126"/>
                <a:gd name="T6" fmla="*/ 90 w 252"/>
                <a:gd name="T7" fmla="*/ 104 h 126"/>
                <a:gd name="T8" fmla="*/ 47 w 252"/>
                <a:gd name="T9" fmla="*/ 102 h 126"/>
                <a:gd name="T10" fmla="*/ 0 w 252"/>
                <a:gd name="T11" fmla="*/ 0 h 126"/>
                <a:gd name="T12" fmla="*/ 61 w 252"/>
                <a:gd name="T13" fmla="*/ 80 h 126"/>
                <a:gd name="T14" fmla="*/ 90 w 252"/>
                <a:gd name="T15" fmla="*/ 78 h 126"/>
                <a:gd name="T16" fmla="*/ 85 w 252"/>
                <a:gd name="T17" fmla="*/ 59 h 126"/>
                <a:gd name="T18" fmla="*/ 119 w 252"/>
                <a:gd name="T19" fmla="*/ 69 h 126"/>
                <a:gd name="T20" fmla="*/ 138 w 252"/>
                <a:gd name="T21" fmla="*/ 54 h 126"/>
                <a:gd name="T22" fmla="*/ 169 w 252"/>
                <a:gd name="T23" fmla="*/ 16 h 126"/>
                <a:gd name="T24" fmla="*/ 252 w 252"/>
                <a:gd name="T25" fmla="*/ 14 h 126"/>
                <a:gd name="T26" fmla="*/ 197 w 252"/>
                <a:gd name="T27" fmla="*/ 28 h 126"/>
                <a:gd name="T28" fmla="*/ 169 w 252"/>
                <a:gd name="T29" fmla="*/ 54 h 126"/>
                <a:gd name="T30" fmla="*/ 166 w 252"/>
                <a:gd name="T31" fmla="*/ 78 h 126"/>
                <a:gd name="T32" fmla="*/ 166 w 252"/>
                <a:gd name="T33" fmla="*/ 7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26"/>
                <a:gd name="T53" fmla="*/ 252 w 252"/>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26">
                  <a:moveTo>
                    <a:pt x="166" y="78"/>
                  </a:moveTo>
                  <a:lnTo>
                    <a:pt x="145" y="126"/>
                  </a:lnTo>
                  <a:lnTo>
                    <a:pt x="95" y="121"/>
                  </a:lnTo>
                  <a:lnTo>
                    <a:pt x="90" y="104"/>
                  </a:lnTo>
                  <a:lnTo>
                    <a:pt x="47" y="102"/>
                  </a:lnTo>
                  <a:lnTo>
                    <a:pt x="0" y="0"/>
                  </a:lnTo>
                  <a:lnTo>
                    <a:pt x="61" y="80"/>
                  </a:lnTo>
                  <a:lnTo>
                    <a:pt x="90" y="78"/>
                  </a:lnTo>
                  <a:lnTo>
                    <a:pt x="85" y="59"/>
                  </a:lnTo>
                  <a:lnTo>
                    <a:pt x="119" y="69"/>
                  </a:lnTo>
                  <a:lnTo>
                    <a:pt x="138" y="54"/>
                  </a:lnTo>
                  <a:lnTo>
                    <a:pt x="169" y="16"/>
                  </a:lnTo>
                  <a:lnTo>
                    <a:pt x="252" y="14"/>
                  </a:lnTo>
                  <a:lnTo>
                    <a:pt x="197" y="28"/>
                  </a:lnTo>
                  <a:lnTo>
                    <a:pt x="169" y="54"/>
                  </a:lnTo>
                  <a:lnTo>
                    <a:pt x="166" y="7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6" name="Freeform 459"/>
            <p:cNvSpPr>
              <a:spLocks/>
            </p:cNvSpPr>
            <p:nvPr/>
          </p:nvSpPr>
          <p:spPr bwMode="auto">
            <a:xfrm>
              <a:off x="2697" y="339"/>
              <a:ext cx="95" cy="131"/>
            </a:xfrm>
            <a:custGeom>
              <a:avLst/>
              <a:gdLst>
                <a:gd name="T0" fmla="*/ 16 w 95"/>
                <a:gd name="T1" fmla="*/ 15 h 131"/>
                <a:gd name="T2" fmla="*/ 50 w 95"/>
                <a:gd name="T3" fmla="*/ 22 h 131"/>
                <a:gd name="T4" fmla="*/ 71 w 95"/>
                <a:gd name="T5" fmla="*/ 26 h 131"/>
                <a:gd name="T6" fmla="*/ 95 w 95"/>
                <a:gd name="T7" fmla="*/ 64 h 131"/>
                <a:gd name="T8" fmla="*/ 54 w 95"/>
                <a:gd name="T9" fmla="*/ 38 h 131"/>
                <a:gd name="T10" fmla="*/ 26 w 95"/>
                <a:gd name="T11" fmla="*/ 64 h 131"/>
                <a:gd name="T12" fmla="*/ 40 w 95"/>
                <a:gd name="T13" fmla="*/ 131 h 131"/>
                <a:gd name="T14" fmla="*/ 16 w 95"/>
                <a:gd name="T15" fmla="*/ 93 h 131"/>
                <a:gd name="T16" fmla="*/ 0 w 95"/>
                <a:gd name="T17" fmla="*/ 124 h 131"/>
                <a:gd name="T18" fmla="*/ 11 w 95"/>
                <a:gd name="T19" fmla="*/ 60 h 131"/>
                <a:gd name="T20" fmla="*/ 2 w 95"/>
                <a:gd name="T21" fmla="*/ 19 h 131"/>
                <a:gd name="T22" fmla="*/ 9 w 95"/>
                <a:gd name="T23" fmla="*/ 0 h 131"/>
                <a:gd name="T24" fmla="*/ 16 w 95"/>
                <a:gd name="T25" fmla="*/ 15 h 131"/>
                <a:gd name="T26" fmla="*/ 16 w 95"/>
                <a:gd name="T27" fmla="*/ 15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1"/>
                <a:gd name="T44" fmla="*/ 95 w 95"/>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1">
                  <a:moveTo>
                    <a:pt x="16" y="15"/>
                  </a:moveTo>
                  <a:lnTo>
                    <a:pt x="50" y="22"/>
                  </a:lnTo>
                  <a:lnTo>
                    <a:pt x="71" y="26"/>
                  </a:lnTo>
                  <a:lnTo>
                    <a:pt x="95" y="64"/>
                  </a:lnTo>
                  <a:lnTo>
                    <a:pt x="54" y="38"/>
                  </a:lnTo>
                  <a:lnTo>
                    <a:pt x="26" y="64"/>
                  </a:lnTo>
                  <a:lnTo>
                    <a:pt x="40" y="131"/>
                  </a:lnTo>
                  <a:lnTo>
                    <a:pt x="16" y="93"/>
                  </a:lnTo>
                  <a:lnTo>
                    <a:pt x="0" y="124"/>
                  </a:lnTo>
                  <a:lnTo>
                    <a:pt x="11" y="60"/>
                  </a:lnTo>
                  <a:lnTo>
                    <a:pt x="2" y="19"/>
                  </a:lnTo>
                  <a:lnTo>
                    <a:pt x="9" y="0"/>
                  </a:lnTo>
                  <a:lnTo>
                    <a:pt x="16"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7" name="Freeform 460"/>
            <p:cNvSpPr>
              <a:spLocks/>
            </p:cNvSpPr>
            <p:nvPr/>
          </p:nvSpPr>
          <p:spPr bwMode="auto">
            <a:xfrm>
              <a:off x="2535" y="183"/>
              <a:ext cx="807" cy="303"/>
            </a:xfrm>
            <a:custGeom>
              <a:avLst/>
              <a:gdLst>
                <a:gd name="T0" fmla="*/ 0 w 807"/>
                <a:gd name="T1" fmla="*/ 107 h 303"/>
                <a:gd name="T2" fmla="*/ 24 w 807"/>
                <a:gd name="T3" fmla="*/ 95 h 303"/>
                <a:gd name="T4" fmla="*/ 43 w 807"/>
                <a:gd name="T5" fmla="*/ 111 h 303"/>
                <a:gd name="T6" fmla="*/ 50 w 807"/>
                <a:gd name="T7" fmla="*/ 95 h 303"/>
                <a:gd name="T8" fmla="*/ 88 w 807"/>
                <a:gd name="T9" fmla="*/ 85 h 303"/>
                <a:gd name="T10" fmla="*/ 138 w 807"/>
                <a:gd name="T11" fmla="*/ 95 h 303"/>
                <a:gd name="T12" fmla="*/ 192 w 807"/>
                <a:gd name="T13" fmla="*/ 59 h 303"/>
                <a:gd name="T14" fmla="*/ 247 w 807"/>
                <a:gd name="T15" fmla="*/ 40 h 303"/>
                <a:gd name="T16" fmla="*/ 323 w 807"/>
                <a:gd name="T17" fmla="*/ 23 h 303"/>
                <a:gd name="T18" fmla="*/ 385 w 807"/>
                <a:gd name="T19" fmla="*/ 12 h 303"/>
                <a:gd name="T20" fmla="*/ 423 w 807"/>
                <a:gd name="T21" fmla="*/ 33 h 303"/>
                <a:gd name="T22" fmla="*/ 421 w 807"/>
                <a:gd name="T23" fmla="*/ 73 h 303"/>
                <a:gd name="T24" fmla="*/ 500 w 807"/>
                <a:gd name="T25" fmla="*/ 111 h 303"/>
                <a:gd name="T26" fmla="*/ 521 w 807"/>
                <a:gd name="T27" fmla="*/ 130 h 303"/>
                <a:gd name="T28" fmla="*/ 528 w 807"/>
                <a:gd name="T29" fmla="*/ 185 h 303"/>
                <a:gd name="T30" fmla="*/ 547 w 807"/>
                <a:gd name="T31" fmla="*/ 194 h 303"/>
                <a:gd name="T32" fmla="*/ 547 w 807"/>
                <a:gd name="T33" fmla="*/ 128 h 303"/>
                <a:gd name="T34" fmla="*/ 571 w 807"/>
                <a:gd name="T35" fmla="*/ 128 h 303"/>
                <a:gd name="T36" fmla="*/ 621 w 807"/>
                <a:gd name="T37" fmla="*/ 166 h 303"/>
                <a:gd name="T38" fmla="*/ 621 w 807"/>
                <a:gd name="T39" fmla="*/ 135 h 303"/>
                <a:gd name="T40" fmla="*/ 557 w 807"/>
                <a:gd name="T41" fmla="*/ 83 h 303"/>
                <a:gd name="T42" fmla="*/ 571 w 807"/>
                <a:gd name="T43" fmla="*/ 71 h 303"/>
                <a:gd name="T44" fmla="*/ 638 w 807"/>
                <a:gd name="T45" fmla="*/ 118 h 303"/>
                <a:gd name="T46" fmla="*/ 588 w 807"/>
                <a:gd name="T47" fmla="*/ 59 h 303"/>
                <a:gd name="T48" fmla="*/ 635 w 807"/>
                <a:gd name="T49" fmla="*/ 73 h 303"/>
                <a:gd name="T50" fmla="*/ 702 w 807"/>
                <a:gd name="T51" fmla="*/ 135 h 303"/>
                <a:gd name="T52" fmla="*/ 771 w 807"/>
                <a:gd name="T53" fmla="*/ 228 h 303"/>
                <a:gd name="T54" fmla="*/ 792 w 807"/>
                <a:gd name="T55" fmla="*/ 303 h 303"/>
                <a:gd name="T56" fmla="*/ 807 w 807"/>
                <a:gd name="T57" fmla="*/ 303 h 303"/>
                <a:gd name="T58" fmla="*/ 797 w 807"/>
                <a:gd name="T59" fmla="*/ 251 h 303"/>
                <a:gd name="T60" fmla="*/ 759 w 807"/>
                <a:gd name="T61" fmla="*/ 182 h 303"/>
                <a:gd name="T62" fmla="*/ 699 w 807"/>
                <a:gd name="T63" fmla="*/ 104 h 303"/>
                <a:gd name="T64" fmla="*/ 635 w 807"/>
                <a:gd name="T65" fmla="*/ 52 h 303"/>
                <a:gd name="T66" fmla="*/ 580 w 807"/>
                <a:gd name="T67" fmla="*/ 35 h 303"/>
                <a:gd name="T68" fmla="*/ 523 w 807"/>
                <a:gd name="T69" fmla="*/ 40 h 303"/>
                <a:gd name="T70" fmla="*/ 476 w 807"/>
                <a:gd name="T71" fmla="*/ 28 h 303"/>
                <a:gd name="T72" fmla="*/ 402 w 807"/>
                <a:gd name="T73" fmla="*/ 4 h 303"/>
                <a:gd name="T74" fmla="*/ 378 w 807"/>
                <a:gd name="T75" fmla="*/ 0 h 303"/>
                <a:gd name="T76" fmla="*/ 302 w 807"/>
                <a:gd name="T77" fmla="*/ 19 h 303"/>
                <a:gd name="T78" fmla="*/ 240 w 807"/>
                <a:gd name="T79" fmla="*/ 26 h 303"/>
                <a:gd name="T80" fmla="*/ 178 w 807"/>
                <a:gd name="T81" fmla="*/ 52 h 303"/>
                <a:gd name="T82" fmla="*/ 138 w 807"/>
                <a:gd name="T83" fmla="*/ 83 h 303"/>
                <a:gd name="T84" fmla="*/ 90 w 807"/>
                <a:gd name="T85" fmla="*/ 73 h 303"/>
                <a:gd name="T86" fmla="*/ 64 w 807"/>
                <a:gd name="T87" fmla="*/ 80 h 303"/>
                <a:gd name="T88" fmla="*/ 38 w 807"/>
                <a:gd name="T89" fmla="*/ 95 h 303"/>
                <a:gd name="T90" fmla="*/ 24 w 807"/>
                <a:gd name="T91" fmla="*/ 85 h 303"/>
                <a:gd name="T92" fmla="*/ 12 w 807"/>
                <a:gd name="T93" fmla="*/ 90 h 303"/>
                <a:gd name="T94" fmla="*/ 0 w 807"/>
                <a:gd name="T95" fmla="*/ 107 h 303"/>
                <a:gd name="T96" fmla="*/ 0 w 807"/>
                <a:gd name="T97" fmla="*/ 10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303"/>
                <a:gd name="T149" fmla="*/ 807 w 807"/>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303">
                  <a:moveTo>
                    <a:pt x="0" y="107"/>
                  </a:moveTo>
                  <a:lnTo>
                    <a:pt x="24" y="95"/>
                  </a:lnTo>
                  <a:lnTo>
                    <a:pt x="43" y="111"/>
                  </a:lnTo>
                  <a:lnTo>
                    <a:pt x="50" y="95"/>
                  </a:lnTo>
                  <a:lnTo>
                    <a:pt x="88" y="85"/>
                  </a:lnTo>
                  <a:lnTo>
                    <a:pt x="138" y="95"/>
                  </a:lnTo>
                  <a:lnTo>
                    <a:pt x="192" y="59"/>
                  </a:lnTo>
                  <a:lnTo>
                    <a:pt x="247" y="40"/>
                  </a:lnTo>
                  <a:lnTo>
                    <a:pt x="323" y="23"/>
                  </a:lnTo>
                  <a:lnTo>
                    <a:pt x="385" y="12"/>
                  </a:lnTo>
                  <a:lnTo>
                    <a:pt x="423" y="33"/>
                  </a:lnTo>
                  <a:lnTo>
                    <a:pt x="421" y="73"/>
                  </a:lnTo>
                  <a:lnTo>
                    <a:pt x="500" y="111"/>
                  </a:lnTo>
                  <a:lnTo>
                    <a:pt x="521" y="130"/>
                  </a:lnTo>
                  <a:lnTo>
                    <a:pt x="528" y="185"/>
                  </a:lnTo>
                  <a:lnTo>
                    <a:pt x="547" y="194"/>
                  </a:lnTo>
                  <a:lnTo>
                    <a:pt x="547" y="128"/>
                  </a:lnTo>
                  <a:lnTo>
                    <a:pt x="571" y="128"/>
                  </a:lnTo>
                  <a:lnTo>
                    <a:pt x="621" y="166"/>
                  </a:lnTo>
                  <a:lnTo>
                    <a:pt x="621" y="135"/>
                  </a:lnTo>
                  <a:lnTo>
                    <a:pt x="557" y="83"/>
                  </a:lnTo>
                  <a:lnTo>
                    <a:pt x="571" y="71"/>
                  </a:lnTo>
                  <a:lnTo>
                    <a:pt x="638" y="118"/>
                  </a:lnTo>
                  <a:lnTo>
                    <a:pt x="588" y="59"/>
                  </a:lnTo>
                  <a:lnTo>
                    <a:pt x="635" y="73"/>
                  </a:lnTo>
                  <a:lnTo>
                    <a:pt x="702" y="135"/>
                  </a:lnTo>
                  <a:lnTo>
                    <a:pt x="771" y="228"/>
                  </a:lnTo>
                  <a:lnTo>
                    <a:pt x="792" y="303"/>
                  </a:lnTo>
                  <a:lnTo>
                    <a:pt x="807" y="303"/>
                  </a:lnTo>
                  <a:lnTo>
                    <a:pt x="797" y="251"/>
                  </a:lnTo>
                  <a:lnTo>
                    <a:pt x="759" y="182"/>
                  </a:lnTo>
                  <a:lnTo>
                    <a:pt x="699" y="104"/>
                  </a:lnTo>
                  <a:lnTo>
                    <a:pt x="635" y="52"/>
                  </a:lnTo>
                  <a:lnTo>
                    <a:pt x="580" y="35"/>
                  </a:lnTo>
                  <a:lnTo>
                    <a:pt x="523" y="40"/>
                  </a:lnTo>
                  <a:lnTo>
                    <a:pt x="476" y="28"/>
                  </a:lnTo>
                  <a:lnTo>
                    <a:pt x="402" y="4"/>
                  </a:lnTo>
                  <a:lnTo>
                    <a:pt x="378" y="0"/>
                  </a:lnTo>
                  <a:lnTo>
                    <a:pt x="302" y="19"/>
                  </a:lnTo>
                  <a:lnTo>
                    <a:pt x="240" y="26"/>
                  </a:lnTo>
                  <a:lnTo>
                    <a:pt x="178" y="52"/>
                  </a:lnTo>
                  <a:lnTo>
                    <a:pt x="138" y="83"/>
                  </a:lnTo>
                  <a:lnTo>
                    <a:pt x="90" y="73"/>
                  </a:lnTo>
                  <a:lnTo>
                    <a:pt x="64" y="80"/>
                  </a:lnTo>
                  <a:lnTo>
                    <a:pt x="38" y="95"/>
                  </a:lnTo>
                  <a:lnTo>
                    <a:pt x="24" y="85"/>
                  </a:lnTo>
                  <a:lnTo>
                    <a:pt x="12" y="90"/>
                  </a:lnTo>
                  <a:lnTo>
                    <a:pt x="0" y="10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8" name="Freeform 461"/>
            <p:cNvSpPr>
              <a:spLocks/>
            </p:cNvSpPr>
            <p:nvPr/>
          </p:nvSpPr>
          <p:spPr bwMode="auto">
            <a:xfrm>
              <a:off x="2939" y="629"/>
              <a:ext cx="179" cy="346"/>
            </a:xfrm>
            <a:custGeom>
              <a:avLst/>
              <a:gdLst>
                <a:gd name="T0" fmla="*/ 157 w 179"/>
                <a:gd name="T1" fmla="*/ 19 h 346"/>
                <a:gd name="T2" fmla="*/ 86 w 179"/>
                <a:gd name="T3" fmla="*/ 76 h 346"/>
                <a:gd name="T4" fmla="*/ 46 w 179"/>
                <a:gd name="T5" fmla="*/ 138 h 346"/>
                <a:gd name="T6" fmla="*/ 22 w 179"/>
                <a:gd name="T7" fmla="*/ 218 h 346"/>
                <a:gd name="T8" fmla="*/ 22 w 179"/>
                <a:gd name="T9" fmla="*/ 273 h 346"/>
                <a:gd name="T10" fmla="*/ 31 w 179"/>
                <a:gd name="T11" fmla="*/ 297 h 346"/>
                <a:gd name="T12" fmla="*/ 48 w 179"/>
                <a:gd name="T13" fmla="*/ 342 h 346"/>
                <a:gd name="T14" fmla="*/ 17 w 179"/>
                <a:gd name="T15" fmla="*/ 313 h 346"/>
                <a:gd name="T16" fmla="*/ 7 w 179"/>
                <a:gd name="T17" fmla="*/ 346 h 346"/>
                <a:gd name="T18" fmla="*/ 7 w 179"/>
                <a:gd name="T19" fmla="*/ 285 h 346"/>
                <a:gd name="T20" fmla="*/ 0 w 179"/>
                <a:gd name="T21" fmla="*/ 244 h 346"/>
                <a:gd name="T22" fmla="*/ 17 w 179"/>
                <a:gd name="T23" fmla="*/ 183 h 346"/>
                <a:gd name="T24" fmla="*/ 31 w 179"/>
                <a:gd name="T25" fmla="*/ 135 h 346"/>
                <a:gd name="T26" fmla="*/ 62 w 179"/>
                <a:gd name="T27" fmla="*/ 85 h 346"/>
                <a:gd name="T28" fmla="*/ 91 w 179"/>
                <a:gd name="T29" fmla="*/ 52 h 346"/>
                <a:gd name="T30" fmla="*/ 129 w 179"/>
                <a:gd name="T31" fmla="*/ 19 h 346"/>
                <a:gd name="T32" fmla="*/ 179 w 179"/>
                <a:gd name="T33" fmla="*/ 0 h 346"/>
                <a:gd name="T34" fmla="*/ 157 w 179"/>
                <a:gd name="T35" fmla="*/ 19 h 346"/>
                <a:gd name="T36" fmla="*/ 157 w 179"/>
                <a:gd name="T37" fmla="*/ 19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346"/>
                <a:gd name="T59" fmla="*/ 179 w 17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346">
                  <a:moveTo>
                    <a:pt x="157" y="19"/>
                  </a:moveTo>
                  <a:lnTo>
                    <a:pt x="86" y="76"/>
                  </a:lnTo>
                  <a:lnTo>
                    <a:pt x="46" y="138"/>
                  </a:lnTo>
                  <a:lnTo>
                    <a:pt x="22" y="218"/>
                  </a:lnTo>
                  <a:lnTo>
                    <a:pt x="22" y="273"/>
                  </a:lnTo>
                  <a:lnTo>
                    <a:pt x="31" y="297"/>
                  </a:lnTo>
                  <a:lnTo>
                    <a:pt x="48" y="342"/>
                  </a:lnTo>
                  <a:lnTo>
                    <a:pt x="17" y="313"/>
                  </a:lnTo>
                  <a:lnTo>
                    <a:pt x="7" y="346"/>
                  </a:lnTo>
                  <a:lnTo>
                    <a:pt x="7" y="285"/>
                  </a:lnTo>
                  <a:lnTo>
                    <a:pt x="0" y="244"/>
                  </a:lnTo>
                  <a:lnTo>
                    <a:pt x="17" y="183"/>
                  </a:lnTo>
                  <a:lnTo>
                    <a:pt x="31" y="135"/>
                  </a:lnTo>
                  <a:lnTo>
                    <a:pt x="62" y="85"/>
                  </a:lnTo>
                  <a:lnTo>
                    <a:pt x="91" y="52"/>
                  </a:lnTo>
                  <a:lnTo>
                    <a:pt x="129" y="19"/>
                  </a:lnTo>
                  <a:lnTo>
                    <a:pt x="179" y="0"/>
                  </a:lnTo>
                  <a:lnTo>
                    <a:pt x="157"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9" name="Freeform 462"/>
            <p:cNvSpPr>
              <a:spLocks/>
            </p:cNvSpPr>
            <p:nvPr/>
          </p:nvSpPr>
          <p:spPr bwMode="auto">
            <a:xfrm>
              <a:off x="3120" y="475"/>
              <a:ext cx="1031" cy="984"/>
            </a:xfrm>
            <a:custGeom>
              <a:avLst/>
              <a:gdLst>
                <a:gd name="T0" fmla="*/ 34 w 1031"/>
                <a:gd name="T1" fmla="*/ 386 h 984"/>
                <a:gd name="T2" fmla="*/ 0 w 1031"/>
                <a:gd name="T3" fmla="*/ 455 h 984"/>
                <a:gd name="T4" fmla="*/ 72 w 1031"/>
                <a:gd name="T5" fmla="*/ 574 h 984"/>
                <a:gd name="T6" fmla="*/ 81 w 1031"/>
                <a:gd name="T7" fmla="*/ 600 h 984"/>
                <a:gd name="T8" fmla="*/ 169 w 1031"/>
                <a:gd name="T9" fmla="*/ 638 h 984"/>
                <a:gd name="T10" fmla="*/ 260 w 1031"/>
                <a:gd name="T11" fmla="*/ 602 h 984"/>
                <a:gd name="T12" fmla="*/ 319 w 1031"/>
                <a:gd name="T13" fmla="*/ 700 h 984"/>
                <a:gd name="T14" fmla="*/ 276 w 1031"/>
                <a:gd name="T15" fmla="*/ 816 h 984"/>
                <a:gd name="T16" fmla="*/ 195 w 1031"/>
                <a:gd name="T17" fmla="*/ 882 h 984"/>
                <a:gd name="T18" fmla="*/ 138 w 1031"/>
                <a:gd name="T19" fmla="*/ 878 h 984"/>
                <a:gd name="T20" fmla="*/ 214 w 1031"/>
                <a:gd name="T21" fmla="*/ 897 h 984"/>
                <a:gd name="T22" fmla="*/ 281 w 1031"/>
                <a:gd name="T23" fmla="*/ 835 h 984"/>
                <a:gd name="T24" fmla="*/ 333 w 1031"/>
                <a:gd name="T25" fmla="*/ 766 h 984"/>
                <a:gd name="T26" fmla="*/ 398 w 1031"/>
                <a:gd name="T27" fmla="*/ 861 h 984"/>
                <a:gd name="T28" fmla="*/ 526 w 1031"/>
                <a:gd name="T29" fmla="*/ 937 h 984"/>
                <a:gd name="T30" fmla="*/ 688 w 1031"/>
                <a:gd name="T31" fmla="*/ 961 h 984"/>
                <a:gd name="T32" fmla="*/ 728 w 1031"/>
                <a:gd name="T33" fmla="*/ 918 h 984"/>
                <a:gd name="T34" fmla="*/ 790 w 1031"/>
                <a:gd name="T35" fmla="*/ 721 h 984"/>
                <a:gd name="T36" fmla="*/ 888 w 1031"/>
                <a:gd name="T37" fmla="*/ 588 h 984"/>
                <a:gd name="T38" fmla="*/ 886 w 1031"/>
                <a:gd name="T39" fmla="*/ 529 h 984"/>
                <a:gd name="T40" fmla="*/ 1028 w 1031"/>
                <a:gd name="T41" fmla="*/ 420 h 984"/>
                <a:gd name="T42" fmla="*/ 1024 w 1031"/>
                <a:gd name="T43" fmla="*/ 337 h 984"/>
                <a:gd name="T44" fmla="*/ 993 w 1031"/>
                <a:gd name="T45" fmla="*/ 225 h 984"/>
                <a:gd name="T46" fmla="*/ 807 w 1031"/>
                <a:gd name="T47" fmla="*/ 90 h 984"/>
                <a:gd name="T48" fmla="*/ 624 w 1031"/>
                <a:gd name="T49" fmla="*/ 59 h 984"/>
                <a:gd name="T50" fmla="*/ 545 w 1031"/>
                <a:gd name="T51" fmla="*/ 102 h 984"/>
                <a:gd name="T52" fmla="*/ 521 w 1031"/>
                <a:gd name="T53" fmla="*/ 147 h 984"/>
                <a:gd name="T54" fmla="*/ 460 w 1031"/>
                <a:gd name="T55" fmla="*/ 178 h 984"/>
                <a:gd name="T56" fmla="*/ 471 w 1031"/>
                <a:gd name="T57" fmla="*/ 218 h 984"/>
                <a:gd name="T58" fmla="*/ 398 w 1031"/>
                <a:gd name="T59" fmla="*/ 223 h 984"/>
                <a:gd name="T60" fmla="*/ 367 w 1031"/>
                <a:gd name="T61" fmla="*/ 263 h 984"/>
                <a:gd name="T62" fmla="*/ 302 w 1031"/>
                <a:gd name="T63" fmla="*/ 244 h 984"/>
                <a:gd name="T64" fmla="*/ 243 w 1031"/>
                <a:gd name="T65" fmla="*/ 230 h 984"/>
                <a:gd name="T66" fmla="*/ 360 w 1031"/>
                <a:gd name="T67" fmla="*/ 197 h 984"/>
                <a:gd name="T68" fmla="*/ 410 w 1031"/>
                <a:gd name="T69" fmla="*/ 159 h 984"/>
                <a:gd name="T70" fmla="*/ 307 w 1031"/>
                <a:gd name="T71" fmla="*/ 73 h 984"/>
                <a:gd name="T72" fmla="*/ 436 w 1031"/>
                <a:gd name="T73" fmla="*/ 135 h 984"/>
                <a:gd name="T74" fmla="*/ 436 w 1031"/>
                <a:gd name="T75" fmla="*/ 83 h 984"/>
                <a:gd name="T76" fmla="*/ 469 w 1031"/>
                <a:gd name="T77" fmla="*/ 73 h 984"/>
                <a:gd name="T78" fmla="*/ 550 w 1031"/>
                <a:gd name="T79" fmla="*/ 59 h 984"/>
                <a:gd name="T80" fmla="*/ 302 w 1031"/>
                <a:gd name="T81" fmla="*/ 0 h 984"/>
                <a:gd name="T82" fmla="*/ 74 w 1031"/>
                <a:gd name="T83" fmla="*/ 73 h 984"/>
                <a:gd name="T84" fmla="*/ 5 w 1031"/>
                <a:gd name="T85" fmla="*/ 128 h 984"/>
                <a:gd name="T86" fmla="*/ 86 w 1031"/>
                <a:gd name="T87" fmla="*/ 170 h 984"/>
                <a:gd name="T88" fmla="*/ 53 w 1031"/>
                <a:gd name="T89" fmla="*/ 206 h 984"/>
                <a:gd name="T90" fmla="*/ 22 w 1031"/>
                <a:gd name="T91" fmla="*/ 220 h 984"/>
                <a:gd name="T92" fmla="*/ 29 w 1031"/>
                <a:gd name="T93" fmla="*/ 261 h 9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1"/>
                <a:gd name="T142" fmla="*/ 0 h 984"/>
                <a:gd name="T143" fmla="*/ 1031 w 1031"/>
                <a:gd name="T144" fmla="*/ 984 h 9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1" h="984">
                  <a:moveTo>
                    <a:pt x="29" y="261"/>
                  </a:moveTo>
                  <a:lnTo>
                    <a:pt x="34" y="386"/>
                  </a:lnTo>
                  <a:lnTo>
                    <a:pt x="0" y="413"/>
                  </a:lnTo>
                  <a:lnTo>
                    <a:pt x="0" y="455"/>
                  </a:lnTo>
                  <a:lnTo>
                    <a:pt x="62" y="529"/>
                  </a:lnTo>
                  <a:lnTo>
                    <a:pt x="72" y="574"/>
                  </a:lnTo>
                  <a:lnTo>
                    <a:pt x="126" y="595"/>
                  </a:lnTo>
                  <a:lnTo>
                    <a:pt x="81" y="600"/>
                  </a:lnTo>
                  <a:lnTo>
                    <a:pt x="124" y="636"/>
                  </a:lnTo>
                  <a:lnTo>
                    <a:pt x="169" y="638"/>
                  </a:lnTo>
                  <a:lnTo>
                    <a:pt x="200" y="605"/>
                  </a:lnTo>
                  <a:lnTo>
                    <a:pt x="260" y="602"/>
                  </a:lnTo>
                  <a:lnTo>
                    <a:pt x="300" y="640"/>
                  </a:lnTo>
                  <a:lnTo>
                    <a:pt x="319" y="700"/>
                  </a:lnTo>
                  <a:lnTo>
                    <a:pt x="312" y="747"/>
                  </a:lnTo>
                  <a:lnTo>
                    <a:pt x="276" y="816"/>
                  </a:lnTo>
                  <a:lnTo>
                    <a:pt x="214" y="859"/>
                  </a:lnTo>
                  <a:lnTo>
                    <a:pt x="195" y="882"/>
                  </a:lnTo>
                  <a:lnTo>
                    <a:pt x="174" y="887"/>
                  </a:lnTo>
                  <a:lnTo>
                    <a:pt x="138" y="878"/>
                  </a:lnTo>
                  <a:lnTo>
                    <a:pt x="176" y="906"/>
                  </a:lnTo>
                  <a:lnTo>
                    <a:pt x="214" y="897"/>
                  </a:lnTo>
                  <a:lnTo>
                    <a:pt x="243" y="859"/>
                  </a:lnTo>
                  <a:lnTo>
                    <a:pt x="281" y="835"/>
                  </a:lnTo>
                  <a:lnTo>
                    <a:pt x="305" y="799"/>
                  </a:lnTo>
                  <a:lnTo>
                    <a:pt x="333" y="766"/>
                  </a:lnTo>
                  <a:lnTo>
                    <a:pt x="374" y="795"/>
                  </a:lnTo>
                  <a:lnTo>
                    <a:pt x="398" y="861"/>
                  </a:lnTo>
                  <a:lnTo>
                    <a:pt x="479" y="932"/>
                  </a:lnTo>
                  <a:lnTo>
                    <a:pt x="526" y="937"/>
                  </a:lnTo>
                  <a:lnTo>
                    <a:pt x="590" y="984"/>
                  </a:lnTo>
                  <a:lnTo>
                    <a:pt x="688" y="961"/>
                  </a:lnTo>
                  <a:lnTo>
                    <a:pt x="655" y="911"/>
                  </a:lnTo>
                  <a:lnTo>
                    <a:pt x="728" y="918"/>
                  </a:lnTo>
                  <a:lnTo>
                    <a:pt x="790" y="878"/>
                  </a:lnTo>
                  <a:lnTo>
                    <a:pt x="790" y="721"/>
                  </a:lnTo>
                  <a:lnTo>
                    <a:pt x="878" y="619"/>
                  </a:lnTo>
                  <a:lnTo>
                    <a:pt x="888" y="588"/>
                  </a:lnTo>
                  <a:lnTo>
                    <a:pt x="871" y="557"/>
                  </a:lnTo>
                  <a:lnTo>
                    <a:pt x="886" y="529"/>
                  </a:lnTo>
                  <a:lnTo>
                    <a:pt x="988" y="477"/>
                  </a:lnTo>
                  <a:lnTo>
                    <a:pt x="1028" y="420"/>
                  </a:lnTo>
                  <a:lnTo>
                    <a:pt x="1031" y="363"/>
                  </a:lnTo>
                  <a:lnTo>
                    <a:pt x="1024" y="337"/>
                  </a:lnTo>
                  <a:lnTo>
                    <a:pt x="1019" y="296"/>
                  </a:lnTo>
                  <a:lnTo>
                    <a:pt x="993" y="225"/>
                  </a:lnTo>
                  <a:lnTo>
                    <a:pt x="869" y="182"/>
                  </a:lnTo>
                  <a:lnTo>
                    <a:pt x="807" y="90"/>
                  </a:lnTo>
                  <a:lnTo>
                    <a:pt x="693" y="28"/>
                  </a:lnTo>
                  <a:lnTo>
                    <a:pt x="624" y="59"/>
                  </a:lnTo>
                  <a:lnTo>
                    <a:pt x="621" y="118"/>
                  </a:lnTo>
                  <a:lnTo>
                    <a:pt x="545" y="102"/>
                  </a:lnTo>
                  <a:lnTo>
                    <a:pt x="569" y="137"/>
                  </a:lnTo>
                  <a:lnTo>
                    <a:pt x="521" y="147"/>
                  </a:lnTo>
                  <a:lnTo>
                    <a:pt x="533" y="182"/>
                  </a:lnTo>
                  <a:lnTo>
                    <a:pt x="460" y="178"/>
                  </a:lnTo>
                  <a:lnTo>
                    <a:pt x="517" y="225"/>
                  </a:lnTo>
                  <a:lnTo>
                    <a:pt x="471" y="218"/>
                  </a:lnTo>
                  <a:lnTo>
                    <a:pt x="443" y="251"/>
                  </a:lnTo>
                  <a:lnTo>
                    <a:pt x="398" y="223"/>
                  </a:lnTo>
                  <a:lnTo>
                    <a:pt x="412" y="251"/>
                  </a:lnTo>
                  <a:lnTo>
                    <a:pt x="367" y="263"/>
                  </a:lnTo>
                  <a:lnTo>
                    <a:pt x="317" y="225"/>
                  </a:lnTo>
                  <a:lnTo>
                    <a:pt x="302" y="244"/>
                  </a:lnTo>
                  <a:lnTo>
                    <a:pt x="260" y="263"/>
                  </a:lnTo>
                  <a:lnTo>
                    <a:pt x="243" y="230"/>
                  </a:lnTo>
                  <a:lnTo>
                    <a:pt x="286" y="161"/>
                  </a:lnTo>
                  <a:lnTo>
                    <a:pt x="360" y="197"/>
                  </a:lnTo>
                  <a:lnTo>
                    <a:pt x="379" y="173"/>
                  </a:lnTo>
                  <a:lnTo>
                    <a:pt x="410" y="159"/>
                  </a:lnTo>
                  <a:lnTo>
                    <a:pt x="331" y="116"/>
                  </a:lnTo>
                  <a:lnTo>
                    <a:pt x="307" y="73"/>
                  </a:lnTo>
                  <a:lnTo>
                    <a:pt x="367" y="106"/>
                  </a:lnTo>
                  <a:lnTo>
                    <a:pt x="436" y="135"/>
                  </a:lnTo>
                  <a:lnTo>
                    <a:pt x="367" y="73"/>
                  </a:lnTo>
                  <a:lnTo>
                    <a:pt x="436" y="83"/>
                  </a:lnTo>
                  <a:lnTo>
                    <a:pt x="469" y="99"/>
                  </a:lnTo>
                  <a:lnTo>
                    <a:pt x="469" y="73"/>
                  </a:lnTo>
                  <a:lnTo>
                    <a:pt x="488" y="61"/>
                  </a:lnTo>
                  <a:lnTo>
                    <a:pt x="550" y="59"/>
                  </a:lnTo>
                  <a:lnTo>
                    <a:pt x="460" y="11"/>
                  </a:lnTo>
                  <a:lnTo>
                    <a:pt x="302" y="0"/>
                  </a:lnTo>
                  <a:lnTo>
                    <a:pt x="169" y="21"/>
                  </a:lnTo>
                  <a:lnTo>
                    <a:pt x="74" y="73"/>
                  </a:lnTo>
                  <a:lnTo>
                    <a:pt x="22" y="116"/>
                  </a:lnTo>
                  <a:lnTo>
                    <a:pt x="5" y="128"/>
                  </a:lnTo>
                  <a:lnTo>
                    <a:pt x="3" y="156"/>
                  </a:lnTo>
                  <a:lnTo>
                    <a:pt x="86" y="170"/>
                  </a:lnTo>
                  <a:lnTo>
                    <a:pt x="105" y="232"/>
                  </a:lnTo>
                  <a:lnTo>
                    <a:pt x="53" y="206"/>
                  </a:lnTo>
                  <a:lnTo>
                    <a:pt x="69" y="284"/>
                  </a:lnTo>
                  <a:lnTo>
                    <a:pt x="22" y="220"/>
                  </a:lnTo>
                  <a:lnTo>
                    <a:pt x="29" y="2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0" name="Freeform 463"/>
            <p:cNvSpPr>
              <a:spLocks/>
            </p:cNvSpPr>
            <p:nvPr/>
          </p:nvSpPr>
          <p:spPr bwMode="auto">
            <a:xfrm>
              <a:off x="3106" y="622"/>
              <a:ext cx="55" cy="182"/>
            </a:xfrm>
            <a:custGeom>
              <a:avLst/>
              <a:gdLst>
                <a:gd name="T0" fmla="*/ 2 w 55"/>
                <a:gd name="T1" fmla="*/ 0 h 182"/>
                <a:gd name="T2" fmla="*/ 0 w 55"/>
                <a:gd name="T3" fmla="*/ 71 h 182"/>
                <a:gd name="T4" fmla="*/ 48 w 55"/>
                <a:gd name="T5" fmla="*/ 182 h 182"/>
                <a:gd name="T6" fmla="*/ 55 w 55"/>
                <a:gd name="T7" fmla="*/ 154 h 182"/>
                <a:gd name="T8" fmla="*/ 17 w 55"/>
                <a:gd name="T9" fmla="*/ 73 h 182"/>
                <a:gd name="T10" fmla="*/ 17 w 55"/>
                <a:gd name="T11" fmla="*/ 14 h 182"/>
                <a:gd name="T12" fmla="*/ 2 w 55"/>
                <a:gd name="T13" fmla="*/ 0 h 182"/>
                <a:gd name="T14" fmla="*/ 2 w 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2"/>
                <a:gd name="T26" fmla="*/ 55 w 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2">
                  <a:moveTo>
                    <a:pt x="2" y="0"/>
                  </a:moveTo>
                  <a:lnTo>
                    <a:pt x="0" y="71"/>
                  </a:lnTo>
                  <a:lnTo>
                    <a:pt x="48" y="182"/>
                  </a:lnTo>
                  <a:lnTo>
                    <a:pt x="55" y="154"/>
                  </a:lnTo>
                  <a:lnTo>
                    <a:pt x="17" y="73"/>
                  </a:lnTo>
                  <a:lnTo>
                    <a:pt x="17" y="14"/>
                  </a:lnTo>
                  <a:lnTo>
                    <a:pt x="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1" name="Freeform 464"/>
            <p:cNvSpPr>
              <a:spLocks/>
            </p:cNvSpPr>
            <p:nvPr/>
          </p:nvSpPr>
          <p:spPr bwMode="auto">
            <a:xfrm>
              <a:off x="2863" y="1106"/>
              <a:ext cx="74" cy="135"/>
            </a:xfrm>
            <a:custGeom>
              <a:avLst/>
              <a:gdLst>
                <a:gd name="T0" fmla="*/ 64 w 74"/>
                <a:gd name="T1" fmla="*/ 26 h 135"/>
                <a:gd name="T2" fmla="*/ 43 w 74"/>
                <a:gd name="T3" fmla="*/ 45 h 135"/>
                <a:gd name="T4" fmla="*/ 22 w 74"/>
                <a:gd name="T5" fmla="*/ 64 h 135"/>
                <a:gd name="T6" fmla="*/ 22 w 74"/>
                <a:gd name="T7" fmla="*/ 88 h 135"/>
                <a:gd name="T8" fmla="*/ 69 w 74"/>
                <a:gd name="T9" fmla="*/ 111 h 135"/>
                <a:gd name="T10" fmla="*/ 74 w 74"/>
                <a:gd name="T11" fmla="*/ 135 h 135"/>
                <a:gd name="T12" fmla="*/ 5 w 74"/>
                <a:gd name="T13" fmla="*/ 95 h 135"/>
                <a:gd name="T14" fmla="*/ 0 w 74"/>
                <a:gd name="T15" fmla="*/ 66 h 135"/>
                <a:gd name="T16" fmla="*/ 12 w 74"/>
                <a:gd name="T17" fmla="*/ 57 h 135"/>
                <a:gd name="T18" fmla="*/ 60 w 74"/>
                <a:gd name="T19" fmla="*/ 7 h 135"/>
                <a:gd name="T20" fmla="*/ 69 w 74"/>
                <a:gd name="T21" fmla="*/ 0 h 135"/>
                <a:gd name="T22" fmla="*/ 64 w 74"/>
                <a:gd name="T23" fmla="*/ 26 h 135"/>
                <a:gd name="T24" fmla="*/ 64 w 74"/>
                <a:gd name="T25" fmla="*/ 26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35"/>
                <a:gd name="T41" fmla="*/ 74 w 7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35">
                  <a:moveTo>
                    <a:pt x="64" y="26"/>
                  </a:moveTo>
                  <a:lnTo>
                    <a:pt x="43" y="45"/>
                  </a:lnTo>
                  <a:lnTo>
                    <a:pt x="22" y="64"/>
                  </a:lnTo>
                  <a:lnTo>
                    <a:pt x="22" y="88"/>
                  </a:lnTo>
                  <a:lnTo>
                    <a:pt x="69" y="111"/>
                  </a:lnTo>
                  <a:lnTo>
                    <a:pt x="74" y="135"/>
                  </a:lnTo>
                  <a:lnTo>
                    <a:pt x="5" y="95"/>
                  </a:lnTo>
                  <a:lnTo>
                    <a:pt x="0" y="66"/>
                  </a:lnTo>
                  <a:lnTo>
                    <a:pt x="12" y="57"/>
                  </a:lnTo>
                  <a:lnTo>
                    <a:pt x="60" y="7"/>
                  </a:lnTo>
                  <a:lnTo>
                    <a:pt x="69" y="0"/>
                  </a:lnTo>
                  <a:lnTo>
                    <a:pt x="64"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2" name="Freeform 465"/>
            <p:cNvSpPr>
              <a:spLocks/>
            </p:cNvSpPr>
            <p:nvPr/>
          </p:nvSpPr>
          <p:spPr bwMode="auto">
            <a:xfrm>
              <a:off x="2946" y="1085"/>
              <a:ext cx="46" cy="104"/>
            </a:xfrm>
            <a:custGeom>
              <a:avLst/>
              <a:gdLst>
                <a:gd name="T0" fmla="*/ 46 w 46"/>
                <a:gd name="T1" fmla="*/ 0 h 104"/>
                <a:gd name="T2" fmla="*/ 17 w 46"/>
                <a:gd name="T3" fmla="*/ 28 h 104"/>
                <a:gd name="T4" fmla="*/ 0 w 46"/>
                <a:gd name="T5" fmla="*/ 104 h 104"/>
                <a:gd name="T6" fmla="*/ 0 w 46"/>
                <a:gd name="T7" fmla="*/ 52 h 104"/>
                <a:gd name="T8" fmla="*/ 8 w 46"/>
                <a:gd name="T9" fmla="*/ 16 h 104"/>
                <a:gd name="T10" fmla="*/ 46 w 46"/>
                <a:gd name="T11" fmla="*/ 0 h 104"/>
                <a:gd name="T12" fmla="*/ 46 w 46"/>
                <a:gd name="T13" fmla="*/ 0 h 104"/>
                <a:gd name="T14" fmla="*/ 0 60000 65536"/>
                <a:gd name="T15" fmla="*/ 0 60000 65536"/>
                <a:gd name="T16" fmla="*/ 0 60000 65536"/>
                <a:gd name="T17" fmla="*/ 0 60000 65536"/>
                <a:gd name="T18" fmla="*/ 0 60000 65536"/>
                <a:gd name="T19" fmla="*/ 0 60000 65536"/>
                <a:gd name="T20" fmla="*/ 0 60000 65536"/>
                <a:gd name="T21" fmla="*/ 0 w 46"/>
                <a:gd name="T22" fmla="*/ 0 h 104"/>
                <a:gd name="T23" fmla="*/ 46 w 4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4">
                  <a:moveTo>
                    <a:pt x="46" y="0"/>
                  </a:moveTo>
                  <a:lnTo>
                    <a:pt x="17" y="28"/>
                  </a:lnTo>
                  <a:lnTo>
                    <a:pt x="0" y="104"/>
                  </a:lnTo>
                  <a:lnTo>
                    <a:pt x="0" y="52"/>
                  </a:lnTo>
                  <a:lnTo>
                    <a:pt x="8" y="16"/>
                  </a:lnTo>
                  <a:lnTo>
                    <a:pt x="4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3" name="Freeform 466"/>
            <p:cNvSpPr>
              <a:spLocks/>
            </p:cNvSpPr>
            <p:nvPr/>
          </p:nvSpPr>
          <p:spPr bwMode="auto">
            <a:xfrm>
              <a:off x="2916" y="1215"/>
              <a:ext cx="378" cy="534"/>
            </a:xfrm>
            <a:custGeom>
              <a:avLst/>
              <a:gdLst>
                <a:gd name="T0" fmla="*/ 21 w 378"/>
                <a:gd name="T1" fmla="*/ 14 h 534"/>
                <a:gd name="T2" fmla="*/ 38 w 378"/>
                <a:gd name="T3" fmla="*/ 88 h 534"/>
                <a:gd name="T4" fmla="*/ 42 w 378"/>
                <a:gd name="T5" fmla="*/ 154 h 534"/>
                <a:gd name="T6" fmla="*/ 30 w 378"/>
                <a:gd name="T7" fmla="*/ 223 h 534"/>
                <a:gd name="T8" fmla="*/ 28 w 378"/>
                <a:gd name="T9" fmla="*/ 261 h 534"/>
                <a:gd name="T10" fmla="*/ 54 w 378"/>
                <a:gd name="T11" fmla="*/ 292 h 534"/>
                <a:gd name="T12" fmla="*/ 114 w 378"/>
                <a:gd name="T13" fmla="*/ 323 h 534"/>
                <a:gd name="T14" fmla="*/ 211 w 378"/>
                <a:gd name="T15" fmla="*/ 339 h 534"/>
                <a:gd name="T16" fmla="*/ 278 w 378"/>
                <a:gd name="T17" fmla="*/ 356 h 534"/>
                <a:gd name="T18" fmla="*/ 345 w 378"/>
                <a:gd name="T19" fmla="*/ 434 h 534"/>
                <a:gd name="T20" fmla="*/ 366 w 378"/>
                <a:gd name="T21" fmla="*/ 489 h 534"/>
                <a:gd name="T22" fmla="*/ 378 w 378"/>
                <a:gd name="T23" fmla="*/ 527 h 534"/>
                <a:gd name="T24" fmla="*/ 359 w 378"/>
                <a:gd name="T25" fmla="*/ 534 h 534"/>
                <a:gd name="T26" fmla="*/ 311 w 378"/>
                <a:gd name="T27" fmla="*/ 420 h 534"/>
                <a:gd name="T28" fmla="*/ 264 w 378"/>
                <a:gd name="T29" fmla="*/ 366 h 534"/>
                <a:gd name="T30" fmla="*/ 128 w 378"/>
                <a:gd name="T31" fmla="*/ 342 h 534"/>
                <a:gd name="T32" fmla="*/ 40 w 378"/>
                <a:gd name="T33" fmla="*/ 304 h 534"/>
                <a:gd name="T34" fmla="*/ 16 w 378"/>
                <a:gd name="T35" fmla="*/ 273 h 534"/>
                <a:gd name="T36" fmla="*/ 16 w 378"/>
                <a:gd name="T37" fmla="*/ 244 h 534"/>
                <a:gd name="T38" fmla="*/ 28 w 378"/>
                <a:gd name="T39" fmla="*/ 150 h 534"/>
                <a:gd name="T40" fmla="*/ 23 w 378"/>
                <a:gd name="T41" fmla="*/ 102 h 534"/>
                <a:gd name="T42" fmla="*/ 0 w 378"/>
                <a:gd name="T43" fmla="*/ 0 h 534"/>
                <a:gd name="T44" fmla="*/ 21 w 378"/>
                <a:gd name="T45" fmla="*/ 14 h 534"/>
                <a:gd name="T46" fmla="*/ 21 w 378"/>
                <a:gd name="T47" fmla="*/ 1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34"/>
                <a:gd name="T74" fmla="*/ 378 w 378"/>
                <a:gd name="T75" fmla="*/ 534 h 5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34">
                  <a:moveTo>
                    <a:pt x="21" y="14"/>
                  </a:moveTo>
                  <a:lnTo>
                    <a:pt x="38" y="88"/>
                  </a:lnTo>
                  <a:lnTo>
                    <a:pt x="42" y="154"/>
                  </a:lnTo>
                  <a:lnTo>
                    <a:pt x="30" y="223"/>
                  </a:lnTo>
                  <a:lnTo>
                    <a:pt x="28" y="261"/>
                  </a:lnTo>
                  <a:lnTo>
                    <a:pt x="54" y="292"/>
                  </a:lnTo>
                  <a:lnTo>
                    <a:pt x="114" y="323"/>
                  </a:lnTo>
                  <a:lnTo>
                    <a:pt x="211" y="339"/>
                  </a:lnTo>
                  <a:lnTo>
                    <a:pt x="278" y="356"/>
                  </a:lnTo>
                  <a:lnTo>
                    <a:pt x="345" y="434"/>
                  </a:lnTo>
                  <a:lnTo>
                    <a:pt x="366" y="489"/>
                  </a:lnTo>
                  <a:lnTo>
                    <a:pt x="378" y="527"/>
                  </a:lnTo>
                  <a:lnTo>
                    <a:pt x="359" y="534"/>
                  </a:lnTo>
                  <a:lnTo>
                    <a:pt x="311" y="420"/>
                  </a:lnTo>
                  <a:lnTo>
                    <a:pt x="264" y="366"/>
                  </a:lnTo>
                  <a:lnTo>
                    <a:pt x="128" y="342"/>
                  </a:lnTo>
                  <a:lnTo>
                    <a:pt x="40" y="304"/>
                  </a:lnTo>
                  <a:lnTo>
                    <a:pt x="16" y="273"/>
                  </a:lnTo>
                  <a:lnTo>
                    <a:pt x="16" y="244"/>
                  </a:lnTo>
                  <a:lnTo>
                    <a:pt x="28" y="150"/>
                  </a:lnTo>
                  <a:lnTo>
                    <a:pt x="23" y="102"/>
                  </a:lnTo>
                  <a:lnTo>
                    <a:pt x="0" y="0"/>
                  </a:lnTo>
                  <a:lnTo>
                    <a:pt x="21"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4" name="Freeform 467"/>
            <p:cNvSpPr>
              <a:spLocks/>
            </p:cNvSpPr>
            <p:nvPr/>
          </p:nvSpPr>
          <p:spPr bwMode="auto">
            <a:xfrm>
              <a:off x="2882" y="1023"/>
              <a:ext cx="371" cy="69"/>
            </a:xfrm>
            <a:custGeom>
              <a:avLst/>
              <a:gdLst>
                <a:gd name="T0" fmla="*/ 5 w 371"/>
                <a:gd name="T1" fmla="*/ 0 h 69"/>
                <a:gd name="T2" fmla="*/ 179 w 371"/>
                <a:gd name="T3" fmla="*/ 16 h 69"/>
                <a:gd name="T4" fmla="*/ 371 w 371"/>
                <a:gd name="T5" fmla="*/ 57 h 69"/>
                <a:gd name="T6" fmla="*/ 364 w 371"/>
                <a:gd name="T7" fmla="*/ 69 h 69"/>
                <a:gd name="T8" fmla="*/ 174 w 371"/>
                <a:gd name="T9" fmla="*/ 31 h 69"/>
                <a:gd name="T10" fmla="*/ 103 w 371"/>
                <a:gd name="T11" fmla="*/ 21 h 69"/>
                <a:gd name="T12" fmla="*/ 98 w 371"/>
                <a:gd name="T13" fmla="*/ 38 h 69"/>
                <a:gd name="T14" fmla="*/ 67 w 371"/>
                <a:gd name="T15" fmla="*/ 35 h 69"/>
                <a:gd name="T16" fmla="*/ 64 w 371"/>
                <a:gd name="T17" fmla="*/ 21 h 69"/>
                <a:gd name="T18" fmla="*/ 0 w 371"/>
                <a:gd name="T19" fmla="*/ 14 h 69"/>
                <a:gd name="T20" fmla="*/ 5 w 371"/>
                <a:gd name="T21" fmla="*/ 0 h 69"/>
                <a:gd name="T22" fmla="*/ 5 w 37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69"/>
                <a:gd name="T38" fmla="*/ 371 w 371"/>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69">
                  <a:moveTo>
                    <a:pt x="5" y="0"/>
                  </a:moveTo>
                  <a:lnTo>
                    <a:pt x="179" y="16"/>
                  </a:lnTo>
                  <a:lnTo>
                    <a:pt x="371" y="57"/>
                  </a:lnTo>
                  <a:lnTo>
                    <a:pt x="364" y="69"/>
                  </a:lnTo>
                  <a:lnTo>
                    <a:pt x="174" y="31"/>
                  </a:lnTo>
                  <a:lnTo>
                    <a:pt x="103" y="21"/>
                  </a:lnTo>
                  <a:lnTo>
                    <a:pt x="98" y="38"/>
                  </a:lnTo>
                  <a:lnTo>
                    <a:pt x="67" y="35"/>
                  </a:lnTo>
                  <a:lnTo>
                    <a:pt x="64" y="21"/>
                  </a:lnTo>
                  <a:lnTo>
                    <a:pt x="0" y="14"/>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5" name="Freeform 468"/>
            <p:cNvSpPr>
              <a:spLocks/>
            </p:cNvSpPr>
            <p:nvPr/>
          </p:nvSpPr>
          <p:spPr bwMode="auto">
            <a:xfrm>
              <a:off x="2885" y="968"/>
              <a:ext cx="352" cy="86"/>
            </a:xfrm>
            <a:custGeom>
              <a:avLst/>
              <a:gdLst>
                <a:gd name="T0" fmla="*/ 0 w 352"/>
                <a:gd name="T1" fmla="*/ 36 h 86"/>
                <a:gd name="T2" fmla="*/ 176 w 352"/>
                <a:gd name="T3" fmla="*/ 50 h 86"/>
                <a:gd name="T4" fmla="*/ 326 w 352"/>
                <a:gd name="T5" fmla="*/ 86 h 86"/>
                <a:gd name="T6" fmla="*/ 352 w 352"/>
                <a:gd name="T7" fmla="*/ 79 h 86"/>
                <a:gd name="T8" fmla="*/ 159 w 352"/>
                <a:gd name="T9" fmla="*/ 38 h 86"/>
                <a:gd name="T10" fmla="*/ 47 w 352"/>
                <a:gd name="T11" fmla="*/ 29 h 86"/>
                <a:gd name="T12" fmla="*/ 47 w 352"/>
                <a:gd name="T13" fmla="*/ 5 h 86"/>
                <a:gd name="T14" fmla="*/ 31 w 352"/>
                <a:gd name="T15" fmla="*/ 0 h 86"/>
                <a:gd name="T16" fmla="*/ 9 w 352"/>
                <a:gd name="T17" fmla="*/ 10 h 86"/>
                <a:gd name="T18" fmla="*/ 0 w 352"/>
                <a:gd name="T19" fmla="*/ 36 h 86"/>
                <a:gd name="T20" fmla="*/ 0 w 352"/>
                <a:gd name="T21" fmla="*/ 3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86"/>
                <a:gd name="T35" fmla="*/ 352 w 35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86">
                  <a:moveTo>
                    <a:pt x="0" y="36"/>
                  </a:moveTo>
                  <a:lnTo>
                    <a:pt x="176" y="50"/>
                  </a:lnTo>
                  <a:lnTo>
                    <a:pt x="326" y="86"/>
                  </a:lnTo>
                  <a:lnTo>
                    <a:pt x="352" y="79"/>
                  </a:lnTo>
                  <a:lnTo>
                    <a:pt x="159" y="38"/>
                  </a:lnTo>
                  <a:lnTo>
                    <a:pt x="47" y="29"/>
                  </a:lnTo>
                  <a:lnTo>
                    <a:pt x="47" y="5"/>
                  </a:lnTo>
                  <a:lnTo>
                    <a:pt x="31" y="0"/>
                  </a:lnTo>
                  <a:lnTo>
                    <a:pt x="9" y="10"/>
                  </a:lnTo>
                  <a:lnTo>
                    <a:pt x="0" y="3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6" name="Freeform 469"/>
            <p:cNvSpPr>
              <a:spLocks/>
            </p:cNvSpPr>
            <p:nvPr/>
          </p:nvSpPr>
          <p:spPr bwMode="auto">
            <a:xfrm>
              <a:off x="2846" y="947"/>
              <a:ext cx="86" cy="197"/>
            </a:xfrm>
            <a:custGeom>
              <a:avLst/>
              <a:gdLst>
                <a:gd name="T0" fmla="*/ 74 w 86"/>
                <a:gd name="T1" fmla="*/ 19 h 197"/>
                <a:gd name="T2" fmla="*/ 39 w 86"/>
                <a:gd name="T3" fmla="*/ 12 h 197"/>
                <a:gd name="T4" fmla="*/ 22 w 86"/>
                <a:gd name="T5" fmla="*/ 28 h 197"/>
                <a:gd name="T6" fmla="*/ 17 w 86"/>
                <a:gd name="T7" fmla="*/ 64 h 197"/>
                <a:gd name="T8" fmla="*/ 15 w 86"/>
                <a:gd name="T9" fmla="*/ 114 h 197"/>
                <a:gd name="T10" fmla="*/ 17 w 86"/>
                <a:gd name="T11" fmla="*/ 142 h 197"/>
                <a:gd name="T12" fmla="*/ 31 w 86"/>
                <a:gd name="T13" fmla="*/ 166 h 197"/>
                <a:gd name="T14" fmla="*/ 58 w 86"/>
                <a:gd name="T15" fmla="*/ 185 h 197"/>
                <a:gd name="T16" fmla="*/ 48 w 86"/>
                <a:gd name="T17" fmla="*/ 197 h 197"/>
                <a:gd name="T18" fmla="*/ 12 w 86"/>
                <a:gd name="T19" fmla="*/ 161 h 197"/>
                <a:gd name="T20" fmla="*/ 0 w 86"/>
                <a:gd name="T21" fmla="*/ 126 h 197"/>
                <a:gd name="T22" fmla="*/ 8 w 86"/>
                <a:gd name="T23" fmla="*/ 62 h 197"/>
                <a:gd name="T24" fmla="*/ 8 w 86"/>
                <a:gd name="T25" fmla="*/ 28 h 197"/>
                <a:gd name="T26" fmla="*/ 29 w 86"/>
                <a:gd name="T27" fmla="*/ 0 h 197"/>
                <a:gd name="T28" fmla="*/ 65 w 86"/>
                <a:gd name="T29" fmla="*/ 5 h 197"/>
                <a:gd name="T30" fmla="*/ 86 w 86"/>
                <a:gd name="T31" fmla="*/ 19 h 197"/>
                <a:gd name="T32" fmla="*/ 74 w 86"/>
                <a:gd name="T33" fmla="*/ 19 h 197"/>
                <a:gd name="T34" fmla="*/ 74 w 86"/>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97"/>
                <a:gd name="T56" fmla="*/ 86 w 86"/>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97">
                  <a:moveTo>
                    <a:pt x="74" y="19"/>
                  </a:moveTo>
                  <a:lnTo>
                    <a:pt x="39" y="12"/>
                  </a:lnTo>
                  <a:lnTo>
                    <a:pt x="22" y="28"/>
                  </a:lnTo>
                  <a:lnTo>
                    <a:pt x="17" y="64"/>
                  </a:lnTo>
                  <a:lnTo>
                    <a:pt x="15" y="114"/>
                  </a:lnTo>
                  <a:lnTo>
                    <a:pt x="17" y="142"/>
                  </a:lnTo>
                  <a:lnTo>
                    <a:pt x="31" y="166"/>
                  </a:lnTo>
                  <a:lnTo>
                    <a:pt x="58" y="185"/>
                  </a:lnTo>
                  <a:lnTo>
                    <a:pt x="48" y="197"/>
                  </a:lnTo>
                  <a:lnTo>
                    <a:pt x="12" y="161"/>
                  </a:lnTo>
                  <a:lnTo>
                    <a:pt x="0" y="126"/>
                  </a:lnTo>
                  <a:lnTo>
                    <a:pt x="8" y="62"/>
                  </a:lnTo>
                  <a:lnTo>
                    <a:pt x="8" y="28"/>
                  </a:lnTo>
                  <a:lnTo>
                    <a:pt x="29" y="0"/>
                  </a:lnTo>
                  <a:lnTo>
                    <a:pt x="65" y="5"/>
                  </a:lnTo>
                  <a:lnTo>
                    <a:pt x="86" y="19"/>
                  </a:lnTo>
                  <a:lnTo>
                    <a:pt x="74"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7" name="Freeform 470"/>
            <p:cNvSpPr>
              <a:spLocks/>
            </p:cNvSpPr>
            <p:nvPr/>
          </p:nvSpPr>
          <p:spPr bwMode="auto">
            <a:xfrm>
              <a:off x="3275" y="1429"/>
              <a:ext cx="538" cy="353"/>
            </a:xfrm>
            <a:custGeom>
              <a:avLst/>
              <a:gdLst>
                <a:gd name="T0" fmla="*/ 538 w 538"/>
                <a:gd name="T1" fmla="*/ 11 h 353"/>
                <a:gd name="T2" fmla="*/ 424 w 538"/>
                <a:gd name="T3" fmla="*/ 45 h 353"/>
                <a:gd name="T4" fmla="*/ 266 w 538"/>
                <a:gd name="T5" fmla="*/ 147 h 353"/>
                <a:gd name="T6" fmla="*/ 131 w 538"/>
                <a:gd name="T7" fmla="*/ 244 h 353"/>
                <a:gd name="T8" fmla="*/ 33 w 538"/>
                <a:gd name="T9" fmla="*/ 332 h 353"/>
                <a:gd name="T10" fmla="*/ 0 w 538"/>
                <a:gd name="T11" fmla="*/ 353 h 353"/>
                <a:gd name="T12" fmla="*/ 0 w 538"/>
                <a:gd name="T13" fmla="*/ 308 h 353"/>
                <a:gd name="T14" fmla="*/ 59 w 538"/>
                <a:gd name="T15" fmla="*/ 268 h 353"/>
                <a:gd name="T16" fmla="*/ 212 w 538"/>
                <a:gd name="T17" fmla="*/ 152 h 353"/>
                <a:gd name="T18" fmla="*/ 350 w 538"/>
                <a:gd name="T19" fmla="*/ 66 h 353"/>
                <a:gd name="T20" fmla="*/ 452 w 538"/>
                <a:gd name="T21" fmla="*/ 0 h 353"/>
                <a:gd name="T22" fmla="*/ 538 w 538"/>
                <a:gd name="T23" fmla="*/ 11 h 353"/>
                <a:gd name="T24" fmla="*/ 538 w 538"/>
                <a:gd name="T25" fmla="*/ 11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353"/>
                <a:gd name="T41" fmla="*/ 538 w 53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353">
                  <a:moveTo>
                    <a:pt x="538" y="11"/>
                  </a:moveTo>
                  <a:lnTo>
                    <a:pt x="424" y="45"/>
                  </a:lnTo>
                  <a:lnTo>
                    <a:pt x="266" y="147"/>
                  </a:lnTo>
                  <a:lnTo>
                    <a:pt x="131" y="244"/>
                  </a:lnTo>
                  <a:lnTo>
                    <a:pt x="33" y="332"/>
                  </a:lnTo>
                  <a:lnTo>
                    <a:pt x="0" y="353"/>
                  </a:lnTo>
                  <a:lnTo>
                    <a:pt x="0" y="308"/>
                  </a:lnTo>
                  <a:lnTo>
                    <a:pt x="59" y="268"/>
                  </a:lnTo>
                  <a:lnTo>
                    <a:pt x="212" y="152"/>
                  </a:lnTo>
                  <a:lnTo>
                    <a:pt x="350" y="66"/>
                  </a:lnTo>
                  <a:lnTo>
                    <a:pt x="452" y="0"/>
                  </a:lnTo>
                  <a:lnTo>
                    <a:pt x="538"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8" name="Freeform 471"/>
            <p:cNvSpPr>
              <a:spLocks/>
            </p:cNvSpPr>
            <p:nvPr/>
          </p:nvSpPr>
          <p:spPr bwMode="auto">
            <a:xfrm>
              <a:off x="3615" y="1417"/>
              <a:ext cx="543" cy="878"/>
            </a:xfrm>
            <a:custGeom>
              <a:avLst/>
              <a:gdLst>
                <a:gd name="T0" fmla="*/ 214 w 543"/>
                <a:gd name="T1" fmla="*/ 0 h 878"/>
                <a:gd name="T2" fmla="*/ 238 w 543"/>
                <a:gd name="T3" fmla="*/ 137 h 878"/>
                <a:gd name="T4" fmla="*/ 150 w 543"/>
                <a:gd name="T5" fmla="*/ 187 h 878"/>
                <a:gd name="T6" fmla="*/ 0 w 543"/>
                <a:gd name="T7" fmla="*/ 235 h 878"/>
                <a:gd name="T8" fmla="*/ 100 w 543"/>
                <a:gd name="T9" fmla="*/ 228 h 878"/>
                <a:gd name="T10" fmla="*/ 214 w 543"/>
                <a:gd name="T11" fmla="*/ 192 h 878"/>
                <a:gd name="T12" fmla="*/ 253 w 543"/>
                <a:gd name="T13" fmla="*/ 175 h 878"/>
                <a:gd name="T14" fmla="*/ 333 w 543"/>
                <a:gd name="T15" fmla="*/ 230 h 878"/>
                <a:gd name="T16" fmla="*/ 426 w 543"/>
                <a:gd name="T17" fmla="*/ 401 h 878"/>
                <a:gd name="T18" fmla="*/ 500 w 543"/>
                <a:gd name="T19" fmla="*/ 543 h 878"/>
                <a:gd name="T20" fmla="*/ 543 w 543"/>
                <a:gd name="T21" fmla="*/ 878 h 878"/>
                <a:gd name="T22" fmla="*/ 519 w 543"/>
                <a:gd name="T23" fmla="*/ 505 h 878"/>
                <a:gd name="T24" fmla="*/ 448 w 543"/>
                <a:gd name="T25" fmla="*/ 370 h 878"/>
                <a:gd name="T26" fmla="*/ 364 w 543"/>
                <a:gd name="T27" fmla="*/ 211 h 878"/>
                <a:gd name="T28" fmla="*/ 272 w 543"/>
                <a:gd name="T29" fmla="*/ 135 h 878"/>
                <a:gd name="T30" fmla="*/ 214 w 543"/>
                <a:gd name="T31" fmla="*/ 0 h 878"/>
                <a:gd name="T32" fmla="*/ 214 w 543"/>
                <a:gd name="T33" fmla="*/ 0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878"/>
                <a:gd name="T53" fmla="*/ 543 w 543"/>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878">
                  <a:moveTo>
                    <a:pt x="214" y="0"/>
                  </a:moveTo>
                  <a:lnTo>
                    <a:pt x="238" y="137"/>
                  </a:lnTo>
                  <a:lnTo>
                    <a:pt x="150" y="187"/>
                  </a:lnTo>
                  <a:lnTo>
                    <a:pt x="0" y="235"/>
                  </a:lnTo>
                  <a:lnTo>
                    <a:pt x="100" y="228"/>
                  </a:lnTo>
                  <a:lnTo>
                    <a:pt x="214" y="192"/>
                  </a:lnTo>
                  <a:lnTo>
                    <a:pt x="253" y="175"/>
                  </a:lnTo>
                  <a:lnTo>
                    <a:pt x="333" y="230"/>
                  </a:lnTo>
                  <a:lnTo>
                    <a:pt x="426" y="401"/>
                  </a:lnTo>
                  <a:lnTo>
                    <a:pt x="500" y="543"/>
                  </a:lnTo>
                  <a:lnTo>
                    <a:pt x="543" y="878"/>
                  </a:lnTo>
                  <a:lnTo>
                    <a:pt x="519" y="505"/>
                  </a:lnTo>
                  <a:lnTo>
                    <a:pt x="448" y="370"/>
                  </a:lnTo>
                  <a:lnTo>
                    <a:pt x="364" y="211"/>
                  </a:lnTo>
                  <a:lnTo>
                    <a:pt x="272" y="135"/>
                  </a:lnTo>
                  <a:lnTo>
                    <a:pt x="2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9" name="Freeform 472"/>
            <p:cNvSpPr>
              <a:spLocks/>
            </p:cNvSpPr>
            <p:nvPr/>
          </p:nvSpPr>
          <p:spPr bwMode="auto">
            <a:xfrm>
              <a:off x="2670" y="1229"/>
              <a:ext cx="279" cy="389"/>
            </a:xfrm>
            <a:custGeom>
              <a:avLst/>
              <a:gdLst>
                <a:gd name="T0" fmla="*/ 269 w 279"/>
                <a:gd name="T1" fmla="*/ 105 h 389"/>
                <a:gd name="T2" fmla="*/ 129 w 279"/>
                <a:gd name="T3" fmla="*/ 261 h 389"/>
                <a:gd name="T4" fmla="*/ 138 w 279"/>
                <a:gd name="T5" fmla="*/ 195 h 389"/>
                <a:gd name="T6" fmla="*/ 188 w 279"/>
                <a:gd name="T7" fmla="*/ 138 h 389"/>
                <a:gd name="T8" fmla="*/ 134 w 279"/>
                <a:gd name="T9" fmla="*/ 55 h 389"/>
                <a:gd name="T10" fmla="*/ 129 w 279"/>
                <a:gd name="T11" fmla="*/ 0 h 389"/>
                <a:gd name="T12" fmla="*/ 122 w 279"/>
                <a:gd name="T13" fmla="*/ 36 h 389"/>
                <a:gd name="T14" fmla="*/ 117 w 279"/>
                <a:gd name="T15" fmla="*/ 83 h 389"/>
                <a:gd name="T16" fmla="*/ 74 w 279"/>
                <a:gd name="T17" fmla="*/ 105 h 389"/>
                <a:gd name="T18" fmla="*/ 46 w 279"/>
                <a:gd name="T19" fmla="*/ 266 h 389"/>
                <a:gd name="T20" fmla="*/ 15 w 279"/>
                <a:gd name="T21" fmla="*/ 340 h 389"/>
                <a:gd name="T22" fmla="*/ 0 w 279"/>
                <a:gd name="T23" fmla="*/ 389 h 389"/>
                <a:gd name="T24" fmla="*/ 57 w 279"/>
                <a:gd name="T25" fmla="*/ 325 h 389"/>
                <a:gd name="T26" fmla="*/ 107 w 279"/>
                <a:gd name="T27" fmla="*/ 292 h 389"/>
                <a:gd name="T28" fmla="*/ 146 w 279"/>
                <a:gd name="T29" fmla="*/ 268 h 389"/>
                <a:gd name="T30" fmla="*/ 255 w 279"/>
                <a:gd name="T31" fmla="*/ 140 h 389"/>
                <a:gd name="T32" fmla="*/ 279 w 279"/>
                <a:gd name="T33" fmla="*/ 124 h 389"/>
                <a:gd name="T34" fmla="*/ 269 w 279"/>
                <a:gd name="T35" fmla="*/ 105 h 389"/>
                <a:gd name="T36" fmla="*/ 269 w 279"/>
                <a:gd name="T37" fmla="*/ 105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89"/>
                <a:gd name="T59" fmla="*/ 279 w 27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89">
                  <a:moveTo>
                    <a:pt x="269" y="105"/>
                  </a:moveTo>
                  <a:lnTo>
                    <a:pt x="129" y="261"/>
                  </a:lnTo>
                  <a:lnTo>
                    <a:pt x="138" y="195"/>
                  </a:lnTo>
                  <a:lnTo>
                    <a:pt x="188" y="138"/>
                  </a:lnTo>
                  <a:lnTo>
                    <a:pt x="134" y="55"/>
                  </a:lnTo>
                  <a:lnTo>
                    <a:pt x="129" y="0"/>
                  </a:lnTo>
                  <a:lnTo>
                    <a:pt x="122" y="36"/>
                  </a:lnTo>
                  <a:lnTo>
                    <a:pt x="117" y="83"/>
                  </a:lnTo>
                  <a:lnTo>
                    <a:pt x="74" y="105"/>
                  </a:lnTo>
                  <a:lnTo>
                    <a:pt x="46" y="266"/>
                  </a:lnTo>
                  <a:lnTo>
                    <a:pt x="15" y="340"/>
                  </a:lnTo>
                  <a:lnTo>
                    <a:pt x="0" y="389"/>
                  </a:lnTo>
                  <a:lnTo>
                    <a:pt x="57" y="325"/>
                  </a:lnTo>
                  <a:lnTo>
                    <a:pt x="107" y="292"/>
                  </a:lnTo>
                  <a:lnTo>
                    <a:pt x="146" y="268"/>
                  </a:lnTo>
                  <a:lnTo>
                    <a:pt x="255" y="140"/>
                  </a:lnTo>
                  <a:lnTo>
                    <a:pt x="279" y="124"/>
                  </a:lnTo>
                  <a:lnTo>
                    <a:pt x="269" y="10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0" name="Freeform 473"/>
            <p:cNvSpPr>
              <a:spLocks/>
            </p:cNvSpPr>
            <p:nvPr/>
          </p:nvSpPr>
          <p:spPr bwMode="auto">
            <a:xfrm>
              <a:off x="1561" y="1564"/>
              <a:ext cx="1133" cy="645"/>
            </a:xfrm>
            <a:custGeom>
              <a:avLst/>
              <a:gdLst>
                <a:gd name="T0" fmla="*/ 1119 w 1133"/>
                <a:gd name="T1" fmla="*/ 40 h 645"/>
                <a:gd name="T2" fmla="*/ 1093 w 1133"/>
                <a:gd name="T3" fmla="*/ 123 h 645"/>
                <a:gd name="T4" fmla="*/ 1062 w 1133"/>
                <a:gd name="T5" fmla="*/ 206 h 645"/>
                <a:gd name="T6" fmla="*/ 1062 w 1133"/>
                <a:gd name="T7" fmla="*/ 261 h 645"/>
                <a:gd name="T8" fmla="*/ 1112 w 1133"/>
                <a:gd name="T9" fmla="*/ 247 h 645"/>
                <a:gd name="T10" fmla="*/ 1088 w 1133"/>
                <a:gd name="T11" fmla="*/ 282 h 645"/>
                <a:gd name="T12" fmla="*/ 1069 w 1133"/>
                <a:gd name="T13" fmla="*/ 311 h 645"/>
                <a:gd name="T14" fmla="*/ 1133 w 1133"/>
                <a:gd name="T15" fmla="*/ 282 h 645"/>
                <a:gd name="T16" fmla="*/ 1088 w 1133"/>
                <a:gd name="T17" fmla="*/ 346 h 645"/>
                <a:gd name="T18" fmla="*/ 1078 w 1133"/>
                <a:gd name="T19" fmla="*/ 365 h 645"/>
                <a:gd name="T20" fmla="*/ 1043 w 1133"/>
                <a:gd name="T21" fmla="*/ 380 h 645"/>
                <a:gd name="T22" fmla="*/ 1017 w 1133"/>
                <a:gd name="T23" fmla="*/ 399 h 645"/>
                <a:gd name="T24" fmla="*/ 1012 w 1133"/>
                <a:gd name="T25" fmla="*/ 444 h 645"/>
                <a:gd name="T26" fmla="*/ 1017 w 1133"/>
                <a:gd name="T27" fmla="*/ 541 h 645"/>
                <a:gd name="T28" fmla="*/ 998 w 1133"/>
                <a:gd name="T29" fmla="*/ 451 h 645"/>
                <a:gd name="T30" fmla="*/ 969 w 1133"/>
                <a:gd name="T31" fmla="*/ 470 h 645"/>
                <a:gd name="T32" fmla="*/ 964 w 1133"/>
                <a:gd name="T33" fmla="*/ 539 h 645"/>
                <a:gd name="T34" fmla="*/ 940 w 1133"/>
                <a:gd name="T35" fmla="*/ 503 h 645"/>
                <a:gd name="T36" fmla="*/ 940 w 1133"/>
                <a:gd name="T37" fmla="*/ 489 h 645"/>
                <a:gd name="T38" fmla="*/ 859 w 1133"/>
                <a:gd name="T39" fmla="*/ 489 h 645"/>
                <a:gd name="T40" fmla="*/ 829 w 1133"/>
                <a:gd name="T41" fmla="*/ 482 h 645"/>
                <a:gd name="T42" fmla="*/ 740 w 1133"/>
                <a:gd name="T43" fmla="*/ 494 h 645"/>
                <a:gd name="T44" fmla="*/ 662 w 1133"/>
                <a:gd name="T45" fmla="*/ 522 h 645"/>
                <a:gd name="T46" fmla="*/ 600 w 1133"/>
                <a:gd name="T47" fmla="*/ 520 h 645"/>
                <a:gd name="T48" fmla="*/ 388 w 1133"/>
                <a:gd name="T49" fmla="*/ 448 h 645"/>
                <a:gd name="T50" fmla="*/ 193 w 1133"/>
                <a:gd name="T51" fmla="*/ 437 h 645"/>
                <a:gd name="T52" fmla="*/ 131 w 1133"/>
                <a:gd name="T53" fmla="*/ 429 h 645"/>
                <a:gd name="T54" fmla="*/ 62 w 1133"/>
                <a:gd name="T55" fmla="*/ 482 h 645"/>
                <a:gd name="T56" fmla="*/ 22 w 1133"/>
                <a:gd name="T57" fmla="*/ 562 h 645"/>
                <a:gd name="T58" fmla="*/ 17 w 1133"/>
                <a:gd name="T59" fmla="*/ 615 h 645"/>
                <a:gd name="T60" fmla="*/ 34 w 1133"/>
                <a:gd name="T61" fmla="*/ 645 h 645"/>
                <a:gd name="T62" fmla="*/ 12 w 1133"/>
                <a:gd name="T63" fmla="*/ 645 h 645"/>
                <a:gd name="T64" fmla="*/ 0 w 1133"/>
                <a:gd name="T65" fmla="*/ 617 h 645"/>
                <a:gd name="T66" fmla="*/ 0 w 1133"/>
                <a:gd name="T67" fmla="*/ 577 h 645"/>
                <a:gd name="T68" fmla="*/ 38 w 1133"/>
                <a:gd name="T69" fmla="*/ 489 h 645"/>
                <a:gd name="T70" fmla="*/ 81 w 1133"/>
                <a:gd name="T71" fmla="*/ 444 h 645"/>
                <a:gd name="T72" fmla="*/ 124 w 1133"/>
                <a:gd name="T73" fmla="*/ 415 h 645"/>
                <a:gd name="T74" fmla="*/ 355 w 1133"/>
                <a:gd name="T75" fmla="*/ 429 h 645"/>
                <a:gd name="T76" fmla="*/ 450 w 1133"/>
                <a:gd name="T77" fmla="*/ 451 h 645"/>
                <a:gd name="T78" fmla="*/ 600 w 1133"/>
                <a:gd name="T79" fmla="*/ 505 h 645"/>
                <a:gd name="T80" fmla="*/ 648 w 1133"/>
                <a:gd name="T81" fmla="*/ 512 h 645"/>
                <a:gd name="T82" fmla="*/ 750 w 1133"/>
                <a:gd name="T83" fmla="*/ 475 h 645"/>
                <a:gd name="T84" fmla="*/ 800 w 1133"/>
                <a:gd name="T85" fmla="*/ 463 h 645"/>
                <a:gd name="T86" fmla="*/ 850 w 1133"/>
                <a:gd name="T87" fmla="*/ 470 h 645"/>
                <a:gd name="T88" fmla="*/ 893 w 1133"/>
                <a:gd name="T89" fmla="*/ 475 h 645"/>
                <a:gd name="T90" fmla="*/ 948 w 1133"/>
                <a:gd name="T91" fmla="*/ 472 h 645"/>
                <a:gd name="T92" fmla="*/ 969 w 1133"/>
                <a:gd name="T93" fmla="*/ 444 h 645"/>
                <a:gd name="T94" fmla="*/ 998 w 1133"/>
                <a:gd name="T95" fmla="*/ 429 h 645"/>
                <a:gd name="T96" fmla="*/ 998 w 1133"/>
                <a:gd name="T97" fmla="*/ 394 h 645"/>
                <a:gd name="T98" fmla="*/ 1038 w 1133"/>
                <a:gd name="T99" fmla="*/ 342 h 645"/>
                <a:gd name="T100" fmla="*/ 1040 w 1133"/>
                <a:gd name="T101" fmla="*/ 254 h 645"/>
                <a:gd name="T102" fmla="*/ 1083 w 1133"/>
                <a:gd name="T103" fmla="*/ 88 h 645"/>
                <a:gd name="T104" fmla="*/ 1102 w 1133"/>
                <a:gd name="T105" fmla="*/ 35 h 645"/>
                <a:gd name="T106" fmla="*/ 1133 w 1133"/>
                <a:gd name="T107" fmla="*/ 0 h 645"/>
                <a:gd name="T108" fmla="*/ 1119 w 1133"/>
                <a:gd name="T109" fmla="*/ 40 h 645"/>
                <a:gd name="T110" fmla="*/ 1119 w 1133"/>
                <a:gd name="T111" fmla="*/ 40 h 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3"/>
                <a:gd name="T169" fmla="*/ 0 h 645"/>
                <a:gd name="T170" fmla="*/ 1133 w 1133"/>
                <a:gd name="T171" fmla="*/ 645 h 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3" h="645">
                  <a:moveTo>
                    <a:pt x="1119" y="40"/>
                  </a:moveTo>
                  <a:lnTo>
                    <a:pt x="1093" y="123"/>
                  </a:lnTo>
                  <a:lnTo>
                    <a:pt x="1062" y="206"/>
                  </a:lnTo>
                  <a:lnTo>
                    <a:pt x="1062" y="261"/>
                  </a:lnTo>
                  <a:lnTo>
                    <a:pt x="1112" y="247"/>
                  </a:lnTo>
                  <a:lnTo>
                    <a:pt x="1088" y="282"/>
                  </a:lnTo>
                  <a:lnTo>
                    <a:pt x="1069" y="311"/>
                  </a:lnTo>
                  <a:lnTo>
                    <a:pt x="1133" y="282"/>
                  </a:lnTo>
                  <a:lnTo>
                    <a:pt x="1088" y="346"/>
                  </a:lnTo>
                  <a:lnTo>
                    <a:pt x="1078" y="365"/>
                  </a:lnTo>
                  <a:lnTo>
                    <a:pt x="1043" y="380"/>
                  </a:lnTo>
                  <a:lnTo>
                    <a:pt x="1017" y="399"/>
                  </a:lnTo>
                  <a:lnTo>
                    <a:pt x="1012" y="444"/>
                  </a:lnTo>
                  <a:lnTo>
                    <a:pt x="1017" y="541"/>
                  </a:lnTo>
                  <a:lnTo>
                    <a:pt x="998" y="451"/>
                  </a:lnTo>
                  <a:lnTo>
                    <a:pt x="969" y="470"/>
                  </a:lnTo>
                  <a:lnTo>
                    <a:pt x="964" y="539"/>
                  </a:lnTo>
                  <a:lnTo>
                    <a:pt x="940" y="503"/>
                  </a:lnTo>
                  <a:lnTo>
                    <a:pt x="940" y="489"/>
                  </a:lnTo>
                  <a:lnTo>
                    <a:pt x="859" y="489"/>
                  </a:lnTo>
                  <a:lnTo>
                    <a:pt x="829" y="482"/>
                  </a:lnTo>
                  <a:lnTo>
                    <a:pt x="740" y="494"/>
                  </a:lnTo>
                  <a:lnTo>
                    <a:pt x="662" y="522"/>
                  </a:lnTo>
                  <a:lnTo>
                    <a:pt x="600" y="520"/>
                  </a:lnTo>
                  <a:lnTo>
                    <a:pt x="388" y="448"/>
                  </a:lnTo>
                  <a:lnTo>
                    <a:pt x="193" y="437"/>
                  </a:lnTo>
                  <a:lnTo>
                    <a:pt x="131" y="429"/>
                  </a:lnTo>
                  <a:lnTo>
                    <a:pt x="62" y="482"/>
                  </a:lnTo>
                  <a:lnTo>
                    <a:pt x="22" y="562"/>
                  </a:lnTo>
                  <a:lnTo>
                    <a:pt x="17" y="615"/>
                  </a:lnTo>
                  <a:lnTo>
                    <a:pt x="34" y="645"/>
                  </a:lnTo>
                  <a:lnTo>
                    <a:pt x="12" y="645"/>
                  </a:lnTo>
                  <a:lnTo>
                    <a:pt x="0" y="617"/>
                  </a:lnTo>
                  <a:lnTo>
                    <a:pt x="0" y="577"/>
                  </a:lnTo>
                  <a:lnTo>
                    <a:pt x="38" y="489"/>
                  </a:lnTo>
                  <a:lnTo>
                    <a:pt x="81" y="444"/>
                  </a:lnTo>
                  <a:lnTo>
                    <a:pt x="124" y="415"/>
                  </a:lnTo>
                  <a:lnTo>
                    <a:pt x="355" y="429"/>
                  </a:lnTo>
                  <a:lnTo>
                    <a:pt x="450" y="451"/>
                  </a:lnTo>
                  <a:lnTo>
                    <a:pt x="600" y="505"/>
                  </a:lnTo>
                  <a:lnTo>
                    <a:pt x="648" y="512"/>
                  </a:lnTo>
                  <a:lnTo>
                    <a:pt x="750" y="475"/>
                  </a:lnTo>
                  <a:lnTo>
                    <a:pt x="800" y="463"/>
                  </a:lnTo>
                  <a:lnTo>
                    <a:pt x="850" y="470"/>
                  </a:lnTo>
                  <a:lnTo>
                    <a:pt x="893" y="475"/>
                  </a:lnTo>
                  <a:lnTo>
                    <a:pt x="948" y="472"/>
                  </a:lnTo>
                  <a:lnTo>
                    <a:pt x="969" y="444"/>
                  </a:lnTo>
                  <a:lnTo>
                    <a:pt x="998" y="429"/>
                  </a:lnTo>
                  <a:lnTo>
                    <a:pt x="998" y="394"/>
                  </a:lnTo>
                  <a:lnTo>
                    <a:pt x="1038" y="342"/>
                  </a:lnTo>
                  <a:lnTo>
                    <a:pt x="1040" y="254"/>
                  </a:lnTo>
                  <a:lnTo>
                    <a:pt x="1083" y="88"/>
                  </a:lnTo>
                  <a:lnTo>
                    <a:pt x="1102" y="35"/>
                  </a:lnTo>
                  <a:lnTo>
                    <a:pt x="1133" y="0"/>
                  </a:lnTo>
                  <a:lnTo>
                    <a:pt x="1119"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1" name="Freeform 474"/>
            <p:cNvSpPr>
              <a:spLocks/>
            </p:cNvSpPr>
            <p:nvPr/>
          </p:nvSpPr>
          <p:spPr bwMode="auto">
            <a:xfrm>
              <a:off x="2811" y="1737"/>
              <a:ext cx="466" cy="147"/>
            </a:xfrm>
            <a:custGeom>
              <a:avLst/>
              <a:gdLst>
                <a:gd name="T0" fmla="*/ 14 w 466"/>
                <a:gd name="T1" fmla="*/ 95 h 147"/>
                <a:gd name="T2" fmla="*/ 176 w 466"/>
                <a:gd name="T3" fmla="*/ 112 h 147"/>
                <a:gd name="T4" fmla="*/ 295 w 466"/>
                <a:gd name="T5" fmla="*/ 147 h 147"/>
                <a:gd name="T6" fmla="*/ 381 w 466"/>
                <a:gd name="T7" fmla="*/ 147 h 147"/>
                <a:gd name="T8" fmla="*/ 466 w 466"/>
                <a:gd name="T9" fmla="*/ 0 h 147"/>
                <a:gd name="T10" fmla="*/ 409 w 466"/>
                <a:gd name="T11" fmla="*/ 31 h 147"/>
                <a:gd name="T12" fmla="*/ 276 w 466"/>
                <a:gd name="T13" fmla="*/ 48 h 147"/>
                <a:gd name="T14" fmla="*/ 109 w 466"/>
                <a:gd name="T15" fmla="*/ 50 h 147"/>
                <a:gd name="T16" fmla="*/ 35 w 466"/>
                <a:gd name="T17" fmla="*/ 57 h 147"/>
                <a:gd name="T18" fmla="*/ 0 w 466"/>
                <a:gd name="T19" fmla="*/ 76 h 147"/>
                <a:gd name="T20" fmla="*/ 14 w 466"/>
                <a:gd name="T21" fmla="*/ 95 h 147"/>
                <a:gd name="T22" fmla="*/ 14 w 466"/>
                <a:gd name="T23" fmla="*/ 95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147"/>
                <a:gd name="T38" fmla="*/ 466 w 46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147">
                  <a:moveTo>
                    <a:pt x="14" y="95"/>
                  </a:moveTo>
                  <a:lnTo>
                    <a:pt x="176" y="112"/>
                  </a:lnTo>
                  <a:lnTo>
                    <a:pt x="295" y="147"/>
                  </a:lnTo>
                  <a:lnTo>
                    <a:pt x="381" y="147"/>
                  </a:lnTo>
                  <a:lnTo>
                    <a:pt x="466" y="0"/>
                  </a:lnTo>
                  <a:lnTo>
                    <a:pt x="409" y="31"/>
                  </a:lnTo>
                  <a:lnTo>
                    <a:pt x="276" y="48"/>
                  </a:lnTo>
                  <a:lnTo>
                    <a:pt x="109" y="50"/>
                  </a:lnTo>
                  <a:lnTo>
                    <a:pt x="35" y="57"/>
                  </a:lnTo>
                  <a:lnTo>
                    <a:pt x="0" y="76"/>
                  </a:lnTo>
                  <a:lnTo>
                    <a:pt x="14"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2" name="Freeform 475"/>
            <p:cNvSpPr>
              <a:spLocks/>
            </p:cNvSpPr>
            <p:nvPr/>
          </p:nvSpPr>
          <p:spPr bwMode="auto">
            <a:xfrm>
              <a:off x="2727" y="1604"/>
              <a:ext cx="534" cy="188"/>
            </a:xfrm>
            <a:custGeom>
              <a:avLst/>
              <a:gdLst>
                <a:gd name="T0" fmla="*/ 534 w 534"/>
                <a:gd name="T1" fmla="*/ 76 h 188"/>
                <a:gd name="T2" fmla="*/ 455 w 534"/>
                <a:gd name="T3" fmla="*/ 124 h 188"/>
                <a:gd name="T4" fmla="*/ 305 w 534"/>
                <a:gd name="T5" fmla="*/ 154 h 188"/>
                <a:gd name="T6" fmla="*/ 122 w 534"/>
                <a:gd name="T7" fmla="*/ 164 h 188"/>
                <a:gd name="T8" fmla="*/ 43 w 534"/>
                <a:gd name="T9" fmla="*/ 178 h 188"/>
                <a:gd name="T10" fmla="*/ 0 w 534"/>
                <a:gd name="T11" fmla="*/ 188 h 188"/>
                <a:gd name="T12" fmla="*/ 34 w 534"/>
                <a:gd name="T13" fmla="*/ 159 h 188"/>
                <a:gd name="T14" fmla="*/ 129 w 534"/>
                <a:gd name="T15" fmla="*/ 133 h 188"/>
                <a:gd name="T16" fmla="*/ 229 w 534"/>
                <a:gd name="T17" fmla="*/ 102 h 188"/>
                <a:gd name="T18" fmla="*/ 386 w 534"/>
                <a:gd name="T19" fmla="*/ 33 h 188"/>
                <a:gd name="T20" fmla="*/ 438 w 534"/>
                <a:gd name="T21" fmla="*/ 5 h 188"/>
                <a:gd name="T22" fmla="*/ 484 w 534"/>
                <a:gd name="T23" fmla="*/ 0 h 188"/>
                <a:gd name="T24" fmla="*/ 534 w 534"/>
                <a:gd name="T25" fmla="*/ 76 h 188"/>
                <a:gd name="T26" fmla="*/ 534 w 534"/>
                <a:gd name="T27" fmla="*/ 76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4"/>
                <a:gd name="T43" fmla="*/ 0 h 188"/>
                <a:gd name="T44" fmla="*/ 534 w 53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4" h="188">
                  <a:moveTo>
                    <a:pt x="534" y="76"/>
                  </a:moveTo>
                  <a:lnTo>
                    <a:pt x="455" y="124"/>
                  </a:lnTo>
                  <a:lnTo>
                    <a:pt x="305" y="154"/>
                  </a:lnTo>
                  <a:lnTo>
                    <a:pt x="122" y="164"/>
                  </a:lnTo>
                  <a:lnTo>
                    <a:pt x="43" y="178"/>
                  </a:lnTo>
                  <a:lnTo>
                    <a:pt x="0" y="188"/>
                  </a:lnTo>
                  <a:lnTo>
                    <a:pt x="34" y="159"/>
                  </a:lnTo>
                  <a:lnTo>
                    <a:pt x="129" y="133"/>
                  </a:lnTo>
                  <a:lnTo>
                    <a:pt x="229" y="102"/>
                  </a:lnTo>
                  <a:lnTo>
                    <a:pt x="386" y="33"/>
                  </a:lnTo>
                  <a:lnTo>
                    <a:pt x="438" y="5"/>
                  </a:lnTo>
                  <a:lnTo>
                    <a:pt x="484" y="0"/>
                  </a:lnTo>
                  <a:lnTo>
                    <a:pt x="534" y="7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3" name="Freeform 476"/>
            <p:cNvSpPr>
              <a:spLocks/>
            </p:cNvSpPr>
            <p:nvPr/>
          </p:nvSpPr>
          <p:spPr bwMode="auto">
            <a:xfrm>
              <a:off x="2987" y="1550"/>
              <a:ext cx="155" cy="64"/>
            </a:xfrm>
            <a:custGeom>
              <a:avLst/>
              <a:gdLst>
                <a:gd name="T0" fmla="*/ 155 w 155"/>
                <a:gd name="T1" fmla="*/ 19 h 64"/>
                <a:gd name="T2" fmla="*/ 88 w 155"/>
                <a:gd name="T3" fmla="*/ 35 h 64"/>
                <a:gd name="T4" fmla="*/ 26 w 155"/>
                <a:gd name="T5" fmla="*/ 64 h 64"/>
                <a:gd name="T6" fmla="*/ 0 w 155"/>
                <a:gd name="T7" fmla="*/ 59 h 64"/>
                <a:gd name="T8" fmla="*/ 26 w 155"/>
                <a:gd name="T9" fmla="*/ 26 h 64"/>
                <a:gd name="T10" fmla="*/ 57 w 155"/>
                <a:gd name="T11" fmla="*/ 0 h 64"/>
                <a:gd name="T12" fmla="*/ 155 w 155"/>
                <a:gd name="T13" fmla="*/ 19 h 64"/>
                <a:gd name="T14" fmla="*/ 155 w 155"/>
                <a:gd name="T15" fmla="*/ 19 h 6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64"/>
                <a:gd name="T26" fmla="*/ 155 w 1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64">
                  <a:moveTo>
                    <a:pt x="155" y="19"/>
                  </a:moveTo>
                  <a:lnTo>
                    <a:pt x="88" y="35"/>
                  </a:lnTo>
                  <a:lnTo>
                    <a:pt x="26" y="64"/>
                  </a:lnTo>
                  <a:lnTo>
                    <a:pt x="0" y="59"/>
                  </a:lnTo>
                  <a:lnTo>
                    <a:pt x="26" y="26"/>
                  </a:lnTo>
                  <a:lnTo>
                    <a:pt x="57" y="0"/>
                  </a:lnTo>
                  <a:lnTo>
                    <a:pt x="155"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4" name="Freeform 477"/>
            <p:cNvSpPr>
              <a:spLocks/>
            </p:cNvSpPr>
            <p:nvPr/>
          </p:nvSpPr>
          <p:spPr bwMode="auto">
            <a:xfrm>
              <a:off x="2739" y="1500"/>
              <a:ext cx="286" cy="204"/>
            </a:xfrm>
            <a:custGeom>
              <a:avLst/>
              <a:gdLst>
                <a:gd name="T0" fmla="*/ 286 w 286"/>
                <a:gd name="T1" fmla="*/ 38 h 204"/>
                <a:gd name="T2" fmla="*/ 200 w 286"/>
                <a:gd name="T3" fmla="*/ 99 h 204"/>
                <a:gd name="T4" fmla="*/ 134 w 286"/>
                <a:gd name="T5" fmla="*/ 133 h 204"/>
                <a:gd name="T6" fmla="*/ 48 w 286"/>
                <a:gd name="T7" fmla="*/ 171 h 204"/>
                <a:gd name="T8" fmla="*/ 0 w 286"/>
                <a:gd name="T9" fmla="*/ 204 h 204"/>
                <a:gd name="T10" fmla="*/ 29 w 286"/>
                <a:gd name="T11" fmla="*/ 123 h 204"/>
                <a:gd name="T12" fmla="*/ 117 w 286"/>
                <a:gd name="T13" fmla="*/ 71 h 204"/>
                <a:gd name="T14" fmla="*/ 205 w 286"/>
                <a:gd name="T15" fmla="*/ 0 h 204"/>
                <a:gd name="T16" fmla="*/ 246 w 286"/>
                <a:gd name="T17" fmla="*/ 28 h 204"/>
                <a:gd name="T18" fmla="*/ 286 w 286"/>
                <a:gd name="T19" fmla="*/ 38 h 204"/>
                <a:gd name="T20" fmla="*/ 286 w 286"/>
                <a:gd name="T21" fmla="*/ 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204"/>
                <a:gd name="T35" fmla="*/ 286 w 2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204">
                  <a:moveTo>
                    <a:pt x="286" y="38"/>
                  </a:moveTo>
                  <a:lnTo>
                    <a:pt x="200" y="99"/>
                  </a:lnTo>
                  <a:lnTo>
                    <a:pt x="134" y="133"/>
                  </a:lnTo>
                  <a:lnTo>
                    <a:pt x="48" y="171"/>
                  </a:lnTo>
                  <a:lnTo>
                    <a:pt x="0" y="204"/>
                  </a:lnTo>
                  <a:lnTo>
                    <a:pt x="29" y="123"/>
                  </a:lnTo>
                  <a:lnTo>
                    <a:pt x="117" y="71"/>
                  </a:lnTo>
                  <a:lnTo>
                    <a:pt x="205" y="0"/>
                  </a:lnTo>
                  <a:lnTo>
                    <a:pt x="246" y="28"/>
                  </a:lnTo>
                  <a:lnTo>
                    <a:pt x="286" y="3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5" name="Freeform 478"/>
            <p:cNvSpPr>
              <a:spLocks/>
            </p:cNvSpPr>
            <p:nvPr/>
          </p:nvSpPr>
          <p:spPr bwMode="auto">
            <a:xfrm>
              <a:off x="2663" y="1585"/>
              <a:ext cx="267" cy="240"/>
            </a:xfrm>
            <a:custGeom>
              <a:avLst/>
              <a:gdLst>
                <a:gd name="T0" fmla="*/ 26 w 267"/>
                <a:gd name="T1" fmla="*/ 240 h 240"/>
                <a:gd name="T2" fmla="*/ 36 w 267"/>
                <a:gd name="T3" fmla="*/ 195 h 240"/>
                <a:gd name="T4" fmla="*/ 95 w 267"/>
                <a:gd name="T5" fmla="*/ 155 h 240"/>
                <a:gd name="T6" fmla="*/ 210 w 267"/>
                <a:gd name="T7" fmla="*/ 121 h 240"/>
                <a:gd name="T8" fmla="*/ 260 w 267"/>
                <a:gd name="T9" fmla="*/ 98 h 240"/>
                <a:gd name="T10" fmla="*/ 267 w 267"/>
                <a:gd name="T11" fmla="*/ 71 h 240"/>
                <a:gd name="T12" fmla="*/ 245 w 267"/>
                <a:gd name="T13" fmla="*/ 71 h 240"/>
                <a:gd name="T14" fmla="*/ 174 w 267"/>
                <a:gd name="T15" fmla="*/ 93 h 240"/>
                <a:gd name="T16" fmla="*/ 105 w 267"/>
                <a:gd name="T17" fmla="*/ 128 h 240"/>
                <a:gd name="T18" fmla="*/ 57 w 267"/>
                <a:gd name="T19" fmla="*/ 159 h 240"/>
                <a:gd name="T20" fmla="*/ 57 w 267"/>
                <a:gd name="T21" fmla="*/ 126 h 240"/>
                <a:gd name="T22" fmla="*/ 64 w 267"/>
                <a:gd name="T23" fmla="*/ 52 h 240"/>
                <a:gd name="T24" fmla="*/ 81 w 267"/>
                <a:gd name="T25" fmla="*/ 0 h 240"/>
                <a:gd name="T26" fmla="*/ 24 w 267"/>
                <a:gd name="T27" fmla="*/ 62 h 240"/>
                <a:gd name="T28" fmla="*/ 0 w 267"/>
                <a:gd name="T29" fmla="*/ 159 h 240"/>
                <a:gd name="T30" fmla="*/ 0 w 267"/>
                <a:gd name="T31" fmla="*/ 216 h 240"/>
                <a:gd name="T32" fmla="*/ 3 w 267"/>
                <a:gd name="T33" fmla="*/ 233 h 240"/>
                <a:gd name="T34" fmla="*/ 26 w 267"/>
                <a:gd name="T35" fmla="*/ 240 h 240"/>
                <a:gd name="T36" fmla="*/ 26 w 267"/>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0"/>
                <a:gd name="T59" fmla="*/ 267 w 267"/>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0">
                  <a:moveTo>
                    <a:pt x="26" y="240"/>
                  </a:moveTo>
                  <a:lnTo>
                    <a:pt x="36" y="195"/>
                  </a:lnTo>
                  <a:lnTo>
                    <a:pt x="95" y="155"/>
                  </a:lnTo>
                  <a:lnTo>
                    <a:pt x="210" y="121"/>
                  </a:lnTo>
                  <a:lnTo>
                    <a:pt x="260" y="98"/>
                  </a:lnTo>
                  <a:lnTo>
                    <a:pt x="267" y="71"/>
                  </a:lnTo>
                  <a:lnTo>
                    <a:pt x="245" y="71"/>
                  </a:lnTo>
                  <a:lnTo>
                    <a:pt x="174" y="93"/>
                  </a:lnTo>
                  <a:lnTo>
                    <a:pt x="105" y="128"/>
                  </a:lnTo>
                  <a:lnTo>
                    <a:pt x="57" y="159"/>
                  </a:lnTo>
                  <a:lnTo>
                    <a:pt x="57" y="126"/>
                  </a:lnTo>
                  <a:lnTo>
                    <a:pt x="64" y="52"/>
                  </a:lnTo>
                  <a:lnTo>
                    <a:pt x="81" y="0"/>
                  </a:lnTo>
                  <a:lnTo>
                    <a:pt x="24" y="62"/>
                  </a:lnTo>
                  <a:lnTo>
                    <a:pt x="0" y="159"/>
                  </a:lnTo>
                  <a:lnTo>
                    <a:pt x="0" y="216"/>
                  </a:lnTo>
                  <a:lnTo>
                    <a:pt x="3" y="233"/>
                  </a:lnTo>
                  <a:lnTo>
                    <a:pt x="26" y="2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6" name="Freeform 479"/>
            <p:cNvSpPr>
              <a:spLocks/>
            </p:cNvSpPr>
            <p:nvPr/>
          </p:nvSpPr>
          <p:spPr bwMode="auto">
            <a:xfrm>
              <a:off x="1847" y="2015"/>
              <a:ext cx="1276" cy="296"/>
            </a:xfrm>
            <a:custGeom>
              <a:avLst/>
              <a:gdLst>
                <a:gd name="T0" fmla="*/ 859 w 1276"/>
                <a:gd name="T1" fmla="*/ 19 h 296"/>
                <a:gd name="T2" fmla="*/ 954 w 1276"/>
                <a:gd name="T3" fmla="*/ 61 h 296"/>
                <a:gd name="T4" fmla="*/ 1049 w 1276"/>
                <a:gd name="T5" fmla="*/ 64 h 296"/>
                <a:gd name="T6" fmla="*/ 1161 w 1276"/>
                <a:gd name="T7" fmla="*/ 38 h 296"/>
                <a:gd name="T8" fmla="*/ 1276 w 1276"/>
                <a:gd name="T9" fmla="*/ 0 h 296"/>
                <a:gd name="T10" fmla="*/ 1164 w 1276"/>
                <a:gd name="T11" fmla="*/ 102 h 296"/>
                <a:gd name="T12" fmla="*/ 1045 w 1276"/>
                <a:gd name="T13" fmla="*/ 194 h 296"/>
                <a:gd name="T14" fmla="*/ 1030 w 1276"/>
                <a:gd name="T15" fmla="*/ 213 h 296"/>
                <a:gd name="T16" fmla="*/ 1014 w 1276"/>
                <a:gd name="T17" fmla="*/ 225 h 296"/>
                <a:gd name="T18" fmla="*/ 978 w 1276"/>
                <a:gd name="T19" fmla="*/ 199 h 296"/>
                <a:gd name="T20" fmla="*/ 938 w 1276"/>
                <a:gd name="T21" fmla="*/ 204 h 296"/>
                <a:gd name="T22" fmla="*/ 911 w 1276"/>
                <a:gd name="T23" fmla="*/ 218 h 296"/>
                <a:gd name="T24" fmla="*/ 923 w 1276"/>
                <a:gd name="T25" fmla="*/ 249 h 296"/>
                <a:gd name="T26" fmla="*/ 954 w 1276"/>
                <a:gd name="T27" fmla="*/ 280 h 296"/>
                <a:gd name="T28" fmla="*/ 947 w 1276"/>
                <a:gd name="T29" fmla="*/ 296 h 296"/>
                <a:gd name="T30" fmla="*/ 873 w 1276"/>
                <a:gd name="T31" fmla="*/ 247 h 296"/>
                <a:gd name="T32" fmla="*/ 850 w 1276"/>
                <a:gd name="T33" fmla="*/ 242 h 296"/>
                <a:gd name="T34" fmla="*/ 823 w 1276"/>
                <a:gd name="T35" fmla="*/ 282 h 296"/>
                <a:gd name="T36" fmla="*/ 788 w 1276"/>
                <a:gd name="T37" fmla="*/ 266 h 296"/>
                <a:gd name="T38" fmla="*/ 752 w 1276"/>
                <a:gd name="T39" fmla="*/ 268 h 296"/>
                <a:gd name="T40" fmla="*/ 721 w 1276"/>
                <a:gd name="T41" fmla="*/ 282 h 296"/>
                <a:gd name="T42" fmla="*/ 683 w 1276"/>
                <a:gd name="T43" fmla="*/ 280 h 296"/>
                <a:gd name="T44" fmla="*/ 666 w 1276"/>
                <a:gd name="T45" fmla="*/ 266 h 296"/>
                <a:gd name="T46" fmla="*/ 642 w 1276"/>
                <a:gd name="T47" fmla="*/ 270 h 296"/>
                <a:gd name="T48" fmla="*/ 612 w 1276"/>
                <a:gd name="T49" fmla="*/ 289 h 296"/>
                <a:gd name="T50" fmla="*/ 550 w 1276"/>
                <a:gd name="T51" fmla="*/ 280 h 296"/>
                <a:gd name="T52" fmla="*/ 481 w 1276"/>
                <a:gd name="T53" fmla="*/ 266 h 296"/>
                <a:gd name="T54" fmla="*/ 366 w 1276"/>
                <a:gd name="T55" fmla="*/ 266 h 296"/>
                <a:gd name="T56" fmla="*/ 302 w 1276"/>
                <a:gd name="T57" fmla="*/ 280 h 296"/>
                <a:gd name="T58" fmla="*/ 207 w 1276"/>
                <a:gd name="T59" fmla="*/ 270 h 296"/>
                <a:gd name="T60" fmla="*/ 119 w 1276"/>
                <a:gd name="T61" fmla="*/ 273 h 296"/>
                <a:gd name="T62" fmla="*/ 52 w 1276"/>
                <a:gd name="T63" fmla="*/ 237 h 296"/>
                <a:gd name="T64" fmla="*/ 21 w 1276"/>
                <a:gd name="T65" fmla="*/ 185 h 296"/>
                <a:gd name="T66" fmla="*/ 0 w 1276"/>
                <a:gd name="T67" fmla="*/ 166 h 296"/>
                <a:gd name="T68" fmla="*/ 47 w 1276"/>
                <a:gd name="T69" fmla="*/ 175 h 296"/>
                <a:gd name="T70" fmla="*/ 133 w 1276"/>
                <a:gd name="T71" fmla="*/ 230 h 296"/>
                <a:gd name="T72" fmla="*/ 207 w 1276"/>
                <a:gd name="T73" fmla="*/ 256 h 296"/>
                <a:gd name="T74" fmla="*/ 302 w 1276"/>
                <a:gd name="T75" fmla="*/ 263 h 296"/>
                <a:gd name="T76" fmla="*/ 395 w 1276"/>
                <a:gd name="T77" fmla="*/ 249 h 296"/>
                <a:gd name="T78" fmla="*/ 385 w 1276"/>
                <a:gd name="T79" fmla="*/ 161 h 296"/>
                <a:gd name="T80" fmla="*/ 421 w 1276"/>
                <a:gd name="T81" fmla="*/ 237 h 296"/>
                <a:gd name="T82" fmla="*/ 454 w 1276"/>
                <a:gd name="T83" fmla="*/ 249 h 296"/>
                <a:gd name="T84" fmla="*/ 526 w 1276"/>
                <a:gd name="T85" fmla="*/ 256 h 296"/>
                <a:gd name="T86" fmla="*/ 557 w 1276"/>
                <a:gd name="T87" fmla="*/ 261 h 296"/>
                <a:gd name="T88" fmla="*/ 597 w 1276"/>
                <a:gd name="T89" fmla="*/ 277 h 296"/>
                <a:gd name="T90" fmla="*/ 657 w 1276"/>
                <a:gd name="T91" fmla="*/ 247 h 296"/>
                <a:gd name="T92" fmla="*/ 712 w 1276"/>
                <a:gd name="T93" fmla="*/ 270 h 296"/>
                <a:gd name="T94" fmla="*/ 723 w 1276"/>
                <a:gd name="T95" fmla="*/ 183 h 296"/>
                <a:gd name="T96" fmla="*/ 752 w 1276"/>
                <a:gd name="T97" fmla="*/ 204 h 296"/>
                <a:gd name="T98" fmla="*/ 785 w 1276"/>
                <a:gd name="T99" fmla="*/ 239 h 296"/>
                <a:gd name="T100" fmla="*/ 819 w 1276"/>
                <a:gd name="T101" fmla="*/ 254 h 296"/>
                <a:gd name="T102" fmla="*/ 840 w 1276"/>
                <a:gd name="T103" fmla="*/ 228 h 296"/>
                <a:gd name="T104" fmla="*/ 892 w 1276"/>
                <a:gd name="T105" fmla="*/ 209 h 296"/>
                <a:gd name="T106" fmla="*/ 928 w 1276"/>
                <a:gd name="T107" fmla="*/ 166 h 296"/>
                <a:gd name="T108" fmla="*/ 954 w 1276"/>
                <a:gd name="T109" fmla="*/ 149 h 296"/>
                <a:gd name="T110" fmla="*/ 921 w 1276"/>
                <a:gd name="T111" fmla="*/ 71 h 296"/>
                <a:gd name="T112" fmla="*/ 859 w 1276"/>
                <a:gd name="T113" fmla="*/ 19 h 296"/>
                <a:gd name="T114" fmla="*/ 859 w 1276"/>
                <a:gd name="T115" fmla="*/ 1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296"/>
                <a:gd name="T176" fmla="*/ 1276 w 1276"/>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296">
                  <a:moveTo>
                    <a:pt x="859" y="19"/>
                  </a:moveTo>
                  <a:lnTo>
                    <a:pt x="954" y="61"/>
                  </a:lnTo>
                  <a:lnTo>
                    <a:pt x="1049" y="64"/>
                  </a:lnTo>
                  <a:lnTo>
                    <a:pt x="1161" y="38"/>
                  </a:lnTo>
                  <a:lnTo>
                    <a:pt x="1276" y="0"/>
                  </a:lnTo>
                  <a:lnTo>
                    <a:pt x="1164" y="102"/>
                  </a:lnTo>
                  <a:lnTo>
                    <a:pt x="1045" y="194"/>
                  </a:lnTo>
                  <a:lnTo>
                    <a:pt x="1030" y="213"/>
                  </a:lnTo>
                  <a:lnTo>
                    <a:pt x="1014" y="225"/>
                  </a:lnTo>
                  <a:lnTo>
                    <a:pt x="978" y="199"/>
                  </a:lnTo>
                  <a:lnTo>
                    <a:pt x="938" y="204"/>
                  </a:lnTo>
                  <a:lnTo>
                    <a:pt x="911" y="218"/>
                  </a:lnTo>
                  <a:lnTo>
                    <a:pt x="923" y="249"/>
                  </a:lnTo>
                  <a:lnTo>
                    <a:pt x="954" y="280"/>
                  </a:lnTo>
                  <a:lnTo>
                    <a:pt x="947" y="296"/>
                  </a:lnTo>
                  <a:lnTo>
                    <a:pt x="873" y="247"/>
                  </a:lnTo>
                  <a:lnTo>
                    <a:pt x="850" y="242"/>
                  </a:lnTo>
                  <a:lnTo>
                    <a:pt x="823" y="282"/>
                  </a:lnTo>
                  <a:lnTo>
                    <a:pt x="788" y="266"/>
                  </a:lnTo>
                  <a:lnTo>
                    <a:pt x="752" y="268"/>
                  </a:lnTo>
                  <a:lnTo>
                    <a:pt x="721" y="282"/>
                  </a:lnTo>
                  <a:lnTo>
                    <a:pt x="683" y="280"/>
                  </a:lnTo>
                  <a:lnTo>
                    <a:pt x="666" y="266"/>
                  </a:lnTo>
                  <a:lnTo>
                    <a:pt x="642" y="270"/>
                  </a:lnTo>
                  <a:lnTo>
                    <a:pt x="612" y="289"/>
                  </a:lnTo>
                  <a:lnTo>
                    <a:pt x="550" y="280"/>
                  </a:lnTo>
                  <a:lnTo>
                    <a:pt x="481" y="266"/>
                  </a:lnTo>
                  <a:lnTo>
                    <a:pt x="366" y="266"/>
                  </a:lnTo>
                  <a:lnTo>
                    <a:pt x="302" y="280"/>
                  </a:lnTo>
                  <a:lnTo>
                    <a:pt x="207" y="270"/>
                  </a:lnTo>
                  <a:lnTo>
                    <a:pt x="119" y="273"/>
                  </a:lnTo>
                  <a:lnTo>
                    <a:pt x="52" y="237"/>
                  </a:lnTo>
                  <a:lnTo>
                    <a:pt x="21" y="185"/>
                  </a:lnTo>
                  <a:lnTo>
                    <a:pt x="0" y="166"/>
                  </a:lnTo>
                  <a:lnTo>
                    <a:pt x="47" y="175"/>
                  </a:lnTo>
                  <a:lnTo>
                    <a:pt x="133" y="230"/>
                  </a:lnTo>
                  <a:lnTo>
                    <a:pt x="207" y="256"/>
                  </a:lnTo>
                  <a:lnTo>
                    <a:pt x="302" y="263"/>
                  </a:lnTo>
                  <a:lnTo>
                    <a:pt x="395" y="249"/>
                  </a:lnTo>
                  <a:lnTo>
                    <a:pt x="385" y="161"/>
                  </a:lnTo>
                  <a:lnTo>
                    <a:pt x="421" y="237"/>
                  </a:lnTo>
                  <a:lnTo>
                    <a:pt x="454" y="249"/>
                  </a:lnTo>
                  <a:lnTo>
                    <a:pt x="526" y="256"/>
                  </a:lnTo>
                  <a:lnTo>
                    <a:pt x="557" y="261"/>
                  </a:lnTo>
                  <a:lnTo>
                    <a:pt x="597" y="277"/>
                  </a:lnTo>
                  <a:lnTo>
                    <a:pt x="657" y="247"/>
                  </a:lnTo>
                  <a:lnTo>
                    <a:pt x="712" y="270"/>
                  </a:lnTo>
                  <a:lnTo>
                    <a:pt x="723" y="183"/>
                  </a:lnTo>
                  <a:lnTo>
                    <a:pt x="752" y="204"/>
                  </a:lnTo>
                  <a:lnTo>
                    <a:pt x="785" y="239"/>
                  </a:lnTo>
                  <a:lnTo>
                    <a:pt x="819" y="254"/>
                  </a:lnTo>
                  <a:lnTo>
                    <a:pt x="840" y="228"/>
                  </a:lnTo>
                  <a:lnTo>
                    <a:pt x="892" y="209"/>
                  </a:lnTo>
                  <a:lnTo>
                    <a:pt x="928" y="166"/>
                  </a:lnTo>
                  <a:lnTo>
                    <a:pt x="954" y="149"/>
                  </a:lnTo>
                  <a:lnTo>
                    <a:pt x="921" y="71"/>
                  </a:lnTo>
                  <a:lnTo>
                    <a:pt x="859"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7" name="Freeform 480"/>
            <p:cNvSpPr>
              <a:spLocks/>
            </p:cNvSpPr>
            <p:nvPr/>
          </p:nvSpPr>
          <p:spPr bwMode="auto">
            <a:xfrm>
              <a:off x="1361" y="2212"/>
              <a:ext cx="612" cy="211"/>
            </a:xfrm>
            <a:custGeom>
              <a:avLst/>
              <a:gdLst>
                <a:gd name="T0" fmla="*/ 612 w 612"/>
                <a:gd name="T1" fmla="*/ 95 h 211"/>
                <a:gd name="T2" fmla="*/ 491 w 612"/>
                <a:gd name="T3" fmla="*/ 95 h 211"/>
                <a:gd name="T4" fmla="*/ 464 w 612"/>
                <a:gd name="T5" fmla="*/ 90 h 211"/>
                <a:gd name="T6" fmla="*/ 395 w 612"/>
                <a:gd name="T7" fmla="*/ 50 h 211"/>
                <a:gd name="T8" fmla="*/ 288 w 612"/>
                <a:gd name="T9" fmla="*/ 19 h 211"/>
                <a:gd name="T10" fmla="*/ 248 w 612"/>
                <a:gd name="T11" fmla="*/ 19 h 211"/>
                <a:gd name="T12" fmla="*/ 203 w 612"/>
                <a:gd name="T13" fmla="*/ 7 h 211"/>
                <a:gd name="T14" fmla="*/ 155 w 612"/>
                <a:gd name="T15" fmla="*/ 21 h 211"/>
                <a:gd name="T16" fmla="*/ 74 w 612"/>
                <a:gd name="T17" fmla="*/ 21 h 211"/>
                <a:gd name="T18" fmla="*/ 27 w 612"/>
                <a:gd name="T19" fmla="*/ 21 h 211"/>
                <a:gd name="T20" fmla="*/ 24 w 612"/>
                <a:gd name="T21" fmla="*/ 45 h 211"/>
                <a:gd name="T22" fmla="*/ 53 w 612"/>
                <a:gd name="T23" fmla="*/ 71 h 211"/>
                <a:gd name="T24" fmla="*/ 107 w 612"/>
                <a:gd name="T25" fmla="*/ 76 h 211"/>
                <a:gd name="T26" fmla="*/ 210 w 612"/>
                <a:gd name="T27" fmla="*/ 107 h 211"/>
                <a:gd name="T28" fmla="*/ 241 w 612"/>
                <a:gd name="T29" fmla="*/ 123 h 211"/>
                <a:gd name="T30" fmla="*/ 267 w 612"/>
                <a:gd name="T31" fmla="*/ 152 h 211"/>
                <a:gd name="T32" fmla="*/ 348 w 612"/>
                <a:gd name="T33" fmla="*/ 194 h 211"/>
                <a:gd name="T34" fmla="*/ 417 w 612"/>
                <a:gd name="T35" fmla="*/ 206 h 211"/>
                <a:gd name="T36" fmla="*/ 369 w 612"/>
                <a:gd name="T37" fmla="*/ 211 h 211"/>
                <a:gd name="T38" fmla="*/ 260 w 612"/>
                <a:gd name="T39" fmla="*/ 166 h 211"/>
                <a:gd name="T40" fmla="*/ 176 w 612"/>
                <a:gd name="T41" fmla="*/ 114 h 211"/>
                <a:gd name="T42" fmla="*/ 74 w 612"/>
                <a:gd name="T43" fmla="*/ 92 h 211"/>
                <a:gd name="T44" fmla="*/ 22 w 612"/>
                <a:gd name="T45" fmla="*/ 64 h 211"/>
                <a:gd name="T46" fmla="*/ 0 w 612"/>
                <a:gd name="T47" fmla="*/ 45 h 211"/>
                <a:gd name="T48" fmla="*/ 10 w 612"/>
                <a:gd name="T49" fmla="*/ 21 h 211"/>
                <a:gd name="T50" fmla="*/ 17 w 612"/>
                <a:gd name="T51" fmla="*/ 2 h 211"/>
                <a:gd name="T52" fmla="*/ 93 w 612"/>
                <a:gd name="T53" fmla="*/ 12 h 211"/>
                <a:gd name="T54" fmla="*/ 165 w 612"/>
                <a:gd name="T55" fmla="*/ 2 h 211"/>
                <a:gd name="T56" fmla="*/ 260 w 612"/>
                <a:gd name="T57" fmla="*/ 0 h 211"/>
                <a:gd name="T58" fmla="*/ 355 w 612"/>
                <a:gd name="T59" fmla="*/ 16 h 211"/>
                <a:gd name="T60" fmla="*/ 426 w 612"/>
                <a:gd name="T61" fmla="*/ 50 h 211"/>
                <a:gd name="T62" fmla="*/ 493 w 612"/>
                <a:gd name="T63" fmla="*/ 83 h 211"/>
                <a:gd name="T64" fmla="*/ 612 w 612"/>
                <a:gd name="T65" fmla="*/ 83 h 211"/>
                <a:gd name="T66" fmla="*/ 612 w 612"/>
                <a:gd name="T67" fmla="*/ 95 h 211"/>
                <a:gd name="T68" fmla="*/ 612 w 612"/>
                <a:gd name="T69" fmla="*/ 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211"/>
                <a:gd name="T107" fmla="*/ 612 w 61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211">
                  <a:moveTo>
                    <a:pt x="612" y="95"/>
                  </a:moveTo>
                  <a:lnTo>
                    <a:pt x="491" y="95"/>
                  </a:lnTo>
                  <a:lnTo>
                    <a:pt x="464" y="90"/>
                  </a:lnTo>
                  <a:lnTo>
                    <a:pt x="395" y="50"/>
                  </a:lnTo>
                  <a:lnTo>
                    <a:pt x="288" y="19"/>
                  </a:lnTo>
                  <a:lnTo>
                    <a:pt x="248" y="19"/>
                  </a:lnTo>
                  <a:lnTo>
                    <a:pt x="203" y="7"/>
                  </a:lnTo>
                  <a:lnTo>
                    <a:pt x="155" y="21"/>
                  </a:lnTo>
                  <a:lnTo>
                    <a:pt x="74" y="21"/>
                  </a:lnTo>
                  <a:lnTo>
                    <a:pt x="27" y="21"/>
                  </a:lnTo>
                  <a:lnTo>
                    <a:pt x="24" y="45"/>
                  </a:lnTo>
                  <a:lnTo>
                    <a:pt x="53" y="71"/>
                  </a:lnTo>
                  <a:lnTo>
                    <a:pt x="107" y="76"/>
                  </a:lnTo>
                  <a:lnTo>
                    <a:pt x="210" y="107"/>
                  </a:lnTo>
                  <a:lnTo>
                    <a:pt x="241" y="123"/>
                  </a:lnTo>
                  <a:lnTo>
                    <a:pt x="267" y="152"/>
                  </a:lnTo>
                  <a:lnTo>
                    <a:pt x="348" y="194"/>
                  </a:lnTo>
                  <a:lnTo>
                    <a:pt x="417" y="206"/>
                  </a:lnTo>
                  <a:lnTo>
                    <a:pt x="369" y="211"/>
                  </a:lnTo>
                  <a:lnTo>
                    <a:pt x="260" y="166"/>
                  </a:lnTo>
                  <a:lnTo>
                    <a:pt x="176" y="114"/>
                  </a:lnTo>
                  <a:lnTo>
                    <a:pt x="74" y="92"/>
                  </a:lnTo>
                  <a:lnTo>
                    <a:pt x="22" y="64"/>
                  </a:lnTo>
                  <a:lnTo>
                    <a:pt x="0" y="45"/>
                  </a:lnTo>
                  <a:lnTo>
                    <a:pt x="10" y="21"/>
                  </a:lnTo>
                  <a:lnTo>
                    <a:pt x="17" y="2"/>
                  </a:lnTo>
                  <a:lnTo>
                    <a:pt x="93" y="12"/>
                  </a:lnTo>
                  <a:lnTo>
                    <a:pt x="165" y="2"/>
                  </a:lnTo>
                  <a:lnTo>
                    <a:pt x="260" y="0"/>
                  </a:lnTo>
                  <a:lnTo>
                    <a:pt x="355" y="16"/>
                  </a:lnTo>
                  <a:lnTo>
                    <a:pt x="426" y="50"/>
                  </a:lnTo>
                  <a:lnTo>
                    <a:pt x="493" y="83"/>
                  </a:lnTo>
                  <a:lnTo>
                    <a:pt x="612" y="83"/>
                  </a:lnTo>
                  <a:lnTo>
                    <a:pt x="612"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8" name="Freeform 481"/>
            <p:cNvSpPr>
              <a:spLocks/>
            </p:cNvSpPr>
            <p:nvPr/>
          </p:nvSpPr>
          <p:spPr bwMode="auto">
            <a:xfrm>
              <a:off x="1116" y="2316"/>
              <a:ext cx="2573" cy="1168"/>
            </a:xfrm>
            <a:custGeom>
              <a:avLst/>
              <a:gdLst>
                <a:gd name="T0" fmla="*/ 633 w 2573"/>
                <a:gd name="T1" fmla="*/ 131 h 1168"/>
                <a:gd name="T2" fmla="*/ 795 w 2573"/>
                <a:gd name="T3" fmla="*/ 176 h 1168"/>
                <a:gd name="T4" fmla="*/ 900 w 2573"/>
                <a:gd name="T5" fmla="*/ 204 h 1168"/>
                <a:gd name="T6" fmla="*/ 905 w 2573"/>
                <a:gd name="T7" fmla="*/ 90 h 1168"/>
                <a:gd name="T8" fmla="*/ 886 w 2573"/>
                <a:gd name="T9" fmla="*/ 0 h 1168"/>
                <a:gd name="T10" fmla="*/ 938 w 2573"/>
                <a:gd name="T11" fmla="*/ 157 h 1168"/>
                <a:gd name="T12" fmla="*/ 881 w 2573"/>
                <a:gd name="T13" fmla="*/ 235 h 1168"/>
                <a:gd name="T14" fmla="*/ 978 w 2573"/>
                <a:gd name="T15" fmla="*/ 254 h 1168"/>
                <a:gd name="T16" fmla="*/ 1162 w 2573"/>
                <a:gd name="T17" fmla="*/ 271 h 1168"/>
                <a:gd name="T18" fmla="*/ 1459 w 2573"/>
                <a:gd name="T19" fmla="*/ 335 h 1168"/>
                <a:gd name="T20" fmla="*/ 1495 w 2573"/>
                <a:gd name="T21" fmla="*/ 359 h 1168"/>
                <a:gd name="T22" fmla="*/ 1195 w 2573"/>
                <a:gd name="T23" fmla="*/ 306 h 1168"/>
                <a:gd name="T24" fmla="*/ 978 w 2573"/>
                <a:gd name="T25" fmla="*/ 347 h 1168"/>
                <a:gd name="T26" fmla="*/ 588 w 2573"/>
                <a:gd name="T27" fmla="*/ 261 h 1168"/>
                <a:gd name="T28" fmla="*/ 498 w 2573"/>
                <a:gd name="T29" fmla="*/ 321 h 1168"/>
                <a:gd name="T30" fmla="*/ 467 w 2573"/>
                <a:gd name="T31" fmla="*/ 506 h 1168"/>
                <a:gd name="T32" fmla="*/ 545 w 2573"/>
                <a:gd name="T33" fmla="*/ 555 h 1168"/>
                <a:gd name="T34" fmla="*/ 726 w 2573"/>
                <a:gd name="T35" fmla="*/ 591 h 1168"/>
                <a:gd name="T36" fmla="*/ 943 w 2573"/>
                <a:gd name="T37" fmla="*/ 639 h 1168"/>
                <a:gd name="T38" fmla="*/ 1109 w 2573"/>
                <a:gd name="T39" fmla="*/ 698 h 1168"/>
                <a:gd name="T40" fmla="*/ 1459 w 2573"/>
                <a:gd name="T41" fmla="*/ 757 h 1168"/>
                <a:gd name="T42" fmla="*/ 1473 w 2573"/>
                <a:gd name="T43" fmla="*/ 729 h 1168"/>
                <a:gd name="T44" fmla="*/ 1816 w 2573"/>
                <a:gd name="T45" fmla="*/ 710 h 1168"/>
                <a:gd name="T46" fmla="*/ 2206 w 2573"/>
                <a:gd name="T47" fmla="*/ 430 h 1168"/>
                <a:gd name="T48" fmla="*/ 2573 w 2573"/>
                <a:gd name="T49" fmla="*/ 230 h 1168"/>
                <a:gd name="T50" fmla="*/ 2183 w 2573"/>
                <a:gd name="T51" fmla="*/ 489 h 1168"/>
                <a:gd name="T52" fmla="*/ 2087 w 2573"/>
                <a:gd name="T53" fmla="*/ 605 h 1168"/>
                <a:gd name="T54" fmla="*/ 2318 w 2573"/>
                <a:gd name="T55" fmla="*/ 636 h 1168"/>
                <a:gd name="T56" fmla="*/ 2276 w 2573"/>
                <a:gd name="T57" fmla="*/ 653 h 1168"/>
                <a:gd name="T58" fmla="*/ 2183 w 2573"/>
                <a:gd name="T59" fmla="*/ 679 h 1168"/>
                <a:gd name="T60" fmla="*/ 2009 w 2573"/>
                <a:gd name="T61" fmla="*/ 646 h 1168"/>
                <a:gd name="T62" fmla="*/ 1885 w 2573"/>
                <a:gd name="T63" fmla="*/ 741 h 1168"/>
                <a:gd name="T64" fmla="*/ 1823 w 2573"/>
                <a:gd name="T65" fmla="*/ 741 h 1168"/>
                <a:gd name="T66" fmla="*/ 1771 w 2573"/>
                <a:gd name="T67" fmla="*/ 814 h 1168"/>
                <a:gd name="T68" fmla="*/ 1735 w 2573"/>
                <a:gd name="T69" fmla="*/ 919 h 1168"/>
                <a:gd name="T70" fmla="*/ 1740 w 2573"/>
                <a:gd name="T71" fmla="*/ 1014 h 1168"/>
                <a:gd name="T72" fmla="*/ 1745 w 2573"/>
                <a:gd name="T73" fmla="*/ 1056 h 1168"/>
                <a:gd name="T74" fmla="*/ 1728 w 2573"/>
                <a:gd name="T75" fmla="*/ 890 h 1168"/>
                <a:gd name="T76" fmla="*/ 1738 w 2573"/>
                <a:gd name="T77" fmla="*/ 831 h 1168"/>
                <a:gd name="T78" fmla="*/ 1661 w 2573"/>
                <a:gd name="T79" fmla="*/ 947 h 1168"/>
                <a:gd name="T80" fmla="*/ 1097 w 2573"/>
                <a:gd name="T81" fmla="*/ 987 h 1168"/>
                <a:gd name="T82" fmla="*/ 107 w 2573"/>
                <a:gd name="T83" fmla="*/ 1021 h 1168"/>
                <a:gd name="T84" fmla="*/ 917 w 2573"/>
                <a:gd name="T85" fmla="*/ 907 h 1168"/>
                <a:gd name="T86" fmla="*/ 1057 w 2573"/>
                <a:gd name="T87" fmla="*/ 862 h 1168"/>
                <a:gd name="T88" fmla="*/ 814 w 2573"/>
                <a:gd name="T89" fmla="*/ 790 h 1168"/>
                <a:gd name="T90" fmla="*/ 338 w 2573"/>
                <a:gd name="T91" fmla="*/ 660 h 1168"/>
                <a:gd name="T92" fmla="*/ 7 w 2573"/>
                <a:gd name="T93" fmla="*/ 449 h 1168"/>
                <a:gd name="T94" fmla="*/ 91 w 2573"/>
                <a:gd name="T95" fmla="*/ 427 h 1168"/>
                <a:gd name="T96" fmla="*/ 153 w 2573"/>
                <a:gd name="T97" fmla="*/ 482 h 1168"/>
                <a:gd name="T98" fmla="*/ 317 w 2573"/>
                <a:gd name="T99" fmla="*/ 522 h 1168"/>
                <a:gd name="T100" fmla="*/ 452 w 2573"/>
                <a:gd name="T101" fmla="*/ 537 h 1168"/>
                <a:gd name="T102" fmla="*/ 462 w 2573"/>
                <a:gd name="T103" fmla="*/ 378 h 1168"/>
                <a:gd name="T104" fmla="*/ 529 w 2573"/>
                <a:gd name="T105" fmla="*/ 249 h 1168"/>
                <a:gd name="T106" fmla="*/ 610 w 2573"/>
                <a:gd name="T107" fmla="*/ 249 h 1168"/>
                <a:gd name="T108" fmla="*/ 795 w 2573"/>
                <a:gd name="T109" fmla="*/ 313 h 1168"/>
                <a:gd name="T110" fmla="*/ 610 w 2573"/>
                <a:gd name="T111" fmla="*/ 219 h 1168"/>
                <a:gd name="T112" fmla="*/ 481 w 2573"/>
                <a:gd name="T113" fmla="*/ 145 h 1168"/>
                <a:gd name="T114" fmla="*/ 783 w 2573"/>
                <a:gd name="T115" fmla="*/ 256 h 1168"/>
                <a:gd name="T116" fmla="*/ 757 w 2573"/>
                <a:gd name="T117" fmla="*/ 176 h 1168"/>
                <a:gd name="T118" fmla="*/ 583 w 2573"/>
                <a:gd name="T119" fmla="*/ 102 h 1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3"/>
                <a:gd name="T181" fmla="*/ 0 h 1168"/>
                <a:gd name="T182" fmla="*/ 2573 w 2573"/>
                <a:gd name="T183" fmla="*/ 1168 h 1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3" h="1168">
                  <a:moveTo>
                    <a:pt x="583" y="102"/>
                  </a:moveTo>
                  <a:lnTo>
                    <a:pt x="633" y="131"/>
                  </a:lnTo>
                  <a:lnTo>
                    <a:pt x="740" y="157"/>
                  </a:lnTo>
                  <a:lnTo>
                    <a:pt x="795" y="176"/>
                  </a:lnTo>
                  <a:lnTo>
                    <a:pt x="843" y="209"/>
                  </a:lnTo>
                  <a:lnTo>
                    <a:pt x="900" y="204"/>
                  </a:lnTo>
                  <a:lnTo>
                    <a:pt x="917" y="154"/>
                  </a:lnTo>
                  <a:lnTo>
                    <a:pt x="905" y="90"/>
                  </a:lnTo>
                  <a:lnTo>
                    <a:pt x="864" y="0"/>
                  </a:lnTo>
                  <a:lnTo>
                    <a:pt x="886" y="0"/>
                  </a:lnTo>
                  <a:lnTo>
                    <a:pt x="924" y="88"/>
                  </a:lnTo>
                  <a:lnTo>
                    <a:pt x="938" y="157"/>
                  </a:lnTo>
                  <a:lnTo>
                    <a:pt x="917" y="226"/>
                  </a:lnTo>
                  <a:lnTo>
                    <a:pt x="881" y="235"/>
                  </a:lnTo>
                  <a:lnTo>
                    <a:pt x="900" y="264"/>
                  </a:lnTo>
                  <a:lnTo>
                    <a:pt x="978" y="254"/>
                  </a:lnTo>
                  <a:lnTo>
                    <a:pt x="1076" y="271"/>
                  </a:lnTo>
                  <a:lnTo>
                    <a:pt x="1162" y="271"/>
                  </a:lnTo>
                  <a:lnTo>
                    <a:pt x="1276" y="302"/>
                  </a:lnTo>
                  <a:lnTo>
                    <a:pt x="1459" y="335"/>
                  </a:lnTo>
                  <a:lnTo>
                    <a:pt x="1509" y="328"/>
                  </a:lnTo>
                  <a:lnTo>
                    <a:pt x="1495" y="359"/>
                  </a:lnTo>
                  <a:lnTo>
                    <a:pt x="1238" y="356"/>
                  </a:lnTo>
                  <a:lnTo>
                    <a:pt x="1195" y="306"/>
                  </a:lnTo>
                  <a:lnTo>
                    <a:pt x="1047" y="313"/>
                  </a:lnTo>
                  <a:lnTo>
                    <a:pt x="978" y="347"/>
                  </a:lnTo>
                  <a:lnTo>
                    <a:pt x="778" y="332"/>
                  </a:lnTo>
                  <a:lnTo>
                    <a:pt x="588" y="261"/>
                  </a:lnTo>
                  <a:lnTo>
                    <a:pt x="543" y="261"/>
                  </a:lnTo>
                  <a:lnTo>
                    <a:pt x="498" y="321"/>
                  </a:lnTo>
                  <a:lnTo>
                    <a:pt x="469" y="432"/>
                  </a:lnTo>
                  <a:lnTo>
                    <a:pt x="467" y="506"/>
                  </a:lnTo>
                  <a:lnTo>
                    <a:pt x="479" y="541"/>
                  </a:lnTo>
                  <a:lnTo>
                    <a:pt x="545" y="555"/>
                  </a:lnTo>
                  <a:lnTo>
                    <a:pt x="610" y="591"/>
                  </a:lnTo>
                  <a:lnTo>
                    <a:pt x="726" y="591"/>
                  </a:lnTo>
                  <a:lnTo>
                    <a:pt x="864" y="631"/>
                  </a:lnTo>
                  <a:lnTo>
                    <a:pt x="943" y="639"/>
                  </a:lnTo>
                  <a:lnTo>
                    <a:pt x="969" y="617"/>
                  </a:lnTo>
                  <a:lnTo>
                    <a:pt x="1109" y="698"/>
                  </a:lnTo>
                  <a:lnTo>
                    <a:pt x="1221" y="681"/>
                  </a:lnTo>
                  <a:lnTo>
                    <a:pt x="1459" y="757"/>
                  </a:lnTo>
                  <a:lnTo>
                    <a:pt x="1357" y="646"/>
                  </a:lnTo>
                  <a:lnTo>
                    <a:pt x="1473" y="729"/>
                  </a:lnTo>
                  <a:lnTo>
                    <a:pt x="1652" y="752"/>
                  </a:lnTo>
                  <a:lnTo>
                    <a:pt x="1816" y="710"/>
                  </a:lnTo>
                  <a:lnTo>
                    <a:pt x="1911" y="612"/>
                  </a:lnTo>
                  <a:lnTo>
                    <a:pt x="2206" y="430"/>
                  </a:lnTo>
                  <a:lnTo>
                    <a:pt x="2459" y="297"/>
                  </a:lnTo>
                  <a:lnTo>
                    <a:pt x="2573" y="230"/>
                  </a:lnTo>
                  <a:lnTo>
                    <a:pt x="2561" y="266"/>
                  </a:lnTo>
                  <a:lnTo>
                    <a:pt x="2183" y="489"/>
                  </a:lnTo>
                  <a:lnTo>
                    <a:pt x="2078" y="565"/>
                  </a:lnTo>
                  <a:lnTo>
                    <a:pt x="2087" y="605"/>
                  </a:lnTo>
                  <a:lnTo>
                    <a:pt x="2171" y="629"/>
                  </a:lnTo>
                  <a:lnTo>
                    <a:pt x="2318" y="636"/>
                  </a:lnTo>
                  <a:lnTo>
                    <a:pt x="2444" y="679"/>
                  </a:lnTo>
                  <a:lnTo>
                    <a:pt x="2276" y="653"/>
                  </a:lnTo>
                  <a:lnTo>
                    <a:pt x="2235" y="662"/>
                  </a:lnTo>
                  <a:lnTo>
                    <a:pt x="2183" y="679"/>
                  </a:lnTo>
                  <a:lnTo>
                    <a:pt x="2083" y="662"/>
                  </a:lnTo>
                  <a:lnTo>
                    <a:pt x="2009" y="646"/>
                  </a:lnTo>
                  <a:lnTo>
                    <a:pt x="1907" y="703"/>
                  </a:lnTo>
                  <a:lnTo>
                    <a:pt x="1885" y="741"/>
                  </a:lnTo>
                  <a:lnTo>
                    <a:pt x="1885" y="802"/>
                  </a:lnTo>
                  <a:lnTo>
                    <a:pt x="1823" y="741"/>
                  </a:lnTo>
                  <a:lnTo>
                    <a:pt x="1778" y="750"/>
                  </a:lnTo>
                  <a:lnTo>
                    <a:pt x="1771" y="814"/>
                  </a:lnTo>
                  <a:lnTo>
                    <a:pt x="1773" y="866"/>
                  </a:lnTo>
                  <a:lnTo>
                    <a:pt x="1735" y="919"/>
                  </a:lnTo>
                  <a:lnTo>
                    <a:pt x="1728" y="964"/>
                  </a:lnTo>
                  <a:lnTo>
                    <a:pt x="1740" y="1014"/>
                  </a:lnTo>
                  <a:lnTo>
                    <a:pt x="1838" y="1168"/>
                  </a:lnTo>
                  <a:lnTo>
                    <a:pt x="1745" y="1056"/>
                  </a:lnTo>
                  <a:lnTo>
                    <a:pt x="1702" y="959"/>
                  </a:lnTo>
                  <a:lnTo>
                    <a:pt x="1728" y="890"/>
                  </a:lnTo>
                  <a:lnTo>
                    <a:pt x="1745" y="852"/>
                  </a:lnTo>
                  <a:lnTo>
                    <a:pt x="1738" y="831"/>
                  </a:lnTo>
                  <a:lnTo>
                    <a:pt x="1704" y="892"/>
                  </a:lnTo>
                  <a:lnTo>
                    <a:pt x="1661" y="947"/>
                  </a:lnTo>
                  <a:lnTo>
                    <a:pt x="1661" y="987"/>
                  </a:lnTo>
                  <a:lnTo>
                    <a:pt x="1097" y="987"/>
                  </a:lnTo>
                  <a:lnTo>
                    <a:pt x="962" y="1025"/>
                  </a:lnTo>
                  <a:lnTo>
                    <a:pt x="107" y="1021"/>
                  </a:lnTo>
                  <a:lnTo>
                    <a:pt x="117" y="902"/>
                  </a:lnTo>
                  <a:lnTo>
                    <a:pt x="917" y="907"/>
                  </a:lnTo>
                  <a:lnTo>
                    <a:pt x="995" y="900"/>
                  </a:lnTo>
                  <a:lnTo>
                    <a:pt x="1057" y="862"/>
                  </a:lnTo>
                  <a:lnTo>
                    <a:pt x="1076" y="812"/>
                  </a:lnTo>
                  <a:lnTo>
                    <a:pt x="814" y="790"/>
                  </a:lnTo>
                  <a:lnTo>
                    <a:pt x="640" y="769"/>
                  </a:lnTo>
                  <a:lnTo>
                    <a:pt x="338" y="660"/>
                  </a:lnTo>
                  <a:lnTo>
                    <a:pt x="0" y="513"/>
                  </a:lnTo>
                  <a:lnTo>
                    <a:pt x="7" y="449"/>
                  </a:lnTo>
                  <a:lnTo>
                    <a:pt x="91" y="382"/>
                  </a:lnTo>
                  <a:lnTo>
                    <a:pt x="91" y="427"/>
                  </a:lnTo>
                  <a:lnTo>
                    <a:pt x="105" y="463"/>
                  </a:lnTo>
                  <a:lnTo>
                    <a:pt x="153" y="482"/>
                  </a:lnTo>
                  <a:lnTo>
                    <a:pt x="219" y="487"/>
                  </a:lnTo>
                  <a:lnTo>
                    <a:pt x="317" y="522"/>
                  </a:lnTo>
                  <a:lnTo>
                    <a:pt x="391" y="532"/>
                  </a:lnTo>
                  <a:lnTo>
                    <a:pt x="452" y="537"/>
                  </a:lnTo>
                  <a:lnTo>
                    <a:pt x="452" y="463"/>
                  </a:lnTo>
                  <a:lnTo>
                    <a:pt x="462" y="378"/>
                  </a:lnTo>
                  <a:lnTo>
                    <a:pt x="486" y="302"/>
                  </a:lnTo>
                  <a:lnTo>
                    <a:pt x="529" y="249"/>
                  </a:lnTo>
                  <a:lnTo>
                    <a:pt x="569" y="242"/>
                  </a:lnTo>
                  <a:lnTo>
                    <a:pt x="610" y="249"/>
                  </a:lnTo>
                  <a:lnTo>
                    <a:pt x="736" y="304"/>
                  </a:lnTo>
                  <a:lnTo>
                    <a:pt x="795" y="313"/>
                  </a:lnTo>
                  <a:lnTo>
                    <a:pt x="781" y="290"/>
                  </a:lnTo>
                  <a:lnTo>
                    <a:pt x="610" y="219"/>
                  </a:lnTo>
                  <a:lnTo>
                    <a:pt x="495" y="171"/>
                  </a:lnTo>
                  <a:lnTo>
                    <a:pt x="481" y="145"/>
                  </a:lnTo>
                  <a:lnTo>
                    <a:pt x="664" y="221"/>
                  </a:lnTo>
                  <a:lnTo>
                    <a:pt x="783" y="256"/>
                  </a:lnTo>
                  <a:lnTo>
                    <a:pt x="833" y="226"/>
                  </a:lnTo>
                  <a:lnTo>
                    <a:pt x="757" y="176"/>
                  </a:lnTo>
                  <a:lnTo>
                    <a:pt x="610" y="135"/>
                  </a:lnTo>
                  <a:lnTo>
                    <a:pt x="583" y="10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9" name="Freeform 482"/>
            <p:cNvSpPr>
              <a:spLocks/>
            </p:cNvSpPr>
            <p:nvPr/>
          </p:nvSpPr>
          <p:spPr bwMode="auto">
            <a:xfrm>
              <a:off x="1466" y="2326"/>
              <a:ext cx="202" cy="246"/>
            </a:xfrm>
            <a:custGeom>
              <a:avLst/>
              <a:gdLst>
                <a:gd name="T0" fmla="*/ 188 w 202"/>
                <a:gd name="T1" fmla="*/ 246 h 246"/>
                <a:gd name="T2" fmla="*/ 183 w 202"/>
                <a:gd name="T3" fmla="*/ 216 h 246"/>
                <a:gd name="T4" fmla="*/ 138 w 202"/>
                <a:gd name="T5" fmla="*/ 156 h 246"/>
                <a:gd name="T6" fmla="*/ 102 w 202"/>
                <a:gd name="T7" fmla="*/ 123 h 246"/>
                <a:gd name="T8" fmla="*/ 71 w 202"/>
                <a:gd name="T9" fmla="*/ 47 h 246"/>
                <a:gd name="T10" fmla="*/ 67 w 202"/>
                <a:gd name="T11" fmla="*/ 21 h 246"/>
                <a:gd name="T12" fmla="*/ 36 w 202"/>
                <a:gd name="T13" fmla="*/ 12 h 246"/>
                <a:gd name="T14" fmla="*/ 0 w 202"/>
                <a:gd name="T15" fmla="*/ 23 h 246"/>
                <a:gd name="T16" fmla="*/ 7 w 202"/>
                <a:gd name="T17" fmla="*/ 0 h 246"/>
                <a:gd name="T18" fmla="*/ 48 w 202"/>
                <a:gd name="T19" fmla="*/ 0 h 246"/>
                <a:gd name="T20" fmla="*/ 83 w 202"/>
                <a:gd name="T21" fmla="*/ 14 h 246"/>
                <a:gd name="T22" fmla="*/ 93 w 202"/>
                <a:gd name="T23" fmla="*/ 52 h 246"/>
                <a:gd name="T24" fmla="*/ 114 w 202"/>
                <a:gd name="T25" fmla="*/ 114 h 246"/>
                <a:gd name="T26" fmla="*/ 162 w 202"/>
                <a:gd name="T27" fmla="*/ 161 h 246"/>
                <a:gd name="T28" fmla="*/ 202 w 202"/>
                <a:gd name="T29" fmla="*/ 242 h 246"/>
                <a:gd name="T30" fmla="*/ 188 w 202"/>
                <a:gd name="T31" fmla="*/ 246 h 246"/>
                <a:gd name="T32" fmla="*/ 188 w 202"/>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6"/>
                <a:gd name="T53" fmla="*/ 202 w 20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6">
                  <a:moveTo>
                    <a:pt x="188" y="246"/>
                  </a:moveTo>
                  <a:lnTo>
                    <a:pt x="183" y="216"/>
                  </a:lnTo>
                  <a:lnTo>
                    <a:pt x="138" y="156"/>
                  </a:lnTo>
                  <a:lnTo>
                    <a:pt x="102" y="123"/>
                  </a:lnTo>
                  <a:lnTo>
                    <a:pt x="71" y="47"/>
                  </a:lnTo>
                  <a:lnTo>
                    <a:pt x="67" y="21"/>
                  </a:lnTo>
                  <a:lnTo>
                    <a:pt x="36" y="12"/>
                  </a:lnTo>
                  <a:lnTo>
                    <a:pt x="0" y="23"/>
                  </a:lnTo>
                  <a:lnTo>
                    <a:pt x="7" y="0"/>
                  </a:lnTo>
                  <a:lnTo>
                    <a:pt x="48" y="0"/>
                  </a:lnTo>
                  <a:lnTo>
                    <a:pt x="83" y="14"/>
                  </a:lnTo>
                  <a:lnTo>
                    <a:pt x="93" y="52"/>
                  </a:lnTo>
                  <a:lnTo>
                    <a:pt x="114" y="114"/>
                  </a:lnTo>
                  <a:lnTo>
                    <a:pt x="162" y="161"/>
                  </a:lnTo>
                  <a:lnTo>
                    <a:pt x="202" y="242"/>
                  </a:lnTo>
                  <a:lnTo>
                    <a:pt x="188" y="24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0" name="Freeform 483"/>
            <p:cNvSpPr>
              <a:spLocks/>
            </p:cNvSpPr>
            <p:nvPr/>
          </p:nvSpPr>
          <p:spPr bwMode="auto">
            <a:xfrm>
              <a:off x="445" y="2169"/>
              <a:ext cx="1031" cy="335"/>
            </a:xfrm>
            <a:custGeom>
              <a:avLst/>
              <a:gdLst>
                <a:gd name="T0" fmla="*/ 1019 w 1031"/>
                <a:gd name="T1" fmla="*/ 188 h 335"/>
                <a:gd name="T2" fmla="*/ 990 w 1031"/>
                <a:gd name="T3" fmla="*/ 188 h 335"/>
                <a:gd name="T4" fmla="*/ 990 w 1031"/>
                <a:gd name="T5" fmla="*/ 207 h 335"/>
                <a:gd name="T6" fmla="*/ 1019 w 1031"/>
                <a:gd name="T7" fmla="*/ 230 h 335"/>
                <a:gd name="T8" fmla="*/ 1031 w 1031"/>
                <a:gd name="T9" fmla="*/ 268 h 335"/>
                <a:gd name="T10" fmla="*/ 1021 w 1031"/>
                <a:gd name="T11" fmla="*/ 294 h 335"/>
                <a:gd name="T12" fmla="*/ 950 w 1031"/>
                <a:gd name="T13" fmla="*/ 323 h 335"/>
                <a:gd name="T14" fmla="*/ 904 w 1031"/>
                <a:gd name="T15" fmla="*/ 335 h 335"/>
                <a:gd name="T16" fmla="*/ 757 w 1031"/>
                <a:gd name="T17" fmla="*/ 335 h 335"/>
                <a:gd name="T18" fmla="*/ 645 w 1031"/>
                <a:gd name="T19" fmla="*/ 309 h 335"/>
                <a:gd name="T20" fmla="*/ 559 w 1031"/>
                <a:gd name="T21" fmla="*/ 278 h 335"/>
                <a:gd name="T22" fmla="*/ 10 w 1031"/>
                <a:gd name="T23" fmla="*/ 21 h 335"/>
                <a:gd name="T24" fmla="*/ 0 w 1031"/>
                <a:gd name="T25" fmla="*/ 0 h 335"/>
                <a:gd name="T26" fmla="*/ 619 w 1031"/>
                <a:gd name="T27" fmla="*/ 282 h 335"/>
                <a:gd name="T28" fmla="*/ 712 w 1031"/>
                <a:gd name="T29" fmla="*/ 309 h 335"/>
                <a:gd name="T30" fmla="*/ 859 w 1031"/>
                <a:gd name="T31" fmla="*/ 318 h 335"/>
                <a:gd name="T32" fmla="*/ 950 w 1031"/>
                <a:gd name="T33" fmla="*/ 304 h 335"/>
                <a:gd name="T34" fmla="*/ 997 w 1031"/>
                <a:gd name="T35" fmla="*/ 292 h 335"/>
                <a:gd name="T36" fmla="*/ 1004 w 1031"/>
                <a:gd name="T37" fmla="*/ 252 h 335"/>
                <a:gd name="T38" fmla="*/ 976 w 1031"/>
                <a:gd name="T39" fmla="*/ 218 h 335"/>
                <a:gd name="T40" fmla="*/ 971 w 1031"/>
                <a:gd name="T41" fmla="*/ 190 h 335"/>
                <a:gd name="T42" fmla="*/ 976 w 1031"/>
                <a:gd name="T43" fmla="*/ 173 h 335"/>
                <a:gd name="T44" fmla="*/ 1031 w 1031"/>
                <a:gd name="T45" fmla="*/ 157 h 335"/>
                <a:gd name="T46" fmla="*/ 1019 w 1031"/>
                <a:gd name="T47" fmla="*/ 188 h 335"/>
                <a:gd name="T48" fmla="*/ 1019 w 1031"/>
                <a:gd name="T49" fmla="*/ 18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335"/>
                <a:gd name="T77" fmla="*/ 1031 w 1031"/>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335">
                  <a:moveTo>
                    <a:pt x="1019" y="188"/>
                  </a:moveTo>
                  <a:lnTo>
                    <a:pt x="990" y="188"/>
                  </a:lnTo>
                  <a:lnTo>
                    <a:pt x="990" y="207"/>
                  </a:lnTo>
                  <a:lnTo>
                    <a:pt x="1019" y="230"/>
                  </a:lnTo>
                  <a:lnTo>
                    <a:pt x="1031" y="268"/>
                  </a:lnTo>
                  <a:lnTo>
                    <a:pt x="1021" y="294"/>
                  </a:lnTo>
                  <a:lnTo>
                    <a:pt x="950" y="323"/>
                  </a:lnTo>
                  <a:lnTo>
                    <a:pt x="904" y="335"/>
                  </a:lnTo>
                  <a:lnTo>
                    <a:pt x="757" y="335"/>
                  </a:lnTo>
                  <a:lnTo>
                    <a:pt x="645" y="309"/>
                  </a:lnTo>
                  <a:lnTo>
                    <a:pt x="559" y="278"/>
                  </a:lnTo>
                  <a:lnTo>
                    <a:pt x="10" y="21"/>
                  </a:lnTo>
                  <a:lnTo>
                    <a:pt x="0" y="0"/>
                  </a:lnTo>
                  <a:lnTo>
                    <a:pt x="619" y="282"/>
                  </a:lnTo>
                  <a:lnTo>
                    <a:pt x="712" y="309"/>
                  </a:lnTo>
                  <a:lnTo>
                    <a:pt x="859" y="318"/>
                  </a:lnTo>
                  <a:lnTo>
                    <a:pt x="950" y="304"/>
                  </a:lnTo>
                  <a:lnTo>
                    <a:pt x="997" y="292"/>
                  </a:lnTo>
                  <a:lnTo>
                    <a:pt x="1004" y="252"/>
                  </a:lnTo>
                  <a:lnTo>
                    <a:pt x="976" y="218"/>
                  </a:lnTo>
                  <a:lnTo>
                    <a:pt x="971" y="190"/>
                  </a:lnTo>
                  <a:lnTo>
                    <a:pt x="976" y="173"/>
                  </a:lnTo>
                  <a:lnTo>
                    <a:pt x="1031" y="157"/>
                  </a:lnTo>
                  <a:lnTo>
                    <a:pt x="1019" y="18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1" name="Freeform 484"/>
            <p:cNvSpPr>
              <a:spLocks/>
            </p:cNvSpPr>
            <p:nvPr/>
          </p:nvSpPr>
          <p:spPr bwMode="auto">
            <a:xfrm>
              <a:off x="990" y="2430"/>
              <a:ext cx="317" cy="313"/>
            </a:xfrm>
            <a:custGeom>
              <a:avLst/>
              <a:gdLst>
                <a:gd name="T0" fmla="*/ 17 w 317"/>
                <a:gd name="T1" fmla="*/ 2 h 313"/>
                <a:gd name="T2" fmla="*/ 29 w 317"/>
                <a:gd name="T3" fmla="*/ 71 h 313"/>
                <a:gd name="T4" fmla="*/ 62 w 317"/>
                <a:gd name="T5" fmla="*/ 107 h 313"/>
                <a:gd name="T6" fmla="*/ 157 w 317"/>
                <a:gd name="T7" fmla="*/ 150 h 313"/>
                <a:gd name="T8" fmla="*/ 238 w 317"/>
                <a:gd name="T9" fmla="*/ 166 h 313"/>
                <a:gd name="T10" fmla="*/ 302 w 317"/>
                <a:gd name="T11" fmla="*/ 169 h 313"/>
                <a:gd name="T12" fmla="*/ 317 w 317"/>
                <a:gd name="T13" fmla="*/ 183 h 313"/>
                <a:gd name="T14" fmla="*/ 243 w 317"/>
                <a:gd name="T15" fmla="*/ 183 h 313"/>
                <a:gd name="T16" fmla="*/ 236 w 317"/>
                <a:gd name="T17" fmla="*/ 216 h 313"/>
                <a:gd name="T18" fmla="*/ 250 w 317"/>
                <a:gd name="T19" fmla="*/ 268 h 313"/>
                <a:gd name="T20" fmla="*/ 307 w 317"/>
                <a:gd name="T21" fmla="*/ 278 h 313"/>
                <a:gd name="T22" fmla="*/ 307 w 317"/>
                <a:gd name="T23" fmla="*/ 313 h 313"/>
                <a:gd name="T24" fmla="*/ 264 w 317"/>
                <a:gd name="T25" fmla="*/ 301 h 313"/>
                <a:gd name="T26" fmla="*/ 221 w 317"/>
                <a:gd name="T27" fmla="*/ 261 h 313"/>
                <a:gd name="T28" fmla="*/ 212 w 317"/>
                <a:gd name="T29" fmla="*/ 199 h 313"/>
                <a:gd name="T30" fmla="*/ 200 w 317"/>
                <a:gd name="T31" fmla="*/ 176 h 313"/>
                <a:gd name="T32" fmla="*/ 62 w 317"/>
                <a:gd name="T33" fmla="*/ 128 h 313"/>
                <a:gd name="T34" fmla="*/ 10 w 317"/>
                <a:gd name="T35" fmla="*/ 86 h 313"/>
                <a:gd name="T36" fmla="*/ 0 w 317"/>
                <a:gd name="T37" fmla="*/ 38 h 313"/>
                <a:gd name="T38" fmla="*/ 0 w 317"/>
                <a:gd name="T39" fmla="*/ 0 h 313"/>
                <a:gd name="T40" fmla="*/ 17 w 317"/>
                <a:gd name="T41" fmla="*/ 2 h 313"/>
                <a:gd name="T42" fmla="*/ 17 w 317"/>
                <a:gd name="T43" fmla="*/ 2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
                <a:gd name="T67" fmla="*/ 0 h 313"/>
                <a:gd name="T68" fmla="*/ 317 w 317"/>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 h="313">
                  <a:moveTo>
                    <a:pt x="17" y="2"/>
                  </a:moveTo>
                  <a:lnTo>
                    <a:pt x="29" y="71"/>
                  </a:lnTo>
                  <a:lnTo>
                    <a:pt x="62" y="107"/>
                  </a:lnTo>
                  <a:lnTo>
                    <a:pt x="157" y="150"/>
                  </a:lnTo>
                  <a:lnTo>
                    <a:pt x="238" y="166"/>
                  </a:lnTo>
                  <a:lnTo>
                    <a:pt x="302" y="169"/>
                  </a:lnTo>
                  <a:lnTo>
                    <a:pt x="317" y="183"/>
                  </a:lnTo>
                  <a:lnTo>
                    <a:pt x="243" y="183"/>
                  </a:lnTo>
                  <a:lnTo>
                    <a:pt x="236" y="216"/>
                  </a:lnTo>
                  <a:lnTo>
                    <a:pt x="250" y="268"/>
                  </a:lnTo>
                  <a:lnTo>
                    <a:pt x="307" y="278"/>
                  </a:lnTo>
                  <a:lnTo>
                    <a:pt x="307" y="313"/>
                  </a:lnTo>
                  <a:lnTo>
                    <a:pt x="264" y="301"/>
                  </a:lnTo>
                  <a:lnTo>
                    <a:pt x="221" y="261"/>
                  </a:lnTo>
                  <a:lnTo>
                    <a:pt x="212" y="199"/>
                  </a:lnTo>
                  <a:lnTo>
                    <a:pt x="200" y="176"/>
                  </a:lnTo>
                  <a:lnTo>
                    <a:pt x="62" y="128"/>
                  </a:lnTo>
                  <a:lnTo>
                    <a:pt x="10" y="86"/>
                  </a:lnTo>
                  <a:lnTo>
                    <a:pt x="0" y="38"/>
                  </a:lnTo>
                  <a:lnTo>
                    <a:pt x="0" y="0"/>
                  </a:lnTo>
                  <a:lnTo>
                    <a:pt x="17"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2" name="Freeform 485"/>
            <p:cNvSpPr>
              <a:spLocks/>
            </p:cNvSpPr>
            <p:nvPr/>
          </p:nvSpPr>
          <p:spPr bwMode="auto">
            <a:xfrm>
              <a:off x="1526" y="1993"/>
              <a:ext cx="119" cy="224"/>
            </a:xfrm>
            <a:custGeom>
              <a:avLst/>
              <a:gdLst>
                <a:gd name="T0" fmla="*/ 119 w 119"/>
                <a:gd name="T1" fmla="*/ 15 h 224"/>
                <a:gd name="T2" fmla="*/ 88 w 119"/>
                <a:gd name="T3" fmla="*/ 22 h 224"/>
                <a:gd name="T4" fmla="*/ 35 w 119"/>
                <a:gd name="T5" fmla="*/ 91 h 224"/>
                <a:gd name="T6" fmla="*/ 19 w 119"/>
                <a:gd name="T7" fmla="*/ 150 h 224"/>
                <a:gd name="T8" fmla="*/ 33 w 119"/>
                <a:gd name="T9" fmla="*/ 219 h 224"/>
                <a:gd name="T10" fmla="*/ 14 w 119"/>
                <a:gd name="T11" fmla="*/ 224 h 224"/>
                <a:gd name="T12" fmla="*/ 0 w 119"/>
                <a:gd name="T13" fmla="*/ 155 h 224"/>
                <a:gd name="T14" fmla="*/ 4 w 119"/>
                <a:gd name="T15" fmla="*/ 110 h 224"/>
                <a:gd name="T16" fmla="*/ 33 w 119"/>
                <a:gd name="T17" fmla="*/ 62 h 224"/>
                <a:gd name="T18" fmla="*/ 76 w 119"/>
                <a:gd name="T19" fmla="*/ 17 h 224"/>
                <a:gd name="T20" fmla="*/ 92 w 119"/>
                <a:gd name="T21" fmla="*/ 0 h 224"/>
                <a:gd name="T22" fmla="*/ 119 w 119"/>
                <a:gd name="T23" fmla="*/ 15 h 224"/>
                <a:gd name="T24" fmla="*/ 119 w 119"/>
                <a:gd name="T25" fmla="*/ 15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4"/>
                <a:gd name="T41" fmla="*/ 119 w 119"/>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4">
                  <a:moveTo>
                    <a:pt x="119" y="15"/>
                  </a:moveTo>
                  <a:lnTo>
                    <a:pt x="88" y="22"/>
                  </a:lnTo>
                  <a:lnTo>
                    <a:pt x="35" y="91"/>
                  </a:lnTo>
                  <a:lnTo>
                    <a:pt x="19" y="150"/>
                  </a:lnTo>
                  <a:lnTo>
                    <a:pt x="33" y="219"/>
                  </a:lnTo>
                  <a:lnTo>
                    <a:pt x="14" y="224"/>
                  </a:lnTo>
                  <a:lnTo>
                    <a:pt x="0" y="155"/>
                  </a:lnTo>
                  <a:lnTo>
                    <a:pt x="4" y="110"/>
                  </a:lnTo>
                  <a:lnTo>
                    <a:pt x="33" y="62"/>
                  </a:lnTo>
                  <a:lnTo>
                    <a:pt x="76" y="17"/>
                  </a:lnTo>
                  <a:lnTo>
                    <a:pt x="92" y="0"/>
                  </a:lnTo>
                  <a:lnTo>
                    <a:pt x="119"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3" name="Freeform 486"/>
            <p:cNvSpPr>
              <a:spLocks/>
            </p:cNvSpPr>
            <p:nvPr/>
          </p:nvSpPr>
          <p:spPr bwMode="auto">
            <a:xfrm>
              <a:off x="1214" y="1899"/>
              <a:ext cx="409" cy="329"/>
            </a:xfrm>
            <a:custGeom>
              <a:avLst/>
              <a:gdLst>
                <a:gd name="T0" fmla="*/ 409 w 409"/>
                <a:gd name="T1" fmla="*/ 106 h 329"/>
                <a:gd name="T2" fmla="*/ 285 w 409"/>
                <a:gd name="T3" fmla="*/ 64 h 329"/>
                <a:gd name="T4" fmla="*/ 214 w 409"/>
                <a:gd name="T5" fmla="*/ 16 h 329"/>
                <a:gd name="T6" fmla="*/ 159 w 409"/>
                <a:gd name="T7" fmla="*/ 23 h 329"/>
                <a:gd name="T8" fmla="*/ 143 w 409"/>
                <a:gd name="T9" fmla="*/ 40 h 329"/>
                <a:gd name="T10" fmla="*/ 95 w 409"/>
                <a:gd name="T11" fmla="*/ 45 h 329"/>
                <a:gd name="T12" fmla="*/ 81 w 409"/>
                <a:gd name="T13" fmla="*/ 64 h 329"/>
                <a:gd name="T14" fmla="*/ 55 w 409"/>
                <a:gd name="T15" fmla="*/ 92 h 329"/>
                <a:gd name="T16" fmla="*/ 19 w 409"/>
                <a:gd name="T17" fmla="*/ 147 h 329"/>
                <a:gd name="T18" fmla="*/ 19 w 409"/>
                <a:gd name="T19" fmla="*/ 175 h 329"/>
                <a:gd name="T20" fmla="*/ 43 w 409"/>
                <a:gd name="T21" fmla="*/ 199 h 329"/>
                <a:gd name="T22" fmla="*/ 52 w 409"/>
                <a:gd name="T23" fmla="*/ 265 h 329"/>
                <a:gd name="T24" fmla="*/ 85 w 409"/>
                <a:gd name="T25" fmla="*/ 289 h 329"/>
                <a:gd name="T26" fmla="*/ 143 w 409"/>
                <a:gd name="T27" fmla="*/ 291 h 329"/>
                <a:gd name="T28" fmla="*/ 202 w 409"/>
                <a:gd name="T29" fmla="*/ 313 h 329"/>
                <a:gd name="T30" fmla="*/ 293 w 409"/>
                <a:gd name="T31" fmla="*/ 325 h 329"/>
                <a:gd name="T32" fmla="*/ 207 w 409"/>
                <a:gd name="T33" fmla="*/ 329 h 329"/>
                <a:gd name="T34" fmla="*/ 93 w 409"/>
                <a:gd name="T35" fmla="*/ 301 h 329"/>
                <a:gd name="T36" fmla="*/ 52 w 409"/>
                <a:gd name="T37" fmla="*/ 284 h 329"/>
                <a:gd name="T38" fmla="*/ 33 w 409"/>
                <a:gd name="T39" fmla="*/ 251 h 329"/>
                <a:gd name="T40" fmla="*/ 31 w 409"/>
                <a:gd name="T41" fmla="*/ 213 h 329"/>
                <a:gd name="T42" fmla="*/ 2 w 409"/>
                <a:gd name="T43" fmla="*/ 182 h 329"/>
                <a:gd name="T44" fmla="*/ 0 w 409"/>
                <a:gd name="T45" fmla="*/ 149 h 329"/>
                <a:gd name="T46" fmla="*/ 43 w 409"/>
                <a:gd name="T47" fmla="*/ 83 h 329"/>
                <a:gd name="T48" fmla="*/ 62 w 409"/>
                <a:gd name="T49" fmla="*/ 64 h 329"/>
                <a:gd name="T50" fmla="*/ 81 w 409"/>
                <a:gd name="T51" fmla="*/ 30 h 329"/>
                <a:gd name="T52" fmla="*/ 131 w 409"/>
                <a:gd name="T53" fmla="*/ 28 h 329"/>
                <a:gd name="T54" fmla="*/ 143 w 409"/>
                <a:gd name="T55" fmla="*/ 11 h 329"/>
                <a:gd name="T56" fmla="*/ 176 w 409"/>
                <a:gd name="T57" fmla="*/ 0 h 329"/>
                <a:gd name="T58" fmla="*/ 238 w 409"/>
                <a:gd name="T59" fmla="*/ 7 h 329"/>
                <a:gd name="T60" fmla="*/ 295 w 409"/>
                <a:gd name="T61" fmla="*/ 52 h 329"/>
                <a:gd name="T62" fmla="*/ 376 w 409"/>
                <a:gd name="T63" fmla="*/ 78 h 329"/>
                <a:gd name="T64" fmla="*/ 409 w 409"/>
                <a:gd name="T65" fmla="*/ 106 h 329"/>
                <a:gd name="T66" fmla="*/ 409 w 409"/>
                <a:gd name="T67" fmla="*/ 106 h 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9"/>
                <a:gd name="T104" fmla="*/ 409 w 409"/>
                <a:gd name="T105" fmla="*/ 329 h 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9">
                  <a:moveTo>
                    <a:pt x="409" y="106"/>
                  </a:moveTo>
                  <a:lnTo>
                    <a:pt x="285" y="64"/>
                  </a:lnTo>
                  <a:lnTo>
                    <a:pt x="214" y="16"/>
                  </a:lnTo>
                  <a:lnTo>
                    <a:pt x="159" y="23"/>
                  </a:lnTo>
                  <a:lnTo>
                    <a:pt x="143" y="40"/>
                  </a:lnTo>
                  <a:lnTo>
                    <a:pt x="95" y="45"/>
                  </a:lnTo>
                  <a:lnTo>
                    <a:pt x="81" y="64"/>
                  </a:lnTo>
                  <a:lnTo>
                    <a:pt x="55" y="92"/>
                  </a:lnTo>
                  <a:lnTo>
                    <a:pt x="19" y="147"/>
                  </a:lnTo>
                  <a:lnTo>
                    <a:pt x="19" y="175"/>
                  </a:lnTo>
                  <a:lnTo>
                    <a:pt x="43" y="199"/>
                  </a:lnTo>
                  <a:lnTo>
                    <a:pt x="52" y="265"/>
                  </a:lnTo>
                  <a:lnTo>
                    <a:pt x="85" y="289"/>
                  </a:lnTo>
                  <a:lnTo>
                    <a:pt x="143" y="291"/>
                  </a:lnTo>
                  <a:lnTo>
                    <a:pt x="202" y="313"/>
                  </a:lnTo>
                  <a:lnTo>
                    <a:pt x="293" y="325"/>
                  </a:lnTo>
                  <a:lnTo>
                    <a:pt x="207" y="329"/>
                  </a:lnTo>
                  <a:lnTo>
                    <a:pt x="93" y="301"/>
                  </a:lnTo>
                  <a:lnTo>
                    <a:pt x="52" y="284"/>
                  </a:lnTo>
                  <a:lnTo>
                    <a:pt x="33" y="251"/>
                  </a:lnTo>
                  <a:lnTo>
                    <a:pt x="31" y="213"/>
                  </a:lnTo>
                  <a:lnTo>
                    <a:pt x="2" y="182"/>
                  </a:lnTo>
                  <a:lnTo>
                    <a:pt x="0" y="149"/>
                  </a:lnTo>
                  <a:lnTo>
                    <a:pt x="43" y="83"/>
                  </a:lnTo>
                  <a:lnTo>
                    <a:pt x="62" y="64"/>
                  </a:lnTo>
                  <a:lnTo>
                    <a:pt x="81" y="30"/>
                  </a:lnTo>
                  <a:lnTo>
                    <a:pt x="131" y="28"/>
                  </a:lnTo>
                  <a:lnTo>
                    <a:pt x="143" y="11"/>
                  </a:lnTo>
                  <a:lnTo>
                    <a:pt x="176" y="0"/>
                  </a:lnTo>
                  <a:lnTo>
                    <a:pt x="238" y="7"/>
                  </a:lnTo>
                  <a:lnTo>
                    <a:pt x="295" y="52"/>
                  </a:lnTo>
                  <a:lnTo>
                    <a:pt x="376" y="78"/>
                  </a:lnTo>
                  <a:lnTo>
                    <a:pt x="409" y="106"/>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65" name="Picture 272"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5257800" y="4495800"/>
            <a:ext cx="609600" cy="609600"/>
          </a:xfrm>
          <a:prstGeom prst="rect">
            <a:avLst/>
          </a:prstGeom>
          <a:noFill/>
          <a:ln w="9525">
            <a:noFill/>
            <a:miter lim="800000"/>
            <a:headEnd/>
            <a:tailEnd/>
          </a:ln>
        </p:spPr>
      </p:pic>
      <p:sp>
        <p:nvSpPr>
          <p:cNvPr id="23566" name="mainfrm"/>
          <p:cNvSpPr>
            <a:spLocks noEditPoints="1" noChangeArrowheads="1"/>
          </p:cNvSpPr>
          <p:nvPr/>
        </p:nvSpPr>
        <p:spPr bwMode="auto">
          <a:xfrm>
            <a:off x="5867400" y="4267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67" name="computr3"/>
          <p:cNvSpPr>
            <a:spLocks noEditPoints="1" noChangeArrowheads="1"/>
          </p:cNvSpPr>
          <p:nvPr/>
        </p:nvSpPr>
        <p:spPr bwMode="auto">
          <a:xfrm>
            <a:off x="6477000" y="3429000"/>
            <a:ext cx="5334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17" name="Straight Connector 216"/>
          <p:cNvCxnSpPr/>
          <p:nvPr/>
        </p:nvCxnSpPr>
        <p:spPr>
          <a:xfrm flipV="1">
            <a:off x="6324600" y="3962400"/>
            <a:ext cx="304800" cy="2286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5943600" y="2895600"/>
            <a:ext cx="5334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6401594" y="2971006"/>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7086600" y="3124200"/>
            <a:ext cx="3048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86600" y="3657600"/>
            <a:ext cx="4572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010400" y="3886200"/>
            <a:ext cx="4572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574" name="computr3"/>
          <p:cNvSpPr>
            <a:spLocks noEditPoints="1" noChangeArrowheads="1"/>
          </p:cNvSpPr>
          <p:nvPr/>
        </p:nvSpPr>
        <p:spPr bwMode="auto">
          <a:xfrm>
            <a:off x="5486400" y="25146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5" name="computr3"/>
          <p:cNvSpPr>
            <a:spLocks noEditPoints="1" noChangeArrowheads="1"/>
          </p:cNvSpPr>
          <p:nvPr/>
        </p:nvSpPr>
        <p:spPr bwMode="auto">
          <a:xfrm>
            <a:off x="6477000" y="22098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6" name="computr3"/>
          <p:cNvSpPr>
            <a:spLocks noEditPoints="1" noChangeArrowheads="1"/>
          </p:cNvSpPr>
          <p:nvPr/>
        </p:nvSpPr>
        <p:spPr bwMode="auto">
          <a:xfrm>
            <a:off x="7467600" y="2667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7" name="computr3"/>
          <p:cNvSpPr>
            <a:spLocks noEditPoints="1" noChangeArrowheads="1"/>
          </p:cNvSpPr>
          <p:nvPr/>
        </p:nvSpPr>
        <p:spPr bwMode="auto">
          <a:xfrm>
            <a:off x="7696200" y="35052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8" name="computr3"/>
          <p:cNvSpPr>
            <a:spLocks noEditPoints="1" noChangeArrowheads="1"/>
          </p:cNvSpPr>
          <p:nvPr/>
        </p:nvSpPr>
        <p:spPr bwMode="auto">
          <a:xfrm>
            <a:off x="7543800" y="4191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28" name="Straight Connector 227"/>
          <p:cNvCxnSpPr/>
          <p:nvPr/>
        </p:nvCxnSpPr>
        <p:spPr>
          <a:xfrm>
            <a:off x="5486400" y="5943600"/>
            <a:ext cx="3810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80" name="Text Box 10"/>
          <p:cNvSpPr txBox="1">
            <a:spLocks noChangeArrowheads="1"/>
          </p:cNvSpPr>
          <p:nvPr/>
        </p:nvSpPr>
        <p:spPr bwMode="auto">
          <a:xfrm>
            <a:off x="6400800" y="4724400"/>
            <a:ext cx="1716088" cy="785813"/>
          </a:xfrm>
          <a:prstGeom prst="rect">
            <a:avLst/>
          </a:prstGeom>
          <a:noFill/>
          <a:ln w="9525">
            <a:noFill/>
            <a:miter lim="800000"/>
            <a:headEnd/>
            <a:tailEnd/>
          </a:ln>
        </p:spPr>
        <p:txBody>
          <a:bodyPr/>
          <a:lstStyle/>
          <a:p>
            <a:pPr>
              <a:spcAft>
                <a:spcPts val="1000"/>
              </a:spcAft>
            </a:pPr>
            <a:r>
              <a:rPr lang="en-US" sz="1600" b="1" dirty="0">
                <a:solidFill>
                  <a:srgbClr val="000000"/>
                </a:solidFill>
                <a:latin typeface="Calibri" pitchFamily="34" charset="0"/>
              </a:rPr>
              <a:t>Internal Network</a:t>
            </a:r>
            <a:endParaRPr lang="en-US" dirty="0">
              <a:solidFill>
                <a:srgbClr val="000000"/>
              </a:solidFill>
            </a:endParaRPr>
          </a:p>
        </p:txBody>
      </p:sp>
      <p:sp>
        <p:nvSpPr>
          <p:cNvPr id="23581" name="Text Box 11"/>
          <p:cNvSpPr txBox="1">
            <a:spLocks noChangeArrowheads="1"/>
          </p:cNvSpPr>
          <p:nvPr/>
        </p:nvSpPr>
        <p:spPr bwMode="auto">
          <a:xfrm>
            <a:off x="2133600" y="5791200"/>
            <a:ext cx="1447800"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TQ Fusion Center</a:t>
            </a:r>
            <a:endParaRPr lang="en-US">
              <a:solidFill>
                <a:srgbClr val="000000"/>
              </a:solidFill>
            </a:endParaRPr>
          </a:p>
        </p:txBody>
      </p:sp>
      <p:sp>
        <p:nvSpPr>
          <p:cNvPr id="23582" name="Text Box 12"/>
          <p:cNvSpPr txBox="1">
            <a:spLocks noChangeArrowheads="1"/>
          </p:cNvSpPr>
          <p:nvPr/>
        </p:nvSpPr>
        <p:spPr bwMode="auto">
          <a:xfrm>
            <a:off x="6019800" y="5791200"/>
            <a:ext cx="1611313"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Secure VPN Connections</a:t>
            </a:r>
            <a:endParaRPr lang="en-US">
              <a:solidFill>
                <a:srgbClr val="000000"/>
              </a:solidFill>
            </a:endParaRPr>
          </a:p>
        </p:txBody>
      </p:sp>
      <p:pic>
        <p:nvPicPr>
          <p:cNvPr id="232" name="Picture 231"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810000" y="4267200"/>
            <a:ext cx="457200" cy="460248"/>
          </a:xfrm>
          <a:prstGeom prst="rect">
            <a:avLst/>
          </a:prstGeom>
          <a:noFill/>
          <a:scene3d>
            <a:camera prst="orthographicFront">
              <a:rot lat="655665" lon="11667493" rev="365530"/>
            </a:camera>
            <a:lightRig rig="threePt" dir="t"/>
          </a:scene3d>
        </p:spPr>
      </p:pic>
      <p:pic>
        <p:nvPicPr>
          <p:cNvPr id="233" name="Picture 232"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048000" y="1905000"/>
            <a:ext cx="457200" cy="460248"/>
          </a:xfrm>
          <a:prstGeom prst="rect">
            <a:avLst/>
          </a:prstGeom>
          <a:noFill/>
          <a:scene3d>
            <a:camera prst="orthographicFront">
              <a:rot lat="655665" lon="11667493" rev="365530"/>
            </a:camera>
            <a:lightRig rig="threePt" dir="t"/>
          </a:scene3d>
        </p:spPr>
      </p:pic>
      <p:pic>
        <p:nvPicPr>
          <p:cNvPr id="234" name="Picture 233"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200400" y="2667000"/>
            <a:ext cx="533400" cy="536956"/>
          </a:xfrm>
          <a:prstGeom prst="rect">
            <a:avLst/>
          </a:prstGeom>
          <a:noFill/>
          <a:scene3d>
            <a:camera prst="orthographicFront">
              <a:rot lat="655665" lon="11667493" rev="365530"/>
            </a:camera>
            <a:lightRig rig="threePt" dir="t"/>
          </a:scene3d>
        </p:spPr>
      </p:pic>
      <p:pic>
        <p:nvPicPr>
          <p:cNvPr id="235" name="Picture 234"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581400" y="3505200"/>
            <a:ext cx="457200" cy="460248"/>
          </a:xfrm>
          <a:prstGeom prst="rect">
            <a:avLst/>
          </a:prstGeom>
          <a:noFill/>
          <a:scene3d>
            <a:camera prst="orthographicFront">
              <a:rot lat="655665" lon="11667493" rev="365530"/>
            </a:camera>
            <a:lightRig rig="threePt" dir="t"/>
          </a:scene3d>
        </p:spPr>
      </p:pic>
      <p:cxnSp>
        <p:nvCxnSpPr>
          <p:cNvPr id="236" name="Straight Arrow Connector 235"/>
          <p:cNvCxnSpPr/>
          <p:nvPr/>
        </p:nvCxnSpPr>
        <p:spPr>
          <a:xfrm rot="10800000" flipV="1">
            <a:off x="2438400" y="4114800"/>
            <a:ext cx="685800" cy="457200"/>
          </a:xfrm>
          <a:prstGeom prst="straightConnector1">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88" name="Text Box 6"/>
          <p:cNvSpPr txBox="1">
            <a:spLocks noChangeArrowheads="1"/>
          </p:cNvSpPr>
          <p:nvPr/>
        </p:nvSpPr>
        <p:spPr bwMode="auto">
          <a:xfrm>
            <a:off x="2971800" y="2362200"/>
            <a:ext cx="7921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Open Sources</a:t>
            </a:r>
            <a:endParaRPr lang="en-US">
              <a:solidFill>
                <a:srgbClr val="000000"/>
              </a:solidFill>
            </a:endParaRPr>
          </a:p>
        </p:txBody>
      </p:sp>
      <p:sp>
        <p:nvSpPr>
          <p:cNvPr id="23589" name="Text Box 7"/>
          <p:cNvSpPr txBox="1">
            <a:spLocks noChangeArrowheads="1"/>
          </p:cNvSpPr>
          <p:nvPr/>
        </p:nvSpPr>
        <p:spPr bwMode="auto">
          <a:xfrm>
            <a:off x="3124200" y="3200400"/>
            <a:ext cx="928688" cy="223838"/>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Commercial Data</a:t>
            </a:r>
          </a:p>
          <a:p>
            <a:pPr>
              <a:spcAft>
                <a:spcPts val="1000"/>
              </a:spcAft>
            </a:pPr>
            <a:endParaRPr lang="en-US">
              <a:solidFill>
                <a:srgbClr val="000000"/>
              </a:solidFill>
            </a:endParaRPr>
          </a:p>
        </p:txBody>
      </p:sp>
      <p:sp>
        <p:nvSpPr>
          <p:cNvPr id="23590" name="Text Box 8"/>
          <p:cNvSpPr txBox="1">
            <a:spLocks noChangeArrowheads="1"/>
          </p:cNvSpPr>
          <p:nvPr/>
        </p:nvSpPr>
        <p:spPr bwMode="auto">
          <a:xfrm>
            <a:off x="3429000" y="4038600"/>
            <a:ext cx="9826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 Government Data</a:t>
            </a:r>
            <a:endParaRPr lang="en-US">
              <a:solidFill>
                <a:srgbClr val="000000"/>
              </a:solidFill>
            </a:endParaRPr>
          </a:p>
        </p:txBody>
      </p:sp>
      <p:sp>
        <p:nvSpPr>
          <p:cNvPr id="23591" name="Text Box 9"/>
          <p:cNvSpPr txBox="1">
            <a:spLocks noChangeArrowheads="1"/>
          </p:cNvSpPr>
          <p:nvPr/>
        </p:nvSpPr>
        <p:spPr bwMode="auto">
          <a:xfrm>
            <a:off x="3657600" y="4724400"/>
            <a:ext cx="874713" cy="250825"/>
          </a:xfrm>
          <a:prstGeom prst="rect">
            <a:avLst/>
          </a:prstGeom>
          <a:noFill/>
          <a:ln w="9525">
            <a:noFill/>
            <a:miter lim="800000"/>
            <a:headEnd/>
            <a:tailEnd/>
          </a:ln>
        </p:spPr>
        <p:txBody>
          <a:bodyPr anchor="ctr"/>
          <a:lstStyle/>
          <a:p>
            <a:pPr algn="ctr">
              <a:spcAft>
                <a:spcPts val="1000"/>
              </a:spcAft>
            </a:pPr>
            <a:r>
              <a:rPr lang="en-US" sz="800" b="1">
                <a:solidFill>
                  <a:srgbClr val="000000"/>
                </a:solidFill>
                <a:latin typeface="Calibri" pitchFamily="34" charset="0"/>
              </a:rPr>
              <a:t>Geospatial Data</a:t>
            </a:r>
            <a:endParaRPr lang="en-US">
              <a:solidFill>
                <a:srgbClr val="000000"/>
              </a:solidFill>
            </a:endParaRPr>
          </a:p>
        </p:txBody>
      </p:sp>
      <p:sp>
        <p:nvSpPr>
          <p:cNvPr id="241" name="TextBox 240"/>
          <p:cNvSpPr txBox="1"/>
          <p:nvPr/>
        </p:nvSpPr>
        <p:spPr>
          <a:xfrm>
            <a:off x="5310750" y="3054457"/>
            <a:ext cx="2971800" cy="1015663"/>
          </a:xfrm>
          <a:prstGeom prst="rect">
            <a:avLst/>
          </a:prstGeom>
          <a:solidFill>
            <a:schemeClr val="accent3">
              <a:lumMod val="20000"/>
              <a:lumOff val="80000"/>
            </a:schemeClr>
          </a:solidFill>
          <a:ln w="38100">
            <a:solidFill>
              <a:schemeClr val="tx1">
                <a:lumMod val="75000"/>
              </a:schemeClr>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Modified Delphi surveys to gather performance data in real time</a:t>
            </a:r>
          </a:p>
        </p:txBody>
      </p:sp>
      <p:sp>
        <p:nvSpPr>
          <p:cNvPr id="242" name="TextBox 241"/>
          <p:cNvSpPr txBox="1"/>
          <p:nvPr/>
        </p:nvSpPr>
        <p:spPr>
          <a:xfrm>
            <a:off x="1124919" y="1836550"/>
            <a:ext cx="2971800" cy="707886"/>
          </a:xfrm>
          <a:prstGeom prst="rect">
            <a:avLst/>
          </a:prstGeom>
          <a:solidFill>
            <a:schemeClr val="accent3">
              <a:lumMod val="20000"/>
              <a:lumOff val="80000"/>
            </a:schemeClr>
          </a:solidFill>
          <a:ln w="57150">
            <a:solidFill>
              <a:schemeClr val="tx1">
                <a:lumMod val="75000"/>
              </a:schemeClr>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Real time changes in </a:t>
            </a:r>
            <a:r>
              <a:rPr lang="en-US" sz="2000" b="1" dirty="0" smtClean="0">
                <a:solidFill>
                  <a:srgbClr val="000000"/>
                </a:solidFill>
                <a:latin typeface="Arial Narrow" pitchFamily="34" charset="0"/>
              </a:rPr>
              <a:t>the </a:t>
            </a:r>
            <a:r>
              <a:rPr lang="en-US" sz="2000" b="1" dirty="0">
                <a:solidFill>
                  <a:srgbClr val="000000"/>
                </a:solidFill>
                <a:latin typeface="Arial Narrow" pitchFamily="34" charset="0"/>
              </a:rPr>
              <a:t>strategic risk environment</a:t>
            </a:r>
          </a:p>
        </p:txBody>
      </p:sp>
      <p:cxnSp>
        <p:nvCxnSpPr>
          <p:cNvPr id="243" name="Straight Arrow Connector 242"/>
          <p:cNvCxnSpPr/>
          <p:nvPr/>
        </p:nvCxnSpPr>
        <p:spPr>
          <a:xfrm rot="5400000">
            <a:off x="3543304" y="3771902"/>
            <a:ext cx="1676396" cy="1447797"/>
          </a:xfrm>
          <a:prstGeom prst="straightConnector1">
            <a:avLst/>
          </a:prstGeom>
          <a:ln w="76200">
            <a:solidFill>
              <a:srgbClr val="92D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16200000" flipH="1">
            <a:off x="1790703" y="3543300"/>
            <a:ext cx="2666998" cy="914401"/>
          </a:xfrm>
          <a:prstGeom prst="straightConnector1">
            <a:avLst/>
          </a:prstGeom>
          <a:ln w="76200">
            <a:solidFill>
              <a:srgbClr val="92D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24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4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1" grpId="1" animBg="1"/>
      <p:bldP spid="241" grpId="2" animBg="1"/>
      <p:bldP spid="242" grpId="0" animBg="1"/>
      <p:bldP spid="2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553" y="186841"/>
            <a:ext cx="6569075" cy="831850"/>
          </a:xfrm>
        </p:spPr>
        <p:txBody>
          <a:bodyPr/>
          <a:lstStyle/>
          <a:p>
            <a:r>
              <a:rPr lang="en-US" sz="2400" dirty="0" smtClean="0"/>
              <a:t>3.  How does it work?</a:t>
            </a:r>
          </a:p>
        </p:txBody>
      </p:sp>
      <p:sp>
        <p:nvSpPr>
          <p:cNvPr id="4" name="Footer Placeholder 3"/>
          <p:cNvSpPr>
            <a:spLocks noGrp="1"/>
          </p:cNvSpPr>
          <p:nvPr>
            <p:ph type="ftr" sz="quarter" idx="11"/>
          </p:nvPr>
        </p:nvSpPr>
        <p:spPr/>
        <p:txBody>
          <a:bodyPr/>
          <a:lstStyle/>
          <a:p>
            <a:pPr>
              <a:defRPr/>
            </a:pPr>
            <a:r>
              <a:rPr lang="en-US" dirty="0" smtClean="0"/>
              <a:t>THOUGHTQUEST PROPRIETARY</a:t>
            </a:r>
            <a:endParaRPr lang="en-US" dirty="0"/>
          </a:p>
        </p:txBody>
      </p:sp>
      <p:sp>
        <p:nvSpPr>
          <p:cNvPr id="5" name="Rectangle 3"/>
          <p:cNvSpPr txBox="1">
            <a:spLocks noChangeArrowheads="1"/>
          </p:cNvSpPr>
          <p:nvPr/>
        </p:nvSpPr>
        <p:spPr bwMode="auto">
          <a:xfrm>
            <a:off x="358775" y="1479550"/>
            <a:ext cx="8451850" cy="477520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a:ln w="12700">
            <a:solidFill>
              <a:srgbClr val="C00000"/>
            </a:solidFill>
            <a:miter lim="800000"/>
            <a:headEnd/>
            <a:tailEnd/>
          </a:ln>
        </p:spPr>
        <p:txBody>
          <a:bodyPr lIns="0" tIns="44450" rIns="90487" bIns="44450"/>
          <a:lstStyle/>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None/>
              <a:defRPr/>
            </a:pPr>
            <a:endParaRPr lang="en-US" sz="1800" b="1" kern="0">
              <a:solidFill>
                <a:srgbClr val="000000"/>
              </a:solidFill>
              <a:latin typeface="+mn-lt"/>
            </a:endParaRPr>
          </a:p>
          <a:p>
            <a:pPr marL="517525" lvl="1" indent="-280988" eaLnBrk="0" hangingPunct="0">
              <a:spcBef>
                <a:spcPct val="20000"/>
              </a:spcBef>
              <a:buClr>
                <a:srgbClr val="FF3300"/>
              </a:buClr>
              <a:buFont typeface="Arial" charset="0"/>
              <a:buChar char="–"/>
              <a:defRPr/>
            </a:pPr>
            <a:endParaRPr lang="en-US" sz="1800" b="1" kern="0">
              <a:solidFill>
                <a:srgbClr val="000000"/>
              </a:solidFill>
              <a:latin typeface="+mn-lt"/>
            </a:endParaRPr>
          </a:p>
          <a:p>
            <a:pPr marL="234950" indent="-234950" eaLnBrk="0" hangingPunct="0">
              <a:spcBef>
                <a:spcPct val="20000"/>
              </a:spcBef>
              <a:buClr>
                <a:srgbClr val="FF3300"/>
              </a:buClr>
              <a:defRPr/>
            </a:pPr>
            <a:r>
              <a:rPr lang="en-US" sz="2000" b="1" kern="0">
                <a:solidFill>
                  <a:srgbClr val="000000"/>
                </a:solidFill>
                <a:latin typeface="+mn-lt"/>
                <a:cs typeface="+mn-cs"/>
              </a:rPr>
              <a:t>   </a:t>
            </a:r>
          </a:p>
          <a:p>
            <a:pPr marL="234950" indent="-234950" eaLnBrk="0" hangingPunct="0">
              <a:spcBef>
                <a:spcPct val="20000"/>
              </a:spcBef>
              <a:buClr>
                <a:srgbClr val="FF3300"/>
              </a:buClr>
              <a:defRPr/>
            </a:pPr>
            <a:endParaRPr lang="en-US" sz="2000" b="1" kern="0">
              <a:solidFill>
                <a:srgbClr val="000000"/>
              </a:solidFill>
              <a:latin typeface="+mn-lt"/>
              <a:cs typeface="+mn-cs"/>
            </a:endParaRPr>
          </a:p>
          <a:p>
            <a:pPr marL="234950" indent="-234950" eaLnBrk="0" hangingPunct="0">
              <a:spcBef>
                <a:spcPct val="20000"/>
              </a:spcBef>
              <a:buClr>
                <a:srgbClr val="FF3300"/>
              </a:buClr>
              <a:buFontTx/>
              <a:buChar char="•"/>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1371600" indent="-457200" eaLnBrk="0" hangingPunct="0">
              <a:spcBef>
                <a:spcPct val="20000"/>
              </a:spcBef>
              <a:buClr>
                <a:srgbClr val="FF3300"/>
              </a:buClr>
              <a:buFontTx/>
              <a:buAutoNum type="arabicPeriod" startAt="2"/>
              <a:defRPr/>
            </a:pPr>
            <a:endParaRPr lang="en-US" sz="2000" b="1" kern="0">
              <a:solidFill>
                <a:srgbClr val="000000"/>
              </a:solidFill>
              <a:latin typeface="+mn-lt"/>
              <a:cs typeface="+mn-cs"/>
            </a:endParaRPr>
          </a:p>
          <a:p>
            <a:pPr marL="914400" eaLnBrk="0" hangingPunct="0">
              <a:spcBef>
                <a:spcPct val="20000"/>
              </a:spcBef>
              <a:buClr>
                <a:srgbClr val="FF3300"/>
              </a:buClr>
              <a:defRPr/>
            </a:pPr>
            <a:endParaRPr lang="en-US" sz="2000" b="1" kern="0" dirty="0">
              <a:solidFill>
                <a:srgbClr val="000000"/>
              </a:solidFill>
              <a:latin typeface="+mn-lt"/>
              <a:cs typeface="+mn-cs"/>
            </a:endParaRPr>
          </a:p>
        </p:txBody>
      </p:sp>
      <p:pic>
        <p:nvPicPr>
          <p:cNvPr id="23557" name="Picture 259" descr="C:\Users\John\AppData\Local\Microsoft\Windows\Temporary Internet Files\Content.IE5\ZALENBS3\MCj04348570000[1].png"/>
          <p:cNvPicPr>
            <a:picLocks noChangeAspect="1" noChangeArrowheads="1"/>
          </p:cNvPicPr>
          <p:nvPr/>
        </p:nvPicPr>
        <p:blipFill>
          <a:blip r:embed="rId3">
            <a:grayscl/>
          </a:blip>
          <a:srcRect/>
          <a:stretch>
            <a:fillRect/>
          </a:stretch>
        </p:blipFill>
        <p:spPr bwMode="auto">
          <a:xfrm>
            <a:off x="1066800" y="2514600"/>
            <a:ext cx="762000" cy="762000"/>
          </a:xfrm>
          <a:prstGeom prst="rect">
            <a:avLst/>
          </a:prstGeom>
          <a:noFill/>
          <a:ln w="9525">
            <a:noFill/>
            <a:miter lim="800000"/>
            <a:headEnd/>
            <a:tailEnd/>
          </a:ln>
        </p:spPr>
      </p:pic>
      <p:cxnSp>
        <p:nvCxnSpPr>
          <p:cNvPr id="7" name="Straight Connector 6"/>
          <p:cNvCxnSpPr/>
          <p:nvPr/>
        </p:nvCxnSpPr>
        <p:spPr>
          <a:xfrm>
            <a:off x="1752600" y="3048000"/>
            <a:ext cx="1066800" cy="53340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3559" name="Picture 266"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1752600" y="4495800"/>
            <a:ext cx="609600" cy="609600"/>
          </a:xfrm>
          <a:prstGeom prst="rect">
            <a:avLst/>
          </a:prstGeom>
          <a:noFill/>
          <a:ln w="9525">
            <a:noFill/>
            <a:miter lim="800000"/>
            <a:headEnd/>
            <a:tailEnd/>
          </a:ln>
        </p:spPr>
      </p:pic>
      <p:cxnSp>
        <p:nvCxnSpPr>
          <p:cNvPr id="9" name="Straight Connector 8"/>
          <p:cNvCxnSpPr/>
          <p:nvPr/>
        </p:nvCxnSpPr>
        <p:spPr>
          <a:xfrm>
            <a:off x="2286000" y="5029200"/>
            <a:ext cx="990600" cy="6858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61" name="mainfrm"/>
          <p:cNvSpPr>
            <a:spLocks noEditPoints="1" noChangeArrowheads="1"/>
          </p:cNvSpPr>
          <p:nvPr/>
        </p:nvSpPr>
        <p:spPr bwMode="auto">
          <a:xfrm>
            <a:off x="3429000" y="5410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pic>
        <p:nvPicPr>
          <p:cNvPr id="23562" name="Picture 269"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3810000" y="5562600"/>
            <a:ext cx="609600" cy="609600"/>
          </a:xfrm>
          <a:prstGeom prst="rect">
            <a:avLst/>
          </a:prstGeom>
          <a:noFill/>
          <a:ln w="9525">
            <a:noFill/>
            <a:miter lim="800000"/>
            <a:headEnd/>
            <a:tailEnd/>
          </a:ln>
        </p:spPr>
      </p:pic>
      <p:cxnSp>
        <p:nvCxnSpPr>
          <p:cNvPr id="12" name="Straight Connector 11"/>
          <p:cNvCxnSpPr/>
          <p:nvPr/>
        </p:nvCxnSpPr>
        <p:spPr>
          <a:xfrm flipV="1">
            <a:off x="4495800" y="5105400"/>
            <a:ext cx="685800" cy="533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271"/>
          <p:cNvGrpSpPr>
            <a:grpSpLocks/>
          </p:cNvGrpSpPr>
          <p:nvPr/>
        </p:nvGrpSpPr>
        <p:grpSpPr bwMode="auto">
          <a:xfrm>
            <a:off x="2362200" y="5029200"/>
            <a:ext cx="762000" cy="762000"/>
            <a:chOff x="0" y="47"/>
            <a:chExt cx="4167" cy="3881"/>
          </a:xfrm>
        </p:grpSpPr>
        <p:sp>
          <p:nvSpPr>
            <p:cNvPr id="23604" name="Freeform 287"/>
            <p:cNvSpPr>
              <a:spLocks/>
            </p:cNvSpPr>
            <p:nvPr/>
          </p:nvSpPr>
          <p:spPr bwMode="auto">
            <a:xfrm>
              <a:off x="0" y="1471"/>
              <a:ext cx="267" cy="242"/>
            </a:xfrm>
            <a:custGeom>
              <a:avLst/>
              <a:gdLst>
                <a:gd name="T0" fmla="*/ 0 w 267"/>
                <a:gd name="T1" fmla="*/ 67 h 242"/>
                <a:gd name="T2" fmla="*/ 74 w 267"/>
                <a:gd name="T3" fmla="*/ 72 h 242"/>
                <a:gd name="T4" fmla="*/ 86 w 267"/>
                <a:gd name="T5" fmla="*/ 102 h 242"/>
                <a:gd name="T6" fmla="*/ 83 w 267"/>
                <a:gd name="T7" fmla="*/ 117 h 242"/>
                <a:gd name="T8" fmla="*/ 0 w 267"/>
                <a:gd name="T9" fmla="*/ 131 h 242"/>
                <a:gd name="T10" fmla="*/ 0 w 267"/>
                <a:gd name="T11" fmla="*/ 140 h 242"/>
                <a:gd name="T12" fmla="*/ 0 w 267"/>
                <a:gd name="T13" fmla="*/ 242 h 242"/>
                <a:gd name="T14" fmla="*/ 181 w 267"/>
                <a:gd name="T15" fmla="*/ 216 h 242"/>
                <a:gd name="T16" fmla="*/ 183 w 267"/>
                <a:gd name="T17" fmla="*/ 76 h 242"/>
                <a:gd name="T18" fmla="*/ 267 w 267"/>
                <a:gd name="T19" fmla="*/ 62 h 242"/>
                <a:gd name="T20" fmla="*/ 252 w 267"/>
                <a:gd name="T21" fmla="*/ 34 h 242"/>
                <a:gd name="T22" fmla="*/ 212 w 267"/>
                <a:gd name="T23" fmla="*/ 10 h 242"/>
                <a:gd name="T24" fmla="*/ 133 w 267"/>
                <a:gd name="T25" fmla="*/ 3 h 242"/>
                <a:gd name="T26" fmla="*/ 52 w 267"/>
                <a:gd name="T27" fmla="*/ 0 h 242"/>
                <a:gd name="T28" fmla="*/ 0 w 267"/>
                <a:gd name="T29" fmla="*/ 10 h 242"/>
                <a:gd name="T30" fmla="*/ 0 w 267"/>
                <a:gd name="T31" fmla="*/ 67 h 242"/>
                <a:gd name="T32" fmla="*/ 0 w 267"/>
                <a:gd name="T33" fmla="*/ 6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242"/>
                <a:gd name="T53" fmla="*/ 267 w 26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242">
                  <a:moveTo>
                    <a:pt x="0" y="67"/>
                  </a:moveTo>
                  <a:lnTo>
                    <a:pt x="74" y="72"/>
                  </a:lnTo>
                  <a:lnTo>
                    <a:pt x="86" y="102"/>
                  </a:lnTo>
                  <a:lnTo>
                    <a:pt x="83" y="117"/>
                  </a:lnTo>
                  <a:lnTo>
                    <a:pt x="0" y="131"/>
                  </a:lnTo>
                  <a:lnTo>
                    <a:pt x="0" y="140"/>
                  </a:lnTo>
                  <a:lnTo>
                    <a:pt x="0" y="242"/>
                  </a:lnTo>
                  <a:lnTo>
                    <a:pt x="181" y="216"/>
                  </a:lnTo>
                  <a:lnTo>
                    <a:pt x="183" y="76"/>
                  </a:lnTo>
                  <a:lnTo>
                    <a:pt x="267" y="62"/>
                  </a:lnTo>
                  <a:lnTo>
                    <a:pt x="252" y="34"/>
                  </a:lnTo>
                  <a:lnTo>
                    <a:pt x="212" y="10"/>
                  </a:lnTo>
                  <a:lnTo>
                    <a:pt x="133" y="3"/>
                  </a:lnTo>
                  <a:lnTo>
                    <a:pt x="52" y="0"/>
                  </a:lnTo>
                  <a:lnTo>
                    <a:pt x="0" y="10"/>
                  </a:lnTo>
                  <a:lnTo>
                    <a:pt x="0" y="67"/>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05" name="Freeform 288"/>
            <p:cNvSpPr>
              <a:spLocks/>
            </p:cNvSpPr>
            <p:nvPr/>
          </p:nvSpPr>
          <p:spPr bwMode="auto">
            <a:xfrm>
              <a:off x="0" y="1716"/>
              <a:ext cx="2244" cy="1573"/>
            </a:xfrm>
            <a:custGeom>
              <a:avLst/>
              <a:gdLst>
                <a:gd name="T0" fmla="*/ 495 w 2244"/>
                <a:gd name="T1" fmla="*/ 16 h 1573"/>
                <a:gd name="T2" fmla="*/ 950 w 2244"/>
                <a:gd name="T3" fmla="*/ 45 h 1573"/>
                <a:gd name="T4" fmla="*/ 1599 w 2244"/>
                <a:gd name="T5" fmla="*/ 45 h 1573"/>
                <a:gd name="T6" fmla="*/ 1828 w 2244"/>
                <a:gd name="T7" fmla="*/ 641 h 1573"/>
                <a:gd name="T8" fmla="*/ 2244 w 2244"/>
                <a:gd name="T9" fmla="*/ 1421 h 1573"/>
                <a:gd name="T10" fmla="*/ 2166 w 2244"/>
                <a:gd name="T11" fmla="*/ 1516 h 1573"/>
                <a:gd name="T12" fmla="*/ 2085 w 2244"/>
                <a:gd name="T13" fmla="*/ 1533 h 1573"/>
                <a:gd name="T14" fmla="*/ 926 w 2244"/>
                <a:gd name="T15" fmla="*/ 1573 h 1573"/>
                <a:gd name="T16" fmla="*/ 0 w 2244"/>
                <a:gd name="T17" fmla="*/ 1433 h 1573"/>
                <a:gd name="T18" fmla="*/ 0 w 2244"/>
                <a:gd name="T19" fmla="*/ 76 h 1573"/>
                <a:gd name="T20" fmla="*/ 238 w 2244"/>
                <a:gd name="T21" fmla="*/ 0 h 1573"/>
                <a:gd name="T22" fmla="*/ 495 w 2244"/>
                <a:gd name="T23" fmla="*/ 16 h 1573"/>
                <a:gd name="T24" fmla="*/ 495 w 2244"/>
                <a:gd name="T25" fmla="*/ 16 h 1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4"/>
                <a:gd name="T40" fmla="*/ 0 h 1573"/>
                <a:gd name="T41" fmla="*/ 2244 w 2244"/>
                <a:gd name="T42" fmla="*/ 1573 h 1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4" h="1573">
                  <a:moveTo>
                    <a:pt x="495" y="16"/>
                  </a:moveTo>
                  <a:lnTo>
                    <a:pt x="950" y="45"/>
                  </a:lnTo>
                  <a:lnTo>
                    <a:pt x="1599" y="45"/>
                  </a:lnTo>
                  <a:lnTo>
                    <a:pt x="1828" y="641"/>
                  </a:lnTo>
                  <a:lnTo>
                    <a:pt x="2244" y="1421"/>
                  </a:lnTo>
                  <a:lnTo>
                    <a:pt x="2166" y="1516"/>
                  </a:lnTo>
                  <a:lnTo>
                    <a:pt x="2085" y="1533"/>
                  </a:lnTo>
                  <a:lnTo>
                    <a:pt x="926" y="1573"/>
                  </a:lnTo>
                  <a:lnTo>
                    <a:pt x="0" y="1433"/>
                  </a:lnTo>
                  <a:lnTo>
                    <a:pt x="0" y="76"/>
                  </a:lnTo>
                  <a:lnTo>
                    <a:pt x="238" y="0"/>
                  </a:lnTo>
                  <a:lnTo>
                    <a:pt x="495" y="16"/>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06" name="Freeform 289"/>
            <p:cNvSpPr>
              <a:spLocks/>
            </p:cNvSpPr>
            <p:nvPr/>
          </p:nvSpPr>
          <p:spPr bwMode="auto">
            <a:xfrm>
              <a:off x="57" y="1849"/>
              <a:ext cx="1107" cy="1376"/>
            </a:xfrm>
            <a:custGeom>
              <a:avLst/>
              <a:gdLst>
                <a:gd name="T0" fmla="*/ 448 w 1107"/>
                <a:gd name="T1" fmla="*/ 0 h 1376"/>
                <a:gd name="T2" fmla="*/ 1107 w 1107"/>
                <a:gd name="T3" fmla="*/ 73 h 1376"/>
                <a:gd name="T4" fmla="*/ 924 w 1107"/>
                <a:gd name="T5" fmla="*/ 799 h 1376"/>
                <a:gd name="T6" fmla="*/ 786 w 1107"/>
                <a:gd name="T7" fmla="*/ 1011 h 1376"/>
                <a:gd name="T8" fmla="*/ 719 w 1107"/>
                <a:gd name="T9" fmla="*/ 1376 h 1376"/>
                <a:gd name="T10" fmla="*/ 0 w 1107"/>
                <a:gd name="T11" fmla="*/ 1333 h 1376"/>
                <a:gd name="T12" fmla="*/ 255 w 1107"/>
                <a:gd name="T13" fmla="*/ 674 h 1376"/>
                <a:gd name="T14" fmla="*/ 279 w 1107"/>
                <a:gd name="T15" fmla="*/ 80 h 1376"/>
                <a:gd name="T16" fmla="*/ 345 w 1107"/>
                <a:gd name="T17" fmla="*/ 7 h 1376"/>
                <a:gd name="T18" fmla="*/ 448 w 1107"/>
                <a:gd name="T19" fmla="*/ 0 h 1376"/>
                <a:gd name="T20" fmla="*/ 448 w 1107"/>
                <a:gd name="T21" fmla="*/ 0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7"/>
                <a:gd name="T34" fmla="*/ 0 h 1376"/>
                <a:gd name="T35" fmla="*/ 1107 w 1107"/>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7" h="1376">
                  <a:moveTo>
                    <a:pt x="448" y="0"/>
                  </a:moveTo>
                  <a:lnTo>
                    <a:pt x="1107" y="73"/>
                  </a:lnTo>
                  <a:lnTo>
                    <a:pt x="924" y="799"/>
                  </a:lnTo>
                  <a:lnTo>
                    <a:pt x="786" y="1011"/>
                  </a:lnTo>
                  <a:lnTo>
                    <a:pt x="719" y="1376"/>
                  </a:lnTo>
                  <a:lnTo>
                    <a:pt x="0" y="1333"/>
                  </a:lnTo>
                  <a:lnTo>
                    <a:pt x="255" y="674"/>
                  </a:lnTo>
                  <a:lnTo>
                    <a:pt x="279" y="80"/>
                  </a:lnTo>
                  <a:lnTo>
                    <a:pt x="345" y="7"/>
                  </a:lnTo>
                  <a:lnTo>
                    <a:pt x="448"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07" name="Freeform 290"/>
            <p:cNvSpPr>
              <a:spLocks/>
            </p:cNvSpPr>
            <p:nvPr/>
          </p:nvSpPr>
          <p:spPr bwMode="auto">
            <a:xfrm>
              <a:off x="0" y="1687"/>
              <a:ext cx="183" cy="126"/>
            </a:xfrm>
            <a:custGeom>
              <a:avLst/>
              <a:gdLst>
                <a:gd name="T0" fmla="*/ 0 w 183"/>
                <a:gd name="T1" fmla="*/ 22 h 126"/>
                <a:gd name="T2" fmla="*/ 183 w 183"/>
                <a:gd name="T3" fmla="*/ 0 h 126"/>
                <a:gd name="T4" fmla="*/ 181 w 183"/>
                <a:gd name="T5" fmla="*/ 124 h 126"/>
                <a:gd name="T6" fmla="*/ 19 w 183"/>
                <a:gd name="T7" fmla="*/ 126 h 126"/>
                <a:gd name="T8" fmla="*/ 0 w 183"/>
                <a:gd name="T9" fmla="*/ 124 h 126"/>
                <a:gd name="T10" fmla="*/ 0 w 183"/>
                <a:gd name="T11" fmla="*/ 22 h 126"/>
                <a:gd name="T12" fmla="*/ 0 w 183"/>
                <a:gd name="T13" fmla="*/ 22 h 126"/>
                <a:gd name="T14" fmla="*/ 0 60000 65536"/>
                <a:gd name="T15" fmla="*/ 0 60000 65536"/>
                <a:gd name="T16" fmla="*/ 0 60000 65536"/>
                <a:gd name="T17" fmla="*/ 0 60000 65536"/>
                <a:gd name="T18" fmla="*/ 0 60000 65536"/>
                <a:gd name="T19" fmla="*/ 0 60000 65536"/>
                <a:gd name="T20" fmla="*/ 0 60000 65536"/>
                <a:gd name="T21" fmla="*/ 0 w 183"/>
                <a:gd name="T22" fmla="*/ 0 h 126"/>
                <a:gd name="T23" fmla="*/ 183 w 18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26">
                  <a:moveTo>
                    <a:pt x="0" y="22"/>
                  </a:moveTo>
                  <a:lnTo>
                    <a:pt x="183" y="0"/>
                  </a:lnTo>
                  <a:lnTo>
                    <a:pt x="181" y="124"/>
                  </a:lnTo>
                  <a:lnTo>
                    <a:pt x="19" y="126"/>
                  </a:lnTo>
                  <a:lnTo>
                    <a:pt x="0" y="124"/>
                  </a:lnTo>
                  <a:lnTo>
                    <a:pt x="0" y="22"/>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08" name="Freeform 291"/>
            <p:cNvSpPr>
              <a:spLocks/>
            </p:cNvSpPr>
            <p:nvPr/>
          </p:nvSpPr>
          <p:spPr bwMode="auto">
            <a:xfrm>
              <a:off x="0" y="1469"/>
              <a:ext cx="174" cy="157"/>
            </a:xfrm>
            <a:custGeom>
              <a:avLst/>
              <a:gdLst>
                <a:gd name="T0" fmla="*/ 155 w 174"/>
                <a:gd name="T1" fmla="*/ 38 h 157"/>
                <a:gd name="T2" fmla="*/ 150 w 174"/>
                <a:gd name="T3" fmla="*/ 74 h 157"/>
                <a:gd name="T4" fmla="*/ 174 w 174"/>
                <a:gd name="T5" fmla="*/ 157 h 157"/>
                <a:gd name="T6" fmla="*/ 90 w 174"/>
                <a:gd name="T7" fmla="*/ 142 h 157"/>
                <a:gd name="T8" fmla="*/ 88 w 174"/>
                <a:gd name="T9" fmla="*/ 85 h 157"/>
                <a:gd name="T10" fmla="*/ 74 w 174"/>
                <a:gd name="T11" fmla="*/ 76 h 157"/>
                <a:gd name="T12" fmla="*/ 0 w 174"/>
                <a:gd name="T13" fmla="*/ 71 h 157"/>
                <a:gd name="T14" fmla="*/ 0 w 174"/>
                <a:gd name="T15" fmla="*/ 12 h 157"/>
                <a:gd name="T16" fmla="*/ 76 w 174"/>
                <a:gd name="T17" fmla="*/ 0 h 157"/>
                <a:gd name="T18" fmla="*/ 150 w 174"/>
                <a:gd name="T19" fmla="*/ 19 h 157"/>
                <a:gd name="T20" fmla="*/ 155 w 174"/>
                <a:gd name="T21" fmla="*/ 38 h 157"/>
                <a:gd name="T22" fmla="*/ 155 w 174"/>
                <a:gd name="T23" fmla="*/ 38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57"/>
                <a:gd name="T38" fmla="*/ 174 w 174"/>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57">
                  <a:moveTo>
                    <a:pt x="155" y="38"/>
                  </a:moveTo>
                  <a:lnTo>
                    <a:pt x="150" y="74"/>
                  </a:lnTo>
                  <a:lnTo>
                    <a:pt x="174" y="157"/>
                  </a:lnTo>
                  <a:lnTo>
                    <a:pt x="90" y="142"/>
                  </a:lnTo>
                  <a:lnTo>
                    <a:pt x="88" y="85"/>
                  </a:lnTo>
                  <a:lnTo>
                    <a:pt x="74" y="76"/>
                  </a:lnTo>
                  <a:lnTo>
                    <a:pt x="0" y="71"/>
                  </a:lnTo>
                  <a:lnTo>
                    <a:pt x="0" y="12"/>
                  </a:lnTo>
                  <a:lnTo>
                    <a:pt x="76" y="0"/>
                  </a:lnTo>
                  <a:lnTo>
                    <a:pt x="150" y="19"/>
                  </a:lnTo>
                  <a:lnTo>
                    <a:pt x="155" y="38"/>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09" name="Freeform 292"/>
            <p:cNvSpPr>
              <a:spLocks/>
            </p:cNvSpPr>
            <p:nvPr/>
          </p:nvSpPr>
          <p:spPr bwMode="auto">
            <a:xfrm>
              <a:off x="0" y="1818"/>
              <a:ext cx="526" cy="299"/>
            </a:xfrm>
            <a:custGeom>
              <a:avLst/>
              <a:gdLst>
                <a:gd name="T0" fmla="*/ 0 w 526"/>
                <a:gd name="T1" fmla="*/ 0 h 299"/>
                <a:gd name="T2" fmla="*/ 421 w 526"/>
                <a:gd name="T3" fmla="*/ 16 h 299"/>
                <a:gd name="T4" fmla="*/ 466 w 526"/>
                <a:gd name="T5" fmla="*/ 54 h 299"/>
                <a:gd name="T6" fmla="*/ 526 w 526"/>
                <a:gd name="T7" fmla="*/ 62 h 299"/>
                <a:gd name="T8" fmla="*/ 497 w 526"/>
                <a:gd name="T9" fmla="*/ 92 h 299"/>
                <a:gd name="T10" fmla="*/ 424 w 526"/>
                <a:gd name="T11" fmla="*/ 130 h 299"/>
                <a:gd name="T12" fmla="*/ 402 w 526"/>
                <a:gd name="T13" fmla="*/ 183 h 299"/>
                <a:gd name="T14" fmla="*/ 383 w 526"/>
                <a:gd name="T15" fmla="*/ 187 h 299"/>
                <a:gd name="T16" fmla="*/ 355 w 526"/>
                <a:gd name="T17" fmla="*/ 216 h 299"/>
                <a:gd name="T18" fmla="*/ 271 w 526"/>
                <a:gd name="T19" fmla="*/ 299 h 299"/>
                <a:gd name="T20" fmla="*/ 0 w 526"/>
                <a:gd name="T21" fmla="*/ 292 h 299"/>
                <a:gd name="T22" fmla="*/ 0 w 526"/>
                <a:gd name="T23" fmla="*/ 0 h 299"/>
                <a:gd name="T24" fmla="*/ 0 w 526"/>
                <a:gd name="T25" fmla="*/ 0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
                <a:gd name="T40" fmla="*/ 0 h 299"/>
                <a:gd name="T41" fmla="*/ 526 w 526"/>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 h="299">
                  <a:moveTo>
                    <a:pt x="0" y="0"/>
                  </a:moveTo>
                  <a:lnTo>
                    <a:pt x="421" y="16"/>
                  </a:lnTo>
                  <a:lnTo>
                    <a:pt x="466" y="54"/>
                  </a:lnTo>
                  <a:lnTo>
                    <a:pt x="526" y="62"/>
                  </a:lnTo>
                  <a:lnTo>
                    <a:pt x="497" y="92"/>
                  </a:lnTo>
                  <a:lnTo>
                    <a:pt x="424" y="130"/>
                  </a:lnTo>
                  <a:lnTo>
                    <a:pt x="402" y="183"/>
                  </a:lnTo>
                  <a:lnTo>
                    <a:pt x="383" y="187"/>
                  </a:lnTo>
                  <a:lnTo>
                    <a:pt x="355" y="216"/>
                  </a:lnTo>
                  <a:lnTo>
                    <a:pt x="271" y="299"/>
                  </a:lnTo>
                  <a:lnTo>
                    <a:pt x="0" y="292"/>
                  </a:lnTo>
                  <a:lnTo>
                    <a:pt x="0"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0" name="Freeform 293"/>
            <p:cNvSpPr>
              <a:spLocks/>
            </p:cNvSpPr>
            <p:nvPr/>
          </p:nvSpPr>
          <p:spPr bwMode="auto">
            <a:xfrm>
              <a:off x="181" y="1524"/>
              <a:ext cx="316" cy="313"/>
            </a:xfrm>
            <a:custGeom>
              <a:avLst/>
              <a:gdLst>
                <a:gd name="T0" fmla="*/ 0 w 316"/>
                <a:gd name="T1" fmla="*/ 299 h 313"/>
                <a:gd name="T2" fmla="*/ 7 w 316"/>
                <a:gd name="T3" fmla="*/ 19 h 313"/>
                <a:gd name="T4" fmla="*/ 93 w 316"/>
                <a:gd name="T5" fmla="*/ 9 h 313"/>
                <a:gd name="T6" fmla="*/ 143 w 316"/>
                <a:gd name="T7" fmla="*/ 0 h 313"/>
                <a:gd name="T8" fmla="*/ 190 w 316"/>
                <a:gd name="T9" fmla="*/ 7 h 313"/>
                <a:gd name="T10" fmla="*/ 209 w 316"/>
                <a:gd name="T11" fmla="*/ 7 h 313"/>
                <a:gd name="T12" fmla="*/ 274 w 316"/>
                <a:gd name="T13" fmla="*/ 14 h 313"/>
                <a:gd name="T14" fmla="*/ 274 w 316"/>
                <a:gd name="T15" fmla="*/ 75 h 313"/>
                <a:gd name="T16" fmla="*/ 297 w 316"/>
                <a:gd name="T17" fmla="*/ 102 h 313"/>
                <a:gd name="T18" fmla="*/ 314 w 316"/>
                <a:gd name="T19" fmla="*/ 142 h 313"/>
                <a:gd name="T20" fmla="*/ 316 w 316"/>
                <a:gd name="T21" fmla="*/ 194 h 313"/>
                <a:gd name="T22" fmla="*/ 314 w 316"/>
                <a:gd name="T23" fmla="*/ 249 h 313"/>
                <a:gd name="T24" fmla="*/ 302 w 316"/>
                <a:gd name="T25" fmla="*/ 275 h 313"/>
                <a:gd name="T26" fmla="*/ 264 w 316"/>
                <a:gd name="T27" fmla="*/ 299 h 313"/>
                <a:gd name="T28" fmla="*/ 240 w 316"/>
                <a:gd name="T29" fmla="*/ 313 h 313"/>
                <a:gd name="T30" fmla="*/ 0 w 316"/>
                <a:gd name="T31" fmla="*/ 299 h 313"/>
                <a:gd name="T32" fmla="*/ 0 w 316"/>
                <a:gd name="T33" fmla="*/ 299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313"/>
                <a:gd name="T53" fmla="*/ 316 w 316"/>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313">
                  <a:moveTo>
                    <a:pt x="0" y="299"/>
                  </a:moveTo>
                  <a:lnTo>
                    <a:pt x="7" y="19"/>
                  </a:lnTo>
                  <a:lnTo>
                    <a:pt x="93" y="9"/>
                  </a:lnTo>
                  <a:lnTo>
                    <a:pt x="143" y="0"/>
                  </a:lnTo>
                  <a:lnTo>
                    <a:pt x="190" y="7"/>
                  </a:lnTo>
                  <a:lnTo>
                    <a:pt x="209" y="7"/>
                  </a:lnTo>
                  <a:lnTo>
                    <a:pt x="274" y="14"/>
                  </a:lnTo>
                  <a:lnTo>
                    <a:pt x="274" y="75"/>
                  </a:lnTo>
                  <a:lnTo>
                    <a:pt x="297" y="102"/>
                  </a:lnTo>
                  <a:lnTo>
                    <a:pt x="314" y="142"/>
                  </a:lnTo>
                  <a:lnTo>
                    <a:pt x="316" y="194"/>
                  </a:lnTo>
                  <a:lnTo>
                    <a:pt x="314" y="249"/>
                  </a:lnTo>
                  <a:lnTo>
                    <a:pt x="302" y="275"/>
                  </a:lnTo>
                  <a:lnTo>
                    <a:pt x="264" y="299"/>
                  </a:lnTo>
                  <a:lnTo>
                    <a:pt x="240" y="313"/>
                  </a:lnTo>
                  <a:lnTo>
                    <a:pt x="0" y="299"/>
                  </a:lnTo>
                  <a:close/>
                </a:path>
              </a:pathLst>
            </a:custGeom>
            <a:solidFill>
              <a:srgbClr val="FFF2E6"/>
            </a:solidFill>
            <a:ln w="9525">
              <a:noFill/>
              <a:round/>
              <a:headEnd/>
              <a:tailEnd/>
            </a:ln>
          </p:spPr>
          <p:txBody>
            <a:bodyPr/>
            <a:lstStyle/>
            <a:p>
              <a:endParaRPr lang="en-US">
                <a:latin typeface="Calibri" pitchFamily="34" charset="0"/>
              </a:endParaRPr>
            </a:p>
          </p:txBody>
        </p:sp>
        <p:sp>
          <p:nvSpPr>
            <p:cNvPr id="23611" name="Freeform 294"/>
            <p:cNvSpPr>
              <a:spLocks/>
            </p:cNvSpPr>
            <p:nvPr/>
          </p:nvSpPr>
          <p:spPr bwMode="auto">
            <a:xfrm>
              <a:off x="486" y="2043"/>
              <a:ext cx="1075" cy="347"/>
            </a:xfrm>
            <a:custGeom>
              <a:avLst/>
              <a:gdLst>
                <a:gd name="T0" fmla="*/ 742 w 1075"/>
                <a:gd name="T1" fmla="*/ 0 h 347"/>
                <a:gd name="T2" fmla="*/ 273 w 1075"/>
                <a:gd name="T3" fmla="*/ 0 h 347"/>
                <a:gd name="T4" fmla="*/ 64 w 1075"/>
                <a:gd name="T5" fmla="*/ 188 h 347"/>
                <a:gd name="T6" fmla="*/ 0 w 1075"/>
                <a:gd name="T7" fmla="*/ 321 h 347"/>
                <a:gd name="T8" fmla="*/ 528 w 1075"/>
                <a:gd name="T9" fmla="*/ 347 h 347"/>
                <a:gd name="T10" fmla="*/ 928 w 1075"/>
                <a:gd name="T11" fmla="*/ 285 h 347"/>
                <a:gd name="T12" fmla="*/ 1075 w 1075"/>
                <a:gd name="T13" fmla="*/ 266 h 347"/>
                <a:gd name="T14" fmla="*/ 956 w 1075"/>
                <a:gd name="T15" fmla="*/ 117 h 347"/>
                <a:gd name="T16" fmla="*/ 742 w 1075"/>
                <a:gd name="T17" fmla="*/ 0 h 347"/>
                <a:gd name="T18" fmla="*/ 742 w 1075"/>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5"/>
                <a:gd name="T31" fmla="*/ 0 h 347"/>
                <a:gd name="T32" fmla="*/ 1075 w 1075"/>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5" h="347">
                  <a:moveTo>
                    <a:pt x="742" y="0"/>
                  </a:moveTo>
                  <a:lnTo>
                    <a:pt x="273" y="0"/>
                  </a:lnTo>
                  <a:lnTo>
                    <a:pt x="64" y="188"/>
                  </a:lnTo>
                  <a:lnTo>
                    <a:pt x="0" y="321"/>
                  </a:lnTo>
                  <a:lnTo>
                    <a:pt x="528" y="347"/>
                  </a:lnTo>
                  <a:lnTo>
                    <a:pt x="928" y="285"/>
                  </a:lnTo>
                  <a:lnTo>
                    <a:pt x="1075" y="266"/>
                  </a:lnTo>
                  <a:lnTo>
                    <a:pt x="956" y="117"/>
                  </a:lnTo>
                  <a:lnTo>
                    <a:pt x="742" y="0"/>
                  </a:lnTo>
                  <a:close/>
                </a:path>
              </a:pathLst>
            </a:custGeom>
            <a:solidFill>
              <a:srgbClr val="F2F2FF"/>
            </a:solidFill>
            <a:ln w="9525">
              <a:noFill/>
              <a:round/>
              <a:headEnd/>
              <a:tailEnd/>
            </a:ln>
          </p:spPr>
          <p:txBody>
            <a:bodyPr/>
            <a:lstStyle/>
            <a:p>
              <a:endParaRPr lang="en-US">
                <a:latin typeface="Calibri" pitchFamily="34" charset="0"/>
              </a:endParaRPr>
            </a:p>
          </p:txBody>
        </p:sp>
        <p:sp>
          <p:nvSpPr>
            <p:cNvPr id="23612" name="Freeform 295"/>
            <p:cNvSpPr>
              <a:spLocks/>
            </p:cNvSpPr>
            <p:nvPr/>
          </p:nvSpPr>
          <p:spPr bwMode="auto">
            <a:xfrm>
              <a:off x="445" y="1929"/>
              <a:ext cx="1514" cy="710"/>
            </a:xfrm>
            <a:custGeom>
              <a:avLst/>
              <a:gdLst>
                <a:gd name="T0" fmla="*/ 314 w 1514"/>
                <a:gd name="T1" fmla="*/ 69 h 710"/>
                <a:gd name="T2" fmla="*/ 179 w 1514"/>
                <a:gd name="T3" fmla="*/ 0 h 710"/>
                <a:gd name="T4" fmla="*/ 152 w 1514"/>
                <a:gd name="T5" fmla="*/ 0 h 710"/>
                <a:gd name="T6" fmla="*/ 121 w 1514"/>
                <a:gd name="T7" fmla="*/ 38 h 710"/>
                <a:gd name="T8" fmla="*/ 83 w 1514"/>
                <a:gd name="T9" fmla="*/ 50 h 710"/>
                <a:gd name="T10" fmla="*/ 0 w 1514"/>
                <a:gd name="T11" fmla="*/ 219 h 710"/>
                <a:gd name="T12" fmla="*/ 21 w 1514"/>
                <a:gd name="T13" fmla="*/ 261 h 710"/>
                <a:gd name="T14" fmla="*/ 595 w 1514"/>
                <a:gd name="T15" fmla="*/ 522 h 710"/>
                <a:gd name="T16" fmla="*/ 690 w 1514"/>
                <a:gd name="T17" fmla="*/ 556 h 710"/>
                <a:gd name="T18" fmla="*/ 833 w 1514"/>
                <a:gd name="T19" fmla="*/ 575 h 710"/>
                <a:gd name="T20" fmla="*/ 1188 w 1514"/>
                <a:gd name="T21" fmla="*/ 655 h 710"/>
                <a:gd name="T22" fmla="*/ 1254 w 1514"/>
                <a:gd name="T23" fmla="*/ 643 h 710"/>
                <a:gd name="T24" fmla="*/ 1416 w 1514"/>
                <a:gd name="T25" fmla="*/ 710 h 710"/>
                <a:gd name="T26" fmla="*/ 1504 w 1514"/>
                <a:gd name="T27" fmla="*/ 710 h 710"/>
                <a:gd name="T28" fmla="*/ 1514 w 1514"/>
                <a:gd name="T29" fmla="*/ 643 h 710"/>
                <a:gd name="T30" fmla="*/ 314 w 1514"/>
                <a:gd name="T31" fmla="*/ 69 h 710"/>
                <a:gd name="T32" fmla="*/ 314 w 1514"/>
                <a:gd name="T33" fmla="*/ 69 h 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4"/>
                <a:gd name="T52" fmla="*/ 0 h 710"/>
                <a:gd name="T53" fmla="*/ 1514 w 1514"/>
                <a:gd name="T54" fmla="*/ 710 h 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4" h="710">
                  <a:moveTo>
                    <a:pt x="314" y="69"/>
                  </a:moveTo>
                  <a:lnTo>
                    <a:pt x="179" y="0"/>
                  </a:lnTo>
                  <a:lnTo>
                    <a:pt x="152" y="0"/>
                  </a:lnTo>
                  <a:lnTo>
                    <a:pt x="121" y="38"/>
                  </a:lnTo>
                  <a:lnTo>
                    <a:pt x="83" y="50"/>
                  </a:lnTo>
                  <a:lnTo>
                    <a:pt x="0" y="219"/>
                  </a:lnTo>
                  <a:lnTo>
                    <a:pt x="21" y="261"/>
                  </a:lnTo>
                  <a:lnTo>
                    <a:pt x="595" y="522"/>
                  </a:lnTo>
                  <a:lnTo>
                    <a:pt x="690" y="556"/>
                  </a:lnTo>
                  <a:lnTo>
                    <a:pt x="833" y="575"/>
                  </a:lnTo>
                  <a:lnTo>
                    <a:pt x="1188" y="655"/>
                  </a:lnTo>
                  <a:lnTo>
                    <a:pt x="1254" y="643"/>
                  </a:lnTo>
                  <a:lnTo>
                    <a:pt x="1416" y="710"/>
                  </a:lnTo>
                  <a:lnTo>
                    <a:pt x="1504" y="710"/>
                  </a:lnTo>
                  <a:lnTo>
                    <a:pt x="1514" y="643"/>
                  </a:lnTo>
                  <a:lnTo>
                    <a:pt x="314" y="69"/>
                  </a:lnTo>
                  <a:close/>
                </a:path>
              </a:pathLst>
            </a:custGeom>
            <a:solidFill>
              <a:srgbClr val="FFE600"/>
            </a:solidFill>
            <a:ln w="9525">
              <a:noFill/>
              <a:round/>
              <a:headEnd/>
              <a:tailEnd/>
            </a:ln>
          </p:spPr>
          <p:txBody>
            <a:bodyPr/>
            <a:lstStyle/>
            <a:p>
              <a:endParaRPr lang="en-US">
                <a:latin typeface="Calibri" pitchFamily="34" charset="0"/>
              </a:endParaRPr>
            </a:p>
          </p:txBody>
        </p:sp>
        <p:sp>
          <p:nvSpPr>
            <p:cNvPr id="23613" name="Freeform 296"/>
            <p:cNvSpPr>
              <a:spLocks/>
            </p:cNvSpPr>
            <p:nvPr/>
          </p:nvSpPr>
          <p:spPr bwMode="auto">
            <a:xfrm>
              <a:off x="721" y="1984"/>
              <a:ext cx="1254" cy="615"/>
            </a:xfrm>
            <a:custGeom>
              <a:avLst/>
              <a:gdLst>
                <a:gd name="T0" fmla="*/ 93 w 1254"/>
                <a:gd name="T1" fmla="*/ 0 h 615"/>
                <a:gd name="T2" fmla="*/ 0 w 1254"/>
                <a:gd name="T3" fmla="*/ 17 h 615"/>
                <a:gd name="T4" fmla="*/ 914 w 1254"/>
                <a:gd name="T5" fmla="*/ 501 h 615"/>
                <a:gd name="T6" fmla="*/ 1085 w 1254"/>
                <a:gd name="T7" fmla="*/ 567 h 615"/>
                <a:gd name="T8" fmla="*/ 1214 w 1254"/>
                <a:gd name="T9" fmla="*/ 615 h 615"/>
                <a:gd name="T10" fmla="*/ 1254 w 1254"/>
                <a:gd name="T11" fmla="*/ 562 h 615"/>
                <a:gd name="T12" fmla="*/ 1173 w 1254"/>
                <a:gd name="T13" fmla="*/ 501 h 615"/>
                <a:gd name="T14" fmla="*/ 1005 w 1254"/>
                <a:gd name="T15" fmla="*/ 463 h 615"/>
                <a:gd name="T16" fmla="*/ 985 w 1254"/>
                <a:gd name="T17" fmla="*/ 425 h 615"/>
                <a:gd name="T18" fmla="*/ 869 w 1254"/>
                <a:gd name="T19" fmla="*/ 358 h 615"/>
                <a:gd name="T20" fmla="*/ 781 w 1254"/>
                <a:gd name="T21" fmla="*/ 311 h 615"/>
                <a:gd name="T22" fmla="*/ 702 w 1254"/>
                <a:gd name="T23" fmla="*/ 308 h 615"/>
                <a:gd name="T24" fmla="*/ 650 w 1254"/>
                <a:gd name="T25" fmla="*/ 263 h 615"/>
                <a:gd name="T26" fmla="*/ 93 w 1254"/>
                <a:gd name="T27" fmla="*/ 0 h 615"/>
                <a:gd name="T28" fmla="*/ 93 w 1254"/>
                <a:gd name="T29" fmla="*/ 0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615"/>
                <a:gd name="T47" fmla="*/ 1254 w 1254"/>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615">
                  <a:moveTo>
                    <a:pt x="93" y="0"/>
                  </a:moveTo>
                  <a:lnTo>
                    <a:pt x="0" y="17"/>
                  </a:lnTo>
                  <a:lnTo>
                    <a:pt x="914" y="501"/>
                  </a:lnTo>
                  <a:lnTo>
                    <a:pt x="1085" y="567"/>
                  </a:lnTo>
                  <a:lnTo>
                    <a:pt x="1214" y="615"/>
                  </a:lnTo>
                  <a:lnTo>
                    <a:pt x="1254" y="562"/>
                  </a:lnTo>
                  <a:lnTo>
                    <a:pt x="1173" y="501"/>
                  </a:lnTo>
                  <a:lnTo>
                    <a:pt x="1005" y="463"/>
                  </a:lnTo>
                  <a:lnTo>
                    <a:pt x="985" y="425"/>
                  </a:lnTo>
                  <a:lnTo>
                    <a:pt x="869" y="358"/>
                  </a:lnTo>
                  <a:lnTo>
                    <a:pt x="781" y="311"/>
                  </a:lnTo>
                  <a:lnTo>
                    <a:pt x="702" y="308"/>
                  </a:lnTo>
                  <a:lnTo>
                    <a:pt x="650" y="263"/>
                  </a:lnTo>
                  <a:lnTo>
                    <a:pt x="93" y="0"/>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4" name="Freeform 297"/>
            <p:cNvSpPr>
              <a:spLocks/>
            </p:cNvSpPr>
            <p:nvPr/>
          </p:nvSpPr>
          <p:spPr bwMode="auto">
            <a:xfrm>
              <a:off x="843" y="1732"/>
              <a:ext cx="1389" cy="347"/>
            </a:xfrm>
            <a:custGeom>
              <a:avLst/>
              <a:gdLst>
                <a:gd name="T0" fmla="*/ 0 w 1389"/>
                <a:gd name="T1" fmla="*/ 48 h 347"/>
                <a:gd name="T2" fmla="*/ 133 w 1389"/>
                <a:gd name="T3" fmla="*/ 15 h 347"/>
                <a:gd name="T4" fmla="*/ 761 w 1389"/>
                <a:gd name="T5" fmla="*/ 10 h 347"/>
                <a:gd name="T6" fmla="*/ 930 w 1389"/>
                <a:gd name="T7" fmla="*/ 0 h 347"/>
                <a:gd name="T8" fmla="*/ 1013 w 1389"/>
                <a:gd name="T9" fmla="*/ 60 h 347"/>
                <a:gd name="T10" fmla="*/ 1292 w 1389"/>
                <a:gd name="T11" fmla="*/ 280 h 347"/>
                <a:gd name="T12" fmla="*/ 1389 w 1389"/>
                <a:gd name="T13" fmla="*/ 344 h 347"/>
                <a:gd name="T14" fmla="*/ 1366 w 1389"/>
                <a:gd name="T15" fmla="*/ 347 h 347"/>
                <a:gd name="T16" fmla="*/ 1316 w 1389"/>
                <a:gd name="T17" fmla="*/ 344 h 347"/>
                <a:gd name="T18" fmla="*/ 1161 w 1389"/>
                <a:gd name="T19" fmla="*/ 285 h 347"/>
                <a:gd name="T20" fmla="*/ 1075 w 1389"/>
                <a:gd name="T21" fmla="*/ 271 h 347"/>
                <a:gd name="T22" fmla="*/ 854 w 1389"/>
                <a:gd name="T23" fmla="*/ 259 h 347"/>
                <a:gd name="T24" fmla="*/ 802 w 1389"/>
                <a:gd name="T25" fmla="*/ 280 h 347"/>
                <a:gd name="T26" fmla="*/ 744 w 1389"/>
                <a:gd name="T27" fmla="*/ 259 h 347"/>
                <a:gd name="T28" fmla="*/ 642 w 1389"/>
                <a:gd name="T29" fmla="*/ 216 h 347"/>
                <a:gd name="T30" fmla="*/ 573 w 1389"/>
                <a:gd name="T31" fmla="*/ 181 h 347"/>
                <a:gd name="T32" fmla="*/ 521 w 1389"/>
                <a:gd name="T33" fmla="*/ 188 h 347"/>
                <a:gd name="T34" fmla="*/ 492 w 1389"/>
                <a:gd name="T35" fmla="*/ 207 h 347"/>
                <a:gd name="T36" fmla="*/ 464 w 1389"/>
                <a:gd name="T37" fmla="*/ 212 h 347"/>
                <a:gd name="T38" fmla="*/ 390 w 1389"/>
                <a:gd name="T39" fmla="*/ 259 h 347"/>
                <a:gd name="T40" fmla="*/ 192 w 1389"/>
                <a:gd name="T41" fmla="*/ 157 h 347"/>
                <a:gd name="T42" fmla="*/ 61 w 1389"/>
                <a:gd name="T43" fmla="*/ 91 h 347"/>
                <a:gd name="T44" fmla="*/ 0 w 1389"/>
                <a:gd name="T45" fmla="*/ 48 h 347"/>
                <a:gd name="T46" fmla="*/ 0 w 1389"/>
                <a:gd name="T47" fmla="*/ 48 h 3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9"/>
                <a:gd name="T73" fmla="*/ 0 h 347"/>
                <a:gd name="T74" fmla="*/ 1389 w 1389"/>
                <a:gd name="T75" fmla="*/ 347 h 3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9" h="347">
                  <a:moveTo>
                    <a:pt x="0" y="48"/>
                  </a:moveTo>
                  <a:lnTo>
                    <a:pt x="133" y="15"/>
                  </a:lnTo>
                  <a:lnTo>
                    <a:pt x="761" y="10"/>
                  </a:lnTo>
                  <a:lnTo>
                    <a:pt x="930" y="0"/>
                  </a:lnTo>
                  <a:lnTo>
                    <a:pt x="1013" y="60"/>
                  </a:lnTo>
                  <a:lnTo>
                    <a:pt x="1292" y="280"/>
                  </a:lnTo>
                  <a:lnTo>
                    <a:pt x="1389" y="344"/>
                  </a:lnTo>
                  <a:lnTo>
                    <a:pt x="1366" y="347"/>
                  </a:lnTo>
                  <a:lnTo>
                    <a:pt x="1316" y="344"/>
                  </a:lnTo>
                  <a:lnTo>
                    <a:pt x="1161" y="285"/>
                  </a:lnTo>
                  <a:lnTo>
                    <a:pt x="1075" y="271"/>
                  </a:lnTo>
                  <a:lnTo>
                    <a:pt x="854" y="259"/>
                  </a:lnTo>
                  <a:lnTo>
                    <a:pt x="802" y="280"/>
                  </a:lnTo>
                  <a:lnTo>
                    <a:pt x="744" y="259"/>
                  </a:lnTo>
                  <a:lnTo>
                    <a:pt x="642" y="216"/>
                  </a:lnTo>
                  <a:lnTo>
                    <a:pt x="573" y="181"/>
                  </a:lnTo>
                  <a:lnTo>
                    <a:pt x="521" y="188"/>
                  </a:lnTo>
                  <a:lnTo>
                    <a:pt x="492" y="207"/>
                  </a:lnTo>
                  <a:lnTo>
                    <a:pt x="464" y="212"/>
                  </a:lnTo>
                  <a:lnTo>
                    <a:pt x="390" y="259"/>
                  </a:lnTo>
                  <a:lnTo>
                    <a:pt x="192" y="157"/>
                  </a:lnTo>
                  <a:lnTo>
                    <a:pt x="61" y="91"/>
                  </a:lnTo>
                  <a:lnTo>
                    <a:pt x="0" y="48"/>
                  </a:lnTo>
                  <a:close/>
                </a:path>
              </a:pathLst>
            </a:custGeom>
            <a:solidFill>
              <a:srgbClr val="FFF2F2"/>
            </a:solidFill>
            <a:ln w="9525">
              <a:noFill/>
              <a:round/>
              <a:headEnd/>
              <a:tailEnd/>
            </a:ln>
          </p:spPr>
          <p:txBody>
            <a:bodyPr/>
            <a:lstStyle/>
            <a:p>
              <a:endParaRPr lang="en-US">
                <a:latin typeface="Calibri" pitchFamily="34" charset="0"/>
              </a:endParaRPr>
            </a:p>
          </p:txBody>
        </p:sp>
        <p:sp>
          <p:nvSpPr>
            <p:cNvPr id="23615" name="Freeform 298"/>
            <p:cNvSpPr>
              <a:spLocks/>
            </p:cNvSpPr>
            <p:nvPr/>
          </p:nvSpPr>
          <p:spPr bwMode="auto">
            <a:xfrm>
              <a:off x="1495" y="1718"/>
              <a:ext cx="142" cy="242"/>
            </a:xfrm>
            <a:custGeom>
              <a:avLst/>
              <a:gdLst>
                <a:gd name="T0" fmla="*/ 21 w 142"/>
                <a:gd name="T1" fmla="*/ 0 h 242"/>
                <a:gd name="T2" fmla="*/ 76 w 142"/>
                <a:gd name="T3" fmla="*/ 5 h 242"/>
                <a:gd name="T4" fmla="*/ 114 w 142"/>
                <a:gd name="T5" fmla="*/ 31 h 242"/>
                <a:gd name="T6" fmla="*/ 133 w 142"/>
                <a:gd name="T7" fmla="*/ 62 h 242"/>
                <a:gd name="T8" fmla="*/ 142 w 142"/>
                <a:gd name="T9" fmla="*/ 116 h 242"/>
                <a:gd name="T10" fmla="*/ 142 w 142"/>
                <a:gd name="T11" fmla="*/ 145 h 242"/>
                <a:gd name="T12" fmla="*/ 119 w 142"/>
                <a:gd name="T13" fmla="*/ 195 h 242"/>
                <a:gd name="T14" fmla="*/ 95 w 142"/>
                <a:gd name="T15" fmla="*/ 226 h 242"/>
                <a:gd name="T16" fmla="*/ 64 w 142"/>
                <a:gd name="T17" fmla="*/ 242 h 242"/>
                <a:gd name="T18" fmla="*/ 4 w 142"/>
                <a:gd name="T19" fmla="*/ 240 h 242"/>
                <a:gd name="T20" fmla="*/ 0 w 142"/>
                <a:gd name="T21" fmla="*/ 204 h 242"/>
                <a:gd name="T22" fmla="*/ 35 w 142"/>
                <a:gd name="T23" fmla="*/ 211 h 242"/>
                <a:gd name="T24" fmla="*/ 64 w 142"/>
                <a:gd name="T25" fmla="*/ 209 h 242"/>
                <a:gd name="T26" fmla="*/ 88 w 142"/>
                <a:gd name="T27" fmla="*/ 192 h 242"/>
                <a:gd name="T28" fmla="*/ 104 w 142"/>
                <a:gd name="T29" fmla="*/ 176 h 242"/>
                <a:gd name="T30" fmla="*/ 114 w 142"/>
                <a:gd name="T31" fmla="*/ 133 h 242"/>
                <a:gd name="T32" fmla="*/ 109 w 142"/>
                <a:gd name="T33" fmla="*/ 86 h 242"/>
                <a:gd name="T34" fmla="*/ 83 w 142"/>
                <a:gd name="T35" fmla="*/ 50 h 242"/>
                <a:gd name="T36" fmla="*/ 42 w 142"/>
                <a:gd name="T37" fmla="*/ 36 h 242"/>
                <a:gd name="T38" fmla="*/ 31 w 142"/>
                <a:gd name="T39" fmla="*/ 40 h 242"/>
                <a:gd name="T40" fmla="*/ 2 w 142"/>
                <a:gd name="T41" fmla="*/ 59 h 242"/>
                <a:gd name="T42" fmla="*/ 2 w 142"/>
                <a:gd name="T43" fmla="*/ 5 h 242"/>
                <a:gd name="T44" fmla="*/ 21 w 142"/>
                <a:gd name="T45" fmla="*/ 0 h 242"/>
                <a:gd name="T46" fmla="*/ 21 w 142"/>
                <a:gd name="T47" fmla="*/ 0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242"/>
                <a:gd name="T74" fmla="*/ 142 w 142"/>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242">
                  <a:moveTo>
                    <a:pt x="21" y="0"/>
                  </a:moveTo>
                  <a:lnTo>
                    <a:pt x="76" y="5"/>
                  </a:lnTo>
                  <a:lnTo>
                    <a:pt x="114" y="31"/>
                  </a:lnTo>
                  <a:lnTo>
                    <a:pt x="133" y="62"/>
                  </a:lnTo>
                  <a:lnTo>
                    <a:pt x="142" y="116"/>
                  </a:lnTo>
                  <a:lnTo>
                    <a:pt x="142" y="145"/>
                  </a:lnTo>
                  <a:lnTo>
                    <a:pt x="119" y="195"/>
                  </a:lnTo>
                  <a:lnTo>
                    <a:pt x="95" y="226"/>
                  </a:lnTo>
                  <a:lnTo>
                    <a:pt x="64" y="242"/>
                  </a:lnTo>
                  <a:lnTo>
                    <a:pt x="4" y="240"/>
                  </a:lnTo>
                  <a:lnTo>
                    <a:pt x="0" y="204"/>
                  </a:lnTo>
                  <a:lnTo>
                    <a:pt x="35" y="211"/>
                  </a:lnTo>
                  <a:lnTo>
                    <a:pt x="64" y="209"/>
                  </a:lnTo>
                  <a:lnTo>
                    <a:pt x="88" y="192"/>
                  </a:lnTo>
                  <a:lnTo>
                    <a:pt x="104" y="176"/>
                  </a:lnTo>
                  <a:lnTo>
                    <a:pt x="114" y="133"/>
                  </a:lnTo>
                  <a:lnTo>
                    <a:pt x="109" y="86"/>
                  </a:lnTo>
                  <a:lnTo>
                    <a:pt x="83" y="50"/>
                  </a:lnTo>
                  <a:lnTo>
                    <a:pt x="42" y="36"/>
                  </a:lnTo>
                  <a:lnTo>
                    <a:pt x="31" y="40"/>
                  </a:lnTo>
                  <a:lnTo>
                    <a:pt x="2" y="59"/>
                  </a:lnTo>
                  <a:lnTo>
                    <a:pt x="2" y="5"/>
                  </a:lnTo>
                  <a:lnTo>
                    <a:pt x="21" y="0"/>
                  </a:lnTo>
                  <a:close/>
                </a:path>
              </a:pathLst>
            </a:custGeom>
            <a:solidFill>
              <a:srgbClr val="2E4F61"/>
            </a:solidFill>
            <a:ln w="9525">
              <a:noFill/>
              <a:round/>
              <a:headEnd/>
              <a:tailEnd/>
            </a:ln>
          </p:spPr>
          <p:txBody>
            <a:bodyPr/>
            <a:lstStyle/>
            <a:p>
              <a:endParaRPr lang="en-US">
                <a:latin typeface="Calibri" pitchFamily="34" charset="0"/>
              </a:endParaRPr>
            </a:p>
          </p:txBody>
        </p:sp>
        <p:sp>
          <p:nvSpPr>
            <p:cNvPr id="23616" name="Freeform 299"/>
            <p:cNvSpPr>
              <a:spLocks/>
            </p:cNvSpPr>
            <p:nvPr/>
          </p:nvSpPr>
          <p:spPr bwMode="auto">
            <a:xfrm>
              <a:off x="1795" y="1054"/>
              <a:ext cx="104" cy="128"/>
            </a:xfrm>
            <a:custGeom>
              <a:avLst/>
              <a:gdLst>
                <a:gd name="T0" fmla="*/ 78 w 104"/>
                <a:gd name="T1" fmla="*/ 14 h 128"/>
                <a:gd name="T2" fmla="*/ 16 w 104"/>
                <a:gd name="T3" fmla="*/ 59 h 128"/>
                <a:gd name="T4" fmla="*/ 0 w 104"/>
                <a:gd name="T5" fmla="*/ 128 h 128"/>
                <a:gd name="T6" fmla="*/ 88 w 104"/>
                <a:gd name="T7" fmla="*/ 128 h 128"/>
                <a:gd name="T8" fmla="*/ 104 w 104"/>
                <a:gd name="T9" fmla="*/ 0 h 128"/>
                <a:gd name="T10" fmla="*/ 78 w 104"/>
                <a:gd name="T11" fmla="*/ 14 h 128"/>
                <a:gd name="T12" fmla="*/ 78 w 104"/>
                <a:gd name="T13" fmla="*/ 14 h 128"/>
                <a:gd name="T14" fmla="*/ 0 60000 65536"/>
                <a:gd name="T15" fmla="*/ 0 60000 65536"/>
                <a:gd name="T16" fmla="*/ 0 60000 65536"/>
                <a:gd name="T17" fmla="*/ 0 60000 65536"/>
                <a:gd name="T18" fmla="*/ 0 60000 65536"/>
                <a:gd name="T19" fmla="*/ 0 60000 65536"/>
                <a:gd name="T20" fmla="*/ 0 60000 65536"/>
                <a:gd name="T21" fmla="*/ 0 w 104"/>
                <a:gd name="T22" fmla="*/ 0 h 128"/>
                <a:gd name="T23" fmla="*/ 104 w 10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28">
                  <a:moveTo>
                    <a:pt x="78" y="14"/>
                  </a:moveTo>
                  <a:lnTo>
                    <a:pt x="16" y="59"/>
                  </a:lnTo>
                  <a:lnTo>
                    <a:pt x="0" y="128"/>
                  </a:lnTo>
                  <a:lnTo>
                    <a:pt x="88" y="128"/>
                  </a:lnTo>
                  <a:lnTo>
                    <a:pt x="104" y="0"/>
                  </a:lnTo>
                  <a:lnTo>
                    <a:pt x="78" y="14"/>
                  </a:lnTo>
                  <a:close/>
                </a:path>
              </a:pathLst>
            </a:custGeom>
            <a:solidFill>
              <a:srgbClr val="E6E6E6"/>
            </a:solidFill>
            <a:ln w="9525">
              <a:noFill/>
              <a:round/>
              <a:headEnd/>
              <a:tailEnd/>
            </a:ln>
          </p:spPr>
          <p:txBody>
            <a:bodyPr/>
            <a:lstStyle/>
            <a:p>
              <a:endParaRPr lang="en-US">
                <a:latin typeface="Calibri" pitchFamily="34" charset="0"/>
              </a:endParaRPr>
            </a:p>
          </p:txBody>
        </p:sp>
        <p:sp>
          <p:nvSpPr>
            <p:cNvPr id="23617" name="Freeform 300"/>
            <p:cNvSpPr>
              <a:spLocks/>
            </p:cNvSpPr>
            <p:nvPr/>
          </p:nvSpPr>
          <p:spPr bwMode="auto">
            <a:xfrm>
              <a:off x="643" y="707"/>
              <a:ext cx="468" cy="722"/>
            </a:xfrm>
            <a:custGeom>
              <a:avLst/>
              <a:gdLst>
                <a:gd name="T0" fmla="*/ 71 w 468"/>
                <a:gd name="T1" fmla="*/ 64 h 722"/>
                <a:gd name="T2" fmla="*/ 35 w 468"/>
                <a:gd name="T3" fmla="*/ 342 h 722"/>
                <a:gd name="T4" fmla="*/ 23 w 468"/>
                <a:gd name="T5" fmla="*/ 553 h 722"/>
                <a:gd name="T6" fmla="*/ 0 w 468"/>
                <a:gd name="T7" fmla="*/ 698 h 722"/>
                <a:gd name="T8" fmla="*/ 31 w 468"/>
                <a:gd name="T9" fmla="*/ 707 h 722"/>
                <a:gd name="T10" fmla="*/ 83 w 468"/>
                <a:gd name="T11" fmla="*/ 717 h 722"/>
                <a:gd name="T12" fmla="*/ 190 w 468"/>
                <a:gd name="T13" fmla="*/ 722 h 722"/>
                <a:gd name="T14" fmla="*/ 240 w 468"/>
                <a:gd name="T15" fmla="*/ 700 h 722"/>
                <a:gd name="T16" fmla="*/ 285 w 468"/>
                <a:gd name="T17" fmla="*/ 660 h 722"/>
                <a:gd name="T18" fmla="*/ 361 w 468"/>
                <a:gd name="T19" fmla="*/ 722 h 722"/>
                <a:gd name="T20" fmla="*/ 435 w 468"/>
                <a:gd name="T21" fmla="*/ 304 h 722"/>
                <a:gd name="T22" fmla="*/ 468 w 468"/>
                <a:gd name="T23" fmla="*/ 131 h 722"/>
                <a:gd name="T24" fmla="*/ 452 w 468"/>
                <a:gd name="T25" fmla="*/ 31 h 722"/>
                <a:gd name="T26" fmla="*/ 440 w 468"/>
                <a:gd name="T27" fmla="*/ 5 h 722"/>
                <a:gd name="T28" fmla="*/ 423 w 468"/>
                <a:gd name="T29" fmla="*/ 0 h 722"/>
                <a:gd name="T30" fmla="*/ 235 w 468"/>
                <a:gd name="T31" fmla="*/ 29 h 722"/>
                <a:gd name="T32" fmla="*/ 71 w 468"/>
                <a:gd name="T33" fmla="*/ 64 h 722"/>
                <a:gd name="T34" fmla="*/ 71 w 468"/>
                <a:gd name="T35" fmla="*/ 64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8"/>
                <a:gd name="T55" fmla="*/ 0 h 722"/>
                <a:gd name="T56" fmla="*/ 468 w 468"/>
                <a:gd name="T57" fmla="*/ 722 h 7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8" h="722">
                  <a:moveTo>
                    <a:pt x="71" y="64"/>
                  </a:moveTo>
                  <a:lnTo>
                    <a:pt x="35" y="342"/>
                  </a:lnTo>
                  <a:lnTo>
                    <a:pt x="23" y="553"/>
                  </a:lnTo>
                  <a:lnTo>
                    <a:pt x="0" y="698"/>
                  </a:lnTo>
                  <a:lnTo>
                    <a:pt x="31" y="707"/>
                  </a:lnTo>
                  <a:lnTo>
                    <a:pt x="83" y="717"/>
                  </a:lnTo>
                  <a:lnTo>
                    <a:pt x="190" y="722"/>
                  </a:lnTo>
                  <a:lnTo>
                    <a:pt x="240" y="700"/>
                  </a:lnTo>
                  <a:lnTo>
                    <a:pt x="285" y="660"/>
                  </a:lnTo>
                  <a:lnTo>
                    <a:pt x="361" y="722"/>
                  </a:lnTo>
                  <a:lnTo>
                    <a:pt x="435" y="304"/>
                  </a:lnTo>
                  <a:lnTo>
                    <a:pt x="468" y="131"/>
                  </a:lnTo>
                  <a:lnTo>
                    <a:pt x="452" y="31"/>
                  </a:lnTo>
                  <a:lnTo>
                    <a:pt x="440" y="5"/>
                  </a:lnTo>
                  <a:lnTo>
                    <a:pt x="423" y="0"/>
                  </a:lnTo>
                  <a:lnTo>
                    <a:pt x="235" y="29"/>
                  </a:lnTo>
                  <a:lnTo>
                    <a:pt x="71" y="64"/>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18" name="Freeform 301"/>
            <p:cNvSpPr>
              <a:spLocks/>
            </p:cNvSpPr>
            <p:nvPr/>
          </p:nvSpPr>
          <p:spPr bwMode="auto">
            <a:xfrm>
              <a:off x="324" y="1336"/>
              <a:ext cx="740" cy="422"/>
            </a:xfrm>
            <a:custGeom>
              <a:avLst/>
              <a:gdLst>
                <a:gd name="T0" fmla="*/ 47 w 740"/>
                <a:gd name="T1" fmla="*/ 0 h 422"/>
                <a:gd name="T2" fmla="*/ 238 w 740"/>
                <a:gd name="T3" fmla="*/ 59 h 422"/>
                <a:gd name="T4" fmla="*/ 350 w 740"/>
                <a:gd name="T5" fmla="*/ 76 h 422"/>
                <a:gd name="T6" fmla="*/ 435 w 740"/>
                <a:gd name="T7" fmla="*/ 88 h 422"/>
                <a:gd name="T8" fmla="*/ 490 w 740"/>
                <a:gd name="T9" fmla="*/ 90 h 422"/>
                <a:gd name="T10" fmla="*/ 526 w 740"/>
                <a:gd name="T11" fmla="*/ 90 h 422"/>
                <a:gd name="T12" fmla="*/ 552 w 740"/>
                <a:gd name="T13" fmla="*/ 78 h 422"/>
                <a:gd name="T14" fmla="*/ 602 w 740"/>
                <a:gd name="T15" fmla="*/ 38 h 422"/>
                <a:gd name="T16" fmla="*/ 635 w 740"/>
                <a:gd name="T17" fmla="*/ 140 h 422"/>
                <a:gd name="T18" fmla="*/ 647 w 740"/>
                <a:gd name="T19" fmla="*/ 218 h 422"/>
                <a:gd name="T20" fmla="*/ 740 w 740"/>
                <a:gd name="T21" fmla="*/ 418 h 422"/>
                <a:gd name="T22" fmla="*/ 614 w 740"/>
                <a:gd name="T23" fmla="*/ 418 h 422"/>
                <a:gd name="T24" fmla="*/ 526 w 740"/>
                <a:gd name="T25" fmla="*/ 422 h 422"/>
                <a:gd name="T26" fmla="*/ 178 w 740"/>
                <a:gd name="T27" fmla="*/ 401 h 422"/>
                <a:gd name="T28" fmla="*/ 171 w 740"/>
                <a:gd name="T29" fmla="*/ 337 h 422"/>
                <a:gd name="T30" fmla="*/ 162 w 740"/>
                <a:gd name="T31" fmla="*/ 304 h 422"/>
                <a:gd name="T32" fmla="*/ 147 w 740"/>
                <a:gd name="T33" fmla="*/ 273 h 422"/>
                <a:gd name="T34" fmla="*/ 131 w 740"/>
                <a:gd name="T35" fmla="*/ 266 h 422"/>
                <a:gd name="T36" fmla="*/ 135 w 740"/>
                <a:gd name="T37" fmla="*/ 204 h 422"/>
                <a:gd name="T38" fmla="*/ 54 w 740"/>
                <a:gd name="T39" fmla="*/ 195 h 422"/>
                <a:gd name="T40" fmla="*/ 0 w 740"/>
                <a:gd name="T41" fmla="*/ 7 h 422"/>
                <a:gd name="T42" fmla="*/ 47 w 740"/>
                <a:gd name="T43" fmla="*/ 0 h 422"/>
                <a:gd name="T44" fmla="*/ 47 w 740"/>
                <a:gd name="T45" fmla="*/ 0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422"/>
                <a:gd name="T71" fmla="*/ 740 w 740"/>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422">
                  <a:moveTo>
                    <a:pt x="47" y="0"/>
                  </a:moveTo>
                  <a:lnTo>
                    <a:pt x="238" y="59"/>
                  </a:lnTo>
                  <a:lnTo>
                    <a:pt x="350" y="76"/>
                  </a:lnTo>
                  <a:lnTo>
                    <a:pt x="435" y="88"/>
                  </a:lnTo>
                  <a:lnTo>
                    <a:pt x="490" y="90"/>
                  </a:lnTo>
                  <a:lnTo>
                    <a:pt x="526" y="90"/>
                  </a:lnTo>
                  <a:lnTo>
                    <a:pt x="552" y="78"/>
                  </a:lnTo>
                  <a:lnTo>
                    <a:pt x="602" y="38"/>
                  </a:lnTo>
                  <a:lnTo>
                    <a:pt x="635" y="140"/>
                  </a:lnTo>
                  <a:lnTo>
                    <a:pt x="647" y="218"/>
                  </a:lnTo>
                  <a:lnTo>
                    <a:pt x="740" y="418"/>
                  </a:lnTo>
                  <a:lnTo>
                    <a:pt x="614" y="418"/>
                  </a:lnTo>
                  <a:lnTo>
                    <a:pt x="526" y="422"/>
                  </a:lnTo>
                  <a:lnTo>
                    <a:pt x="178" y="401"/>
                  </a:lnTo>
                  <a:lnTo>
                    <a:pt x="171" y="337"/>
                  </a:lnTo>
                  <a:lnTo>
                    <a:pt x="162" y="304"/>
                  </a:lnTo>
                  <a:lnTo>
                    <a:pt x="147" y="273"/>
                  </a:lnTo>
                  <a:lnTo>
                    <a:pt x="131" y="266"/>
                  </a:lnTo>
                  <a:lnTo>
                    <a:pt x="135" y="204"/>
                  </a:lnTo>
                  <a:lnTo>
                    <a:pt x="54" y="195"/>
                  </a:lnTo>
                  <a:lnTo>
                    <a:pt x="0" y="7"/>
                  </a:lnTo>
                  <a:lnTo>
                    <a:pt x="47" y="0"/>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19" name="Freeform 302"/>
            <p:cNvSpPr>
              <a:spLocks/>
            </p:cNvSpPr>
            <p:nvPr/>
          </p:nvSpPr>
          <p:spPr bwMode="auto">
            <a:xfrm>
              <a:off x="790" y="956"/>
              <a:ext cx="188" cy="544"/>
            </a:xfrm>
            <a:custGeom>
              <a:avLst/>
              <a:gdLst>
                <a:gd name="T0" fmla="*/ 169 w 188"/>
                <a:gd name="T1" fmla="*/ 17 h 544"/>
                <a:gd name="T2" fmla="*/ 136 w 188"/>
                <a:gd name="T3" fmla="*/ 95 h 544"/>
                <a:gd name="T4" fmla="*/ 169 w 188"/>
                <a:gd name="T5" fmla="*/ 314 h 544"/>
                <a:gd name="T6" fmla="*/ 188 w 188"/>
                <a:gd name="T7" fmla="*/ 451 h 544"/>
                <a:gd name="T8" fmla="*/ 188 w 188"/>
                <a:gd name="T9" fmla="*/ 511 h 544"/>
                <a:gd name="T10" fmla="*/ 176 w 188"/>
                <a:gd name="T11" fmla="*/ 544 h 544"/>
                <a:gd name="T12" fmla="*/ 131 w 188"/>
                <a:gd name="T13" fmla="*/ 420 h 544"/>
                <a:gd name="T14" fmla="*/ 119 w 188"/>
                <a:gd name="T15" fmla="*/ 430 h 544"/>
                <a:gd name="T16" fmla="*/ 93 w 188"/>
                <a:gd name="T17" fmla="*/ 456 h 544"/>
                <a:gd name="T18" fmla="*/ 62 w 188"/>
                <a:gd name="T19" fmla="*/ 470 h 544"/>
                <a:gd name="T20" fmla="*/ 26 w 188"/>
                <a:gd name="T21" fmla="*/ 473 h 544"/>
                <a:gd name="T22" fmla="*/ 3 w 188"/>
                <a:gd name="T23" fmla="*/ 468 h 544"/>
                <a:gd name="T24" fmla="*/ 0 w 188"/>
                <a:gd name="T25" fmla="*/ 430 h 544"/>
                <a:gd name="T26" fmla="*/ 12 w 188"/>
                <a:gd name="T27" fmla="*/ 333 h 544"/>
                <a:gd name="T28" fmla="*/ 98 w 188"/>
                <a:gd name="T29" fmla="*/ 155 h 544"/>
                <a:gd name="T30" fmla="*/ 107 w 188"/>
                <a:gd name="T31" fmla="*/ 107 h 544"/>
                <a:gd name="T32" fmla="*/ 100 w 188"/>
                <a:gd name="T33" fmla="*/ 81 h 544"/>
                <a:gd name="T34" fmla="*/ 53 w 188"/>
                <a:gd name="T35" fmla="*/ 3 h 544"/>
                <a:gd name="T36" fmla="*/ 107 w 188"/>
                <a:gd name="T37" fmla="*/ 0 h 544"/>
                <a:gd name="T38" fmla="*/ 148 w 188"/>
                <a:gd name="T39" fmla="*/ 0 h 544"/>
                <a:gd name="T40" fmla="*/ 169 w 188"/>
                <a:gd name="T41" fmla="*/ 17 h 544"/>
                <a:gd name="T42" fmla="*/ 169 w 188"/>
                <a:gd name="T43" fmla="*/ 17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544"/>
                <a:gd name="T68" fmla="*/ 188 w 188"/>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544">
                  <a:moveTo>
                    <a:pt x="169" y="17"/>
                  </a:moveTo>
                  <a:lnTo>
                    <a:pt x="136" y="95"/>
                  </a:lnTo>
                  <a:lnTo>
                    <a:pt x="169" y="314"/>
                  </a:lnTo>
                  <a:lnTo>
                    <a:pt x="188" y="451"/>
                  </a:lnTo>
                  <a:lnTo>
                    <a:pt x="188" y="511"/>
                  </a:lnTo>
                  <a:lnTo>
                    <a:pt x="176" y="544"/>
                  </a:lnTo>
                  <a:lnTo>
                    <a:pt x="131" y="420"/>
                  </a:lnTo>
                  <a:lnTo>
                    <a:pt x="119" y="430"/>
                  </a:lnTo>
                  <a:lnTo>
                    <a:pt x="93" y="456"/>
                  </a:lnTo>
                  <a:lnTo>
                    <a:pt x="62" y="470"/>
                  </a:lnTo>
                  <a:lnTo>
                    <a:pt x="26" y="473"/>
                  </a:lnTo>
                  <a:lnTo>
                    <a:pt x="3" y="468"/>
                  </a:lnTo>
                  <a:lnTo>
                    <a:pt x="0" y="430"/>
                  </a:lnTo>
                  <a:lnTo>
                    <a:pt x="12" y="333"/>
                  </a:lnTo>
                  <a:lnTo>
                    <a:pt x="98" y="155"/>
                  </a:lnTo>
                  <a:lnTo>
                    <a:pt x="107" y="107"/>
                  </a:lnTo>
                  <a:lnTo>
                    <a:pt x="100" y="81"/>
                  </a:lnTo>
                  <a:lnTo>
                    <a:pt x="53" y="3"/>
                  </a:lnTo>
                  <a:lnTo>
                    <a:pt x="107" y="0"/>
                  </a:lnTo>
                  <a:lnTo>
                    <a:pt x="148" y="0"/>
                  </a:lnTo>
                  <a:lnTo>
                    <a:pt x="169" y="17"/>
                  </a:lnTo>
                  <a:close/>
                </a:path>
              </a:pathLst>
            </a:custGeom>
            <a:solidFill>
              <a:srgbClr val="733057"/>
            </a:solidFill>
            <a:ln w="9525">
              <a:noFill/>
              <a:round/>
              <a:headEnd/>
              <a:tailEnd/>
            </a:ln>
          </p:spPr>
          <p:txBody>
            <a:bodyPr/>
            <a:lstStyle/>
            <a:p>
              <a:endParaRPr lang="en-US">
                <a:latin typeface="Calibri" pitchFamily="34" charset="0"/>
              </a:endParaRPr>
            </a:p>
          </p:txBody>
        </p:sp>
        <p:sp>
          <p:nvSpPr>
            <p:cNvPr id="23620" name="Freeform 303"/>
            <p:cNvSpPr>
              <a:spLocks/>
            </p:cNvSpPr>
            <p:nvPr/>
          </p:nvSpPr>
          <p:spPr bwMode="auto">
            <a:xfrm>
              <a:off x="2392" y="909"/>
              <a:ext cx="176" cy="555"/>
            </a:xfrm>
            <a:custGeom>
              <a:avLst/>
              <a:gdLst>
                <a:gd name="T0" fmla="*/ 174 w 176"/>
                <a:gd name="T1" fmla="*/ 126 h 555"/>
                <a:gd name="T2" fmla="*/ 121 w 176"/>
                <a:gd name="T3" fmla="*/ 254 h 555"/>
                <a:gd name="T4" fmla="*/ 48 w 176"/>
                <a:gd name="T5" fmla="*/ 460 h 555"/>
                <a:gd name="T6" fmla="*/ 12 w 176"/>
                <a:gd name="T7" fmla="*/ 555 h 555"/>
                <a:gd name="T8" fmla="*/ 9 w 176"/>
                <a:gd name="T9" fmla="*/ 406 h 555"/>
                <a:gd name="T10" fmla="*/ 12 w 176"/>
                <a:gd name="T11" fmla="*/ 183 h 555"/>
                <a:gd name="T12" fmla="*/ 21 w 176"/>
                <a:gd name="T13" fmla="*/ 114 h 555"/>
                <a:gd name="T14" fmla="*/ 0 w 176"/>
                <a:gd name="T15" fmla="*/ 59 h 555"/>
                <a:gd name="T16" fmla="*/ 0 w 176"/>
                <a:gd name="T17" fmla="*/ 36 h 555"/>
                <a:gd name="T18" fmla="*/ 33 w 176"/>
                <a:gd name="T19" fmla="*/ 28 h 555"/>
                <a:gd name="T20" fmla="*/ 64 w 176"/>
                <a:gd name="T21" fmla="*/ 81 h 555"/>
                <a:gd name="T22" fmla="*/ 143 w 176"/>
                <a:gd name="T23" fmla="*/ 0 h 555"/>
                <a:gd name="T24" fmla="*/ 176 w 176"/>
                <a:gd name="T25" fmla="*/ 7 h 555"/>
                <a:gd name="T26" fmla="*/ 157 w 176"/>
                <a:gd name="T27" fmla="*/ 31 h 555"/>
                <a:gd name="T28" fmla="*/ 159 w 176"/>
                <a:gd name="T29" fmla="*/ 54 h 555"/>
                <a:gd name="T30" fmla="*/ 176 w 176"/>
                <a:gd name="T31" fmla="*/ 81 h 555"/>
                <a:gd name="T32" fmla="*/ 174 w 176"/>
                <a:gd name="T33" fmla="*/ 126 h 555"/>
                <a:gd name="T34" fmla="*/ 174 w 176"/>
                <a:gd name="T35" fmla="*/ 126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555"/>
                <a:gd name="T56" fmla="*/ 176 w 176"/>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555">
                  <a:moveTo>
                    <a:pt x="174" y="126"/>
                  </a:moveTo>
                  <a:lnTo>
                    <a:pt x="121" y="254"/>
                  </a:lnTo>
                  <a:lnTo>
                    <a:pt x="48" y="460"/>
                  </a:lnTo>
                  <a:lnTo>
                    <a:pt x="12" y="555"/>
                  </a:lnTo>
                  <a:lnTo>
                    <a:pt x="9" y="406"/>
                  </a:lnTo>
                  <a:lnTo>
                    <a:pt x="12" y="183"/>
                  </a:lnTo>
                  <a:lnTo>
                    <a:pt x="21" y="114"/>
                  </a:lnTo>
                  <a:lnTo>
                    <a:pt x="0" y="59"/>
                  </a:lnTo>
                  <a:lnTo>
                    <a:pt x="0" y="36"/>
                  </a:lnTo>
                  <a:lnTo>
                    <a:pt x="33" y="28"/>
                  </a:lnTo>
                  <a:lnTo>
                    <a:pt x="64" y="81"/>
                  </a:lnTo>
                  <a:lnTo>
                    <a:pt x="143" y="0"/>
                  </a:lnTo>
                  <a:lnTo>
                    <a:pt x="176" y="7"/>
                  </a:lnTo>
                  <a:lnTo>
                    <a:pt x="157" y="31"/>
                  </a:lnTo>
                  <a:lnTo>
                    <a:pt x="159" y="54"/>
                  </a:lnTo>
                  <a:lnTo>
                    <a:pt x="176" y="81"/>
                  </a:lnTo>
                  <a:lnTo>
                    <a:pt x="174" y="126"/>
                  </a:lnTo>
                  <a:close/>
                </a:path>
              </a:pathLst>
            </a:custGeom>
            <a:solidFill>
              <a:srgbClr val="FFEDED"/>
            </a:solidFill>
            <a:ln w="9525">
              <a:noFill/>
              <a:round/>
              <a:headEnd/>
              <a:tailEnd/>
            </a:ln>
          </p:spPr>
          <p:txBody>
            <a:bodyPr/>
            <a:lstStyle/>
            <a:p>
              <a:endParaRPr lang="en-US">
                <a:latin typeface="Calibri" pitchFamily="34" charset="0"/>
              </a:endParaRPr>
            </a:p>
          </p:txBody>
        </p:sp>
        <p:sp>
          <p:nvSpPr>
            <p:cNvPr id="23621" name="Freeform 304"/>
            <p:cNvSpPr>
              <a:spLocks/>
            </p:cNvSpPr>
            <p:nvPr/>
          </p:nvSpPr>
          <p:spPr bwMode="auto">
            <a:xfrm>
              <a:off x="2749" y="1125"/>
              <a:ext cx="202" cy="377"/>
            </a:xfrm>
            <a:custGeom>
              <a:avLst/>
              <a:gdLst>
                <a:gd name="T0" fmla="*/ 31 w 202"/>
                <a:gd name="T1" fmla="*/ 69 h 377"/>
                <a:gd name="T2" fmla="*/ 0 w 202"/>
                <a:gd name="T3" fmla="*/ 147 h 377"/>
                <a:gd name="T4" fmla="*/ 19 w 202"/>
                <a:gd name="T5" fmla="*/ 356 h 377"/>
                <a:gd name="T6" fmla="*/ 28 w 202"/>
                <a:gd name="T7" fmla="*/ 377 h 377"/>
                <a:gd name="T8" fmla="*/ 62 w 202"/>
                <a:gd name="T9" fmla="*/ 370 h 377"/>
                <a:gd name="T10" fmla="*/ 202 w 202"/>
                <a:gd name="T11" fmla="*/ 211 h 377"/>
                <a:gd name="T12" fmla="*/ 200 w 202"/>
                <a:gd name="T13" fmla="*/ 147 h 377"/>
                <a:gd name="T14" fmla="*/ 183 w 202"/>
                <a:gd name="T15" fmla="*/ 97 h 377"/>
                <a:gd name="T16" fmla="*/ 128 w 202"/>
                <a:gd name="T17" fmla="*/ 73 h 377"/>
                <a:gd name="T18" fmla="*/ 126 w 202"/>
                <a:gd name="T19" fmla="*/ 57 h 377"/>
                <a:gd name="T20" fmla="*/ 157 w 202"/>
                <a:gd name="T21" fmla="*/ 19 h 377"/>
                <a:gd name="T22" fmla="*/ 167 w 202"/>
                <a:gd name="T23" fmla="*/ 0 h 377"/>
                <a:gd name="T24" fmla="*/ 143 w 202"/>
                <a:gd name="T25" fmla="*/ 0 h 377"/>
                <a:gd name="T26" fmla="*/ 74 w 202"/>
                <a:gd name="T27" fmla="*/ 64 h 377"/>
                <a:gd name="T28" fmla="*/ 50 w 202"/>
                <a:gd name="T29" fmla="*/ 69 h 377"/>
                <a:gd name="T30" fmla="*/ 31 w 202"/>
                <a:gd name="T31" fmla="*/ 69 h 377"/>
                <a:gd name="T32" fmla="*/ 31 w 202"/>
                <a:gd name="T33" fmla="*/ 69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377"/>
                <a:gd name="T53" fmla="*/ 202 w 202"/>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377">
                  <a:moveTo>
                    <a:pt x="31" y="69"/>
                  </a:moveTo>
                  <a:lnTo>
                    <a:pt x="0" y="147"/>
                  </a:lnTo>
                  <a:lnTo>
                    <a:pt x="19" y="356"/>
                  </a:lnTo>
                  <a:lnTo>
                    <a:pt x="28" y="377"/>
                  </a:lnTo>
                  <a:lnTo>
                    <a:pt x="62" y="370"/>
                  </a:lnTo>
                  <a:lnTo>
                    <a:pt x="202" y="211"/>
                  </a:lnTo>
                  <a:lnTo>
                    <a:pt x="200" y="147"/>
                  </a:lnTo>
                  <a:lnTo>
                    <a:pt x="183" y="97"/>
                  </a:lnTo>
                  <a:lnTo>
                    <a:pt x="128" y="73"/>
                  </a:lnTo>
                  <a:lnTo>
                    <a:pt x="126" y="57"/>
                  </a:lnTo>
                  <a:lnTo>
                    <a:pt x="157" y="19"/>
                  </a:lnTo>
                  <a:lnTo>
                    <a:pt x="167" y="0"/>
                  </a:lnTo>
                  <a:lnTo>
                    <a:pt x="143" y="0"/>
                  </a:lnTo>
                  <a:lnTo>
                    <a:pt x="74" y="64"/>
                  </a:lnTo>
                  <a:lnTo>
                    <a:pt x="50" y="69"/>
                  </a:lnTo>
                  <a:lnTo>
                    <a:pt x="31" y="6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22" name="Freeform 305"/>
            <p:cNvSpPr>
              <a:spLocks/>
            </p:cNvSpPr>
            <p:nvPr/>
          </p:nvSpPr>
          <p:spPr bwMode="auto">
            <a:xfrm>
              <a:off x="2332" y="3598"/>
              <a:ext cx="1709" cy="318"/>
            </a:xfrm>
            <a:custGeom>
              <a:avLst/>
              <a:gdLst>
                <a:gd name="T0" fmla="*/ 1590 w 1709"/>
                <a:gd name="T1" fmla="*/ 192 h 318"/>
                <a:gd name="T2" fmla="*/ 448 w 1709"/>
                <a:gd name="T3" fmla="*/ 0 h 318"/>
                <a:gd name="T4" fmla="*/ 303 w 1709"/>
                <a:gd name="T5" fmla="*/ 0 h 318"/>
                <a:gd name="T6" fmla="*/ 153 w 1709"/>
                <a:gd name="T7" fmla="*/ 57 h 318"/>
                <a:gd name="T8" fmla="*/ 81 w 1709"/>
                <a:gd name="T9" fmla="*/ 163 h 318"/>
                <a:gd name="T10" fmla="*/ 0 w 1709"/>
                <a:gd name="T11" fmla="*/ 299 h 318"/>
                <a:gd name="T12" fmla="*/ 1709 w 1709"/>
                <a:gd name="T13" fmla="*/ 318 h 318"/>
                <a:gd name="T14" fmla="*/ 1590 w 1709"/>
                <a:gd name="T15" fmla="*/ 192 h 318"/>
                <a:gd name="T16" fmla="*/ 1590 w 1709"/>
                <a:gd name="T17" fmla="*/ 192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318"/>
                <a:gd name="T29" fmla="*/ 1709 w 1709"/>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318">
                  <a:moveTo>
                    <a:pt x="1590" y="192"/>
                  </a:moveTo>
                  <a:lnTo>
                    <a:pt x="448" y="0"/>
                  </a:lnTo>
                  <a:lnTo>
                    <a:pt x="303" y="0"/>
                  </a:lnTo>
                  <a:lnTo>
                    <a:pt x="153" y="57"/>
                  </a:lnTo>
                  <a:lnTo>
                    <a:pt x="81" y="163"/>
                  </a:lnTo>
                  <a:lnTo>
                    <a:pt x="0" y="299"/>
                  </a:lnTo>
                  <a:lnTo>
                    <a:pt x="1709" y="318"/>
                  </a:lnTo>
                  <a:lnTo>
                    <a:pt x="1590" y="192"/>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3" name="Freeform 306"/>
            <p:cNvSpPr>
              <a:spLocks/>
            </p:cNvSpPr>
            <p:nvPr/>
          </p:nvSpPr>
          <p:spPr bwMode="auto">
            <a:xfrm>
              <a:off x="1164" y="3479"/>
              <a:ext cx="692" cy="418"/>
            </a:xfrm>
            <a:custGeom>
              <a:avLst/>
              <a:gdLst>
                <a:gd name="T0" fmla="*/ 490 w 692"/>
                <a:gd name="T1" fmla="*/ 36 h 418"/>
                <a:gd name="T2" fmla="*/ 319 w 692"/>
                <a:gd name="T3" fmla="*/ 55 h 418"/>
                <a:gd name="T4" fmla="*/ 114 w 692"/>
                <a:gd name="T5" fmla="*/ 123 h 418"/>
                <a:gd name="T6" fmla="*/ 43 w 692"/>
                <a:gd name="T7" fmla="*/ 216 h 418"/>
                <a:gd name="T8" fmla="*/ 0 w 692"/>
                <a:gd name="T9" fmla="*/ 337 h 418"/>
                <a:gd name="T10" fmla="*/ 59 w 692"/>
                <a:gd name="T11" fmla="*/ 413 h 418"/>
                <a:gd name="T12" fmla="*/ 692 w 692"/>
                <a:gd name="T13" fmla="*/ 418 h 418"/>
                <a:gd name="T14" fmla="*/ 562 w 692"/>
                <a:gd name="T15" fmla="*/ 0 h 418"/>
                <a:gd name="T16" fmla="*/ 490 w 692"/>
                <a:gd name="T17" fmla="*/ 36 h 418"/>
                <a:gd name="T18" fmla="*/ 490 w 692"/>
                <a:gd name="T19" fmla="*/ 3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418"/>
                <a:gd name="T32" fmla="*/ 692 w 692"/>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418">
                  <a:moveTo>
                    <a:pt x="490" y="36"/>
                  </a:moveTo>
                  <a:lnTo>
                    <a:pt x="319" y="55"/>
                  </a:lnTo>
                  <a:lnTo>
                    <a:pt x="114" y="123"/>
                  </a:lnTo>
                  <a:lnTo>
                    <a:pt x="43" y="216"/>
                  </a:lnTo>
                  <a:lnTo>
                    <a:pt x="0" y="337"/>
                  </a:lnTo>
                  <a:lnTo>
                    <a:pt x="59" y="413"/>
                  </a:lnTo>
                  <a:lnTo>
                    <a:pt x="692" y="418"/>
                  </a:lnTo>
                  <a:lnTo>
                    <a:pt x="562" y="0"/>
                  </a:lnTo>
                  <a:lnTo>
                    <a:pt x="490" y="36"/>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24" name="Freeform 307"/>
            <p:cNvSpPr>
              <a:spLocks/>
            </p:cNvSpPr>
            <p:nvPr/>
          </p:nvSpPr>
          <p:spPr bwMode="auto">
            <a:xfrm>
              <a:off x="1573" y="1429"/>
              <a:ext cx="2590" cy="2487"/>
            </a:xfrm>
            <a:custGeom>
              <a:avLst/>
              <a:gdLst>
                <a:gd name="T0" fmla="*/ 2264 w 2590"/>
                <a:gd name="T1" fmla="*/ 0 h 2487"/>
                <a:gd name="T2" fmla="*/ 2299 w 2590"/>
                <a:gd name="T3" fmla="*/ 128 h 2487"/>
                <a:gd name="T4" fmla="*/ 2399 w 2590"/>
                <a:gd name="T5" fmla="*/ 220 h 2487"/>
                <a:gd name="T6" fmla="*/ 2547 w 2590"/>
                <a:gd name="T7" fmla="*/ 515 h 2487"/>
                <a:gd name="T8" fmla="*/ 2580 w 2590"/>
                <a:gd name="T9" fmla="*/ 825 h 2487"/>
                <a:gd name="T10" fmla="*/ 2590 w 2590"/>
                <a:gd name="T11" fmla="*/ 1077 h 2487"/>
                <a:gd name="T12" fmla="*/ 2428 w 2590"/>
                <a:gd name="T13" fmla="*/ 1504 h 2487"/>
                <a:gd name="T14" fmla="*/ 2504 w 2590"/>
                <a:gd name="T15" fmla="*/ 2235 h 2487"/>
                <a:gd name="T16" fmla="*/ 2440 w 2590"/>
                <a:gd name="T17" fmla="*/ 2283 h 2487"/>
                <a:gd name="T18" fmla="*/ 2185 w 2590"/>
                <a:gd name="T19" fmla="*/ 2209 h 2487"/>
                <a:gd name="T20" fmla="*/ 1062 w 2590"/>
                <a:gd name="T21" fmla="*/ 2067 h 2487"/>
                <a:gd name="T22" fmla="*/ 893 w 2590"/>
                <a:gd name="T23" fmla="*/ 2083 h 2487"/>
                <a:gd name="T24" fmla="*/ 774 w 2590"/>
                <a:gd name="T25" fmla="*/ 2195 h 2487"/>
                <a:gd name="T26" fmla="*/ 731 w 2590"/>
                <a:gd name="T27" fmla="*/ 2411 h 2487"/>
                <a:gd name="T28" fmla="*/ 721 w 2590"/>
                <a:gd name="T29" fmla="*/ 2487 h 2487"/>
                <a:gd name="T30" fmla="*/ 241 w 2590"/>
                <a:gd name="T31" fmla="*/ 2475 h 2487"/>
                <a:gd name="T32" fmla="*/ 157 w 2590"/>
                <a:gd name="T33" fmla="*/ 2060 h 2487"/>
                <a:gd name="T34" fmla="*/ 376 w 2590"/>
                <a:gd name="T35" fmla="*/ 1839 h 2487"/>
                <a:gd name="T36" fmla="*/ 1183 w 2590"/>
                <a:gd name="T37" fmla="*/ 1756 h 2487"/>
                <a:gd name="T38" fmla="*/ 457 w 2590"/>
                <a:gd name="T39" fmla="*/ 1613 h 2487"/>
                <a:gd name="T40" fmla="*/ 19 w 2590"/>
                <a:gd name="T41" fmla="*/ 1450 h 2487"/>
                <a:gd name="T42" fmla="*/ 0 w 2590"/>
                <a:gd name="T43" fmla="*/ 1355 h 2487"/>
                <a:gd name="T44" fmla="*/ 22 w 2590"/>
                <a:gd name="T45" fmla="*/ 1253 h 2487"/>
                <a:gd name="T46" fmla="*/ 36 w 2590"/>
                <a:gd name="T47" fmla="*/ 1198 h 2487"/>
                <a:gd name="T48" fmla="*/ 76 w 2590"/>
                <a:gd name="T49" fmla="*/ 1141 h 2487"/>
                <a:gd name="T50" fmla="*/ 141 w 2590"/>
                <a:gd name="T51" fmla="*/ 1141 h 2487"/>
                <a:gd name="T52" fmla="*/ 274 w 2590"/>
                <a:gd name="T53" fmla="*/ 1193 h 2487"/>
                <a:gd name="T54" fmla="*/ 314 w 2590"/>
                <a:gd name="T55" fmla="*/ 1210 h 2487"/>
                <a:gd name="T56" fmla="*/ 443 w 2590"/>
                <a:gd name="T57" fmla="*/ 1215 h 2487"/>
                <a:gd name="T58" fmla="*/ 543 w 2590"/>
                <a:gd name="T59" fmla="*/ 1200 h 2487"/>
                <a:gd name="T60" fmla="*/ 424 w 2590"/>
                <a:gd name="T61" fmla="*/ 1158 h 2487"/>
                <a:gd name="T62" fmla="*/ 407 w 2590"/>
                <a:gd name="T63" fmla="*/ 1110 h 2487"/>
                <a:gd name="T64" fmla="*/ 443 w 2590"/>
                <a:gd name="T65" fmla="*/ 1103 h 2487"/>
                <a:gd name="T66" fmla="*/ 469 w 2590"/>
                <a:gd name="T67" fmla="*/ 1030 h 2487"/>
                <a:gd name="T68" fmla="*/ 448 w 2590"/>
                <a:gd name="T69" fmla="*/ 958 h 2487"/>
                <a:gd name="T70" fmla="*/ 419 w 2590"/>
                <a:gd name="T71" fmla="*/ 899 h 2487"/>
                <a:gd name="T72" fmla="*/ 391 w 2590"/>
                <a:gd name="T73" fmla="*/ 859 h 2487"/>
                <a:gd name="T74" fmla="*/ 419 w 2590"/>
                <a:gd name="T75" fmla="*/ 847 h 2487"/>
                <a:gd name="T76" fmla="*/ 524 w 2590"/>
                <a:gd name="T77" fmla="*/ 852 h 2487"/>
                <a:gd name="T78" fmla="*/ 588 w 2590"/>
                <a:gd name="T79" fmla="*/ 849 h 2487"/>
                <a:gd name="T80" fmla="*/ 695 w 2590"/>
                <a:gd name="T81" fmla="*/ 840 h 2487"/>
                <a:gd name="T82" fmla="*/ 769 w 2590"/>
                <a:gd name="T83" fmla="*/ 842 h 2487"/>
                <a:gd name="T84" fmla="*/ 847 w 2590"/>
                <a:gd name="T85" fmla="*/ 856 h 2487"/>
                <a:gd name="T86" fmla="*/ 893 w 2590"/>
                <a:gd name="T87" fmla="*/ 849 h 2487"/>
                <a:gd name="T88" fmla="*/ 928 w 2590"/>
                <a:gd name="T89" fmla="*/ 835 h 2487"/>
                <a:gd name="T90" fmla="*/ 974 w 2590"/>
                <a:gd name="T91" fmla="*/ 856 h 2487"/>
                <a:gd name="T92" fmla="*/ 1052 w 2590"/>
                <a:gd name="T93" fmla="*/ 833 h 2487"/>
                <a:gd name="T94" fmla="*/ 1221 w 2590"/>
                <a:gd name="T95" fmla="*/ 759 h 2487"/>
                <a:gd name="T96" fmla="*/ 1404 w 2590"/>
                <a:gd name="T97" fmla="*/ 669 h 2487"/>
                <a:gd name="T98" fmla="*/ 1519 w 2590"/>
                <a:gd name="T99" fmla="*/ 593 h 2487"/>
                <a:gd name="T100" fmla="*/ 1623 w 2590"/>
                <a:gd name="T101" fmla="*/ 405 h 2487"/>
                <a:gd name="T102" fmla="*/ 1704 w 2590"/>
                <a:gd name="T103" fmla="*/ 303 h 2487"/>
                <a:gd name="T104" fmla="*/ 1735 w 2590"/>
                <a:gd name="T105" fmla="*/ 311 h 2487"/>
                <a:gd name="T106" fmla="*/ 1847 w 2590"/>
                <a:gd name="T107" fmla="*/ 213 h 2487"/>
                <a:gd name="T108" fmla="*/ 2073 w 2590"/>
                <a:gd name="T109" fmla="*/ 61 h 2487"/>
                <a:gd name="T110" fmla="*/ 2152 w 2590"/>
                <a:gd name="T111" fmla="*/ 16 h 2487"/>
                <a:gd name="T112" fmla="*/ 2264 w 2590"/>
                <a:gd name="T113" fmla="*/ 0 h 2487"/>
                <a:gd name="T114" fmla="*/ 2264 w 2590"/>
                <a:gd name="T115" fmla="*/ 0 h 2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0"/>
                <a:gd name="T175" fmla="*/ 0 h 2487"/>
                <a:gd name="T176" fmla="*/ 2590 w 2590"/>
                <a:gd name="T177" fmla="*/ 2487 h 2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0" h="2487">
                  <a:moveTo>
                    <a:pt x="2264" y="0"/>
                  </a:moveTo>
                  <a:lnTo>
                    <a:pt x="2299" y="128"/>
                  </a:lnTo>
                  <a:lnTo>
                    <a:pt x="2399" y="220"/>
                  </a:lnTo>
                  <a:lnTo>
                    <a:pt x="2547" y="515"/>
                  </a:lnTo>
                  <a:lnTo>
                    <a:pt x="2580" y="825"/>
                  </a:lnTo>
                  <a:lnTo>
                    <a:pt x="2590" y="1077"/>
                  </a:lnTo>
                  <a:lnTo>
                    <a:pt x="2428" y="1504"/>
                  </a:lnTo>
                  <a:lnTo>
                    <a:pt x="2504" y="2235"/>
                  </a:lnTo>
                  <a:lnTo>
                    <a:pt x="2440" y="2283"/>
                  </a:lnTo>
                  <a:lnTo>
                    <a:pt x="2185" y="2209"/>
                  </a:lnTo>
                  <a:lnTo>
                    <a:pt x="1062" y="2067"/>
                  </a:lnTo>
                  <a:lnTo>
                    <a:pt x="893" y="2083"/>
                  </a:lnTo>
                  <a:lnTo>
                    <a:pt x="774" y="2195"/>
                  </a:lnTo>
                  <a:lnTo>
                    <a:pt x="731" y="2411"/>
                  </a:lnTo>
                  <a:lnTo>
                    <a:pt x="721" y="2487"/>
                  </a:lnTo>
                  <a:lnTo>
                    <a:pt x="241" y="2475"/>
                  </a:lnTo>
                  <a:lnTo>
                    <a:pt x="157" y="2060"/>
                  </a:lnTo>
                  <a:lnTo>
                    <a:pt x="376" y="1839"/>
                  </a:lnTo>
                  <a:lnTo>
                    <a:pt x="1183" y="1756"/>
                  </a:lnTo>
                  <a:lnTo>
                    <a:pt x="457" y="1613"/>
                  </a:lnTo>
                  <a:lnTo>
                    <a:pt x="19" y="1450"/>
                  </a:lnTo>
                  <a:lnTo>
                    <a:pt x="0" y="1355"/>
                  </a:lnTo>
                  <a:lnTo>
                    <a:pt x="22" y="1253"/>
                  </a:lnTo>
                  <a:lnTo>
                    <a:pt x="36" y="1198"/>
                  </a:lnTo>
                  <a:lnTo>
                    <a:pt x="76" y="1141"/>
                  </a:lnTo>
                  <a:lnTo>
                    <a:pt x="141" y="1141"/>
                  </a:lnTo>
                  <a:lnTo>
                    <a:pt x="274" y="1193"/>
                  </a:lnTo>
                  <a:lnTo>
                    <a:pt x="314" y="1210"/>
                  </a:lnTo>
                  <a:lnTo>
                    <a:pt x="443" y="1215"/>
                  </a:lnTo>
                  <a:lnTo>
                    <a:pt x="543" y="1200"/>
                  </a:lnTo>
                  <a:lnTo>
                    <a:pt x="424" y="1158"/>
                  </a:lnTo>
                  <a:lnTo>
                    <a:pt x="407" y="1110"/>
                  </a:lnTo>
                  <a:lnTo>
                    <a:pt x="443" y="1103"/>
                  </a:lnTo>
                  <a:lnTo>
                    <a:pt x="469" y="1030"/>
                  </a:lnTo>
                  <a:lnTo>
                    <a:pt x="448" y="958"/>
                  </a:lnTo>
                  <a:lnTo>
                    <a:pt x="419" y="899"/>
                  </a:lnTo>
                  <a:lnTo>
                    <a:pt x="391" y="859"/>
                  </a:lnTo>
                  <a:lnTo>
                    <a:pt x="419" y="847"/>
                  </a:lnTo>
                  <a:lnTo>
                    <a:pt x="524" y="852"/>
                  </a:lnTo>
                  <a:lnTo>
                    <a:pt x="588" y="849"/>
                  </a:lnTo>
                  <a:lnTo>
                    <a:pt x="695" y="840"/>
                  </a:lnTo>
                  <a:lnTo>
                    <a:pt x="769" y="842"/>
                  </a:lnTo>
                  <a:lnTo>
                    <a:pt x="847" y="856"/>
                  </a:lnTo>
                  <a:lnTo>
                    <a:pt x="893" y="849"/>
                  </a:lnTo>
                  <a:lnTo>
                    <a:pt x="928" y="835"/>
                  </a:lnTo>
                  <a:lnTo>
                    <a:pt x="974" y="856"/>
                  </a:lnTo>
                  <a:lnTo>
                    <a:pt x="1052" y="833"/>
                  </a:lnTo>
                  <a:lnTo>
                    <a:pt x="1221" y="759"/>
                  </a:lnTo>
                  <a:lnTo>
                    <a:pt x="1404" y="669"/>
                  </a:lnTo>
                  <a:lnTo>
                    <a:pt x="1519" y="593"/>
                  </a:lnTo>
                  <a:lnTo>
                    <a:pt x="1623" y="405"/>
                  </a:lnTo>
                  <a:lnTo>
                    <a:pt x="1704" y="303"/>
                  </a:lnTo>
                  <a:lnTo>
                    <a:pt x="1735" y="311"/>
                  </a:lnTo>
                  <a:lnTo>
                    <a:pt x="1847" y="213"/>
                  </a:lnTo>
                  <a:lnTo>
                    <a:pt x="2073" y="61"/>
                  </a:lnTo>
                  <a:lnTo>
                    <a:pt x="2152" y="16"/>
                  </a:lnTo>
                  <a:lnTo>
                    <a:pt x="2264" y="0"/>
                  </a:lnTo>
                  <a:close/>
                </a:path>
              </a:pathLst>
            </a:custGeom>
            <a:solidFill>
              <a:srgbClr val="CCCCCC"/>
            </a:solidFill>
            <a:ln w="9525">
              <a:noFill/>
              <a:round/>
              <a:headEnd/>
              <a:tailEnd/>
            </a:ln>
          </p:spPr>
          <p:txBody>
            <a:bodyPr/>
            <a:lstStyle/>
            <a:p>
              <a:endParaRPr lang="en-US">
                <a:latin typeface="Calibri" pitchFamily="34" charset="0"/>
              </a:endParaRPr>
            </a:p>
          </p:txBody>
        </p:sp>
        <p:sp>
          <p:nvSpPr>
            <p:cNvPr id="23625" name="Freeform 308"/>
            <p:cNvSpPr>
              <a:spLocks/>
            </p:cNvSpPr>
            <p:nvPr/>
          </p:nvSpPr>
          <p:spPr bwMode="auto">
            <a:xfrm>
              <a:off x="1209" y="1647"/>
              <a:ext cx="298" cy="387"/>
            </a:xfrm>
            <a:custGeom>
              <a:avLst/>
              <a:gdLst>
                <a:gd name="T0" fmla="*/ 298 w 298"/>
                <a:gd name="T1" fmla="*/ 24 h 387"/>
                <a:gd name="T2" fmla="*/ 290 w 298"/>
                <a:gd name="T3" fmla="*/ 116 h 387"/>
                <a:gd name="T4" fmla="*/ 290 w 298"/>
                <a:gd name="T5" fmla="*/ 311 h 387"/>
                <a:gd name="T6" fmla="*/ 233 w 298"/>
                <a:gd name="T7" fmla="*/ 266 h 387"/>
                <a:gd name="T8" fmla="*/ 219 w 298"/>
                <a:gd name="T9" fmla="*/ 261 h 387"/>
                <a:gd name="T10" fmla="*/ 179 w 298"/>
                <a:gd name="T11" fmla="*/ 263 h 387"/>
                <a:gd name="T12" fmla="*/ 143 w 298"/>
                <a:gd name="T13" fmla="*/ 282 h 387"/>
                <a:gd name="T14" fmla="*/ 102 w 298"/>
                <a:gd name="T15" fmla="*/ 289 h 387"/>
                <a:gd name="T16" fmla="*/ 81 w 298"/>
                <a:gd name="T17" fmla="*/ 311 h 387"/>
                <a:gd name="T18" fmla="*/ 24 w 298"/>
                <a:gd name="T19" fmla="*/ 387 h 387"/>
                <a:gd name="T20" fmla="*/ 17 w 298"/>
                <a:gd name="T21" fmla="*/ 335 h 387"/>
                <a:gd name="T22" fmla="*/ 14 w 298"/>
                <a:gd name="T23" fmla="*/ 74 h 387"/>
                <a:gd name="T24" fmla="*/ 10 w 298"/>
                <a:gd name="T25" fmla="*/ 47 h 387"/>
                <a:gd name="T26" fmla="*/ 0 w 298"/>
                <a:gd name="T27" fmla="*/ 19 h 387"/>
                <a:gd name="T28" fmla="*/ 71 w 298"/>
                <a:gd name="T29" fmla="*/ 0 h 387"/>
                <a:gd name="T30" fmla="*/ 217 w 298"/>
                <a:gd name="T31" fmla="*/ 0 h 387"/>
                <a:gd name="T32" fmla="*/ 276 w 298"/>
                <a:gd name="T33" fmla="*/ 2 h 387"/>
                <a:gd name="T34" fmla="*/ 298 w 298"/>
                <a:gd name="T35" fmla="*/ 24 h 387"/>
                <a:gd name="T36" fmla="*/ 298 w 298"/>
                <a:gd name="T37" fmla="*/ 2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387"/>
                <a:gd name="T59" fmla="*/ 298 w 298"/>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387">
                  <a:moveTo>
                    <a:pt x="298" y="24"/>
                  </a:moveTo>
                  <a:lnTo>
                    <a:pt x="290" y="116"/>
                  </a:lnTo>
                  <a:lnTo>
                    <a:pt x="290" y="311"/>
                  </a:lnTo>
                  <a:lnTo>
                    <a:pt x="233" y="266"/>
                  </a:lnTo>
                  <a:lnTo>
                    <a:pt x="219" y="261"/>
                  </a:lnTo>
                  <a:lnTo>
                    <a:pt x="179" y="263"/>
                  </a:lnTo>
                  <a:lnTo>
                    <a:pt x="143" y="282"/>
                  </a:lnTo>
                  <a:lnTo>
                    <a:pt x="102" y="289"/>
                  </a:lnTo>
                  <a:lnTo>
                    <a:pt x="81" y="311"/>
                  </a:lnTo>
                  <a:lnTo>
                    <a:pt x="24" y="387"/>
                  </a:lnTo>
                  <a:lnTo>
                    <a:pt x="17" y="335"/>
                  </a:lnTo>
                  <a:lnTo>
                    <a:pt x="14" y="74"/>
                  </a:lnTo>
                  <a:lnTo>
                    <a:pt x="10" y="47"/>
                  </a:lnTo>
                  <a:lnTo>
                    <a:pt x="0" y="19"/>
                  </a:lnTo>
                  <a:lnTo>
                    <a:pt x="71" y="0"/>
                  </a:lnTo>
                  <a:lnTo>
                    <a:pt x="217" y="0"/>
                  </a:lnTo>
                  <a:lnTo>
                    <a:pt x="276" y="2"/>
                  </a:lnTo>
                  <a:lnTo>
                    <a:pt x="298" y="24"/>
                  </a:lnTo>
                  <a:close/>
                </a:path>
              </a:pathLst>
            </a:custGeom>
            <a:solidFill>
              <a:srgbClr val="1C404F"/>
            </a:solidFill>
            <a:ln w="9525">
              <a:noFill/>
              <a:round/>
              <a:headEnd/>
              <a:tailEnd/>
            </a:ln>
          </p:spPr>
          <p:txBody>
            <a:bodyPr/>
            <a:lstStyle/>
            <a:p>
              <a:endParaRPr lang="en-US">
                <a:latin typeface="Calibri" pitchFamily="34" charset="0"/>
              </a:endParaRPr>
            </a:p>
          </p:txBody>
        </p:sp>
        <p:sp>
          <p:nvSpPr>
            <p:cNvPr id="23626" name="Freeform 309"/>
            <p:cNvSpPr>
              <a:spLocks/>
            </p:cNvSpPr>
            <p:nvPr/>
          </p:nvSpPr>
          <p:spPr bwMode="auto">
            <a:xfrm>
              <a:off x="1319" y="1656"/>
              <a:ext cx="121" cy="22"/>
            </a:xfrm>
            <a:custGeom>
              <a:avLst/>
              <a:gdLst>
                <a:gd name="T0" fmla="*/ 2 w 121"/>
                <a:gd name="T1" fmla="*/ 0 h 22"/>
                <a:gd name="T2" fmla="*/ 76 w 121"/>
                <a:gd name="T3" fmla="*/ 0 h 22"/>
                <a:gd name="T4" fmla="*/ 116 w 121"/>
                <a:gd name="T5" fmla="*/ 0 h 22"/>
                <a:gd name="T6" fmla="*/ 121 w 121"/>
                <a:gd name="T7" fmla="*/ 17 h 22"/>
                <a:gd name="T8" fmla="*/ 66 w 121"/>
                <a:gd name="T9" fmla="*/ 19 h 22"/>
                <a:gd name="T10" fmla="*/ 0 w 121"/>
                <a:gd name="T11" fmla="*/ 22 h 22"/>
                <a:gd name="T12" fmla="*/ 2 w 121"/>
                <a:gd name="T13" fmla="*/ 0 h 22"/>
                <a:gd name="T14" fmla="*/ 2 w 12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2"/>
                <a:gd name="T26" fmla="*/ 121 w 12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2">
                  <a:moveTo>
                    <a:pt x="2" y="0"/>
                  </a:moveTo>
                  <a:lnTo>
                    <a:pt x="76" y="0"/>
                  </a:lnTo>
                  <a:lnTo>
                    <a:pt x="116" y="0"/>
                  </a:lnTo>
                  <a:lnTo>
                    <a:pt x="121" y="17"/>
                  </a:lnTo>
                  <a:lnTo>
                    <a:pt x="66" y="19"/>
                  </a:lnTo>
                  <a:lnTo>
                    <a:pt x="0" y="22"/>
                  </a:lnTo>
                  <a:lnTo>
                    <a:pt x="2" y="0"/>
                  </a:lnTo>
                  <a:close/>
                </a:path>
              </a:pathLst>
            </a:custGeom>
            <a:solidFill>
              <a:srgbClr val="8A8AA8"/>
            </a:solidFill>
            <a:ln w="9525">
              <a:noFill/>
              <a:round/>
              <a:headEnd/>
              <a:tailEnd/>
            </a:ln>
          </p:spPr>
          <p:txBody>
            <a:bodyPr/>
            <a:lstStyle/>
            <a:p>
              <a:endParaRPr lang="en-US">
                <a:latin typeface="Calibri" pitchFamily="34" charset="0"/>
              </a:endParaRPr>
            </a:p>
          </p:txBody>
        </p:sp>
        <p:sp>
          <p:nvSpPr>
            <p:cNvPr id="23627" name="Freeform 310"/>
            <p:cNvSpPr>
              <a:spLocks/>
            </p:cNvSpPr>
            <p:nvPr/>
          </p:nvSpPr>
          <p:spPr bwMode="auto">
            <a:xfrm>
              <a:off x="1568" y="1338"/>
              <a:ext cx="1709" cy="966"/>
            </a:xfrm>
            <a:custGeom>
              <a:avLst/>
              <a:gdLst>
                <a:gd name="T0" fmla="*/ 1381 w 1709"/>
                <a:gd name="T1" fmla="*/ 0 h 966"/>
                <a:gd name="T2" fmla="*/ 1345 w 1709"/>
                <a:gd name="T3" fmla="*/ 36 h 966"/>
                <a:gd name="T4" fmla="*/ 1240 w 1709"/>
                <a:gd name="T5" fmla="*/ 152 h 966"/>
                <a:gd name="T6" fmla="*/ 1164 w 1709"/>
                <a:gd name="T7" fmla="*/ 200 h 966"/>
                <a:gd name="T8" fmla="*/ 1105 w 1709"/>
                <a:gd name="T9" fmla="*/ 266 h 966"/>
                <a:gd name="T10" fmla="*/ 1079 w 1709"/>
                <a:gd name="T11" fmla="*/ 328 h 966"/>
                <a:gd name="T12" fmla="*/ 1048 w 1709"/>
                <a:gd name="T13" fmla="*/ 442 h 966"/>
                <a:gd name="T14" fmla="*/ 1045 w 1709"/>
                <a:gd name="T15" fmla="*/ 499 h 966"/>
                <a:gd name="T16" fmla="*/ 1040 w 1709"/>
                <a:gd name="T17" fmla="*/ 582 h 966"/>
                <a:gd name="T18" fmla="*/ 998 w 1709"/>
                <a:gd name="T19" fmla="*/ 629 h 966"/>
                <a:gd name="T20" fmla="*/ 998 w 1709"/>
                <a:gd name="T21" fmla="*/ 670 h 966"/>
                <a:gd name="T22" fmla="*/ 967 w 1709"/>
                <a:gd name="T23" fmla="*/ 679 h 966"/>
                <a:gd name="T24" fmla="*/ 945 w 1709"/>
                <a:gd name="T25" fmla="*/ 708 h 966"/>
                <a:gd name="T26" fmla="*/ 864 w 1709"/>
                <a:gd name="T27" fmla="*/ 705 h 966"/>
                <a:gd name="T28" fmla="*/ 807 w 1709"/>
                <a:gd name="T29" fmla="*/ 698 h 966"/>
                <a:gd name="T30" fmla="*/ 762 w 1709"/>
                <a:gd name="T31" fmla="*/ 708 h 966"/>
                <a:gd name="T32" fmla="*/ 712 w 1709"/>
                <a:gd name="T33" fmla="*/ 717 h 966"/>
                <a:gd name="T34" fmla="*/ 662 w 1709"/>
                <a:gd name="T35" fmla="*/ 746 h 966"/>
                <a:gd name="T36" fmla="*/ 600 w 1709"/>
                <a:gd name="T37" fmla="*/ 743 h 966"/>
                <a:gd name="T38" fmla="*/ 415 w 1709"/>
                <a:gd name="T39" fmla="*/ 674 h 966"/>
                <a:gd name="T40" fmla="*/ 350 w 1709"/>
                <a:gd name="T41" fmla="*/ 660 h 966"/>
                <a:gd name="T42" fmla="*/ 122 w 1709"/>
                <a:gd name="T43" fmla="*/ 646 h 966"/>
                <a:gd name="T44" fmla="*/ 58 w 1709"/>
                <a:gd name="T45" fmla="*/ 698 h 966"/>
                <a:gd name="T46" fmla="*/ 34 w 1709"/>
                <a:gd name="T47" fmla="*/ 717 h 966"/>
                <a:gd name="T48" fmla="*/ 0 w 1709"/>
                <a:gd name="T49" fmla="*/ 805 h 966"/>
                <a:gd name="T50" fmla="*/ 0 w 1709"/>
                <a:gd name="T51" fmla="*/ 838 h 966"/>
                <a:gd name="T52" fmla="*/ 22 w 1709"/>
                <a:gd name="T53" fmla="*/ 881 h 966"/>
                <a:gd name="T54" fmla="*/ 117 w 1709"/>
                <a:gd name="T55" fmla="*/ 893 h 966"/>
                <a:gd name="T56" fmla="*/ 191 w 1709"/>
                <a:gd name="T57" fmla="*/ 919 h 966"/>
                <a:gd name="T58" fmla="*/ 255 w 1709"/>
                <a:gd name="T59" fmla="*/ 957 h 966"/>
                <a:gd name="T60" fmla="*/ 391 w 1709"/>
                <a:gd name="T61" fmla="*/ 966 h 966"/>
                <a:gd name="T62" fmla="*/ 412 w 1709"/>
                <a:gd name="T63" fmla="*/ 950 h 966"/>
                <a:gd name="T64" fmla="*/ 443 w 1709"/>
                <a:gd name="T65" fmla="*/ 938 h 966"/>
                <a:gd name="T66" fmla="*/ 572 w 1709"/>
                <a:gd name="T67" fmla="*/ 950 h 966"/>
                <a:gd name="T68" fmla="*/ 693 w 1709"/>
                <a:gd name="T69" fmla="*/ 926 h 966"/>
                <a:gd name="T70" fmla="*/ 822 w 1709"/>
                <a:gd name="T71" fmla="*/ 943 h 966"/>
                <a:gd name="T72" fmla="*/ 869 w 1709"/>
                <a:gd name="T73" fmla="*/ 959 h 966"/>
                <a:gd name="T74" fmla="*/ 888 w 1709"/>
                <a:gd name="T75" fmla="*/ 959 h 966"/>
                <a:gd name="T76" fmla="*/ 943 w 1709"/>
                <a:gd name="T77" fmla="*/ 938 h 966"/>
                <a:gd name="T78" fmla="*/ 976 w 1709"/>
                <a:gd name="T79" fmla="*/ 954 h 966"/>
                <a:gd name="T80" fmla="*/ 998 w 1709"/>
                <a:gd name="T81" fmla="*/ 954 h 966"/>
                <a:gd name="T82" fmla="*/ 1036 w 1709"/>
                <a:gd name="T83" fmla="*/ 933 h 966"/>
                <a:gd name="T84" fmla="*/ 1098 w 1709"/>
                <a:gd name="T85" fmla="*/ 933 h 966"/>
                <a:gd name="T86" fmla="*/ 1145 w 1709"/>
                <a:gd name="T87" fmla="*/ 909 h 966"/>
                <a:gd name="T88" fmla="*/ 1243 w 1709"/>
                <a:gd name="T89" fmla="*/ 850 h 966"/>
                <a:gd name="T90" fmla="*/ 1409 w 1709"/>
                <a:gd name="T91" fmla="*/ 765 h 966"/>
                <a:gd name="T92" fmla="*/ 1533 w 1709"/>
                <a:gd name="T93" fmla="*/ 689 h 966"/>
                <a:gd name="T94" fmla="*/ 1657 w 1709"/>
                <a:gd name="T95" fmla="*/ 466 h 966"/>
                <a:gd name="T96" fmla="*/ 1709 w 1709"/>
                <a:gd name="T97" fmla="*/ 394 h 966"/>
                <a:gd name="T98" fmla="*/ 1676 w 1709"/>
                <a:gd name="T99" fmla="*/ 311 h 966"/>
                <a:gd name="T100" fmla="*/ 1631 w 1709"/>
                <a:gd name="T101" fmla="*/ 238 h 966"/>
                <a:gd name="T102" fmla="*/ 1476 w 1709"/>
                <a:gd name="T103" fmla="*/ 209 h 966"/>
                <a:gd name="T104" fmla="*/ 1386 w 1709"/>
                <a:gd name="T105" fmla="*/ 164 h 966"/>
                <a:gd name="T106" fmla="*/ 1376 w 1709"/>
                <a:gd name="T107" fmla="*/ 133 h 966"/>
                <a:gd name="T108" fmla="*/ 1381 w 1709"/>
                <a:gd name="T109" fmla="*/ 0 h 966"/>
                <a:gd name="T110" fmla="*/ 1381 w 1709"/>
                <a:gd name="T111" fmla="*/ 0 h 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9"/>
                <a:gd name="T169" fmla="*/ 0 h 966"/>
                <a:gd name="T170" fmla="*/ 1709 w 1709"/>
                <a:gd name="T171" fmla="*/ 966 h 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9" h="966">
                  <a:moveTo>
                    <a:pt x="1381" y="0"/>
                  </a:moveTo>
                  <a:lnTo>
                    <a:pt x="1345" y="36"/>
                  </a:lnTo>
                  <a:lnTo>
                    <a:pt x="1240" y="152"/>
                  </a:lnTo>
                  <a:lnTo>
                    <a:pt x="1164" y="200"/>
                  </a:lnTo>
                  <a:lnTo>
                    <a:pt x="1105" y="266"/>
                  </a:lnTo>
                  <a:lnTo>
                    <a:pt x="1079" y="328"/>
                  </a:lnTo>
                  <a:lnTo>
                    <a:pt x="1048" y="442"/>
                  </a:lnTo>
                  <a:lnTo>
                    <a:pt x="1045" y="499"/>
                  </a:lnTo>
                  <a:lnTo>
                    <a:pt x="1040" y="582"/>
                  </a:lnTo>
                  <a:lnTo>
                    <a:pt x="998" y="629"/>
                  </a:lnTo>
                  <a:lnTo>
                    <a:pt x="998" y="670"/>
                  </a:lnTo>
                  <a:lnTo>
                    <a:pt x="967" y="679"/>
                  </a:lnTo>
                  <a:lnTo>
                    <a:pt x="945" y="708"/>
                  </a:lnTo>
                  <a:lnTo>
                    <a:pt x="864" y="705"/>
                  </a:lnTo>
                  <a:lnTo>
                    <a:pt x="807" y="698"/>
                  </a:lnTo>
                  <a:lnTo>
                    <a:pt x="762" y="708"/>
                  </a:lnTo>
                  <a:lnTo>
                    <a:pt x="712" y="717"/>
                  </a:lnTo>
                  <a:lnTo>
                    <a:pt x="662" y="746"/>
                  </a:lnTo>
                  <a:lnTo>
                    <a:pt x="600" y="743"/>
                  </a:lnTo>
                  <a:lnTo>
                    <a:pt x="415" y="674"/>
                  </a:lnTo>
                  <a:lnTo>
                    <a:pt x="350" y="660"/>
                  </a:lnTo>
                  <a:lnTo>
                    <a:pt x="122" y="646"/>
                  </a:lnTo>
                  <a:lnTo>
                    <a:pt x="58" y="698"/>
                  </a:lnTo>
                  <a:lnTo>
                    <a:pt x="34" y="717"/>
                  </a:lnTo>
                  <a:lnTo>
                    <a:pt x="0" y="805"/>
                  </a:lnTo>
                  <a:lnTo>
                    <a:pt x="0" y="838"/>
                  </a:lnTo>
                  <a:lnTo>
                    <a:pt x="22" y="881"/>
                  </a:lnTo>
                  <a:lnTo>
                    <a:pt x="117" y="893"/>
                  </a:lnTo>
                  <a:lnTo>
                    <a:pt x="191" y="919"/>
                  </a:lnTo>
                  <a:lnTo>
                    <a:pt x="255" y="957"/>
                  </a:lnTo>
                  <a:lnTo>
                    <a:pt x="391" y="966"/>
                  </a:lnTo>
                  <a:lnTo>
                    <a:pt x="412" y="950"/>
                  </a:lnTo>
                  <a:lnTo>
                    <a:pt x="443" y="938"/>
                  </a:lnTo>
                  <a:lnTo>
                    <a:pt x="572" y="950"/>
                  </a:lnTo>
                  <a:lnTo>
                    <a:pt x="693" y="926"/>
                  </a:lnTo>
                  <a:lnTo>
                    <a:pt x="822" y="943"/>
                  </a:lnTo>
                  <a:lnTo>
                    <a:pt x="869" y="959"/>
                  </a:lnTo>
                  <a:lnTo>
                    <a:pt x="888" y="959"/>
                  </a:lnTo>
                  <a:lnTo>
                    <a:pt x="943" y="938"/>
                  </a:lnTo>
                  <a:lnTo>
                    <a:pt x="976" y="954"/>
                  </a:lnTo>
                  <a:lnTo>
                    <a:pt x="998" y="954"/>
                  </a:lnTo>
                  <a:lnTo>
                    <a:pt x="1036" y="933"/>
                  </a:lnTo>
                  <a:lnTo>
                    <a:pt x="1098" y="933"/>
                  </a:lnTo>
                  <a:lnTo>
                    <a:pt x="1145" y="909"/>
                  </a:lnTo>
                  <a:lnTo>
                    <a:pt x="1243" y="850"/>
                  </a:lnTo>
                  <a:lnTo>
                    <a:pt x="1409" y="765"/>
                  </a:lnTo>
                  <a:lnTo>
                    <a:pt x="1533" y="689"/>
                  </a:lnTo>
                  <a:lnTo>
                    <a:pt x="1657" y="466"/>
                  </a:lnTo>
                  <a:lnTo>
                    <a:pt x="1709" y="394"/>
                  </a:lnTo>
                  <a:lnTo>
                    <a:pt x="1676" y="311"/>
                  </a:lnTo>
                  <a:lnTo>
                    <a:pt x="1631" y="238"/>
                  </a:lnTo>
                  <a:lnTo>
                    <a:pt x="1476" y="209"/>
                  </a:lnTo>
                  <a:lnTo>
                    <a:pt x="1386" y="164"/>
                  </a:lnTo>
                  <a:lnTo>
                    <a:pt x="1376" y="133"/>
                  </a:lnTo>
                  <a:lnTo>
                    <a:pt x="1381" y="0"/>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28" name="Freeform 311"/>
            <p:cNvSpPr>
              <a:spLocks/>
            </p:cNvSpPr>
            <p:nvPr/>
          </p:nvSpPr>
          <p:spPr bwMode="auto">
            <a:xfrm>
              <a:off x="1292" y="1728"/>
              <a:ext cx="100" cy="199"/>
            </a:xfrm>
            <a:custGeom>
              <a:avLst/>
              <a:gdLst>
                <a:gd name="T0" fmla="*/ 46 w 100"/>
                <a:gd name="T1" fmla="*/ 9 h 199"/>
                <a:gd name="T2" fmla="*/ 12 w 100"/>
                <a:gd name="T3" fmla="*/ 111 h 199"/>
                <a:gd name="T4" fmla="*/ 0 w 100"/>
                <a:gd name="T5" fmla="*/ 156 h 199"/>
                <a:gd name="T6" fmla="*/ 24 w 100"/>
                <a:gd name="T7" fmla="*/ 171 h 199"/>
                <a:gd name="T8" fmla="*/ 17 w 100"/>
                <a:gd name="T9" fmla="*/ 199 h 199"/>
                <a:gd name="T10" fmla="*/ 100 w 100"/>
                <a:gd name="T11" fmla="*/ 185 h 199"/>
                <a:gd name="T12" fmla="*/ 77 w 100"/>
                <a:gd name="T13" fmla="*/ 137 h 199"/>
                <a:gd name="T14" fmla="*/ 67 w 100"/>
                <a:gd name="T15" fmla="*/ 78 h 199"/>
                <a:gd name="T16" fmla="*/ 69 w 100"/>
                <a:gd name="T17" fmla="*/ 0 h 199"/>
                <a:gd name="T18" fmla="*/ 46 w 100"/>
                <a:gd name="T19" fmla="*/ 9 h 199"/>
                <a:gd name="T20" fmla="*/ 46 w 100"/>
                <a:gd name="T21" fmla="*/ 9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99"/>
                <a:gd name="T35" fmla="*/ 100 w 100"/>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99">
                  <a:moveTo>
                    <a:pt x="46" y="9"/>
                  </a:moveTo>
                  <a:lnTo>
                    <a:pt x="12" y="111"/>
                  </a:lnTo>
                  <a:lnTo>
                    <a:pt x="0" y="156"/>
                  </a:lnTo>
                  <a:lnTo>
                    <a:pt x="24" y="171"/>
                  </a:lnTo>
                  <a:lnTo>
                    <a:pt x="17" y="199"/>
                  </a:lnTo>
                  <a:lnTo>
                    <a:pt x="100" y="185"/>
                  </a:lnTo>
                  <a:lnTo>
                    <a:pt x="77" y="137"/>
                  </a:lnTo>
                  <a:lnTo>
                    <a:pt x="67" y="78"/>
                  </a:lnTo>
                  <a:lnTo>
                    <a:pt x="69" y="0"/>
                  </a:lnTo>
                  <a:lnTo>
                    <a:pt x="46" y="9"/>
                  </a:lnTo>
                  <a:close/>
                </a:path>
              </a:pathLst>
            </a:custGeom>
            <a:solidFill>
              <a:srgbClr val="4A697A"/>
            </a:solidFill>
            <a:ln w="9525">
              <a:noFill/>
              <a:round/>
              <a:headEnd/>
              <a:tailEnd/>
            </a:ln>
          </p:spPr>
          <p:txBody>
            <a:bodyPr/>
            <a:lstStyle/>
            <a:p>
              <a:endParaRPr lang="en-US">
                <a:latin typeface="Calibri" pitchFamily="34" charset="0"/>
              </a:endParaRPr>
            </a:p>
          </p:txBody>
        </p:sp>
        <p:sp>
          <p:nvSpPr>
            <p:cNvPr id="23629" name="Freeform 312"/>
            <p:cNvSpPr>
              <a:spLocks/>
            </p:cNvSpPr>
            <p:nvPr/>
          </p:nvSpPr>
          <p:spPr bwMode="auto">
            <a:xfrm>
              <a:off x="2568" y="2043"/>
              <a:ext cx="278" cy="233"/>
            </a:xfrm>
            <a:custGeom>
              <a:avLst/>
              <a:gdLst>
                <a:gd name="T0" fmla="*/ 155 w 278"/>
                <a:gd name="T1" fmla="*/ 26 h 233"/>
                <a:gd name="T2" fmla="*/ 171 w 278"/>
                <a:gd name="T3" fmla="*/ 114 h 233"/>
                <a:gd name="T4" fmla="*/ 121 w 278"/>
                <a:gd name="T5" fmla="*/ 190 h 233"/>
                <a:gd name="T6" fmla="*/ 24 w 278"/>
                <a:gd name="T7" fmla="*/ 114 h 233"/>
                <a:gd name="T8" fmla="*/ 0 w 278"/>
                <a:gd name="T9" fmla="*/ 181 h 233"/>
                <a:gd name="T10" fmla="*/ 10 w 278"/>
                <a:gd name="T11" fmla="*/ 233 h 233"/>
                <a:gd name="T12" fmla="*/ 98 w 278"/>
                <a:gd name="T13" fmla="*/ 233 h 233"/>
                <a:gd name="T14" fmla="*/ 145 w 278"/>
                <a:gd name="T15" fmla="*/ 200 h 233"/>
                <a:gd name="T16" fmla="*/ 186 w 278"/>
                <a:gd name="T17" fmla="*/ 190 h 233"/>
                <a:gd name="T18" fmla="*/ 278 w 278"/>
                <a:gd name="T19" fmla="*/ 114 h 233"/>
                <a:gd name="T20" fmla="*/ 233 w 278"/>
                <a:gd name="T21" fmla="*/ 55 h 233"/>
                <a:gd name="T22" fmla="*/ 195 w 278"/>
                <a:gd name="T23" fmla="*/ 31 h 233"/>
                <a:gd name="T24" fmla="*/ 140 w 278"/>
                <a:gd name="T25" fmla="*/ 0 h 233"/>
                <a:gd name="T26" fmla="*/ 155 w 278"/>
                <a:gd name="T27" fmla="*/ 26 h 233"/>
                <a:gd name="T28" fmla="*/ 155 w 278"/>
                <a:gd name="T29" fmla="*/ 2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233"/>
                <a:gd name="T47" fmla="*/ 278 w 278"/>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233">
                  <a:moveTo>
                    <a:pt x="155" y="26"/>
                  </a:moveTo>
                  <a:lnTo>
                    <a:pt x="171" y="114"/>
                  </a:lnTo>
                  <a:lnTo>
                    <a:pt x="121" y="190"/>
                  </a:lnTo>
                  <a:lnTo>
                    <a:pt x="24" y="114"/>
                  </a:lnTo>
                  <a:lnTo>
                    <a:pt x="0" y="181"/>
                  </a:lnTo>
                  <a:lnTo>
                    <a:pt x="10" y="233"/>
                  </a:lnTo>
                  <a:lnTo>
                    <a:pt x="98" y="233"/>
                  </a:lnTo>
                  <a:lnTo>
                    <a:pt x="145" y="200"/>
                  </a:lnTo>
                  <a:lnTo>
                    <a:pt x="186" y="190"/>
                  </a:lnTo>
                  <a:lnTo>
                    <a:pt x="278" y="114"/>
                  </a:lnTo>
                  <a:lnTo>
                    <a:pt x="233" y="55"/>
                  </a:lnTo>
                  <a:lnTo>
                    <a:pt x="195" y="31"/>
                  </a:lnTo>
                  <a:lnTo>
                    <a:pt x="140" y="0"/>
                  </a:lnTo>
                  <a:lnTo>
                    <a:pt x="155" y="26"/>
                  </a:lnTo>
                  <a:close/>
                </a:path>
              </a:pathLst>
            </a:custGeom>
            <a:solidFill>
              <a:srgbClr val="6B594A"/>
            </a:solidFill>
            <a:ln w="9525">
              <a:noFill/>
              <a:round/>
              <a:headEnd/>
              <a:tailEnd/>
            </a:ln>
          </p:spPr>
          <p:txBody>
            <a:bodyPr/>
            <a:lstStyle/>
            <a:p>
              <a:endParaRPr lang="en-US">
                <a:latin typeface="Calibri" pitchFamily="34" charset="0"/>
              </a:endParaRPr>
            </a:p>
          </p:txBody>
        </p:sp>
        <p:sp>
          <p:nvSpPr>
            <p:cNvPr id="23630" name="Freeform 313"/>
            <p:cNvSpPr>
              <a:spLocks/>
            </p:cNvSpPr>
            <p:nvPr/>
          </p:nvSpPr>
          <p:spPr bwMode="auto">
            <a:xfrm>
              <a:off x="1614" y="2003"/>
              <a:ext cx="671" cy="237"/>
            </a:xfrm>
            <a:custGeom>
              <a:avLst/>
              <a:gdLst>
                <a:gd name="T0" fmla="*/ 62 w 671"/>
                <a:gd name="T1" fmla="*/ 0 h 237"/>
                <a:gd name="T2" fmla="*/ 366 w 671"/>
                <a:gd name="T3" fmla="*/ 12 h 237"/>
                <a:gd name="T4" fmla="*/ 578 w 671"/>
                <a:gd name="T5" fmla="*/ 90 h 237"/>
                <a:gd name="T6" fmla="*/ 671 w 671"/>
                <a:gd name="T7" fmla="*/ 85 h 237"/>
                <a:gd name="T8" fmla="*/ 542 w 671"/>
                <a:gd name="T9" fmla="*/ 119 h 237"/>
                <a:gd name="T10" fmla="*/ 514 w 671"/>
                <a:gd name="T11" fmla="*/ 154 h 237"/>
                <a:gd name="T12" fmla="*/ 383 w 671"/>
                <a:gd name="T13" fmla="*/ 50 h 237"/>
                <a:gd name="T14" fmla="*/ 376 w 671"/>
                <a:gd name="T15" fmla="*/ 114 h 237"/>
                <a:gd name="T16" fmla="*/ 466 w 671"/>
                <a:gd name="T17" fmla="*/ 237 h 237"/>
                <a:gd name="T18" fmla="*/ 285 w 671"/>
                <a:gd name="T19" fmla="*/ 119 h 237"/>
                <a:gd name="T20" fmla="*/ 0 w 671"/>
                <a:gd name="T21" fmla="*/ 78 h 237"/>
                <a:gd name="T22" fmla="*/ 28 w 671"/>
                <a:gd name="T23" fmla="*/ 14 h 237"/>
                <a:gd name="T24" fmla="*/ 62 w 671"/>
                <a:gd name="T25" fmla="*/ 0 h 237"/>
                <a:gd name="T26" fmla="*/ 62 w 671"/>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237"/>
                <a:gd name="T44" fmla="*/ 671 w 671"/>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237">
                  <a:moveTo>
                    <a:pt x="62" y="0"/>
                  </a:moveTo>
                  <a:lnTo>
                    <a:pt x="366" y="12"/>
                  </a:lnTo>
                  <a:lnTo>
                    <a:pt x="578" y="90"/>
                  </a:lnTo>
                  <a:lnTo>
                    <a:pt x="671" y="85"/>
                  </a:lnTo>
                  <a:lnTo>
                    <a:pt x="542" y="119"/>
                  </a:lnTo>
                  <a:lnTo>
                    <a:pt x="514" y="154"/>
                  </a:lnTo>
                  <a:lnTo>
                    <a:pt x="383" y="50"/>
                  </a:lnTo>
                  <a:lnTo>
                    <a:pt x="376" y="114"/>
                  </a:lnTo>
                  <a:lnTo>
                    <a:pt x="466" y="237"/>
                  </a:lnTo>
                  <a:lnTo>
                    <a:pt x="285" y="119"/>
                  </a:lnTo>
                  <a:lnTo>
                    <a:pt x="0" y="78"/>
                  </a:lnTo>
                  <a:lnTo>
                    <a:pt x="28" y="14"/>
                  </a:lnTo>
                  <a:lnTo>
                    <a:pt x="62" y="0"/>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1" name="Freeform 314"/>
            <p:cNvSpPr>
              <a:spLocks/>
            </p:cNvSpPr>
            <p:nvPr/>
          </p:nvSpPr>
          <p:spPr bwMode="auto">
            <a:xfrm>
              <a:off x="2411" y="1887"/>
              <a:ext cx="769" cy="313"/>
            </a:xfrm>
            <a:custGeom>
              <a:avLst/>
              <a:gdLst>
                <a:gd name="T0" fmla="*/ 697 w 769"/>
                <a:gd name="T1" fmla="*/ 12 h 313"/>
                <a:gd name="T2" fmla="*/ 616 w 769"/>
                <a:gd name="T3" fmla="*/ 73 h 313"/>
                <a:gd name="T4" fmla="*/ 421 w 769"/>
                <a:gd name="T5" fmla="*/ 137 h 313"/>
                <a:gd name="T6" fmla="*/ 350 w 769"/>
                <a:gd name="T7" fmla="*/ 137 h 313"/>
                <a:gd name="T8" fmla="*/ 202 w 769"/>
                <a:gd name="T9" fmla="*/ 64 h 313"/>
                <a:gd name="T10" fmla="*/ 174 w 769"/>
                <a:gd name="T11" fmla="*/ 73 h 313"/>
                <a:gd name="T12" fmla="*/ 162 w 769"/>
                <a:gd name="T13" fmla="*/ 123 h 313"/>
                <a:gd name="T14" fmla="*/ 174 w 769"/>
                <a:gd name="T15" fmla="*/ 230 h 313"/>
                <a:gd name="T16" fmla="*/ 164 w 769"/>
                <a:gd name="T17" fmla="*/ 280 h 313"/>
                <a:gd name="T18" fmla="*/ 131 w 769"/>
                <a:gd name="T19" fmla="*/ 270 h 313"/>
                <a:gd name="T20" fmla="*/ 95 w 769"/>
                <a:gd name="T21" fmla="*/ 168 h 313"/>
                <a:gd name="T22" fmla="*/ 55 w 769"/>
                <a:gd name="T23" fmla="*/ 168 h 313"/>
                <a:gd name="T24" fmla="*/ 33 w 769"/>
                <a:gd name="T25" fmla="*/ 277 h 313"/>
                <a:gd name="T26" fmla="*/ 0 w 769"/>
                <a:gd name="T27" fmla="*/ 303 h 313"/>
                <a:gd name="T28" fmla="*/ 31 w 769"/>
                <a:gd name="T29" fmla="*/ 311 h 313"/>
                <a:gd name="T30" fmla="*/ 83 w 769"/>
                <a:gd name="T31" fmla="*/ 230 h 313"/>
                <a:gd name="T32" fmla="*/ 114 w 769"/>
                <a:gd name="T33" fmla="*/ 313 h 313"/>
                <a:gd name="T34" fmla="*/ 164 w 769"/>
                <a:gd name="T35" fmla="*/ 313 h 313"/>
                <a:gd name="T36" fmla="*/ 212 w 769"/>
                <a:gd name="T37" fmla="*/ 254 h 313"/>
                <a:gd name="T38" fmla="*/ 205 w 769"/>
                <a:gd name="T39" fmla="*/ 114 h 313"/>
                <a:gd name="T40" fmla="*/ 238 w 769"/>
                <a:gd name="T41" fmla="*/ 114 h 313"/>
                <a:gd name="T42" fmla="*/ 314 w 769"/>
                <a:gd name="T43" fmla="*/ 161 h 313"/>
                <a:gd name="T44" fmla="*/ 435 w 769"/>
                <a:gd name="T45" fmla="*/ 182 h 313"/>
                <a:gd name="T46" fmla="*/ 683 w 769"/>
                <a:gd name="T47" fmla="*/ 130 h 313"/>
                <a:gd name="T48" fmla="*/ 769 w 769"/>
                <a:gd name="T49" fmla="*/ 0 h 313"/>
                <a:gd name="T50" fmla="*/ 697 w 769"/>
                <a:gd name="T51" fmla="*/ 12 h 313"/>
                <a:gd name="T52" fmla="*/ 697 w 769"/>
                <a:gd name="T53" fmla="*/ 12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9"/>
                <a:gd name="T82" fmla="*/ 0 h 313"/>
                <a:gd name="T83" fmla="*/ 769 w 769"/>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9" h="313">
                  <a:moveTo>
                    <a:pt x="697" y="12"/>
                  </a:moveTo>
                  <a:lnTo>
                    <a:pt x="616" y="73"/>
                  </a:lnTo>
                  <a:lnTo>
                    <a:pt x="421" y="137"/>
                  </a:lnTo>
                  <a:lnTo>
                    <a:pt x="350" y="137"/>
                  </a:lnTo>
                  <a:lnTo>
                    <a:pt x="202" y="64"/>
                  </a:lnTo>
                  <a:lnTo>
                    <a:pt x="174" y="73"/>
                  </a:lnTo>
                  <a:lnTo>
                    <a:pt x="162" y="123"/>
                  </a:lnTo>
                  <a:lnTo>
                    <a:pt x="174" y="230"/>
                  </a:lnTo>
                  <a:lnTo>
                    <a:pt x="164" y="280"/>
                  </a:lnTo>
                  <a:lnTo>
                    <a:pt x="131" y="270"/>
                  </a:lnTo>
                  <a:lnTo>
                    <a:pt x="95" y="168"/>
                  </a:lnTo>
                  <a:lnTo>
                    <a:pt x="55" y="168"/>
                  </a:lnTo>
                  <a:lnTo>
                    <a:pt x="33" y="277"/>
                  </a:lnTo>
                  <a:lnTo>
                    <a:pt x="0" y="303"/>
                  </a:lnTo>
                  <a:lnTo>
                    <a:pt x="31" y="311"/>
                  </a:lnTo>
                  <a:lnTo>
                    <a:pt x="83" y="230"/>
                  </a:lnTo>
                  <a:lnTo>
                    <a:pt x="114" y="313"/>
                  </a:lnTo>
                  <a:lnTo>
                    <a:pt x="164" y="313"/>
                  </a:lnTo>
                  <a:lnTo>
                    <a:pt x="212" y="254"/>
                  </a:lnTo>
                  <a:lnTo>
                    <a:pt x="205" y="114"/>
                  </a:lnTo>
                  <a:lnTo>
                    <a:pt x="238" y="114"/>
                  </a:lnTo>
                  <a:lnTo>
                    <a:pt x="314" y="161"/>
                  </a:lnTo>
                  <a:lnTo>
                    <a:pt x="435" y="182"/>
                  </a:lnTo>
                  <a:lnTo>
                    <a:pt x="683" y="130"/>
                  </a:lnTo>
                  <a:lnTo>
                    <a:pt x="769" y="0"/>
                  </a:lnTo>
                  <a:lnTo>
                    <a:pt x="697" y="12"/>
                  </a:lnTo>
                  <a:close/>
                </a:path>
              </a:pathLst>
            </a:custGeom>
            <a:solidFill>
              <a:srgbClr val="A69C8C"/>
            </a:solidFill>
            <a:ln w="9525">
              <a:noFill/>
              <a:round/>
              <a:headEnd/>
              <a:tailEnd/>
            </a:ln>
          </p:spPr>
          <p:txBody>
            <a:bodyPr/>
            <a:lstStyle/>
            <a:p>
              <a:endParaRPr lang="en-US">
                <a:latin typeface="Calibri" pitchFamily="34" charset="0"/>
              </a:endParaRPr>
            </a:p>
          </p:txBody>
        </p:sp>
        <p:sp>
          <p:nvSpPr>
            <p:cNvPr id="23632" name="Freeform 315"/>
            <p:cNvSpPr>
              <a:spLocks/>
            </p:cNvSpPr>
            <p:nvPr/>
          </p:nvSpPr>
          <p:spPr bwMode="auto">
            <a:xfrm>
              <a:off x="2963" y="3640"/>
              <a:ext cx="957" cy="283"/>
            </a:xfrm>
            <a:custGeom>
              <a:avLst/>
              <a:gdLst>
                <a:gd name="T0" fmla="*/ 0 w 957"/>
                <a:gd name="T1" fmla="*/ 36 h 283"/>
                <a:gd name="T2" fmla="*/ 174 w 957"/>
                <a:gd name="T3" fmla="*/ 238 h 283"/>
                <a:gd name="T4" fmla="*/ 236 w 957"/>
                <a:gd name="T5" fmla="*/ 252 h 283"/>
                <a:gd name="T6" fmla="*/ 498 w 957"/>
                <a:gd name="T7" fmla="*/ 271 h 283"/>
                <a:gd name="T8" fmla="*/ 274 w 957"/>
                <a:gd name="T9" fmla="*/ 88 h 283"/>
                <a:gd name="T10" fmla="*/ 455 w 957"/>
                <a:gd name="T11" fmla="*/ 88 h 283"/>
                <a:gd name="T12" fmla="*/ 552 w 957"/>
                <a:gd name="T13" fmla="*/ 157 h 283"/>
                <a:gd name="T14" fmla="*/ 633 w 957"/>
                <a:gd name="T15" fmla="*/ 283 h 283"/>
                <a:gd name="T16" fmla="*/ 957 w 957"/>
                <a:gd name="T17" fmla="*/ 283 h 283"/>
                <a:gd name="T18" fmla="*/ 943 w 957"/>
                <a:gd name="T19" fmla="*/ 148 h 283"/>
                <a:gd name="T20" fmla="*/ 183 w 957"/>
                <a:gd name="T21" fmla="*/ 0 h 283"/>
                <a:gd name="T22" fmla="*/ 0 w 957"/>
                <a:gd name="T23" fmla="*/ 36 h 283"/>
                <a:gd name="T24" fmla="*/ 0 w 957"/>
                <a:gd name="T25" fmla="*/ 3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7"/>
                <a:gd name="T40" fmla="*/ 0 h 283"/>
                <a:gd name="T41" fmla="*/ 957 w 95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7" h="283">
                  <a:moveTo>
                    <a:pt x="0" y="36"/>
                  </a:moveTo>
                  <a:lnTo>
                    <a:pt x="174" y="238"/>
                  </a:lnTo>
                  <a:lnTo>
                    <a:pt x="236" y="252"/>
                  </a:lnTo>
                  <a:lnTo>
                    <a:pt x="498" y="271"/>
                  </a:lnTo>
                  <a:lnTo>
                    <a:pt x="274" y="88"/>
                  </a:lnTo>
                  <a:lnTo>
                    <a:pt x="455" y="88"/>
                  </a:lnTo>
                  <a:lnTo>
                    <a:pt x="552" y="157"/>
                  </a:lnTo>
                  <a:lnTo>
                    <a:pt x="633" y="283"/>
                  </a:lnTo>
                  <a:lnTo>
                    <a:pt x="957" y="283"/>
                  </a:lnTo>
                  <a:lnTo>
                    <a:pt x="943" y="148"/>
                  </a:lnTo>
                  <a:lnTo>
                    <a:pt x="183" y="0"/>
                  </a:lnTo>
                  <a:lnTo>
                    <a:pt x="0" y="3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3" name="Freeform 316"/>
            <p:cNvSpPr>
              <a:spLocks/>
            </p:cNvSpPr>
            <p:nvPr/>
          </p:nvSpPr>
          <p:spPr bwMode="auto">
            <a:xfrm>
              <a:off x="3106" y="3292"/>
              <a:ext cx="469" cy="325"/>
            </a:xfrm>
            <a:custGeom>
              <a:avLst/>
              <a:gdLst>
                <a:gd name="T0" fmla="*/ 155 w 469"/>
                <a:gd name="T1" fmla="*/ 54 h 325"/>
                <a:gd name="T2" fmla="*/ 374 w 469"/>
                <a:gd name="T3" fmla="*/ 204 h 325"/>
                <a:gd name="T4" fmla="*/ 469 w 469"/>
                <a:gd name="T5" fmla="*/ 301 h 325"/>
                <a:gd name="T6" fmla="*/ 409 w 469"/>
                <a:gd name="T7" fmla="*/ 325 h 325"/>
                <a:gd name="T8" fmla="*/ 281 w 469"/>
                <a:gd name="T9" fmla="*/ 166 h 325"/>
                <a:gd name="T10" fmla="*/ 0 w 469"/>
                <a:gd name="T11" fmla="*/ 151 h 325"/>
                <a:gd name="T12" fmla="*/ 95 w 469"/>
                <a:gd name="T13" fmla="*/ 68 h 325"/>
                <a:gd name="T14" fmla="*/ 86 w 469"/>
                <a:gd name="T15" fmla="*/ 0 h 325"/>
                <a:gd name="T16" fmla="*/ 145 w 469"/>
                <a:gd name="T17" fmla="*/ 38 h 325"/>
                <a:gd name="T18" fmla="*/ 155 w 469"/>
                <a:gd name="T19" fmla="*/ 54 h 325"/>
                <a:gd name="T20" fmla="*/ 155 w 469"/>
                <a:gd name="T21" fmla="*/ 54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325"/>
                <a:gd name="T35" fmla="*/ 469 w 46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325">
                  <a:moveTo>
                    <a:pt x="155" y="54"/>
                  </a:moveTo>
                  <a:lnTo>
                    <a:pt x="374" y="204"/>
                  </a:lnTo>
                  <a:lnTo>
                    <a:pt x="469" y="301"/>
                  </a:lnTo>
                  <a:lnTo>
                    <a:pt x="409" y="325"/>
                  </a:lnTo>
                  <a:lnTo>
                    <a:pt x="281" y="166"/>
                  </a:lnTo>
                  <a:lnTo>
                    <a:pt x="0" y="151"/>
                  </a:lnTo>
                  <a:lnTo>
                    <a:pt x="95" y="68"/>
                  </a:lnTo>
                  <a:lnTo>
                    <a:pt x="86" y="0"/>
                  </a:lnTo>
                  <a:lnTo>
                    <a:pt x="145" y="38"/>
                  </a:lnTo>
                  <a:lnTo>
                    <a:pt x="155" y="54"/>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4" name="Freeform 317"/>
            <p:cNvSpPr>
              <a:spLocks/>
            </p:cNvSpPr>
            <p:nvPr/>
          </p:nvSpPr>
          <p:spPr bwMode="auto">
            <a:xfrm>
              <a:off x="3491" y="2817"/>
              <a:ext cx="543" cy="776"/>
            </a:xfrm>
            <a:custGeom>
              <a:avLst/>
              <a:gdLst>
                <a:gd name="T0" fmla="*/ 0 w 543"/>
                <a:gd name="T1" fmla="*/ 71 h 776"/>
                <a:gd name="T2" fmla="*/ 115 w 543"/>
                <a:gd name="T3" fmla="*/ 147 h 776"/>
                <a:gd name="T4" fmla="*/ 65 w 543"/>
                <a:gd name="T5" fmla="*/ 166 h 776"/>
                <a:gd name="T6" fmla="*/ 131 w 543"/>
                <a:gd name="T7" fmla="*/ 209 h 776"/>
                <a:gd name="T8" fmla="*/ 81 w 543"/>
                <a:gd name="T9" fmla="*/ 249 h 776"/>
                <a:gd name="T10" fmla="*/ 0 w 543"/>
                <a:gd name="T11" fmla="*/ 270 h 776"/>
                <a:gd name="T12" fmla="*/ 117 w 543"/>
                <a:gd name="T13" fmla="*/ 354 h 776"/>
                <a:gd name="T14" fmla="*/ 115 w 543"/>
                <a:gd name="T15" fmla="*/ 486 h 776"/>
                <a:gd name="T16" fmla="*/ 0 w 543"/>
                <a:gd name="T17" fmla="*/ 567 h 776"/>
                <a:gd name="T18" fmla="*/ 248 w 543"/>
                <a:gd name="T19" fmla="*/ 674 h 776"/>
                <a:gd name="T20" fmla="*/ 381 w 543"/>
                <a:gd name="T21" fmla="*/ 776 h 776"/>
                <a:gd name="T22" fmla="*/ 460 w 543"/>
                <a:gd name="T23" fmla="*/ 776 h 776"/>
                <a:gd name="T24" fmla="*/ 538 w 543"/>
                <a:gd name="T25" fmla="*/ 752 h 776"/>
                <a:gd name="T26" fmla="*/ 543 w 543"/>
                <a:gd name="T27" fmla="*/ 562 h 776"/>
                <a:gd name="T28" fmla="*/ 315 w 543"/>
                <a:gd name="T29" fmla="*/ 0 h 776"/>
                <a:gd name="T30" fmla="*/ 0 w 543"/>
                <a:gd name="T31" fmla="*/ 71 h 776"/>
                <a:gd name="T32" fmla="*/ 0 w 543"/>
                <a:gd name="T33" fmla="*/ 71 h 7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76"/>
                <a:gd name="T53" fmla="*/ 543 w 543"/>
                <a:gd name="T54" fmla="*/ 776 h 7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76">
                  <a:moveTo>
                    <a:pt x="0" y="71"/>
                  </a:moveTo>
                  <a:lnTo>
                    <a:pt x="115" y="147"/>
                  </a:lnTo>
                  <a:lnTo>
                    <a:pt x="65" y="166"/>
                  </a:lnTo>
                  <a:lnTo>
                    <a:pt x="131" y="209"/>
                  </a:lnTo>
                  <a:lnTo>
                    <a:pt x="81" y="249"/>
                  </a:lnTo>
                  <a:lnTo>
                    <a:pt x="0" y="270"/>
                  </a:lnTo>
                  <a:lnTo>
                    <a:pt x="117" y="354"/>
                  </a:lnTo>
                  <a:lnTo>
                    <a:pt x="115" y="486"/>
                  </a:lnTo>
                  <a:lnTo>
                    <a:pt x="0" y="567"/>
                  </a:lnTo>
                  <a:lnTo>
                    <a:pt x="248" y="674"/>
                  </a:lnTo>
                  <a:lnTo>
                    <a:pt x="381" y="776"/>
                  </a:lnTo>
                  <a:lnTo>
                    <a:pt x="460" y="776"/>
                  </a:lnTo>
                  <a:lnTo>
                    <a:pt x="538" y="752"/>
                  </a:lnTo>
                  <a:lnTo>
                    <a:pt x="543" y="562"/>
                  </a:lnTo>
                  <a:lnTo>
                    <a:pt x="315" y="0"/>
                  </a:lnTo>
                  <a:lnTo>
                    <a:pt x="0" y="71"/>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5" name="Freeform 318"/>
            <p:cNvSpPr>
              <a:spLocks/>
            </p:cNvSpPr>
            <p:nvPr/>
          </p:nvSpPr>
          <p:spPr bwMode="auto">
            <a:xfrm>
              <a:off x="1568" y="2677"/>
              <a:ext cx="1388" cy="396"/>
            </a:xfrm>
            <a:custGeom>
              <a:avLst/>
              <a:gdLst>
                <a:gd name="T0" fmla="*/ 27 w 1388"/>
                <a:gd name="T1" fmla="*/ 26 h 396"/>
                <a:gd name="T2" fmla="*/ 158 w 1388"/>
                <a:gd name="T3" fmla="*/ 64 h 396"/>
                <a:gd name="T4" fmla="*/ 343 w 1388"/>
                <a:gd name="T5" fmla="*/ 206 h 396"/>
                <a:gd name="T6" fmla="*/ 288 w 1388"/>
                <a:gd name="T7" fmla="*/ 38 h 396"/>
                <a:gd name="T8" fmla="*/ 469 w 1388"/>
                <a:gd name="T9" fmla="*/ 149 h 396"/>
                <a:gd name="T10" fmla="*/ 612 w 1388"/>
                <a:gd name="T11" fmla="*/ 237 h 396"/>
                <a:gd name="T12" fmla="*/ 595 w 1388"/>
                <a:gd name="T13" fmla="*/ 140 h 396"/>
                <a:gd name="T14" fmla="*/ 743 w 1388"/>
                <a:gd name="T15" fmla="*/ 149 h 396"/>
                <a:gd name="T16" fmla="*/ 707 w 1388"/>
                <a:gd name="T17" fmla="*/ 14 h 396"/>
                <a:gd name="T18" fmla="*/ 852 w 1388"/>
                <a:gd name="T19" fmla="*/ 190 h 396"/>
                <a:gd name="T20" fmla="*/ 1000 w 1388"/>
                <a:gd name="T21" fmla="*/ 299 h 396"/>
                <a:gd name="T22" fmla="*/ 1155 w 1388"/>
                <a:gd name="T23" fmla="*/ 299 h 396"/>
                <a:gd name="T24" fmla="*/ 1200 w 1388"/>
                <a:gd name="T25" fmla="*/ 166 h 396"/>
                <a:gd name="T26" fmla="*/ 1140 w 1388"/>
                <a:gd name="T27" fmla="*/ 26 h 396"/>
                <a:gd name="T28" fmla="*/ 1112 w 1388"/>
                <a:gd name="T29" fmla="*/ 0 h 396"/>
                <a:gd name="T30" fmla="*/ 1179 w 1388"/>
                <a:gd name="T31" fmla="*/ 14 h 396"/>
                <a:gd name="T32" fmla="*/ 1226 w 1388"/>
                <a:gd name="T33" fmla="*/ 140 h 396"/>
                <a:gd name="T34" fmla="*/ 1281 w 1388"/>
                <a:gd name="T35" fmla="*/ 192 h 396"/>
                <a:gd name="T36" fmla="*/ 1388 w 1388"/>
                <a:gd name="T37" fmla="*/ 164 h 396"/>
                <a:gd name="T38" fmla="*/ 1362 w 1388"/>
                <a:gd name="T39" fmla="*/ 363 h 396"/>
                <a:gd name="T40" fmla="*/ 1233 w 1388"/>
                <a:gd name="T41" fmla="*/ 396 h 396"/>
                <a:gd name="T42" fmla="*/ 1014 w 1388"/>
                <a:gd name="T43" fmla="*/ 396 h 396"/>
                <a:gd name="T44" fmla="*/ 622 w 1388"/>
                <a:gd name="T45" fmla="*/ 344 h 396"/>
                <a:gd name="T46" fmla="*/ 174 w 1388"/>
                <a:gd name="T47" fmla="*/ 263 h 396"/>
                <a:gd name="T48" fmla="*/ 22 w 1388"/>
                <a:gd name="T49" fmla="*/ 197 h 396"/>
                <a:gd name="T50" fmla="*/ 5 w 1388"/>
                <a:gd name="T51" fmla="*/ 119 h 396"/>
                <a:gd name="T52" fmla="*/ 0 w 1388"/>
                <a:gd name="T53" fmla="*/ 64 h 396"/>
                <a:gd name="T54" fmla="*/ 27 w 1388"/>
                <a:gd name="T55" fmla="*/ 26 h 396"/>
                <a:gd name="T56" fmla="*/ 27 w 1388"/>
                <a:gd name="T57" fmla="*/ 26 h 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8"/>
                <a:gd name="T88" fmla="*/ 0 h 396"/>
                <a:gd name="T89" fmla="*/ 1388 w 1388"/>
                <a:gd name="T90" fmla="*/ 396 h 3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8" h="396">
                  <a:moveTo>
                    <a:pt x="27" y="26"/>
                  </a:moveTo>
                  <a:lnTo>
                    <a:pt x="158" y="64"/>
                  </a:lnTo>
                  <a:lnTo>
                    <a:pt x="343" y="206"/>
                  </a:lnTo>
                  <a:lnTo>
                    <a:pt x="288" y="38"/>
                  </a:lnTo>
                  <a:lnTo>
                    <a:pt x="469" y="149"/>
                  </a:lnTo>
                  <a:lnTo>
                    <a:pt x="612" y="237"/>
                  </a:lnTo>
                  <a:lnTo>
                    <a:pt x="595" y="140"/>
                  </a:lnTo>
                  <a:lnTo>
                    <a:pt x="743" y="149"/>
                  </a:lnTo>
                  <a:lnTo>
                    <a:pt x="707" y="14"/>
                  </a:lnTo>
                  <a:lnTo>
                    <a:pt x="852" y="190"/>
                  </a:lnTo>
                  <a:lnTo>
                    <a:pt x="1000" y="299"/>
                  </a:lnTo>
                  <a:lnTo>
                    <a:pt x="1155" y="299"/>
                  </a:lnTo>
                  <a:lnTo>
                    <a:pt x="1200" y="166"/>
                  </a:lnTo>
                  <a:lnTo>
                    <a:pt x="1140" y="26"/>
                  </a:lnTo>
                  <a:lnTo>
                    <a:pt x="1112" y="0"/>
                  </a:lnTo>
                  <a:lnTo>
                    <a:pt x="1179" y="14"/>
                  </a:lnTo>
                  <a:lnTo>
                    <a:pt x="1226" y="140"/>
                  </a:lnTo>
                  <a:lnTo>
                    <a:pt x="1281" y="192"/>
                  </a:lnTo>
                  <a:lnTo>
                    <a:pt x="1388" y="164"/>
                  </a:lnTo>
                  <a:lnTo>
                    <a:pt x="1362" y="363"/>
                  </a:lnTo>
                  <a:lnTo>
                    <a:pt x="1233" y="396"/>
                  </a:lnTo>
                  <a:lnTo>
                    <a:pt x="1014" y="396"/>
                  </a:lnTo>
                  <a:lnTo>
                    <a:pt x="622" y="344"/>
                  </a:lnTo>
                  <a:lnTo>
                    <a:pt x="174" y="263"/>
                  </a:lnTo>
                  <a:lnTo>
                    <a:pt x="22" y="197"/>
                  </a:lnTo>
                  <a:lnTo>
                    <a:pt x="5" y="119"/>
                  </a:lnTo>
                  <a:lnTo>
                    <a:pt x="0" y="64"/>
                  </a:lnTo>
                  <a:lnTo>
                    <a:pt x="27" y="26"/>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36" name="Freeform 319"/>
            <p:cNvSpPr>
              <a:spLocks/>
            </p:cNvSpPr>
            <p:nvPr/>
          </p:nvSpPr>
          <p:spPr bwMode="auto">
            <a:xfrm>
              <a:off x="3013" y="2164"/>
              <a:ext cx="797" cy="1049"/>
            </a:xfrm>
            <a:custGeom>
              <a:avLst/>
              <a:gdLst>
                <a:gd name="T0" fmla="*/ 493 w 797"/>
                <a:gd name="T1" fmla="*/ 0 h 1049"/>
                <a:gd name="T2" fmla="*/ 493 w 797"/>
                <a:gd name="T3" fmla="*/ 90 h 1049"/>
                <a:gd name="T4" fmla="*/ 348 w 797"/>
                <a:gd name="T5" fmla="*/ 354 h 1049"/>
                <a:gd name="T6" fmla="*/ 205 w 797"/>
                <a:gd name="T7" fmla="*/ 482 h 1049"/>
                <a:gd name="T8" fmla="*/ 0 w 797"/>
                <a:gd name="T9" fmla="*/ 489 h 1049"/>
                <a:gd name="T10" fmla="*/ 60 w 797"/>
                <a:gd name="T11" fmla="*/ 537 h 1049"/>
                <a:gd name="T12" fmla="*/ 179 w 797"/>
                <a:gd name="T13" fmla="*/ 539 h 1049"/>
                <a:gd name="T14" fmla="*/ 155 w 797"/>
                <a:gd name="T15" fmla="*/ 610 h 1049"/>
                <a:gd name="T16" fmla="*/ 307 w 797"/>
                <a:gd name="T17" fmla="*/ 473 h 1049"/>
                <a:gd name="T18" fmla="*/ 569 w 797"/>
                <a:gd name="T19" fmla="*/ 347 h 1049"/>
                <a:gd name="T20" fmla="*/ 700 w 797"/>
                <a:gd name="T21" fmla="*/ 361 h 1049"/>
                <a:gd name="T22" fmla="*/ 617 w 797"/>
                <a:gd name="T23" fmla="*/ 520 h 1049"/>
                <a:gd name="T24" fmla="*/ 214 w 797"/>
                <a:gd name="T25" fmla="*/ 726 h 1049"/>
                <a:gd name="T26" fmla="*/ 105 w 797"/>
                <a:gd name="T27" fmla="*/ 760 h 1049"/>
                <a:gd name="T28" fmla="*/ 26 w 797"/>
                <a:gd name="T29" fmla="*/ 869 h 1049"/>
                <a:gd name="T30" fmla="*/ 79 w 797"/>
                <a:gd name="T31" fmla="*/ 997 h 1049"/>
                <a:gd name="T32" fmla="*/ 207 w 797"/>
                <a:gd name="T33" fmla="*/ 1049 h 1049"/>
                <a:gd name="T34" fmla="*/ 190 w 797"/>
                <a:gd name="T35" fmla="*/ 923 h 1049"/>
                <a:gd name="T36" fmla="*/ 305 w 797"/>
                <a:gd name="T37" fmla="*/ 909 h 1049"/>
                <a:gd name="T38" fmla="*/ 569 w 797"/>
                <a:gd name="T39" fmla="*/ 973 h 1049"/>
                <a:gd name="T40" fmla="*/ 576 w 797"/>
                <a:gd name="T41" fmla="*/ 916 h 1049"/>
                <a:gd name="T42" fmla="*/ 262 w 797"/>
                <a:gd name="T43" fmla="*/ 869 h 1049"/>
                <a:gd name="T44" fmla="*/ 164 w 797"/>
                <a:gd name="T45" fmla="*/ 807 h 1049"/>
                <a:gd name="T46" fmla="*/ 312 w 797"/>
                <a:gd name="T47" fmla="*/ 750 h 1049"/>
                <a:gd name="T48" fmla="*/ 664 w 797"/>
                <a:gd name="T49" fmla="*/ 551 h 1049"/>
                <a:gd name="T50" fmla="*/ 797 w 797"/>
                <a:gd name="T51" fmla="*/ 404 h 1049"/>
                <a:gd name="T52" fmla="*/ 743 w 797"/>
                <a:gd name="T53" fmla="*/ 340 h 1049"/>
                <a:gd name="T54" fmla="*/ 731 w 797"/>
                <a:gd name="T55" fmla="*/ 100 h 1049"/>
                <a:gd name="T56" fmla="*/ 567 w 797"/>
                <a:gd name="T57" fmla="*/ 3 h 1049"/>
                <a:gd name="T58" fmla="*/ 493 w 797"/>
                <a:gd name="T59" fmla="*/ 0 h 1049"/>
                <a:gd name="T60" fmla="*/ 493 w 797"/>
                <a:gd name="T61" fmla="*/ 0 h 10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7"/>
                <a:gd name="T94" fmla="*/ 0 h 1049"/>
                <a:gd name="T95" fmla="*/ 797 w 797"/>
                <a:gd name="T96" fmla="*/ 1049 h 10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7" h="1049">
                  <a:moveTo>
                    <a:pt x="493" y="0"/>
                  </a:moveTo>
                  <a:lnTo>
                    <a:pt x="493" y="90"/>
                  </a:lnTo>
                  <a:lnTo>
                    <a:pt x="348" y="354"/>
                  </a:lnTo>
                  <a:lnTo>
                    <a:pt x="205" y="482"/>
                  </a:lnTo>
                  <a:lnTo>
                    <a:pt x="0" y="489"/>
                  </a:lnTo>
                  <a:lnTo>
                    <a:pt x="60" y="537"/>
                  </a:lnTo>
                  <a:lnTo>
                    <a:pt x="179" y="539"/>
                  </a:lnTo>
                  <a:lnTo>
                    <a:pt x="155" y="610"/>
                  </a:lnTo>
                  <a:lnTo>
                    <a:pt x="307" y="473"/>
                  </a:lnTo>
                  <a:lnTo>
                    <a:pt x="569" y="347"/>
                  </a:lnTo>
                  <a:lnTo>
                    <a:pt x="700" y="361"/>
                  </a:lnTo>
                  <a:lnTo>
                    <a:pt x="617" y="520"/>
                  </a:lnTo>
                  <a:lnTo>
                    <a:pt x="214" y="726"/>
                  </a:lnTo>
                  <a:lnTo>
                    <a:pt x="105" y="760"/>
                  </a:lnTo>
                  <a:lnTo>
                    <a:pt x="26" y="869"/>
                  </a:lnTo>
                  <a:lnTo>
                    <a:pt x="79" y="997"/>
                  </a:lnTo>
                  <a:lnTo>
                    <a:pt x="207" y="1049"/>
                  </a:lnTo>
                  <a:lnTo>
                    <a:pt x="190" y="923"/>
                  </a:lnTo>
                  <a:lnTo>
                    <a:pt x="305" y="909"/>
                  </a:lnTo>
                  <a:lnTo>
                    <a:pt x="569" y="973"/>
                  </a:lnTo>
                  <a:lnTo>
                    <a:pt x="576" y="916"/>
                  </a:lnTo>
                  <a:lnTo>
                    <a:pt x="262" y="869"/>
                  </a:lnTo>
                  <a:lnTo>
                    <a:pt x="164" y="807"/>
                  </a:lnTo>
                  <a:lnTo>
                    <a:pt x="312" y="750"/>
                  </a:lnTo>
                  <a:lnTo>
                    <a:pt x="664" y="551"/>
                  </a:lnTo>
                  <a:lnTo>
                    <a:pt x="797" y="404"/>
                  </a:lnTo>
                  <a:lnTo>
                    <a:pt x="743" y="340"/>
                  </a:lnTo>
                  <a:lnTo>
                    <a:pt x="731" y="100"/>
                  </a:lnTo>
                  <a:lnTo>
                    <a:pt x="567" y="3"/>
                  </a:lnTo>
                  <a:lnTo>
                    <a:pt x="493" y="0"/>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7" name="Freeform 320"/>
            <p:cNvSpPr>
              <a:spLocks/>
            </p:cNvSpPr>
            <p:nvPr/>
          </p:nvSpPr>
          <p:spPr bwMode="auto">
            <a:xfrm>
              <a:off x="2382" y="2254"/>
              <a:ext cx="557" cy="364"/>
            </a:xfrm>
            <a:custGeom>
              <a:avLst/>
              <a:gdLst>
                <a:gd name="T0" fmla="*/ 557 w 557"/>
                <a:gd name="T1" fmla="*/ 119 h 364"/>
                <a:gd name="T2" fmla="*/ 455 w 557"/>
                <a:gd name="T3" fmla="*/ 0 h 364"/>
                <a:gd name="T4" fmla="*/ 453 w 557"/>
                <a:gd name="T5" fmla="*/ 50 h 364"/>
                <a:gd name="T6" fmla="*/ 531 w 557"/>
                <a:gd name="T7" fmla="*/ 133 h 364"/>
                <a:gd name="T8" fmla="*/ 481 w 557"/>
                <a:gd name="T9" fmla="*/ 126 h 364"/>
                <a:gd name="T10" fmla="*/ 445 w 557"/>
                <a:gd name="T11" fmla="*/ 91 h 364"/>
                <a:gd name="T12" fmla="*/ 343 w 557"/>
                <a:gd name="T13" fmla="*/ 41 h 364"/>
                <a:gd name="T14" fmla="*/ 326 w 557"/>
                <a:gd name="T15" fmla="*/ 27 h 364"/>
                <a:gd name="T16" fmla="*/ 305 w 557"/>
                <a:gd name="T17" fmla="*/ 43 h 364"/>
                <a:gd name="T18" fmla="*/ 350 w 557"/>
                <a:gd name="T19" fmla="*/ 133 h 364"/>
                <a:gd name="T20" fmla="*/ 445 w 557"/>
                <a:gd name="T21" fmla="*/ 219 h 364"/>
                <a:gd name="T22" fmla="*/ 407 w 557"/>
                <a:gd name="T23" fmla="*/ 250 h 364"/>
                <a:gd name="T24" fmla="*/ 307 w 557"/>
                <a:gd name="T25" fmla="*/ 119 h 364"/>
                <a:gd name="T26" fmla="*/ 334 w 557"/>
                <a:gd name="T27" fmla="*/ 266 h 364"/>
                <a:gd name="T28" fmla="*/ 324 w 557"/>
                <a:gd name="T29" fmla="*/ 314 h 364"/>
                <a:gd name="T30" fmla="*/ 217 w 557"/>
                <a:gd name="T31" fmla="*/ 278 h 364"/>
                <a:gd name="T32" fmla="*/ 119 w 557"/>
                <a:gd name="T33" fmla="*/ 133 h 364"/>
                <a:gd name="T34" fmla="*/ 29 w 557"/>
                <a:gd name="T35" fmla="*/ 74 h 364"/>
                <a:gd name="T36" fmla="*/ 0 w 557"/>
                <a:gd name="T37" fmla="*/ 74 h 364"/>
                <a:gd name="T38" fmla="*/ 96 w 557"/>
                <a:gd name="T39" fmla="*/ 164 h 364"/>
                <a:gd name="T40" fmla="*/ 184 w 557"/>
                <a:gd name="T41" fmla="*/ 309 h 364"/>
                <a:gd name="T42" fmla="*/ 257 w 557"/>
                <a:gd name="T43" fmla="*/ 359 h 364"/>
                <a:gd name="T44" fmla="*/ 334 w 557"/>
                <a:gd name="T45" fmla="*/ 364 h 364"/>
                <a:gd name="T46" fmla="*/ 357 w 557"/>
                <a:gd name="T47" fmla="*/ 330 h 364"/>
                <a:gd name="T48" fmla="*/ 417 w 557"/>
                <a:gd name="T49" fmla="*/ 337 h 364"/>
                <a:gd name="T50" fmla="*/ 434 w 557"/>
                <a:gd name="T51" fmla="*/ 316 h 364"/>
                <a:gd name="T52" fmla="*/ 453 w 557"/>
                <a:gd name="T53" fmla="*/ 266 h 364"/>
                <a:gd name="T54" fmla="*/ 507 w 557"/>
                <a:gd name="T55" fmla="*/ 252 h 364"/>
                <a:gd name="T56" fmla="*/ 548 w 557"/>
                <a:gd name="T57" fmla="*/ 186 h 364"/>
                <a:gd name="T58" fmla="*/ 557 w 557"/>
                <a:gd name="T59" fmla="*/ 119 h 364"/>
                <a:gd name="T60" fmla="*/ 557 w 557"/>
                <a:gd name="T61" fmla="*/ 119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364"/>
                <a:gd name="T95" fmla="*/ 557 w 557"/>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364">
                  <a:moveTo>
                    <a:pt x="557" y="119"/>
                  </a:moveTo>
                  <a:lnTo>
                    <a:pt x="455" y="0"/>
                  </a:lnTo>
                  <a:lnTo>
                    <a:pt x="453" y="50"/>
                  </a:lnTo>
                  <a:lnTo>
                    <a:pt x="531" y="133"/>
                  </a:lnTo>
                  <a:lnTo>
                    <a:pt x="481" y="126"/>
                  </a:lnTo>
                  <a:lnTo>
                    <a:pt x="445" y="91"/>
                  </a:lnTo>
                  <a:lnTo>
                    <a:pt x="343" y="41"/>
                  </a:lnTo>
                  <a:lnTo>
                    <a:pt x="326" y="27"/>
                  </a:lnTo>
                  <a:lnTo>
                    <a:pt x="305" y="43"/>
                  </a:lnTo>
                  <a:lnTo>
                    <a:pt x="350" y="133"/>
                  </a:lnTo>
                  <a:lnTo>
                    <a:pt x="445" y="219"/>
                  </a:lnTo>
                  <a:lnTo>
                    <a:pt x="407" y="250"/>
                  </a:lnTo>
                  <a:lnTo>
                    <a:pt x="307" y="119"/>
                  </a:lnTo>
                  <a:lnTo>
                    <a:pt x="334" y="266"/>
                  </a:lnTo>
                  <a:lnTo>
                    <a:pt x="324" y="314"/>
                  </a:lnTo>
                  <a:lnTo>
                    <a:pt x="217" y="278"/>
                  </a:lnTo>
                  <a:lnTo>
                    <a:pt x="119" y="133"/>
                  </a:lnTo>
                  <a:lnTo>
                    <a:pt x="29" y="74"/>
                  </a:lnTo>
                  <a:lnTo>
                    <a:pt x="0" y="74"/>
                  </a:lnTo>
                  <a:lnTo>
                    <a:pt x="96" y="164"/>
                  </a:lnTo>
                  <a:lnTo>
                    <a:pt x="184" y="309"/>
                  </a:lnTo>
                  <a:lnTo>
                    <a:pt x="257" y="359"/>
                  </a:lnTo>
                  <a:lnTo>
                    <a:pt x="334" y="364"/>
                  </a:lnTo>
                  <a:lnTo>
                    <a:pt x="357" y="330"/>
                  </a:lnTo>
                  <a:lnTo>
                    <a:pt x="417" y="337"/>
                  </a:lnTo>
                  <a:lnTo>
                    <a:pt x="434" y="316"/>
                  </a:lnTo>
                  <a:lnTo>
                    <a:pt x="453" y="266"/>
                  </a:lnTo>
                  <a:lnTo>
                    <a:pt x="507" y="252"/>
                  </a:lnTo>
                  <a:lnTo>
                    <a:pt x="548" y="186"/>
                  </a:lnTo>
                  <a:lnTo>
                    <a:pt x="557" y="119"/>
                  </a:lnTo>
                  <a:close/>
                </a:path>
              </a:pathLst>
            </a:custGeom>
            <a:solidFill>
              <a:srgbClr val="B3B3B3"/>
            </a:solidFill>
            <a:ln w="9525">
              <a:noFill/>
              <a:round/>
              <a:headEnd/>
              <a:tailEnd/>
            </a:ln>
          </p:spPr>
          <p:txBody>
            <a:bodyPr/>
            <a:lstStyle/>
            <a:p>
              <a:endParaRPr lang="en-US">
                <a:latin typeface="Calibri" pitchFamily="34" charset="0"/>
              </a:endParaRPr>
            </a:p>
          </p:txBody>
        </p:sp>
        <p:sp>
          <p:nvSpPr>
            <p:cNvPr id="23638" name="Freeform 321"/>
            <p:cNvSpPr>
              <a:spLocks/>
            </p:cNvSpPr>
            <p:nvPr/>
          </p:nvSpPr>
          <p:spPr bwMode="auto">
            <a:xfrm>
              <a:off x="1937" y="3761"/>
              <a:ext cx="250" cy="159"/>
            </a:xfrm>
            <a:custGeom>
              <a:avLst/>
              <a:gdLst>
                <a:gd name="T0" fmla="*/ 29 w 250"/>
                <a:gd name="T1" fmla="*/ 0 h 159"/>
                <a:gd name="T2" fmla="*/ 124 w 250"/>
                <a:gd name="T3" fmla="*/ 19 h 159"/>
                <a:gd name="T4" fmla="*/ 250 w 250"/>
                <a:gd name="T5" fmla="*/ 159 h 159"/>
                <a:gd name="T6" fmla="*/ 167 w 250"/>
                <a:gd name="T7" fmla="*/ 159 h 159"/>
                <a:gd name="T8" fmla="*/ 76 w 250"/>
                <a:gd name="T9" fmla="*/ 55 h 159"/>
                <a:gd name="T10" fmla="*/ 0 w 250"/>
                <a:gd name="T11" fmla="*/ 15 h 159"/>
                <a:gd name="T12" fmla="*/ 29 w 250"/>
                <a:gd name="T13" fmla="*/ 0 h 159"/>
                <a:gd name="T14" fmla="*/ 29 w 25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50"/>
                <a:gd name="T25" fmla="*/ 0 h 159"/>
                <a:gd name="T26" fmla="*/ 250 w 25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 h="159">
                  <a:moveTo>
                    <a:pt x="29" y="0"/>
                  </a:moveTo>
                  <a:lnTo>
                    <a:pt x="124" y="19"/>
                  </a:lnTo>
                  <a:lnTo>
                    <a:pt x="250" y="159"/>
                  </a:lnTo>
                  <a:lnTo>
                    <a:pt x="167" y="159"/>
                  </a:lnTo>
                  <a:lnTo>
                    <a:pt x="76" y="55"/>
                  </a:lnTo>
                  <a:lnTo>
                    <a:pt x="0" y="15"/>
                  </a:lnTo>
                  <a:lnTo>
                    <a:pt x="29" y="0"/>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39" name="Freeform 322"/>
            <p:cNvSpPr>
              <a:spLocks/>
            </p:cNvSpPr>
            <p:nvPr/>
          </p:nvSpPr>
          <p:spPr bwMode="auto">
            <a:xfrm>
              <a:off x="1740" y="3465"/>
              <a:ext cx="323" cy="463"/>
            </a:xfrm>
            <a:custGeom>
              <a:avLst/>
              <a:gdLst>
                <a:gd name="T0" fmla="*/ 126 w 323"/>
                <a:gd name="T1" fmla="*/ 38 h 463"/>
                <a:gd name="T2" fmla="*/ 116 w 323"/>
                <a:gd name="T3" fmla="*/ 261 h 463"/>
                <a:gd name="T4" fmla="*/ 145 w 323"/>
                <a:gd name="T5" fmla="*/ 346 h 463"/>
                <a:gd name="T6" fmla="*/ 264 w 323"/>
                <a:gd name="T7" fmla="*/ 463 h 463"/>
                <a:gd name="T8" fmla="*/ 97 w 323"/>
                <a:gd name="T9" fmla="*/ 446 h 463"/>
                <a:gd name="T10" fmla="*/ 38 w 323"/>
                <a:gd name="T11" fmla="*/ 249 h 463"/>
                <a:gd name="T12" fmla="*/ 0 w 323"/>
                <a:gd name="T13" fmla="*/ 12 h 463"/>
                <a:gd name="T14" fmla="*/ 119 w 323"/>
                <a:gd name="T15" fmla="*/ 0 h 463"/>
                <a:gd name="T16" fmla="*/ 209 w 323"/>
                <a:gd name="T17" fmla="*/ 12 h 463"/>
                <a:gd name="T18" fmla="*/ 323 w 323"/>
                <a:gd name="T19" fmla="*/ 12 h 463"/>
                <a:gd name="T20" fmla="*/ 271 w 323"/>
                <a:gd name="T21" fmla="*/ 38 h 463"/>
                <a:gd name="T22" fmla="*/ 126 w 323"/>
                <a:gd name="T23" fmla="*/ 38 h 463"/>
                <a:gd name="T24" fmla="*/ 126 w 323"/>
                <a:gd name="T25" fmla="*/ 38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63"/>
                <a:gd name="T41" fmla="*/ 323 w 323"/>
                <a:gd name="T42" fmla="*/ 463 h 4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63">
                  <a:moveTo>
                    <a:pt x="126" y="38"/>
                  </a:moveTo>
                  <a:lnTo>
                    <a:pt x="116" y="261"/>
                  </a:lnTo>
                  <a:lnTo>
                    <a:pt x="145" y="346"/>
                  </a:lnTo>
                  <a:lnTo>
                    <a:pt x="264" y="463"/>
                  </a:lnTo>
                  <a:lnTo>
                    <a:pt x="97" y="446"/>
                  </a:lnTo>
                  <a:lnTo>
                    <a:pt x="38" y="249"/>
                  </a:lnTo>
                  <a:lnTo>
                    <a:pt x="0" y="12"/>
                  </a:lnTo>
                  <a:lnTo>
                    <a:pt x="119" y="0"/>
                  </a:lnTo>
                  <a:lnTo>
                    <a:pt x="209" y="12"/>
                  </a:lnTo>
                  <a:lnTo>
                    <a:pt x="323" y="12"/>
                  </a:lnTo>
                  <a:lnTo>
                    <a:pt x="271" y="38"/>
                  </a:lnTo>
                  <a:lnTo>
                    <a:pt x="126" y="38"/>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0" name="Freeform 323"/>
            <p:cNvSpPr>
              <a:spLocks/>
            </p:cNvSpPr>
            <p:nvPr/>
          </p:nvSpPr>
          <p:spPr bwMode="auto">
            <a:xfrm>
              <a:off x="2799" y="1837"/>
              <a:ext cx="1368" cy="1751"/>
            </a:xfrm>
            <a:custGeom>
              <a:avLst/>
              <a:gdLst>
                <a:gd name="T0" fmla="*/ 359 w 1368"/>
                <a:gd name="T1" fmla="*/ 185 h 1751"/>
                <a:gd name="T2" fmla="*/ 607 w 1368"/>
                <a:gd name="T3" fmla="*/ 12 h 1751"/>
                <a:gd name="T4" fmla="*/ 785 w 1368"/>
                <a:gd name="T5" fmla="*/ 0 h 1751"/>
                <a:gd name="T6" fmla="*/ 878 w 1368"/>
                <a:gd name="T7" fmla="*/ 62 h 1751"/>
                <a:gd name="T8" fmla="*/ 1007 w 1368"/>
                <a:gd name="T9" fmla="*/ 204 h 1751"/>
                <a:gd name="T10" fmla="*/ 1147 w 1368"/>
                <a:gd name="T11" fmla="*/ 247 h 1751"/>
                <a:gd name="T12" fmla="*/ 1135 w 1368"/>
                <a:gd name="T13" fmla="*/ 339 h 1751"/>
                <a:gd name="T14" fmla="*/ 1049 w 1368"/>
                <a:gd name="T15" fmla="*/ 353 h 1751"/>
                <a:gd name="T16" fmla="*/ 1042 w 1368"/>
                <a:gd name="T17" fmla="*/ 439 h 1751"/>
                <a:gd name="T18" fmla="*/ 1114 w 1368"/>
                <a:gd name="T19" fmla="*/ 439 h 1751"/>
                <a:gd name="T20" fmla="*/ 1064 w 1368"/>
                <a:gd name="T21" fmla="*/ 531 h 1751"/>
                <a:gd name="T22" fmla="*/ 971 w 1368"/>
                <a:gd name="T23" fmla="*/ 707 h 1751"/>
                <a:gd name="T24" fmla="*/ 1042 w 1368"/>
                <a:gd name="T25" fmla="*/ 714 h 1751"/>
                <a:gd name="T26" fmla="*/ 1226 w 1368"/>
                <a:gd name="T27" fmla="*/ 638 h 1751"/>
                <a:gd name="T28" fmla="*/ 1368 w 1368"/>
                <a:gd name="T29" fmla="*/ 657 h 1751"/>
                <a:gd name="T30" fmla="*/ 1354 w 1368"/>
                <a:gd name="T31" fmla="*/ 759 h 1751"/>
                <a:gd name="T32" fmla="*/ 1340 w 1368"/>
                <a:gd name="T33" fmla="*/ 899 h 1751"/>
                <a:gd name="T34" fmla="*/ 1311 w 1368"/>
                <a:gd name="T35" fmla="*/ 999 h 1751"/>
                <a:gd name="T36" fmla="*/ 1347 w 1368"/>
                <a:gd name="T37" fmla="*/ 1070 h 1751"/>
                <a:gd name="T38" fmla="*/ 1240 w 1368"/>
                <a:gd name="T39" fmla="*/ 1360 h 1751"/>
                <a:gd name="T40" fmla="*/ 1283 w 1368"/>
                <a:gd name="T41" fmla="*/ 1666 h 1751"/>
                <a:gd name="T42" fmla="*/ 1178 w 1368"/>
                <a:gd name="T43" fmla="*/ 1744 h 1751"/>
                <a:gd name="T44" fmla="*/ 1054 w 1368"/>
                <a:gd name="T45" fmla="*/ 1751 h 1751"/>
                <a:gd name="T46" fmla="*/ 1178 w 1368"/>
                <a:gd name="T47" fmla="*/ 1692 h 1751"/>
                <a:gd name="T48" fmla="*/ 1135 w 1368"/>
                <a:gd name="T49" fmla="*/ 1516 h 1751"/>
                <a:gd name="T50" fmla="*/ 857 w 1368"/>
                <a:gd name="T51" fmla="*/ 1431 h 1751"/>
                <a:gd name="T52" fmla="*/ 914 w 1368"/>
                <a:gd name="T53" fmla="*/ 1220 h 1751"/>
                <a:gd name="T54" fmla="*/ 857 w 1368"/>
                <a:gd name="T55" fmla="*/ 1091 h 1751"/>
                <a:gd name="T56" fmla="*/ 602 w 1368"/>
                <a:gd name="T57" fmla="*/ 1077 h 1751"/>
                <a:gd name="T58" fmla="*/ 424 w 1368"/>
                <a:gd name="T59" fmla="*/ 1053 h 1751"/>
                <a:gd name="T60" fmla="*/ 266 w 1368"/>
                <a:gd name="T61" fmla="*/ 1127 h 1751"/>
                <a:gd name="T62" fmla="*/ 162 w 1368"/>
                <a:gd name="T63" fmla="*/ 1189 h 1751"/>
                <a:gd name="T64" fmla="*/ 76 w 1368"/>
                <a:gd name="T65" fmla="*/ 1234 h 1751"/>
                <a:gd name="T66" fmla="*/ 0 w 1368"/>
                <a:gd name="T67" fmla="*/ 1234 h 1751"/>
                <a:gd name="T68" fmla="*/ 67 w 1368"/>
                <a:gd name="T69" fmla="*/ 1170 h 1751"/>
                <a:gd name="T70" fmla="*/ 140 w 1368"/>
                <a:gd name="T71" fmla="*/ 1053 h 1751"/>
                <a:gd name="T72" fmla="*/ 140 w 1368"/>
                <a:gd name="T73" fmla="*/ 961 h 1751"/>
                <a:gd name="T74" fmla="*/ 119 w 1368"/>
                <a:gd name="T75" fmla="*/ 849 h 1751"/>
                <a:gd name="T76" fmla="*/ 190 w 1368"/>
                <a:gd name="T77" fmla="*/ 899 h 1751"/>
                <a:gd name="T78" fmla="*/ 283 w 1368"/>
                <a:gd name="T79" fmla="*/ 961 h 1751"/>
                <a:gd name="T80" fmla="*/ 412 w 1368"/>
                <a:gd name="T81" fmla="*/ 830 h 1751"/>
                <a:gd name="T82" fmla="*/ 383 w 1368"/>
                <a:gd name="T83" fmla="*/ 949 h 1751"/>
                <a:gd name="T84" fmla="*/ 907 w 1368"/>
                <a:gd name="T85" fmla="*/ 714 h 1751"/>
                <a:gd name="T86" fmla="*/ 914 w 1368"/>
                <a:gd name="T87" fmla="*/ 567 h 1751"/>
                <a:gd name="T88" fmla="*/ 759 w 1368"/>
                <a:gd name="T89" fmla="*/ 332 h 1751"/>
                <a:gd name="T90" fmla="*/ 538 w 1368"/>
                <a:gd name="T91" fmla="*/ 232 h 1751"/>
                <a:gd name="T92" fmla="*/ 795 w 1368"/>
                <a:gd name="T93" fmla="*/ 256 h 1751"/>
                <a:gd name="T94" fmla="*/ 907 w 1368"/>
                <a:gd name="T95" fmla="*/ 289 h 1751"/>
                <a:gd name="T96" fmla="*/ 957 w 1368"/>
                <a:gd name="T97" fmla="*/ 261 h 1751"/>
                <a:gd name="T98" fmla="*/ 828 w 1368"/>
                <a:gd name="T99" fmla="*/ 204 h 1751"/>
                <a:gd name="T100" fmla="*/ 771 w 1368"/>
                <a:gd name="T101" fmla="*/ 185 h 1751"/>
                <a:gd name="T102" fmla="*/ 688 w 1368"/>
                <a:gd name="T103" fmla="*/ 135 h 1751"/>
                <a:gd name="T104" fmla="*/ 566 w 1368"/>
                <a:gd name="T105" fmla="*/ 126 h 1751"/>
                <a:gd name="T106" fmla="*/ 495 w 1368"/>
                <a:gd name="T107" fmla="*/ 164 h 1751"/>
                <a:gd name="T108" fmla="*/ 359 w 1368"/>
                <a:gd name="T109" fmla="*/ 228 h 1751"/>
                <a:gd name="T110" fmla="*/ 359 w 1368"/>
                <a:gd name="T111" fmla="*/ 185 h 1751"/>
                <a:gd name="T112" fmla="*/ 359 w 1368"/>
                <a:gd name="T113" fmla="*/ 185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8"/>
                <a:gd name="T172" fmla="*/ 0 h 1751"/>
                <a:gd name="T173" fmla="*/ 1368 w 1368"/>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8" h="1751">
                  <a:moveTo>
                    <a:pt x="359" y="185"/>
                  </a:moveTo>
                  <a:lnTo>
                    <a:pt x="607" y="12"/>
                  </a:lnTo>
                  <a:lnTo>
                    <a:pt x="785" y="0"/>
                  </a:lnTo>
                  <a:lnTo>
                    <a:pt x="878" y="62"/>
                  </a:lnTo>
                  <a:lnTo>
                    <a:pt x="1007" y="204"/>
                  </a:lnTo>
                  <a:lnTo>
                    <a:pt x="1147" y="247"/>
                  </a:lnTo>
                  <a:lnTo>
                    <a:pt x="1135" y="339"/>
                  </a:lnTo>
                  <a:lnTo>
                    <a:pt x="1049" y="353"/>
                  </a:lnTo>
                  <a:lnTo>
                    <a:pt x="1042" y="439"/>
                  </a:lnTo>
                  <a:lnTo>
                    <a:pt x="1114" y="439"/>
                  </a:lnTo>
                  <a:lnTo>
                    <a:pt x="1064" y="531"/>
                  </a:lnTo>
                  <a:lnTo>
                    <a:pt x="971" y="707"/>
                  </a:lnTo>
                  <a:lnTo>
                    <a:pt x="1042" y="714"/>
                  </a:lnTo>
                  <a:lnTo>
                    <a:pt x="1226" y="638"/>
                  </a:lnTo>
                  <a:lnTo>
                    <a:pt x="1368" y="657"/>
                  </a:lnTo>
                  <a:lnTo>
                    <a:pt x="1354" y="759"/>
                  </a:lnTo>
                  <a:lnTo>
                    <a:pt x="1340" y="899"/>
                  </a:lnTo>
                  <a:lnTo>
                    <a:pt x="1311" y="999"/>
                  </a:lnTo>
                  <a:lnTo>
                    <a:pt x="1347" y="1070"/>
                  </a:lnTo>
                  <a:lnTo>
                    <a:pt x="1240" y="1360"/>
                  </a:lnTo>
                  <a:lnTo>
                    <a:pt x="1283" y="1666"/>
                  </a:lnTo>
                  <a:lnTo>
                    <a:pt x="1178" y="1744"/>
                  </a:lnTo>
                  <a:lnTo>
                    <a:pt x="1054" y="1751"/>
                  </a:lnTo>
                  <a:lnTo>
                    <a:pt x="1178" y="1692"/>
                  </a:lnTo>
                  <a:lnTo>
                    <a:pt x="1135" y="1516"/>
                  </a:lnTo>
                  <a:lnTo>
                    <a:pt x="857" y="1431"/>
                  </a:lnTo>
                  <a:lnTo>
                    <a:pt x="914" y="1220"/>
                  </a:lnTo>
                  <a:lnTo>
                    <a:pt x="857" y="1091"/>
                  </a:lnTo>
                  <a:lnTo>
                    <a:pt x="602" y="1077"/>
                  </a:lnTo>
                  <a:lnTo>
                    <a:pt x="424" y="1053"/>
                  </a:lnTo>
                  <a:lnTo>
                    <a:pt x="266" y="1127"/>
                  </a:lnTo>
                  <a:lnTo>
                    <a:pt x="162" y="1189"/>
                  </a:lnTo>
                  <a:lnTo>
                    <a:pt x="76" y="1234"/>
                  </a:lnTo>
                  <a:lnTo>
                    <a:pt x="0" y="1234"/>
                  </a:lnTo>
                  <a:lnTo>
                    <a:pt x="67" y="1170"/>
                  </a:lnTo>
                  <a:lnTo>
                    <a:pt x="140" y="1053"/>
                  </a:lnTo>
                  <a:lnTo>
                    <a:pt x="140" y="961"/>
                  </a:lnTo>
                  <a:lnTo>
                    <a:pt x="119" y="849"/>
                  </a:lnTo>
                  <a:lnTo>
                    <a:pt x="190" y="899"/>
                  </a:lnTo>
                  <a:lnTo>
                    <a:pt x="283" y="961"/>
                  </a:lnTo>
                  <a:lnTo>
                    <a:pt x="412" y="830"/>
                  </a:lnTo>
                  <a:lnTo>
                    <a:pt x="383" y="949"/>
                  </a:lnTo>
                  <a:lnTo>
                    <a:pt x="907" y="714"/>
                  </a:lnTo>
                  <a:lnTo>
                    <a:pt x="914" y="567"/>
                  </a:lnTo>
                  <a:lnTo>
                    <a:pt x="759" y="332"/>
                  </a:lnTo>
                  <a:lnTo>
                    <a:pt x="538" y="232"/>
                  </a:lnTo>
                  <a:lnTo>
                    <a:pt x="795" y="256"/>
                  </a:lnTo>
                  <a:lnTo>
                    <a:pt x="907" y="289"/>
                  </a:lnTo>
                  <a:lnTo>
                    <a:pt x="957" y="261"/>
                  </a:lnTo>
                  <a:lnTo>
                    <a:pt x="828" y="204"/>
                  </a:lnTo>
                  <a:lnTo>
                    <a:pt x="771" y="185"/>
                  </a:lnTo>
                  <a:lnTo>
                    <a:pt x="688" y="135"/>
                  </a:lnTo>
                  <a:lnTo>
                    <a:pt x="566" y="126"/>
                  </a:lnTo>
                  <a:lnTo>
                    <a:pt x="495" y="164"/>
                  </a:lnTo>
                  <a:lnTo>
                    <a:pt x="359" y="228"/>
                  </a:lnTo>
                  <a:lnTo>
                    <a:pt x="359" y="185"/>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1" name="Freeform 324"/>
            <p:cNvSpPr>
              <a:spLocks/>
            </p:cNvSpPr>
            <p:nvPr/>
          </p:nvSpPr>
          <p:spPr bwMode="auto">
            <a:xfrm>
              <a:off x="3670" y="1426"/>
              <a:ext cx="300" cy="247"/>
            </a:xfrm>
            <a:custGeom>
              <a:avLst/>
              <a:gdLst>
                <a:gd name="T0" fmla="*/ 164 w 300"/>
                <a:gd name="T1" fmla="*/ 0 h 247"/>
                <a:gd name="T2" fmla="*/ 207 w 300"/>
                <a:gd name="T3" fmla="*/ 155 h 247"/>
                <a:gd name="T4" fmla="*/ 300 w 300"/>
                <a:gd name="T5" fmla="*/ 247 h 247"/>
                <a:gd name="T6" fmla="*/ 128 w 300"/>
                <a:gd name="T7" fmla="*/ 190 h 247"/>
                <a:gd name="T8" fmla="*/ 0 w 300"/>
                <a:gd name="T9" fmla="*/ 219 h 247"/>
                <a:gd name="T10" fmla="*/ 64 w 300"/>
                <a:gd name="T11" fmla="*/ 162 h 247"/>
                <a:gd name="T12" fmla="*/ 14 w 300"/>
                <a:gd name="T13" fmla="*/ 41 h 247"/>
                <a:gd name="T14" fmla="*/ 90 w 300"/>
                <a:gd name="T15" fmla="*/ 12 h 247"/>
                <a:gd name="T16" fmla="*/ 164 w 300"/>
                <a:gd name="T17" fmla="*/ 0 h 247"/>
                <a:gd name="T18" fmla="*/ 164 w 300"/>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247"/>
                <a:gd name="T32" fmla="*/ 300 w 300"/>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247">
                  <a:moveTo>
                    <a:pt x="164" y="0"/>
                  </a:moveTo>
                  <a:lnTo>
                    <a:pt x="207" y="155"/>
                  </a:lnTo>
                  <a:lnTo>
                    <a:pt x="300" y="247"/>
                  </a:lnTo>
                  <a:lnTo>
                    <a:pt x="128" y="190"/>
                  </a:lnTo>
                  <a:lnTo>
                    <a:pt x="0" y="219"/>
                  </a:lnTo>
                  <a:lnTo>
                    <a:pt x="64" y="162"/>
                  </a:lnTo>
                  <a:lnTo>
                    <a:pt x="14" y="41"/>
                  </a:lnTo>
                  <a:lnTo>
                    <a:pt x="90" y="12"/>
                  </a:lnTo>
                  <a:lnTo>
                    <a:pt x="164"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2" name="Freeform 325"/>
            <p:cNvSpPr>
              <a:spLocks/>
            </p:cNvSpPr>
            <p:nvPr/>
          </p:nvSpPr>
          <p:spPr bwMode="auto">
            <a:xfrm>
              <a:off x="2266" y="1035"/>
              <a:ext cx="550" cy="1023"/>
            </a:xfrm>
            <a:custGeom>
              <a:avLst/>
              <a:gdLst>
                <a:gd name="T0" fmla="*/ 295 w 550"/>
                <a:gd name="T1" fmla="*/ 0 h 1023"/>
                <a:gd name="T2" fmla="*/ 262 w 550"/>
                <a:gd name="T3" fmla="*/ 59 h 1023"/>
                <a:gd name="T4" fmla="*/ 212 w 550"/>
                <a:gd name="T5" fmla="*/ 225 h 1023"/>
                <a:gd name="T6" fmla="*/ 174 w 550"/>
                <a:gd name="T7" fmla="*/ 332 h 1023"/>
                <a:gd name="T8" fmla="*/ 140 w 550"/>
                <a:gd name="T9" fmla="*/ 408 h 1023"/>
                <a:gd name="T10" fmla="*/ 116 w 550"/>
                <a:gd name="T11" fmla="*/ 455 h 1023"/>
                <a:gd name="T12" fmla="*/ 76 w 550"/>
                <a:gd name="T13" fmla="*/ 588 h 1023"/>
                <a:gd name="T14" fmla="*/ 19 w 550"/>
                <a:gd name="T15" fmla="*/ 764 h 1023"/>
                <a:gd name="T16" fmla="*/ 19 w 550"/>
                <a:gd name="T17" fmla="*/ 783 h 1023"/>
                <a:gd name="T18" fmla="*/ 31 w 550"/>
                <a:gd name="T19" fmla="*/ 797 h 1023"/>
                <a:gd name="T20" fmla="*/ 33 w 550"/>
                <a:gd name="T21" fmla="*/ 906 h 1023"/>
                <a:gd name="T22" fmla="*/ 28 w 550"/>
                <a:gd name="T23" fmla="*/ 982 h 1023"/>
                <a:gd name="T24" fmla="*/ 0 w 550"/>
                <a:gd name="T25" fmla="*/ 1023 h 1023"/>
                <a:gd name="T26" fmla="*/ 59 w 550"/>
                <a:gd name="T27" fmla="*/ 1006 h 1023"/>
                <a:gd name="T28" fmla="*/ 124 w 550"/>
                <a:gd name="T29" fmla="*/ 1001 h 1023"/>
                <a:gd name="T30" fmla="*/ 174 w 550"/>
                <a:gd name="T31" fmla="*/ 1008 h 1023"/>
                <a:gd name="T32" fmla="*/ 245 w 550"/>
                <a:gd name="T33" fmla="*/ 1013 h 1023"/>
                <a:gd name="T34" fmla="*/ 273 w 550"/>
                <a:gd name="T35" fmla="*/ 977 h 1023"/>
                <a:gd name="T36" fmla="*/ 300 w 550"/>
                <a:gd name="T37" fmla="*/ 963 h 1023"/>
                <a:gd name="T38" fmla="*/ 300 w 550"/>
                <a:gd name="T39" fmla="*/ 923 h 1023"/>
                <a:gd name="T40" fmla="*/ 347 w 550"/>
                <a:gd name="T41" fmla="*/ 871 h 1023"/>
                <a:gd name="T42" fmla="*/ 347 w 550"/>
                <a:gd name="T43" fmla="*/ 783 h 1023"/>
                <a:gd name="T44" fmla="*/ 354 w 550"/>
                <a:gd name="T45" fmla="*/ 728 h 1023"/>
                <a:gd name="T46" fmla="*/ 400 w 550"/>
                <a:gd name="T47" fmla="*/ 588 h 1023"/>
                <a:gd name="T48" fmla="*/ 419 w 550"/>
                <a:gd name="T49" fmla="*/ 550 h 1023"/>
                <a:gd name="T50" fmla="*/ 466 w 550"/>
                <a:gd name="T51" fmla="*/ 467 h 1023"/>
                <a:gd name="T52" fmla="*/ 550 w 550"/>
                <a:gd name="T53" fmla="*/ 339 h 1023"/>
                <a:gd name="T54" fmla="*/ 519 w 550"/>
                <a:gd name="T55" fmla="*/ 275 h 1023"/>
                <a:gd name="T56" fmla="*/ 514 w 550"/>
                <a:gd name="T57" fmla="*/ 209 h 1023"/>
                <a:gd name="T58" fmla="*/ 526 w 550"/>
                <a:gd name="T59" fmla="*/ 161 h 1023"/>
                <a:gd name="T60" fmla="*/ 497 w 550"/>
                <a:gd name="T61" fmla="*/ 102 h 1023"/>
                <a:gd name="T62" fmla="*/ 457 w 550"/>
                <a:gd name="T63" fmla="*/ 83 h 1023"/>
                <a:gd name="T64" fmla="*/ 409 w 550"/>
                <a:gd name="T65" fmla="*/ 71 h 1023"/>
                <a:gd name="T66" fmla="*/ 314 w 550"/>
                <a:gd name="T67" fmla="*/ 66 h 1023"/>
                <a:gd name="T68" fmla="*/ 295 w 550"/>
                <a:gd name="T69" fmla="*/ 50 h 1023"/>
                <a:gd name="T70" fmla="*/ 293 w 550"/>
                <a:gd name="T71" fmla="*/ 23 h 1023"/>
                <a:gd name="T72" fmla="*/ 295 w 550"/>
                <a:gd name="T73" fmla="*/ 0 h 1023"/>
                <a:gd name="T74" fmla="*/ 295 w 550"/>
                <a:gd name="T75" fmla="*/ 0 h 10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1023"/>
                <a:gd name="T116" fmla="*/ 550 w 550"/>
                <a:gd name="T117" fmla="*/ 1023 h 10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1023">
                  <a:moveTo>
                    <a:pt x="295" y="0"/>
                  </a:moveTo>
                  <a:lnTo>
                    <a:pt x="262" y="59"/>
                  </a:lnTo>
                  <a:lnTo>
                    <a:pt x="212" y="225"/>
                  </a:lnTo>
                  <a:lnTo>
                    <a:pt x="174" y="332"/>
                  </a:lnTo>
                  <a:lnTo>
                    <a:pt x="140" y="408"/>
                  </a:lnTo>
                  <a:lnTo>
                    <a:pt x="116" y="455"/>
                  </a:lnTo>
                  <a:lnTo>
                    <a:pt x="76" y="588"/>
                  </a:lnTo>
                  <a:lnTo>
                    <a:pt x="19" y="764"/>
                  </a:lnTo>
                  <a:lnTo>
                    <a:pt x="19" y="783"/>
                  </a:lnTo>
                  <a:lnTo>
                    <a:pt x="31" y="797"/>
                  </a:lnTo>
                  <a:lnTo>
                    <a:pt x="33" y="906"/>
                  </a:lnTo>
                  <a:lnTo>
                    <a:pt x="28" y="982"/>
                  </a:lnTo>
                  <a:lnTo>
                    <a:pt x="0" y="1023"/>
                  </a:lnTo>
                  <a:lnTo>
                    <a:pt x="59" y="1006"/>
                  </a:lnTo>
                  <a:lnTo>
                    <a:pt x="124" y="1001"/>
                  </a:lnTo>
                  <a:lnTo>
                    <a:pt x="174" y="1008"/>
                  </a:lnTo>
                  <a:lnTo>
                    <a:pt x="245" y="1013"/>
                  </a:lnTo>
                  <a:lnTo>
                    <a:pt x="273" y="977"/>
                  </a:lnTo>
                  <a:lnTo>
                    <a:pt x="300" y="963"/>
                  </a:lnTo>
                  <a:lnTo>
                    <a:pt x="300" y="923"/>
                  </a:lnTo>
                  <a:lnTo>
                    <a:pt x="347" y="871"/>
                  </a:lnTo>
                  <a:lnTo>
                    <a:pt x="347" y="783"/>
                  </a:lnTo>
                  <a:lnTo>
                    <a:pt x="354" y="728"/>
                  </a:lnTo>
                  <a:lnTo>
                    <a:pt x="400" y="588"/>
                  </a:lnTo>
                  <a:lnTo>
                    <a:pt x="419" y="550"/>
                  </a:lnTo>
                  <a:lnTo>
                    <a:pt x="466" y="467"/>
                  </a:lnTo>
                  <a:lnTo>
                    <a:pt x="550" y="339"/>
                  </a:lnTo>
                  <a:lnTo>
                    <a:pt x="519" y="275"/>
                  </a:lnTo>
                  <a:lnTo>
                    <a:pt x="514" y="209"/>
                  </a:lnTo>
                  <a:lnTo>
                    <a:pt x="526" y="161"/>
                  </a:lnTo>
                  <a:lnTo>
                    <a:pt x="497" y="102"/>
                  </a:lnTo>
                  <a:lnTo>
                    <a:pt x="457" y="83"/>
                  </a:lnTo>
                  <a:lnTo>
                    <a:pt x="409" y="71"/>
                  </a:lnTo>
                  <a:lnTo>
                    <a:pt x="314" y="66"/>
                  </a:lnTo>
                  <a:lnTo>
                    <a:pt x="295" y="50"/>
                  </a:lnTo>
                  <a:lnTo>
                    <a:pt x="293" y="23"/>
                  </a:lnTo>
                  <a:lnTo>
                    <a:pt x="295" y="0"/>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3" name="Freeform 326"/>
            <p:cNvSpPr>
              <a:spLocks/>
            </p:cNvSpPr>
            <p:nvPr/>
          </p:nvSpPr>
          <p:spPr bwMode="auto">
            <a:xfrm>
              <a:off x="2278" y="1063"/>
              <a:ext cx="204" cy="710"/>
            </a:xfrm>
            <a:custGeom>
              <a:avLst/>
              <a:gdLst>
                <a:gd name="T0" fmla="*/ 162 w 204"/>
                <a:gd name="T1" fmla="*/ 0 h 710"/>
                <a:gd name="T2" fmla="*/ 173 w 204"/>
                <a:gd name="T3" fmla="*/ 29 h 710"/>
                <a:gd name="T4" fmla="*/ 204 w 204"/>
                <a:gd name="T5" fmla="*/ 74 h 710"/>
                <a:gd name="T6" fmla="*/ 188 w 204"/>
                <a:gd name="T7" fmla="*/ 135 h 710"/>
                <a:gd name="T8" fmla="*/ 159 w 204"/>
                <a:gd name="T9" fmla="*/ 228 h 710"/>
                <a:gd name="T10" fmla="*/ 138 w 204"/>
                <a:gd name="T11" fmla="*/ 285 h 710"/>
                <a:gd name="T12" fmla="*/ 133 w 204"/>
                <a:gd name="T13" fmla="*/ 342 h 710"/>
                <a:gd name="T14" fmla="*/ 121 w 204"/>
                <a:gd name="T15" fmla="*/ 396 h 710"/>
                <a:gd name="T16" fmla="*/ 107 w 204"/>
                <a:gd name="T17" fmla="*/ 442 h 710"/>
                <a:gd name="T18" fmla="*/ 81 w 204"/>
                <a:gd name="T19" fmla="*/ 501 h 710"/>
                <a:gd name="T20" fmla="*/ 52 w 204"/>
                <a:gd name="T21" fmla="*/ 593 h 710"/>
                <a:gd name="T22" fmla="*/ 14 w 204"/>
                <a:gd name="T23" fmla="*/ 710 h 710"/>
                <a:gd name="T24" fmla="*/ 0 w 204"/>
                <a:gd name="T25" fmla="*/ 679 h 710"/>
                <a:gd name="T26" fmla="*/ 2 w 204"/>
                <a:gd name="T27" fmla="*/ 634 h 710"/>
                <a:gd name="T28" fmla="*/ 38 w 204"/>
                <a:gd name="T29" fmla="*/ 501 h 710"/>
                <a:gd name="T30" fmla="*/ 66 w 204"/>
                <a:gd name="T31" fmla="*/ 415 h 710"/>
                <a:gd name="T32" fmla="*/ 97 w 204"/>
                <a:gd name="T33" fmla="*/ 285 h 710"/>
                <a:gd name="T34" fmla="*/ 100 w 204"/>
                <a:gd name="T35" fmla="*/ 211 h 710"/>
                <a:gd name="T36" fmla="*/ 100 w 204"/>
                <a:gd name="T37" fmla="*/ 114 h 710"/>
                <a:gd name="T38" fmla="*/ 131 w 204"/>
                <a:gd name="T39" fmla="*/ 14 h 710"/>
                <a:gd name="T40" fmla="*/ 162 w 204"/>
                <a:gd name="T41" fmla="*/ 0 h 710"/>
                <a:gd name="T42" fmla="*/ 162 w 204"/>
                <a:gd name="T43" fmla="*/ 0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710"/>
                <a:gd name="T68" fmla="*/ 204 w 204"/>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710">
                  <a:moveTo>
                    <a:pt x="162" y="0"/>
                  </a:moveTo>
                  <a:lnTo>
                    <a:pt x="173" y="29"/>
                  </a:lnTo>
                  <a:lnTo>
                    <a:pt x="204" y="74"/>
                  </a:lnTo>
                  <a:lnTo>
                    <a:pt x="188" y="135"/>
                  </a:lnTo>
                  <a:lnTo>
                    <a:pt x="159" y="228"/>
                  </a:lnTo>
                  <a:lnTo>
                    <a:pt x="138" y="285"/>
                  </a:lnTo>
                  <a:lnTo>
                    <a:pt x="133" y="342"/>
                  </a:lnTo>
                  <a:lnTo>
                    <a:pt x="121" y="396"/>
                  </a:lnTo>
                  <a:lnTo>
                    <a:pt x="107" y="442"/>
                  </a:lnTo>
                  <a:lnTo>
                    <a:pt x="81" y="501"/>
                  </a:lnTo>
                  <a:lnTo>
                    <a:pt x="52" y="593"/>
                  </a:lnTo>
                  <a:lnTo>
                    <a:pt x="14" y="710"/>
                  </a:lnTo>
                  <a:lnTo>
                    <a:pt x="0" y="679"/>
                  </a:lnTo>
                  <a:lnTo>
                    <a:pt x="2" y="634"/>
                  </a:lnTo>
                  <a:lnTo>
                    <a:pt x="38" y="501"/>
                  </a:lnTo>
                  <a:lnTo>
                    <a:pt x="66" y="415"/>
                  </a:lnTo>
                  <a:lnTo>
                    <a:pt x="97" y="285"/>
                  </a:lnTo>
                  <a:lnTo>
                    <a:pt x="100" y="211"/>
                  </a:lnTo>
                  <a:lnTo>
                    <a:pt x="100" y="114"/>
                  </a:lnTo>
                  <a:lnTo>
                    <a:pt x="131" y="14"/>
                  </a:lnTo>
                  <a:lnTo>
                    <a:pt x="162" y="0"/>
                  </a:lnTo>
                  <a:close/>
                </a:path>
              </a:pathLst>
            </a:custGeom>
            <a:solidFill>
              <a:srgbClr val="F79191"/>
            </a:solidFill>
            <a:ln w="9525">
              <a:noFill/>
              <a:round/>
              <a:headEnd/>
              <a:tailEnd/>
            </a:ln>
          </p:spPr>
          <p:txBody>
            <a:bodyPr/>
            <a:lstStyle/>
            <a:p>
              <a:endParaRPr lang="en-US">
                <a:latin typeface="Calibri" pitchFamily="34" charset="0"/>
              </a:endParaRPr>
            </a:p>
          </p:txBody>
        </p:sp>
        <p:sp>
          <p:nvSpPr>
            <p:cNvPr id="23644" name="Freeform 327"/>
            <p:cNvSpPr>
              <a:spLocks/>
            </p:cNvSpPr>
            <p:nvPr/>
          </p:nvSpPr>
          <p:spPr bwMode="auto">
            <a:xfrm>
              <a:off x="1714" y="959"/>
              <a:ext cx="702" cy="854"/>
            </a:xfrm>
            <a:custGeom>
              <a:avLst/>
              <a:gdLst>
                <a:gd name="T0" fmla="*/ 57 w 702"/>
                <a:gd name="T1" fmla="*/ 178 h 854"/>
                <a:gd name="T2" fmla="*/ 50 w 702"/>
                <a:gd name="T3" fmla="*/ 218 h 854"/>
                <a:gd name="T4" fmla="*/ 50 w 702"/>
                <a:gd name="T5" fmla="*/ 382 h 854"/>
                <a:gd name="T6" fmla="*/ 45 w 702"/>
                <a:gd name="T7" fmla="*/ 408 h 854"/>
                <a:gd name="T8" fmla="*/ 9 w 702"/>
                <a:gd name="T9" fmla="*/ 508 h 854"/>
                <a:gd name="T10" fmla="*/ 2 w 702"/>
                <a:gd name="T11" fmla="*/ 531 h 854"/>
                <a:gd name="T12" fmla="*/ 0 w 702"/>
                <a:gd name="T13" fmla="*/ 667 h 854"/>
                <a:gd name="T14" fmla="*/ 28 w 702"/>
                <a:gd name="T15" fmla="*/ 750 h 854"/>
                <a:gd name="T16" fmla="*/ 47 w 702"/>
                <a:gd name="T17" fmla="*/ 771 h 854"/>
                <a:gd name="T18" fmla="*/ 111 w 702"/>
                <a:gd name="T19" fmla="*/ 799 h 854"/>
                <a:gd name="T20" fmla="*/ 161 w 702"/>
                <a:gd name="T21" fmla="*/ 804 h 854"/>
                <a:gd name="T22" fmla="*/ 204 w 702"/>
                <a:gd name="T23" fmla="*/ 804 h 854"/>
                <a:gd name="T24" fmla="*/ 309 w 702"/>
                <a:gd name="T25" fmla="*/ 799 h 854"/>
                <a:gd name="T26" fmla="*/ 404 w 702"/>
                <a:gd name="T27" fmla="*/ 804 h 854"/>
                <a:gd name="T28" fmla="*/ 426 w 702"/>
                <a:gd name="T29" fmla="*/ 847 h 854"/>
                <a:gd name="T30" fmla="*/ 516 w 702"/>
                <a:gd name="T31" fmla="*/ 854 h 854"/>
                <a:gd name="T32" fmla="*/ 564 w 702"/>
                <a:gd name="T33" fmla="*/ 693 h 854"/>
                <a:gd name="T34" fmla="*/ 626 w 702"/>
                <a:gd name="T35" fmla="*/ 531 h 854"/>
                <a:gd name="T36" fmla="*/ 652 w 702"/>
                <a:gd name="T37" fmla="*/ 434 h 854"/>
                <a:gd name="T38" fmla="*/ 661 w 702"/>
                <a:gd name="T39" fmla="*/ 370 h 854"/>
                <a:gd name="T40" fmla="*/ 666 w 702"/>
                <a:gd name="T41" fmla="*/ 306 h 854"/>
                <a:gd name="T42" fmla="*/ 664 w 702"/>
                <a:gd name="T43" fmla="*/ 220 h 854"/>
                <a:gd name="T44" fmla="*/ 683 w 702"/>
                <a:gd name="T45" fmla="*/ 149 h 854"/>
                <a:gd name="T46" fmla="*/ 697 w 702"/>
                <a:gd name="T47" fmla="*/ 111 h 854"/>
                <a:gd name="T48" fmla="*/ 702 w 702"/>
                <a:gd name="T49" fmla="*/ 64 h 854"/>
                <a:gd name="T50" fmla="*/ 690 w 702"/>
                <a:gd name="T51" fmla="*/ 19 h 854"/>
                <a:gd name="T52" fmla="*/ 690 w 702"/>
                <a:gd name="T53" fmla="*/ 0 h 854"/>
                <a:gd name="T54" fmla="*/ 661 w 702"/>
                <a:gd name="T55" fmla="*/ 12 h 854"/>
                <a:gd name="T56" fmla="*/ 647 w 702"/>
                <a:gd name="T57" fmla="*/ 47 h 854"/>
                <a:gd name="T58" fmla="*/ 597 w 702"/>
                <a:gd name="T59" fmla="*/ 50 h 854"/>
                <a:gd name="T60" fmla="*/ 535 w 702"/>
                <a:gd name="T61" fmla="*/ 69 h 854"/>
                <a:gd name="T62" fmla="*/ 509 w 702"/>
                <a:gd name="T63" fmla="*/ 83 h 854"/>
                <a:gd name="T64" fmla="*/ 464 w 702"/>
                <a:gd name="T65" fmla="*/ 102 h 854"/>
                <a:gd name="T66" fmla="*/ 407 w 702"/>
                <a:gd name="T67" fmla="*/ 104 h 854"/>
                <a:gd name="T68" fmla="*/ 388 w 702"/>
                <a:gd name="T69" fmla="*/ 135 h 854"/>
                <a:gd name="T70" fmla="*/ 383 w 702"/>
                <a:gd name="T71" fmla="*/ 242 h 854"/>
                <a:gd name="T72" fmla="*/ 380 w 702"/>
                <a:gd name="T73" fmla="*/ 341 h 854"/>
                <a:gd name="T74" fmla="*/ 340 w 702"/>
                <a:gd name="T75" fmla="*/ 346 h 854"/>
                <a:gd name="T76" fmla="*/ 359 w 702"/>
                <a:gd name="T77" fmla="*/ 166 h 854"/>
                <a:gd name="T78" fmla="*/ 328 w 702"/>
                <a:gd name="T79" fmla="*/ 166 h 854"/>
                <a:gd name="T80" fmla="*/ 273 w 702"/>
                <a:gd name="T81" fmla="*/ 190 h 854"/>
                <a:gd name="T82" fmla="*/ 190 w 702"/>
                <a:gd name="T83" fmla="*/ 209 h 854"/>
                <a:gd name="T84" fmla="*/ 157 w 702"/>
                <a:gd name="T85" fmla="*/ 211 h 854"/>
                <a:gd name="T86" fmla="*/ 128 w 702"/>
                <a:gd name="T87" fmla="*/ 213 h 854"/>
                <a:gd name="T88" fmla="*/ 100 w 702"/>
                <a:gd name="T89" fmla="*/ 211 h 854"/>
                <a:gd name="T90" fmla="*/ 107 w 702"/>
                <a:gd name="T91" fmla="*/ 173 h 854"/>
                <a:gd name="T92" fmla="*/ 133 w 702"/>
                <a:gd name="T93" fmla="*/ 135 h 854"/>
                <a:gd name="T94" fmla="*/ 57 w 702"/>
                <a:gd name="T95" fmla="*/ 178 h 854"/>
                <a:gd name="T96" fmla="*/ 57 w 702"/>
                <a:gd name="T97" fmla="*/ 178 h 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854"/>
                <a:gd name="T149" fmla="*/ 702 w 702"/>
                <a:gd name="T150" fmla="*/ 854 h 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854">
                  <a:moveTo>
                    <a:pt x="57" y="178"/>
                  </a:moveTo>
                  <a:lnTo>
                    <a:pt x="50" y="218"/>
                  </a:lnTo>
                  <a:lnTo>
                    <a:pt x="50" y="382"/>
                  </a:lnTo>
                  <a:lnTo>
                    <a:pt x="45" y="408"/>
                  </a:lnTo>
                  <a:lnTo>
                    <a:pt x="9" y="508"/>
                  </a:lnTo>
                  <a:lnTo>
                    <a:pt x="2" y="531"/>
                  </a:lnTo>
                  <a:lnTo>
                    <a:pt x="0" y="667"/>
                  </a:lnTo>
                  <a:lnTo>
                    <a:pt x="28" y="750"/>
                  </a:lnTo>
                  <a:lnTo>
                    <a:pt x="47" y="771"/>
                  </a:lnTo>
                  <a:lnTo>
                    <a:pt x="111" y="799"/>
                  </a:lnTo>
                  <a:lnTo>
                    <a:pt x="161" y="804"/>
                  </a:lnTo>
                  <a:lnTo>
                    <a:pt x="204" y="804"/>
                  </a:lnTo>
                  <a:lnTo>
                    <a:pt x="309" y="799"/>
                  </a:lnTo>
                  <a:lnTo>
                    <a:pt x="404" y="804"/>
                  </a:lnTo>
                  <a:lnTo>
                    <a:pt x="426" y="847"/>
                  </a:lnTo>
                  <a:lnTo>
                    <a:pt x="516" y="854"/>
                  </a:lnTo>
                  <a:lnTo>
                    <a:pt x="564" y="693"/>
                  </a:lnTo>
                  <a:lnTo>
                    <a:pt x="626" y="531"/>
                  </a:lnTo>
                  <a:lnTo>
                    <a:pt x="652" y="434"/>
                  </a:lnTo>
                  <a:lnTo>
                    <a:pt x="661" y="370"/>
                  </a:lnTo>
                  <a:lnTo>
                    <a:pt x="666" y="306"/>
                  </a:lnTo>
                  <a:lnTo>
                    <a:pt x="664" y="220"/>
                  </a:lnTo>
                  <a:lnTo>
                    <a:pt x="683" y="149"/>
                  </a:lnTo>
                  <a:lnTo>
                    <a:pt x="697" y="111"/>
                  </a:lnTo>
                  <a:lnTo>
                    <a:pt x="702" y="64"/>
                  </a:lnTo>
                  <a:lnTo>
                    <a:pt x="690" y="19"/>
                  </a:lnTo>
                  <a:lnTo>
                    <a:pt x="690" y="0"/>
                  </a:lnTo>
                  <a:lnTo>
                    <a:pt x="661" y="12"/>
                  </a:lnTo>
                  <a:lnTo>
                    <a:pt x="647" y="47"/>
                  </a:lnTo>
                  <a:lnTo>
                    <a:pt x="597" y="50"/>
                  </a:lnTo>
                  <a:lnTo>
                    <a:pt x="535" y="69"/>
                  </a:lnTo>
                  <a:lnTo>
                    <a:pt x="509" y="83"/>
                  </a:lnTo>
                  <a:lnTo>
                    <a:pt x="464" y="102"/>
                  </a:lnTo>
                  <a:lnTo>
                    <a:pt x="407" y="104"/>
                  </a:lnTo>
                  <a:lnTo>
                    <a:pt x="388" y="135"/>
                  </a:lnTo>
                  <a:lnTo>
                    <a:pt x="383" y="242"/>
                  </a:lnTo>
                  <a:lnTo>
                    <a:pt x="380" y="341"/>
                  </a:lnTo>
                  <a:lnTo>
                    <a:pt x="340" y="346"/>
                  </a:lnTo>
                  <a:lnTo>
                    <a:pt x="359" y="166"/>
                  </a:lnTo>
                  <a:lnTo>
                    <a:pt x="328" y="166"/>
                  </a:lnTo>
                  <a:lnTo>
                    <a:pt x="273" y="190"/>
                  </a:lnTo>
                  <a:lnTo>
                    <a:pt x="190" y="209"/>
                  </a:lnTo>
                  <a:lnTo>
                    <a:pt x="157" y="211"/>
                  </a:lnTo>
                  <a:lnTo>
                    <a:pt x="128" y="213"/>
                  </a:lnTo>
                  <a:lnTo>
                    <a:pt x="100" y="211"/>
                  </a:lnTo>
                  <a:lnTo>
                    <a:pt x="107" y="173"/>
                  </a:lnTo>
                  <a:lnTo>
                    <a:pt x="133" y="135"/>
                  </a:lnTo>
                  <a:lnTo>
                    <a:pt x="57" y="178"/>
                  </a:lnTo>
                  <a:close/>
                </a:path>
              </a:pathLst>
            </a:custGeom>
            <a:solidFill>
              <a:srgbClr val="999999"/>
            </a:solidFill>
            <a:ln w="9525">
              <a:noFill/>
              <a:round/>
              <a:headEnd/>
              <a:tailEnd/>
            </a:ln>
          </p:spPr>
          <p:txBody>
            <a:bodyPr/>
            <a:lstStyle/>
            <a:p>
              <a:endParaRPr lang="en-US">
                <a:latin typeface="Calibri" pitchFamily="34" charset="0"/>
              </a:endParaRPr>
            </a:p>
          </p:txBody>
        </p:sp>
        <p:sp>
          <p:nvSpPr>
            <p:cNvPr id="23645" name="Freeform 328"/>
            <p:cNvSpPr>
              <a:spLocks/>
            </p:cNvSpPr>
            <p:nvPr/>
          </p:nvSpPr>
          <p:spPr bwMode="auto">
            <a:xfrm>
              <a:off x="1818" y="1208"/>
              <a:ext cx="288" cy="439"/>
            </a:xfrm>
            <a:custGeom>
              <a:avLst/>
              <a:gdLst>
                <a:gd name="T0" fmla="*/ 234 w 288"/>
                <a:gd name="T1" fmla="*/ 62 h 439"/>
                <a:gd name="T2" fmla="*/ 198 w 288"/>
                <a:gd name="T3" fmla="*/ 133 h 439"/>
                <a:gd name="T4" fmla="*/ 169 w 288"/>
                <a:gd name="T5" fmla="*/ 185 h 439"/>
                <a:gd name="T6" fmla="*/ 143 w 288"/>
                <a:gd name="T7" fmla="*/ 249 h 439"/>
                <a:gd name="T8" fmla="*/ 48 w 288"/>
                <a:gd name="T9" fmla="*/ 354 h 439"/>
                <a:gd name="T10" fmla="*/ 10 w 288"/>
                <a:gd name="T11" fmla="*/ 410 h 439"/>
                <a:gd name="T12" fmla="*/ 0 w 288"/>
                <a:gd name="T13" fmla="*/ 439 h 439"/>
                <a:gd name="T14" fmla="*/ 150 w 288"/>
                <a:gd name="T15" fmla="*/ 297 h 439"/>
                <a:gd name="T16" fmla="*/ 203 w 288"/>
                <a:gd name="T17" fmla="*/ 268 h 439"/>
                <a:gd name="T18" fmla="*/ 243 w 288"/>
                <a:gd name="T19" fmla="*/ 301 h 439"/>
                <a:gd name="T20" fmla="*/ 255 w 288"/>
                <a:gd name="T21" fmla="*/ 384 h 439"/>
                <a:gd name="T22" fmla="*/ 279 w 288"/>
                <a:gd name="T23" fmla="*/ 370 h 439"/>
                <a:gd name="T24" fmla="*/ 288 w 288"/>
                <a:gd name="T25" fmla="*/ 176 h 439"/>
                <a:gd name="T26" fmla="*/ 286 w 288"/>
                <a:gd name="T27" fmla="*/ 0 h 439"/>
                <a:gd name="T28" fmla="*/ 234 w 288"/>
                <a:gd name="T29" fmla="*/ 62 h 439"/>
                <a:gd name="T30" fmla="*/ 234 w 288"/>
                <a:gd name="T31" fmla="*/ 62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
                <a:gd name="T49" fmla="*/ 0 h 439"/>
                <a:gd name="T50" fmla="*/ 288 w 288"/>
                <a:gd name="T51" fmla="*/ 439 h 4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 h="439">
                  <a:moveTo>
                    <a:pt x="234" y="62"/>
                  </a:moveTo>
                  <a:lnTo>
                    <a:pt x="198" y="133"/>
                  </a:lnTo>
                  <a:lnTo>
                    <a:pt x="169" y="185"/>
                  </a:lnTo>
                  <a:lnTo>
                    <a:pt x="143" y="249"/>
                  </a:lnTo>
                  <a:lnTo>
                    <a:pt x="48" y="354"/>
                  </a:lnTo>
                  <a:lnTo>
                    <a:pt x="10" y="410"/>
                  </a:lnTo>
                  <a:lnTo>
                    <a:pt x="0" y="439"/>
                  </a:lnTo>
                  <a:lnTo>
                    <a:pt x="150" y="297"/>
                  </a:lnTo>
                  <a:lnTo>
                    <a:pt x="203" y="268"/>
                  </a:lnTo>
                  <a:lnTo>
                    <a:pt x="243" y="301"/>
                  </a:lnTo>
                  <a:lnTo>
                    <a:pt x="255" y="384"/>
                  </a:lnTo>
                  <a:lnTo>
                    <a:pt x="279" y="370"/>
                  </a:lnTo>
                  <a:lnTo>
                    <a:pt x="288" y="176"/>
                  </a:lnTo>
                  <a:lnTo>
                    <a:pt x="286" y="0"/>
                  </a:lnTo>
                  <a:lnTo>
                    <a:pt x="234" y="62"/>
                  </a:lnTo>
                  <a:close/>
                </a:path>
              </a:pathLst>
            </a:custGeom>
            <a:solidFill>
              <a:srgbClr val="808080"/>
            </a:solidFill>
            <a:ln w="9525">
              <a:noFill/>
              <a:round/>
              <a:headEnd/>
              <a:tailEnd/>
            </a:ln>
          </p:spPr>
          <p:txBody>
            <a:bodyPr/>
            <a:lstStyle/>
            <a:p>
              <a:endParaRPr lang="en-US">
                <a:latin typeface="Calibri" pitchFamily="34" charset="0"/>
              </a:endParaRPr>
            </a:p>
          </p:txBody>
        </p:sp>
        <p:sp>
          <p:nvSpPr>
            <p:cNvPr id="23646" name="Freeform 329"/>
            <p:cNvSpPr>
              <a:spLocks/>
            </p:cNvSpPr>
            <p:nvPr/>
          </p:nvSpPr>
          <p:spPr bwMode="auto">
            <a:xfrm>
              <a:off x="2054" y="1122"/>
              <a:ext cx="226" cy="496"/>
            </a:xfrm>
            <a:custGeom>
              <a:avLst/>
              <a:gdLst>
                <a:gd name="T0" fmla="*/ 169 w 226"/>
                <a:gd name="T1" fmla="*/ 0 h 496"/>
                <a:gd name="T2" fmla="*/ 207 w 226"/>
                <a:gd name="T3" fmla="*/ 114 h 496"/>
                <a:gd name="T4" fmla="*/ 226 w 226"/>
                <a:gd name="T5" fmla="*/ 231 h 496"/>
                <a:gd name="T6" fmla="*/ 169 w 226"/>
                <a:gd name="T7" fmla="*/ 195 h 496"/>
                <a:gd name="T8" fmla="*/ 114 w 226"/>
                <a:gd name="T9" fmla="*/ 233 h 496"/>
                <a:gd name="T10" fmla="*/ 86 w 226"/>
                <a:gd name="T11" fmla="*/ 247 h 496"/>
                <a:gd name="T12" fmla="*/ 57 w 226"/>
                <a:gd name="T13" fmla="*/ 304 h 496"/>
                <a:gd name="T14" fmla="*/ 50 w 226"/>
                <a:gd name="T15" fmla="*/ 423 h 496"/>
                <a:gd name="T16" fmla="*/ 43 w 226"/>
                <a:gd name="T17" fmla="*/ 496 h 496"/>
                <a:gd name="T18" fmla="*/ 14 w 226"/>
                <a:gd name="T19" fmla="*/ 423 h 496"/>
                <a:gd name="T20" fmla="*/ 26 w 226"/>
                <a:gd name="T21" fmla="*/ 383 h 496"/>
                <a:gd name="T22" fmla="*/ 0 w 226"/>
                <a:gd name="T23" fmla="*/ 366 h 496"/>
                <a:gd name="T24" fmla="*/ 5 w 226"/>
                <a:gd name="T25" fmla="*/ 314 h 496"/>
                <a:gd name="T26" fmla="*/ 7 w 226"/>
                <a:gd name="T27" fmla="*/ 214 h 496"/>
                <a:gd name="T28" fmla="*/ 40 w 226"/>
                <a:gd name="T29" fmla="*/ 126 h 496"/>
                <a:gd name="T30" fmla="*/ 57 w 226"/>
                <a:gd name="T31" fmla="*/ 74 h 496"/>
                <a:gd name="T32" fmla="*/ 128 w 226"/>
                <a:gd name="T33" fmla="*/ 0 h 496"/>
                <a:gd name="T34" fmla="*/ 169 w 226"/>
                <a:gd name="T35" fmla="*/ 0 h 496"/>
                <a:gd name="T36" fmla="*/ 169 w 226"/>
                <a:gd name="T37" fmla="*/ 0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496"/>
                <a:gd name="T59" fmla="*/ 226 w 226"/>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496">
                  <a:moveTo>
                    <a:pt x="169" y="0"/>
                  </a:moveTo>
                  <a:lnTo>
                    <a:pt x="207" y="114"/>
                  </a:lnTo>
                  <a:lnTo>
                    <a:pt x="226" y="231"/>
                  </a:lnTo>
                  <a:lnTo>
                    <a:pt x="169" y="195"/>
                  </a:lnTo>
                  <a:lnTo>
                    <a:pt x="114" y="233"/>
                  </a:lnTo>
                  <a:lnTo>
                    <a:pt x="86" y="247"/>
                  </a:lnTo>
                  <a:lnTo>
                    <a:pt x="57" y="304"/>
                  </a:lnTo>
                  <a:lnTo>
                    <a:pt x="50" y="423"/>
                  </a:lnTo>
                  <a:lnTo>
                    <a:pt x="43" y="496"/>
                  </a:lnTo>
                  <a:lnTo>
                    <a:pt x="14" y="423"/>
                  </a:lnTo>
                  <a:lnTo>
                    <a:pt x="26" y="383"/>
                  </a:lnTo>
                  <a:lnTo>
                    <a:pt x="0" y="366"/>
                  </a:lnTo>
                  <a:lnTo>
                    <a:pt x="5" y="314"/>
                  </a:lnTo>
                  <a:lnTo>
                    <a:pt x="7" y="214"/>
                  </a:lnTo>
                  <a:lnTo>
                    <a:pt x="40" y="126"/>
                  </a:lnTo>
                  <a:lnTo>
                    <a:pt x="57" y="74"/>
                  </a:lnTo>
                  <a:lnTo>
                    <a:pt x="128" y="0"/>
                  </a:lnTo>
                  <a:lnTo>
                    <a:pt x="169" y="0"/>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7" name="Freeform 330"/>
            <p:cNvSpPr>
              <a:spLocks/>
            </p:cNvSpPr>
            <p:nvPr/>
          </p:nvSpPr>
          <p:spPr bwMode="auto">
            <a:xfrm>
              <a:off x="2359" y="1137"/>
              <a:ext cx="368" cy="697"/>
            </a:xfrm>
            <a:custGeom>
              <a:avLst/>
              <a:gdLst>
                <a:gd name="T0" fmla="*/ 31 w 368"/>
                <a:gd name="T1" fmla="*/ 434 h 697"/>
                <a:gd name="T2" fmla="*/ 97 w 368"/>
                <a:gd name="T3" fmla="*/ 567 h 697"/>
                <a:gd name="T4" fmla="*/ 97 w 368"/>
                <a:gd name="T5" fmla="*/ 631 h 697"/>
                <a:gd name="T6" fmla="*/ 0 w 368"/>
                <a:gd name="T7" fmla="*/ 519 h 697"/>
                <a:gd name="T8" fmla="*/ 78 w 368"/>
                <a:gd name="T9" fmla="*/ 697 h 697"/>
                <a:gd name="T10" fmla="*/ 111 w 368"/>
                <a:gd name="T11" fmla="*/ 697 h 697"/>
                <a:gd name="T12" fmla="*/ 119 w 368"/>
                <a:gd name="T13" fmla="*/ 614 h 697"/>
                <a:gd name="T14" fmla="*/ 142 w 368"/>
                <a:gd name="T15" fmla="*/ 510 h 697"/>
                <a:gd name="T16" fmla="*/ 166 w 368"/>
                <a:gd name="T17" fmla="*/ 368 h 697"/>
                <a:gd name="T18" fmla="*/ 252 w 368"/>
                <a:gd name="T19" fmla="*/ 211 h 697"/>
                <a:gd name="T20" fmla="*/ 307 w 368"/>
                <a:gd name="T21" fmla="*/ 111 h 697"/>
                <a:gd name="T22" fmla="*/ 368 w 368"/>
                <a:gd name="T23" fmla="*/ 0 h 697"/>
                <a:gd name="T24" fmla="*/ 273 w 368"/>
                <a:gd name="T25" fmla="*/ 80 h 697"/>
                <a:gd name="T26" fmla="*/ 123 w 368"/>
                <a:gd name="T27" fmla="*/ 313 h 697"/>
                <a:gd name="T28" fmla="*/ 31 w 368"/>
                <a:gd name="T29" fmla="*/ 434 h 697"/>
                <a:gd name="T30" fmla="*/ 31 w 368"/>
                <a:gd name="T31" fmla="*/ 434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697"/>
                <a:gd name="T50" fmla="*/ 368 w 368"/>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697">
                  <a:moveTo>
                    <a:pt x="31" y="434"/>
                  </a:moveTo>
                  <a:lnTo>
                    <a:pt x="97" y="567"/>
                  </a:lnTo>
                  <a:lnTo>
                    <a:pt x="97" y="631"/>
                  </a:lnTo>
                  <a:lnTo>
                    <a:pt x="0" y="519"/>
                  </a:lnTo>
                  <a:lnTo>
                    <a:pt x="78" y="697"/>
                  </a:lnTo>
                  <a:lnTo>
                    <a:pt x="111" y="697"/>
                  </a:lnTo>
                  <a:lnTo>
                    <a:pt x="119" y="614"/>
                  </a:lnTo>
                  <a:lnTo>
                    <a:pt x="142" y="510"/>
                  </a:lnTo>
                  <a:lnTo>
                    <a:pt x="166" y="368"/>
                  </a:lnTo>
                  <a:lnTo>
                    <a:pt x="252" y="211"/>
                  </a:lnTo>
                  <a:lnTo>
                    <a:pt x="307" y="111"/>
                  </a:lnTo>
                  <a:lnTo>
                    <a:pt x="368" y="0"/>
                  </a:lnTo>
                  <a:lnTo>
                    <a:pt x="273" y="80"/>
                  </a:lnTo>
                  <a:lnTo>
                    <a:pt x="123" y="313"/>
                  </a:lnTo>
                  <a:lnTo>
                    <a:pt x="31" y="434"/>
                  </a:lnTo>
                  <a:close/>
                </a:path>
              </a:pathLst>
            </a:custGeom>
            <a:solidFill>
              <a:srgbClr val="666666"/>
            </a:solidFill>
            <a:ln w="9525">
              <a:noFill/>
              <a:round/>
              <a:headEnd/>
              <a:tailEnd/>
            </a:ln>
          </p:spPr>
          <p:txBody>
            <a:bodyPr/>
            <a:lstStyle/>
            <a:p>
              <a:endParaRPr lang="en-US">
                <a:latin typeface="Calibri" pitchFamily="34" charset="0"/>
              </a:endParaRPr>
            </a:p>
          </p:txBody>
        </p:sp>
        <p:sp>
          <p:nvSpPr>
            <p:cNvPr id="23648" name="Freeform 331"/>
            <p:cNvSpPr>
              <a:spLocks/>
            </p:cNvSpPr>
            <p:nvPr/>
          </p:nvSpPr>
          <p:spPr bwMode="auto">
            <a:xfrm>
              <a:off x="3113" y="494"/>
              <a:ext cx="628" cy="296"/>
            </a:xfrm>
            <a:custGeom>
              <a:avLst/>
              <a:gdLst>
                <a:gd name="T0" fmla="*/ 490 w 628"/>
                <a:gd name="T1" fmla="*/ 21 h 296"/>
                <a:gd name="T2" fmla="*/ 538 w 628"/>
                <a:gd name="T3" fmla="*/ 35 h 296"/>
                <a:gd name="T4" fmla="*/ 583 w 628"/>
                <a:gd name="T5" fmla="*/ 57 h 296"/>
                <a:gd name="T6" fmla="*/ 628 w 628"/>
                <a:gd name="T7" fmla="*/ 104 h 296"/>
                <a:gd name="T8" fmla="*/ 555 w 628"/>
                <a:gd name="T9" fmla="*/ 187 h 296"/>
                <a:gd name="T10" fmla="*/ 393 w 628"/>
                <a:gd name="T11" fmla="*/ 296 h 296"/>
                <a:gd name="T12" fmla="*/ 209 w 628"/>
                <a:gd name="T13" fmla="*/ 296 h 296"/>
                <a:gd name="T14" fmla="*/ 45 w 628"/>
                <a:gd name="T15" fmla="*/ 284 h 296"/>
                <a:gd name="T16" fmla="*/ 19 w 628"/>
                <a:gd name="T17" fmla="*/ 244 h 296"/>
                <a:gd name="T18" fmla="*/ 0 w 628"/>
                <a:gd name="T19" fmla="*/ 208 h 296"/>
                <a:gd name="T20" fmla="*/ 2 w 628"/>
                <a:gd name="T21" fmla="*/ 142 h 296"/>
                <a:gd name="T22" fmla="*/ 38 w 628"/>
                <a:gd name="T23" fmla="*/ 116 h 296"/>
                <a:gd name="T24" fmla="*/ 224 w 628"/>
                <a:gd name="T25" fmla="*/ 9 h 296"/>
                <a:gd name="T26" fmla="*/ 405 w 628"/>
                <a:gd name="T27" fmla="*/ 0 h 296"/>
                <a:gd name="T28" fmla="*/ 490 w 628"/>
                <a:gd name="T29" fmla="*/ 21 h 296"/>
                <a:gd name="T30" fmla="*/ 490 w 628"/>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296"/>
                <a:gd name="T50" fmla="*/ 628 w 628"/>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296">
                  <a:moveTo>
                    <a:pt x="490" y="21"/>
                  </a:moveTo>
                  <a:lnTo>
                    <a:pt x="538" y="35"/>
                  </a:lnTo>
                  <a:lnTo>
                    <a:pt x="583" y="57"/>
                  </a:lnTo>
                  <a:lnTo>
                    <a:pt x="628" y="104"/>
                  </a:lnTo>
                  <a:lnTo>
                    <a:pt x="555" y="187"/>
                  </a:lnTo>
                  <a:lnTo>
                    <a:pt x="393" y="296"/>
                  </a:lnTo>
                  <a:lnTo>
                    <a:pt x="209" y="296"/>
                  </a:lnTo>
                  <a:lnTo>
                    <a:pt x="45" y="284"/>
                  </a:lnTo>
                  <a:lnTo>
                    <a:pt x="19" y="244"/>
                  </a:lnTo>
                  <a:lnTo>
                    <a:pt x="0" y="208"/>
                  </a:lnTo>
                  <a:lnTo>
                    <a:pt x="2" y="142"/>
                  </a:lnTo>
                  <a:lnTo>
                    <a:pt x="38" y="116"/>
                  </a:lnTo>
                  <a:lnTo>
                    <a:pt x="224" y="9"/>
                  </a:lnTo>
                  <a:lnTo>
                    <a:pt x="405" y="0"/>
                  </a:lnTo>
                  <a:lnTo>
                    <a:pt x="490" y="21"/>
                  </a:lnTo>
                  <a:close/>
                </a:path>
              </a:pathLst>
            </a:custGeom>
            <a:solidFill>
              <a:srgbClr val="8F8273"/>
            </a:solidFill>
            <a:ln w="9525">
              <a:noFill/>
              <a:round/>
              <a:headEnd/>
              <a:tailEnd/>
            </a:ln>
          </p:spPr>
          <p:txBody>
            <a:bodyPr/>
            <a:lstStyle/>
            <a:p>
              <a:endParaRPr lang="en-US">
                <a:latin typeface="Calibri" pitchFamily="34" charset="0"/>
              </a:endParaRPr>
            </a:p>
          </p:txBody>
        </p:sp>
        <p:sp>
          <p:nvSpPr>
            <p:cNvPr id="23649" name="Freeform 332"/>
            <p:cNvSpPr>
              <a:spLocks/>
            </p:cNvSpPr>
            <p:nvPr/>
          </p:nvSpPr>
          <p:spPr bwMode="auto">
            <a:xfrm>
              <a:off x="2873" y="629"/>
              <a:ext cx="854" cy="1103"/>
            </a:xfrm>
            <a:custGeom>
              <a:avLst/>
              <a:gdLst>
                <a:gd name="T0" fmla="*/ 242 w 854"/>
                <a:gd name="T1" fmla="*/ 0 h 1103"/>
                <a:gd name="T2" fmla="*/ 202 w 854"/>
                <a:gd name="T3" fmla="*/ 24 h 1103"/>
                <a:gd name="T4" fmla="*/ 147 w 854"/>
                <a:gd name="T5" fmla="*/ 71 h 1103"/>
                <a:gd name="T6" fmla="*/ 116 w 854"/>
                <a:gd name="T7" fmla="*/ 107 h 1103"/>
                <a:gd name="T8" fmla="*/ 97 w 854"/>
                <a:gd name="T9" fmla="*/ 142 h 1103"/>
                <a:gd name="T10" fmla="*/ 81 w 854"/>
                <a:gd name="T11" fmla="*/ 211 h 1103"/>
                <a:gd name="T12" fmla="*/ 73 w 854"/>
                <a:gd name="T13" fmla="*/ 244 h 1103"/>
                <a:gd name="T14" fmla="*/ 85 w 854"/>
                <a:gd name="T15" fmla="*/ 304 h 1103"/>
                <a:gd name="T16" fmla="*/ 66 w 854"/>
                <a:gd name="T17" fmla="*/ 342 h 1103"/>
                <a:gd name="T18" fmla="*/ 64 w 854"/>
                <a:gd name="T19" fmla="*/ 377 h 1103"/>
                <a:gd name="T20" fmla="*/ 64 w 854"/>
                <a:gd name="T21" fmla="*/ 465 h 1103"/>
                <a:gd name="T22" fmla="*/ 38 w 854"/>
                <a:gd name="T23" fmla="*/ 505 h 1103"/>
                <a:gd name="T24" fmla="*/ 0 w 854"/>
                <a:gd name="T25" fmla="*/ 546 h 1103"/>
                <a:gd name="T26" fmla="*/ 2 w 854"/>
                <a:gd name="T27" fmla="*/ 567 h 1103"/>
                <a:gd name="T28" fmla="*/ 52 w 854"/>
                <a:gd name="T29" fmla="*/ 593 h 1103"/>
                <a:gd name="T30" fmla="*/ 78 w 854"/>
                <a:gd name="T31" fmla="*/ 705 h 1103"/>
                <a:gd name="T32" fmla="*/ 73 w 854"/>
                <a:gd name="T33" fmla="*/ 747 h 1103"/>
                <a:gd name="T34" fmla="*/ 64 w 854"/>
                <a:gd name="T35" fmla="*/ 835 h 1103"/>
                <a:gd name="T36" fmla="*/ 66 w 854"/>
                <a:gd name="T37" fmla="*/ 854 h 1103"/>
                <a:gd name="T38" fmla="*/ 88 w 854"/>
                <a:gd name="T39" fmla="*/ 880 h 1103"/>
                <a:gd name="T40" fmla="*/ 147 w 854"/>
                <a:gd name="T41" fmla="*/ 911 h 1103"/>
                <a:gd name="T42" fmla="*/ 204 w 854"/>
                <a:gd name="T43" fmla="*/ 923 h 1103"/>
                <a:gd name="T44" fmla="*/ 316 w 854"/>
                <a:gd name="T45" fmla="*/ 947 h 1103"/>
                <a:gd name="T46" fmla="*/ 383 w 854"/>
                <a:gd name="T47" fmla="*/ 1027 h 1103"/>
                <a:gd name="T48" fmla="*/ 411 w 854"/>
                <a:gd name="T49" fmla="*/ 1103 h 1103"/>
                <a:gd name="T50" fmla="*/ 452 w 854"/>
                <a:gd name="T51" fmla="*/ 1089 h 1103"/>
                <a:gd name="T52" fmla="*/ 561 w 854"/>
                <a:gd name="T53" fmla="*/ 1008 h 1103"/>
                <a:gd name="T54" fmla="*/ 690 w 854"/>
                <a:gd name="T55" fmla="*/ 918 h 1103"/>
                <a:gd name="T56" fmla="*/ 854 w 854"/>
                <a:gd name="T57" fmla="*/ 816 h 1103"/>
                <a:gd name="T58" fmla="*/ 530 w 854"/>
                <a:gd name="T59" fmla="*/ 420 h 1103"/>
                <a:gd name="T60" fmla="*/ 273 w 854"/>
                <a:gd name="T61" fmla="*/ 130 h 1103"/>
                <a:gd name="T62" fmla="*/ 242 w 854"/>
                <a:gd name="T63" fmla="*/ 64 h 1103"/>
                <a:gd name="T64" fmla="*/ 242 w 854"/>
                <a:gd name="T65" fmla="*/ 0 h 1103"/>
                <a:gd name="T66" fmla="*/ 242 w 854"/>
                <a:gd name="T67" fmla="*/ 0 h 1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1103"/>
                <a:gd name="T104" fmla="*/ 854 w 854"/>
                <a:gd name="T105" fmla="*/ 1103 h 1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1103">
                  <a:moveTo>
                    <a:pt x="242" y="0"/>
                  </a:moveTo>
                  <a:lnTo>
                    <a:pt x="202" y="24"/>
                  </a:lnTo>
                  <a:lnTo>
                    <a:pt x="147" y="71"/>
                  </a:lnTo>
                  <a:lnTo>
                    <a:pt x="116" y="107"/>
                  </a:lnTo>
                  <a:lnTo>
                    <a:pt x="97" y="142"/>
                  </a:lnTo>
                  <a:lnTo>
                    <a:pt x="81" y="211"/>
                  </a:lnTo>
                  <a:lnTo>
                    <a:pt x="73" y="244"/>
                  </a:lnTo>
                  <a:lnTo>
                    <a:pt x="85" y="304"/>
                  </a:lnTo>
                  <a:lnTo>
                    <a:pt x="66" y="342"/>
                  </a:lnTo>
                  <a:lnTo>
                    <a:pt x="64" y="377"/>
                  </a:lnTo>
                  <a:lnTo>
                    <a:pt x="64" y="465"/>
                  </a:lnTo>
                  <a:lnTo>
                    <a:pt x="38" y="505"/>
                  </a:lnTo>
                  <a:lnTo>
                    <a:pt x="0" y="546"/>
                  </a:lnTo>
                  <a:lnTo>
                    <a:pt x="2" y="567"/>
                  </a:lnTo>
                  <a:lnTo>
                    <a:pt x="52" y="593"/>
                  </a:lnTo>
                  <a:lnTo>
                    <a:pt x="78" y="705"/>
                  </a:lnTo>
                  <a:lnTo>
                    <a:pt x="73" y="747"/>
                  </a:lnTo>
                  <a:lnTo>
                    <a:pt x="64" y="835"/>
                  </a:lnTo>
                  <a:lnTo>
                    <a:pt x="66" y="854"/>
                  </a:lnTo>
                  <a:lnTo>
                    <a:pt x="88" y="880"/>
                  </a:lnTo>
                  <a:lnTo>
                    <a:pt x="147" y="911"/>
                  </a:lnTo>
                  <a:lnTo>
                    <a:pt x="204" y="923"/>
                  </a:lnTo>
                  <a:lnTo>
                    <a:pt x="316" y="947"/>
                  </a:lnTo>
                  <a:lnTo>
                    <a:pt x="383" y="1027"/>
                  </a:lnTo>
                  <a:lnTo>
                    <a:pt x="411" y="1103"/>
                  </a:lnTo>
                  <a:lnTo>
                    <a:pt x="452" y="1089"/>
                  </a:lnTo>
                  <a:lnTo>
                    <a:pt x="561" y="1008"/>
                  </a:lnTo>
                  <a:lnTo>
                    <a:pt x="690" y="918"/>
                  </a:lnTo>
                  <a:lnTo>
                    <a:pt x="854" y="816"/>
                  </a:lnTo>
                  <a:lnTo>
                    <a:pt x="530" y="420"/>
                  </a:lnTo>
                  <a:lnTo>
                    <a:pt x="273" y="130"/>
                  </a:lnTo>
                  <a:lnTo>
                    <a:pt x="242" y="64"/>
                  </a:lnTo>
                  <a:lnTo>
                    <a:pt x="242"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0" name="Freeform 333"/>
            <p:cNvSpPr>
              <a:spLocks/>
            </p:cNvSpPr>
            <p:nvPr/>
          </p:nvSpPr>
          <p:spPr bwMode="auto">
            <a:xfrm>
              <a:off x="2970" y="1405"/>
              <a:ext cx="357" cy="159"/>
            </a:xfrm>
            <a:custGeom>
              <a:avLst/>
              <a:gdLst>
                <a:gd name="T0" fmla="*/ 22 w 357"/>
                <a:gd name="T1" fmla="*/ 119 h 159"/>
                <a:gd name="T2" fmla="*/ 60 w 357"/>
                <a:gd name="T3" fmla="*/ 140 h 159"/>
                <a:gd name="T4" fmla="*/ 162 w 357"/>
                <a:gd name="T5" fmla="*/ 159 h 159"/>
                <a:gd name="T6" fmla="*/ 222 w 357"/>
                <a:gd name="T7" fmla="*/ 157 h 159"/>
                <a:gd name="T8" fmla="*/ 274 w 357"/>
                <a:gd name="T9" fmla="*/ 128 h 159"/>
                <a:gd name="T10" fmla="*/ 357 w 357"/>
                <a:gd name="T11" fmla="*/ 28 h 159"/>
                <a:gd name="T12" fmla="*/ 355 w 357"/>
                <a:gd name="T13" fmla="*/ 0 h 159"/>
                <a:gd name="T14" fmla="*/ 288 w 357"/>
                <a:gd name="T15" fmla="*/ 59 h 159"/>
                <a:gd name="T16" fmla="*/ 231 w 357"/>
                <a:gd name="T17" fmla="*/ 90 h 159"/>
                <a:gd name="T18" fmla="*/ 184 w 357"/>
                <a:gd name="T19" fmla="*/ 119 h 159"/>
                <a:gd name="T20" fmla="*/ 117 w 357"/>
                <a:gd name="T21" fmla="*/ 126 h 159"/>
                <a:gd name="T22" fmla="*/ 57 w 357"/>
                <a:gd name="T23" fmla="*/ 119 h 159"/>
                <a:gd name="T24" fmla="*/ 0 w 357"/>
                <a:gd name="T25" fmla="*/ 107 h 159"/>
                <a:gd name="T26" fmla="*/ 22 w 357"/>
                <a:gd name="T27" fmla="*/ 119 h 159"/>
                <a:gd name="T28" fmla="*/ 22 w 357"/>
                <a:gd name="T29" fmla="*/ 1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59"/>
                <a:gd name="T47" fmla="*/ 357 w 35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59">
                  <a:moveTo>
                    <a:pt x="22" y="119"/>
                  </a:moveTo>
                  <a:lnTo>
                    <a:pt x="60" y="140"/>
                  </a:lnTo>
                  <a:lnTo>
                    <a:pt x="162" y="159"/>
                  </a:lnTo>
                  <a:lnTo>
                    <a:pt x="222" y="157"/>
                  </a:lnTo>
                  <a:lnTo>
                    <a:pt x="274" y="128"/>
                  </a:lnTo>
                  <a:lnTo>
                    <a:pt x="357" y="28"/>
                  </a:lnTo>
                  <a:lnTo>
                    <a:pt x="355" y="0"/>
                  </a:lnTo>
                  <a:lnTo>
                    <a:pt x="288" y="59"/>
                  </a:lnTo>
                  <a:lnTo>
                    <a:pt x="231" y="90"/>
                  </a:lnTo>
                  <a:lnTo>
                    <a:pt x="184" y="119"/>
                  </a:lnTo>
                  <a:lnTo>
                    <a:pt x="117" y="126"/>
                  </a:lnTo>
                  <a:lnTo>
                    <a:pt x="57" y="119"/>
                  </a:lnTo>
                  <a:lnTo>
                    <a:pt x="0" y="107"/>
                  </a:lnTo>
                  <a:lnTo>
                    <a:pt x="22" y="11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1" name="Freeform 334"/>
            <p:cNvSpPr>
              <a:spLocks/>
            </p:cNvSpPr>
            <p:nvPr/>
          </p:nvSpPr>
          <p:spPr bwMode="auto">
            <a:xfrm>
              <a:off x="2456" y="337"/>
              <a:ext cx="574" cy="869"/>
            </a:xfrm>
            <a:custGeom>
              <a:avLst/>
              <a:gdLst>
                <a:gd name="T0" fmla="*/ 160 w 574"/>
                <a:gd name="T1" fmla="*/ 74 h 869"/>
                <a:gd name="T2" fmla="*/ 143 w 574"/>
                <a:gd name="T3" fmla="*/ 109 h 869"/>
                <a:gd name="T4" fmla="*/ 114 w 574"/>
                <a:gd name="T5" fmla="*/ 161 h 869"/>
                <a:gd name="T6" fmla="*/ 95 w 574"/>
                <a:gd name="T7" fmla="*/ 211 h 869"/>
                <a:gd name="T8" fmla="*/ 95 w 574"/>
                <a:gd name="T9" fmla="*/ 235 h 869"/>
                <a:gd name="T10" fmla="*/ 117 w 574"/>
                <a:gd name="T11" fmla="*/ 254 h 869"/>
                <a:gd name="T12" fmla="*/ 117 w 574"/>
                <a:gd name="T13" fmla="*/ 285 h 869"/>
                <a:gd name="T14" fmla="*/ 103 w 574"/>
                <a:gd name="T15" fmla="*/ 304 h 869"/>
                <a:gd name="T16" fmla="*/ 91 w 574"/>
                <a:gd name="T17" fmla="*/ 318 h 869"/>
                <a:gd name="T18" fmla="*/ 74 w 574"/>
                <a:gd name="T19" fmla="*/ 337 h 869"/>
                <a:gd name="T20" fmla="*/ 53 w 574"/>
                <a:gd name="T21" fmla="*/ 375 h 869"/>
                <a:gd name="T22" fmla="*/ 38 w 574"/>
                <a:gd name="T23" fmla="*/ 401 h 869"/>
                <a:gd name="T24" fmla="*/ 3 w 574"/>
                <a:gd name="T25" fmla="*/ 432 h 869"/>
                <a:gd name="T26" fmla="*/ 0 w 574"/>
                <a:gd name="T27" fmla="*/ 467 h 869"/>
                <a:gd name="T28" fmla="*/ 7 w 574"/>
                <a:gd name="T29" fmla="*/ 486 h 869"/>
                <a:gd name="T30" fmla="*/ 64 w 574"/>
                <a:gd name="T31" fmla="*/ 491 h 869"/>
                <a:gd name="T32" fmla="*/ 72 w 574"/>
                <a:gd name="T33" fmla="*/ 501 h 869"/>
                <a:gd name="T34" fmla="*/ 72 w 574"/>
                <a:gd name="T35" fmla="*/ 567 h 869"/>
                <a:gd name="T36" fmla="*/ 103 w 574"/>
                <a:gd name="T37" fmla="*/ 586 h 869"/>
                <a:gd name="T38" fmla="*/ 93 w 574"/>
                <a:gd name="T39" fmla="*/ 598 h 869"/>
                <a:gd name="T40" fmla="*/ 93 w 574"/>
                <a:gd name="T41" fmla="*/ 612 h 869"/>
                <a:gd name="T42" fmla="*/ 114 w 574"/>
                <a:gd name="T43" fmla="*/ 650 h 869"/>
                <a:gd name="T44" fmla="*/ 110 w 574"/>
                <a:gd name="T45" fmla="*/ 676 h 869"/>
                <a:gd name="T46" fmla="*/ 98 w 574"/>
                <a:gd name="T47" fmla="*/ 714 h 869"/>
                <a:gd name="T48" fmla="*/ 103 w 574"/>
                <a:gd name="T49" fmla="*/ 748 h 869"/>
                <a:gd name="T50" fmla="*/ 114 w 574"/>
                <a:gd name="T51" fmla="*/ 757 h 869"/>
                <a:gd name="T52" fmla="*/ 138 w 574"/>
                <a:gd name="T53" fmla="*/ 767 h 869"/>
                <a:gd name="T54" fmla="*/ 191 w 574"/>
                <a:gd name="T55" fmla="*/ 769 h 869"/>
                <a:gd name="T56" fmla="*/ 238 w 574"/>
                <a:gd name="T57" fmla="*/ 774 h 869"/>
                <a:gd name="T58" fmla="*/ 298 w 574"/>
                <a:gd name="T59" fmla="*/ 793 h 869"/>
                <a:gd name="T60" fmla="*/ 348 w 574"/>
                <a:gd name="T61" fmla="*/ 869 h 869"/>
                <a:gd name="T62" fmla="*/ 424 w 574"/>
                <a:gd name="T63" fmla="*/ 804 h 869"/>
                <a:gd name="T64" fmla="*/ 476 w 574"/>
                <a:gd name="T65" fmla="*/ 762 h 869"/>
                <a:gd name="T66" fmla="*/ 474 w 574"/>
                <a:gd name="T67" fmla="*/ 695 h 869"/>
                <a:gd name="T68" fmla="*/ 483 w 574"/>
                <a:gd name="T69" fmla="*/ 641 h 869"/>
                <a:gd name="T70" fmla="*/ 498 w 574"/>
                <a:gd name="T71" fmla="*/ 596 h 869"/>
                <a:gd name="T72" fmla="*/ 495 w 574"/>
                <a:gd name="T73" fmla="*/ 527 h 869"/>
                <a:gd name="T74" fmla="*/ 514 w 574"/>
                <a:gd name="T75" fmla="*/ 439 h 869"/>
                <a:gd name="T76" fmla="*/ 540 w 574"/>
                <a:gd name="T77" fmla="*/ 396 h 869"/>
                <a:gd name="T78" fmla="*/ 574 w 574"/>
                <a:gd name="T79" fmla="*/ 346 h 869"/>
                <a:gd name="T80" fmla="*/ 557 w 574"/>
                <a:gd name="T81" fmla="*/ 261 h 869"/>
                <a:gd name="T82" fmla="*/ 469 w 574"/>
                <a:gd name="T83" fmla="*/ 254 h 869"/>
                <a:gd name="T84" fmla="*/ 321 w 574"/>
                <a:gd name="T85" fmla="*/ 216 h 869"/>
                <a:gd name="T86" fmla="*/ 264 w 574"/>
                <a:gd name="T87" fmla="*/ 202 h 869"/>
                <a:gd name="T88" fmla="*/ 238 w 574"/>
                <a:gd name="T89" fmla="*/ 149 h 869"/>
                <a:gd name="T90" fmla="*/ 238 w 574"/>
                <a:gd name="T91" fmla="*/ 121 h 869"/>
                <a:gd name="T92" fmla="*/ 257 w 574"/>
                <a:gd name="T93" fmla="*/ 78 h 869"/>
                <a:gd name="T94" fmla="*/ 257 w 574"/>
                <a:gd name="T95" fmla="*/ 36 h 869"/>
                <a:gd name="T96" fmla="*/ 248 w 574"/>
                <a:gd name="T97" fmla="*/ 0 h 869"/>
                <a:gd name="T98" fmla="*/ 226 w 574"/>
                <a:gd name="T99" fmla="*/ 21 h 869"/>
                <a:gd name="T100" fmla="*/ 160 w 574"/>
                <a:gd name="T101" fmla="*/ 74 h 869"/>
                <a:gd name="T102" fmla="*/ 160 w 574"/>
                <a:gd name="T103" fmla="*/ 74 h 8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869"/>
                <a:gd name="T158" fmla="*/ 574 w 574"/>
                <a:gd name="T159" fmla="*/ 869 h 8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869">
                  <a:moveTo>
                    <a:pt x="160" y="74"/>
                  </a:moveTo>
                  <a:lnTo>
                    <a:pt x="143" y="109"/>
                  </a:lnTo>
                  <a:lnTo>
                    <a:pt x="114" y="161"/>
                  </a:lnTo>
                  <a:lnTo>
                    <a:pt x="95" y="211"/>
                  </a:lnTo>
                  <a:lnTo>
                    <a:pt x="95" y="235"/>
                  </a:lnTo>
                  <a:lnTo>
                    <a:pt x="117" y="254"/>
                  </a:lnTo>
                  <a:lnTo>
                    <a:pt x="117" y="285"/>
                  </a:lnTo>
                  <a:lnTo>
                    <a:pt x="103" y="304"/>
                  </a:lnTo>
                  <a:lnTo>
                    <a:pt x="91" y="318"/>
                  </a:lnTo>
                  <a:lnTo>
                    <a:pt x="74" y="337"/>
                  </a:lnTo>
                  <a:lnTo>
                    <a:pt x="53" y="375"/>
                  </a:lnTo>
                  <a:lnTo>
                    <a:pt x="38" y="401"/>
                  </a:lnTo>
                  <a:lnTo>
                    <a:pt x="3" y="432"/>
                  </a:lnTo>
                  <a:lnTo>
                    <a:pt x="0" y="467"/>
                  </a:lnTo>
                  <a:lnTo>
                    <a:pt x="7" y="486"/>
                  </a:lnTo>
                  <a:lnTo>
                    <a:pt x="64" y="491"/>
                  </a:lnTo>
                  <a:lnTo>
                    <a:pt x="72" y="501"/>
                  </a:lnTo>
                  <a:lnTo>
                    <a:pt x="72" y="567"/>
                  </a:lnTo>
                  <a:lnTo>
                    <a:pt x="103" y="586"/>
                  </a:lnTo>
                  <a:lnTo>
                    <a:pt x="93" y="598"/>
                  </a:lnTo>
                  <a:lnTo>
                    <a:pt x="93" y="612"/>
                  </a:lnTo>
                  <a:lnTo>
                    <a:pt x="114" y="650"/>
                  </a:lnTo>
                  <a:lnTo>
                    <a:pt x="110" y="676"/>
                  </a:lnTo>
                  <a:lnTo>
                    <a:pt x="98" y="714"/>
                  </a:lnTo>
                  <a:lnTo>
                    <a:pt x="103" y="748"/>
                  </a:lnTo>
                  <a:lnTo>
                    <a:pt x="114" y="757"/>
                  </a:lnTo>
                  <a:lnTo>
                    <a:pt x="138" y="767"/>
                  </a:lnTo>
                  <a:lnTo>
                    <a:pt x="191" y="769"/>
                  </a:lnTo>
                  <a:lnTo>
                    <a:pt x="238" y="774"/>
                  </a:lnTo>
                  <a:lnTo>
                    <a:pt x="298" y="793"/>
                  </a:lnTo>
                  <a:lnTo>
                    <a:pt x="348" y="869"/>
                  </a:lnTo>
                  <a:lnTo>
                    <a:pt x="424" y="804"/>
                  </a:lnTo>
                  <a:lnTo>
                    <a:pt x="476" y="762"/>
                  </a:lnTo>
                  <a:lnTo>
                    <a:pt x="474" y="695"/>
                  </a:lnTo>
                  <a:lnTo>
                    <a:pt x="483" y="641"/>
                  </a:lnTo>
                  <a:lnTo>
                    <a:pt x="498" y="596"/>
                  </a:lnTo>
                  <a:lnTo>
                    <a:pt x="495" y="527"/>
                  </a:lnTo>
                  <a:lnTo>
                    <a:pt x="514" y="439"/>
                  </a:lnTo>
                  <a:lnTo>
                    <a:pt x="540" y="396"/>
                  </a:lnTo>
                  <a:lnTo>
                    <a:pt x="574" y="346"/>
                  </a:lnTo>
                  <a:lnTo>
                    <a:pt x="557" y="261"/>
                  </a:lnTo>
                  <a:lnTo>
                    <a:pt x="469" y="254"/>
                  </a:lnTo>
                  <a:lnTo>
                    <a:pt x="321" y="216"/>
                  </a:lnTo>
                  <a:lnTo>
                    <a:pt x="264" y="202"/>
                  </a:lnTo>
                  <a:lnTo>
                    <a:pt x="238" y="149"/>
                  </a:lnTo>
                  <a:lnTo>
                    <a:pt x="238" y="121"/>
                  </a:lnTo>
                  <a:lnTo>
                    <a:pt x="257" y="78"/>
                  </a:lnTo>
                  <a:lnTo>
                    <a:pt x="257" y="36"/>
                  </a:lnTo>
                  <a:lnTo>
                    <a:pt x="248" y="0"/>
                  </a:lnTo>
                  <a:lnTo>
                    <a:pt x="226" y="21"/>
                  </a:lnTo>
                  <a:lnTo>
                    <a:pt x="160" y="7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2" name="Freeform 335"/>
            <p:cNvSpPr>
              <a:spLocks/>
            </p:cNvSpPr>
            <p:nvPr/>
          </p:nvSpPr>
          <p:spPr bwMode="auto">
            <a:xfrm>
              <a:off x="2725" y="804"/>
              <a:ext cx="233" cy="397"/>
            </a:xfrm>
            <a:custGeom>
              <a:avLst/>
              <a:gdLst>
                <a:gd name="T0" fmla="*/ 0 w 233"/>
                <a:gd name="T1" fmla="*/ 309 h 397"/>
                <a:gd name="T2" fmla="*/ 45 w 233"/>
                <a:gd name="T3" fmla="*/ 340 h 397"/>
                <a:gd name="T4" fmla="*/ 76 w 233"/>
                <a:gd name="T5" fmla="*/ 397 h 397"/>
                <a:gd name="T6" fmla="*/ 183 w 233"/>
                <a:gd name="T7" fmla="*/ 314 h 397"/>
                <a:gd name="T8" fmla="*/ 214 w 233"/>
                <a:gd name="T9" fmla="*/ 186 h 397"/>
                <a:gd name="T10" fmla="*/ 229 w 233"/>
                <a:gd name="T11" fmla="*/ 122 h 397"/>
                <a:gd name="T12" fmla="*/ 224 w 233"/>
                <a:gd name="T13" fmla="*/ 79 h 397"/>
                <a:gd name="T14" fmla="*/ 233 w 233"/>
                <a:gd name="T15" fmla="*/ 0 h 397"/>
                <a:gd name="T16" fmla="*/ 183 w 233"/>
                <a:gd name="T17" fmla="*/ 57 h 397"/>
                <a:gd name="T18" fmla="*/ 112 w 233"/>
                <a:gd name="T19" fmla="*/ 133 h 397"/>
                <a:gd name="T20" fmla="*/ 0 w 233"/>
                <a:gd name="T21" fmla="*/ 309 h 397"/>
                <a:gd name="T22" fmla="*/ 0 w 233"/>
                <a:gd name="T23" fmla="*/ 309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97"/>
                <a:gd name="T38" fmla="*/ 233 w 233"/>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97">
                  <a:moveTo>
                    <a:pt x="0" y="309"/>
                  </a:moveTo>
                  <a:lnTo>
                    <a:pt x="45" y="340"/>
                  </a:lnTo>
                  <a:lnTo>
                    <a:pt x="76" y="397"/>
                  </a:lnTo>
                  <a:lnTo>
                    <a:pt x="183" y="314"/>
                  </a:lnTo>
                  <a:lnTo>
                    <a:pt x="214" y="186"/>
                  </a:lnTo>
                  <a:lnTo>
                    <a:pt x="229" y="122"/>
                  </a:lnTo>
                  <a:lnTo>
                    <a:pt x="224" y="79"/>
                  </a:lnTo>
                  <a:lnTo>
                    <a:pt x="233" y="0"/>
                  </a:lnTo>
                  <a:lnTo>
                    <a:pt x="183" y="57"/>
                  </a:lnTo>
                  <a:lnTo>
                    <a:pt x="112" y="133"/>
                  </a:lnTo>
                  <a:lnTo>
                    <a:pt x="0" y="309"/>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3" name="Freeform 336"/>
            <p:cNvSpPr>
              <a:spLocks/>
            </p:cNvSpPr>
            <p:nvPr/>
          </p:nvSpPr>
          <p:spPr bwMode="auto">
            <a:xfrm>
              <a:off x="1000" y="2333"/>
              <a:ext cx="659" cy="534"/>
            </a:xfrm>
            <a:custGeom>
              <a:avLst/>
              <a:gdLst>
                <a:gd name="T0" fmla="*/ 545 w 659"/>
                <a:gd name="T1" fmla="*/ 14 h 534"/>
                <a:gd name="T2" fmla="*/ 552 w 659"/>
                <a:gd name="T3" fmla="*/ 54 h 534"/>
                <a:gd name="T4" fmla="*/ 573 w 659"/>
                <a:gd name="T5" fmla="*/ 114 h 534"/>
                <a:gd name="T6" fmla="*/ 618 w 659"/>
                <a:gd name="T7" fmla="*/ 149 h 534"/>
                <a:gd name="T8" fmla="*/ 642 w 659"/>
                <a:gd name="T9" fmla="*/ 185 h 534"/>
                <a:gd name="T10" fmla="*/ 654 w 659"/>
                <a:gd name="T11" fmla="*/ 213 h 534"/>
                <a:gd name="T12" fmla="*/ 659 w 659"/>
                <a:gd name="T13" fmla="*/ 232 h 534"/>
                <a:gd name="T14" fmla="*/ 635 w 659"/>
                <a:gd name="T15" fmla="*/ 254 h 534"/>
                <a:gd name="T16" fmla="*/ 602 w 659"/>
                <a:gd name="T17" fmla="*/ 296 h 534"/>
                <a:gd name="T18" fmla="*/ 580 w 659"/>
                <a:gd name="T19" fmla="*/ 406 h 534"/>
                <a:gd name="T20" fmla="*/ 573 w 659"/>
                <a:gd name="T21" fmla="*/ 453 h 534"/>
                <a:gd name="T22" fmla="*/ 583 w 659"/>
                <a:gd name="T23" fmla="*/ 527 h 534"/>
                <a:gd name="T24" fmla="*/ 476 w 659"/>
                <a:gd name="T25" fmla="*/ 534 h 534"/>
                <a:gd name="T26" fmla="*/ 254 w 659"/>
                <a:gd name="T27" fmla="*/ 477 h 534"/>
                <a:gd name="T28" fmla="*/ 195 w 659"/>
                <a:gd name="T29" fmla="*/ 434 h 534"/>
                <a:gd name="T30" fmla="*/ 200 w 659"/>
                <a:gd name="T31" fmla="*/ 389 h 534"/>
                <a:gd name="T32" fmla="*/ 211 w 659"/>
                <a:gd name="T33" fmla="*/ 344 h 534"/>
                <a:gd name="T34" fmla="*/ 214 w 659"/>
                <a:gd name="T35" fmla="*/ 289 h 534"/>
                <a:gd name="T36" fmla="*/ 211 w 659"/>
                <a:gd name="T37" fmla="*/ 270 h 534"/>
                <a:gd name="T38" fmla="*/ 128 w 659"/>
                <a:gd name="T39" fmla="*/ 247 h 534"/>
                <a:gd name="T40" fmla="*/ 45 w 659"/>
                <a:gd name="T41" fmla="*/ 213 h 534"/>
                <a:gd name="T42" fmla="*/ 4 w 659"/>
                <a:gd name="T43" fmla="*/ 166 h 534"/>
                <a:gd name="T44" fmla="*/ 0 w 659"/>
                <a:gd name="T45" fmla="*/ 99 h 534"/>
                <a:gd name="T46" fmla="*/ 116 w 659"/>
                <a:gd name="T47" fmla="*/ 142 h 534"/>
                <a:gd name="T48" fmla="*/ 202 w 659"/>
                <a:gd name="T49" fmla="*/ 159 h 534"/>
                <a:gd name="T50" fmla="*/ 297 w 659"/>
                <a:gd name="T51" fmla="*/ 159 h 534"/>
                <a:gd name="T52" fmla="*/ 371 w 659"/>
                <a:gd name="T53" fmla="*/ 154 h 534"/>
                <a:gd name="T54" fmla="*/ 445 w 659"/>
                <a:gd name="T55" fmla="*/ 130 h 534"/>
                <a:gd name="T56" fmla="*/ 459 w 659"/>
                <a:gd name="T57" fmla="*/ 114 h 534"/>
                <a:gd name="T58" fmla="*/ 459 w 659"/>
                <a:gd name="T59" fmla="*/ 78 h 534"/>
                <a:gd name="T60" fmla="*/ 423 w 659"/>
                <a:gd name="T61" fmla="*/ 45 h 534"/>
                <a:gd name="T62" fmla="*/ 423 w 659"/>
                <a:gd name="T63" fmla="*/ 16 h 534"/>
                <a:gd name="T64" fmla="*/ 454 w 659"/>
                <a:gd name="T65" fmla="*/ 12 h 534"/>
                <a:gd name="T66" fmla="*/ 492 w 659"/>
                <a:gd name="T67" fmla="*/ 0 h 534"/>
                <a:gd name="T68" fmla="*/ 523 w 659"/>
                <a:gd name="T69" fmla="*/ 5 h 534"/>
                <a:gd name="T70" fmla="*/ 545 w 659"/>
                <a:gd name="T71" fmla="*/ 14 h 534"/>
                <a:gd name="T72" fmla="*/ 545 w 659"/>
                <a:gd name="T73" fmla="*/ 14 h 5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534"/>
                <a:gd name="T113" fmla="*/ 659 w 659"/>
                <a:gd name="T114" fmla="*/ 534 h 5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534">
                  <a:moveTo>
                    <a:pt x="545" y="14"/>
                  </a:moveTo>
                  <a:lnTo>
                    <a:pt x="552" y="54"/>
                  </a:lnTo>
                  <a:lnTo>
                    <a:pt x="573" y="114"/>
                  </a:lnTo>
                  <a:lnTo>
                    <a:pt x="618" y="149"/>
                  </a:lnTo>
                  <a:lnTo>
                    <a:pt x="642" y="185"/>
                  </a:lnTo>
                  <a:lnTo>
                    <a:pt x="654" y="213"/>
                  </a:lnTo>
                  <a:lnTo>
                    <a:pt x="659" y="232"/>
                  </a:lnTo>
                  <a:lnTo>
                    <a:pt x="635" y="254"/>
                  </a:lnTo>
                  <a:lnTo>
                    <a:pt x="602" y="296"/>
                  </a:lnTo>
                  <a:lnTo>
                    <a:pt x="580" y="406"/>
                  </a:lnTo>
                  <a:lnTo>
                    <a:pt x="573" y="453"/>
                  </a:lnTo>
                  <a:lnTo>
                    <a:pt x="583" y="527"/>
                  </a:lnTo>
                  <a:lnTo>
                    <a:pt x="476" y="534"/>
                  </a:lnTo>
                  <a:lnTo>
                    <a:pt x="254" y="477"/>
                  </a:lnTo>
                  <a:lnTo>
                    <a:pt x="195" y="434"/>
                  </a:lnTo>
                  <a:lnTo>
                    <a:pt x="200" y="389"/>
                  </a:lnTo>
                  <a:lnTo>
                    <a:pt x="211" y="344"/>
                  </a:lnTo>
                  <a:lnTo>
                    <a:pt x="214" y="289"/>
                  </a:lnTo>
                  <a:lnTo>
                    <a:pt x="211" y="270"/>
                  </a:lnTo>
                  <a:lnTo>
                    <a:pt x="128" y="247"/>
                  </a:lnTo>
                  <a:lnTo>
                    <a:pt x="45" y="213"/>
                  </a:lnTo>
                  <a:lnTo>
                    <a:pt x="4" y="166"/>
                  </a:lnTo>
                  <a:lnTo>
                    <a:pt x="0" y="99"/>
                  </a:lnTo>
                  <a:lnTo>
                    <a:pt x="116" y="142"/>
                  </a:lnTo>
                  <a:lnTo>
                    <a:pt x="202" y="159"/>
                  </a:lnTo>
                  <a:lnTo>
                    <a:pt x="297" y="159"/>
                  </a:lnTo>
                  <a:lnTo>
                    <a:pt x="371" y="154"/>
                  </a:lnTo>
                  <a:lnTo>
                    <a:pt x="445" y="130"/>
                  </a:lnTo>
                  <a:lnTo>
                    <a:pt x="459" y="114"/>
                  </a:lnTo>
                  <a:lnTo>
                    <a:pt x="459" y="78"/>
                  </a:lnTo>
                  <a:lnTo>
                    <a:pt x="423" y="45"/>
                  </a:lnTo>
                  <a:lnTo>
                    <a:pt x="423" y="16"/>
                  </a:lnTo>
                  <a:lnTo>
                    <a:pt x="454" y="12"/>
                  </a:lnTo>
                  <a:lnTo>
                    <a:pt x="492" y="0"/>
                  </a:lnTo>
                  <a:lnTo>
                    <a:pt x="523" y="5"/>
                  </a:lnTo>
                  <a:lnTo>
                    <a:pt x="545" y="14"/>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54" name="Freeform 337"/>
            <p:cNvSpPr>
              <a:spLocks/>
            </p:cNvSpPr>
            <p:nvPr/>
          </p:nvSpPr>
          <p:spPr bwMode="auto">
            <a:xfrm>
              <a:off x="1088" y="2532"/>
              <a:ext cx="490" cy="316"/>
            </a:xfrm>
            <a:custGeom>
              <a:avLst/>
              <a:gdLst>
                <a:gd name="T0" fmla="*/ 145 w 490"/>
                <a:gd name="T1" fmla="*/ 162 h 316"/>
                <a:gd name="T2" fmla="*/ 207 w 490"/>
                <a:gd name="T3" fmla="*/ 159 h 316"/>
                <a:gd name="T4" fmla="*/ 209 w 490"/>
                <a:gd name="T5" fmla="*/ 116 h 316"/>
                <a:gd name="T6" fmla="*/ 138 w 490"/>
                <a:gd name="T7" fmla="*/ 102 h 316"/>
                <a:gd name="T8" fmla="*/ 123 w 490"/>
                <a:gd name="T9" fmla="*/ 74 h 316"/>
                <a:gd name="T10" fmla="*/ 50 w 490"/>
                <a:gd name="T11" fmla="*/ 50 h 316"/>
                <a:gd name="T12" fmla="*/ 0 w 490"/>
                <a:gd name="T13" fmla="*/ 26 h 316"/>
                <a:gd name="T14" fmla="*/ 0 w 490"/>
                <a:gd name="T15" fmla="*/ 0 h 316"/>
                <a:gd name="T16" fmla="*/ 114 w 490"/>
                <a:gd name="T17" fmla="*/ 40 h 316"/>
                <a:gd name="T18" fmla="*/ 190 w 490"/>
                <a:gd name="T19" fmla="*/ 55 h 316"/>
                <a:gd name="T20" fmla="*/ 283 w 490"/>
                <a:gd name="T21" fmla="*/ 112 h 316"/>
                <a:gd name="T22" fmla="*/ 371 w 490"/>
                <a:gd name="T23" fmla="*/ 159 h 316"/>
                <a:gd name="T24" fmla="*/ 385 w 490"/>
                <a:gd name="T25" fmla="*/ 190 h 316"/>
                <a:gd name="T26" fmla="*/ 485 w 490"/>
                <a:gd name="T27" fmla="*/ 242 h 316"/>
                <a:gd name="T28" fmla="*/ 490 w 490"/>
                <a:gd name="T29" fmla="*/ 306 h 316"/>
                <a:gd name="T30" fmla="*/ 459 w 490"/>
                <a:gd name="T31" fmla="*/ 316 h 316"/>
                <a:gd name="T32" fmla="*/ 233 w 490"/>
                <a:gd name="T33" fmla="*/ 266 h 316"/>
                <a:gd name="T34" fmla="*/ 162 w 490"/>
                <a:gd name="T35" fmla="*/ 192 h 316"/>
                <a:gd name="T36" fmla="*/ 145 w 490"/>
                <a:gd name="T37" fmla="*/ 162 h 316"/>
                <a:gd name="T38" fmla="*/ 145 w 490"/>
                <a:gd name="T39" fmla="*/ 162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316"/>
                <a:gd name="T62" fmla="*/ 490 w 490"/>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316">
                  <a:moveTo>
                    <a:pt x="145" y="162"/>
                  </a:moveTo>
                  <a:lnTo>
                    <a:pt x="207" y="159"/>
                  </a:lnTo>
                  <a:lnTo>
                    <a:pt x="209" y="116"/>
                  </a:lnTo>
                  <a:lnTo>
                    <a:pt x="138" y="102"/>
                  </a:lnTo>
                  <a:lnTo>
                    <a:pt x="123" y="74"/>
                  </a:lnTo>
                  <a:lnTo>
                    <a:pt x="50" y="50"/>
                  </a:lnTo>
                  <a:lnTo>
                    <a:pt x="0" y="26"/>
                  </a:lnTo>
                  <a:lnTo>
                    <a:pt x="0" y="0"/>
                  </a:lnTo>
                  <a:lnTo>
                    <a:pt x="114" y="40"/>
                  </a:lnTo>
                  <a:lnTo>
                    <a:pt x="190" y="55"/>
                  </a:lnTo>
                  <a:lnTo>
                    <a:pt x="283" y="112"/>
                  </a:lnTo>
                  <a:lnTo>
                    <a:pt x="371" y="159"/>
                  </a:lnTo>
                  <a:lnTo>
                    <a:pt x="385" y="190"/>
                  </a:lnTo>
                  <a:lnTo>
                    <a:pt x="485" y="242"/>
                  </a:lnTo>
                  <a:lnTo>
                    <a:pt x="490" y="306"/>
                  </a:lnTo>
                  <a:lnTo>
                    <a:pt x="459" y="316"/>
                  </a:lnTo>
                  <a:lnTo>
                    <a:pt x="233" y="266"/>
                  </a:lnTo>
                  <a:lnTo>
                    <a:pt x="162" y="192"/>
                  </a:lnTo>
                  <a:lnTo>
                    <a:pt x="145" y="162"/>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55" name="Freeform 338"/>
            <p:cNvSpPr>
              <a:spLocks/>
            </p:cNvSpPr>
            <p:nvPr/>
          </p:nvSpPr>
          <p:spPr bwMode="auto">
            <a:xfrm>
              <a:off x="1000" y="2430"/>
              <a:ext cx="81" cy="71"/>
            </a:xfrm>
            <a:custGeom>
              <a:avLst/>
              <a:gdLst>
                <a:gd name="T0" fmla="*/ 81 w 81"/>
                <a:gd name="T1" fmla="*/ 33 h 71"/>
                <a:gd name="T2" fmla="*/ 45 w 81"/>
                <a:gd name="T3" fmla="*/ 38 h 71"/>
                <a:gd name="T4" fmla="*/ 12 w 81"/>
                <a:gd name="T5" fmla="*/ 71 h 71"/>
                <a:gd name="T6" fmla="*/ 2 w 81"/>
                <a:gd name="T7" fmla="*/ 45 h 71"/>
                <a:gd name="T8" fmla="*/ 0 w 81"/>
                <a:gd name="T9" fmla="*/ 0 h 71"/>
                <a:gd name="T10" fmla="*/ 81 w 81"/>
                <a:gd name="T11" fmla="*/ 33 h 71"/>
                <a:gd name="T12" fmla="*/ 81 w 81"/>
                <a:gd name="T13" fmla="*/ 33 h 71"/>
                <a:gd name="T14" fmla="*/ 0 60000 65536"/>
                <a:gd name="T15" fmla="*/ 0 60000 65536"/>
                <a:gd name="T16" fmla="*/ 0 60000 65536"/>
                <a:gd name="T17" fmla="*/ 0 60000 65536"/>
                <a:gd name="T18" fmla="*/ 0 60000 65536"/>
                <a:gd name="T19" fmla="*/ 0 60000 65536"/>
                <a:gd name="T20" fmla="*/ 0 60000 65536"/>
                <a:gd name="T21" fmla="*/ 0 w 81"/>
                <a:gd name="T22" fmla="*/ 0 h 71"/>
                <a:gd name="T23" fmla="*/ 81 w 8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1">
                  <a:moveTo>
                    <a:pt x="81" y="33"/>
                  </a:moveTo>
                  <a:lnTo>
                    <a:pt x="45" y="38"/>
                  </a:lnTo>
                  <a:lnTo>
                    <a:pt x="12" y="71"/>
                  </a:lnTo>
                  <a:lnTo>
                    <a:pt x="2" y="45"/>
                  </a:lnTo>
                  <a:lnTo>
                    <a:pt x="0" y="0"/>
                  </a:lnTo>
                  <a:lnTo>
                    <a:pt x="81" y="33"/>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6" name="Freeform 339"/>
            <p:cNvSpPr>
              <a:spLocks/>
            </p:cNvSpPr>
            <p:nvPr/>
          </p:nvSpPr>
          <p:spPr bwMode="auto">
            <a:xfrm>
              <a:off x="1247" y="2722"/>
              <a:ext cx="357" cy="147"/>
            </a:xfrm>
            <a:custGeom>
              <a:avLst/>
              <a:gdLst>
                <a:gd name="T0" fmla="*/ 0 w 357"/>
                <a:gd name="T1" fmla="*/ 0 h 147"/>
                <a:gd name="T2" fmla="*/ 69 w 357"/>
                <a:gd name="T3" fmla="*/ 85 h 147"/>
                <a:gd name="T4" fmla="*/ 193 w 357"/>
                <a:gd name="T5" fmla="*/ 131 h 147"/>
                <a:gd name="T6" fmla="*/ 357 w 357"/>
                <a:gd name="T7" fmla="*/ 147 h 147"/>
                <a:gd name="T8" fmla="*/ 326 w 357"/>
                <a:gd name="T9" fmla="*/ 119 h 147"/>
                <a:gd name="T10" fmla="*/ 174 w 357"/>
                <a:gd name="T11" fmla="*/ 83 h 147"/>
                <a:gd name="T12" fmla="*/ 74 w 357"/>
                <a:gd name="T13" fmla="*/ 21 h 147"/>
                <a:gd name="T14" fmla="*/ 26 w 357"/>
                <a:gd name="T15" fmla="*/ 2 h 147"/>
                <a:gd name="T16" fmla="*/ 0 w 357"/>
                <a:gd name="T17" fmla="*/ 0 h 147"/>
                <a:gd name="T18" fmla="*/ 0 w 35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47"/>
                <a:gd name="T32" fmla="*/ 357 w 357"/>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47">
                  <a:moveTo>
                    <a:pt x="0" y="0"/>
                  </a:moveTo>
                  <a:lnTo>
                    <a:pt x="69" y="85"/>
                  </a:lnTo>
                  <a:lnTo>
                    <a:pt x="193" y="131"/>
                  </a:lnTo>
                  <a:lnTo>
                    <a:pt x="357" y="147"/>
                  </a:lnTo>
                  <a:lnTo>
                    <a:pt x="326" y="119"/>
                  </a:lnTo>
                  <a:lnTo>
                    <a:pt x="174" y="83"/>
                  </a:lnTo>
                  <a:lnTo>
                    <a:pt x="74" y="21"/>
                  </a:lnTo>
                  <a:lnTo>
                    <a:pt x="26" y="2"/>
                  </a:lnTo>
                  <a:lnTo>
                    <a:pt x="0"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57" name="Freeform 340"/>
            <p:cNvSpPr>
              <a:spLocks/>
            </p:cNvSpPr>
            <p:nvPr/>
          </p:nvSpPr>
          <p:spPr bwMode="auto">
            <a:xfrm>
              <a:off x="1081" y="2482"/>
              <a:ext cx="371" cy="98"/>
            </a:xfrm>
            <a:custGeom>
              <a:avLst/>
              <a:gdLst>
                <a:gd name="T0" fmla="*/ 14 w 371"/>
                <a:gd name="T1" fmla="*/ 0 h 98"/>
                <a:gd name="T2" fmla="*/ 0 w 371"/>
                <a:gd name="T3" fmla="*/ 17 h 98"/>
                <a:gd name="T4" fmla="*/ 21 w 371"/>
                <a:gd name="T5" fmla="*/ 38 h 98"/>
                <a:gd name="T6" fmla="*/ 169 w 371"/>
                <a:gd name="T7" fmla="*/ 67 h 98"/>
                <a:gd name="T8" fmla="*/ 240 w 371"/>
                <a:gd name="T9" fmla="*/ 90 h 98"/>
                <a:gd name="T10" fmla="*/ 361 w 371"/>
                <a:gd name="T11" fmla="*/ 98 h 98"/>
                <a:gd name="T12" fmla="*/ 371 w 371"/>
                <a:gd name="T13" fmla="*/ 74 h 98"/>
                <a:gd name="T14" fmla="*/ 371 w 371"/>
                <a:gd name="T15" fmla="*/ 17 h 98"/>
                <a:gd name="T16" fmla="*/ 318 w 371"/>
                <a:gd name="T17" fmla="*/ 10 h 98"/>
                <a:gd name="T18" fmla="*/ 126 w 371"/>
                <a:gd name="T19" fmla="*/ 17 h 98"/>
                <a:gd name="T20" fmla="*/ 14 w 371"/>
                <a:gd name="T21" fmla="*/ 0 h 98"/>
                <a:gd name="T22" fmla="*/ 14 w 371"/>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98"/>
                <a:gd name="T38" fmla="*/ 371 w 37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98">
                  <a:moveTo>
                    <a:pt x="14" y="0"/>
                  </a:moveTo>
                  <a:lnTo>
                    <a:pt x="0" y="17"/>
                  </a:lnTo>
                  <a:lnTo>
                    <a:pt x="21" y="38"/>
                  </a:lnTo>
                  <a:lnTo>
                    <a:pt x="169" y="67"/>
                  </a:lnTo>
                  <a:lnTo>
                    <a:pt x="240" y="90"/>
                  </a:lnTo>
                  <a:lnTo>
                    <a:pt x="361" y="98"/>
                  </a:lnTo>
                  <a:lnTo>
                    <a:pt x="371" y="74"/>
                  </a:lnTo>
                  <a:lnTo>
                    <a:pt x="371" y="17"/>
                  </a:lnTo>
                  <a:lnTo>
                    <a:pt x="318" y="10"/>
                  </a:lnTo>
                  <a:lnTo>
                    <a:pt x="126" y="17"/>
                  </a:lnTo>
                  <a:lnTo>
                    <a:pt x="1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8" name="Freeform 341"/>
            <p:cNvSpPr>
              <a:spLocks/>
            </p:cNvSpPr>
            <p:nvPr/>
          </p:nvSpPr>
          <p:spPr bwMode="auto">
            <a:xfrm>
              <a:off x="1459" y="2335"/>
              <a:ext cx="155" cy="240"/>
            </a:xfrm>
            <a:custGeom>
              <a:avLst/>
              <a:gdLst>
                <a:gd name="T0" fmla="*/ 38 w 155"/>
                <a:gd name="T1" fmla="*/ 0 h 240"/>
                <a:gd name="T2" fmla="*/ 74 w 155"/>
                <a:gd name="T3" fmla="*/ 7 h 240"/>
                <a:gd name="T4" fmla="*/ 105 w 155"/>
                <a:gd name="T5" fmla="*/ 124 h 240"/>
                <a:gd name="T6" fmla="*/ 155 w 155"/>
                <a:gd name="T7" fmla="*/ 197 h 240"/>
                <a:gd name="T8" fmla="*/ 155 w 155"/>
                <a:gd name="T9" fmla="*/ 240 h 240"/>
                <a:gd name="T10" fmla="*/ 24 w 155"/>
                <a:gd name="T11" fmla="*/ 240 h 240"/>
                <a:gd name="T12" fmla="*/ 0 w 155"/>
                <a:gd name="T13" fmla="*/ 188 h 240"/>
                <a:gd name="T14" fmla="*/ 33 w 155"/>
                <a:gd name="T15" fmla="*/ 107 h 240"/>
                <a:gd name="T16" fmla="*/ 5 w 155"/>
                <a:gd name="T17" fmla="*/ 48 h 240"/>
                <a:gd name="T18" fmla="*/ 5 w 155"/>
                <a:gd name="T19" fmla="*/ 22 h 240"/>
                <a:gd name="T20" fmla="*/ 38 w 155"/>
                <a:gd name="T21" fmla="*/ 0 h 240"/>
                <a:gd name="T22" fmla="*/ 38 w 155"/>
                <a:gd name="T23" fmla="*/ 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240"/>
                <a:gd name="T38" fmla="*/ 155 w 155"/>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240">
                  <a:moveTo>
                    <a:pt x="38" y="0"/>
                  </a:moveTo>
                  <a:lnTo>
                    <a:pt x="74" y="7"/>
                  </a:lnTo>
                  <a:lnTo>
                    <a:pt x="105" y="124"/>
                  </a:lnTo>
                  <a:lnTo>
                    <a:pt x="155" y="197"/>
                  </a:lnTo>
                  <a:lnTo>
                    <a:pt x="155" y="240"/>
                  </a:lnTo>
                  <a:lnTo>
                    <a:pt x="24" y="240"/>
                  </a:lnTo>
                  <a:lnTo>
                    <a:pt x="0" y="188"/>
                  </a:lnTo>
                  <a:lnTo>
                    <a:pt x="33" y="107"/>
                  </a:lnTo>
                  <a:lnTo>
                    <a:pt x="5" y="48"/>
                  </a:lnTo>
                  <a:lnTo>
                    <a:pt x="5" y="22"/>
                  </a:lnTo>
                  <a:lnTo>
                    <a:pt x="3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59" name="Freeform 342"/>
            <p:cNvSpPr>
              <a:spLocks/>
            </p:cNvSpPr>
            <p:nvPr/>
          </p:nvSpPr>
          <p:spPr bwMode="auto">
            <a:xfrm>
              <a:off x="1378" y="2212"/>
              <a:ext cx="664" cy="323"/>
            </a:xfrm>
            <a:custGeom>
              <a:avLst/>
              <a:gdLst>
                <a:gd name="T0" fmla="*/ 286 w 664"/>
                <a:gd name="T1" fmla="*/ 9 h 323"/>
                <a:gd name="T2" fmla="*/ 345 w 664"/>
                <a:gd name="T3" fmla="*/ 26 h 323"/>
                <a:gd name="T4" fmla="*/ 433 w 664"/>
                <a:gd name="T5" fmla="*/ 66 h 323"/>
                <a:gd name="T6" fmla="*/ 457 w 664"/>
                <a:gd name="T7" fmla="*/ 83 h 323"/>
                <a:gd name="T8" fmla="*/ 478 w 664"/>
                <a:gd name="T9" fmla="*/ 90 h 323"/>
                <a:gd name="T10" fmla="*/ 593 w 664"/>
                <a:gd name="T11" fmla="*/ 90 h 323"/>
                <a:gd name="T12" fmla="*/ 624 w 664"/>
                <a:gd name="T13" fmla="*/ 121 h 323"/>
                <a:gd name="T14" fmla="*/ 655 w 664"/>
                <a:gd name="T15" fmla="*/ 187 h 323"/>
                <a:gd name="T16" fmla="*/ 664 w 664"/>
                <a:gd name="T17" fmla="*/ 263 h 323"/>
                <a:gd name="T18" fmla="*/ 650 w 664"/>
                <a:gd name="T19" fmla="*/ 308 h 323"/>
                <a:gd name="T20" fmla="*/ 633 w 664"/>
                <a:gd name="T21" fmla="*/ 323 h 323"/>
                <a:gd name="T22" fmla="*/ 578 w 664"/>
                <a:gd name="T23" fmla="*/ 320 h 323"/>
                <a:gd name="T24" fmla="*/ 516 w 664"/>
                <a:gd name="T25" fmla="*/ 280 h 323"/>
                <a:gd name="T26" fmla="*/ 357 w 664"/>
                <a:gd name="T27" fmla="*/ 237 h 323"/>
                <a:gd name="T28" fmla="*/ 300 w 664"/>
                <a:gd name="T29" fmla="*/ 187 h 323"/>
                <a:gd name="T30" fmla="*/ 214 w 664"/>
                <a:gd name="T31" fmla="*/ 130 h 323"/>
                <a:gd name="T32" fmla="*/ 171 w 664"/>
                <a:gd name="T33" fmla="*/ 102 h 323"/>
                <a:gd name="T34" fmla="*/ 83 w 664"/>
                <a:gd name="T35" fmla="*/ 85 h 323"/>
                <a:gd name="T36" fmla="*/ 36 w 664"/>
                <a:gd name="T37" fmla="*/ 73 h 323"/>
                <a:gd name="T38" fmla="*/ 0 w 664"/>
                <a:gd name="T39" fmla="*/ 50 h 323"/>
                <a:gd name="T40" fmla="*/ 0 w 664"/>
                <a:gd name="T41" fmla="*/ 28 h 323"/>
                <a:gd name="T42" fmla="*/ 7 w 664"/>
                <a:gd name="T43" fmla="*/ 7 h 323"/>
                <a:gd name="T44" fmla="*/ 48 w 664"/>
                <a:gd name="T45" fmla="*/ 12 h 323"/>
                <a:gd name="T46" fmla="*/ 129 w 664"/>
                <a:gd name="T47" fmla="*/ 12 h 323"/>
                <a:gd name="T48" fmla="*/ 190 w 664"/>
                <a:gd name="T49" fmla="*/ 0 h 323"/>
                <a:gd name="T50" fmla="*/ 250 w 664"/>
                <a:gd name="T51" fmla="*/ 7 h 323"/>
                <a:gd name="T52" fmla="*/ 286 w 664"/>
                <a:gd name="T53" fmla="*/ 9 h 323"/>
                <a:gd name="T54" fmla="*/ 286 w 664"/>
                <a:gd name="T55" fmla="*/ 9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4"/>
                <a:gd name="T85" fmla="*/ 0 h 323"/>
                <a:gd name="T86" fmla="*/ 664 w 664"/>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4" h="323">
                  <a:moveTo>
                    <a:pt x="286" y="9"/>
                  </a:moveTo>
                  <a:lnTo>
                    <a:pt x="345" y="26"/>
                  </a:lnTo>
                  <a:lnTo>
                    <a:pt x="433" y="66"/>
                  </a:lnTo>
                  <a:lnTo>
                    <a:pt x="457" y="83"/>
                  </a:lnTo>
                  <a:lnTo>
                    <a:pt x="478" y="90"/>
                  </a:lnTo>
                  <a:lnTo>
                    <a:pt x="593" y="90"/>
                  </a:lnTo>
                  <a:lnTo>
                    <a:pt x="624" y="121"/>
                  </a:lnTo>
                  <a:lnTo>
                    <a:pt x="655" y="187"/>
                  </a:lnTo>
                  <a:lnTo>
                    <a:pt x="664" y="263"/>
                  </a:lnTo>
                  <a:lnTo>
                    <a:pt x="650" y="308"/>
                  </a:lnTo>
                  <a:lnTo>
                    <a:pt x="633" y="323"/>
                  </a:lnTo>
                  <a:lnTo>
                    <a:pt x="578" y="320"/>
                  </a:lnTo>
                  <a:lnTo>
                    <a:pt x="516" y="280"/>
                  </a:lnTo>
                  <a:lnTo>
                    <a:pt x="357" y="237"/>
                  </a:lnTo>
                  <a:lnTo>
                    <a:pt x="300" y="187"/>
                  </a:lnTo>
                  <a:lnTo>
                    <a:pt x="214" y="130"/>
                  </a:lnTo>
                  <a:lnTo>
                    <a:pt x="171" y="102"/>
                  </a:lnTo>
                  <a:lnTo>
                    <a:pt x="83" y="85"/>
                  </a:lnTo>
                  <a:lnTo>
                    <a:pt x="36" y="73"/>
                  </a:lnTo>
                  <a:lnTo>
                    <a:pt x="0" y="50"/>
                  </a:lnTo>
                  <a:lnTo>
                    <a:pt x="0" y="28"/>
                  </a:lnTo>
                  <a:lnTo>
                    <a:pt x="7" y="7"/>
                  </a:lnTo>
                  <a:lnTo>
                    <a:pt x="48" y="12"/>
                  </a:lnTo>
                  <a:lnTo>
                    <a:pt x="129" y="12"/>
                  </a:lnTo>
                  <a:lnTo>
                    <a:pt x="190" y="0"/>
                  </a:lnTo>
                  <a:lnTo>
                    <a:pt x="250" y="7"/>
                  </a:lnTo>
                  <a:lnTo>
                    <a:pt x="286" y="9"/>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0" name="Freeform 343"/>
            <p:cNvSpPr>
              <a:spLocks/>
            </p:cNvSpPr>
            <p:nvPr/>
          </p:nvSpPr>
          <p:spPr bwMode="auto">
            <a:xfrm>
              <a:off x="1223" y="1908"/>
              <a:ext cx="400" cy="316"/>
            </a:xfrm>
            <a:custGeom>
              <a:avLst/>
              <a:gdLst>
                <a:gd name="T0" fmla="*/ 400 w 400"/>
                <a:gd name="T1" fmla="*/ 93 h 316"/>
                <a:gd name="T2" fmla="*/ 348 w 400"/>
                <a:gd name="T3" fmla="*/ 66 h 316"/>
                <a:gd name="T4" fmla="*/ 286 w 400"/>
                <a:gd name="T5" fmla="*/ 52 h 316"/>
                <a:gd name="T6" fmla="*/ 219 w 400"/>
                <a:gd name="T7" fmla="*/ 0 h 316"/>
                <a:gd name="T8" fmla="*/ 167 w 400"/>
                <a:gd name="T9" fmla="*/ 0 h 316"/>
                <a:gd name="T10" fmla="*/ 146 w 400"/>
                <a:gd name="T11" fmla="*/ 7 h 316"/>
                <a:gd name="T12" fmla="*/ 117 w 400"/>
                <a:gd name="T13" fmla="*/ 26 h 316"/>
                <a:gd name="T14" fmla="*/ 76 w 400"/>
                <a:gd name="T15" fmla="*/ 28 h 316"/>
                <a:gd name="T16" fmla="*/ 50 w 400"/>
                <a:gd name="T17" fmla="*/ 69 h 316"/>
                <a:gd name="T18" fmla="*/ 19 w 400"/>
                <a:gd name="T19" fmla="*/ 109 h 316"/>
                <a:gd name="T20" fmla="*/ 3 w 400"/>
                <a:gd name="T21" fmla="*/ 138 h 316"/>
                <a:gd name="T22" fmla="*/ 0 w 400"/>
                <a:gd name="T23" fmla="*/ 166 h 316"/>
                <a:gd name="T24" fmla="*/ 24 w 400"/>
                <a:gd name="T25" fmla="*/ 195 h 316"/>
                <a:gd name="T26" fmla="*/ 31 w 400"/>
                <a:gd name="T27" fmla="*/ 235 h 316"/>
                <a:gd name="T28" fmla="*/ 41 w 400"/>
                <a:gd name="T29" fmla="*/ 261 h 316"/>
                <a:gd name="T30" fmla="*/ 62 w 400"/>
                <a:gd name="T31" fmla="*/ 275 h 316"/>
                <a:gd name="T32" fmla="*/ 91 w 400"/>
                <a:gd name="T33" fmla="*/ 290 h 316"/>
                <a:gd name="T34" fmla="*/ 150 w 400"/>
                <a:gd name="T35" fmla="*/ 297 h 316"/>
                <a:gd name="T36" fmla="*/ 207 w 400"/>
                <a:gd name="T37" fmla="*/ 316 h 316"/>
                <a:gd name="T38" fmla="*/ 276 w 400"/>
                <a:gd name="T39" fmla="*/ 316 h 316"/>
                <a:gd name="T40" fmla="*/ 326 w 400"/>
                <a:gd name="T41" fmla="*/ 309 h 316"/>
                <a:gd name="T42" fmla="*/ 310 w 400"/>
                <a:gd name="T43" fmla="*/ 240 h 316"/>
                <a:gd name="T44" fmla="*/ 322 w 400"/>
                <a:gd name="T45" fmla="*/ 187 h 316"/>
                <a:gd name="T46" fmla="*/ 345 w 400"/>
                <a:gd name="T47" fmla="*/ 157 h 316"/>
                <a:gd name="T48" fmla="*/ 374 w 400"/>
                <a:gd name="T49" fmla="*/ 114 h 316"/>
                <a:gd name="T50" fmla="*/ 386 w 400"/>
                <a:gd name="T51" fmla="*/ 102 h 316"/>
                <a:gd name="T52" fmla="*/ 400 w 400"/>
                <a:gd name="T53" fmla="*/ 93 h 316"/>
                <a:gd name="T54" fmla="*/ 400 w 400"/>
                <a:gd name="T55" fmla="*/ 93 h 3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316"/>
                <a:gd name="T86" fmla="*/ 400 w 400"/>
                <a:gd name="T87" fmla="*/ 316 h 3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316">
                  <a:moveTo>
                    <a:pt x="400" y="93"/>
                  </a:moveTo>
                  <a:lnTo>
                    <a:pt x="348" y="66"/>
                  </a:lnTo>
                  <a:lnTo>
                    <a:pt x="286" y="52"/>
                  </a:lnTo>
                  <a:lnTo>
                    <a:pt x="219" y="0"/>
                  </a:lnTo>
                  <a:lnTo>
                    <a:pt x="167" y="0"/>
                  </a:lnTo>
                  <a:lnTo>
                    <a:pt x="146" y="7"/>
                  </a:lnTo>
                  <a:lnTo>
                    <a:pt x="117" y="26"/>
                  </a:lnTo>
                  <a:lnTo>
                    <a:pt x="76" y="28"/>
                  </a:lnTo>
                  <a:lnTo>
                    <a:pt x="50" y="69"/>
                  </a:lnTo>
                  <a:lnTo>
                    <a:pt x="19" y="109"/>
                  </a:lnTo>
                  <a:lnTo>
                    <a:pt x="3" y="138"/>
                  </a:lnTo>
                  <a:lnTo>
                    <a:pt x="0" y="166"/>
                  </a:lnTo>
                  <a:lnTo>
                    <a:pt x="24" y="195"/>
                  </a:lnTo>
                  <a:lnTo>
                    <a:pt x="31" y="235"/>
                  </a:lnTo>
                  <a:lnTo>
                    <a:pt x="41" y="261"/>
                  </a:lnTo>
                  <a:lnTo>
                    <a:pt x="62" y="275"/>
                  </a:lnTo>
                  <a:lnTo>
                    <a:pt x="91" y="290"/>
                  </a:lnTo>
                  <a:lnTo>
                    <a:pt x="150" y="297"/>
                  </a:lnTo>
                  <a:lnTo>
                    <a:pt x="207" y="316"/>
                  </a:lnTo>
                  <a:lnTo>
                    <a:pt x="276" y="316"/>
                  </a:lnTo>
                  <a:lnTo>
                    <a:pt x="326" y="309"/>
                  </a:lnTo>
                  <a:lnTo>
                    <a:pt x="310" y="240"/>
                  </a:lnTo>
                  <a:lnTo>
                    <a:pt x="322" y="187"/>
                  </a:lnTo>
                  <a:lnTo>
                    <a:pt x="345" y="157"/>
                  </a:lnTo>
                  <a:lnTo>
                    <a:pt x="374" y="114"/>
                  </a:lnTo>
                  <a:lnTo>
                    <a:pt x="386" y="102"/>
                  </a:lnTo>
                  <a:lnTo>
                    <a:pt x="400" y="93"/>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61" name="Freeform 344"/>
            <p:cNvSpPr>
              <a:spLocks/>
            </p:cNvSpPr>
            <p:nvPr/>
          </p:nvSpPr>
          <p:spPr bwMode="auto">
            <a:xfrm>
              <a:off x="1380" y="2257"/>
              <a:ext cx="655" cy="263"/>
            </a:xfrm>
            <a:custGeom>
              <a:avLst/>
              <a:gdLst>
                <a:gd name="T0" fmla="*/ 0 w 655"/>
                <a:gd name="T1" fmla="*/ 0 h 263"/>
                <a:gd name="T2" fmla="*/ 43 w 655"/>
                <a:gd name="T3" fmla="*/ 12 h 263"/>
                <a:gd name="T4" fmla="*/ 141 w 655"/>
                <a:gd name="T5" fmla="*/ 19 h 263"/>
                <a:gd name="T6" fmla="*/ 234 w 655"/>
                <a:gd name="T7" fmla="*/ 50 h 263"/>
                <a:gd name="T8" fmla="*/ 274 w 655"/>
                <a:gd name="T9" fmla="*/ 78 h 263"/>
                <a:gd name="T10" fmla="*/ 360 w 655"/>
                <a:gd name="T11" fmla="*/ 92 h 263"/>
                <a:gd name="T12" fmla="*/ 438 w 655"/>
                <a:gd name="T13" fmla="*/ 78 h 263"/>
                <a:gd name="T14" fmla="*/ 426 w 655"/>
                <a:gd name="T15" fmla="*/ 133 h 263"/>
                <a:gd name="T16" fmla="*/ 455 w 655"/>
                <a:gd name="T17" fmla="*/ 164 h 263"/>
                <a:gd name="T18" fmla="*/ 569 w 655"/>
                <a:gd name="T19" fmla="*/ 175 h 263"/>
                <a:gd name="T20" fmla="*/ 610 w 655"/>
                <a:gd name="T21" fmla="*/ 171 h 263"/>
                <a:gd name="T22" fmla="*/ 626 w 655"/>
                <a:gd name="T23" fmla="*/ 102 h 263"/>
                <a:gd name="T24" fmla="*/ 655 w 655"/>
                <a:gd name="T25" fmla="*/ 192 h 263"/>
                <a:gd name="T26" fmla="*/ 631 w 655"/>
                <a:gd name="T27" fmla="*/ 216 h 263"/>
                <a:gd name="T28" fmla="*/ 548 w 655"/>
                <a:gd name="T29" fmla="*/ 218 h 263"/>
                <a:gd name="T30" fmla="*/ 569 w 655"/>
                <a:gd name="T31" fmla="*/ 263 h 263"/>
                <a:gd name="T32" fmla="*/ 512 w 655"/>
                <a:gd name="T33" fmla="*/ 237 h 263"/>
                <a:gd name="T34" fmla="*/ 462 w 655"/>
                <a:gd name="T35" fmla="*/ 211 h 263"/>
                <a:gd name="T36" fmla="*/ 424 w 655"/>
                <a:gd name="T37" fmla="*/ 164 h 263"/>
                <a:gd name="T38" fmla="*/ 369 w 655"/>
                <a:gd name="T39" fmla="*/ 161 h 263"/>
                <a:gd name="T40" fmla="*/ 322 w 655"/>
                <a:gd name="T41" fmla="*/ 152 h 263"/>
                <a:gd name="T42" fmla="*/ 234 w 655"/>
                <a:gd name="T43" fmla="*/ 107 h 263"/>
                <a:gd name="T44" fmla="*/ 172 w 655"/>
                <a:gd name="T45" fmla="*/ 69 h 263"/>
                <a:gd name="T46" fmla="*/ 105 w 655"/>
                <a:gd name="T47" fmla="*/ 47 h 263"/>
                <a:gd name="T48" fmla="*/ 55 w 655"/>
                <a:gd name="T49" fmla="*/ 40 h 263"/>
                <a:gd name="T50" fmla="*/ 31 w 655"/>
                <a:gd name="T51" fmla="*/ 31 h 263"/>
                <a:gd name="T52" fmla="*/ 8 w 655"/>
                <a:gd name="T53" fmla="*/ 19 h 263"/>
                <a:gd name="T54" fmla="*/ 0 w 655"/>
                <a:gd name="T55" fmla="*/ 0 h 263"/>
                <a:gd name="T56" fmla="*/ 0 w 655"/>
                <a:gd name="T57" fmla="*/ 0 h 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5"/>
                <a:gd name="T88" fmla="*/ 0 h 263"/>
                <a:gd name="T89" fmla="*/ 655 w 655"/>
                <a:gd name="T90" fmla="*/ 263 h 2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5" h="263">
                  <a:moveTo>
                    <a:pt x="0" y="0"/>
                  </a:moveTo>
                  <a:lnTo>
                    <a:pt x="43" y="12"/>
                  </a:lnTo>
                  <a:lnTo>
                    <a:pt x="141" y="19"/>
                  </a:lnTo>
                  <a:lnTo>
                    <a:pt x="234" y="50"/>
                  </a:lnTo>
                  <a:lnTo>
                    <a:pt x="274" y="78"/>
                  </a:lnTo>
                  <a:lnTo>
                    <a:pt x="360" y="92"/>
                  </a:lnTo>
                  <a:lnTo>
                    <a:pt x="438" y="78"/>
                  </a:lnTo>
                  <a:lnTo>
                    <a:pt x="426" y="133"/>
                  </a:lnTo>
                  <a:lnTo>
                    <a:pt x="455" y="164"/>
                  </a:lnTo>
                  <a:lnTo>
                    <a:pt x="569" y="175"/>
                  </a:lnTo>
                  <a:lnTo>
                    <a:pt x="610" y="171"/>
                  </a:lnTo>
                  <a:lnTo>
                    <a:pt x="626" y="102"/>
                  </a:lnTo>
                  <a:lnTo>
                    <a:pt x="655" y="192"/>
                  </a:lnTo>
                  <a:lnTo>
                    <a:pt x="631" y="216"/>
                  </a:lnTo>
                  <a:lnTo>
                    <a:pt x="548" y="218"/>
                  </a:lnTo>
                  <a:lnTo>
                    <a:pt x="569" y="263"/>
                  </a:lnTo>
                  <a:lnTo>
                    <a:pt x="512" y="237"/>
                  </a:lnTo>
                  <a:lnTo>
                    <a:pt x="462" y="211"/>
                  </a:lnTo>
                  <a:lnTo>
                    <a:pt x="424" y="164"/>
                  </a:lnTo>
                  <a:lnTo>
                    <a:pt x="369" y="161"/>
                  </a:lnTo>
                  <a:lnTo>
                    <a:pt x="322" y="152"/>
                  </a:lnTo>
                  <a:lnTo>
                    <a:pt x="234" y="107"/>
                  </a:lnTo>
                  <a:lnTo>
                    <a:pt x="172" y="69"/>
                  </a:lnTo>
                  <a:lnTo>
                    <a:pt x="105" y="47"/>
                  </a:lnTo>
                  <a:lnTo>
                    <a:pt x="55" y="40"/>
                  </a:lnTo>
                  <a:lnTo>
                    <a:pt x="31" y="31"/>
                  </a:lnTo>
                  <a:lnTo>
                    <a:pt x="8" y="19"/>
                  </a:lnTo>
                  <a:lnTo>
                    <a:pt x="0"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662" name="Freeform 345"/>
            <p:cNvSpPr>
              <a:spLocks/>
            </p:cNvSpPr>
            <p:nvPr/>
          </p:nvSpPr>
          <p:spPr bwMode="auto">
            <a:xfrm>
              <a:off x="1818" y="2311"/>
              <a:ext cx="169" cy="81"/>
            </a:xfrm>
            <a:custGeom>
              <a:avLst/>
              <a:gdLst>
                <a:gd name="T0" fmla="*/ 27 w 169"/>
                <a:gd name="T1" fmla="*/ 0 h 81"/>
                <a:gd name="T2" fmla="*/ 143 w 169"/>
                <a:gd name="T3" fmla="*/ 3 h 81"/>
                <a:gd name="T4" fmla="*/ 169 w 169"/>
                <a:gd name="T5" fmla="*/ 76 h 81"/>
                <a:gd name="T6" fmla="*/ 84 w 169"/>
                <a:gd name="T7" fmla="*/ 81 h 81"/>
                <a:gd name="T8" fmla="*/ 0 w 169"/>
                <a:gd name="T9" fmla="*/ 60 h 81"/>
                <a:gd name="T10" fmla="*/ 7 w 169"/>
                <a:gd name="T11" fmla="*/ 15 h 81"/>
                <a:gd name="T12" fmla="*/ 27 w 169"/>
                <a:gd name="T13" fmla="*/ 0 h 81"/>
                <a:gd name="T14" fmla="*/ 27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27" y="0"/>
                  </a:moveTo>
                  <a:lnTo>
                    <a:pt x="143" y="3"/>
                  </a:lnTo>
                  <a:lnTo>
                    <a:pt x="169" y="76"/>
                  </a:lnTo>
                  <a:lnTo>
                    <a:pt x="84" y="81"/>
                  </a:lnTo>
                  <a:lnTo>
                    <a:pt x="0" y="60"/>
                  </a:lnTo>
                  <a:lnTo>
                    <a:pt x="7" y="15"/>
                  </a:lnTo>
                  <a:lnTo>
                    <a:pt x="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3" name="Freeform 346"/>
            <p:cNvSpPr>
              <a:spLocks/>
            </p:cNvSpPr>
            <p:nvPr/>
          </p:nvSpPr>
          <p:spPr bwMode="auto">
            <a:xfrm>
              <a:off x="1385" y="2231"/>
              <a:ext cx="138" cy="33"/>
            </a:xfrm>
            <a:custGeom>
              <a:avLst/>
              <a:gdLst>
                <a:gd name="T0" fmla="*/ 57 w 138"/>
                <a:gd name="T1" fmla="*/ 7 h 33"/>
                <a:gd name="T2" fmla="*/ 0 w 138"/>
                <a:gd name="T3" fmla="*/ 0 h 33"/>
                <a:gd name="T4" fmla="*/ 3 w 138"/>
                <a:gd name="T5" fmla="*/ 23 h 33"/>
                <a:gd name="T6" fmla="*/ 50 w 138"/>
                <a:gd name="T7" fmla="*/ 33 h 33"/>
                <a:gd name="T8" fmla="*/ 60 w 138"/>
                <a:gd name="T9" fmla="*/ 23 h 33"/>
                <a:gd name="T10" fmla="*/ 72 w 138"/>
                <a:gd name="T11" fmla="*/ 26 h 33"/>
                <a:gd name="T12" fmla="*/ 124 w 138"/>
                <a:gd name="T13" fmla="*/ 26 h 33"/>
                <a:gd name="T14" fmla="*/ 138 w 138"/>
                <a:gd name="T15" fmla="*/ 14 h 33"/>
                <a:gd name="T16" fmla="*/ 57 w 138"/>
                <a:gd name="T17" fmla="*/ 7 h 33"/>
                <a:gd name="T18" fmla="*/ 57 w 138"/>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33"/>
                <a:gd name="T32" fmla="*/ 138 w 1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33">
                  <a:moveTo>
                    <a:pt x="57" y="7"/>
                  </a:moveTo>
                  <a:lnTo>
                    <a:pt x="0" y="0"/>
                  </a:lnTo>
                  <a:lnTo>
                    <a:pt x="3" y="23"/>
                  </a:lnTo>
                  <a:lnTo>
                    <a:pt x="50" y="33"/>
                  </a:lnTo>
                  <a:lnTo>
                    <a:pt x="60" y="23"/>
                  </a:lnTo>
                  <a:lnTo>
                    <a:pt x="72" y="26"/>
                  </a:lnTo>
                  <a:lnTo>
                    <a:pt x="124" y="26"/>
                  </a:lnTo>
                  <a:lnTo>
                    <a:pt x="138" y="14"/>
                  </a:lnTo>
                  <a:lnTo>
                    <a:pt x="57"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4" name="Freeform 347"/>
            <p:cNvSpPr>
              <a:spLocks/>
            </p:cNvSpPr>
            <p:nvPr/>
          </p:nvSpPr>
          <p:spPr bwMode="auto">
            <a:xfrm>
              <a:off x="1521" y="2231"/>
              <a:ext cx="121" cy="47"/>
            </a:xfrm>
            <a:custGeom>
              <a:avLst/>
              <a:gdLst>
                <a:gd name="T0" fmla="*/ 74 w 121"/>
                <a:gd name="T1" fmla="*/ 7 h 47"/>
                <a:gd name="T2" fmla="*/ 36 w 121"/>
                <a:gd name="T3" fmla="*/ 0 h 47"/>
                <a:gd name="T4" fmla="*/ 0 w 121"/>
                <a:gd name="T5" fmla="*/ 7 h 47"/>
                <a:gd name="T6" fmla="*/ 5 w 121"/>
                <a:gd name="T7" fmla="*/ 33 h 47"/>
                <a:gd name="T8" fmla="*/ 57 w 121"/>
                <a:gd name="T9" fmla="*/ 40 h 47"/>
                <a:gd name="T10" fmla="*/ 107 w 121"/>
                <a:gd name="T11" fmla="*/ 47 h 47"/>
                <a:gd name="T12" fmla="*/ 121 w 121"/>
                <a:gd name="T13" fmla="*/ 31 h 47"/>
                <a:gd name="T14" fmla="*/ 107 w 121"/>
                <a:gd name="T15" fmla="*/ 14 h 47"/>
                <a:gd name="T16" fmla="*/ 74 w 121"/>
                <a:gd name="T17" fmla="*/ 7 h 47"/>
                <a:gd name="T18" fmla="*/ 74 w 121"/>
                <a:gd name="T19" fmla="*/ 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7"/>
                <a:gd name="T32" fmla="*/ 121 w 12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7">
                  <a:moveTo>
                    <a:pt x="74" y="7"/>
                  </a:moveTo>
                  <a:lnTo>
                    <a:pt x="36" y="0"/>
                  </a:lnTo>
                  <a:lnTo>
                    <a:pt x="0" y="7"/>
                  </a:lnTo>
                  <a:lnTo>
                    <a:pt x="5" y="33"/>
                  </a:lnTo>
                  <a:lnTo>
                    <a:pt x="57" y="40"/>
                  </a:lnTo>
                  <a:lnTo>
                    <a:pt x="107" y="47"/>
                  </a:lnTo>
                  <a:lnTo>
                    <a:pt x="121" y="31"/>
                  </a:lnTo>
                  <a:lnTo>
                    <a:pt x="107" y="14"/>
                  </a:lnTo>
                  <a:lnTo>
                    <a:pt x="74" y="7"/>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5" name="Freeform 348"/>
            <p:cNvSpPr>
              <a:spLocks/>
            </p:cNvSpPr>
            <p:nvPr/>
          </p:nvSpPr>
          <p:spPr bwMode="auto">
            <a:xfrm>
              <a:off x="1626" y="2264"/>
              <a:ext cx="133" cy="62"/>
            </a:xfrm>
            <a:custGeom>
              <a:avLst/>
              <a:gdLst>
                <a:gd name="T0" fmla="*/ 133 w 133"/>
                <a:gd name="T1" fmla="*/ 38 h 62"/>
                <a:gd name="T2" fmla="*/ 102 w 133"/>
                <a:gd name="T3" fmla="*/ 62 h 62"/>
                <a:gd name="T4" fmla="*/ 0 w 133"/>
                <a:gd name="T5" fmla="*/ 21 h 62"/>
                <a:gd name="T6" fmla="*/ 19 w 133"/>
                <a:gd name="T7" fmla="*/ 0 h 62"/>
                <a:gd name="T8" fmla="*/ 73 w 133"/>
                <a:gd name="T9" fmla="*/ 14 h 62"/>
                <a:gd name="T10" fmla="*/ 133 w 133"/>
                <a:gd name="T11" fmla="*/ 38 h 62"/>
                <a:gd name="T12" fmla="*/ 133 w 133"/>
                <a:gd name="T13" fmla="*/ 38 h 62"/>
                <a:gd name="T14" fmla="*/ 0 60000 65536"/>
                <a:gd name="T15" fmla="*/ 0 60000 65536"/>
                <a:gd name="T16" fmla="*/ 0 60000 65536"/>
                <a:gd name="T17" fmla="*/ 0 60000 65536"/>
                <a:gd name="T18" fmla="*/ 0 60000 65536"/>
                <a:gd name="T19" fmla="*/ 0 60000 65536"/>
                <a:gd name="T20" fmla="*/ 0 60000 65536"/>
                <a:gd name="T21" fmla="*/ 0 w 133"/>
                <a:gd name="T22" fmla="*/ 0 h 62"/>
                <a:gd name="T23" fmla="*/ 133 w 1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62">
                  <a:moveTo>
                    <a:pt x="133" y="38"/>
                  </a:moveTo>
                  <a:lnTo>
                    <a:pt x="102" y="62"/>
                  </a:lnTo>
                  <a:lnTo>
                    <a:pt x="0" y="21"/>
                  </a:lnTo>
                  <a:lnTo>
                    <a:pt x="19" y="0"/>
                  </a:lnTo>
                  <a:lnTo>
                    <a:pt x="73" y="14"/>
                  </a:lnTo>
                  <a:lnTo>
                    <a:pt x="133" y="38"/>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6" name="Freeform 349"/>
            <p:cNvSpPr>
              <a:spLocks/>
            </p:cNvSpPr>
            <p:nvPr/>
          </p:nvSpPr>
          <p:spPr bwMode="auto">
            <a:xfrm>
              <a:off x="1349" y="1656"/>
              <a:ext cx="29" cy="24"/>
            </a:xfrm>
            <a:custGeom>
              <a:avLst/>
              <a:gdLst>
                <a:gd name="T0" fmla="*/ 0 w 29"/>
                <a:gd name="T1" fmla="*/ 0 h 24"/>
                <a:gd name="T2" fmla="*/ 29 w 29"/>
                <a:gd name="T3" fmla="*/ 0 h 24"/>
                <a:gd name="T4" fmla="*/ 29 w 29"/>
                <a:gd name="T5" fmla="*/ 24 h 24"/>
                <a:gd name="T6" fmla="*/ 10 w 29"/>
                <a:gd name="T7" fmla="*/ 24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29" y="0"/>
                  </a:lnTo>
                  <a:lnTo>
                    <a:pt x="29" y="24"/>
                  </a:lnTo>
                  <a:lnTo>
                    <a:pt x="10" y="24"/>
                  </a:lnTo>
                  <a:lnTo>
                    <a:pt x="0" y="0"/>
                  </a:lnTo>
                  <a:close/>
                </a:path>
              </a:pathLst>
            </a:custGeom>
            <a:solidFill>
              <a:srgbClr val="BDC9D4"/>
            </a:solidFill>
            <a:ln w="9525">
              <a:noFill/>
              <a:round/>
              <a:headEnd/>
              <a:tailEnd/>
            </a:ln>
          </p:spPr>
          <p:txBody>
            <a:bodyPr/>
            <a:lstStyle/>
            <a:p>
              <a:endParaRPr lang="en-US">
                <a:latin typeface="Calibri" pitchFamily="34" charset="0"/>
              </a:endParaRPr>
            </a:p>
          </p:txBody>
        </p:sp>
        <p:sp>
          <p:nvSpPr>
            <p:cNvPr id="23667" name="Freeform 350"/>
            <p:cNvSpPr>
              <a:spLocks/>
            </p:cNvSpPr>
            <p:nvPr/>
          </p:nvSpPr>
          <p:spPr bwMode="auto">
            <a:xfrm>
              <a:off x="1533" y="2003"/>
              <a:ext cx="121" cy="214"/>
            </a:xfrm>
            <a:custGeom>
              <a:avLst/>
              <a:gdLst>
                <a:gd name="T0" fmla="*/ 121 w 121"/>
                <a:gd name="T1" fmla="*/ 9 h 214"/>
                <a:gd name="T2" fmla="*/ 90 w 121"/>
                <a:gd name="T3" fmla="*/ 0 h 214"/>
                <a:gd name="T4" fmla="*/ 64 w 121"/>
                <a:gd name="T5" fmla="*/ 19 h 214"/>
                <a:gd name="T6" fmla="*/ 28 w 121"/>
                <a:gd name="T7" fmla="*/ 62 h 214"/>
                <a:gd name="T8" fmla="*/ 7 w 121"/>
                <a:gd name="T9" fmla="*/ 104 h 214"/>
                <a:gd name="T10" fmla="*/ 0 w 121"/>
                <a:gd name="T11" fmla="*/ 140 h 214"/>
                <a:gd name="T12" fmla="*/ 4 w 121"/>
                <a:gd name="T13" fmla="*/ 171 h 214"/>
                <a:gd name="T14" fmla="*/ 14 w 121"/>
                <a:gd name="T15" fmla="*/ 214 h 214"/>
                <a:gd name="T16" fmla="*/ 40 w 121"/>
                <a:gd name="T17" fmla="*/ 214 h 214"/>
                <a:gd name="T18" fmla="*/ 57 w 121"/>
                <a:gd name="T19" fmla="*/ 214 h 214"/>
                <a:gd name="T20" fmla="*/ 35 w 121"/>
                <a:gd name="T21" fmla="*/ 168 h 214"/>
                <a:gd name="T22" fmla="*/ 40 w 121"/>
                <a:gd name="T23" fmla="*/ 130 h 214"/>
                <a:gd name="T24" fmla="*/ 76 w 121"/>
                <a:gd name="T25" fmla="*/ 50 h 214"/>
                <a:gd name="T26" fmla="*/ 121 w 121"/>
                <a:gd name="T27" fmla="*/ 9 h 214"/>
                <a:gd name="T28" fmla="*/ 121 w 121"/>
                <a:gd name="T29" fmla="*/ 9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4"/>
                <a:gd name="T47" fmla="*/ 121 w 12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4">
                  <a:moveTo>
                    <a:pt x="121" y="9"/>
                  </a:moveTo>
                  <a:lnTo>
                    <a:pt x="90" y="0"/>
                  </a:lnTo>
                  <a:lnTo>
                    <a:pt x="64" y="19"/>
                  </a:lnTo>
                  <a:lnTo>
                    <a:pt x="28" y="62"/>
                  </a:lnTo>
                  <a:lnTo>
                    <a:pt x="7" y="104"/>
                  </a:lnTo>
                  <a:lnTo>
                    <a:pt x="0" y="140"/>
                  </a:lnTo>
                  <a:lnTo>
                    <a:pt x="4" y="171"/>
                  </a:lnTo>
                  <a:lnTo>
                    <a:pt x="14" y="214"/>
                  </a:lnTo>
                  <a:lnTo>
                    <a:pt x="40" y="214"/>
                  </a:lnTo>
                  <a:lnTo>
                    <a:pt x="57" y="214"/>
                  </a:lnTo>
                  <a:lnTo>
                    <a:pt x="35" y="168"/>
                  </a:lnTo>
                  <a:lnTo>
                    <a:pt x="40" y="130"/>
                  </a:lnTo>
                  <a:lnTo>
                    <a:pt x="76" y="50"/>
                  </a:lnTo>
                  <a:lnTo>
                    <a:pt x="121" y="9"/>
                  </a:lnTo>
                  <a:close/>
                </a:path>
              </a:pathLst>
            </a:custGeom>
            <a:solidFill>
              <a:srgbClr val="F5F5F5"/>
            </a:solidFill>
            <a:ln w="9525">
              <a:noFill/>
              <a:round/>
              <a:headEnd/>
              <a:tailEnd/>
            </a:ln>
          </p:spPr>
          <p:txBody>
            <a:bodyPr/>
            <a:lstStyle/>
            <a:p>
              <a:endParaRPr lang="en-US">
                <a:latin typeface="Calibri" pitchFamily="34" charset="0"/>
              </a:endParaRPr>
            </a:p>
          </p:txBody>
        </p:sp>
        <p:sp>
          <p:nvSpPr>
            <p:cNvPr id="23668" name="Freeform 351"/>
            <p:cNvSpPr>
              <a:spLocks/>
            </p:cNvSpPr>
            <p:nvPr/>
          </p:nvSpPr>
          <p:spPr bwMode="auto">
            <a:xfrm>
              <a:off x="1335" y="2157"/>
              <a:ext cx="110" cy="45"/>
            </a:xfrm>
            <a:custGeom>
              <a:avLst/>
              <a:gdLst>
                <a:gd name="T0" fmla="*/ 0 w 110"/>
                <a:gd name="T1" fmla="*/ 14 h 45"/>
                <a:gd name="T2" fmla="*/ 22 w 110"/>
                <a:gd name="T3" fmla="*/ 0 h 45"/>
                <a:gd name="T4" fmla="*/ 64 w 110"/>
                <a:gd name="T5" fmla="*/ 0 h 45"/>
                <a:gd name="T6" fmla="*/ 110 w 110"/>
                <a:gd name="T7" fmla="*/ 14 h 45"/>
                <a:gd name="T8" fmla="*/ 110 w 110"/>
                <a:gd name="T9" fmla="*/ 43 h 45"/>
                <a:gd name="T10" fmla="*/ 69 w 110"/>
                <a:gd name="T11" fmla="*/ 45 h 45"/>
                <a:gd name="T12" fmla="*/ 0 w 110"/>
                <a:gd name="T13" fmla="*/ 22 h 45"/>
                <a:gd name="T14" fmla="*/ 0 w 110"/>
                <a:gd name="T15" fmla="*/ 14 h 45"/>
                <a:gd name="T16" fmla="*/ 0 w 110"/>
                <a:gd name="T17" fmla="*/ 1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5"/>
                <a:gd name="T29" fmla="*/ 110 w 11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5">
                  <a:moveTo>
                    <a:pt x="0" y="14"/>
                  </a:moveTo>
                  <a:lnTo>
                    <a:pt x="22" y="0"/>
                  </a:lnTo>
                  <a:lnTo>
                    <a:pt x="64" y="0"/>
                  </a:lnTo>
                  <a:lnTo>
                    <a:pt x="110" y="14"/>
                  </a:lnTo>
                  <a:lnTo>
                    <a:pt x="110" y="43"/>
                  </a:lnTo>
                  <a:lnTo>
                    <a:pt x="69" y="45"/>
                  </a:lnTo>
                  <a:lnTo>
                    <a:pt x="0" y="22"/>
                  </a:lnTo>
                  <a:lnTo>
                    <a:pt x="0" y="1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69" name="Freeform 352"/>
            <p:cNvSpPr>
              <a:spLocks/>
            </p:cNvSpPr>
            <p:nvPr/>
          </p:nvSpPr>
          <p:spPr bwMode="auto">
            <a:xfrm>
              <a:off x="1264" y="2095"/>
              <a:ext cx="35" cy="86"/>
            </a:xfrm>
            <a:custGeom>
              <a:avLst/>
              <a:gdLst>
                <a:gd name="T0" fmla="*/ 9 w 35"/>
                <a:gd name="T1" fmla="*/ 3 h 86"/>
                <a:gd name="T2" fmla="*/ 0 w 35"/>
                <a:gd name="T3" fmla="*/ 43 h 86"/>
                <a:gd name="T4" fmla="*/ 2 w 35"/>
                <a:gd name="T5" fmla="*/ 69 h 86"/>
                <a:gd name="T6" fmla="*/ 19 w 35"/>
                <a:gd name="T7" fmla="*/ 86 h 86"/>
                <a:gd name="T8" fmla="*/ 35 w 35"/>
                <a:gd name="T9" fmla="*/ 48 h 86"/>
                <a:gd name="T10" fmla="*/ 24 w 35"/>
                <a:gd name="T11" fmla="*/ 34 h 86"/>
                <a:gd name="T12" fmla="*/ 24 w 35"/>
                <a:gd name="T13" fmla="*/ 0 h 86"/>
                <a:gd name="T14" fmla="*/ 9 w 35"/>
                <a:gd name="T15" fmla="*/ 3 h 86"/>
                <a:gd name="T16" fmla="*/ 9 w 35"/>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6"/>
                <a:gd name="T29" fmla="*/ 35 w 3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6">
                  <a:moveTo>
                    <a:pt x="9" y="3"/>
                  </a:moveTo>
                  <a:lnTo>
                    <a:pt x="0" y="43"/>
                  </a:lnTo>
                  <a:lnTo>
                    <a:pt x="2" y="69"/>
                  </a:lnTo>
                  <a:lnTo>
                    <a:pt x="19" y="86"/>
                  </a:lnTo>
                  <a:lnTo>
                    <a:pt x="35" y="48"/>
                  </a:lnTo>
                  <a:lnTo>
                    <a:pt x="24" y="34"/>
                  </a:lnTo>
                  <a:lnTo>
                    <a:pt x="24" y="0"/>
                  </a:lnTo>
                  <a:lnTo>
                    <a:pt x="9" y="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0" name="Freeform 353"/>
            <p:cNvSpPr>
              <a:spLocks/>
            </p:cNvSpPr>
            <p:nvPr/>
          </p:nvSpPr>
          <p:spPr bwMode="auto">
            <a:xfrm>
              <a:off x="1233" y="1998"/>
              <a:ext cx="59" cy="90"/>
            </a:xfrm>
            <a:custGeom>
              <a:avLst/>
              <a:gdLst>
                <a:gd name="T0" fmla="*/ 50 w 59"/>
                <a:gd name="T1" fmla="*/ 0 h 90"/>
                <a:gd name="T2" fmla="*/ 0 w 59"/>
                <a:gd name="T3" fmla="*/ 55 h 90"/>
                <a:gd name="T4" fmla="*/ 14 w 59"/>
                <a:gd name="T5" fmla="*/ 90 h 90"/>
                <a:gd name="T6" fmla="*/ 47 w 59"/>
                <a:gd name="T7" fmla="*/ 43 h 90"/>
                <a:gd name="T8" fmla="*/ 59 w 59"/>
                <a:gd name="T9" fmla="*/ 5 h 90"/>
                <a:gd name="T10" fmla="*/ 50 w 59"/>
                <a:gd name="T11" fmla="*/ 0 h 90"/>
                <a:gd name="T12" fmla="*/ 50 w 59"/>
                <a:gd name="T13" fmla="*/ 0 h 90"/>
                <a:gd name="T14" fmla="*/ 0 60000 65536"/>
                <a:gd name="T15" fmla="*/ 0 60000 65536"/>
                <a:gd name="T16" fmla="*/ 0 60000 65536"/>
                <a:gd name="T17" fmla="*/ 0 60000 65536"/>
                <a:gd name="T18" fmla="*/ 0 60000 65536"/>
                <a:gd name="T19" fmla="*/ 0 60000 65536"/>
                <a:gd name="T20" fmla="*/ 0 60000 65536"/>
                <a:gd name="T21" fmla="*/ 0 w 59"/>
                <a:gd name="T22" fmla="*/ 0 h 90"/>
                <a:gd name="T23" fmla="*/ 59 w 59"/>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0">
                  <a:moveTo>
                    <a:pt x="50" y="0"/>
                  </a:moveTo>
                  <a:lnTo>
                    <a:pt x="0" y="55"/>
                  </a:lnTo>
                  <a:lnTo>
                    <a:pt x="14" y="90"/>
                  </a:lnTo>
                  <a:lnTo>
                    <a:pt x="47" y="43"/>
                  </a:lnTo>
                  <a:lnTo>
                    <a:pt x="59" y="5"/>
                  </a:lnTo>
                  <a:lnTo>
                    <a:pt x="5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1" name="Freeform 354"/>
            <p:cNvSpPr>
              <a:spLocks/>
            </p:cNvSpPr>
            <p:nvPr/>
          </p:nvSpPr>
          <p:spPr bwMode="auto">
            <a:xfrm>
              <a:off x="1704" y="1775"/>
              <a:ext cx="559" cy="237"/>
            </a:xfrm>
            <a:custGeom>
              <a:avLst/>
              <a:gdLst>
                <a:gd name="T0" fmla="*/ 269 w 559"/>
                <a:gd name="T1" fmla="*/ 161 h 237"/>
                <a:gd name="T2" fmla="*/ 309 w 559"/>
                <a:gd name="T3" fmla="*/ 183 h 237"/>
                <a:gd name="T4" fmla="*/ 367 w 559"/>
                <a:gd name="T5" fmla="*/ 209 h 237"/>
                <a:gd name="T6" fmla="*/ 433 w 559"/>
                <a:gd name="T7" fmla="*/ 237 h 237"/>
                <a:gd name="T8" fmla="*/ 536 w 559"/>
                <a:gd name="T9" fmla="*/ 235 h 237"/>
                <a:gd name="T10" fmla="*/ 559 w 559"/>
                <a:gd name="T11" fmla="*/ 230 h 237"/>
                <a:gd name="T12" fmla="*/ 557 w 559"/>
                <a:gd name="T13" fmla="*/ 216 h 237"/>
                <a:gd name="T14" fmla="*/ 550 w 559"/>
                <a:gd name="T15" fmla="*/ 128 h 237"/>
                <a:gd name="T16" fmla="*/ 550 w 559"/>
                <a:gd name="T17" fmla="*/ 43 h 237"/>
                <a:gd name="T18" fmla="*/ 431 w 559"/>
                <a:gd name="T19" fmla="*/ 33 h 237"/>
                <a:gd name="T20" fmla="*/ 381 w 559"/>
                <a:gd name="T21" fmla="*/ 26 h 237"/>
                <a:gd name="T22" fmla="*/ 336 w 559"/>
                <a:gd name="T23" fmla="*/ 0 h 237"/>
                <a:gd name="T24" fmla="*/ 286 w 559"/>
                <a:gd name="T25" fmla="*/ 0 h 237"/>
                <a:gd name="T26" fmla="*/ 243 w 559"/>
                <a:gd name="T27" fmla="*/ 7 h 237"/>
                <a:gd name="T28" fmla="*/ 205 w 559"/>
                <a:gd name="T29" fmla="*/ 7 h 237"/>
                <a:gd name="T30" fmla="*/ 179 w 559"/>
                <a:gd name="T31" fmla="*/ 12 h 237"/>
                <a:gd name="T32" fmla="*/ 129 w 559"/>
                <a:gd name="T33" fmla="*/ 31 h 237"/>
                <a:gd name="T34" fmla="*/ 43 w 559"/>
                <a:gd name="T35" fmla="*/ 62 h 237"/>
                <a:gd name="T36" fmla="*/ 14 w 559"/>
                <a:gd name="T37" fmla="*/ 74 h 237"/>
                <a:gd name="T38" fmla="*/ 0 w 559"/>
                <a:gd name="T39" fmla="*/ 93 h 237"/>
                <a:gd name="T40" fmla="*/ 10 w 559"/>
                <a:gd name="T41" fmla="*/ 109 h 237"/>
                <a:gd name="T42" fmla="*/ 19 w 559"/>
                <a:gd name="T43" fmla="*/ 109 h 237"/>
                <a:gd name="T44" fmla="*/ 38 w 559"/>
                <a:gd name="T45" fmla="*/ 109 h 237"/>
                <a:gd name="T46" fmla="*/ 57 w 559"/>
                <a:gd name="T47" fmla="*/ 131 h 237"/>
                <a:gd name="T48" fmla="*/ 138 w 559"/>
                <a:gd name="T49" fmla="*/ 133 h 237"/>
                <a:gd name="T50" fmla="*/ 150 w 559"/>
                <a:gd name="T51" fmla="*/ 145 h 237"/>
                <a:gd name="T52" fmla="*/ 212 w 559"/>
                <a:gd name="T53" fmla="*/ 152 h 237"/>
                <a:gd name="T54" fmla="*/ 269 w 559"/>
                <a:gd name="T55" fmla="*/ 161 h 237"/>
                <a:gd name="T56" fmla="*/ 269 w 559"/>
                <a:gd name="T57" fmla="*/ 161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237"/>
                <a:gd name="T89" fmla="*/ 559 w 559"/>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237">
                  <a:moveTo>
                    <a:pt x="269" y="161"/>
                  </a:moveTo>
                  <a:lnTo>
                    <a:pt x="309" y="183"/>
                  </a:lnTo>
                  <a:lnTo>
                    <a:pt x="367" y="209"/>
                  </a:lnTo>
                  <a:lnTo>
                    <a:pt x="433" y="237"/>
                  </a:lnTo>
                  <a:lnTo>
                    <a:pt x="536" y="235"/>
                  </a:lnTo>
                  <a:lnTo>
                    <a:pt x="559" y="230"/>
                  </a:lnTo>
                  <a:lnTo>
                    <a:pt x="557" y="216"/>
                  </a:lnTo>
                  <a:lnTo>
                    <a:pt x="550" y="128"/>
                  </a:lnTo>
                  <a:lnTo>
                    <a:pt x="550" y="43"/>
                  </a:lnTo>
                  <a:lnTo>
                    <a:pt x="431" y="33"/>
                  </a:lnTo>
                  <a:lnTo>
                    <a:pt x="381" y="26"/>
                  </a:lnTo>
                  <a:lnTo>
                    <a:pt x="336" y="0"/>
                  </a:lnTo>
                  <a:lnTo>
                    <a:pt x="286" y="0"/>
                  </a:lnTo>
                  <a:lnTo>
                    <a:pt x="243" y="7"/>
                  </a:lnTo>
                  <a:lnTo>
                    <a:pt x="205" y="7"/>
                  </a:lnTo>
                  <a:lnTo>
                    <a:pt x="179" y="12"/>
                  </a:lnTo>
                  <a:lnTo>
                    <a:pt x="129" y="31"/>
                  </a:lnTo>
                  <a:lnTo>
                    <a:pt x="43" y="62"/>
                  </a:lnTo>
                  <a:lnTo>
                    <a:pt x="14" y="74"/>
                  </a:lnTo>
                  <a:lnTo>
                    <a:pt x="0" y="93"/>
                  </a:lnTo>
                  <a:lnTo>
                    <a:pt x="10" y="109"/>
                  </a:lnTo>
                  <a:lnTo>
                    <a:pt x="19" y="109"/>
                  </a:lnTo>
                  <a:lnTo>
                    <a:pt x="38" y="109"/>
                  </a:lnTo>
                  <a:lnTo>
                    <a:pt x="57" y="131"/>
                  </a:lnTo>
                  <a:lnTo>
                    <a:pt x="138" y="133"/>
                  </a:lnTo>
                  <a:lnTo>
                    <a:pt x="150" y="145"/>
                  </a:lnTo>
                  <a:lnTo>
                    <a:pt x="212" y="152"/>
                  </a:lnTo>
                  <a:lnTo>
                    <a:pt x="269" y="161"/>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72" name="Freeform 355"/>
            <p:cNvSpPr>
              <a:spLocks/>
            </p:cNvSpPr>
            <p:nvPr/>
          </p:nvSpPr>
          <p:spPr bwMode="auto">
            <a:xfrm>
              <a:off x="1959" y="1863"/>
              <a:ext cx="116" cy="21"/>
            </a:xfrm>
            <a:custGeom>
              <a:avLst/>
              <a:gdLst>
                <a:gd name="T0" fmla="*/ 35 w 116"/>
                <a:gd name="T1" fmla="*/ 12 h 21"/>
                <a:gd name="T2" fmla="*/ 71 w 116"/>
                <a:gd name="T3" fmla="*/ 17 h 21"/>
                <a:gd name="T4" fmla="*/ 116 w 116"/>
                <a:gd name="T5" fmla="*/ 21 h 21"/>
                <a:gd name="T6" fmla="*/ 102 w 116"/>
                <a:gd name="T7" fmla="*/ 7 h 21"/>
                <a:gd name="T8" fmla="*/ 69 w 116"/>
                <a:gd name="T9" fmla="*/ 0 h 21"/>
                <a:gd name="T10" fmla="*/ 0 w 116"/>
                <a:gd name="T11" fmla="*/ 2 h 21"/>
                <a:gd name="T12" fmla="*/ 35 w 116"/>
                <a:gd name="T13" fmla="*/ 12 h 21"/>
                <a:gd name="T14" fmla="*/ 35 w 116"/>
                <a:gd name="T15" fmla="*/ 12 h 21"/>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1"/>
                <a:gd name="T26" fmla="*/ 116 w 11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1">
                  <a:moveTo>
                    <a:pt x="35" y="12"/>
                  </a:moveTo>
                  <a:lnTo>
                    <a:pt x="71" y="17"/>
                  </a:lnTo>
                  <a:lnTo>
                    <a:pt x="116" y="21"/>
                  </a:lnTo>
                  <a:lnTo>
                    <a:pt x="102" y="7"/>
                  </a:lnTo>
                  <a:lnTo>
                    <a:pt x="69" y="0"/>
                  </a:lnTo>
                  <a:lnTo>
                    <a:pt x="0" y="2"/>
                  </a:lnTo>
                  <a:lnTo>
                    <a:pt x="35" y="1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3" name="Freeform 356"/>
            <p:cNvSpPr>
              <a:spLocks/>
            </p:cNvSpPr>
            <p:nvPr/>
          </p:nvSpPr>
          <p:spPr bwMode="auto">
            <a:xfrm>
              <a:off x="1704" y="1799"/>
              <a:ext cx="190" cy="76"/>
            </a:xfrm>
            <a:custGeom>
              <a:avLst/>
              <a:gdLst>
                <a:gd name="T0" fmla="*/ 169 w 190"/>
                <a:gd name="T1" fmla="*/ 0 h 76"/>
                <a:gd name="T2" fmla="*/ 52 w 190"/>
                <a:gd name="T3" fmla="*/ 38 h 76"/>
                <a:gd name="T4" fmla="*/ 14 w 190"/>
                <a:gd name="T5" fmla="*/ 50 h 76"/>
                <a:gd name="T6" fmla="*/ 0 w 190"/>
                <a:gd name="T7" fmla="*/ 66 h 76"/>
                <a:gd name="T8" fmla="*/ 14 w 190"/>
                <a:gd name="T9" fmla="*/ 76 h 76"/>
                <a:gd name="T10" fmla="*/ 52 w 190"/>
                <a:gd name="T11" fmla="*/ 52 h 76"/>
                <a:gd name="T12" fmla="*/ 93 w 190"/>
                <a:gd name="T13" fmla="*/ 47 h 76"/>
                <a:gd name="T14" fmla="*/ 160 w 190"/>
                <a:gd name="T15" fmla="*/ 24 h 76"/>
                <a:gd name="T16" fmla="*/ 190 w 190"/>
                <a:gd name="T17" fmla="*/ 7 h 76"/>
                <a:gd name="T18" fmla="*/ 169 w 190"/>
                <a:gd name="T19" fmla="*/ 0 h 76"/>
                <a:gd name="T20" fmla="*/ 169 w 19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76"/>
                <a:gd name="T35" fmla="*/ 190 w 19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76">
                  <a:moveTo>
                    <a:pt x="169" y="0"/>
                  </a:moveTo>
                  <a:lnTo>
                    <a:pt x="52" y="38"/>
                  </a:lnTo>
                  <a:lnTo>
                    <a:pt x="14" y="50"/>
                  </a:lnTo>
                  <a:lnTo>
                    <a:pt x="0" y="66"/>
                  </a:lnTo>
                  <a:lnTo>
                    <a:pt x="14" y="76"/>
                  </a:lnTo>
                  <a:lnTo>
                    <a:pt x="52" y="52"/>
                  </a:lnTo>
                  <a:lnTo>
                    <a:pt x="93" y="47"/>
                  </a:lnTo>
                  <a:lnTo>
                    <a:pt x="160" y="24"/>
                  </a:lnTo>
                  <a:lnTo>
                    <a:pt x="190" y="7"/>
                  </a:lnTo>
                  <a:lnTo>
                    <a:pt x="16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4" name="Freeform 357"/>
            <p:cNvSpPr>
              <a:spLocks/>
            </p:cNvSpPr>
            <p:nvPr/>
          </p:nvSpPr>
          <p:spPr bwMode="auto">
            <a:xfrm>
              <a:off x="1759" y="1865"/>
              <a:ext cx="55" cy="24"/>
            </a:xfrm>
            <a:custGeom>
              <a:avLst/>
              <a:gdLst>
                <a:gd name="T0" fmla="*/ 0 w 55"/>
                <a:gd name="T1" fmla="*/ 10 h 24"/>
                <a:gd name="T2" fmla="*/ 36 w 55"/>
                <a:gd name="T3" fmla="*/ 0 h 24"/>
                <a:gd name="T4" fmla="*/ 55 w 55"/>
                <a:gd name="T5" fmla="*/ 7 h 24"/>
                <a:gd name="T6" fmla="*/ 43 w 55"/>
                <a:gd name="T7" fmla="*/ 24 h 24"/>
                <a:gd name="T8" fmla="*/ 2 w 55"/>
                <a:gd name="T9" fmla="*/ 24 h 24"/>
                <a:gd name="T10" fmla="*/ 0 w 55"/>
                <a:gd name="T11" fmla="*/ 10 h 24"/>
                <a:gd name="T12" fmla="*/ 0 w 55"/>
                <a:gd name="T13" fmla="*/ 10 h 24"/>
                <a:gd name="T14" fmla="*/ 0 60000 65536"/>
                <a:gd name="T15" fmla="*/ 0 60000 65536"/>
                <a:gd name="T16" fmla="*/ 0 60000 65536"/>
                <a:gd name="T17" fmla="*/ 0 60000 65536"/>
                <a:gd name="T18" fmla="*/ 0 60000 65536"/>
                <a:gd name="T19" fmla="*/ 0 60000 65536"/>
                <a:gd name="T20" fmla="*/ 0 60000 65536"/>
                <a:gd name="T21" fmla="*/ 0 w 55"/>
                <a:gd name="T22" fmla="*/ 0 h 24"/>
                <a:gd name="T23" fmla="*/ 55 w 5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4">
                  <a:moveTo>
                    <a:pt x="0" y="10"/>
                  </a:moveTo>
                  <a:lnTo>
                    <a:pt x="36" y="0"/>
                  </a:lnTo>
                  <a:lnTo>
                    <a:pt x="55" y="7"/>
                  </a:lnTo>
                  <a:lnTo>
                    <a:pt x="43" y="24"/>
                  </a:lnTo>
                  <a:lnTo>
                    <a:pt x="2" y="24"/>
                  </a:lnTo>
                  <a:lnTo>
                    <a:pt x="0" y="1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5" name="Freeform 358"/>
            <p:cNvSpPr>
              <a:spLocks/>
            </p:cNvSpPr>
            <p:nvPr/>
          </p:nvSpPr>
          <p:spPr bwMode="auto">
            <a:xfrm>
              <a:off x="1830" y="1823"/>
              <a:ext cx="98" cy="57"/>
            </a:xfrm>
            <a:custGeom>
              <a:avLst/>
              <a:gdLst>
                <a:gd name="T0" fmla="*/ 79 w 98"/>
                <a:gd name="T1" fmla="*/ 0 h 57"/>
                <a:gd name="T2" fmla="*/ 98 w 98"/>
                <a:gd name="T3" fmla="*/ 14 h 57"/>
                <a:gd name="T4" fmla="*/ 88 w 98"/>
                <a:gd name="T5" fmla="*/ 35 h 57"/>
                <a:gd name="T6" fmla="*/ 69 w 98"/>
                <a:gd name="T7" fmla="*/ 45 h 57"/>
                <a:gd name="T8" fmla="*/ 12 w 98"/>
                <a:gd name="T9" fmla="*/ 57 h 57"/>
                <a:gd name="T10" fmla="*/ 0 w 98"/>
                <a:gd name="T11" fmla="*/ 30 h 57"/>
                <a:gd name="T12" fmla="*/ 38 w 98"/>
                <a:gd name="T13" fmla="*/ 19 h 57"/>
                <a:gd name="T14" fmla="*/ 79 w 98"/>
                <a:gd name="T15" fmla="*/ 0 h 57"/>
                <a:gd name="T16" fmla="*/ 79 w 9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7"/>
                <a:gd name="T29" fmla="*/ 98 w 9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7">
                  <a:moveTo>
                    <a:pt x="79" y="0"/>
                  </a:moveTo>
                  <a:lnTo>
                    <a:pt x="98" y="14"/>
                  </a:lnTo>
                  <a:lnTo>
                    <a:pt x="88" y="35"/>
                  </a:lnTo>
                  <a:lnTo>
                    <a:pt x="69" y="45"/>
                  </a:lnTo>
                  <a:lnTo>
                    <a:pt x="12" y="57"/>
                  </a:lnTo>
                  <a:lnTo>
                    <a:pt x="0" y="30"/>
                  </a:lnTo>
                  <a:lnTo>
                    <a:pt x="38" y="19"/>
                  </a:lnTo>
                  <a:lnTo>
                    <a:pt x="79"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6" name="Freeform 359"/>
            <p:cNvSpPr>
              <a:spLocks/>
            </p:cNvSpPr>
            <p:nvPr/>
          </p:nvSpPr>
          <p:spPr bwMode="auto">
            <a:xfrm>
              <a:off x="1845" y="1887"/>
              <a:ext cx="42" cy="21"/>
            </a:xfrm>
            <a:custGeom>
              <a:avLst/>
              <a:gdLst>
                <a:gd name="T0" fmla="*/ 2 w 42"/>
                <a:gd name="T1" fmla="*/ 2 h 21"/>
                <a:gd name="T2" fmla="*/ 33 w 42"/>
                <a:gd name="T3" fmla="*/ 0 h 21"/>
                <a:gd name="T4" fmla="*/ 42 w 42"/>
                <a:gd name="T5" fmla="*/ 19 h 21"/>
                <a:gd name="T6" fmla="*/ 23 w 42"/>
                <a:gd name="T7" fmla="*/ 21 h 21"/>
                <a:gd name="T8" fmla="*/ 0 w 42"/>
                <a:gd name="T9" fmla="*/ 21 h 21"/>
                <a:gd name="T10" fmla="*/ 2 w 42"/>
                <a:gd name="T11" fmla="*/ 2 h 21"/>
                <a:gd name="T12" fmla="*/ 2 w 42"/>
                <a:gd name="T13" fmla="*/ 2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2" y="2"/>
                  </a:moveTo>
                  <a:lnTo>
                    <a:pt x="33" y="0"/>
                  </a:lnTo>
                  <a:lnTo>
                    <a:pt x="42" y="19"/>
                  </a:lnTo>
                  <a:lnTo>
                    <a:pt x="23" y="21"/>
                  </a:lnTo>
                  <a:lnTo>
                    <a:pt x="0" y="21"/>
                  </a:lnTo>
                  <a:lnTo>
                    <a:pt x="2"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7" name="Freeform 360"/>
            <p:cNvSpPr>
              <a:spLocks/>
            </p:cNvSpPr>
            <p:nvPr/>
          </p:nvSpPr>
          <p:spPr bwMode="auto">
            <a:xfrm>
              <a:off x="1887" y="1875"/>
              <a:ext cx="96" cy="47"/>
            </a:xfrm>
            <a:custGeom>
              <a:avLst/>
              <a:gdLst>
                <a:gd name="T0" fmla="*/ 81 w 96"/>
                <a:gd name="T1" fmla="*/ 0 h 47"/>
                <a:gd name="T2" fmla="*/ 96 w 96"/>
                <a:gd name="T3" fmla="*/ 14 h 47"/>
                <a:gd name="T4" fmla="*/ 86 w 96"/>
                <a:gd name="T5" fmla="*/ 47 h 47"/>
                <a:gd name="T6" fmla="*/ 0 w 96"/>
                <a:gd name="T7" fmla="*/ 40 h 47"/>
                <a:gd name="T8" fmla="*/ 5 w 96"/>
                <a:gd name="T9" fmla="*/ 14 h 47"/>
                <a:gd name="T10" fmla="*/ 22 w 96"/>
                <a:gd name="T11" fmla="*/ 12 h 47"/>
                <a:gd name="T12" fmla="*/ 48 w 96"/>
                <a:gd name="T13" fmla="*/ 7 h 47"/>
                <a:gd name="T14" fmla="*/ 81 w 96"/>
                <a:gd name="T15" fmla="*/ 0 h 47"/>
                <a:gd name="T16" fmla="*/ 81 w 9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47"/>
                <a:gd name="T29" fmla="*/ 96 w 9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47">
                  <a:moveTo>
                    <a:pt x="81" y="0"/>
                  </a:moveTo>
                  <a:lnTo>
                    <a:pt x="96" y="14"/>
                  </a:lnTo>
                  <a:lnTo>
                    <a:pt x="86" y="47"/>
                  </a:lnTo>
                  <a:lnTo>
                    <a:pt x="0" y="40"/>
                  </a:lnTo>
                  <a:lnTo>
                    <a:pt x="5" y="14"/>
                  </a:lnTo>
                  <a:lnTo>
                    <a:pt x="22" y="12"/>
                  </a:lnTo>
                  <a:lnTo>
                    <a:pt x="48" y="7"/>
                  </a:lnTo>
                  <a:lnTo>
                    <a:pt x="8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78" name="Freeform 361"/>
            <p:cNvSpPr>
              <a:spLocks/>
            </p:cNvSpPr>
            <p:nvPr/>
          </p:nvSpPr>
          <p:spPr bwMode="auto">
            <a:xfrm>
              <a:off x="3422" y="1222"/>
              <a:ext cx="293" cy="302"/>
            </a:xfrm>
            <a:custGeom>
              <a:avLst/>
              <a:gdLst>
                <a:gd name="T0" fmla="*/ 0 w 293"/>
                <a:gd name="T1" fmla="*/ 38 h 302"/>
                <a:gd name="T2" fmla="*/ 69 w 293"/>
                <a:gd name="T3" fmla="*/ 140 h 302"/>
                <a:gd name="T4" fmla="*/ 158 w 293"/>
                <a:gd name="T5" fmla="*/ 237 h 302"/>
                <a:gd name="T6" fmla="*/ 181 w 293"/>
                <a:gd name="T7" fmla="*/ 302 h 302"/>
                <a:gd name="T8" fmla="*/ 293 w 293"/>
                <a:gd name="T9" fmla="*/ 228 h 302"/>
                <a:gd name="T10" fmla="*/ 217 w 293"/>
                <a:gd name="T11" fmla="*/ 121 h 302"/>
                <a:gd name="T12" fmla="*/ 81 w 293"/>
                <a:gd name="T13" fmla="*/ 14 h 302"/>
                <a:gd name="T14" fmla="*/ 31 w 293"/>
                <a:gd name="T15" fmla="*/ 0 h 302"/>
                <a:gd name="T16" fmla="*/ 0 w 293"/>
                <a:gd name="T17" fmla="*/ 38 h 302"/>
                <a:gd name="T18" fmla="*/ 0 w 293"/>
                <a:gd name="T19" fmla="*/ 38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02"/>
                <a:gd name="T32" fmla="*/ 293 w 293"/>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02">
                  <a:moveTo>
                    <a:pt x="0" y="38"/>
                  </a:moveTo>
                  <a:lnTo>
                    <a:pt x="69" y="140"/>
                  </a:lnTo>
                  <a:lnTo>
                    <a:pt x="158" y="237"/>
                  </a:lnTo>
                  <a:lnTo>
                    <a:pt x="181" y="302"/>
                  </a:lnTo>
                  <a:lnTo>
                    <a:pt x="293" y="228"/>
                  </a:lnTo>
                  <a:lnTo>
                    <a:pt x="217" y="121"/>
                  </a:lnTo>
                  <a:lnTo>
                    <a:pt x="81" y="14"/>
                  </a:lnTo>
                  <a:lnTo>
                    <a:pt x="31" y="0"/>
                  </a:lnTo>
                  <a:lnTo>
                    <a:pt x="0"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79" name="Freeform 362"/>
            <p:cNvSpPr>
              <a:spLocks/>
            </p:cNvSpPr>
            <p:nvPr/>
          </p:nvSpPr>
          <p:spPr bwMode="auto">
            <a:xfrm>
              <a:off x="3327" y="1419"/>
              <a:ext cx="117" cy="264"/>
            </a:xfrm>
            <a:custGeom>
              <a:avLst/>
              <a:gdLst>
                <a:gd name="T0" fmla="*/ 0 w 117"/>
                <a:gd name="T1" fmla="*/ 223 h 264"/>
                <a:gd name="T2" fmla="*/ 22 w 117"/>
                <a:gd name="T3" fmla="*/ 81 h 264"/>
                <a:gd name="T4" fmla="*/ 45 w 117"/>
                <a:gd name="T5" fmla="*/ 0 h 264"/>
                <a:gd name="T6" fmla="*/ 69 w 117"/>
                <a:gd name="T7" fmla="*/ 59 h 264"/>
                <a:gd name="T8" fmla="*/ 117 w 117"/>
                <a:gd name="T9" fmla="*/ 152 h 264"/>
                <a:gd name="T10" fmla="*/ 100 w 117"/>
                <a:gd name="T11" fmla="*/ 188 h 264"/>
                <a:gd name="T12" fmla="*/ 62 w 117"/>
                <a:gd name="T13" fmla="*/ 226 h 264"/>
                <a:gd name="T14" fmla="*/ 3 w 117"/>
                <a:gd name="T15" fmla="*/ 264 h 264"/>
                <a:gd name="T16" fmla="*/ 0 w 117"/>
                <a:gd name="T17" fmla="*/ 223 h 264"/>
                <a:gd name="T18" fmla="*/ 0 w 117"/>
                <a:gd name="T19" fmla="*/ 22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64"/>
                <a:gd name="T32" fmla="*/ 117 w 11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64">
                  <a:moveTo>
                    <a:pt x="0" y="223"/>
                  </a:moveTo>
                  <a:lnTo>
                    <a:pt x="22" y="81"/>
                  </a:lnTo>
                  <a:lnTo>
                    <a:pt x="45" y="0"/>
                  </a:lnTo>
                  <a:lnTo>
                    <a:pt x="69" y="59"/>
                  </a:lnTo>
                  <a:lnTo>
                    <a:pt x="117" y="152"/>
                  </a:lnTo>
                  <a:lnTo>
                    <a:pt x="100" y="188"/>
                  </a:lnTo>
                  <a:lnTo>
                    <a:pt x="62" y="226"/>
                  </a:lnTo>
                  <a:lnTo>
                    <a:pt x="3" y="264"/>
                  </a:lnTo>
                  <a:lnTo>
                    <a:pt x="0" y="223"/>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0" name="Freeform 363"/>
            <p:cNvSpPr>
              <a:spLocks/>
            </p:cNvSpPr>
            <p:nvPr/>
          </p:nvSpPr>
          <p:spPr bwMode="auto">
            <a:xfrm>
              <a:off x="3244" y="1274"/>
              <a:ext cx="128" cy="72"/>
            </a:xfrm>
            <a:custGeom>
              <a:avLst/>
              <a:gdLst>
                <a:gd name="T0" fmla="*/ 31 w 128"/>
                <a:gd name="T1" fmla="*/ 34 h 72"/>
                <a:gd name="T2" fmla="*/ 0 w 128"/>
                <a:gd name="T3" fmla="*/ 50 h 72"/>
                <a:gd name="T4" fmla="*/ 14 w 128"/>
                <a:gd name="T5" fmla="*/ 64 h 72"/>
                <a:gd name="T6" fmla="*/ 48 w 128"/>
                <a:gd name="T7" fmla="*/ 72 h 72"/>
                <a:gd name="T8" fmla="*/ 86 w 128"/>
                <a:gd name="T9" fmla="*/ 41 h 72"/>
                <a:gd name="T10" fmla="*/ 124 w 128"/>
                <a:gd name="T11" fmla="*/ 10 h 72"/>
                <a:gd name="T12" fmla="*/ 128 w 128"/>
                <a:gd name="T13" fmla="*/ 0 h 72"/>
                <a:gd name="T14" fmla="*/ 83 w 128"/>
                <a:gd name="T15" fmla="*/ 31 h 72"/>
                <a:gd name="T16" fmla="*/ 48 w 128"/>
                <a:gd name="T17" fmla="*/ 48 h 72"/>
                <a:gd name="T18" fmla="*/ 31 w 128"/>
                <a:gd name="T19" fmla="*/ 34 h 72"/>
                <a:gd name="T20" fmla="*/ 31 w 128"/>
                <a:gd name="T21" fmla="*/ 3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2"/>
                <a:gd name="T35" fmla="*/ 128 w 12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2">
                  <a:moveTo>
                    <a:pt x="31" y="34"/>
                  </a:moveTo>
                  <a:lnTo>
                    <a:pt x="0" y="50"/>
                  </a:lnTo>
                  <a:lnTo>
                    <a:pt x="14" y="64"/>
                  </a:lnTo>
                  <a:lnTo>
                    <a:pt x="48" y="72"/>
                  </a:lnTo>
                  <a:lnTo>
                    <a:pt x="86" y="41"/>
                  </a:lnTo>
                  <a:lnTo>
                    <a:pt x="124" y="10"/>
                  </a:lnTo>
                  <a:lnTo>
                    <a:pt x="128" y="0"/>
                  </a:lnTo>
                  <a:lnTo>
                    <a:pt x="83" y="31"/>
                  </a:lnTo>
                  <a:lnTo>
                    <a:pt x="48" y="48"/>
                  </a:lnTo>
                  <a:lnTo>
                    <a:pt x="31" y="3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1" name="Freeform 364"/>
            <p:cNvSpPr>
              <a:spLocks/>
            </p:cNvSpPr>
            <p:nvPr/>
          </p:nvSpPr>
          <p:spPr bwMode="auto">
            <a:xfrm>
              <a:off x="3275" y="1270"/>
              <a:ext cx="40" cy="40"/>
            </a:xfrm>
            <a:custGeom>
              <a:avLst/>
              <a:gdLst>
                <a:gd name="T0" fmla="*/ 31 w 40"/>
                <a:gd name="T1" fmla="*/ 2 h 40"/>
                <a:gd name="T2" fmla="*/ 2 w 40"/>
                <a:gd name="T3" fmla="*/ 0 h 40"/>
                <a:gd name="T4" fmla="*/ 0 w 40"/>
                <a:gd name="T5" fmla="*/ 21 h 40"/>
                <a:gd name="T6" fmla="*/ 24 w 40"/>
                <a:gd name="T7" fmla="*/ 40 h 40"/>
                <a:gd name="T8" fmla="*/ 40 w 40"/>
                <a:gd name="T9" fmla="*/ 35 h 40"/>
                <a:gd name="T10" fmla="*/ 31 w 40"/>
                <a:gd name="T11" fmla="*/ 2 h 40"/>
                <a:gd name="T12" fmla="*/ 31 w 40"/>
                <a:gd name="T13" fmla="*/ 2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1" y="2"/>
                  </a:moveTo>
                  <a:lnTo>
                    <a:pt x="2" y="0"/>
                  </a:lnTo>
                  <a:lnTo>
                    <a:pt x="0" y="21"/>
                  </a:lnTo>
                  <a:lnTo>
                    <a:pt x="24" y="40"/>
                  </a:lnTo>
                  <a:lnTo>
                    <a:pt x="40" y="35"/>
                  </a:lnTo>
                  <a:lnTo>
                    <a:pt x="31" y="2"/>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2" name="Freeform 365"/>
            <p:cNvSpPr>
              <a:spLocks/>
            </p:cNvSpPr>
            <p:nvPr/>
          </p:nvSpPr>
          <p:spPr bwMode="auto">
            <a:xfrm>
              <a:off x="2951" y="1080"/>
              <a:ext cx="100" cy="88"/>
            </a:xfrm>
            <a:custGeom>
              <a:avLst/>
              <a:gdLst>
                <a:gd name="T0" fmla="*/ 72 w 100"/>
                <a:gd name="T1" fmla="*/ 0 h 88"/>
                <a:gd name="T2" fmla="*/ 36 w 100"/>
                <a:gd name="T3" fmla="*/ 5 h 88"/>
                <a:gd name="T4" fmla="*/ 5 w 100"/>
                <a:gd name="T5" fmla="*/ 38 h 88"/>
                <a:gd name="T6" fmla="*/ 0 w 100"/>
                <a:gd name="T7" fmla="*/ 88 h 88"/>
                <a:gd name="T8" fmla="*/ 41 w 100"/>
                <a:gd name="T9" fmla="*/ 76 h 88"/>
                <a:gd name="T10" fmla="*/ 81 w 100"/>
                <a:gd name="T11" fmla="*/ 42 h 88"/>
                <a:gd name="T12" fmla="*/ 100 w 100"/>
                <a:gd name="T13" fmla="*/ 0 h 88"/>
                <a:gd name="T14" fmla="*/ 72 w 100"/>
                <a:gd name="T15" fmla="*/ 0 h 88"/>
                <a:gd name="T16" fmla="*/ 72 w 100"/>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8"/>
                <a:gd name="T29" fmla="*/ 100 w 1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8">
                  <a:moveTo>
                    <a:pt x="72" y="0"/>
                  </a:moveTo>
                  <a:lnTo>
                    <a:pt x="36" y="5"/>
                  </a:lnTo>
                  <a:lnTo>
                    <a:pt x="5" y="38"/>
                  </a:lnTo>
                  <a:lnTo>
                    <a:pt x="0" y="88"/>
                  </a:lnTo>
                  <a:lnTo>
                    <a:pt x="41" y="76"/>
                  </a:lnTo>
                  <a:lnTo>
                    <a:pt x="81" y="42"/>
                  </a:lnTo>
                  <a:lnTo>
                    <a:pt x="100" y="0"/>
                  </a:lnTo>
                  <a:lnTo>
                    <a:pt x="7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3" name="Freeform 366"/>
            <p:cNvSpPr>
              <a:spLocks/>
            </p:cNvSpPr>
            <p:nvPr/>
          </p:nvSpPr>
          <p:spPr bwMode="auto">
            <a:xfrm>
              <a:off x="2937" y="1336"/>
              <a:ext cx="64" cy="173"/>
            </a:xfrm>
            <a:custGeom>
              <a:avLst/>
              <a:gdLst>
                <a:gd name="T0" fmla="*/ 28 w 64"/>
                <a:gd name="T1" fmla="*/ 0 h 173"/>
                <a:gd name="T2" fmla="*/ 9 w 64"/>
                <a:gd name="T3" fmla="*/ 93 h 173"/>
                <a:gd name="T4" fmla="*/ 0 w 64"/>
                <a:gd name="T5" fmla="*/ 133 h 173"/>
                <a:gd name="T6" fmla="*/ 26 w 64"/>
                <a:gd name="T7" fmla="*/ 173 h 173"/>
                <a:gd name="T8" fmla="*/ 40 w 64"/>
                <a:gd name="T9" fmla="*/ 154 h 173"/>
                <a:gd name="T10" fmla="*/ 64 w 64"/>
                <a:gd name="T11" fmla="*/ 83 h 173"/>
                <a:gd name="T12" fmla="*/ 64 w 64"/>
                <a:gd name="T13" fmla="*/ 38 h 173"/>
                <a:gd name="T14" fmla="*/ 28 w 64"/>
                <a:gd name="T15" fmla="*/ 0 h 173"/>
                <a:gd name="T16" fmla="*/ 28 w 6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73"/>
                <a:gd name="T29" fmla="*/ 64 w 6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73">
                  <a:moveTo>
                    <a:pt x="28" y="0"/>
                  </a:moveTo>
                  <a:lnTo>
                    <a:pt x="9" y="93"/>
                  </a:lnTo>
                  <a:lnTo>
                    <a:pt x="0" y="133"/>
                  </a:lnTo>
                  <a:lnTo>
                    <a:pt x="26" y="173"/>
                  </a:lnTo>
                  <a:lnTo>
                    <a:pt x="40" y="154"/>
                  </a:lnTo>
                  <a:lnTo>
                    <a:pt x="64" y="83"/>
                  </a:lnTo>
                  <a:lnTo>
                    <a:pt x="64" y="38"/>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4" name="Freeform 367"/>
            <p:cNvSpPr>
              <a:spLocks/>
            </p:cNvSpPr>
            <p:nvPr/>
          </p:nvSpPr>
          <p:spPr bwMode="auto">
            <a:xfrm>
              <a:off x="2854" y="956"/>
              <a:ext cx="414" cy="178"/>
            </a:xfrm>
            <a:custGeom>
              <a:avLst/>
              <a:gdLst>
                <a:gd name="T0" fmla="*/ 85 w 414"/>
                <a:gd name="T1" fmla="*/ 83 h 178"/>
                <a:gd name="T2" fmla="*/ 85 w 414"/>
                <a:gd name="T3" fmla="*/ 145 h 178"/>
                <a:gd name="T4" fmla="*/ 45 w 414"/>
                <a:gd name="T5" fmla="*/ 178 h 178"/>
                <a:gd name="T6" fmla="*/ 21 w 414"/>
                <a:gd name="T7" fmla="*/ 162 h 178"/>
                <a:gd name="T8" fmla="*/ 4 w 414"/>
                <a:gd name="T9" fmla="*/ 138 h 178"/>
                <a:gd name="T10" fmla="*/ 0 w 414"/>
                <a:gd name="T11" fmla="*/ 112 h 178"/>
                <a:gd name="T12" fmla="*/ 2 w 414"/>
                <a:gd name="T13" fmla="*/ 24 h 178"/>
                <a:gd name="T14" fmla="*/ 23 w 414"/>
                <a:gd name="T15" fmla="*/ 0 h 178"/>
                <a:gd name="T16" fmla="*/ 59 w 414"/>
                <a:gd name="T17" fmla="*/ 0 h 178"/>
                <a:gd name="T18" fmla="*/ 73 w 414"/>
                <a:gd name="T19" fmla="*/ 19 h 178"/>
                <a:gd name="T20" fmla="*/ 85 w 414"/>
                <a:gd name="T21" fmla="*/ 45 h 178"/>
                <a:gd name="T22" fmla="*/ 188 w 414"/>
                <a:gd name="T23" fmla="*/ 53 h 178"/>
                <a:gd name="T24" fmla="*/ 326 w 414"/>
                <a:gd name="T25" fmla="*/ 86 h 178"/>
                <a:gd name="T26" fmla="*/ 407 w 414"/>
                <a:gd name="T27" fmla="*/ 107 h 178"/>
                <a:gd name="T28" fmla="*/ 414 w 414"/>
                <a:gd name="T29" fmla="*/ 133 h 178"/>
                <a:gd name="T30" fmla="*/ 342 w 414"/>
                <a:gd name="T31" fmla="*/ 119 h 178"/>
                <a:gd name="T32" fmla="*/ 185 w 414"/>
                <a:gd name="T33" fmla="*/ 86 h 178"/>
                <a:gd name="T34" fmla="*/ 85 w 414"/>
                <a:gd name="T35" fmla="*/ 83 h 178"/>
                <a:gd name="T36" fmla="*/ 85 w 414"/>
                <a:gd name="T37" fmla="*/ 83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8"/>
                <a:gd name="T59" fmla="*/ 414 w 41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8">
                  <a:moveTo>
                    <a:pt x="85" y="83"/>
                  </a:moveTo>
                  <a:lnTo>
                    <a:pt x="85" y="145"/>
                  </a:lnTo>
                  <a:lnTo>
                    <a:pt x="45" y="178"/>
                  </a:lnTo>
                  <a:lnTo>
                    <a:pt x="21" y="162"/>
                  </a:lnTo>
                  <a:lnTo>
                    <a:pt x="4" y="138"/>
                  </a:lnTo>
                  <a:lnTo>
                    <a:pt x="0" y="112"/>
                  </a:lnTo>
                  <a:lnTo>
                    <a:pt x="2" y="24"/>
                  </a:lnTo>
                  <a:lnTo>
                    <a:pt x="23" y="0"/>
                  </a:lnTo>
                  <a:lnTo>
                    <a:pt x="59" y="0"/>
                  </a:lnTo>
                  <a:lnTo>
                    <a:pt x="73" y="19"/>
                  </a:lnTo>
                  <a:lnTo>
                    <a:pt x="85" y="45"/>
                  </a:lnTo>
                  <a:lnTo>
                    <a:pt x="188" y="53"/>
                  </a:lnTo>
                  <a:lnTo>
                    <a:pt x="326" y="86"/>
                  </a:lnTo>
                  <a:lnTo>
                    <a:pt x="407" y="107"/>
                  </a:lnTo>
                  <a:lnTo>
                    <a:pt x="414" y="133"/>
                  </a:lnTo>
                  <a:lnTo>
                    <a:pt x="342" y="119"/>
                  </a:lnTo>
                  <a:lnTo>
                    <a:pt x="185" y="86"/>
                  </a:lnTo>
                  <a:lnTo>
                    <a:pt x="85" y="83"/>
                  </a:lnTo>
                  <a:close/>
                </a:path>
              </a:pathLst>
            </a:custGeom>
            <a:solidFill>
              <a:srgbClr val="C9A17A"/>
            </a:solidFill>
            <a:ln w="9525">
              <a:noFill/>
              <a:round/>
              <a:headEnd/>
              <a:tailEnd/>
            </a:ln>
          </p:spPr>
          <p:txBody>
            <a:bodyPr/>
            <a:lstStyle/>
            <a:p>
              <a:endParaRPr lang="en-US">
                <a:latin typeface="Calibri" pitchFamily="34" charset="0"/>
              </a:endParaRPr>
            </a:p>
          </p:txBody>
        </p:sp>
        <p:sp>
          <p:nvSpPr>
            <p:cNvPr id="23685" name="Freeform 368"/>
            <p:cNvSpPr>
              <a:spLocks/>
            </p:cNvSpPr>
            <p:nvPr/>
          </p:nvSpPr>
          <p:spPr bwMode="auto">
            <a:xfrm>
              <a:off x="2951" y="672"/>
              <a:ext cx="124" cy="261"/>
            </a:xfrm>
            <a:custGeom>
              <a:avLst/>
              <a:gdLst>
                <a:gd name="T0" fmla="*/ 124 w 124"/>
                <a:gd name="T1" fmla="*/ 0 h 261"/>
                <a:gd name="T2" fmla="*/ 91 w 124"/>
                <a:gd name="T3" fmla="*/ 66 h 261"/>
                <a:gd name="T4" fmla="*/ 60 w 124"/>
                <a:gd name="T5" fmla="*/ 149 h 261"/>
                <a:gd name="T6" fmla="*/ 60 w 124"/>
                <a:gd name="T7" fmla="*/ 211 h 261"/>
                <a:gd name="T8" fmla="*/ 50 w 124"/>
                <a:gd name="T9" fmla="*/ 261 h 261"/>
                <a:gd name="T10" fmla="*/ 10 w 124"/>
                <a:gd name="T11" fmla="*/ 246 h 261"/>
                <a:gd name="T12" fmla="*/ 0 w 124"/>
                <a:gd name="T13" fmla="*/ 182 h 261"/>
                <a:gd name="T14" fmla="*/ 29 w 124"/>
                <a:gd name="T15" fmla="*/ 106 h 261"/>
                <a:gd name="T16" fmla="*/ 53 w 124"/>
                <a:gd name="T17" fmla="*/ 47 h 261"/>
                <a:gd name="T18" fmla="*/ 76 w 124"/>
                <a:gd name="T19" fmla="*/ 28 h 261"/>
                <a:gd name="T20" fmla="*/ 124 w 124"/>
                <a:gd name="T21" fmla="*/ 0 h 261"/>
                <a:gd name="T22" fmla="*/ 124 w 124"/>
                <a:gd name="T23" fmla="*/ 0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261"/>
                <a:gd name="T38" fmla="*/ 124 w 124"/>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261">
                  <a:moveTo>
                    <a:pt x="124" y="0"/>
                  </a:moveTo>
                  <a:lnTo>
                    <a:pt x="91" y="66"/>
                  </a:lnTo>
                  <a:lnTo>
                    <a:pt x="60" y="149"/>
                  </a:lnTo>
                  <a:lnTo>
                    <a:pt x="60" y="211"/>
                  </a:lnTo>
                  <a:lnTo>
                    <a:pt x="50" y="261"/>
                  </a:lnTo>
                  <a:lnTo>
                    <a:pt x="10" y="246"/>
                  </a:lnTo>
                  <a:lnTo>
                    <a:pt x="0" y="182"/>
                  </a:lnTo>
                  <a:lnTo>
                    <a:pt x="29" y="106"/>
                  </a:lnTo>
                  <a:lnTo>
                    <a:pt x="53" y="47"/>
                  </a:lnTo>
                  <a:lnTo>
                    <a:pt x="76" y="28"/>
                  </a:lnTo>
                  <a:lnTo>
                    <a:pt x="12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86" name="Freeform 369"/>
            <p:cNvSpPr>
              <a:spLocks/>
            </p:cNvSpPr>
            <p:nvPr/>
          </p:nvSpPr>
          <p:spPr bwMode="auto">
            <a:xfrm>
              <a:off x="2882" y="1032"/>
              <a:ext cx="57" cy="100"/>
            </a:xfrm>
            <a:custGeom>
              <a:avLst/>
              <a:gdLst>
                <a:gd name="T0" fmla="*/ 57 w 57"/>
                <a:gd name="T1" fmla="*/ 17 h 100"/>
                <a:gd name="T2" fmla="*/ 57 w 57"/>
                <a:gd name="T3" fmla="*/ 48 h 100"/>
                <a:gd name="T4" fmla="*/ 45 w 57"/>
                <a:gd name="T5" fmla="*/ 79 h 100"/>
                <a:gd name="T6" fmla="*/ 24 w 57"/>
                <a:gd name="T7" fmla="*/ 100 h 100"/>
                <a:gd name="T8" fmla="*/ 3 w 57"/>
                <a:gd name="T9" fmla="*/ 83 h 100"/>
                <a:gd name="T10" fmla="*/ 0 w 57"/>
                <a:gd name="T11" fmla="*/ 50 h 100"/>
                <a:gd name="T12" fmla="*/ 3 w 57"/>
                <a:gd name="T13" fmla="*/ 5 h 100"/>
                <a:gd name="T14" fmla="*/ 29 w 57"/>
                <a:gd name="T15" fmla="*/ 0 h 100"/>
                <a:gd name="T16" fmla="*/ 57 w 57"/>
                <a:gd name="T17" fmla="*/ 17 h 100"/>
                <a:gd name="T18" fmla="*/ 57 w 57"/>
                <a:gd name="T19" fmla="*/ 1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0"/>
                <a:gd name="T32" fmla="*/ 57 w 5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0">
                  <a:moveTo>
                    <a:pt x="57" y="17"/>
                  </a:moveTo>
                  <a:lnTo>
                    <a:pt x="57" y="48"/>
                  </a:lnTo>
                  <a:lnTo>
                    <a:pt x="45" y="79"/>
                  </a:lnTo>
                  <a:lnTo>
                    <a:pt x="24" y="100"/>
                  </a:lnTo>
                  <a:lnTo>
                    <a:pt x="3" y="83"/>
                  </a:lnTo>
                  <a:lnTo>
                    <a:pt x="0" y="50"/>
                  </a:lnTo>
                  <a:lnTo>
                    <a:pt x="3" y="5"/>
                  </a:lnTo>
                  <a:lnTo>
                    <a:pt x="29" y="0"/>
                  </a:lnTo>
                  <a:lnTo>
                    <a:pt x="57" y="17"/>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7" name="Freeform 370"/>
            <p:cNvSpPr>
              <a:spLocks/>
            </p:cNvSpPr>
            <p:nvPr/>
          </p:nvSpPr>
          <p:spPr bwMode="auto">
            <a:xfrm>
              <a:off x="2863" y="963"/>
              <a:ext cx="26" cy="57"/>
            </a:xfrm>
            <a:custGeom>
              <a:avLst/>
              <a:gdLst>
                <a:gd name="T0" fmla="*/ 26 w 26"/>
                <a:gd name="T1" fmla="*/ 0 h 57"/>
                <a:gd name="T2" fmla="*/ 0 w 26"/>
                <a:gd name="T3" fmla="*/ 36 h 57"/>
                <a:gd name="T4" fmla="*/ 3 w 26"/>
                <a:gd name="T5" fmla="*/ 57 h 57"/>
                <a:gd name="T6" fmla="*/ 14 w 26"/>
                <a:gd name="T7" fmla="*/ 43 h 57"/>
                <a:gd name="T8" fmla="*/ 26 w 26"/>
                <a:gd name="T9" fmla="*/ 17 h 57"/>
                <a:gd name="T10" fmla="*/ 26 w 26"/>
                <a:gd name="T11" fmla="*/ 0 h 57"/>
                <a:gd name="T12" fmla="*/ 26 w 26"/>
                <a:gd name="T13" fmla="*/ 0 h 57"/>
                <a:gd name="T14" fmla="*/ 0 60000 65536"/>
                <a:gd name="T15" fmla="*/ 0 60000 65536"/>
                <a:gd name="T16" fmla="*/ 0 60000 65536"/>
                <a:gd name="T17" fmla="*/ 0 60000 65536"/>
                <a:gd name="T18" fmla="*/ 0 60000 65536"/>
                <a:gd name="T19" fmla="*/ 0 60000 65536"/>
                <a:gd name="T20" fmla="*/ 0 60000 65536"/>
                <a:gd name="T21" fmla="*/ 0 w 26"/>
                <a:gd name="T22" fmla="*/ 0 h 57"/>
                <a:gd name="T23" fmla="*/ 26 w 2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7">
                  <a:moveTo>
                    <a:pt x="26" y="0"/>
                  </a:moveTo>
                  <a:lnTo>
                    <a:pt x="0" y="36"/>
                  </a:lnTo>
                  <a:lnTo>
                    <a:pt x="3" y="57"/>
                  </a:lnTo>
                  <a:lnTo>
                    <a:pt x="14" y="43"/>
                  </a:lnTo>
                  <a:lnTo>
                    <a:pt x="26" y="17"/>
                  </a:lnTo>
                  <a:lnTo>
                    <a:pt x="26" y="0"/>
                  </a:lnTo>
                  <a:close/>
                </a:path>
              </a:pathLst>
            </a:custGeom>
            <a:solidFill>
              <a:srgbClr val="FFF2CC"/>
            </a:solidFill>
            <a:ln w="9525">
              <a:noFill/>
              <a:round/>
              <a:headEnd/>
              <a:tailEnd/>
            </a:ln>
          </p:spPr>
          <p:txBody>
            <a:bodyPr/>
            <a:lstStyle/>
            <a:p>
              <a:endParaRPr lang="en-US">
                <a:latin typeface="Calibri" pitchFamily="34" charset="0"/>
              </a:endParaRPr>
            </a:p>
          </p:txBody>
        </p:sp>
        <p:sp>
          <p:nvSpPr>
            <p:cNvPr id="23688" name="Freeform 371"/>
            <p:cNvSpPr>
              <a:spLocks/>
            </p:cNvSpPr>
            <p:nvPr/>
          </p:nvSpPr>
          <p:spPr bwMode="auto">
            <a:xfrm>
              <a:off x="2535" y="187"/>
              <a:ext cx="799" cy="499"/>
            </a:xfrm>
            <a:custGeom>
              <a:avLst/>
              <a:gdLst>
                <a:gd name="T0" fmla="*/ 114 w 799"/>
                <a:gd name="T1" fmla="*/ 214 h 499"/>
                <a:gd name="T2" fmla="*/ 66 w 799"/>
                <a:gd name="T3" fmla="*/ 214 h 499"/>
                <a:gd name="T4" fmla="*/ 45 w 799"/>
                <a:gd name="T5" fmla="*/ 212 h 499"/>
                <a:gd name="T6" fmla="*/ 2 w 799"/>
                <a:gd name="T7" fmla="*/ 138 h 499"/>
                <a:gd name="T8" fmla="*/ 0 w 799"/>
                <a:gd name="T9" fmla="*/ 119 h 499"/>
                <a:gd name="T10" fmla="*/ 4 w 799"/>
                <a:gd name="T11" fmla="*/ 100 h 499"/>
                <a:gd name="T12" fmla="*/ 16 w 799"/>
                <a:gd name="T13" fmla="*/ 88 h 499"/>
                <a:gd name="T14" fmla="*/ 35 w 799"/>
                <a:gd name="T15" fmla="*/ 95 h 499"/>
                <a:gd name="T16" fmla="*/ 66 w 799"/>
                <a:gd name="T17" fmla="*/ 81 h 499"/>
                <a:gd name="T18" fmla="*/ 97 w 799"/>
                <a:gd name="T19" fmla="*/ 79 h 499"/>
                <a:gd name="T20" fmla="*/ 138 w 799"/>
                <a:gd name="T21" fmla="*/ 86 h 499"/>
                <a:gd name="T22" fmla="*/ 202 w 799"/>
                <a:gd name="T23" fmla="*/ 43 h 499"/>
                <a:gd name="T24" fmla="*/ 264 w 799"/>
                <a:gd name="T25" fmla="*/ 22 h 499"/>
                <a:gd name="T26" fmla="*/ 300 w 799"/>
                <a:gd name="T27" fmla="*/ 22 h 499"/>
                <a:gd name="T28" fmla="*/ 378 w 799"/>
                <a:gd name="T29" fmla="*/ 0 h 499"/>
                <a:gd name="T30" fmla="*/ 428 w 799"/>
                <a:gd name="T31" fmla="*/ 17 h 499"/>
                <a:gd name="T32" fmla="*/ 528 w 799"/>
                <a:gd name="T33" fmla="*/ 48 h 499"/>
                <a:gd name="T34" fmla="*/ 619 w 799"/>
                <a:gd name="T35" fmla="*/ 50 h 499"/>
                <a:gd name="T36" fmla="*/ 647 w 799"/>
                <a:gd name="T37" fmla="*/ 69 h 499"/>
                <a:gd name="T38" fmla="*/ 709 w 799"/>
                <a:gd name="T39" fmla="*/ 126 h 499"/>
                <a:gd name="T40" fmla="*/ 776 w 799"/>
                <a:gd name="T41" fmla="*/ 219 h 499"/>
                <a:gd name="T42" fmla="*/ 795 w 799"/>
                <a:gd name="T43" fmla="*/ 266 h 499"/>
                <a:gd name="T44" fmla="*/ 799 w 799"/>
                <a:gd name="T45" fmla="*/ 309 h 499"/>
                <a:gd name="T46" fmla="*/ 709 w 799"/>
                <a:gd name="T47" fmla="*/ 397 h 499"/>
                <a:gd name="T48" fmla="*/ 607 w 799"/>
                <a:gd name="T49" fmla="*/ 435 h 499"/>
                <a:gd name="T50" fmla="*/ 578 w 799"/>
                <a:gd name="T51" fmla="*/ 456 h 499"/>
                <a:gd name="T52" fmla="*/ 516 w 799"/>
                <a:gd name="T53" fmla="*/ 489 h 499"/>
                <a:gd name="T54" fmla="*/ 497 w 799"/>
                <a:gd name="T55" fmla="*/ 499 h 499"/>
                <a:gd name="T56" fmla="*/ 473 w 799"/>
                <a:gd name="T57" fmla="*/ 435 h 499"/>
                <a:gd name="T58" fmla="*/ 385 w 799"/>
                <a:gd name="T59" fmla="*/ 373 h 499"/>
                <a:gd name="T60" fmla="*/ 195 w 799"/>
                <a:gd name="T61" fmla="*/ 361 h 499"/>
                <a:gd name="T62" fmla="*/ 162 w 799"/>
                <a:gd name="T63" fmla="*/ 311 h 499"/>
                <a:gd name="T64" fmla="*/ 162 w 799"/>
                <a:gd name="T65" fmla="*/ 281 h 499"/>
                <a:gd name="T66" fmla="*/ 178 w 799"/>
                <a:gd name="T67" fmla="*/ 216 h 499"/>
                <a:gd name="T68" fmla="*/ 178 w 799"/>
                <a:gd name="T69" fmla="*/ 197 h 499"/>
                <a:gd name="T70" fmla="*/ 162 w 799"/>
                <a:gd name="T71" fmla="*/ 162 h 499"/>
                <a:gd name="T72" fmla="*/ 114 w 799"/>
                <a:gd name="T73" fmla="*/ 214 h 499"/>
                <a:gd name="T74" fmla="*/ 114 w 799"/>
                <a:gd name="T75" fmla="*/ 214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9"/>
                <a:gd name="T115" fmla="*/ 0 h 499"/>
                <a:gd name="T116" fmla="*/ 799 w 799"/>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9" h="499">
                  <a:moveTo>
                    <a:pt x="114" y="214"/>
                  </a:moveTo>
                  <a:lnTo>
                    <a:pt x="66" y="214"/>
                  </a:lnTo>
                  <a:lnTo>
                    <a:pt x="45" y="212"/>
                  </a:lnTo>
                  <a:lnTo>
                    <a:pt x="2" y="138"/>
                  </a:lnTo>
                  <a:lnTo>
                    <a:pt x="0" y="119"/>
                  </a:lnTo>
                  <a:lnTo>
                    <a:pt x="4" y="100"/>
                  </a:lnTo>
                  <a:lnTo>
                    <a:pt x="16" y="88"/>
                  </a:lnTo>
                  <a:lnTo>
                    <a:pt x="35" y="95"/>
                  </a:lnTo>
                  <a:lnTo>
                    <a:pt x="66" y="81"/>
                  </a:lnTo>
                  <a:lnTo>
                    <a:pt x="97" y="79"/>
                  </a:lnTo>
                  <a:lnTo>
                    <a:pt x="138" y="86"/>
                  </a:lnTo>
                  <a:lnTo>
                    <a:pt x="202" y="43"/>
                  </a:lnTo>
                  <a:lnTo>
                    <a:pt x="264" y="22"/>
                  </a:lnTo>
                  <a:lnTo>
                    <a:pt x="300" y="22"/>
                  </a:lnTo>
                  <a:lnTo>
                    <a:pt x="378" y="0"/>
                  </a:lnTo>
                  <a:lnTo>
                    <a:pt x="428" y="17"/>
                  </a:lnTo>
                  <a:lnTo>
                    <a:pt x="528" y="48"/>
                  </a:lnTo>
                  <a:lnTo>
                    <a:pt x="619" y="50"/>
                  </a:lnTo>
                  <a:lnTo>
                    <a:pt x="647" y="69"/>
                  </a:lnTo>
                  <a:lnTo>
                    <a:pt x="709" y="126"/>
                  </a:lnTo>
                  <a:lnTo>
                    <a:pt x="776" y="219"/>
                  </a:lnTo>
                  <a:lnTo>
                    <a:pt x="795" y="266"/>
                  </a:lnTo>
                  <a:lnTo>
                    <a:pt x="799" y="309"/>
                  </a:lnTo>
                  <a:lnTo>
                    <a:pt x="709" y="397"/>
                  </a:lnTo>
                  <a:lnTo>
                    <a:pt x="607" y="435"/>
                  </a:lnTo>
                  <a:lnTo>
                    <a:pt x="578" y="456"/>
                  </a:lnTo>
                  <a:lnTo>
                    <a:pt x="516" y="489"/>
                  </a:lnTo>
                  <a:lnTo>
                    <a:pt x="497" y="499"/>
                  </a:lnTo>
                  <a:lnTo>
                    <a:pt x="473" y="435"/>
                  </a:lnTo>
                  <a:lnTo>
                    <a:pt x="385" y="373"/>
                  </a:lnTo>
                  <a:lnTo>
                    <a:pt x="195" y="361"/>
                  </a:lnTo>
                  <a:lnTo>
                    <a:pt x="162" y="311"/>
                  </a:lnTo>
                  <a:lnTo>
                    <a:pt x="162" y="281"/>
                  </a:lnTo>
                  <a:lnTo>
                    <a:pt x="178" y="216"/>
                  </a:lnTo>
                  <a:lnTo>
                    <a:pt x="178" y="197"/>
                  </a:lnTo>
                  <a:lnTo>
                    <a:pt x="162" y="162"/>
                  </a:lnTo>
                  <a:lnTo>
                    <a:pt x="114" y="214"/>
                  </a:lnTo>
                  <a:close/>
                </a:path>
              </a:pathLst>
            </a:custGeom>
            <a:solidFill>
              <a:srgbClr val="A67A4D"/>
            </a:solidFill>
            <a:ln w="9525">
              <a:noFill/>
              <a:round/>
              <a:headEnd/>
              <a:tailEnd/>
            </a:ln>
          </p:spPr>
          <p:txBody>
            <a:bodyPr/>
            <a:lstStyle/>
            <a:p>
              <a:endParaRPr lang="en-US">
                <a:latin typeface="Calibri" pitchFamily="34" charset="0"/>
              </a:endParaRPr>
            </a:p>
          </p:txBody>
        </p:sp>
        <p:sp>
          <p:nvSpPr>
            <p:cNvPr id="23689" name="Freeform 372"/>
            <p:cNvSpPr>
              <a:spLocks/>
            </p:cNvSpPr>
            <p:nvPr/>
          </p:nvSpPr>
          <p:spPr bwMode="auto">
            <a:xfrm>
              <a:off x="2954" y="225"/>
              <a:ext cx="211" cy="205"/>
            </a:xfrm>
            <a:custGeom>
              <a:avLst/>
              <a:gdLst>
                <a:gd name="T0" fmla="*/ 0 w 211"/>
                <a:gd name="T1" fmla="*/ 19 h 205"/>
                <a:gd name="T2" fmla="*/ 97 w 211"/>
                <a:gd name="T3" fmla="*/ 100 h 205"/>
                <a:gd name="T4" fmla="*/ 119 w 211"/>
                <a:gd name="T5" fmla="*/ 155 h 205"/>
                <a:gd name="T6" fmla="*/ 147 w 211"/>
                <a:gd name="T7" fmla="*/ 110 h 205"/>
                <a:gd name="T8" fmla="*/ 211 w 211"/>
                <a:gd name="T9" fmla="*/ 205 h 205"/>
                <a:gd name="T10" fmla="*/ 188 w 211"/>
                <a:gd name="T11" fmla="*/ 110 h 205"/>
                <a:gd name="T12" fmla="*/ 159 w 211"/>
                <a:gd name="T13" fmla="*/ 72 h 205"/>
                <a:gd name="T14" fmla="*/ 164 w 211"/>
                <a:gd name="T15" fmla="*/ 38 h 205"/>
                <a:gd name="T16" fmla="*/ 207 w 211"/>
                <a:gd name="T17" fmla="*/ 69 h 205"/>
                <a:gd name="T18" fmla="*/ 145 w 211"/>
                <a:gd name="T19" fmla="*/ 12 h 205"/>
                <a:gd name="T20" fmla="*/ 16 w 211"/>
                <a:gd name="T21" fmla="*/ 0 h 205"/>
                <a:gd name="T22" fmla="*/ 0 w 211"/>
                <a:gd name="T23" fmla="*/ 19 h 205"/>
                <a:gd name="T24" fmla="*/ 0 w 211"/>
                <a:gd name="T25" fmla="*/ 1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05"/>
                <a:gd name="T41" fmla="*/ 211 w 211"/>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05">
                  <a:moveTo>
                    <a:pt x="0" y="19"/>
                  </a:moveTo>
                  <a:lnTo>
                    <a:pt x="97" y="100"/>
                  </a:lnTo>
                  <a:lnTo>
                    <a:pt x="119" y="155"/>
                  </a:lnTo>
                  <a:lnTo>
                    <a:pt x="147" y="110"/>
                  </a:lnTo>
                  <a:lnTo>
                    <a:pt x="211" y="205"/>
                  </a:lnTo>
                  <a:lnTo>
                    <a:pt x="188" y="110"/>
                  </a:lnTo>
                  <a:lnTo>
                    <a:pt x="159" y="72"/>
                  </a:lnTo>
                  <a:lnTo>
                    <a:pt x="164" y="38"/>
                  </a:lnTo>
                  <a:lnTo>
                    <a:pt x="207" y="69"/>
                  </a:lnTo>
                  <a:lnTo>
                    <a:pt x="145" y="12"/>
                  </a:lnTo>
                  <a:lnTo>
                    <a:pt x="16" y="0"/>
                  </a:lnTo>
                  <a:lnTo>
                    <a:pt x="0" y="1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0" name="Freeform 373"/>
            <p:cNvSpPr>
              <a:spLocks/>
            </p:cNvSpPr>
            <p:nvPr/>
          </p:nvSpPr>
          <p:spPr bwMode="auto">
            <a:xfrm>
              <a:off x="2639" y="235"/>
              <a:ext cx="272" cy="64"/>
            </a:xfrm>
            <a:custGeom>
              <a:avLst/>
              <a:gdLst>
                <a:gd name="T0" fmla="*/ 234 w 272"/>
                <a:gd name="T1" fmla="*/ 43 h 64"/>
                <a:gd name="T2" fmla="*/ 136 w 272"/>
                <a:gd name="T3" fmla="*/ 43 h 64"/>
                <a:gd name="T4" fmla="*/ 67 w 272"/>
                <a:gd name="T5" fmla="*/ 55 h 64"/>
                <a:gd name="T6" fmla="*/ 0 w 272"/>
                <a:gd name="T7" fmla="*/ 64 h 64"/>
                <a:gd name="T8" fmla="*/ 110 w 272"/>
                <a:gd name="T9" fmla="*/ 9 h 64"/>
                <a:gd name="T10" fmla="*/ 172 w 272"/>
                <a:gd name="T11" fmla="*/ 0 h 64"/>
                <a:gd name="T12" fmla="*/ 212 w 272"/>
                <a:gd name="T13" fmla="*/ 28 h 64"/>
                <a:gd name="T14" fmla="*/ 272 w 272"/>
                <a:gd name="T15" fmla="*/ 19 h 64"/>
                <a:gd name="T16" fmla="*/ 234 w 272"/>
                <a:gd name="T17" fmla="*/ 43 h 64"/>
                <a:gd name="T18" fmla="*/ 234 w 272"/>
                <a:gd name="T19" fmla="*/ 4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64"/>
                <a:gd name="T32" fmla="*/ 272 w 27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64">
                  <a:moveTo>
                    <a:pt x="234" y="43"/>
                  </a:moveTo>
                  <a:lnTo>
                    <a:pt x="136" y="43"/>
                  </a:lnTo>
                  <a:lnTo>
                    <a:pt x="67" y="55"/>
                  </a:lnTo>
                  <a:lnTo>
                    <a:pt x="0" y="64"/>
                  </a:lnTo>
                  <a:lnTo>
                    <a:pt x="110" y="9"/>
                  </a:lnTo>
                  <a:lnTo>
                    <a:pt x="172" y="0"/>
                  </a:lnTo>
                  <a:lnTo>
                    <a:pt x="212" y="28"/>
                  </a:lnTo>
                  <a:lnTo>
                    <a:pt x="272" y="19"/>
                  </a:lnTo>
                  <a:lnTo>
                    <a:pt x="234" y="43"/>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1" name="Freeform 374"/>
            <p:cNvSpPr>
              <a:spLocks/>
            </p:cNvSpPr>
            <p:nvPr/>
          </p:nvSpPr>
          <p:spPr bwMode="auto">
            <a:xfrm>
              <a:off x="3165" y="382"/>
              <a:ext cx="110" cy="178"/>
            </a:xfrm>
            <a:custGeom>
              <a:avLst/>
              <a:gdLst>
                <a:gd name="T0" fmla="*/ 0 w 110"/>
                <a:gd name="T1" fmla="*/ 57 h 178"/>
                <a:gd name="T2" fmla="*/ 17 w 110"/>
                <a:gd name="T3" fmla="*/ 114 h 178"/>
                <a:gd name="T4" fmla="*/ 17 w 110"/>
                <a:gd name="T5" fmla="*/ 178 h 178"/>
                <a:gd name="T6" fmla="*/ 65 w 110"/>
                <a:gd name="T7" fmla="*/ 128 h 178"/>
                <a:gd name="T8" fmla="*/ 110 w 110"/>
                <a:gd name="T9" fmla="*/ 116 h 178"/>
                <a:gd name="T10" fmla="*/ 96 w 110"/>
                <a:gd name="T11" fmla="*/ 48 h 178"/>
                <a:gd name="T12" fmla="*/ 15 w 110"/>
                <a:gd name="T13" fmla="*/ 0 h 178"/>
                <a:gd name="T14" fmla="*/ 36 w 110"/>
                <a:gd name="T15" fmla="*/ 67 h 178"/>
                <a:gd name="T16" fmla="*/ 0 w 110"/>
                <a:gd name="T17" fmla="*/ 57 h 178"/>
                <a:gd name="T18" fmla="*/ 0 w 110"/>
                <a:gd name="T19" fmla="*/ 5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78"/>
                <a:gd name="T32" fmla="*/ 110 w 110"/>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78">
                  <a:moveTo>
                    <a:pt x="0" y="57"/>
                  </a:moveTo>
                  <a:lnTo>
                    <a:pt x="17" y="114"/>
                  </a:lnTo>
                  <a:lnTo>
                    <a:pt x="17" y="178"/>
                  </a:lnTo>
                  <a:lnTo>
                    <a:pt x="65" y="128"/>
                  </a:lnTo>
                  <a:lnTo>
                    <a:pt x="110" y="116"/>
                  </a:lnTo>
                  <a:lnTo>
                    <a:pt x="96" y="48"/>
                  </a:lnTo>
                  <a:lnTo>
                    <a:pt x="15" y="0"/>
                  </a:lnTo>
                  <a:lnTo>
                    <a:pt x="36" y="67"/>
                  </a:lnTo>
                  <a:lnTo>
                    <a:pt x="0" y="57"/>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2" name="Freeform 375"/>
            <p:cNvSpPr>
              <a:spLocks/>
            </p:cNvSpPr>
            <p:nvPr/>
          </p:nvSpPr>
          <p:spPr bwMode="auto">
            <a:xfrm>
              <a:off x="2825" y="361"/>
              <a:ext cx="364" cy="244"/>
            </a:xfrm>
            <a:custGeom>
              <a:avLst/>
              <a:gdLst>
                <a:gd name="T0" fmla="*/ 17 w 364"/>
                <a:gd name="T1" fmla="*/ 109 h 244"/>
                <a:gd name="T2" fmla="*/ 50 w 364"/>
                <a:gd name="T3" fmla="*/ 166 h 244"/>
                <a:gd name="T4" fmla="*/ 152 w 364"/>
                <a:gd name="T5" fmla="*/ 220 h 244"/>
                <a:gd name="T6" fmla="*/ 231 w 364"/>
                <a:gd name="T7" fmla="*/ 228 h 244"/>
                <a:gd name="T8" fmla="*/ 167 w 364"/>
                <a:gd name="T9" fmla="*/ 190 h 244"/>
                <a:gd name="T10" fmla="*/ 71 w 364"/>
                <a:gd name="T11" fmla="*/ 144 h 244"/>
                <a:gd name="T12" fmla="*/ 167 w 364"/>
                <a:gd name="T13" fmla="*/ 175 h 244"/>
                <a:gd name="T14" fmla="*/ 250 w 364"/>
                <a:gd name="T15" fmla="*/ 187 h 244"/>
                <a:gd name="T16" fmla="*/ 290 w 364"/>
                <a:gd name="T17" fmla="*/ 211 h 244"/>
                <a:gd name="T18" fmla="*/ 271 w 364"/>
                <a:gd name="T19" fmla="*/ 239 h 244"/>
                <a:gd name="T20" fmla="*/ 321 w 364"/>
                <a:gd name="T21" fmla="*/ 244 h 244"/>
                <a:gd name="T22" fmla="*/ 336 w 364"/>
                <a:gd name="T23" fmla="*/ 216 h 244"/>
                <a:gd name="T24" fmla="*/ 300 w 364"/>
                <a:gd name="T25" fmla="*/ 192 h 244"/>
                <a:gd name="T26" fmla="*/ 250 w 364"/>
                <a:gd name="T27" fmla="*/ 171 h 244"/>
                <a:gd name="T28" fmla="*/ 252 w 364"/>
                <a:gd name="T29" fmla="*/ 147 h 244"/>
                <a:gd name="T30" fmla="*/ 331 w 364"/>
                <a:gd name="T31" fmla="*/ 168 h 244"/>
                <a:gd name="T32" fmla="*/ 364 w 364"/>
                <a:gd name="T33" fmla="*/ 185 h 244"/>
                <a:gd name="T34" fmla="*/ 305 w 364"/>
                <a:gd name="T35" fmla="*/ 76 h 244"/>
                <a:gd name="T36" fmla="*/ 274 w 364"/>
                <a:gd name="T37" fmla="*/ 7 h 244"/>
                <a:gd name="T38" fmla="*/ 250 w 364"/>
                <a:gd name="T39" fmla="*/ 47 h 244"/>
                <a:gd name="T40" fmla="*/ 281 w 364"/>
                <a:gd name="T41" fmla="*/ 88 h 244"/>
                <a:gd name="T42" fmla="*/ 312 w 364"/>
                <a:gd name="T43" fmla="*/ 142 h 244"/>
                <a:gd name="T44" fmla="*/ 250 w 364"/>
                <a:gd name="T45" fmla="*/ 114 h 244"/>
                <a:gd name="T46" fmla="*/ 193 w 364"/>
                <a:gd name="T47" fmla="*/ 71 h 244"/>
                <a:gd name="T48" fmla="*/ 176 w 364"/>
                <a:gd name="T49" fmla="*/ 33 h 244"/>
                <a:gd name="T50" fmla="*/ 179 w 364"/>
                <a:gd name="T51" fmla="*/ 64 h 244"/>
                <a:gd name="T52" fmla="*/ 136 w 364"/>
                <a:gd name="T53" fmla="*/ 73 h 244"/>
                <a:gd name="T54" fmla="*/ 219 w 364"/>
                <a:gd name="T55" fmla="*/ 123 h 244"/>
                <a:gd name="T56" fmla="*/ 229 w 364"/>
                <a:gd name="T57" fmla="*/ 147 h 244"/>
                <a:gd name="T58" fmla="*/ 133 w 364"/>
                <a:gd name="T59" fmla="*/ 140 h 244"/>
                <a:gd name="T60" fmla="*/ 79 w 364"/>
                <a:gd name="T61" fmla="*/ 116 h 244"/>
                <a:gd name="T62" fmla="*/ 124 w 364"/>
                <a:gd name="T63" fmla="*/ 97 h 244"/>
                <a:gd name="T64" fmla="*/ 86 w 364"/>
                <a:gd name="T65" fmla="*/ 33 h 244"/>
                <a:gd name="T66" fmla="*/ 12 w 364"/>
                <a:gd name="T67" fmla="*/ 0 h 244"/>
                <a:gd name="T68" fmla="*/ 60 w 364"/>
                <a:gd name="T69" fmla="*/ 45 h 244"/>
                <a:gd name="T70" fmla="*/ 81 w 364"/>
                <a:gd name="T71" fmla="*/ 85 h 244"/>
                <a:gd name="T72" fmla="*/ 50 w 364"/>
                <a:gd name="T73" fmla="*/ 102 h 244"/>
                <a:gd name="T74" fmla="*/ 0 w 364"/>
                <a:gd name="T75" fmla="*/ 92 h 244"/>
                <a:gd name="T76" fmla="*/ 17 w 364"/>
                <a:gd name="T77" fmla="*/ 109 h 244"/>
                <a:gd name="T78" fmla="*/ 17 w 364"/>
                <a:gd name="T79" fmla="*/ 109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244"/>
                <a:gd name="T122" fmla="*/ 364 w 36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244">
                  <a:moveTo>
                    <a:pt x="17" y="109"/>
                  </a:moveTo>
                  <a:lnTo>
                    <a:pt x="50" y="166"/>
                  </a:lnTo>
                  <a:lnTo>
                    <a:pt x="152" y="220"/>
                  </a:lnTo>
                  <a:lnTo>
                    <a:pt x="231" y="228"/>
                  </a:lnTo>
                  <a:lnTo>
                    <a:pt x="167" y="190"/>
                  </a:lnTo>
                  <a:lnTo>
                    <a:pt x="71" y="144"/>
                  </a:lnTo>
                  <a:lnTo>
                    <a:pt x="167" y="175"/>
                  </a:lnTo>
                  <a:lnTo>
                    <a:pt x="250" y="187"/>
                  </a:lnTo>
                  <a:lnTo>
                    <a:pt x="290" y="211"/>
                  </a:lnTo>
                  <a:lnTo>
                    <a:pt x="271" y="239"/>
                  </a:lnTo>
                  <a:lnTo>
                    <a:pt x="321" y="244"/>
                  </a:lnTo>
                  <a:lnTo>
                    <a:pt x="336" y="216"/>
                  </a:lnTo>
                  <a:lnTo>
                    <a:pt x="300" y="192"/>
                  </a:lnTo>
                  <a:lnTo>
                    <a:pt x="250" y="171"/>
                  </a:lnTo>
                  <a:lnTo>
                    <a:pt x="252" y="147"/>
                  </a:lnTo>
                  <a:lnTo>
                    <a:pt x="331" y="168"/>
                  </a:lnTo>
                  <a:lnTo>
                    <a:pt x="364" y="185"/>
                  </a:lnTo>
                  <a:lnTo>
                    <a:pt x="305" y="76"/>
                  </a:lnTo>
                  <a:lnTo>
                    <a:pt x="274" y="7"/>
                  </a:lnTo>
                  <a:lnTo>
                    <a:pt x="250" y="47"/>
                  </a:lnTo>
                  <a:lnTo>
                    <a:pt x="281" y="88"/>
                  </a:lnTo>
                  <a:lnTo>
                    <a:pt x="312" y="142"/>
                  </a:lnTo>
                  <a:lnTo>
                    <a:pt x="250" y="114"/>
                  </a:lnTo>
                  <a:lnTo>
                    <a:pt x="193" y="71"/>
                  </a:lnTo>
                  <a:lnTo>
                    <a:pt x="176" y="33"/>
                  </a:lnTo>
                  <a:lnTo>
                    <a:pt x="179" y="64"/>
                  </a:lnTo>
                  <a:lnTo>
                    <a:pt x="136" y="73"/>
                  </a:lnTo>
                  <a:lnTo>
                    <a:pt x="219" y="123"/>
                  </a:lnTo>
                  <a:lnTo>
                    <a:pt x="229" y="147"/>
                  </a:lnTo>
                  <a:lnTo>
                    <a:pt x="133" y="140"/>
                  </a:lnTo>
                  <a:lnTo>
                    <a:pt x="79" y="116"/>
                  </a:lnTo>
                  <a:lnTo>
                    <a:pt x="124" y="97"/>
                  </a:lnTo>
                  <a:lnTo>
                    <a:pt x="86" y="33"/>
                  </a:lnTo>
                  <a:lnTo>
                    <a:pt x="12" y="0"/>
                  </a:lnTo>
                  <a:lnTo>
                    <a:pt x="60" y="45"/>
                  </a:lnTo>
                  <a:lnTo>
                    <a:pt x="81" y="85"/>
                  </a:lnTo>
                  <a:lnTo>
                    <a:pt x="50" y="102"/>
                  </a:lnTo>
                  <a:lnTo>
                    <a:pt x="0" y="92"/>
                  </a:lnTo>
                  <a:lnTo>
                    <a:pt x="17" y="109"/>
                  </a:lnTo>
                  <a:close/>
                </a:path>
              </a:pathLst>
            </a:custGeom>
            <a:solidFill>
              <a:srgbClr val="8C5E2B"/>
            </a:solidFill>
            <a:ln w="9525">
              <a:noFill/>
              <a:round/>
              <a:headEnd/>
              <a:tailEnd/>
            </a:ln>
          </p:spPr>
          <p:txBody>
            <a:bodyPr/>
            <a:lstStyle/>
            <a:p>
              <a:endParaRPr lang="en-US">
                <a:latin typeface="Calibri" pitchFamily="34" charset="0"/>
              </a:endParaRPr>
            </a:p>
          </p:txBody>
        </p:sp>
        <p:sp>
          <p:nvSpPr>
            <p:cNvPr id="23693" name="Freeform 376"/>
            <p:cNvSpPr>
              <a:spLocks/>
            </p:cNvSpPr>
            <p:nvPr/>
          </p:nvSpPr>
          <p:spPr bwMode="auto">
            <a:xfrm>
              <a:off x="2570" y="838"/>
              <a:ext cx="362" cy="284"/>
            </a:xfrm>
            <a:custGeom>
              <a:avLst/>
              <a:gdLst>
                <a:gd name="T0" fmla="*/ 362 w 362"/>
                <a:gd name="T1" fmla="*/ 0 h 284"/>
                <a:gd name="T2" fmla="*/ 338 w 362"/>
                <a:gd name="T3" fmla="*/ 92 h 284"/>
                <a:gd name="T4" fmla="*/ 293 w 362"/>
                <a:gd name="T5" fmla="*/ 142 h 284"/>
                <a:gd name="T6" fmla="*/ 286 w 362"/>
                <a:gd name="T7" fmla="*/ 180 h 284"/>
                <a:gd name="T8" fmla="*/ 279 w 362"/>
                <a:gd name="T9" fmla="*/ 237 h 284"/>
                <a:gd name="T10" fmla="*/ 215 w 362"/>
                <a:gd name="T11" fmla="*/ 275 h 284"/>
                <a:gd name="T12" fmla="*/ 150 w 362"/>
                <a:gd name="T13" fmla="*/ 284 h 284"/>
                <a:gd name="T14" fmla="*/ 86 w 362"/>
                <a:gd name="T15" fmla="*/ 261 h 284"/>
                <a:gd name="T16" fmla="*/ 50 w 362"/>
                <a:gd name="T17" fmla="*/ 268 h 284"/>
                <a:gd name="T18" fmla="*/ 17 w 362"/>
                <a:gd name="T19" fmla="*/ 268 h 284"/>
                <a:gd name="T20" fmla="*/ 0 w 362"/>
                <a:gd name="T21" fmla="*/ 256 h 284"/>
                <a:gd name="T22" fmla="*/ 84 w 362"/>
                <a:gd name="T23" fmla="*/ 232 h 284"/>
                <a:gd name="T24" fmla="*/ 200 w 362"/>
                <a:gd name="T25" fmla="*/ 135 h 284"/>
                <a:gd name="T26" fmla="*/ 276 w 362"/>
                <a:gd name="T27" fmla="*/ 71 h 284"/>
                <a:gd name="T28" fmla="*/ 284 w 362"/>
                <a:gd name="T29" fmla="*/ 16 h 284"/>
                <a:gd name="T30" fmla="*/ 326 w 362"/>
                <a:gd name="T31" fmla="*/ 23 h 284"/>
                <a:gd name="T32" fmla="*/ 362 w 362"/>
                <a:gd name="T33" fmla="*/ 0 h 284"/>
                <a:gd name="T34" fmla="*/ 362 w 362"/>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284"/>
                <a:gd name="T56" fmla="*/ 362 w 362"/>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284">
                  <a:moveTo>
                    <a:pt x="362" y="0"/>
                  </a:moveTo>
                  <a:lnTo>
                    <a:pt x="338" y="92"/>
                  </a:lnTo>
                  <a:lnTo>
                    <a:pt x="293" y="142"/>
                  </a:lnTo>
                  <a:lnTo>
                    <a:pt x="286" y="180"/>
                  </a:lnTo>
                  <a:lnTo>
                    <a:pt x="279" y="237"/>
                  </a:lnTo>
                  <a:lnTo>
                    <a:pt x="215" y="275"/>
                  </a:lnTo>
                  <a:lnTo>
                    <a:pt x="150" y="284"/>
                  </a:lnTo>
                  <a:lnTo>
                    <a:pt x="86" y="261"/>
                  </a:lnTo>
                  <a:lnTo>
                    <a:pt x="50" y="268"/>
                  </a:lnTo>
                  <a:lnTo>
                    <a:pt x="17" y="268"/>
                  </a:lnTo>
                  <a:lnTo>
                    <a:pt x="0" y="256"/>
                  </a:lnTo>
                  <a:lnTo>
                    <a:pt x="84" y="232"/>
                  </a:lnTo>
                  <a:lnTo>
                    <a:pt x="200" y="135"/>
                  </a:lnTo>
                  <a:lnTo>
                    <a:pt x="276" y="71"/>
                  </a:lnTo>
                  <a:lnTo>
                    <a:pt x="284" y="16"/>
                  </a:lnTo>
                  <a:lnTo>
                    <a:pt x="326" y="23"/>
                  </a:lnTo>
                  <a:lnTo>
                    <a:pt x="362" y="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694" name="Freeform 377"/>
            <p:cNvSpPr>
              <a:spLocks/>
            </p:cNvSpPr>
            <p:nvPr/>
          </p:nvSpPr>
          <p:spPr bwMode="auto">
            <a:xfrm>
              <a:off x="2846" y="705"/>
              <a:ext cx="93" cy="107"/>
            </a:xfrm>
            <a:custGeom>
              <a:avLst/>
              <a:gdLst>
                <a:gd name="T0" fmla="*/ 43 w 93"/>
                <a:gd name="T1" fmla="*/ 24 h 107"/>
                <a:gd name="T2" fmla="*/ 29 w 93"/>
                <a:gd name="T3" fmla="*/ 0 h 107"/>
                <a:gd name="T4" fmla="*/ 10 w 93"/>
                <a:gd name="T5" fmla="*/ 38 h 107"/>
                <a:gd name="T6" fmla="*/ 0 w 93"/>
                <a:gd name="T7" fmla="*/ 73 h 107"/>
                <a:gd name="T8" fmla="*/ 22 w 93"/>
                <a:gd name="T9" fmla="*/ 85 h 107"/>
                <a:gd name="T10" fmla="*/ 50 w 93"/>
                <a:gd name="T11" fmla="*/ 85 h 107"/>
                <a:gd name="T12" fmla="*/ 58 w 93"/>
                <a:gd name="T13" fmla="*/ 107 h 107"/>
                <a:gd name="T14" fmla="*/ 86 w 93"/>
                <a:gd name="T15" fmla="*/ 102 h 107"/>
                <a:gd name="T16" fmla="*/ 72 w 93"/>
                <a:gd name="T17" fmla="*/ 83 h 107"/>
                <a:gd name="T18" fmla="*/ 93 w 93"/>
                <a:gd name="T19" fmla="*/ 66 h 107"/>
                <a:gd name="T20" fmla="*/ 53 w 93"/>
                <a:gd name="T21" fmla="*/ 66 h 107"/>
                <a:gd name="T22" fmla="*/ 31 w 93"/>
                <a:gd name="T23" fmla="*/ 59 h 107"/>
                <a:gd name="T24" fmla="*/ 43 w 93"/>
                <a:gd name="T25" fmla="*/ 24 h 107"/>
                <a:gd name="T26" fmla="*/ 43 w 93"/>
                <a:gd name="T27" fmla="*/ 2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107"/>
                <a:gd name="T44" fmla="*/ 93 w 93"/>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107">
                  <a:moveTo>
                    <a:pt x="43" y="24"/>
                  </a:moveTo>
                  <a:lnTo>
                    <a:pt x="29" y="0"/>
                  </a:lnTo>
                  <a:lnTo>
                    <a:pt x="10" y="38"/>
                  </a:lnTo>
                  <a:lnTo>
                    <a:pt x="0" y="73"/>
                  </a:lnTo>
                  <a:lnTo>
                    <a:pt x="22" y="85"/>
                  </a:lnTo>
                  <a:lnTo>
                    <a:pt x="50" y="85"/>
                  </a:lnTo>
                  <a:lnTo>
                    <a:pt x="58" y="107"/>
                  </a:lnTo>
                  <a:lnTo>
                    <a:pt x="86" y="102"/>
                  </a:lnTo>
                  <a:lnTo>
                    <a:pt x="72" y="83"/>
                  </a:lnTo>
                  <a:lnTo>
                    <a:pt x="93" y="66"/>
                  </a:lnTo>
                  <a:lnTo>
                    <a:pt x="53" y="66"/>
                  </a:lnTo>
                  <a:lnTo>
                    <a:pt x="31" y="59"/>
                  </a:lnTo>
                  <a:lnTo>
                    <a:pt x="43" y="2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5" name="Freeform 378"/>
            <p:cNvSpPr>
              <a:spLocks/>
            </p:cNvSpPr>
            <p:nvPr/>
          </p:nvSpPr>
          <p:spPr bwMode="auto">
            <a:xfrm>
              <a:off x="2587" y="527"/>
              <a:ext cx="43" cy="64"/>
            </a:xfrm>
            <a:custGeom>
              <a:avLst/>
              <a:gdLst>
                <a:gd name="T0" fmla="*/ 12 w 43"/>
                <a:gd name="T1" fmla="*/ 64 h 64"/>
                <a:gd name="T2" fmla="*/ 43 w 43"/>
                <a:gd name="T3" fmla="*/ 52 h 64"/>
                <a:gd name="T4" fmla="*/ 33 w 43"/>
                <a:gd name="T5" fmla="*/ 0 h 64"/>
                <a:gd name="T6" fmla="*/ 0 w 43"/>
                <a:gd name="T7" fmla="*/ 7 h 64"/>
                <a:gd name="T8" fmla="*/ 12 w 43"/>
                <a:gd name="T9" fmla="*/ 64 h 64"/>
                <a:gd name="T10" fmla="*/ 12 w 43"/>
                <a:gd name="T11" fmla="*/ 64 h 64"/>
                <a:gd name="T12" fmla="*/ 0 60000 65536"/>
                <a:gd name="T13" fmla="*/ 0 60000 65536"/>
                <a:gd name="T14" fmla="*/ 0 60000 65536"/>
                <a:gd name="T15" fmla="*/ 0 60000 65536"/>
                <a:gd name="T16" fmla="*/ 0 60000 65536"/>
                <a:gd name="T17" fmla="*/ 0 60000 65536"/>
                <a:gd name="T18" fmla="*/ 0 w 43"/>
                <a:gd name="T19" fmla="*/ 0 h 64"/>
                <a:gd name="T20" fmla="*/ 43 w 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3" h="64">
                  <a:moveTo>
                    <a:pt x="12" y="64"/>
                  </a:moveTo>
                  <a:lnTo>
                    <a:pt x="43" y="52"/>
                  </a:lnTo>
                  <a:lnTo>
                    <a:pt x="33" y="0"/>
                  </a:lnTo>
                  <a:lnTo>
                    <a:pt x="0" y="7"/>
                  </a:lnTo>
                  <a:lnTo>
                    <a:pt x="12" y="64"/>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6" name="Freeform 379"/>
            <p:cNvSpPr>
              <a:spLocks/>
            </p:cNvSpPr>
            <p:nvPr/>
          </p:nvSpPr>
          <p:spPr bwMode="auto">
            <a:xfrm>
              <a:off x="2570" y="819"/>
              <a:ext cx="55" cy="88"/>
            </a:xfrm>
            <a:custGeom>
              <a:avLst/>
              <a:gdLst>
                <a:gd name="T0" fmla="*/ 15 w 55"/>
                <a:gd name="T1" fmla="*/ 0 h 88"/>
                <a:gd name="T2" fmla="*/ 55 w 55"/>
                <a:gd name="T3" fmla="*/ 45 h 88"/>
                <a:gd name="T4" fmla="*/ 50 w 55"/>
                <a:gd name="T5" fmla="*/ 76 h 88"/>
                <a:gd name="T6" fmla="*/ 10 w 55"/>
                <a:gd name="T7" fmla="*/ 88 h 88"/>
                <a:gd name="T8" fmla="*/ 0 w 55"/>
                <a:gd name="T9" fmla="*/ 21 h 88"/>
                <a:gd name="T10" fmla="*/ 15 w 55"/>
                <a:gd name="T11" fmla="*/ 0 h 88"/>
                <a:gd name="T12" fmla="*/ 15 w 55"/>
                <a:gd name="T13" fmla="*/ 0 h 88"/>
                <a:gd name="T14" fmla="*/ 0 60000 65536"/>
                <a:gd name="T15" fmla="*/ 0 60000 65536"/>
                <a:gd name="T16" fmla="*/ 0 60000 65536"/>
                <a:gd name="T17" fmla="*/ 0 60000 65536"/>
                <a:gd name="T18" fmla="*/ 0 60000 65536"/>
                <a:gd name="T19" fmla="*/ 0 60000 65536"/>
                <a:gd name="T20" fmla="*/ 0 60000 65536"/>
                <a:gd name="T21" fmla="*/ 0 w 55"/>
                <a:gd name="T22" fmla="*/ 0 h 88"/>
                <a:gd name="T23" fmla="*/ 55 w 5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8">
                  <a:moveTo>
                    <a:pt x="15" y="0"/>
                  </a:moveTo>
                  <a:lnTo>
                    <a:pt x="55" y="45"/>
                  </a:lnTo>
                  <a:lnTo>
                    <a:pt x="50" y="76"/>
                  </a:lnTo>
                  <a:lnTo>
                    <a:pt x="10" y="88"/>
                  </a:lnTo>
                  <a:lnTo>
                    <a:pt x="0" y="21"/>
                  </a:lnTo>
                  <a:lnTo>
                    <a:pt x="1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7" name="Freeform 380"/>
            <p:cNvSpPr>
              <a:spLocks/>
            </p:cNvSpPr>
            <p:nvPr/>
          </p:nvSpPr>
          <p:spPr bwMode="auto">
            <a:xfrm>
              <a:off x="2478" y="769"/>
              <a:ext cx="40" cy="35"/>
            </a:xfrm>
            <a:custGeom>
              <a:avLst/>
              <a:gdLst>
                <a:gd name="T0" fmla="*/ 28 w 40"/>
                <a:gd name="T1" fmla="*/ 0 h 35"/>
                <a:gd name="T2" fmla="*/ 4 w 40"/>
                <a:gd name="T3" fmla="*/ 5 h 35"/>
                <a:gd name="T4" fmla="*/ 0 w 40"/>
                <a:gd name="T5" fmla="*/ 35 h 35"/>
                <a:gd name="T6" fmla="*/ 35 w 40"/>
                <a:gd name="T7" fmla="*/ 33 h 35"/>
                <a:gd name="T8" fmla="*/ 40 w 40"/>
                <a:gd name="T9" fmla="*/ 2 h 35"/>
                <a:gd name="T10" fmla="*/ 28 w 40"/>
                <a:gd name="T11" fmla="*/ 0 h 35"/>
                <a:gd name="T12" fmla="*/ 28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8" y="0"/>
                  </a:moveTo>
                  <a:lnTo>
                    <a:pt x="4" y="5"/>
                  </a:lnTo>
                  <a:lnTo>
                    <a:pt x="0" y="35"/>
                  </a:lnTo>
                  <a:lnTo>
                    <a:pt x="35" y="33"/>
                  </a:lnTo>
                  <a:lnTo>
                    <a:pt x="40" y="2"/>
                  </a:lnTo>
                  <a:lnTo>
                    <a:pt x="28"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698" name="Freeform 381"/>
            <p:cNvSpPr>
              <a:spLocks/>
            </p:cNvSpPr>
            <p:nvPr/>
          </p:nvSpPr>
          <p:spPr bwMode="auto">
            <a:xfrm>
              <a:off x="1875" y="173"/>
              <a:ext cx="729" cy="997"/>
            </a:xfrm>
            <a:custGeom>
              <a:avLst/>
              <a:gdLst>
                <a:gd name="T0" fmla="*/ 479 w 729"/>
                <a:gd name="T1" fmla="*/ 67 h 997"/>
                <a:gd name="T2" fmla="*/ 493 w 729"/>
                <a:gd name="T3" fmla="*/ 276 h 997"/>
                <a:gd name="T4" fmla="*/ 550 w 729"/>
                <a:gd name="T5" fmla="*/ 380 h 997"/>
                <a:gd name="T6" fmla="*/ 629 w 729"/>
                <a:gd name="T7" fmla="*/ 290 h 997"/>
                <a:gd name="T8" fmla="*/ 729 w 729"/>
                <a:gd name="T9" fmla="*/ 259 h 997"/>
                <a:gd name="T10" fmla="*/ 676 w 729"/>
                <a:gd name="T11" fmla="*/ 373 h 997"/>
                <a:gd name="T12" fmla="*/ 698 w 729"/>
                <a:gd name="T13" fmla="*/ 425 h 997"/>
                <a:gd name="T14" fmla="*/ 676 w 729"/>
                <a:gd name="T15" fmla="*/ 480 h 997"/>
                <a:gd name="T16" fmla="*/ 638 w 729"/>
                <a:gd name="T17" fmla="*/ 537 h 997"/>
                <a:gd name="T18" fmla="*/ 581 w 729"/>
                <a:gd name="T19" fmla="*/ 596 h 997"/>
                <a:gd name="T20" fmla="*/ 591 w 729"/>
                <a:gd name="T21" fmla="*/ 658 h 997"/>
                <a:gd name="T22" fmla="*/ 431 w 729"/>
                <a:gd name="T23" fmla="*/ 722 h 997"/>
                <a:gd name="T24" fmla="*/ 457 w 729"/>
                <a:gd name="T25" fmla="*/ 776 h 997"/>
                <a:gd name="T26" fmla="*/ 495 w 729"/>
                <a:gd name="T27" fmla="*/ 809 h 997"/>
                <a:gd name="T28" fmla="*/ 379 w 729"/>
                <a:gd name="T29" fmla="*/ 847 h 997"/>
                <a:gd name="T30" fmla="*/ 231 w 729"/>
                <a:gd name="T31" fmla="*/ 912 h 997"/>
                <a:gd name="T32" fmla="*/ 153 w 729"/>
                <a:gd name="T33" fmla="*/ 961 h 997"/>
                <a:gd name="T34" fmla="*/ 0 w 729"/>
                <a:gd name="T35" fmla="*/ 997 h 997"/>
                <a:gd name="T36" fmla="*/ 50 w 729"/>
                <a:gd name="T37" fmla="*/ 859 h 997"/>
                <a:gd name="T38" fmla="*/ 67 w 729"/>
                <a:gd name="T39" fmla="*/ 760 h 997"/>
                <a:gd name="T40" fmla="*/ 138 w 729"/>
                <a:gd name="T41" fmla="*/ 648 h 997"/>
                <a:gd name="T42" fmla="*/ 179 w 729"/>
                <a:gd name="T43" fmla="*/ 631 h 997"/>
                <a:gd name="T44" fmla="*/ 234 w 729"/>
                <a:gd name="T45" fmla="*/ 617 h 997"/>
                <a:gd name="T46" fmla="*/ 300 w 729"/>
                <a:gd name="T47" fmla="*/ 631 h 997"/>
                <a:gd name="T48" fmla="*/ 291 w 729"/>
                <a:gd name="T49" fmla="*/ 579 h 997"/>
                <a:gd name="T50" fmla="*/ 255 w 729"/>
                <a:gd name="T51" fmla="*/ 544 h 997"/>
                <a:gd name="T52" fmla="*/ 205 w 729"/>
                <a:gd name="T53" fmla="*/ 510 h 997"/>
                <a:gd name="T54" fmla="*/ 229 w 729"/>
                <a:gd name="T55" fmla="*/ 368 h 997"/>
                <a:gd name="T56" fmla="*/ 188 w 729"/>
                <a:gd name="T57" fmla="*/ 302 h 997"/>
                <a:gd name="T58" fmla="*/ 203 w 729"/>
                <a:gd name="T59" fmla="*/ 195 h 997"/>
                <a:gd name="T60" fmla="*/ 317 w 729"/>
                <a:gd name="T61" fmla="*/ 74 h 997"/>
                <a:gd name="T62" fmla="*/ 441 w 729"/>
                <a:gd name="T63" fmla="*/ 0 h 9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9"/>
                <a:gd name="T97" fmla="*/ 0 h 997"/>
                <a:gd name="T98" fmla="*/ 729 w 729"/>
                <a:gd name="T99" fmla="*/ 997 h 9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9" h="997">
                  <a:moveTo>
                    <a:pt x="441" y="0"/>
                  </a:moveTo>
                  <a:lnTo>
                    <a:pt x="479" y="67"/>
                  </a:lnTo>
                  <a:lnTo>
                    <a:pt x="491" y="157"/>
                  </a:lnTo>
                  <a:lnTo>
                    <a:pt x="493" y="276"/>
                  </a:lnTo>
                  <a:lnTo>
                    <a:pt x="538" y="351"/>
                  </a:lnTo>
                  <a:lnTo>
                    <a:pt x="550" y="380"/>
                  </a:lnTo>
                  <a:lnTo>
                    <a:pt x="595" y="380"/>
                  </a:lnTo>
                  <a:lnTo>
                    <a:pt x="629" y="290"/>
                  </a:lnTo>
                  <a:lnTo>
                    <a:pt x="669" y="261"/>
                  </a:lnTo>
                  <a:lnTo>
                    <a:pt x="729" y="259"/>
                  </a:lnTo>
                  <a:lnTo>
                    <a:pt x="703" y="309"/>
                  </a:lnTo>
                  <a:lnTo>
                    <a:pt x="676" y="373"/>
                  </a:lnTo>
                  <a:lnTo>
                    <a:pt x="676" y="394"/>
                  </a:lnTo>
                  <a:lnTo>
                    <a:pt x="698" y="425"/>
                  </a:lnTo>
                  <a:lnTo>
                    <a:pt x="693" y="456"/>
                  </a:lnTo>
                  <a:lnTo>
                    <a:pt x="676" y="480"/>
                  </a:lnTo>
                  <a:lnTo>
                    <a:pt x="662" y="496"/>
                  </a:lnTo>
                  <a:lnTo>
                    <a:pt x="638" y="537"/>
                  </a:lnTo>
                  <a:lnTo>
                    <a:pt x="619" y="567"/>
                  </a:lnTo>
                  <a:lnTo>
                    <a:pt x="581" y="596"/>
                  </a:lnTo>
                  <a:lnTo>
                    <a:pt x="581" y="634"/>
                  </a:lnTo>
                  <a:lnTo>
                    <a:pt x="591" y="658"/>
                  </a:lnTo>
                  <a:lnTo>
                    <a:pt x="531" y="707"/>
                  </a:lnTo>
                  <a:lnTo>
                    <a:pt x="431" y="722"/>
                  </a:lnTo>
                  <a:lnTo>
                    <a:pt x="431" y="769"/>
                  </a:lnTo>
                  <a:lnTo>
                    <a:pt x="457" y="776"/>
                  </a:lnTo>
                  <a:lnTo>
                    <a:pt x="495" y="783"/>
                  </a:lnTo>
                  <a:lnTo>
                    <a:pt x="495" y="809"/>
                  </a:lnTo>
                  <a:lnTo>
                    <a:pt x="486" y="833"/>
                  </a:lnTo>
                  <a:lnTo>
                    <a:pt x="379" y="847"/>
                  </a:lnTo>
                  <a:lnTo>
                    <a:pt x="324" y="885"/>
                  </a:lnTo>
                  <a:lnTo>
                    <a:pt x="231" y="912"/>
                  </a:lnTo>
                  <a:lnTo>
                    <a:pt x="186" y="931"/>
                  </a:lnTo>
                  <a:lnTo>
                    <a:pt x="153" y="961"/>
                  </a:lnTo>
                  <a:lnTo>
                    <a:pt x="50" y="990"/>
                  </a:lnTo>
                  <a:lnTo>
                    <a:pt x="0" y="997"/>
                  </a:lnTo>
                  <a:lnTo>
                    <a:pt x="17" y="909"/>
                  </a:lnTo>
                  <a:lnTo>
                    <a:pt x="50" y="859"/>
                  </a:lnTo>
                  <a:lnTo>
                    <a:pt x="60" y="800"/>
                  </a:lnTo>
                  <a:lnTo>
                    <a:pt x="67" y="760"/>
                  </a:lnTo>
                  <a:lnTo>
                    <a:pt x="117" y="658"/>
                  </a:lnTo>
                  <a:lnTo>
                    <a:pt x="138" y="648"/>
                  </a:lnTo>
                  <a:lnTo>
                    <a:pt x="162" y="648"/>
                  </a:lnTo>
                  <a:lnTo>
                    <a:pt x="179" y="631"/>
                  </a:lnTo>
                  <a:lnTo>
                    <a:pt x="212" y="629"/>
                  </a:lnTo>
                  <a:lnTo>
                    <a:pt x="234" y="617"/>
                  </a:lnTo>
                  <a:lnTo>
                    <a:pt x="267" y="617"/>
                  </a:lnTo>
                  <a:lnTo>
                    <a:pt x="300" y="631"/>
                  </a:lnTo>
                  <a:lnTo>
                    <a:pt x="303" y="608"/>
                  </a:lnTo>
                  <a:lnTo>
                    <a:pt x="291" y="579"/>
                  </a:lnTo>
                  <a:lnTo>
                    <a:pt x="293" y="539"/>
                  </a:lnTo>
                  <a:lnTo>
                    <a:pt x="255" y="544"/>
                  </a:lnTo>
                  <a:lnTo>
                    <a:pt x="217" y="541"/>
                  </a:lnTo>
                  <a:lnTo>
                    <a:pt x="205" y="510"/>
                  </a:lnTo>
                  <a:lnTo>
                    <a:pt x="236" y="397"/>
                  </a:lnTo>
                  <a:lnTo>
                    <a:pt x="229" y="368"/>
                  </a:lnTo>
                  <a:lnTo>
                    <a:pt x="198" y="328"/>
                  </a:lnTo>
                  <a:lnTo>
                    <a:pt x="188" y="302"/>
                  </a:lnTo>
                  <a:lnTo>
                    <a:pt x="203" y="221"/>
                  </a:lnTo>
                  <a:lnTo>
                    <a:pt x="203" y="195"/>
                  </a:lnTo>
                  <a:lnTo>
                    <a:pt x="224" y="138"/>
                  </a:lnTo>
                  <a:lnTo>
                    <a:pt x="317" y="74"/>
                  </a:lnTo>
                  <a:lnTo>
                    <a:pt x="422" y="14"/>
                  </a:lnTo>
                  <a:lnTo>
                    <a:pt x="441" y="0"/>
                  </a:lnTo>
                  <a:close/>
                </a:path>
              </a:pathLst>
            </a:custGeom>
            <a:solidFill>
              <a:srgbClr val="FFC4B8"/>
            </a:solidFill>
            <a:ln w="9525">
              <a:noFill/>
              <a:round/>
              <a:headEnd/>
              <a:tailEnd/>
            </a:ln>
          </p:spPr>
          <p:txBody>
            <a:bodyPr/>
            <a:lstStyle/>
            <a:p>
              <a:endParaRPr lang="en-US">
                <a:latin typeface="Calibri" pitchFamily="34" charset="0"/>
              </a:endParaRPr>
            </a:p>
          </p:txBody>
        </p:sp>
        <p:sp>
          <p:nvSpPr>
            <p:cNvPr id="23699" name="Freeform 382"/>
            <p:cNvSpPr>
              <a:spLocks/>
            </p:cNvSpPr>
            <p:nvPr/>
          </p:nvSpPr>
          <p:spPr bwMode="auto">
            <a:xfrm>
              <a:off x="2054" y="55"/>
              <a:ext cx="595" cy="515"/>
            </a:xfrm>
            <a:custGeom>
              <a:avLst/>
              <a:gdLst>
                <a:gd name="T0" fmla="*/ 488 w 595"/>
                <a:gd name="T1" fmla="*/ 47 h 515"/>
                <a:gd name="T2" fmla="*/ 550 w 595"/>
                <a:gd name="T3" fmla="*/ 109 h 515"/>
                <a:gd name="T4" fmla="*/ 590 w 595"/>
                <a:gd name="T5" fmla="*/ 175 h 515"/>
                <a:gd name="T6" fmla="*/ 595 w 595"/>
                <a:gd name="T7" fmla="*/ 213 h 515"/>
                <a:gd name="T8" fmla="*/ 557 w 595"/>
                <a:gd name="T9" fmla="*/ 208 h 515"/>
                <a:gd name="T10" fmla="*/ 535 w 595"/>
                <a:gd name="T11" fmla="*/ 218 h 515"/>
                <a:gd name="T12" fmla="*/ 521 w 595"/>
                <a:gd name="T13" fmla="*/ 232 h 515"/>
                <a:gd name="T14" fmla="*/ 505 w 595"/>
                <a:gd name="T15" fmla="*/ 218 h 515"/>
                <a:gd name="T16" fmla="*/ 488 w 595"/>
                <a:gd name="T17" fmla="*/ 227 h 515"/>
                <a:gd name="T18" fmla="*/ 476 w 595"/>
                <a:gd name="T19" fmla="*/ 249 h 515"/>
                <a:gd name="T20" fmla="*/ 521 w 595"/>
                <a:gd name="T21" fmla="*/ 327 h 515"/>
                <a:gd name="T22" fmla="*/ 557 w 595"/>
                <a:gd name="T23" fmla="*/ 339 h 515"/>
                <a:gd name="T24" fmla="*/ 571 w 595"/>
                <a:gd name="T25" fmla="*/ 339 h 515"/>
                <a:gd name="T26" fmla="*/ 550 w 595"/>
                <a:gd name="T27" fmla="*/ 377 h 515"/>
                <a:gd name="T28" fmla="*/ 497 w 595"/>
                <a:gd name="T29" fmla="*/ 382 h 515"/>
                <a:gd name="T30" fmla="*/ 457 w 595"/>
                <a:gd name="T31" fmla="*/ 398 h 515"/>
                <a:gd name="T32" fmla="*/ 443 w 595"/>
                <a:gd name="T33" fmla="*/ 479 h 515"/>
                <a:gd name="T34" fmla="*/ 426 w 595"/>
                <a:gd name="T35" fmla="*/ 510 h 515"/>
                <a:gd name="T36" fmla="*/ 366 w 595"/>
                <a:gd name="T37" fmla="*/ 515 h 515"/>
                <a:gd name="T38" fmla="*/ 355 w 595"/>
                <a:gd name="T39" fmla="*/ 446 h 515"/>
                <a:gd name="T40" fmla="*/ 305 w 595"/>
                <a:gd name="T41" fmla="*/ 398 h 515"/>
                <a:gd name="T42" fmla="*/ 297 w 595"/>
                <a:gd name="T43" fmla="*/ 310 h 515"/>
                <a:gd name="T44" fmla="*/ 305 w 595"/>
                <a:gd name="T45" fmla="*/ 249 h 515"/>
                <a:gd name="T46" fmla="*/ 305 w 595"/>
                <a:gd name="T47" fmla="*/ 204 h 515"/>
                <a:gd name="T48" fmla="*/ 290 w 595"/>
                <a:gd name="T49" fmla="*/ 180 h 515"/>
                <a:gd name="T50" fmla="*/ 283 w 595"/>
                <a:gd name="T51" fmla="*/ 168 h 515"/>
                <a:gd name="T52" fmla="*/ 278 w 595"/>
                <a:gd name="T53" fmla="*/ 132 h 515"/>
                <a:gd name="T54" fmla="*/ 245 w 595"/>
                <a:gd name="T55" fmla="*/ 137 h 515"/>
                <a:gd name="T56" fmla="*/ 169 w 595"/>
                <a:gd name="T57" fmla="*/ 168 h 515"/>
                <a:gd name="T58" fmla="*/ 86 w 595"/>
                <a:gd name="T59" fmla="*/ 235 h 515"/>
                <a:gd name="T60" fmla="*/ 7 w 595"/>
                <a:gd name="T61" fmla="*/ 246 h 515"/>
                <a:gd name="T62" fmla="*/ 0 w 595"/>
                <a:gd name="T63" fmla="*/ 213 h 515"/>
                <a:gd name="T64" fmla="*/ 12 w 595"/>
                <a:gd name="T65" fmla="*/ 185 h 515"/>
                <a:gd name="T66" fmla="*/ 62 w 595"/>
                <a:gd name="T67" fmla="*/ 111 h 515"/>
                <a:gd name="T68" fmla="*/ 190 w 595"/>
                <a:gd name="T69" fmla="*/ 28 h 515"/>
                <a:gd name="T70" fmla="*/ 312 w 595"/>
                <a:gd name="T71" fmla="*/ 2 h 515"/>
                <a:gd name="T72" fmla="*/ 383 w 595"/>
                <a:gd name="T73" fmla="*/ 0 h 515"/>
                <a:gd name="T74" fmla="*/ 397 w 595"/>
                <a:gd name="T75" fmla="*/ 35 h 515"/>
                <a:gd name="T76" fmla="*/ 443 w 595"/>
                <a:gd name="T77" fmla="*/ 4 h 515"/>
                <a:gd name="T78" fmla="*/ 485 w 595"/>
                <a:gd name="T79" fmla="*/ 4 h 515"/>
                <a:gd name="T80" fmla="*/ 488 w 595"/>
                <a:gd name="T81" fmla="*/ 47 h 515"/>
                <a:gd name="T82" fmla="*/ 488 w 595"/>
                <a:gd name="T83" fmla="*/ 47 h 5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5"/>
                <a:gd name="T127" fmla="*/ 0 h 515"/>
                <a:gd name="T128" fmla="*/ 595 w 595"/>
                <a:gd name="T129" fmla="*/ 515 h 5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5" h="515">
                  <a:moveTo>
                    <a:pt x="488" y="47"/>
                  </a:moveTo>
                  <a:lnTo>
                    <a:pt x="550" y="109"/>
                  </a:lnTo>
                  <a:lnTo>
                    <a:pt x="590" y="175"/>
                  </a:lnTo>
                  <a:lnTo>
                    <a:pt x="595" y="213"/>
                  </a:lnTo>
                  <a:lnTo>
                    <a:pt x="557" y="208"/>
                  </a:lnTo>
                  <a:lnTo>
                    <a:pt x="535" y="218"/>
                  </a:lnTo>
                  <a:lnTo>
                    <a:pt x="521" y="232"/>
                  </a:lnTo>
                  <a:lnTo>
                    <a:pt x="505" y="218"/>
                  </a:lnTo>
                  <a:lnTo>
                    <a:pt x="488" y="227"/>
                  </a:lnTo>
                  <a:lnTo>
                    <a:pt x="476" y="249"/>
                  </a:lnTo>
                  <a:lnTo>
                    <a:pt x="521" y="327"/>
                  </a:lnTo>
                  <a:lnTo>
                    <a:pt x="557" y="339"/>
                  </a:lnTo>
                  <a:lnTo>
                    <a:pt x="571" y="339"/>
                  </a:lnTo>
                  <a:lnTo>
                    <a:pt x="550" y="377"/>
                  </a:lnTo>
                  <a:lnTo>
                    <a:pt x="497" y="382"/>
                  </a:lnTo>
                  <a:lnTo>
                    <a:pt x="457" y="398"/>
                  </a:lnTo>
                  <a:lnTo>
                    <a:pt x="443" y="479"/>
                  </a:lnTo>
                  <a:lnTo>
                    <a:pt x="426" y="510"/>
                  </a:lnTo>
                  <a:lnTo>
                    <a:pt x="366" y="515"/>
                  </a:lnTo>
                  <a:lnTo>
                    <a:pt x="355" y="446"/>
                  </a:lnTo>
                  <a:lnTo>
                    <a:pt x="305" y="398"/>
                  </a:lnTo>
                  <a:lnTo>
                    <a:pt x="297" y="310"/>
                  </a:lnTo>
                  <a:lnTo>
                    <a:pt x="305" y="249"/>
                  </a:lnTo>
                  <a:lnTo>
                    <a:pt x="305" y="204"/>
                  </a:lnTo>
                  <a:lnTo>
                    <a:pt x="290" y="180"/>
                  </a:lnTo>
                  <a:lnTo>
                    <a:pt x="283" y="168"/>
                  </a:lnTo>
                  <a:lnTo>
                    <a:pt x="278" y="132"/>
                  </a:lnTo>
                  <a:lnTo>
                    <a:pt x="245" y="137"/>
                  </a:lnTo>
                  <a:lnTo>
                    <a:pt x="169" y="168"/>
                  </a:lnTo>
                  <a:lnTo>
                    <a:pt x="86" y="235"/>
                  </a:lnTo>
                  <a:lnTo>
                    <a:pt x="7" y="246"/>
                  </a:lnTo>
                  <a:lnTo>
                    <a:pt x="0" y="213"/>
                  </a:lnTo>
                  <a:lnTo>
                    <a:pt x="12" y="185"/>
                  </a:lnTo>
                  <a:lnTo>
                    <a:pt x="62" y="111"/>
                  </a:lnTo>
                  <a:lnTo>
                    <a:pt x="190" y="28"/>
                  </a:lnTo>
                  <a:lnTo>
                    <a:pt x="312" y="2"/>
                  </a:lnTo>
                  <a:lnTo>
                    <a:pt x="383" y="0"/>
                  </a:lnTo>
                  <a:lnTo>
                    <a:pt x="397" y="35"/>
                  </a:lnTo>
                  <a:lnTo>
                    <a:pt x="443" y="4"/>
                  </a:lnTo>
                  <a:lnTo>
                    <a:pt x="485" y="4"/>
                  </a:lnTo>
                  <a:lnTo>
                    <a:pt x="488" y="47"/>
                  </a:lnTo>
                  <a:close/>
                </a:path>
              </a:pathLst>
            </a:custGeom>
            <a:solidFill>
              <a:srgbClr val="756969"/>
            </a:solidFill>
            <a:ln w="9525">
              <a:noFill/>
              <a:round/>
              <a:headEnd/>
              <a:tailEnd/>
            </a:ln>
          </p:spPr>
          <p:txBody>
            <a:bodyPr/>
            <a:lstStyle/>
            <a:p>
              <a:endParaRPr lang="en-US">
                <a:latin typeface="Calibri" pitchFamily="34" charset="0"/>
              </a:endParaRPr>
            </a:p>
          </p:txBody>
        </p:sp>
        <p:sp>
          <p:nvSpPr>
            <p:cNvPr id="23700" name="Freeform 383"/>
            <p:cNvSpPr>
              <a:spLocks/>
            </p:cNvSpPr>
            <p:nvPr/>
          </p:nvSpPr>
          <p:spPr bwMode="auto">
            <a:xfrm>
              <a:off x="2321" y="97"/>
              <a:ext cx="292" cy="169"/>
            </a:xfrm>
            <a:custGeom>
              <a:avLst/>
              <a:gdLst>
                <a:gd name="T0" fmla="*/ 0 w 292"/>
                <a:gd name="T1" fmla="*/ 38 h 169"/>
                <a:gd name="T2" fmla="*/ 61 w 292"/>
                <a:gd name="T3" fmla="*/ 62 h 169"/>
                <a:gd name="T4" fmla="*/ 126 w 292"/>
                <a:gd name="T5" fmla="*/ 88 h 169"/>
                <a:gd name="T6" fmla="*/ 183 w 292"/>
                <a:gd name="T7" fmla="*/ 114 h 169"/>
                <a:gd name="T8" fmla="*/ 180 w 292"/>
                <a:gd name="T9" fmla="*/ 76 h 169"/>
                <a:gd name="T10" fmla="*/ 238 w 292"/>
                <a:gd name="T11" fmla="*/ 128 h 169"/>
                <a:gd name="T12" fmla="*/ 292 w 292"/>
                <a:gd name="T13" fmla="*/ 169 h 169"/>
                <a:gd name="T14" fmla="*/ 292 w 292"/>
                <a:gd name="T15" fmla="*/ 133 h 169"/>
                <a:gd name="T16" fmla="*/ 247 w 292"/>
                <a:gd name="T17" fmla="*/ 76 h 169"/>
                <a:gd name="T18" fmla="*/ 173 w 292"/>
                <a:gd name="T19" fmla="*/ 36 h 169"/>
                <a:gd name="T20" fmla="*/ 99 w 292"/>
                <a:gd name="T21" fmla="*/ 0 h 169"/>
                <a:gd name="T22" fmla="*/ 116 w 292"/>
                <a:gd name="T23" fmla="*/ 34 h 169"/>
                <a:gd name="T24" fmla="*/ 45 w 292"/>
                <a:gd name="T25" fmla="*/ 31 h 169"/>
                <a:gd name="T26" fmla="*/ 0 w 292"/>
                <a:gd name="T27" fmla="*/ 38 h 169"/>
                <a:gd name="T28" fmla="*/ 0 w 292"/>
                <a:gd name="T29" fmla="*/ 3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69"/>
                <a:gd name="T47" fmla="*/ 292 w 29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69">
                  <a:moveTo>
                    <a:pt x="0" y="38"/>
                  </a:moveTo>
                  <a:lnTo>
                    <a:pt x="61" y="62"/>
                  </a:lnTo>
                  <a:lnTo>
                    <a:pt x="126" y="88"/>
                  </a:lnTo>
                  <a:lnTo>
                    <a:pt x="183" y="114"/>
                  </a:lnTo>
                  <a:lnTo>
                    <a:pt x="180" y="76"/>
                  </a:lnTo>
                  <a:lnTo>
                    <a:pt x="238" y="128"/>
                  </a:lnTo>
                  <a:lnTo>
                    <a:pt x="292" y="169"/>
                  </a:lnTo>
                  <a:lnTo>
                    <a:pt x="292" y="133"/>
                  </a:lnTo>
                  <a:lnTo>
                    <a:pt x="247" y="76"/>
                  </a:lnTo>
                  <a:lnTo>
                    <a:pt x="173" y="36"/>
                  </a:lnTo>
                  <a:lnTo>
                    <a:pt x="99" y="0"/>
                  </a:lnTo>
                  <a:lnTo>
                    <a:pt x="116" y="34"/>
                  </a:lnTo>
                  <a:lnTo>
                    <a:pt x="45" y="31"/>
                  </a:lnTo>
                  <a:lnTo>
                    <a:pt x="0" y="38"/>
                  </a:lnTo>
                  <a:close/>
                </a:path>
              </a:pathLst>
            </a:custGeom>
            <a:solidFill>
              <a:srgbClr val="4D4D4D"/>
            </a:solidFill>
            <a:ln w="9525">
              <a:noFill/>
              <a:round/>
              <a:headEnd/>
              <a:tailEnd/>
            </a:ln>
          </p:spPr>
          <p:txBody>
            <a:bodyPr/>
            <a:lstStyle/>
            <a:p>
              <a:endParaRPr lang="en-US">
                <a:latin typeface="Calibri" pitchFamily="34" charset="0"/>
              </a:endParaRPr>
            </a:p>
          </p:txBody>
        </p:sp>
        <p:sp>
          <p:nvSpPr>
            <p:cNvPr id="23701" name="Freeform 384"/>
            <p:cNvSpPr>
              <a:spLocks/>
            </p:cNvSpPr>
            <p:nvPr/>
          </p:nvSpPr>
          <p:spPr bwMode="auto">
            <a:xfrm>
              <a:off x="2109" y="59"/>
              <a:ext cx="288" cy="136"/>
            </a:xfrm>
            <a:custGeom>
              <a:avLst/>
              <a:gdLst>
                <a:gd name="T0" fmla="*/ 235 w 288"/>
                <a:gd name="T1" fmla="*/ 0 h 136"/>
                <a:gd name="T2" fmla="*/ 131 w 288"/>
                <a:gd name="T3" fmla="*/ 31 h 136"/>
                <a:gd name="T4" fmla="*/ 35 w 288"/>
                <a:gd name="T5" fmla="*/ 88 h 136"/>
                <a:gd name="T6" fmla="*/ 0 w 288"/>
                <a:gd name="T7" fmla="*/ 117 h 136"/>
                <a:gd name="T8" fmla="*/ 33 w 288"/>
                <a:gd name="T9" fmla="*/ 136 h 136"/>
                <a:gd name="T10" fmla="*/ 43 w 288"/>
                <a:gd name="T11" fmla="*/ 107 h 136"/>
                <a:gd name="T12" fmla="*/ 95 w 288"/>
                <a:gd name="T13" fmla="*/ 114 h 136"/>
                <a:gd name="T14" fmla="*/ 135 w 288"/>
                <a:gd name="T15" fmla="*/ 93 h 136"/>
                <a:gd name="T16" fmla="*/ 147 w 288"/>
                <a:gd name="T17" fmla="*/ 60 h 136"/>
                <a:gd name="T18" fmla="*/ 176 w 288"/>
                <a:gd name="T19" fmla="*/ 67 h 136"/>
                <a:gd name="T20" fmla="*/ 219 w 288"/>
                <a:gd name="T21" fmla="*/ 24 h 136"/>
                <a:gd name="T22" fmla="*/ 288 w 288"/>
                <a:gd name="T23" fmla="*/ 15 h 136"/>
                <a:gd name="T24" fmla="*/ 235 w 288"/>
                <a:gd name="T25" fmla="*/ 0 h 136"/>
                <a:gd name="T26" fmla="*/ 235 w 288"/>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36"/>
                <a:gd name="T44" fmla="*/ 288 w 288"/>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36">
                  <a:moveTo>
                    <a:pt x="235" y="0"/>
                  </a:moveTo>
                  <a:lnTo>
                    <a:pt x="131" y="31"/>
                  </a:lnTo>
                  <a:lnTo>
                    <a:pt x="35" y="88"/>
                  </a:lnTo>
                  <a:lnTo>
                    <a:pt x="0" y="117"/>
                  </a:lnTo>
                  <a:lnTo>
                    <a:pt x="33" y="136"/>
                  </a:lnTo>
                  <a:lnTo>
                    <a:pt x="43" y="107"/>
                  </a:lnTo>
                  <a:lnTo>
                    <a:pt x="95" y="114"/>
                  </a:lnTo>
                  <a:lnTo>
                    <a:pt x="135" y="93"/>
                  </a:lnTo>
                  <a:lnTo>
                    <a:pt x="147" y="60"/>
                  </a:lnTo>
                  <a:lnTo>
                    <a:pt x="176" y="67"/>
                  </a:lnTo>
                  <a:lnTo>
                    <a:pt x="219" y="24"/>
                  </a:lnTo>
                  <a:lnTo>
                    <a:pt x="288" y="15"/>
                  </a:lnTo>
                  <a:lnTo>
                    <a:pt x="235"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2" name="Freeform 385"/>
            <p:cNvSpPr>
              <a:spLocks/>
            </p:cNvSpPr>
            <p:nvPr/>
          </p:nvSpPr>
          <p:spPr bwMode="auto">
            <a:xfrm>
              <a:off x="2359" y="271"/>
              <a:ext cx="211" cy="130"/>
            </a:xfrm>
            <a:custGeom>
              <a:avLst/>
              <a:gdLst>
                <a:gd name="T0" fmla="*/ 61 w 211"/>
                <a:gd name="T1" fmla="*/ 2 h 130"/>
                <a:gd name="T2" fmla="*/ 95 w 211"/>
                <a:gd name="T3" fmla="*/ 28 h 130"/>
                <a:gd name="T4" fmla="*/ 135 w 211"/>
                <a:gd name="T5" fmla="*/ 49 h 130"/>
                <a:gd name="T6" fmla="*/ 171 w 211"/>
                <a:gd name="T7" fmla="*/ 49 h 130"/>
                <a:gd name="T8" fmla="*/ 211 w 211"/>
                <a:gd name="T9" fmla="*/ 130 h 130"/>
                <a:gd name="T10" fmla="*/ 138 w 211"/>
                <a:gd name="T11" fmla="*/ 104 h 130"/>
                <a:gd name="T12" fmla="*/ 81 w 211"/>
                <a:gd name="T13" fmla="*/ 40 h 130"/>
                <a:gd name="T14" fmla="*/ 83 w 211"/>
                <a:gd name="T15" fmla="*/ 83 h 130"/>
                <a:gd name="T16" fmla="*/ 0 w 211"/>
                <a:gd name="T17" fmla="*/ 11 h 130"/>
                <a:gd name="T18" fmla="*/ 47 w 211"/>
                <a:gd name="T19" fmla="*/ 28 h 130"/>
                <a:gd name="T20" fmla="*/ 40 w 211"/>
                <a:gd name="T21" fmla="*/ 0 h 130"/>
                <a:gd name="T22" fmla="*/ 61 w 211"/>
                <a:gd name="T23" fmla="*/ 2 h 130"/>
                <a:gd name="T24" fmla="*/ 61 w 211"/>
                <a:gd name="T25" fmla="*/ 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130"/>
                <a:gd name="T41" fmla="*/ 211 w 21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130">
                  <a:moveTo>
                    <a:pt x="61" y="2"/>
                  </a:moveTo>
                  <a:lnTo>
                    <a:pt x="95" y="28"/>
                  </a:lnTo>
                  <a:lnTo>
                    <a:pt x="135" y="49"/>
                  </a:lnTo>
                  <a:lnTo>
                    <a:pt x="171" y="49"/>
                  </a:lnTo>
                  <a:lnTo>
                    <a:pt x="211" y="130"/>
                  </a:lnTo>
                  <a:lnTo>
                    <a:pt x="138" y="104"/>
                  </a:lnTo>
                  <a:lnTo>
                    <a:pt x="81" y="40"/>
                  </a:lnTo>
                  <a:lnTo>
                    <a:pt x="83" y="83"/>
                  </a:lnTo>
                  <a:lnTo>
                    <a:pt x="0" y="11"/>
                  </a:lnTo>
                  <a:lnTo>
                    <a:pt x="47" y="28"/>
                  </a:lnTo>
                  <a:lnTo>
                    <a:pt x="40" y="0"/>
                  </a:lnTo>
                  <a:lnTo>
                    <a:pt x="61" y="2"/>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3" name="Freeform 386"/>
            <p:cNvSpPr>
              <a:spLocks/>
            </p:cNvSpPr>
            <p:nvPr/>
          </p:nvSpPr>
          <p:spPr bwMode="auto">
            <a:xfrm>
              <a:off x="2378" y="342"/>
              <a:ext cx="204" cy="107"/>
            </a:xfrm>
            <a:custGeom>
              <a:avLst/>
              <a:gdLst>
                <a:gd name="T0" fmla="*/ 0 w 204"/>
                <a:gd name="T1" fmla="*/ 0 h 107"/>
                <a:gd name="T2" fmla="*/ 31 w 204"/>
                <a:gd name="T3" fmla="*/ 66 h 107"/>
                <a:gd name="T4" fmla="*/ 135 w 204"/>
                <a:gd name="T5" fmla="*/ 107 h 107"/>
                <a:gd name="T6" fmla="*/ 171 w 204"/>
                <a:gd name="T7" fmla="*/ 92 h 107"/>
                <a:gd name="T8" fmla="*/ 157 w 204"/>
                <a:gd name="T9" fmla="*/ 80 h 107"/>
                <a:gd name="T10" fmla="*/ 204 w 204"/>
                <a:gd name="T11" fmla="*/ 69 h 107"/>
                <a:gd name="T12" fmla="*/ 181 w 204"/>
                <a:gd name="T13" fmla="*/ 50 h 107"/>
                <a:gd name="T14" fmla="*/ 78 w 204"/>
                <a:gd name="T15" fmla="*/ 12 h 107"/>
                <a:gd name="T16" fmla="*/ 88 w 204"/>
                <a:gd name="T17" fmla="*/ 47 h 107"/>
                <a:gd name="T18" fmla="*/ 54 w 204"/>
                <a:gd name="T19" fmla="*/ 23 h 107"/>
                <a:gd name="T20" fmla="*/ 42 w 204"/>
                <a:gd name="T21" fmla="*/ 7 h 107"/>
                <a:gd name="T22" fmla="*/ 0 w 204"/>
                <a:gd name="T23" fmla="*/ 0 h 107"/>
                <a:gd name="T24" fmla="*/ 0 w 20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107"/>
                <a:gd name="T41" fmla="*/ 204 w 20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107">
                  <a:moveTo>
                    <a:pt x="0" y="0"/>
                  </a:moveTo>
                  <a:lnTo>
                    <a:pt x="31" y="66"/>
                  </a:lnTo>
                  <a:lnTo>
                    <a:pt x="135" y="107"/>
                  </a:lnTo>
                  <a:lnTo>
                    <a:pt x="171" y="92"/>
                  </a:lnTo>
                  <a:lnTo>
                    <a:pt x="157" y="80"/>
                  </a:lnTo>
                  <a:lnTo>
                    <a:pt x="204" y="69"/>
                  </a:lnTo>
                  <a:lnTo>
                    <a:pt x="181" y="50"/>
                  </a:lnTo>
                  <a:lnTo>
                    <a:pt x="78" y="12"/>
                  </a:lnTo>
                  <a:lnTo>
                    <a:pt x="88" y="47"/>
                  </a:lnTo>
                  <a:lnTo>
                    <a:pt x="54" y="23"/>
                  </a:lnTo>
                  <a:lnTo>
                    <a:pt x="42" y="7"/>
                  </a:lnTo>
                  <a:lnTo>
                    <a:pt x="0" y="0"/>
                  </a:lnTo>
                  <a:close/>
                </a:path>
              </a:pathLst>
            </a:custGeom>
            <a:solidFill>
              <a:srgbClr val="A39494"/>
            </a:solidFill>
            <a:ln w="9525">
              <a:noFill/>
              <a:round/>
              <a:headEnd/>
              <a:tailEnd/>
            </a:ln>
          </p:spPr>
          <p:txBody>
            <a:bodyPr/>
            <a:lstStyle/>
            <a:p>
              <a:endParaRPr lang="en-US">
                <a:latin typeface="Calibri" pitchFamily="34" charset="0"/>
              </a:endParaRPr>
            </a:p>
          </p:txBody>
        </p:sp>
        <p:sp>
          <p:nvSpPr>
            <p:cNvPr id="23704" name="Freeform 387"/>
            <p:cNvSpPr>
              <a:spLocks/>
            </p:cNvSpPr>
            <p:nvPr/>
          </p:nvSpPr>
          <p:spPr bwMode="auto">
            <a:xfrm>
              <a:off x="2147" y="657"/>
              <a:ext cx="43" cy="36"/>
            </a:xfrm>
            <a:custGeom>
              <a:avLst/>
              <a:gdLst>
                <a:gd name="T0" fmla="*/ 43 w 43"/>
                <a:gd name="T1" fmla="*/ 0 h 36"/>
                <a:gd name="T2" fmla="*/ 12 w 43"/>
                <a:gd name="T3" fmla="*/ 15 h 36"/>
                <a:gd name="T4" fmla="*/ 0 w 43"/>
                <a:gd name="T5" fmla="*/ 36 h 36"/>
                <a:gd name="T6" fmla="*/ 35 w 43"/>
                <a:gd name="T7" fmla="*/ 26 h 36"/>
                <a:gd name="T8" fmla="*/ 43 w 43"/>
                <a:gd name="T9" fmla="*/ 0 h 36"/>
                <a:gd name="T10" fmla="*/ 43 w 43"/>
                <a:gd name="T11" fmla="*/ 0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43" y="0"/>
                  </a:moveTo>
                  <a:lnTo>
                    <a:pt x="12" y="15"/>
                  </a:lnTo>
                  <a:lnTo>
                    <a:pt x="0" y="36"/>
                  </a:lnTo>
                  <a:lnTo>
                    <a:pt x="35" y="26"/>
                  </a:lnTo>
                  <a:lnTo>
                    <a:pt x="43"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5" name="Freeform 388"/>
            <p:cNvSpPr>
              <a:spLocks/>
            </p:cNvSpPr>
            <p:nvPr/>
          </p:nvSpPr>
          <p:spPr bwMode="auto">
            <a:xfrm>
              <a:off x="2087" y="581"/>
              <a:ext cx="60" cy="121"/>
            </a:xfrm>
            <a:custGeom>
              <a:avLst/>
              <a:gdLst>
                <a:gd name="T0" fmla="*/ 31 w 60"/>
                <a:gd name="T1" fmla="*/ 0 h 121"/>
                <a:gd name="T2" fmla="*/ 0 w 60"/>
                <a:gd name="T3" fmla="*/ 102 h 121"/>
                <a:gd name="T4" fmla="*/ 19 w 60"/>
                <a:gd name="T5" fmla="*/ 121 h 121"/>
                <a:gd name="T6" fmla="*/ 43 w 60"/>
                <a:gd name="T7" fmla="*/ 117 h 121"/>
                <a:gd name="T8" fmla="*/ 60 w 60"/>
                <a:gd name="T9" fmla="*/ 74 h 121"/>
                <a:gd name="T10" fmla="*/ 45 w 60"/>
                <a:gd name="T11" fmla="*/ 62 h 121"/>
                <a:gd name="T12" fmla="*/ 38 w 60"/>
                <a:gd name="T13" fmla="*/ 34 h 121"/>
                <a:gd name="T14" fmla="*/ 50 w 60"/>
                <a:gd name="T15" fmla="*/ 10 h 121"/>
                <a:gd name="T16" fmla="*/ 31 w 60"/>
                <a:gd name="T17" fmla="*/ 0 h 121"/>
                <a:gd name="T18" fmla="*/ 31 w 60"/>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1"/>
                <a:gd name="T32" fmla="*/ 60 w 60"/>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1">
                  <a:moveTo>
                    <a:pt x="31" y="0"/>
                  </a:moveTo>
                  <a:lnTo>
                    <a:pt x="0" y="102"/>
                  </a:lnTo>
                  <a:lnTo>
                    <a:pt x="19" y="121"/>
                  </a:lnTo>
                  <a:lnTo>
                    <a:pt x="43" y="117"/>
                  </a:lnTo>
                  <a:lnTo>
                    <a:pt x="60" y="74"/>
                  </a:lnTo>
                  <a:lnTo>
                    <a:pt x="45" y="62"/>
                  </a:lnTo>
                  <a:lnTo>
                    <a:pt x="38" y="34"/>
                  </a:lnTo>
                  <a:lnTo>
                    <a:pt x="50" y="10"/>
                  </a:lnTo>
                  <a:lnTo>
                    <a:pt x="31"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6" name="Freeform 389"/>
            <p:cNvSpPr>
              <a:spLocks/>
            </p:cNvSpPr>
            <p:nvPr/>
          </p:nvSpPr>
          <p:spPr bwMode="auto">
            <a:xfrm>
              <a:off x="2192" y="655"/>
              <a:ext cx="107" cy="95"/>
            </a:xfrm>
            <a:custGeom>
              <a:avLst/>
              <a:gdLst>
                <a:gd name="T0" fmla="*/ 5 w 107"/>
                <a:gd name="T1" fmla="*/ 0 h 95"/>
                <a:gd name="T2" fmla="*/ 33 w 107"/>
                <a:gd name="T3" fmla="*/ 19 h 95"/>
                <a:gd name="T4" fmla="*/ 74 w 107"/>
                <a:gd name="T5" fmla="*/ 57 h 95"/>
                <a:gd name="T6" fmla="*/ 107 w 107"/>
                <a:gd name="T7" fmla="*/ 95 h 95"/>
                <a:gd name="T8" fmla="*/ 43 w 107"/>
                <a:gd name="T9" fmla="*/ 55 h 95"/>
                <a:gd name="T10" fmla="*/ 0 w 107"/>
                <a:gd name="T11" fmla="*/ 52 h 95"/>
                <a:gd name="T12" fmla="*/ 14 w 107"/>
                <a:gd name="T13" fmla="*/ 31 h 95"/>
                <a:gd name="T14" fmla="*/ 5 w 107"/>
                <a:gd name="T15" fmla="*/ 0 h 95"/>
                <a:gd name="T16" fmla="*/ 5 w 10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95"/>
                <a:gd name="T29" fmla="*/ 107 w 10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95">
                  <a:moveTo>
                    <a:pt x="5" y="0"/>
                  </a:moveTo>
                  <a:lnTo>
                    <a:pt x="33" y="19"/>
                  </a:lnTo>
                  <a:lnTo>
                    <a:pt x="74" y="57"/>
                  </a:lnTo>
                  <a:lnTo>
                    <a:pt x="107" y="95"/>
                  </a:lnTo>
                  <a:lnTo>
                    <a:pt x="43" y="55"/>
                  </a:lnTo>
                  <a:lnTo>
                    <a:pt x="0" y="52"/>
                  </a:lnTo>
                  <a:lnTo>
                    <a:pt x="14" y="31"/>
                  </a:lnTo>
                  <a:lnTo>
                    <a:pt x="5" y="0"/>
                  </a:lnTo>
                  <a:close/>
                </a:path>
              </a:pathLst>
            </a:custGeom>
            <a:solidFill>
              <a:srgbClr val="FFB5A8"/>
            </a:solidFill>
            <a:ln w="9525">
              <a:noFill/>
              <a:round/>
              <a:headEnd/>
              <a:tailEnd/>
            </a:ln>
          </p:spPr>
          <p:txBody>
            <a:bodyPr/>
            <a:lstStyle/>
            <a:p>
              <a:endParaRPr lang="en-US">
                <a:latin typeface="Calibri" pitchFamily="34" charset="0"/>
              </a:endParaRPr>
            </a:p>
          </p:txBody>
        </p:sp>
        <p:sp>
          <p:nvSpPr>
            <p:cNvPr id="23707" name="Freeform 390"/>
            <p:cNvSpPr>
              <a:spLocks/>
            </p:cNvSpPr>
            <p:nvPr/>
          </p:nvSpPr>
          <p:spPr bwMode="auto">
            <a:xfrm>
              <a:off x="2254" y="733"/>
              <a:ext cx="274" cy="254"/>
            </a:xfrm>
            <a:custGeom>
              <a:avLst/>
              <a:gdLst>
                <a:gd name="T0" fmla="*/ 17 w 274"/>
                <a:gd name="T1" fmla="*/ 38 h 254"/>
                <a:gd name="T2" fmla="*/ 40 w 274"/>
                <a:gd name="T3" fmla="*/ 64 h 254"/>
                <a:gd name="T4" fmla="*/ 64 w 274"/>
                <a:gd name="T5" fmla="*/ 71 h 254"/>
                <a:gd name="T6" fmla="*/ 90 w 274"/>
                <a:gd name="T7" fmla="*/ 79 h 254"/>
                <a:gd name="T8" fmla="*/ 124 w 274"/>
                <a:gd name="T9" fmla="*/ 90 h 254"/>
                <a:gd name="T10" fmla="*/ 181 w 274"/>
                <a:gd name="T11" fmla="*/ 64 h 254"/>
                <a:gd name="T12" fmla="*/ 195 w 274"/>
                <a:gd name="T13" fmla="*/ 12 h 254"/>
                <a:gd name="T14" fmla="*/ 243 w 274"/>
                <a:gd name="T15" fmla="*/ 0 h 254"/>
                <a:gd name="T16" fmla="*/ 202 w 274"/>
                <a:gd name="T17" fmla="*/ 38 h 254"/>
                <a:gd name="T18" fmla="*/ 202 w 274"/>
                <a:gd name="T19" fmla="*/ 76 h 254"/>
                <a:gd name="T20" fmla="*/ 212 w 274"/>
                <a:gd name="T21" fmla="*/ 95 h 254"/>
                <a:gd name="T22" fmla="*/ 274 w 274"/>
                <a:gd name="T23" fmla="*/ 98 h 254"/>
                <a:gd name="T24" fmla="*/ 271 w 274"/>
                <a:gd name="T25" fmla="*/ 155 h 254"/>
                <a:gd name="T26" fmla="*/ 274 w 274"/>
                <a:gd name="T27" fmla="*/ 176 h 254"/>
                <a:gd name="T28" fmla="*/ 209 w 274"/>
                <a:gd name="T29" fmla="*/ 254 h 254"/>
                <a:gd name="T30" fmla="*/ 166 w 274"/>
                <a:gd name="T31" fmla="*/ 207 h 254"/>
                <a:gd name="T32" fmla="*/ 166 w 274"/>
                <a:gd name="T33" fmla="*/ 181 h 254"/>
                <a:gd name="T34" fmla="*/ 50 w 274"/>
                <a:gd name="T35" fmla="*/ 169 h 254"/>
                <a:gd name="T36" fmla="*/ 45 w 274"/>
                <a:gd name="T37" fmla="*/ 145 h 254"/>
                <a:gd name="T38" fmla="*/ 95 w 274"/>
                <a:gd name="T39" fmla="*/ 107 h 254"/>
                <a:gd name="T40" fmla="*/ 33 w 274"/>
                <a:gd name="T41" fmla="*/ 95 h 254"/>
                <a:gd name="T42" fmla="*/ 0 w 274"/>
                <a:gd name="T43" fmla="*/ 79 h 254"/>
                <a:gd name="T44" fmla="*/ 17 w 274"/>
                <a:gd name="T45" fmla="*/ 71 h 254"/>
                <a:gd name="T46" fmla="*/ 17 w 274"/>
                <a:gd name="T47" fmla="*/ 38 h 254"/>
                <a:gd name="T48" fmla="*/ 17 w 274"/>
                <a:gd name="T49" fmla="*/ 38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4"/>
                <a:gd name="T76" fmla="*/ 0 h 254"/>
                <a:gd name="T77" fmla="*/ 274 w 274"/>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4" h="254">
                  <a:moveTo>
                    <a:pt x="17" y="38"/>
                  </a:moveTo>
                  <a:lnTo>
                    <a:pt x="40" y="64"/>
                  </a:lnTo>
                  <a:lnTo>
                    <a:pt x="64" y="71"/>
                  </a:lnTo>
                  <a:lnTo>
                    <a:pt x="90" y="79"/>
                  </a:lnTo>
                  <a:lnTo>
                    <a:pt x="124" y="90"/>
                  </a:lnTo>
                  <a:lnTo>
                    <a:pt x="181" y="64"/>
                  </a:lnTo>
                  <a:lnTo>
                    <a:pt x="195" y="12"/>
                  </a:lnTo>
                  <a:lnTo>
                    <a:pt x="243" y="0"/>
                  </a:lnTo>
                  <a:lnTo>
                    <a:pt x="202" y="38"/>
                  </a:lnTo>
                  <a:lnTo>
                    <a:pt x="202" y="76"/>
                  </a:lnTo>
                  <a:lnTo>
                    <a:pt x="212" y="95"/>
                  </a:lnTo>
                  <a:lnTo>
                    <a:pt x="274" y="98"/>
                  </a:lnTo>
                  <a:lnTo>
                    <a:pt x="271" y="155"/>
                  </a:lnTo>
                  <a:lnTo>
                    <a:pt x="274" y="176"/>
                  </a:lnTo>
                  <a:lnTo>
                    <a:pt x="209" y="254"/>
                  </a:lnTo>
                  <a:lnTo>
                    <a:pt x="166" y="207"/>
                  </a:lnTo>
                  <a:lnTo>
                    <a:pt x="166" y="181"/>
                  </a:lnTo>
                  <a:lnTo>
                    <a:pt x="50" y="169"/>
                  </a:lnTo>
                  <a:lnTo>
                    <a:pt x="45" y="145"/>
                  </a:lnTo>
                  <a:lnTo>
                    <a:pt x="95" y="107"/>
                  </a:lnTo>
                  <a:lnTo>
                    <a:pt x="33" y="95"/>
                  </a:lnTo>
                  <a:lnTo>
                    <a:pt x="0" y="79"/>
                  </a:lnTo>
                  <a:lnTo>
                    <a:pt x="17" y="71"/>
                  </a:lnTo>
                  <a:lnTo>
                    <a:pt x="17" y="38"/>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08" name="Freeform 391"/>
            <p:cNvSpPr>
              <a:spLocks/>
            </p:cNvSpPr>
            <p:nvPr/>
          </p:nvSpPr>
          <p:spPr bwMode="auto">
            <a:xfrm>
              <a:off x="2511" y="579"/>
              <a:ext cx="38" cy="66"/>
            </a:xfrm>
            <a:custGeom>
              <a:avLst/>
              <a:gdLst>
                <a:gd name="T0" fmla="*/ 9 w 38"/>
                <a:gd name="T1" fmla="*/ 19 h 66"/>
                <a:gd name="T2" fmla="*/ 14 w 38"/>
                <a:gd name="T3" fmla="*/ 33 h 66"/>
                <a:gd name="T4" fmla="*/ 0 w 38"/>
                <a:gd name="T5" fmla="*/ 50 h 66"/>
                <a:gd name="T6" fmla="*/ 5 w 38"/>
                <a:gd name="T7" fmla="*/ 66 h 66"/>
                <a:gd name="T8" fmla="*/ 38 w 38"/>
                <a:gd name="T9" fmla="*/ 50 h 66"/>
                <a:gd name="T10" fmla="*/ 31 w 38"/>
                <a:gd name="T11" fmla="*/ 0 h 66"/>
                <a:gd name="T12" fmla="*/ 9 w 38"/>
                <a:gd name="T13" fmla="*/ 19 h 66"/>
                <a:gd name="T14" fmla="*/ 9 w 38"/>
                <a:gd name="T15" fmla="*/ 19 h 6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6"/>
                <a:gd name="T26" fmla="*/ 38 w 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6">
                  <a:moveTo>
                    <a:pt x="9" y="19"/>
                  </a:moveTo>
                  <a:lnTo>
                    <a:pt x="14" y="33"/>
                  </a:lnTo>
                  <a:lnTo>
                    <a:pt x="0" y="50"/>
                  </a:lnTo>
                  <a:lnTo>
                    <a:pt x="5" y="66"/>
                  </a:lnTo>
                  <a:lnTo>
                    <a:pt x="38" y="50"/>
                  </a:lnTo>
                  <a:lnTo>
                    <a:pt x="31" y="0"/>
                  </a:lnTo>
                  <a:lnTo>
                    <a:pt x="9" y="19"/>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09" name="Freeform 392"/>
            <p:cNvSpPr>
              <a:spLocks/>
            </p:cNvSpPr>
            <p:nvPr/>
          </p:nvSpPr>
          <p:spPr bwMode="auto">
            <a:xfrm>
              <a:off x="2109" y="501"/>
              <a:ext cx="183" cy="80"/>
            </a:xfrm>
            <a:custGeom>
              <a:avLst/>
              <a:gdLst>
                <a:gd name="T0" fmla="*/ 73 w 183"/>
                <a:gd name="T1" fmla="*/ 7 h 80"/>
                <a:gd name="T2" fmla="*/ 38 w 183"/>
                <a:gd name="T3" fmla="*/ 14 h 80"/>
                <a:gd name="T4" fmla="*/ 0 w 183"/>
                <a:gd name="T5" fmla="*/ 14 h 80"/>
                <a:gd name="T6" fmla="*/ 7 w 183"/>
                <a:gd name="T7" fmla="*/ 40 h 80"/>
                <a:gd name="T8" fmla="*/ 47 w 183"/>
                <a:gd name="T9" fmla="*/ 47 h 80"/>
                <a:gd name="T10" fmla="*/ 52 w 183"/>
                <a:gd name="T11" fmla="*/ 80 h 80"/>
                <a:gd name="T12" fmla="*/ 83 w 183"/>
                <a:gd name="T13" fmla="*/ 76 h 80"/>
                <a:gd name="T14" fmla="*/ 97 w 183"/>
                <a:gd name="T15" fmla="*/ 59 h 80"/>
                <a:gd name="T16" fmla="*/ 90 w 183"/>
                <a:gd name="T17" fmla="*/ 40 h 80"/>
                <a:gd name="T18" fmla="*/ 104 w 183"/>
                <a:gd name="T19" fmla="*/ 26 h 80"/>
                <a:gd name="T20" fmla="*/ 183 w 183"/>
                <a:gd name="T21" fmla="*/ 40 h 80"/>
                <a:gd name="T22" fmla="*/ 166 w 183"/>
                <a:gd name="T23" fmla="*/ 23 h 80"/>
                <a:gd name="T24" fmla="*/ 112 w 183"/>
                <a:gd name="T25" fmla="*/ 0 h 80"/>
                <a:gd name="T26" fmla="*/ 73 w 183"/>
                <a:gd name="T27" fmla="*/ 7 h 80"/>
                <a:gd name="T28" fmla="*/ 73 w 183"/>
                <a:gd name="T29" fmla="*/ 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80"/>
                <a:gd name="T47" fmla="*/ 183 w 18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80">
                  <a:moveTo>
                    <a:pt x="73" y="7"/>
                  </a:moveTo>
                  <a:lnTo>
                    <a:pt x="38" y="14"/>
                  </a:lnTo>
                  <a:lnTo>
                    <a:pt x="0" y="14"/>
                  </a:lnTo>
                  <a:lnTo>
                    <a:pt x="7" y="40"/>
                  </a:lnTo>
                  <a:lnTo>
                    <a:pt x="47" y="47"/>
                  </a:lnTo>
                  <a:lnTo>
                    <a:pt x="52" y="80"/>
                  </a:lnTo>
                  <a:lnTo>
                    <a:pt x="83" y="76"/>
                  </a:lnTo>
                  <a:lnTo>
                    <a:pt x="97" y="59"/>
                  </a:lnTo>
                  <a:lnTo>
                    <a:pt x="90" y="40"/>
                  </a:lnTo>
                  <a:lnTo>
                    <a:pt x="104" y="26"/>
                  </a:lnTo>
                  <a:lnTo>
                    <a:pt x="183" y="40"/>
                  </a:lnTo>
                  <a:lnTo>
                    <a:pt x="166" y="23"/>
                  </a:lnTo>
                  <a:lnTo>
                    <a:pt x="112" y="0"/>
                  </a:lnTo>
                  <a:lnTo>
                    <a:pt x="73"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0" name="Freeform 393"/>
            <p:cNvSpPr>
              <a:spLocks/>
            </p:cNvSpPr>
            <p:nvPr/>
          </p:nvSpPr>
          <p:spPr bwMode="auto">
            <a:xfrm>
              <a:off x="1975" y="926"/>
              <a:ext cx="398" cy="168"/>
            </a:xfrm>
            <a:custGeom>
              <a:avLst/>
              <a:gdLst>
                <a:gd name="T0" fmla="*/ 279 w 398"/>
                <a:gd name="T1" fmla="*/ 37 h 168"/>
                <a:gd name="T2" fmla="*/ 305 w 398"/>
                <a:gd name="T3" fmla="*/ 45 h 168"/>
                <a:gd name="T4" fmla="*/ 343 w 398"/>
                <a:gd name="T5" fmla="*/ 23 h 168"/>
                <a:gd name="T6" fmla="*/ 398 w 398"/>
                <a:gd name="T7" fmla="*/ 30 h 168"/>
                <a:gd name="T8" fmla="*/ 395 w 398"/>
                <a:gd name="T9" fmla="*/ 61 h 168"/>
                <a:gd name="T10" fmla="*/ 384 w 398"/>
                <a:gd name="T11" fmla="*/ 83 h 168"/>
                <a:gd name="T12" fmla="*/ 343 w 398"/>
                <a:gd name="T13" fmla="*/ 85 h 168"/>
                <a:gd name="T14" fmla="*/ 279 w 398"/>
                <a:gd name="T15" fmla="*/ 97 h 168"/>
                <a:gd name="T16" fmla="*/ 205 w 398"/>
                <a:gd name="T17" fmla="*/ 137 h 168"/>
                <a:gd name="T18" fmla="*/ 146 w 398"/>
                <a:gd name="T19" fmla="*/ 151 h 168"/>
                <a:gd name="T20" fmla="*/ 84 w 398"/>
                <a:gd name="T21" fmla="*/ 168 h 168"/>
                <a:gd name="T22" fmla="*/ 24 w 398"/>
                <a:gd name="T23" fmla="*/ 159 h 168"/>
                <a:gd name="T24" fmla="*/ 0 w 398"/>
                <a:gd name="T25" fmla="*/ 92 h 168"/>
                <a:gd name="T26" fmla="*/ 12 w 398"/>
                <a:gd name="T27" fmla="*/ 40 h 168"/>
                <a:gd name="T28" fmla="*/ 38 w 398"/>
                <a:gd name="T29" fmla="*/ 0 h 168"/>
                <a:gd name="T30" fmla="*/ 58 w 398"/>
                <a:gd name="T31" fmla="*/ 49 h 168"/>
                <a:gd name="T32" fmla="*/ 67 w 398"/>
                <a:gd name="T33" fmla="*/ 75 h 168"/>
                <a:gd name="T34" fmla="*/ 96 w 398"/>
                <a:gd name="T35" fmla="*/ 73 h 168"/>
                <a:gd name="T36" fmla="*/ 103 w 398"/>
                <a:gd name="T37" fmla="*/ 116 h 168"/>
                <a:gd name="T38" fmla="*/ 157 w 398"/>
                <a:gd name="T39" fmla="*/ 123 h 168"/>
                <a:gd name="T40" fmla="*/ 217 w 398"/>
                <a:gd name="T41" fmla="*/ 97 h 168"/>
                <a:gd name="T42" fmla="*/ 255 w 398"/>
                <a:gd name="T43" fmla="*/ 42 h 168"/>
                <a:gd name="T44" fmla="*/ 279 w 398"/>
                <a:gd name="T45" fmla="*/ 37 h 168"/>
                <a:gd name="T46" fmla="*/ 279 w 398"/>
                <a:gd name="T47" fmla="*/ 37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8"/>
                <a:gd name="T73" fmla="*/ 0 h 168"/>
                <a:gd name="T74" fmla="*/ 398 w 398"/>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8" h="168">
                  <a:moveTo>
                    <a:pt x="279" y="37"/>
                  </a:moveTo>
                  <a:lnTo>
                    <a:pt x="305" y="45"/>
                  </a:lnTo>
                  <a:lnTo>
                    <a:pt x="343" y="23"/>
                  </a:lnTo>
                  <a:lnTo>
                    <a:pt x="398" y="30"/>
                  </a:lnTo>
                  <a:lnTo>
                    <a:pt x="395" y="61"/>
                  </a:lnTo>
                  <a:lnTo>
                    <a:pt x="384" y="83"/>
                  </a:lnTo>
                  <a:lnTo>
                    <a:pt x="343" y="85"/>
                  </a:lnTo>
                  <a:lnTo>
                    <a:pt x="279" y="97"/>
                  </a:lnTo>
                  <a:lnTo>
                    <a:pt x="205" y="137"/>
                  </a:lnTo>
                  <a:lnTo>
                    <a:pt x="146" y="151"/>
                  </a:lnTo>
                  <a:lnTo>
                    <a:pt x="84" y="168"/>
                  </a:lnTo>
                  <a:lnTo>
                    <a:pt x="24" y="159"/>
                  </a:lnTo>
                  <a:lnTo>
                    <a:pt x="0" y="92"/>
                  </a:lnTo>
                  <a:lnTo>
                    <a:pt x="12" y="40"/>
                  </a:lnTo>
                  <a:lnTo>
                    <a:pt x="38" y="0"/>
                  </a:lnTo>
                  <a:lnTo>
                    <a:pt x="58" y="49"/>
                  </a:lnTo>
                  <a:lnTo>
                    <a:pt x="67" y="75"/>
                  </a:lnTo>
                  <a:lnTo>
                    <a:pt x="96" y="73"/>
                  </a:lnTo>
                  <a:lnTo>
                    <a:pt x="103" y="116"/>
                  </a:lnTo>
                  <a:lnTo>
                    <a:pt x="157" y="123"/>
                  </a:lnTo>
                  <a:lnTo>
                    <a:pt x="217" y="97"/>
                  </a:lnTo>
                  <a:lnTo>
                    <a:pt x="255" y="42"/>
                  </a:lnTo>
                  <a:lnTo>
                    <a:pt x="279" y="3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1" name="Freeform 394"/>
            <p:cNvSpPr>
              <a:spLocks/>
            </p:cNvSpPr>
            <p:nvPr/>
          </p:nvSpPr>
          <p:spPr bwMode="auto">
            <a:xfrm>
              <a:off x="2092" y="956"/>
              <a:ext cx="131" cy="74"/>
            </a:xfrm>
            <a:custGeom>
              <a:avLst/>
              <a:gdLst>
                <a:gd name="T0" fmla="*/ 131 w 131"/>
                <a:gd name="T1" fmla="*/ 24 h 74"/>
                <a:gd name="T2" fmla="*/ 100 w 131"/>
                <a:gd name="T3" fmla="*/ 31 h 74"/>
                <a:gd name="T4" fmla="*/ 71 w 131"/>
                <a:gd name="T5" fmla="*/ 24 h 74"/>
                <a:gd name="T6" fmla="*/ 48 w 131"/>
                <a:gd name="T7" fmla="*/ 0 h 74"/>
                <a:gd name="T8" fmla="*/ 26 w 131"/>
                <a:gd name="T9" fmla="*/ 38 h 74"/>
                <a:gd name="T10" fmla="*/ 2 w 131"/>
                <a:gd name="T11" fmla="*/ 7 h 74"/>
                <a:gd name="T12" fmla="*/ 0 w 131"/>
                <a:gd name="T13" fmla="*/ 41 h 74"/>
                <a:gd name="T14" fmla="*/ 10 w 131"/>
                <a:gd name="T15" fmla="*/ 67 h 74"/>
                <a:gd name="T16" fmla="*/ 29 w 131"/>
                <a:gd name="T17" fmla="*/ 74 h 74"/>
                <a:gd name="T18" fmla="*/ 50 w 131"/>
                <a:gd name="T19" fmla="*/ 62 h 74"/>
                <a:gd name="T20" fmla="*/ 69 w 131"/>
                <a:gd name="T21" fmla="*/ 43 h 74"/>
                <a:gd name="T22" fmla="*/ 76 w 131"/>
                <a:gd name="T23" fmla="*/ 67 h 74"/>
                <a:gd name="T24" fmla="*/ 100 w 131"/>
                <a:gd name="T25" fmla="*/ 62 h 74"/>
                <a:gd name="T26" fmla="*/ 112 w 131"/>
                <a:gd name="T27" fmla="*/ 48 h 74"/>
                <a:gd name="T28" fmla="*/ 131 w 131"/>
                <a:gd name="T29" fmla="*/ 24 h 74"/>
                <a:gd name="T30" fmla="*/ 131 w 131"/>
                <a:gd name="T31" fmla="*/ 2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74"/>
                <a:gd name="T50" fmla="*/ 131 w 13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74">
                  <a:moveTo>
                    <a:pt x="131" y="24"/>
                  </a:moveTo>
                  <a:lnTo>
                    <a:pt x="100" y="31"/>
                  </a:lnTo>
                  <a:lnTo>
                    <a:pt x="71" y="24"/>
                  </a:lnTo>
                  <a:lnTo>
                    <a:pt x="48" y="0"/>
                  </a:lnTo>
                  <a:lnTo>
                    <a:pt x="26" y="38"/>
                  </a:lnTo>
                  <a:lnTo>
                    <a:pt x="2" y="7"/>
                  </a:lnTo>
                  <a:lnTo>
                    <a:pt x="0" y="41"/>
                  </a:lnTo>
                  <a:lnTo>
                    <a:pt x="10" y="67"/>
                  </a:lnTo>
                  <a:lnTo>
                    <a:pt x="29" y="74"/>
                  </a:lnTo>
                  <a:lnTo>
                    <a:pt x="50" y="62"/>
                  </a:lnTo>
                  <a:lnTo>
                    <a:pt x="69" y="43"/>
                  </a:lnTo>
                  <a:lnTo>
                    <a:pt x="76" y="67"/>
                  </a:lnTo>
                  <a:lnTo>
                    <a:pt x="100" y="62"/>
                  </a:lnTo>
                  <a:lnTo>
                    <a:pt x="112" y="48"/>
                  </a:lnTo>
                  <a:lnTo>
                    <a:pt x="131" y="24"/>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2" name="Freeform 395"/>
            <p:cNvSpPr>
              <a:spLocks/>
            </p:cNvSpPr>
            <p:nvPr/>
          </p:nvSpPr>
          <p:spPr bwMode="auto">
            <a:xfrm>
              <a:off x="1994" y="790"/>
              <a:ext cx="219" cy="169"/>
            </a:xfrm>
            <a:custGeom>
              <a:avLst/>
              <a:gdLst>
                <a:gd name="T0" fmla="*/ 127 w 219"/>
                <a:gd name="T1" fmla="*/ 0 h 169"/>
                <a:gd name="T2" fmla="*/ 212 w 219"/>
                <a:gd name="T3" fmla="*/ 64 h 169"/>
                <a:gd name="T4" fmla="*/ 219 w 219"/>
                <a:gd name="T5" fmla="*/ 90 h 169"/>
                <a:gd name="T6" fmla="*/ 203 w 219"/>
                <a:gd name="T7" fmla="*/ 98 h 169"/>
                <a:gd name="T8" fmla="*/ 219 w 219"/>
                <a:gd name="T9" fmla="*/ 159 h 169"/>
                <a:gd name="T10" fmla="*/ 198 w 219"/>
                <a:gd name="T11" fmla="*/ 169 h 169"/>
                <a:gd name="T12" fmla="*/ 169 w 219"/>
                <a:gd name="T13" fmla="*/ 140 h 169"/>
                <a:gd name="T14" fmla="*/ 169 w 219"/>
                <a:gd name="T15" fmla="*/ 81 h 169"/>
                <a:gd name="T16" fmla="*/ 115 w 219"/>
                <a:gd name="T17" fmla="*/ 29 h 169"/>
                <a:gd name="T18" fmla="*/ 146 w 219"/>
                <a:gd name="T19" fmla="*/ 83 h 169"/>
                <a:gd name="T20" fmla="*/ 146 w 219"/>
                <a:gd name="T21" fmla="*/ 109 h 169"/>
                <a:gd name="T22" fmla="*/ 112 w 219"/>
                <a:gd name="T23" fmla="*/ 112 h 169"/>
                <a:gd name="T24" fmla="*/ 58 w 219"/>
                <a:gd name="T25" fmla="*/ 45 h 169"/>
                <a:gd name="T26" fmla="*/ 79 w 219"/>
                <a:gd name="T27" fmla="*/ 98 h 169"/>
                <a:gd name="T28" fmla="*/ 84 w 219"/>
                <a:gd name="T29" fmla="*/ 126 h 169"/>
                <a:gd name="T30" fmla="*/ 67 w 219"/>
                <a:gd name="T31" fmla="*/ 136 h 169"/>
                <a:gd name="T32" fmla="*/ 39 w 219"/>
                <a:gd name="T33" fmla="*/ 102 h 169"/>
                <a:gd name="T34" fmla="*/ 10 w 219"/>
                <a:gd name="T35" fmla="*/ 64 h 169"/>
                <a:gd name="T36" fmla="*/ 0 w 219"/>
                <a:gd name="T37" fmla="*/ 41 h 169"/>
                <a:gd name="T38" fmla="*/ 46 w 219"/>
                <a:gd name="T39" fmla="*/ 29 h 169"/>
                <a:gd name="T40" fmla="*/ 69 w 219"/>
                <a:gd name="T41" fmla="*/ 14 h 169"/>
                <a:gd name="T42" fmla="*/ 98 w 219"/>
                <a:gd name="T43" fmla="*/ 14 h 169"/>
                <a:gd name="T44" fmla="*/ 127 w 219"/>
                <a:gd name="T45" fmla="*/ 0 h 169"/>
                <a:gd name="T46" fmla="*/ 127 w 219"/>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69"/>
                <a:gd name="T74" fmla="*/ 219 w 21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69">
                  <a:moveTo>
                    <a:pt x="127" y="0"/>
                  </a:moveTo>
                  <a:lnTo>
                    <a:pt x="212" y="64"/>
                  </a:lnTo>
                  <a:lnTo>
                    <a:pt x="219" y="90"/>
                  </a:lnTo>
                  <a:lnTo>
                    <a:pt x="203" y="98"/>
                  </a:lnTo>
                  <a:lnTo>
                    <a:pt x="219" y="159"/>
                  </a:lnTo>
                  <a:lnTo>
                    <a:pt x="198" y="169"/>
                  </a:lnTo>
                  <a:lnTo>
                    <a:pt x="169" y="140"/>
                  </a:lnTo>
                  <a:lnTo>
                    <a:pt x="169" y="81"/>
                  </a:lnTo>
                  <a:lnTo>
                    <a:pt x="115" y="29"/>
                  </a:lnTo>
                  <a:lnTo>
                    <a:pt x="146" y="83"/>
                  </a:lnTo>
                  <a:lnTo>
                    <a:pt x="146" y="109"/>
                  </a:lnTo>
                  <a:lnTo>
                    <a:pt x="112" y="112"/>
                  </a:lnTo>
                  <a:lnTo>
                    <a:pt x="58" y="45"/>
                  </a:lnTo>
                  <a:lnTo>
                    <a:pt x="79" y="98"/>
                  </a:lnTo>
                  <a:lnTo>
                    <a:pt x="84" y="126"/>
                  </a:lnTo>
                  <a:lnTo>
                    <a:pt x="67" y="136"/>
                  </a:lnTo>
                  <a:lnTo>
                    <a:pt x="39" y="102"/>
                  </a:lnTo>
                  <a:lnTo>
                    <a:pt x="10" y="64"/>
                  </a:lnTo>
                  <a:lnTo>
                    <a:pt x="0" y="41"/>
                  </a:lnTo>
                  <a:lnTo>
                    <a:pt x="46" y="29"/>
                  </a:lnTo>
                  <a:lnTo>
                    <a:pt x="69" y="14"/>
                  </a:lnTo>
                  <a:lnTo>
                    <a:pt x="98" y="14"/>
                  </a:lnTo>
                  <a:lnTo>
                    <a:pt x="127"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3" name="Freeform 396"/>
            <p:cNvSpPr>
              <a:spLocks/>
            </p:cNvSpPr>
            <p:nvPr/>
          </p:nvSpPr>
          <p:spPr bwMode="auto">
            <a:xfrm>
              <a:off x="2192" y="819"/>
              <a:ext cx="100" cy="140"/>
            </a:xfrm>
            <a:custGeom>
              <a:avLst/>
              <a:gdLst>
                <a:gd name="T0" fmla="*/ 0 w 100"/>
                <a:gd name="T1" fmla="*/ 0 h 140"/>
                <a:gd name="T2" fmla="*/ 45 w 100"/>
                <a:gd name="T3" fmla="*/ 9 h 140"/>
                <a:gd name="T4" fmla="*/ 81 w 100"/>
                <a:gd name="T5" fmla="*/ 21 h 140"/>
                <a:gd name="T6" fmla="*/ 88 w 100"/>
                <a:gd name="T7" fmla="*/ 85 h 140"/>
                <a:gd name="T8" fmla="*/ 69 w 100"/>
                <a:gd name="T9" fmla="*/ 95 h 140"/>
                <a:gd name="T10" fmla="*/ 83 w 100"/>
                <a:gd name="T11" fmla="*/ 107 h 140"/>
                <a:gd name="T12" fmla="*/ 100 w 100"/>
                <a:gd name="T13" fmla="*/ 126 h 140"/>
                <a:gd name="T14" fmla="*/ 86 w 100"/>
                <a:gd name="T15" fmla="*/ 140 h 140"/>
                <a:gd name="T16" fmla="*/ 57 w 100"/>
                <a:gd name="T17" fmla="*/ 133 h 140"/>
                <a:gd name="T18" fmla="*/ 43 w 100"/>
                <a:gd name="T19" fmla="*/ 57 h 140"/>
                <a:gd name="T20" fmla="*/ 38 w 100"/>
                <a:gd name="T21" fmla="*/ 21 h 140"/>
                <a:gd name="T22" fmla="*/ 0 w 100"/>
                <a:gd name="T23" fmla="*/ 0 h 140"/>
                <a:gd name="T24" fmla="*/ 0 w 10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40"/>
                <a:gd name="T41" fmla="*/ 100 w 10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40">
                  <a:moveTo>
                    <a:pt x="0" y="0"/>
                  </a:moveTo>
                  <a:lnTo>
                    <a:pt x="45" y="9"/>
                  </a:lnTo>
                  <a:lnTo>
                    <a:pt x="81" y="21"/>
                  </a:lnTo>
                  <a:lnTo>
                    <a:pt x="88" y="85"/>
                  </a:lnTo>
                  <a:lnTo>
                    <a:pt x="69" y="95"/>
                  </a:lnTo>
                  <a:lnTo>
                    <a:pt x="83" y="107"/>
                  </a:lnTo>
                  <a:lnTo>
                    <a:pt x="100" y="126"/>
                  </a:lnTo>
                  <a:lnTo>
                    <a:pt x="86" y="140"/>
                  </a:lnTo>
                  <a:lnTo>
                    <a:pt x="57" y="133"/>
                  </a:lnTo>
                  <a:lnTo>
                    <a:pt x="43" y="57"/>
                  </a:lnTo>
                  <a:lnTo>
                    <a:pt x="38" y="21"/>
                  </a:lnTo>
                  <a:lnTo>
                    <a:pt x="0"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4" name="Freeform 397"/>
            <p:cNvSpPr>
              <a:spLocks/>
            </p:cNvSpPr>
            <p:nvPr/>
          </p:nvSpPr>
          <p:spPr bwMode="auto">
            <a:xfrm>
              <a:off x="2223" y="278"/>
              <a:ext cx="117" cy="133"/>
            </a:xfrm>
            <a:custGeom>
              <a:avLst/>
              <a:gdLst>
                <a:gd name="T0" fmla="*/ 86 w 117"/>
                <a:gd name="T1" fmla="*/ 21 h 133"/>
                <a:gd name="T2" fmla="*/ 117 w 117"/>
                <a:gd name="T3" fmla="*/ 106 h 133"/>
                <a:gd name="T4" fmla="*/ 102 w 117"/>
                <a:gd name="T5" fmla="*/ 133 h 133"/>
                <a:gd name="T6" fmla="*/ 0 w 117"/>
                <a:gd name="T7" fmla="*/ 104 h 133"/>
                <a:gd name="T8" fmla="*/ 2 w 117"/>
                <a:gd name="T9" fmla="*/ 61 h 133"/>
                <a:gd name="T10" fmla="*/ 31 w 117"/>
                <a:gd name="T11" fmla="*/ 52 h 133"/>
                <a:gd name="T12" fmla="*/ 40 w 117"/>
                <a:gd name="T13" fmla="*/ 0 h 133"/>
                <a:gd name="T14" fmla="*/ 86 w 117"/>
                <a:gd name="T15" fmla="*/ 21 h 133"/>
                <a:gd name="T16" fmla="*/ 86 w 117"/>
                <a:gd name="T17" fmla="*/ 2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33"/>
                <a:gd name="T29" fmla="*/ 117 w 11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33">
                  <a:moveTo>
                    <a:pt x="86" y="21"/>
                  </a:moveTo>
                  <a:lnTo>
                    <a:pt x="117" y="106"/>
                  </a:lnTo>
                  <a:lnTo>
                    <a:pt x="102" y="133"/>
                  </a:lnTo>
                  <a:lnTo>
                    <a:pt x="0" y="104"/>
                  </a:lnTo>
                  <a:lnTo>
                    <a:pt x="2" y="61"/>
                  </a:lnTo>
                  <a:lnTo>
                    <a:pt x="31" y="52"/>
                  </a:lnTo>
                  <a:lnTo>
                    <a:pt x="40" y="0"/>
                  </a:lnTo>
                  <a:lnTo>
                    <a:pt x="86" y="21"/>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15" name="Freeform 398"/>
            <p:cNvSpPr>
              <a:spLocks/>
            </p:cNvSpPr>
            <p:nvPr/>
          </p:nvSpPr>
          <p:spPr bwMode="auto">
            <a:xfrm>
              <a:off x="657" y="384"/>
              <a:ext cx="495" cy="546"/>
            </a:xfrm>
            <a:custGeom>
              <a:avLst/>
              <a:gdLst>
                <a:gd name="T0" fmla="*/ 459 w 495"/>
                <a:gd name="T1" fmla="*/ 95 h 546"/>
                <a:gd name="T2" fmla="*/ 483 w 495"/>
                <a:gd name="T3" fmla="*/ 105 h 546"/>
                <a:gd name="T4" fmla="*/ 495 w 495"/>
                <a:gd name="T5" fmla="*/ 129 h 546"/>
                <a:gd name="T6" fmla="*/ 495 w 495"/>
                <a:gd name="T7" fmla="*/ 188 h 546"/>
                <a:gd name="T8" fmla="*/ 488 w 495"/>
                <a:gd name="T9" fmla="*/ 221 h 546"/>
                <a:gd name="T10" fmla="*/ 462 w 495"/>
                <a:gd name="T11" fmla="*/ 269 h 546"/>
                <a:gd name="T12" fmla="*/ 452 w 495"/>
                <a:gd name="T13" fmla="*/ 278 h 546"/>
                <a:gd name="T14" fmla="*/ 426 w 495"/>
                <a:gd name="T15" fmla="*/ 283 h 546"/>
                <a:gd name="T16" fmla="*/ 421 w 495"/>
                <a:gd name="T17" fmla="*/ 361 h 546"/>
                <a:gd name="T18" fmla="*/ 378 w 495"/>
                <a:gd name="T19" fmla="*/ 449 h 546"/>
                <a:gd name="T20" fmla="*/ 328 w 495"/>
                <a:gd name="T21" fmla="*/ 504 h 546"/>
                <a:gd name="T22" fmla="*/ 250 w 495"/>
                <a:gd name="T23" fmla="*/ 546 h 546"/>
                <a:gd name="T24" fmla="*/ 186 w 495"/>
                <a:gd name="T25" fmla="*/ 518 h 546"/>
                <a:gd name="T26" fmla="*/ 62 w 495"/>
                <a:gd name="T27" fmla="*/ 352 h 546"/>
                <a:gd name="T28" fmla="*/ 21 w 495"/>
                <a:gd name="T29" fmla="*/ 261 h 546"/>
                <a:gd name="T30" fmla="*/ 0 w 495"/>
                <a:gd name="T31" fmla="*/ 190 h 546"/>
                <a:gd name="T32" fmla="*/ 12 w 495"/>
                <a:gd name="T33" fmla="*/ 121 h 546"/>
                <a:gd name="T34" fmla="*/ 12 w 495"/>
                <a:gd name="T35" fmla="*/ 29 h 546"/>
                <a:gd name="T36" fmla="*/ 95 w 495"/>
                <a:gd name="T37" fmla="*/ 17 h 546"/>
                <a:gd name="T38" fmla="*/ 231 w 495"/>
                <a:gd name="T39" fmla="*/ 8 h 546"/>
                <a:gd name="T40" fmla="*/ 302 w 495"/>
                <a:gd name="T41" fmla="*/ 0 h 546"/>
                <a:gd name="T42" fmla="*/ 364 w 495"/>
                <a:gd name="T43" fmla="*/ 0 h 546"/>
                <a:gd name="T44" fmla="*/ 400 w 495"/>
                <a:gd name="T45" fmla="*/ 22 h 546"/>
                <a:gd name="T46" fmla="*/ 459 w 495"/>
                <a:gd name="T47" fmla="*/ 95 h 546"/>
                <a:gd name="T48" fmla="*/ 459 w 495"/>
                <a:gd name="T49" fmla="*/ 95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5"/>
                <a:gd name="T76" fmla="*/ 0 h 546"/>
                <a:gd name="T77" fmla="*/ 495 w 495"/>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5" h="546">
                  <a:moveTo>
                    <a:pt x="459" y="95"/>
                  </a:moveTo>
                  <a:lnTo>
                    <a:pt x="483" y="105"/>
                  </a:lnTo>
                  <a:lnTo>
                    <a:pt x="495" y="129"/>
                  </a:lnTo>
                  <a:lnTo>
                    <a:pt x="495" y="188"/>
                  </a:lnTo>
                  <a:lnTo>
                    <a:pt x="488" y="221"/>
                  </a:lnTo>
                  <a:lnTo>
                    <a:pt x="462" y="269"/>
                  </a:lnTo>
                  <a:lnTo>
                    <a:pt x="452" y="278"/>
                  </a:lnTo>
                  <a:lnTo>
                    <a:pt x="426" y="283"/>
                  </a:lnTo>
                  <a:lnTo>
                    <a:pt x="421" y="361"/>
                  </a:lnTo>
                  <a:lnTo>
                    <a:pt x="378" y="449"/>
                  </a:lnTo>
                  <a:lnTo>
                    <a:pt x="328" y="504"/>
                  </a:lnTo>
                  <a:lnTo>
                    <a:pt x="250" y="546"/>
                  </a:lnTo>
                  <a:lnTo>
                    <a:pt x="186" y="518"/>
                  </a:lnTo>
                  <a:lnTo>
                    <a:pt x="62" y="352"/>
                  </a:lnTo>
                  <a:lnTo>
                    <a:pt x="21" y="261"/>
                  </a:lnTo>
                  <a:lnTo>
                    <a:pt x="0" y="190"/>
                  </a:lnTo>
                  <a:lnTo>
                    <a:pt x="12" y="121"/>
                  </a:lnTo>
                  <a:lnTo>
                    <a:pt x="12" y="29"/>
                  </a:lnTo>
                  <a:lnTo>
                    <a:pt x="95" y="17"/>
                  </a:lnTo>
                  <a:lnTo>
                    <a:pt x="231" y="8"/>
                  </a:lnTo>
                  <a:lnTo>
                    <a:pt x="302" y="0"/>
                  </a:lnTo>
                  <a:lnTo>
                    <a:pt x="364" y="0"/>
                  </a:lnTo>
                  <a:lnTo>
                    <a:pt x="400" y="22"/>
                  </a:lnTo>
                  <a:lnTo>
                    <a:pt x="459" y="95"/>
                  </a:lnTo>
                  <a:close/>
                </a:path>
              </a:pathLst>
            </a:custGeom>
            <a:solidFill>
              <a:srgbClr val="FFC4B8"/>
            </a:solidFill>
            <a:ln w="9525">
              <a:noFill/>
              <a:round/>
              <a:headEnd/>
              <a:tailEnd/>
            </a:ln>
          </p:spPr>
          <p:txBody>
            <a:bodyPr/>
            <a:lstStyle/>
            <a:p>
              <a:endParaRPr lang="en-US">
                <a:latin typeface="Calibri" pitchFamily="34" charset="0"/>
              </a:endParaRPr>
            </a:p>
          </p:txBody>
        </p:sp>
        <p:sp>
          <p:nvSpPr>
            <p:cNvPr id="23716" name="Freeform 399"/>
            <p:cNvSpPr>
              <a:spLocks/>
            </p:cNvSpPr>
            <p:nvPr/>
          </p:nvSpPr>
          <p:spPr bwMode="auto">
            <a:xfrm>
              <a:off x="716" y="710"/>
              <a:ext cx="341" cy="208"/>
            </a:xfrm>
            <a:custGeom>
              <a:avLst/>
              <a:gdLst>
                <a:gd name="T0" fmla="*/ 105 w 341"/>
                <a:gd name="T1" fmla="*/ 16 h 208"/>
                <a:gd name="T2" fmla="*/ 65 w 341"/>
                <a:gd name="T3" fmla="*/ 71 h 208"/>
                <a:gd name="T4" fmla="*/ 91 w 341"/>
                <a:gd name="T5" fmla="*/ 99 h 208"/>
                <a:gd name="T6" fmla="*/ 110 w 341"/>
                <a:gd name="T7" fmla="*/ 97 h 208"/>
                <a:gd name="T8" fmla="*/ 115 w 341"/>
                <a:gd name="T9" fmla="*/ 147 h 208"/>
                <a:gd name="T10" fmla="*/ 150 w 341"/>
                <a:gd name="T11" fmla="*/ 151 h 208"/>
                <a:gd name="T12" fmla="*/ 136 w 341"/>
                <a:gd name="T13" fmla="*/ 173 h 208"/>
                <a:gd name="T14" fmla="*/ 198 w 341"/>
                <a:gd name="T15" fmla="*/ 185 h 208"/>
                <a:gd name="T16" fmla="*/ 212 w 341"/>
                <a:gd name="T17" fmla="*/ 163 h 208"/>
                <a:gd name="T18" fmla="*/ 188 w 341"/>
                <a:gd name="T19" fmla="*/ 147 h 208"/>
                <a:gd name="T20" fmla="*/ 205 w 341"/>
                <a:gd name="T21" fmla="*/ 135 h 208"/>
                <a:gd name="T22" fmla="*/ 243 w 341"/>
                <a:gd name="T23" fmla="*/ 128 h 208"/>
                <a:gd name="T24" fmla="*/ 231 w 341"/>
                <a:gd name="T25" fmla="*/ 80 h 208"/>
                <a:gd name="T26" fmla="*/ 291 w 341"/>
                <a:gd name="T27" fmla="*/ 85 h 208"/>
                <a:gd name="T28" fmla="*/ 341 w 341"/>
                <a:gd name="T29" fmla="*/ 49 h 208"/>
                <a:gd name="T30" fmla="*/ 331 w 341"/>
                <a:gd name="T31" fmla="*/ 94 h 208"/>
                <a:gd name="T32" fmla="*/ 288 w 341"/>
                <a:gd name="T33" fmla="*/ 159 h 208"/>
                <a:gd name="T34" fmla="*/ 246 w 341"/>
                <a:gd name="T35" fmla="*/ 197 h 208"/>
                <a:gd name="T36" fmla="*/ 193 w 341"/>
                <a:gd name="T37" fmla="*/ 208 h 208"/>
                <a:gd name="T38" fmla="*/ 148 w 341"/>
                <a:gd name="T39" fmla="*/ 204 h 208"/>
                <a:gd name="T40" fmla="*/ 115 w 341"/>
                <a:gd name="T41" fmla="*/ 189 h 208"/>
                <a:gd name="T42" fmla="*/ 69 w 341"/>
                <a:gd name="T43" fmla="*/ 140 h 208"/>
                <a:gd name="T44" fmla="*/ 34 w 341"/>
                <a:gd name="T45" fmla="*/ 92 h 208"/>
                <a:gd name="T46" fmla="*/ 3 w 341"/>
                <a:gd name="T47" fmla="*/ 30 h 208"/>
                <a:gd name="T48" fmla="*/ 0 w 341"/>
                <a:gd name="T49" fmla="*/ 0 h 208"/>
                <a:gd name="T50" fmla="*/ 31 w 341"/>
                <a:gd name="T51" fmla="*/ 30 h 208"/>
                <a:gd name="T52" fmla="*/ 60 w 341"/>
                <a:gd name="T53" fmla="*/ 33 h 208"/>
                <a:gd name="T54" fmla="*/ 105 w 341"/>
                <a:gd name="T55" fmla="*/ 16 h 208"/>
                <a:gd name="T56" fmla="*/ 105 w 341"/>
                <a:gd name="T57" fmla="*/ 16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1"/>
                <a:gd name="T88" fmla="*/ 0 h 208"/>
                <a:gd name="T89" fmla="*/ 341 w 34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1" h="208">
                  <a:moveTo>
                    <a:pt x="105" y="16"/>
                  </a:moveTo>
                  <a:lnTo>
                    <a:pt x="65" y="71"/>
                  </a:lnTo>
                  <a:lnTo>
                    <a:pt x="91" y="99"/>
                  </a:lnTo>
                  <a:lnTo>
                    <a:pt x="110" y="97"/>
                  </a:lnTo>
                  <a:lnTo>
                    <a:pt x="115" y="147"/>
                  </a:lnTo>
                  <a:lnTo>
                    <a:pt x="150" y="151"/>
                  </a:lnTo>
                  <a:lnTo>
                    <a:pt x="136" y="173"/>
                  </a:lnTo>
                  <a:lnTo>
                    <a:pt x="198" y="185"/>
                  </a:lnTo>
                  <a:lnTo>
                    <a:pt x="212" y="163"/>
                  </a:lnTo>
                  <a:lnTo>
                    <a:pt x="188" y="147"/>
                  </a:lnTo>
                  <a:lnTo>
                    <a:pt x="205" y="135"/>
                  </a:lnTo>
                  <a:lnTo>
                    <a:pt x="243" y="128"/>
                  </a:lnTo>
                  <a:lnTo>
                    <a:pt x="231" y="80"/>
                  </a:lnTo>
                  <a:lnTo>
                    <a:pt x="291" y="85"/>
                  </a:lnTo>
                  <a:lnTo>
                    <a:pt x="341" y="49"/>
                  </a:lnTo>
                  <a:lnTo>
                    <a:pt x="331" y="94"/>
                  </a:lnTo>
                  <a:lnTo>
                    <a:pt x="288" y="159"/>
                  </a:lnTo>
                  <a:lnTo>
                    <a:pt x="246" y="197"/>
                  </a:lnTo>
                  <a:lnTo>
                    <a:pt x="193" y="208"/>
                  </a:lnTo>
                  <a:lnTo>
                    <a:pt x="148" y="204"/>
                  </a:lnTo>
                  <a:lnTo>
                    <a:pt x="115" y="189"/>
                  </a:lnTo>
                  <a:lnTo>
                    <a:pt x="69" y="140"/>
                  </a:lnTo>
                  <a:lnTo>
                    <a:pt x="34" y="92"/>
                  </a:lnTo>
                  <a:lnTo>
                    <a:pt x="3" y="30"/>
                  </a:lnTo>
                  <a:lnTo>
                    <a:pt x="0" y="0"/>
                  </a:lnTo>
                  <a:lnTo>
                    <a:pt x="31" y="30"/>
                  </a:lnTo>
                  <a:lnTo>
                    <a:pt x="60" y="33"/>
                  </a:lnTo>
                  <a:lnTo>
                    <a:pt x="105" y="16"/>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17" name="Freeform 400"/>
            <p:cNvSpPr>
              <a:spLocks/>
            </p:cNvSpPr>
            <p:nvPr/>
          </p:nvSpPr>
          <p:spPr bwMode="auto">
            <a:xfrm>
              <a:off x="826" y="807"/>
              <a:ext cx="121" cy="45"/>
            </a:xfrm>
            <a:custGeom>
              <a:avLst/>
              <a:gdLst>
                <a:gd name="T0" fmla="*/ 0 w 121"/>
                <a:gd name="T1" fmla="*/ 5 h 45"/>
                <a:gd name="T2" fmla="*/ 24 w 121"/>
                <a:gd name="T3" fmla="*/ 31 h 45"/>
                <a:gd name="T4" fmla="*/ 62 w 121"/>
                <a:gd name="T5" fmla="*/ 45 h 45"/>
                <a:gd name="T6" fmla="*/ 90 w 121"/>
                <a:gd name="T7" fmla="*/ 33 h 45"/>
                <a:gd name="T8" fmla="*/ 121 w 121"/>
                <a:gd name="T9" fmla="*/ 0 h 45"/>
                <a:gd name="T10" fmla="*/ 78 w 121"/>
                <a:gd name="T11" fmla="*/ 5 h 45"/>
                <a:gd name="T12" fmla="*/ 31 w 121"/>
                <a:gd name="T13" fmla="*/ 5 h 45"/>
                <a:gd name="T14" fmla="*/ 0 w 121"/>
                <a:gd name="T15" fmla="*/ 5 h 45"/>
                <a:gd name="T16" fmla="*/ 0 w 121"/>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0" y="5"/>
                  </a:moveTo>
                  <a:lnTo>
                    <a:pt x="24" y="31"/>
                  </a:lnTo>
                  <a:lnTo>
                    <a:pt x="62" y="45"/>
                  </a:lnTo>
                  <a:lnTo>
                    <a:pt x="90" y="33"/>
                  </a:lnTo>
                  <a:lnTo>
                    <a:pt x="121" y="0"/>
                  </a:lnTo>
                  <a:lnTo>
                    <a:pt x="78" y="5"/>
                  </a:lnTo>
                  <a:lnTo>
                    <a:pt x="31" y="5"/>
                  </a:lnTo>
                  <a:lnTo>
                    <a:pt x="0" y="5"/>
                  </a:lnTo>
                  <a:close/>
                </a:path>
              </a:pathLst>
            </a:custGeom>
            <a:solidFill>
              <a:srgbClr val="EB8080"/>
            </a:solidFill>
            <a:ln w="9525">
              <a:noFill/>
              <a:round/>
              <a:headEnd/>
              <a:tailEnd/>
            </a:ln>
          </p:spPr>
          <p:txBody>
            <a:bodyPr/>
            <a:lstStyle/>
            <a:p>
              <a:endParaRPr lang="en-US">
                <a:latin typeface="Calibri" pitchFamily="34" charset="0"/>
              </a:endParaRPr>
            </a:p>
          </p:txBody>
        </p:sp>
        <p:sp>
          <p:nvSpPr>
            <p:cNvPr id="23718" name="Freeform 401"/>
            <p:cNvSpPr>
              <a:spLocks/>
            </p:cNvSpPr>
            <p:nvPr/>
          </p:nvSpPr>
          <p:spPr bwMode="auto">
            <a:xfrm>
              <a:off x="850" y="823"/>
              <a:ext cx="66" cy="17"/>
            </a:xfrm>
            <a:custGeom>
              <a:avLst/>
              <a:gdLst>
                <a:gd name="T0" fmla="*/ 57 w 66"/>
                <a:gd name="T1" fmla="*/ 5 h 17"/>
                <a:gd name="T2" fmla="*/ 0 w 66"/>
                <a:gd name="T3" fmla="*/ 0 h 17"/>
                <a:gd name="T4" fmla="*/ 16 w 66"/>
                <a:gd name="T5" fmla="*/ 17 h 17"/>
                <a:gd name="T6" fmla="*/ 66 w 66"/>
                <a:gd name="T7" fmla="*/ 15 h 17"/>
                <a:gd name="T8" fmla="*/ 57 w 66"/>
                <a:gd name="T9" fmla="*/ 5 h 17"/>
                <a:gd name="T10" fmla="*/ 57 w 66"/>
                <a:gd name="T11" fmla="*/ 5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57" y="5"/>
                  </a:moveTo>
                  <a:lnTo>
                    <a:pt x="0" y="0"/>
                  </a:lnTo>
                  <a:lnTo>
                    <a:pt x="16" y="17"/>
                  </a:lnTo>
                  <a:lnTo>
                    <a:pt x="66" y="15"/>
                  </a:lnTo>
                  <a:lnTo>
                    <a:pt x="57" y="5"/>
                  </a:lnTo>
                  <a:close/>
                </a:path>
              </a:pathLst>
            </a:custGeom>
            <a:solidFill>
              <a:srgbClr val="FAADAD"/>
            </a:solidFill>
            <a:ln w="9525">
              <a:noFill/>
              <a:round/>
              <a:headEnd/>
              <a:tailEnd/>
            </a:ln>
          </p:spPr>
          <p:txBody>
            <a:bodyPr/>
            <a:lstStyle/>
            <a:p>
              <a:endParaRPr lang="en-US">
                <a:latin typeface="Calibri" pitchFamily="34" charset="0"/>
              </a:endParaRPr>
            </a:p>
          </p:txBody>
        </p:sp>
        <p:sp>
          <p:nvSpPr>
            <p:cNvPr id="23719" name="Freeform 402"/>
            <p:cNvSpPr>
              <a:spLocks/>
            </p:cNvSpPr>
            <p:nvPr/>
          </p:nvSpPr>
          <p:spPr bwMode="auto">
            <a:xfrm>
              <a:off x="866" y="748"/>
              <a:ext cx="96" cy="56"/>
            </a:xfrm>
            <a:custGeom>
              <a:avLst/>
              <a:gdLst>
                <a:gd name="T0" fmla="*/ 65 w 96"/>
                <a:gd name="T1" fmla="*/ 0 h 56"/>
                <a:gd name="T2" fmla="*/ 86 w 96"/>
                <a:gd name="T3" fmla="*/ 23 h 56"/>
                <a:gd name="T4" fmla="*/ 96 w 96"/>
                <a:gd name="T5" fmla="*/ 47 h 56"/>
                <a:gd name="T6" fmla="*/ 53 w 96"/>
                <a:gd name="T7" fmla="*/ 26 h 56"/>
                <a:gd name="T8" fmla="*/ 74 w 96"/>
                <a:gd name="T9" fmla="*/ 56 h 56"/>
                <a:gd name="T10" fmla="*/ 38 w 96"/>
                <a:gd name="T11" fmla="*/ 56 h 56"/>
                <a:gd name="T12" fmla="*/ 0 w 96"/>
                <a:gd name="T13" fmla="*/ 56 h 56"/>
                <a:gd name="T14" fmla="*/ 19 w 96"/>
                <a:gd name="T15" fmla="*/ 33 h 56"/>
                <a:gd name="T16" fmla="*/ 48 w 96"/>
                <a:gd name="T17" fmla="*/ 11 h 56"/>
                <a:gd name="T18" fmla="*/ 65 w 96"/>
                <a:gd name="T19" fmla="*/ 0 h 56"/>
                <a:gd name="T20" fmla="*/ 65 w 9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6"/>
                <a:gd name="T35" fmla="*/ 96 w 9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6">
                  <a:moveTo>
                    <a:pt x="65" y="0"/>
                  </a:moveTo>
                  <a:lnTo>
                    <a:pt x="86" y="23"/>
                  </a:lnTo>
                  <a:lnTo>
                    <a:pt x="96" y="47"/>
                  </a:lnTo>
                  <a:lnTo>
                    <a:pt x="53" y="26"/>
                  </a:lnTo>
                  <a:lnTo>
                    <a:pt x="74" y="56"/>
                  </a:lnTo>
                  <a:lnTo>
                    <a:pt x="38" y="56"/>
                  </a:lnTo>
                  <a:lnTo>
                    <a:pt x="0" y="56"/>
                  </a:lnTo>
                  <a:lnTo>
                    <a:pt x="19" y="33"/>
                  </a:lnTo>
                  <a:lnTo>
                    <a:pt x="48" y="11"/>
                  </a:lnTo>
                  <a:lnTo>
                    <a:pt x="65"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0" name="Freeform 403"/>
            <p:cNvSpPr>
              <a:spLocks/>
            </p:cNvSpPr>
            <p:nvPr/>
          </p:nvSpPr>
          <p:spPr bwMode="auto">
            <a:xfrm>
              <a:off x="697" y="577"/>
              <a:ext cx="141" cy="61"/>
            </a:xfrm>
            <a:custGeom>
              <a:avLst/>
              <a:gdLst>
                <a:gd name="T0" fmla="*/ 69 w 141"/>
                <a:gd name="T1" fmla="*/ 7 h 61"/>
                <a:gd name="T2" fmla="*/ 117 w 141"/>
                <a:gd name="T3" fmla="*/ 14 h 61"/>
                <a:gd name="T4" fmla="*/ 141 w 141"/>
                <a:gd name="T5" fmla="*/ 31 h 61"/>
                <a:gd name="T6" fmla="*/ 141 w 141"/>
                <a:gd name="T7" fmla="*/ 59 h 61"/>
                <a:gd name="T8" fmla="*/ 117 w 141"/>
                <a:gd name="T9" fmla="*/ 61 h 61"/>
                <a:gd name="T10" fmla="*/ 100 w 141"/>
                <a:gd name="T11" fmla="*/ 38 h 61"/>
                <a:gd name="T12" fmla="*/ 62 w 141"/>
                <a:gd name="T13" fmla="*/ 23 h 61"/>
                <a:gd name="T14" fmla="*/ 31 w 141"/>
                <a:gd name="T15" fmla="*/ 28 h 61"/>
                <a:gd name="T16" fmla="*/ 24 w 141"/>
                <a:gd name="T17" fmla="*/ 61 h 61"/>
                <a:gd name="T18" fmla="*/ 3 w 141"/>
                <a:gd name="T19" fmla="*/ 61 h 61"/>
                <a:gd name="T20" fmla="*/ 0 w 141"/>
                <a:gd name="T21" fmla="*/ 14 h 61"/>
                <a:gd name="T22" fmla="*/ 24 w 141"/>
                <a:gd name="T23" fmla="*/ 0 h 61"/>
                <a:gd name="T24" fmla="*/ 69 w 141"/>
                <a:gd name="T25" fmla="*/ 7 h 61"/>
                <a:gd name="T26" fmla="*/ 69 w 141"/>
                <a:gd name="T27" fmla="*/ 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61"/>
                <a:gd name="T44" fmla="*/ 141 w 14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61">
                  <a:moveTo>
                    <a:pt x="69" y="7"/>
                  </a:moveTo>
                  <a:lnTo>
                    <a:pt x="117" y="14"/>
                  </a:lnTo>
                  <a:lnTo>
                    <a:pt x="141" y="31"/>
                  </a:lnTo>
                  <a:lnTo>
                    <a:pt x="141" y="59"/>
                  </a:lnTo>
                  <a:lnTo>
                    <a:pt x="117" y="61"/>
                  </a:lnTo>
                  <a:lnTo>
                    <a:pt x="100" y="38"/>
                  </a:lnTo>
                  <a:lnTo>
                    <a:pt x="62" y="23"/>
                  </a:lnTo>
                  <a:lnTo>
                    <a:pt x="31" y="28"/>
                  </a:lnTo>
                  <a:lnTo>
                    <a:pt x="24" y="61"/>
                  </a:lnTo>
                  <a:lnTo>
                    <a:pt x="3" y="61"/>
                  </a:lnTo>
                  <a:lnTo>
                    <a:pt x="0" y="14"/>
                  </a:lnTo>
                  <a:lnTo>
                    <a:pt x="24" y="0"/>
                  </a:lnTo>
                  <a:lnTo>
                    <a:pt x="69" y="7"/>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1" name="Freeform 404"/>
            <p:cNvSpPr>
              <a:spLocks/>
            </p:cNvSpPr>
            <p:nvPr/>
          </p:nvSpPr>
          <p:spPr bwMode="auto">
            <a:xfrm>
              <a:off x="852" y="560"/>
              <a:ext cx="183" cy="93"/>
            </a:xfrm>
            <a:custGeom>
              <a:avLst/>
              <a:gdLst>
                <a:gd name="T0" fmla="*/ 0 w 183"/>
                <a:gd name="T1" fmla="*/ 50 h 93"/>
                <a:gd name="T2" fmla="*/ 21 w 183"/>
                <a:gd name="T3" fmla="*/ 59 h 93"/>
                <a:gd name="T4" fmla="*/ 38 w 183"/>
                <a:gd name="T5" fmla="*/ 74 h 93"/>
                <a:gd name="T6" fmla="*/ 74 w 183"/>
                <a:gd name="T7" fmla="*/ 93 h 93"/>
                <a:gd name="T8" fmla="*/ 114 w 183"/>
                <a:gd name="T9" fmla="*/ 74 h 93"/>
                <a:gd name="T10" fmla="*/ 140 w 183"/>
                <a:gd name="T11" fmla="*/ 62 h 93"/>
                <a:gd name="T12" fmla="*/ 64 w 183"/>
                <a:gd name="T13" fmla="*/ 64 h 93"/>
                <a:gd name="T14" fmla="*/ 52 w 183"/>
                <a:gd name="T15" fmla="*/ 33 h 93"/>
                <a:gd name="T16" fmla="*/ 90 w 183"/>
                <a:gd name="T17" fmla="*/ 24 h 93"/>
                <a:gd name="T18" fmla="*/ 126 w 183"/>
                <a:gd name="T19" fmla="*/ 31 h 93"/>
                <a:gd name="T20" fmla="*/ 162 w 183"/>
                <a:gd name="T21" fmla="*/ 40 h 93"/>
                <a:gd name="T22" fmla="*/ 183 w 183"/>
                <a:gd name="T23" fmla="*/ 24 h 93"/>
                <a:gd name="T24" fmla="*/ 140 w 183"/>
                <a:gd name="T25" fmla="*/ 0 h 93"/>
                <a:gd name="T26" fmla="*/ 110 w 183"/>
                <a:gd name="T27" fmla="*/ 0 h 93"/>
                <a:gd name="T28" fmla="*/ 64 w 183"/>
                <a:gd name="T29" fmla="*/ 17 h 93"/>
                <a:gd name="T30" fmla="*/ 31 w 183"/>
                <a:gd name="T31" fmla="*/ 29 h 93"/>
                <a:gd name="T32" fmla="*/ 0 w 183"/>
                <a:gd name="T33" fmla="*/ 31 h 93"/>
                <a:gd name="T34" fmla="*/ 0 w 183"/>
                <a:gd name="T35" fmla="*/ 50 h 93"/>
                <a:gd name="T36" fmla="*/ 0 w 183"/>
                <a:gd name="T37" fmla="*/ 5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93"/>
                <a:gd name="T59" fmla="*/ 183 w 183"/>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93">
                  <a:moveTo>
                    <a:pt x="0" y="50"/>
                  </a:moveTo>
                  <a:lnTo>
                    <a:pt x="21" y="59"/>
                  </a:lnTo>
                  <a:lnTo>
                    <a:pt x="38" y="74"/>
                  </a:lnTo>
                  <a:lnTo>
                    <a:pt x="74" y="93"/>
                  </a:lnTo>
                  <a:lnTo>
                    <a:pt x="114" y="74"/>
                  </a:lnTo>
                  <a:lnTo>
                    <a:pt x="140" y="62"/>
                  </a:lnTo>
                  <a:lnTo>
                    <a:pt x="64" y="64"/>
                  </a:lnTo>
                  <a:lnTo>
                    <a:pt x="52" y="33"/>
                  </a:lnTo>
                  <a:lnTo>
                    <a:pt x="90" y="24"/>
                  </a:lnTo>
                  <a:lnTo>
                    <a:pt x="126" y="31"/>
                  </a:lnTo>
                  <a:lnTo>
                    <a:pt x="162" y="40"/>
                  </a:lnTo>
                  <a:lnTo>
                    <a:pt x="183" y="24"/>
                  </a:lnTo>
                  <a:lnTo>
                    <a:pt x="140" y="0"/>
                  </a:lnTo>
                  <a:lnTo>
                    <a:pt x="110" y="0"/>
                  </a:lnTo>
                  <a:lnTo>
                    <a:pt x="64" y="17"/>
                  </a:lnTo>
                  <a:lnTo>
                    <a:pt x="31" y="29"/>
                  </a:lnTo>
                  <a:lnTo>
                    <a:pt x="0" y="31"/>
                  </a:lnTo>
                  <a:lnTo>
                    <a:pt x="0" y="50"/>
                  </a:lnTo>
                  <a:close/>
                </a:path>
              </a:pathLst>
            </a:custGeom>
            <a:solidFill>
              <a:srgbClr val="F59E91"/>
            </a:solidFill>
            <a:ln w="9525">
              <a:noFill/>
              <a:round/>
              <a:headEnd/>
              <a:tailEnd/>
            </a:ln>
          </p:spPr>
          <p:txBody>
            <a:bodyPr/>
            <a:lstStyle/>
            <a:p>
              <a:endParaRPr lang="en-US">
                <a:latin typeface="Calibri" pitchFamily="34" charset="0"/>
              </a:endParaRPr>
            </a:p>
          </p:txBody>
        </p:sp>
        <p:sp>
          <p:nvSpPr>
            <p:cNvPr id="23722" name="Freeform 405"/>
            <p:cNvSpPr>
              <a:spLocks/>
            </p:cNvSpPr>
            <p:nvPr/>
          </p:nvSpPr>
          <p:spPr bwMode="auto">
            <a:xfrm>
              <a:off x="885" y="636"/>
              <a:ext cx="77" cy="52"/>
            </a:xfrm>
            <a:custGeom>
              <a:avLst/>
              <a:gdLst>
                <a:gd name="T0" fmla="*/ 0 w 77"/>
                <a:gd name="T1" fmla="*/ 26 h 52"/>
                <a:gd name="T2" fmla="*/ 57 w 77"/>
                <a:gd name="T3" fmla="*/ 52 h 52"/>
                <a:gd name="T4" fmla="*/ 77 w 77"/>
                <a:gd name="T5" fmla="*/ 38 h 52"/>
                <a:gd name="T6" fmla="*/ 27 w 77"/>
                <a:gd name="T7" fmla="*/ 0 h 52"/>
                <a:gd name="T8" fmla="*/ 5 w 77"/>
                <a:gd name="T9" fmla="*/ 0 h 52"/>
                <a:gd name="T10" fmla="*/ 0 w 77"/>
                <a:gd name="T11" fmla="*/ 26 h 52"/>
                <a:gd name="T12" fmla="*/ 0 w 77"/>
                <a:gd name="T13" fmla="*/ 26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6"/>
                  </a:moveTo>
                  <a:lnTo>
                    <a:pt x="57" y="52"/>
                  </a:lnTo>
                  <a:lnTo>
                    <a:pt x="77" y="38"/>
                  </a:lnTo>
                  <a:lnTo>
                    <a:pt x="27" y="0"/>
                  </a:lnTo>
                  <a:lnTo>
                    <a:pt x="5" y="0"/>
                  </a:lnTo>
                  <a:lnTo>
                    <a:pt x="0" y="26"/>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3" name="Freeform 406"/>
            <p:cNvSpPr>
              <a:spLocks/>
            </p:cNvSpPr>
            <p:nvPr/>
          </p:nvSpPr>
          <p:spPr bwMode="auto">
            <a:xfrm>
              <a:off x="850" y="695"/>
              <a:ext cx="31" cy="64"/>
            </a:xfrm>
            <a:custGeom>
              <a:avLst/>
              <a:gdLst>
                <a:gd name="T0" fmla="*/ 23 w 31"/>
                <a:gd name="T1" fmla="*/ 15 h 64"/>
                <a:gd name="T2" fmla="*/ 31 w 31"/>
                <a:gd name="T3" fmla="*/ 45 h 64"/>
                <a:gd name="T4" fmla="*/ 23 w 31"/>
                <a:gd name="T5" fmla="*/ 64 h 64"/>
                <a:gd name="T6" fmla="*/ 0 w 31"/>
                <a:gd name="T7" fmla="*/ 57 h 64"/>
                <a:gd name="T8" fmla="*/ 0 w 31"/>
                <a:gd name="T9" fmla="*/ 10 h 64"/>
                <a:gd name="T10" fmla="*/ 14 w 31"/>
                <a:gd name="T11" fmla="*/ 0 h 64"/>
                <a:gd name="T12" fmla="*/ 23 w 31"/>
                <a:gd name="T13" fmla="*/ 15 h 64"/>
                <a:gd name="T14" fmla="*/ 23 w 31"/>
                <a:gd name="T15" fmla="*/ 15 h 6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4"/>
                <a:gd name="T26" fmla="*/ 31 w 31"/>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4">
                  <a:moveTo>
                    <a:pt x="23" y="15"/>
                  </a:moveTo>
                  <a:lnTo>
                    <a:pt x="31" y="45"/>
                  </a:lnTo>
                  <a:lnTo>
                    <a:pt x="23" y="64"/>
                  </a:lnTo>
                  <a:lnTo>
                    <a:pt x="0" y="57"/>
                  </a:lnTo>
                  <a:lnTo>
                    <a:pt x="0" y="10"/>
                  </a:lnTo>
                  <a:lnTo>
                    <a:pt x="14" y="0"/>
                  </a:lnTo>
                  <a:lnTo>
                    <a:pt x="23" y="15"/>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4" name="Freeform 407"/>
            <p:cNvSpPr>
              <a:spLocks/>
            </p:cNvSpPr>
            <p:nvPr/>
          </p:nvSpPr>
          <p:spPr bwMode="auto">
            <a:xfrm>
              <a:off x="845" y="622"/>
              <a:ext cx="26" cy="66"/>
            </a:xfrm>
            <a:custGeom>
              <a:avLst/>
              <a:gdLst>
                <a:gd name="T0" fmla="*/ 12 w 26"/>
                <a:gd name="T1" fmla="*/ 0 h 66"/>
                <a:gd name="T2" fmla="*/ 0 w 26"/>
                <a:gd name="T3" fmla="*/ 14 h 66"/>
                <a:gd name="T4" fmla="*/ 0 w 26"/>
                <a:gd name="T5" fmla="*/ 59 h 66"/>
                <a:gd name="T6" fmla="*/ 12 w 26"/>
                <a:gd name="T7" fmla="*/ 66 h 66"/>
                <a:gd name="T8" fmla="*/ 26 w 26"/>
                <a:gd name="T9" fmla="*/ 16 h 66"/>
                <a:gd name="T10" fmla="*/ 12 w 26"/>
                <a:gd name="T11" fmla="*/ 0 h 66"/>
                <a:gd name="T12" fmla="*/ 12 w 26"/>
                <a:gd name="T13" fmla="*/ 0 h 66"/>
                <a:gd name="T14" fmla="*/ 0 60000 65536"/>
                <a:gd name="T15" fmla="*/ 0 60000 65536"/>
                <a:gd name="T16" fmla="*/ 0 60000 65536"/>
                <a:gd name="T17" fmla="*/ 0 60000 65536"/>
                <a:gd name="T18" fmla="*/ 0 60000 65536"/>
                <a:gd name="T19" fmla="*/ 0 60000 65536"/>
                <a:gd name="T20" fmla="*/ 0 60000 65536"/>
                <a:gd name="T21" fmla="*/ 0 w 26"/>
                <a:gd name="T22" fmla="*/ 0 h 66"/>
                <a:gd name="T23" fmla="*/ 26 w 2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6">
                  <a:moveTo>
                    <a:pt x="12" y="0"/>
                  </a:moveTo>
                  <a:lnTo>
                    <a:pt x="0" y="14"/>
                  </a:lnTo>
                  <a:lnTo>
                    <a:pt x="0" y="59"/>
                  </a:lnTo>
                  <a:lnTo>
                    <a:pt x="12" y="66"/>
                  </a:lnTo>
                  <a:lnTo>
                    <a:pt x="26" y="16"/>
                  </a:lnTo>
                  <a:lnTo>
                    <a:pt x="12"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5" name="Freeform 408"/>
            <p:cNvSpPr>
              <a:spLocks/>
            </p:cNvSpPr>
            <p:nvPr/>
          </p:nvSpPr>
          <p:spPr bwMode="auto">
            <a:xfrm>
              <a:off x="812" y="418"/>
              <a:ext cx="123" cy="76"/>
            </a:xfrm>
            <a:custGeom>
              <a:avLst/>
              <a:gdLst>
                <a:gd name="T0" fmla="*/ 104 w 123"/>
                <a:gd name="T1" fmla="*/ 0 h 76"/>
                <a:gd name="T2" fmla="*/ 123 w 123"/>
                <a:gd name="T3" fmla="*/ 38 h 76"/>
                <a:gd name="T4" fmla="*/ 52 w 123"/>
                <a:gd name="T5" fmla="*/ 76 h 76"/>
                <a:gd name="T6" fmla="*/ 0 w 123"/>
                <a:gd name="T7" fmla="*/ 47 h 76"/>
                <a:gd name="T8" fmla="*/ 2 w 123"/>
                <a:gd name="T9" fmla="*/ 28 h 76"/>
                <a:gd name="T10" fmla="*/ 104 w 123"/>
                <a:gd name="T11" fmla="*/ 0 h 76"/>
                <a:gd name="T12" fmla="*/ 104 w 123"/>
                <a:gd name="T13" fmla="*/ 0 h 76"/>
                <a:gd name="T14" fmla="*/ 0 60000 65536"/>
                <a:gd name="T15" fmla="*/ 0 60000 65536"/>
                <a:gd name="T16" fmla="*/ 0 60000 65536"/>
                <a:gd name="T17" fmla="*/ 0 60000 65536"/>
                <a:gd name="T18" fmla="*/ 0 60000 65536"/>
                <a:gd name="T19" fmla="*/ 0 60000 65536"/>
                <a:gd name="T20" fmla="*/ 0 60000 65536"/>
                <a:gd name="T21" fmla="*/ 0 w 123"/>
                <a:gd name="T22" fmla="*/ 0 h 76"/>
                <a:gd name="T23" fmla="*/ 123 w 12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6">
                  <a:moveTo>
                    <a:pt x="104" y="0"/>
                  </a:moveTo>
                  <a:lnTo>
                    <a:pt x="123" y="38"/>
                  </a:lnTo>
                  <a:lnTo>
                    <a:pt x="52" y="76"/>
                  </a:lnTo>
                  <a:lnTo>
                    <a:pt x="0" y="47"/>
                  </a:lnTo>
                  <a:lnTo>
                    <a:pt x="2" y="28"/>
                  </a:lnTo>
                  <a:lnTo>
                    <a:pt x="104" y="0"/>
                  </a:lnTo>
                  <a:close/>
                </a:path>
              </a:pathLst>
            </a:custGeom>
            <a:solidFill>
              <a:srgbClr val="FFD6C9"/>
            </a:solidFill>
            <a:ln w="9525">
              <a:noFill/>
              <a:round/>
              <a:headEnd/>
              <a:tailEnd/>
            </a:ln>
          </p:spPr>
          <p:txBody>
            <a:bodyPr/>
            <a:lstStyle/>
            <a:p>
              <a:endParaRPr lang="en-US">
                <a:latin typeface="Calibri" pitchFamily="34" charset="0"/>
              </a:endParaRPr>
            </a:p>
          </p:txBody>
        </p:sp>
        <p:sp>
          <p:nvSpPr>
            <p:cNvPr id="23726" name="Freeform 409"/>
            <p:cNvSpPr>
              <a:spLocks/>
            </p:cNvSpPr>
            <p:nvPr/>
          </p:nvSpPr>
          <p:spPr bwMode="auto">
            <a:xfrm>
              <a:off x="621" y="152"/>
              <a:ext cx="514" cy="1248"/>
            </a:xfrm>
            <a:custGeom>
              <a:avLst/>
              <a:gdLst>
                <a:gd name="T0" fmla="*/ 412 w 514"/>
                <a:gd name="T1" fmla="*/ 35 h 1248"/>
                <a:gd name="T2" fmla="*/ 488 w 514"/>
                <a:gd name="T3" fmla="*/ 142 h 1248"/>
                <a:gd name="T4" fmla="*/ 507 w 514"/>
                <a:gd name="T5" fmla="*/ 301 h 1248"/>
                <a:gd name="T6" fmla="*/ 474 w 514"/>
                <a:gd name="T7" fmla="*/ 356 h 1248"/>
                <a:gd name="T8" fmla="*/ 474 w 514"/>
                <a:gd name="T9" fmla="*/ 451 h 1248"/>
                <a:gd name="T10" fmla="*/ 445 w 514"/>
                <a:gd name="T11" fmla="*/ 387 h 1248"/>
                <a:gd name="T12" fmla="*/ 414 w 514"/>
                <a:gd name="T13" fmla="*/ 318 h 1248"/>
                <a:gd name="T14" fmla="*/ 393 w 514"/>
                <a:gd name="T15" fmla="*/ 254 h 1248"/>
                <a:gd name="T16" fmla="*/ 307 w 514"/>
                <a:gd name="T17" fmla="*/ 270 h 1248"/>
                <a:gd name="T18" fmla="*/ 186 w 514"/>
                <a:gd name="T19" fmla="*/ 280 h 1248"/>
                <a:gd name="T20" fmla="*/ 53 w 514"/>
                <a:gd name="T21" fmla="*/ 294 h 1248"/>
                <a:gd name="T22" fmla="*/ 50 w 514"/>
                <a:gd name="T23" fmla="*/ 425 h 1248"/>
                <a:gd name="T24" fmla="*/ 64 w 514"/>
                <a:gd name="T25" fmla="*/ 520 h 1248"/>
                <a:gd name="T26" fmla="*/ 138 w 514"/>
                <a:gd name="T27" fmla="*/ 643 h 1248"/>
                <a:gd name="T28" fmla="*/ 188 w 514"/>
                <a:gd name="T29" fmla="*/ 709 h 1248"/>
                <a:gd name="T30" fmla="*/ 276 w 514"/>
                <a:gd name="T31" fmla="*/ 759 h 1248"/>
                <a:gd name="T32" fmla="*/ 357 w 514"/>
                <a:gd name="T33" fmla="*/ 736 h 1248"/>
                <a:gd name="T34" fmla="*/ 429 w 514"/>
                <a:gd name="T35" fmla="*/ 636 h 1248"/>
                <a:gd name="T36" fmla="*/ 443 w 514"/>
                <a:gd name="T37" fmla="*/ 638 h 1248"/>
                <a:gd name="T38" fmla="*/ 357 w 514"/>
                <a:gd name="T39" fmla="*/ 755 h 1248"/>
                <a:gd name="T40" fmla="*/ 341 w 514"/>
                <a:gd name="T41" fmla="*/ 793 h 1248"/>
                <a:gd name="T42" fmla="*/ 431 w 514"/>
                <a:gd name="T43" fmla="*/ 842 h 1248"/>
                <a:gd name="T44" fmla="*/ 317 w 514"/>
                <a:gd name="T45" fmla="*/ 890 h 1248"/>
                <a:gd name="T46" fmla="*/ 362 w 514"/>
                <a:gd name="T47" fmla="*/ 1139 h 1248"/>
                <a:gd name="T48" fmla="*/ 321 w 514"/>
                <a:gd name="T49" fmla="*/ 1139 h 1248"/>
                <a:gd name="T50" fmla="*/ 288 w 514"/>
                <a:gd name="T51" fmla="*/ 947 h 1248"/>
                <a:gd name="T52" fmla="*/ 276 w 514"/>
                <a:gd name="T53" fmla="*/ 883 h 1248"/>
                <a:gd name="T54" fmla="*/ 317 w 514"/>
                <a:gd name="T55" fmla="*/ 819 h 1248"/>
                <a:gd name="T56" fmla="*/ 241 w 514"/>
                <a:gd name="T57" fmla="*/ 823 h 1248"/>
                <a:gd name="T58" fmla="*/ 245 w 514"/>
                <a:gd name="T59" fmla="*/ 866 h 1248"/>
                <a:gd name="T60" fmla="*/ 176 w 514"/>
                <a:gd name="T61" fmla="*/ 823 h 1248"/>
                <a:gd name="T62" fmla="*/ 195 w 514"/>
                <a:gd name="T63" fmla="*/ 800 h 1248"/>
                <a:gd name="T64" fmla="*/ 252 w 514"/>
                <a:gd name="T65" fmla="*/ 795 h 1248"/>
                <a:gd name="T66" fmla="*/ 202 w 514"/>
                <a:gd name="T67" fmla="*/ 750 h 1248"/>
                <a:gd name="T68" fmla="*/ 93 w 514"/>
                <a:gd name="T69" fmla="*/ 598 h 1248"/>
                <a:gd name="T70" fmla="*/ 43 w 514"/>
                <a:gd name="T71" fmla="*/ 467 h 1248"/>
                <a:gd name="T72" fmla="*/ 43 w 514"/>
                <a:gd name="T73" fmla="*/ 384 h 1248"/>
                <a:gd name="T74" fmla="*/ 0 w 514"/>
                <a:gd name="T75" fmla="*/ 285 h 1248"/>
                <a:gd name="T76" fmla="*/ 19 w 514"/>
                <a:gd name="T77" fmla="*/ 168 h 1248"/>
                <a:gd name="T78" fmla="*/ 124 w 514"/>
                <a:gd name="T79" fmla="*/ 71 h 1248"/>
                <a:gd name="T80" fmla="*/ 222 w 514"/>
                <a:gd name="T81" fmla="*/ 7 h 1248"/>
                <a:gd name="T82" fmla="*/ 350 w 514"/>
                <a:gd name="T83" fmla="*/ 14 h 1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1248"/>
                <a:gd name="T128" fmla="*/ 514 w 514"/>
                <a:gd name="T129" fmla="*/ 1248 h 1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1248">
                  <a:moveTo>
                    <a:pt x="350" y="14"/>
                  </a:moveTo>
                  <a:lnTo>
                    <a:pt x="412" y="35"/>
                  </a:lnTo>
                  <a:lnTo>
                    <a:pt x="474" y="88"/>
                  </a:lnTo>
                  <a:lnTo>
                    <a:pt x="488" y="142"/>
                  </a:lnTo>
                  <a:lnTo>
                    <a:pt x="514" y="223"/>
                  </a:lnTo>
                  <a:lnTo>
                    <a:pt x="507" y="301"/>
                  </a:lnTo>
                  <a:lnTo>
                    <a:pt x="507" y="332"/>
                  </a:lnTo>
                  <a:lnTo>
                    <a:pt x="474" y="356"/>
                  </a:lnTo>
                  <a:lnTo>
                    <a:pt x="474" y="389"/>
                  </a:lnTo>
                  <a:lnTo>
                    <a:pt x="474" y="451"/>
                  </a:lnTo>
                  <a:lnTo>
                    <a:pt x="460" y="406"/>
                  </a:lnTo>
                  <a:lnTo>
                    <a:pt x="445" y="387"/>
                  </a:lnTo>
                  <a:lnTo>
                    <a:pt x="445" y="353"/>
                  </a:lnTo>
                  <a:lnTo>
                    <a:pt x="414" y="318"/>
                  </a:lnTo>
                  <a:lnTo>
                    <a:pt x="412" y="278"/>
                  </a:lnTo>
                  <a:lnTo>
                    <a:pt x="393" y="254"/>
                  </a:lnTo>
                  <a:lnTo>
                    <a:pt x="329" y="266"/>
                  </a:lnTo>
                  <a:lnTo>
                    <a:pt x="307" y="270"/>
                  </a:lnTo>
                  <a:lnTo>
                    <a:pt x="269" y="254"/>
                  </a:lnTo>
                  <a:lnTo>
                    <a:pt x="186" y="280"/>
                  </a:lnTo>
                  <a:lnTo>
                    <a:pt x="79" y="273"/>
                  </a:lnTo>
                  <a:lnTo>
                    <a:pt x="53" y="294"/>
                  </a:lnTo>
                  <a:lnTo>
                    <a:pt x="53" y="334"/>
                  </a:lnTo>
                  <a:lnTo>
                    <a:pt x="50" y="425"/>
                  </a:lnTo>
                  <a:lnTo>
                    <a:pt x="60" y="489"/>
                  </a:lnTo>
                  <a:lnTo>
                    <a:pt x="64" y="520"/>
                  </a:lnTo>
                  <a:lnTo>
                    <a:pt x="107" y="596"/>
                  </a:lnTo>
                  <a:lnTo>
                    <a:pt x="138" y="643"/>
                  </a:lnTo>
                  <a:lnTo>
                    <a:pt x="157" y="676"/>
                  </a:lnTo>
                  <a:lnTo>
                    <a:pt x="188" y="709"/>
                  </a:lnTo>
                  <a:lnTo>
                    <a:pt x="231" y="750"/>
                  </a:lnTo>
                  <a:lnTo>
                    <a:pt x="276" y="759"/>
                  </a:lnTo>
                  <a:lnTo>
                    <a:pt x="314" y="755"/>
                  </a:lnTo>
                  <a:lnTo>
                    <a:pt x="357" y="736"/>
                  </a:lnTo>
                  <a:lnTo>
                    <a:pt x="410" y="676"/>
                  </a:lnTo>
                  <a:lnTo>
                    <a:pt x="429" y="636"/>
                  </a:lnTo>
                  <a:lnTo>
                    <a:pt x="457" y="579"/>
                  </a:lnTo>
                  <a:lnTo>
                    <a:pt x="443" y="638"/>
                  </a:lnTo>
                  <a:lnTo>
                    <a:pt x="412" y="690"/>
                  </a:lnTo>
                  <a:lnTo>
                    <a:pt x="357" y="755"/>
                  </a:lnTo>
                  <a:lnTo>
                    <a:pt x="317" y="788"/>
                  </a:lnTo>
                  <a:lnTo>
                    <a:pt x="341" y="793"/>
                  </a:lnTo>
                  <a:lnTo>
                    <a:pt x="395" y="807"/>
                  </a:lnTo>
                  <a:lnTo>
                    <a:pt x="431" y="842"/>
                  </a:lnTo>
                  <a:lnTo>
                    <a:pt x="362" y="823"/>
                  </a:lnTo>
                  <a:lnTo>
                    <a:pt x="317" y="890"/>
                  </a:lnTo>
                  <a:lnTo>
                    <a:pt x="329" y="961"/>
                  </a:lnTo>
                  <a:lnTo>
                    <a:pt x="362" y="1139"/>
                  </a:lnTo>
                  <a:lnTo>
                    <a:pt x="360" y="1248"/>
                  </a:lnTo>
                  <a:lnTo>
                    <a:pt x="321" y="1139"/>
                  </a:lnTo>
                  <a:lnTo>
                    <a:pt x="293" y="1106"/>
                  </a:lnTo>
                  <a:lnTo>
                    <a:pt x="288" y="947"/>
                  </a:lnTo>
                  <a:lnTo>
                    <a:pt x="274" y="930"/>
                  </a:lnTo>
                  <a:lnTo>
                    <a:pt x="276" y="883"/>
                  </a:lnTo>
                  <a:lnTo>
                    <a:pt x="295" y="876"/>
                  </a:lnTo>
                  <a:lnTo>
                    <a:pt x="317" y="819"/>
                  </a:lnTo>
                  <a:lnTo>
                    <a:pt x="262" y="811"/>
                  </a:lnTo>
                  <a:lnTo>
                    <a:pt x="241" y="823"/>
                  </a:lnTo>
                  <a:lnTo>
                    <a:pt x="262" y="861"/>
                  </a:lnTo>
                  <a:lnTo>
                    <a:pt x="245" y="866"/>
                  </a:lnTo>
                  <a:lnTo>
                    <a:pt x="212" y="819"/>
                  </a:lnTo>
                  <a:lnTo>
                    <a:pt x="176" y="823"/>
                  </a:lnTo>
                  <a:lnTo>
                    <a:pt x="114" y="830"/>
                  </a:lnTo>
                  <a:lnTo>
                    <a:pt x="195" y="800"/>
                  </a:lnTo>
                  <a:lnTo>
                    <a:pt x="224" y="785"/>
                  </a:lnTo>
                  <a:lnTo>
                    <a:pt x="252" y="795"/>
                  </a:lnTo>
                  <a:lnTo>
                    <a:pt x="276" y="795"/>
                  </a:lnTo>
                  <a:lnTo>
                    <a:pt x="202" y="750"/>
                  </a:lnTo>
                  <a:lnTo>
                    <a:pt x="138" y="667"/>
                  </a:lnTo>
                  <a:lnTo>
                    <a:pt x="93" y="598"/>
                  </a:lnTo>
                  <a:lnTo>
                    <a:pt x="50" y="520"/>
                  </a:lnTo>
                  <a:lnTo>
                    <a:pt x="43" y="467"/>
                  </a:lnTo>
                  <a:lnTo>
                    <a:pt x="34" y="427"/>
                  </a:lnTo>
                  <a:lnTo>
                    <a:pt x="43" y="384"/>
                  </a:lnTo>
                  <a:lnTo>
                    <a:pt x="3" y="327"/>
                  </a:lnTo>
                  <a:lnTo>
                    <a:pt x="0" y="285"/>
                  </a:lnTo>
                  <a:lnTo>
                    <a:pt x="7" y="192"/>
                  </a:lnTo>
                  <a:lnTo>
                    <a:pt x="19" y="168"/>
                  </a:lnTo>
                  <a:lnTo>
                    <a:pt x="76" y="90"/>
                  </a:lnTo>
                  <a:lnTo>
                    <a:pt x="124" y="71"/>
                  </a:lnTo>
                  <a:lnTo>
                    <a:pt x="138" y="43"/>
                  </a:lnTo>
                  <a:lnTo>
                    <a:pt x="222" y="7"/>
                  </a:lnTo>
                  <a:lnTo>
                    <a:pt x="293" y="0"/>
                  </a:lnTo>
                  <a:lnTo>
                    <a:pt x="350"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7" name="Freeform 410"/>
            <p:cNvSpPr>
              <a:spLocks/>
            </p:cNvSpPr>
            <p:nvPr/>
          </p:nvSpPr>
          <p:spPr bwMode="auto">
            <a:xfrm>
              <a:off x="1078" y="475"/>
              <a:ext cx="79" cy="254"/>
            </a:xfrm>
            <a:custGeom>
              <a:avLst/>
              <a:gdLst>
                <a:gd name="T0" fmla="*/ 41 w 79"/>
                <a:gd name="T1" fmla="*/ 9 h 254"/>
                <a:gd name="T2" fmla="*/ 62 w 79"/>
                <a:gd name="T3" fmla="*/ 26 h 254"/>
                <a:gd name="T4" fmla="*/ 62 w 79"/>
                <a:gd name="T5" fmla="*/ 73 h 254"/>
                <a:gd name="T6" fmla="*/ 62 w 79"/>
                <a:gd name="T7" fmla="*/ 123 h 254"/>
                <a:gd name="T8" fmla="*/ 48 w 79"/>
                <a:gd name="T9" fmla="*/ 147 h 254"/>
                <a:gd name="T10" fmla="*/ 33 w 79"/>
                <a:gd name="T11" fmla="*/ 180 h 254"/>
                <a:gd name="T12" fmla="*/ 19 w 79"/>
                <a:gd name="T13" fmla="*/ 182 h 254"/>
                <a:gd name="T14" fmla="*/ 0 w 79"/>
                <a:gd name="T15" fmla="*/ 187 h 254"/>
                <a:gd name="T16" fmla="*/ 0 w 79"/>
                <a:gd name="T17" fmla="*/ 220 h 254"/>
                <a:gd name="T18" fmla="*/ 0 w 79"/>
                <a:gd name="T19" fmla="*/ 254 h 254"/>
                <a:gd name="T20" fmla="*/ 10 w 79"/>
                <a:gd name="T21" fmla="*/ 199 h 254"/>
                <a:gd name="T22" fmla="*/ 31 w 79"/>
                <a:gd name="T23" fmla="*/ 192 h 254"/>
                <a:gd name="T24" fmla="*/ 45 w 79"/>
                <a:gd name="T25" fmla="*/ 178 h 254"/>
                <a:gd name="T26" fmla="*/ 62 w 79"/>
                <a:gd name="T27" fmla="*/ 144 h 254"/>
                <a:gd name="T28" fmla="*/ 76 w 79"/>
                <a:gd name="T29" fmla="*/ 118 h 254"/>
                <a:gd name="T30" fmla="*/ 79 w 79"/>
                <a:gd name="T31" fmla="*/ 61 h 254"/>
                <a:gd name="T32" fmla="*/ 76 w 79"/>
                <a:gd name="T33" fmla="*/ 26 h 254"/>
                <a:gd name="T34" fmla="*/ 62 w 79"/>
                <a:gd name="T35" fmla="*/ 7 h 254"/>
                <a:gd name="T36" fmla="*/ 45 w 79"/>
                <a:gd name="T37" fmla="*/ 0 h 254"/>
                <a:gd name="T38" fmla="*/ 41 w 79"/>
                <a:gd name="T39" fmla="*/ 9 h 254"/>
                <a:gd name="T40" fmla="*/ 41 w 79"/>
                <a:gd name="T41" fmla="*/ 9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254"/>
                <a:gd name="T65" fmla="*/ 79 w 79"/>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254">
                  <a:moveTo>
                    <a:pt x="41" y="9"/>
                  </a:moveTo>
                  <a:lnTo>
                    <a:pt x="62" y="26"/>
                  </a:lnTo>
                  <a:lnTo>
                    <a:pt x="62" y="73"/>
                  </a:lnTo>
                  <a:lnTo>
                    <a:pt x="62" y="123"/>
                  </a:lnTo>
                  <a:lnTo>
                    <a:pt x="48" y="147"/>
                  </a:lnTo>
                  <a:lnTo>
                    <a:pt x="33" y="180"/>
                  </a:lnTo>
                  <a:lnTo>
                    <a:pt x="19" y="182"/>
                  </a:lnTo>
                  <a:lnTo>
                    <a:pt x="0" y="187"/>
                  </a:lnTo>
                  <a:lnTo>
                    <a:pt x="0" y="220"/>
                  </a:lnTo>
                  <a:lnTo>
                    <a:pt x="0" y="254"/>
                  </a:lnTo>
                  <a:lnTo>
                    <a:pt x="10" y="199"/>
                  </a:lnTo>
                  <a:lnTo>
                    <a:pt x="31" y="192"/>
                  </a:lnTo>
                  <a:lnTo>
                    <a:pt x="45" y="178"/>
                  </a:lnTo>
                  <a:lnTo>
                    <a:pt x="62" y="144"/>
                  </a:lnTo>
                  <a:lnTo>
                    <a:pt x="76" y="118"/>
                  </a:lnTo>
                  <a:lnTo>
                    <a:pt x="79" y="61"/>
                  </a:lnTo>
                  <a:lnTo>
                    <a:pt x="76" y="26"/>
                  </a:lnTo>
                  <a:lnTo>
                    <a:pt x="62" y="7"/>
                  </a:lnTo>
                  <a:lnTo>
                    <a:pt x="45" y="0"/>
                  </a:lnTo>
                  <a:lnTo>
                    <a:pt x="41"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8" name="Freeform 411"/>
            <p:cNvSpPr>
              <a:spLocks/>
            </p:cNvSpPr>
            <p:nvPr/>
          </p:nvSpPr>
          <p:spPr bwMode="auto">
            <a:xfrm>
              <a:off x="1102" y="508"/>
              <a:ext cx="38" cy="83"/>
            </a:xfrm>
            <a:custGeom>
              <a:avLst/>
              <a:gdLst>
                <a:gd name="T0" fmla="*/ 38 w 38"/>
                <a:gd name="T1" fmla="*/ 0 h 83"/>
                <a:gd name="T2" fmla="*/ 9 w 38"/>
                <a:gd name="T3" fmla="*/ 19 h 83"/>
                <a:gd name="T4" fmla="*/ 5 w 38"/>
                <a:gd name="T5" fmla="*/ 38 h 83"/>
                <a:gd name="T6" fmla="*/ 0 w 38"/>
                <a:gd name="T7" fmla="*/ 57 h 83"/>
                <a:gd name="T8" fmla="*/ 12 w 38"/>
                <a:gd name="T9" fmla="*/ 64 h 83"/>
                <a:gd name="T10" fmla="*/ 21 w 38"/>
                <a:gd name="T11" fmla="*/ 83 h 83"/>
                <a:gd name="T12" fmla="*/ 17 w 38"/>
                <a:gd name="T13" fmla="*/ 40 h 83"/>
                <a:gd name="T14" fmla="*/ 26 w 38"/>
                <a:gd name="T15" fmla="*/ 21 h 83"/>
                <a:gd name="T16" fmla="*/ 38 w 38"/>
                <a:gd name="T17" fmla="*/ 31 h 83"/>
                <a:gd name="T18" fmla="*/ 38 w 38"/>
                <a:gd name="T19" fmla="*/ 0 h 83"/>
                <a:gd name="T20" fmla="*/ 38 w 3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3"/>
                <a:gd name="T35" fmla="*/ 38 w 3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3">
                  <a:moveTo>
                    <a:pt x="38" y="0"/>
                  </a:moveTo>
                  <a:lnTo>
                    <a:pt x="9" y="19"/>
                  </a:lnTo>
                  <a:lnTo>
                    <a:pt x="5" y="38"/>
                  </a:lnTo>
                  <a:lnTo>
                    <a:pt x="0" y="57"/>
                  </a:lnTo>
                  <a:lnTo>
                    <a:pt x="12" y="64"/>
                  </a:lnTo>
                  <a:lnTo>
                    <a:pt x="21" y="83"/>
                  </a:lnTo>
                  <a:lnTo>
                    <a:pt x="17" y="40"/>
                  </a:lnTo>
                  <a:lnTo>
                    <a:pt x="26" y="21"/>
                  </a:lnTo>
                  <a:lnTo>
                    <a:pt x="38" y="31"/>
                  </a:lnTo>
                  <a:lnTo>
                    <a:pt x="3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29" name="Freeform 412"/>
            <p:cNvSpPr>
              <a:spLocks/>
            </p:cNvSpPr>
            <p:nvPr/>
          </p:nvSpPr>
          <p:spPr bwMode="auto">
            <a:xfrm>
              <a:off x="1095" y="579"/>
              <a:ext cx="28" cy="52"/>
            </a:xfrm>
            <a:custGeom>
              <a:avLst/>
              <a:gdLst>
                <a:gd name="T0" fmla="*/ 7 w 28"/>
                <a:gd name="T1" fmla="*/ 0 h 52"/>
                <a:gd name="T2" fmla="*/ 16 w 28"/>
                <a:gd name="T3" fmla="*/ 14 h 52"/>
                <a:gd name="T4" fmla="*/ 0 w 28"/>
                <a:gd name="T5" fmla="*/ 40 h 52"/>
                <a:gd name="T6" fmla="*/ 14 w 28"/>
                <a:gd name="T7" fmla="*/ 52 h 52"/>
                <a:gd name="T8" fmla="*/ 28 w 28"/>
                <a:gd name="T9" fmla="*/ 26 h 52"/>
                <a:gd name="T10" fmla="*/ 28 w 28"/>
                <a:gd name="T11" fmla="*/ 12 h 52"/>
                <a:gd name="T12" fmla="*/ 7 w 28"/>
                <a:gd name="T13" fmla="*/ 0 h 52"/>
                <a:gd name="T14" fmla="*/ 7 w 2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2"/>
                <a:gd name="T26" fmla="*/ 28 w 2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2">
                  <a:moveTo>
                    <a:pt x="7" y="0"/>
                  </a:moveTo>
                  <a:lnTo>
                    <a:pt x="16" y="14"/>
                  </a:lnTo>
                  <a:lnTo>
                    <a:pt x="0" y="40"/>
                  </a:lnTo>
                  <a:lnTo>
                    <a:pt x="14" y="52"/>
                  </a:lnTo>
                  <a:lnTo>
                    <a:pt x="28" y="26"/>
                  </a:lnTo>
                  <a:lnTo>
                    <a:pt x="28" y="12"/>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0" name="Freeform 413"/>
            <p:cNvSpPr>
              <a:spLocks/>
            </p:cNvSpPr>
            <p:nvPr/>
          </p:nvSpPr>
          <p:spPr bwMode="auto">
            <a:xfrm>
              <a:off x="702" y="579"/>
              <a:ext cx="129" cy="69"/>
            </a:xfrm>
            <a:custGeom>
              <a:avLst/>
              <a:gdLst>
                <a:gd name="T0" fmla="*/ 0 w 129"/>
                <a:gd name="T1" fmla="*/ 21 h 69"/>
                <a:gd name="T2" fmla="*/ 26 w 129"/>
                <a:gd name="T3" fmla="*/ 12 h 69"/>
                <a:gd name="T4" fmla="*/ 57 w 129"/>
                <a:gd name="T5" fmla="*/ 14 h 69"/>
                <a:gd name="T6" fmla="*/ 91 w 129"/>
                <a:gd name="T7" fmla="*/ 26 h 69"/>
                <a:gd name="T8" fmla="*/ 95 w 129"/>
                <a:gd name="T9" fmla="*/ 45 h 69"/>
                <a:gd name="T10" fmla="*/ 57 w 129"/>
                <a:gd name="T11" fmla="*/ 50 h 69"/>
                <a:gd name="T12" fmla="*/ 19 w 129"/>
                <a:gd name="T13" fmla="*/ 55 h 69"/>
                <a:gd name="T14" fmla="*/ 45 w 129"/>
                <a:gd name="T15" fmla="*/ 62 h 69"/>
                <a:gd name="T16" fmla="*/ 64 w 129"/>
                <a:gd name="T17" fmla="*/ 69 h 69"/>
                <a:gd name="T18" fmla="*/ 100 w 129"/>
                <a:gd name="T19" fmla="*/ 62 h 69"/>
                <a:gd name="T20" fmla="*/ 114 w 129"/>
                <a:gd name="T21" fmla="*/ 52 h 69"/>
                <a:gd name="T22" fmla="*/ 129 w 129"/>
                <a:gd name="T23" fmla="*/ 52 h 69"/>
                <a:gd name="T24" fmla="*/ 129 w 129"/>
                <a:gd name="T25" fmla="*/ 40 h 69"/>
                <a:gd name="T26" fmla="*/ 112 w 129"/>
                <a:gd name="T27" fmla="*/ 19 h 69"/>
                <a:gd name="T28" fmla="*/ 69 w 129"/>
                <a:gd name="T29" fmla="*/ 2 h 69"/>
                <a:gd name="T30" fmla="*/ 5 w 129"/>
                <a:gd name="T31" fmla="*/ 0 h 69"/>
                <a:gd name="T32" fmla="*/ 0 w 129"/>
                <a:gd name="T33" fmla="*/ 21 h 69"/>
                <a:gd name="T34" fmla="*/ 0 w 129"/>
                <a:gd name="T35" fmla="*/ 2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9"/>
                <a:gd name="T56" fmla="*/ 129 w 129"/>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9">
                  <a:moveTo>
                    <a:pt x="0" y="21"/>
                  </a:moveTo>
                  <a:lnTo>
                    <a:pt x="26" y="12"/>
                  </a:lnTo>
                  <a:lnTo>
                    <a:pt x="57" y="14"/>
                  </a:lnTo>
                  <a:lnTo>
                    <a:pt x="91" y="26"/>
                  </a:lnTo>
                  <a:lnTo>
                    <a:pt x="95" y="45"/>
                  </a:lnTo>
                  <a:lnTo>
                    <a:pt x="57" y="50"/>
                  </a:lnTo>
                  <a:lnTo>
                    <a:pt x="19" y="55"/>
                  </a:lnTo>
                  <a:lnTo>
                    <a:pt x="45" y="62"/>
                  </a:lnTo>
                  <a:lnTo>
                    <a:pt x="64" y="69"/>
                  </a:lnTo>
                  <a:lnTo>
                    <a:pt x="100" y="62"/>
                  </a:lnTo>
                  <a:lnTo>
                    <a:pt x="114" y="52"/>
                  </a:lnTo>
                  <a:lnTo>
                    <a:pt x="129" y="52"/>
                  </a:lnTo>
                  <a:lnTo>
                    <a:pt x="129" y="40"/>
                  </a:lnTo>
                  <a:lnTo>
                    <a:pt x="112" y="19"/>
                  </a:lnTo>
                  <a:lnTo>
                    <a:pt x="69" y="2"/>
                  </a:lnTo>
                  <a:lnTo>
                    <a:pt x="5"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1" name="Freeform 414"/>
            <p:cNvSpPr>
              <a:spLocks/>
            </p:cNvSpPr>
            <p:nvPr/>
          </p:nvSpPr>
          <p:spPr bwMode="auto">
            <a:xfrm>
              <a:off x="883" y="553"/>
              <a:ext cx="119" cy="78"/>
            </a:xfrm>
            <a:custGeom>
              <a:avLst/>
              <a:gdLst>
                <a:gd name="T0" fmla="*/ 0 w 119"/>
                <a:gd name="T1" fmla="*/ 45 h 78"/>
                <a:gd name="T2" fmla="*/ 14 w 119"/>
                <a:gd name="T3" fmla="*/ 57 h 78"/>
                <a:gd name="T4" fmla="*/ 24 w 119"/>
                <a:gd name="T5" fmla="*/ 69 h 78"/>
                <a:gd name="T6" fmla="*/ 43 w 119"/>
                <a:gd name="T7" fmla="*/ 78 h 78"/>
                <a:gd name="T8" fmla="*/ 83 w 119"/>
                <a:gd name="T9" fmla="*/ 78 h 78"/>
                <a:gd name="T10" fmla="*/ 109 w 119"/>
                <a:gd name="T11" fmla="*/ 71 h 78"/>
                <a:gd name="T12" fmla="*/ 119 w 119"/>
                <a:gd name="T13" fmla="*/ 59 h 78"/>
                <a:gd name="T14" fmla="*/ 100 w 119"/>
                <a:gd name="T15" fmla="*/ 55 h 78"/>
                <a:gd name="T16" fmla="*/ 98 w 119"/>
                <a:gd name="T17" fmla="*/ 66 h 78"/>
                <a:gd name="T18" fmla="*/ 67 w 119"/>
                <a:gd name="T19" fmla="*/ 62 h 78"/>
                <a:gd name="T20" fmla="*/ 43 w 119"/>
                <a:gd name="T21" fmla="*/ 66 h 78"/>
                <a:gd name="T22" fmla="*/ 33 w 119"/>
                <a:gd name="T23" fmla="*/ 47 h 78"/>
                <a:gd name="T24" fmla="*/ 43 w 119"/>
                <a:gd name="T25" fmla="*/ 26 h 78"/>
                <a:gd name="T26" fmla="*/ 83 w 119"/>
                <a:gd name="T27" fmla="*/ 12 h 78"/>
                <a:gd name="T28" fmla="*/ 109 w 119"/>
                <a:gd name="T29" fmla="*/ 7 h 78"/>
                <a:gd name="T30" fmla="*/ 88 w 119"/>
                <a:gd name="T31" fmla="*/ 0 h 78"/>
                <a:gd name="T32" fmla="*/ 45 w 119"/>
                <a:gd name="T33" fmla="*/ 12 h 78"/>
                <a:gd name="T34" fmla="*/ 14 w 119"/>
                <a:gd name="T35" fmla="*/ 24 h 78"/>
                <a:gd name="T36" fmla="*/ 2 w 119"/>
                <a:gd name="T37" fmla="*/ 36 h 78"/>
                <a:gd name="T38" fmla="*/ 0 w 119"/>
                <a:gd name="T39" fmla="*/ 45 h 78"/>
                <a:gd name="T40" fmla="*/ 0 w 119"/>
                <a:gd name="T41" fmla="*/ 45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78"/>
                <a:gd name="T65" fmla="*/ 119 w 11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78">
                  <a:moveTo>
                    <a:pt x="0" y="45"/>
                  </a:moveTo>
                  <a:lnTo>
                    <a:pt x="14" y="57"/>
                  </a:lnTo>
                  <a:lnTo>
                    <a:pt x="24" y="69"/>
                  </a:lnTo>
                  <a:lnTo>
                    <a:pt x="43" y="78"/>
                  </a:lnTo>
                  <a:lnTo>
                    <a:pt x="83" y="78"/>
                  </a:lnTo>
                  <a:lnTo>
                    <a:pt x="109" y="71"/>
                  </a:lnTo>
                  <a:lnTo>
                    <a:pt x="119" y="59"/>
                  </a:lnTo>
                  <a:lnTo>
                    <a:pt x="100" y="55"/>
                  </a:lnTo>
                  <a:lnTo>
                    <a:pt x="98" y="66"/>
                  </a:lnTo>
                  <a:lnTo>
                    <a:pt x="67" y="62"/>
                  </a:lnTo>
                  <a:lnTo>
                    <a:pt x="43" y="66"/>
                  </a:lnTo>
                  <a:lnTo>
                    <a:pt x="33" y="47"/>
                  </a:lnTo>
                  <a:lnTo>
                    <a:pt x="43" y="26"/>
                  </a:lnTo>
                  <a:lnTo>
                    <a:pt x="83" y="12"/>
                  </a:lnTo>
                  <a:lnTo>
                    <a:pt x="109" y="7"/>
                  </a:lnTo>
                  <a:lnTo>
                    <a:pt x="88" y="0"/>
                  </a:lnTo>
                  <a:lnTo>
                    <a:pt x="45" y="12"/>
                  </a:lnTo>
                  <a:lnTo>
                    <a:pt x="14" y="24"/>
                  </a:lnTo>
                  <a:lnTo>
                    <a:pt x="2" y="36"/>
                  </a:lnTo>
                  <a:lnTo>
                    <a:pt x="0"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2" name="Freeform 415"/>
            <p:cNvSpPr>
              <a:spLocks/>
            </p:cNvSpPr>
            <p:nvPr/>
          </p:nvSpPr>
          <p:spPr bwMode="auto">
            <a:xfrm>
              <a:off x="821" y="752"/>
              <a:ext cx="93" cy="31"/>
            </a:xfrm>
            <a:custGeom>
              <a:avLst/>
              <a:gdLst>
                <a:gd name="T0" fmla="*/ 0 w 93"/>
                <a:gd name="T1" fmla="*/ 0 h 31"/>
                <a:gd name="T2" fmla="*/ 19 w 93"/>
                <a:gd name="T3" fmla="*/ 7 h 31"/>
                <a:gd name="T4" fmla="*/ 45 w 93"/>
                <a:gd name="T5" fmla="*/ 15 h 31"/>
                <a:gd name="T6" fmla="*/ 69 w 93"/>
                <a:gd name="T7" fmla="*/ 0 h 31"/>
                <a:gd name="T8" fmla="*/ 93 w 93"/>
                <a:gd name="T9" fmla="*/ 0 h 31"/>
                <a:gd name="T10" fmla="*/ 86 w 93"/>
                <a:gd name="T11" fmla="*/ 15 h 31"/>
                <a:gd name="T12" fmla="*/ 62 w 93"/>
                <a:gd name="T13" fmla="*/ 22 h 31"/>
                <a:gd name="T14" fmla="*/ 45 w 93"/>
                <a:gd name="T15" fmla="*/ 31 h 31"/>
                <a:gd name="T16" fmla="*/ 24 w 93"/>
                <a:gd name="T17" fmla="*/ 24 h 31"/>
                <a:gd name="T18" fmla="*/ 0 w 93"/>
                <a:gd name="T19" fmla="*/ 0 h 31"/>
                <a:gd name="T20" fmla="*/ 0 w 9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1"/>
                <a:gd name="T35" fmla="*/ 93 w 9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1">
                  <a:moveTo>
                    <a:pt x="0" y="0"/>
                  </a:moveTo>
                  <a:lnTo>
                    <a:pt x="19" y="7"/>
                  </a:lnTo>
                  <a:lnTo>
                    <a:pt x="45" y="15"/>
                  </a:lnTo>
                  <a:lnTo>
                    <a:pt x="69" y="0"/>
                  </a:lnTo>
                  <a:lnTo>
                    <a:pt x="93" y="0"/>
                  </a:lnTo>
                  <a:lnTo>
                    <a:pt x="86" y="15"/>
                  </a:lnTo>
                  <a:lnTo>
                    <a:pt x="62" y="22"/>
                  </a:lnTo>
                  <a:lnTo>
                    <a:pt x="45" y="31"/>
                  </a:lnTo>
                  <a:lnTo>
                    <a:pt x="24" y="24"/>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3" name="Freeform 416"/>
            <p:cNvSpPr>
              <a:spLocks/>
            </p:cNvSpPr>
            <p:nvPr/>
          </p:nvSpPr>
          <p:spPr bwMode="auto">
            <a:xfrm>
              <a:off x="790" y="712"/>
              <a:ext cx="43" cy="45"/>
            </a:xfrm>
            <a:custGeom>
              <a:avLst/>
              <a:gdLst>
                <a:gd name="T0" fmla="*/ 43 w 43"/>
                <a:gd name="T1" fmla="*/ 0 h 45"/>
                <a:gd name="T2" fmla="*/ 24 w 43"/>
                <a:gd name="T3" fmla="*/ 28 h 45"/>
                <a:gd name="T4" fmla="*/ 0 w 43"/>
                <a:gd name="T5" fmla="*/ 45 h 45"/>
                <a:gd name="T6" fmla="*/ 14 w 43"/>
                <a:gd name="T7" fmla="*/ 19 h 45"/>
                <a:gd name="T8" fmla="*/ 43 w 43"/>
                <a:gd name="T9" fmla="*/ 0 h 45"/>
                <a:gd name="T10" fmla="*/ 43 w 43"/>
                <a:gd name="T11" fmla="*/ 0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43" y="0"/>
                  </a:moveTo>
                  <a:lnTo>
                    <a:pt x="24" y="28"/>
                  </a:lnTo>
                  <a:lnTo>
                    <a:pt x="0" y="45"/>
                  </a:lnTo>
                  <a:lnTo>
                    <a:pt x="14" y="19"/>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4" name="Freeform 417"/>
            <p:cNvSpPr>
              <a:spLocks/>
            </p:cNvSpPr>
            <p:nvPr/>
          </p:nvSpPr>
          <p:spPr bwMode="auto">
            <a:xfrm>
              <a:off x="895" y="710"/>
              <a:ext cx="64" cy="57"/>
            </a:xfrm>
            <a:custGeom>
              <a:avLst/>
              <a:gdLst>
                <a:gd name="T0" fmla="*/ 0 w 64"/>
                <a:gd name="T1" fmla="*/ 7 h 57"/>
                <a:gd name="T2" fmla="*/ 19 w 64"/>
                <a:gd name="T3" fmla="*/ 16 h 57"/>
                <a:gd name="T4" fmla="*/ 36 w 64"/>
                <a:gd name="T5" fmla="*/ 28 h 57"/>
                <a:gd name="T6" fmla="*/ 64 w 64"/>
                <a:gd name="T7" fmla="*/ 57 h 57"/>
                <a:gd name="T8" fmla="*/ 43 w 64"/>
                <a:gd name="T9" fmla="*/ 9 h 57"/>
                <a:gd name="T10" fmla="*/ 24 w 64"/>
                <a:gd name="T11" fmla="*/ 0 h 57"/>
                <a:gd name="T12" fmla="*/ 0 w 64"/>
                <a:gd name="T13" fmla="*/ 7 h 57"/>
                <a:gd name="T14" fmla="*/ 0 w 64"/>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7"/>
                <a:gd name="T26" fmla="*/ 64 w 6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7">
                  <a:moveTo>
                    <a:pt x="0" y="7"/>
                  </a:moveTo>
                  <a:lnTo>
                    <a:pt x="19" y="16"/>
                  </a:lnTo>
                  <a:lnTo>
                    <a:pt x="36" y="28"/>
                  </a:lnTo>
                  <a:lnTo>
                    <a:pt x="64" y="57"/>
                  </a:lnTo>
                  <a:lnTo>
                    <a:pt x="43" y="9"/>
                  </a:lnTo>
                  <a:lnTo>
                    <a:pt x="24" y="0"/>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5" name="Freeform 418"/>
            <p:cNvSpPr>
              <a:spLocks/>
            </p:cNvSpPr>
            <p:nvPr/>
          </p:nvSpPr>
          <p:spPr bwMode="auto">
            <a:xfrm>
              <a:off x="873" y="619"/>
              <a:ext cx="167" cy="110"/>
            </a:xfrm>
            <a:custGeom>
              <a:avLst/>
              <a:gdLst>
                <a:gd name="T0" fmla="*/ 0 w 167"/>
                <a:gd name="T1" fmla="*/ 26 h 110"/>
                <a:gd name="T2" fmla="*/ 0 w 167"/>
                <a:gd name="T3" fmla="*/ 76 h 110"/>
                <a:gd name="T4" fmla="*/ 43 w 167"/>
                <a:gd name="T5" fmla="*/ 100 h 110"/>
                <a:gd name="T6" fmla="*/ 96 w 167"/>
                <a:gd name="T7" fmla="*/ 110 h 110"/>
                <a:gd name="T8" fmla="*/ 141 w 167"/>
                <a:gd name="T9" fmla="*/ 95 h 110"/>
                <a:gd name="T10" fmla="*/ 160 w 167"/>
                <a:gd name="T11" fmla="*/ 50 h 110"/>
                <a:gd name="T12" fmla="*/ 167 w 167"/>
                <a:gd name="T13" fmla="*/ 0 h 110"/>
                <a:gd name="T14" fmla="*/ 160 w 167"/>
                <a:gd name="T15" fmla="*/ 3 h 110"/>
                <a:gd name="T16" fmla="*/ 143 w 167"/>
                <a:gd name="T17" fmla="*/ 62 h 110"/>
                <a:gd name="T18" fmla="*/ 127 w 167"/>
                <a:gd name="T19" fmla="*/ 91 h 110"/>
                <a:gd name="T20" fmla="*/ 93 w 167"/>
                <a:gd name="T21" fmla="*/ 100 h 110"/>
                <a:gd name="T22" fmla="*/ 55 w 167"/>
                <a:gd name="T23" fmla="*/ 95 h 110"/>
                <a:gd name="T24" fmla="*/ 41 w 167"/>
                <a:gd name="T25" fmla="*/ 88 h 110"/>
                <a:gd name="T26" fmla="*/ 15 w 167"/>
                <a:gd name="T27" fmla="*/ 74 h 110"/>
                <a:gd name="T28" fmla="*/ 12 w 167"/>
                <a:gd name="T29" fmla="*/ 55 h 110"/>
                <a:gd name="T30" fmla="*/ 15 w 167"/>
                <a:gd name="T31" fmla="*/ 12 h 110"/>
                <a:gd name="T32" fmla="*/ 5 w 167"/>
                <a:gd name="T33" fmla="*/ 10 h 110"/>
                <a:gd name="T34" fmla="*/ 0 w 167"/>
                <a:gd name="T35" fmla="*/ 26 h 110"/>
                <a:gd name="T36" fmla="*/ 0 w 167"/>
                <a:gd name="T37" fmla="*/ 26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10"/>
                <a:gd name="T59" fmla="*/ 167 w 16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10">
                  <a:moveTo>
                    <a:pt x="0" y="26"/>
                  </a:moveTo>
                  <a:lnTo>
                    <a:pt x="0" y="76"/>
                  </a:lnTo>
                  <a:lnTo>
                    <a:pt x="43" y="100"/>
                  </a:lnTo>
                  <a:lnTo>
                    <a:pt x="96" y="110"/>
                  </a:lnTo>
                  <a:lnTo>
                    <a:pt x="141" y="95"/>
                  </a:lnTo>
                  <a:lnTo>
                    <a:pt x="160" y="50"/>
                  </a:lnTo>
                  <a:lnTo>
                    <a:pt x="167" y="0"/>
                  </a:lnTo>
                  <a:lnTo>
                    <a:pt x="160" y="3"/>
                  </a:lnTo>
                  <a:lnTo>
                    <a:pt x="143" y="62"/>
                  </a:lnTo>
                  <a:lnTo>
                    <a:pt x="127" y="91"/>
                  </a:lnTo>
                  <a:lnTo>
                    <a:pt x="93" y="100"/>
                  </a:lnTo>
                  <a:lnTo>
                    <a:pt x="55" y="95"/>
                  </a:lnTo>
                  <a:lnTo>
                    <a:pt x="41" y="88"/>
                  </a:lnTo>
                  <a:lnTo>
                    <a:pt x="15" y="74"/>
                  </a:lnTo>
                  <a:lnTo>
                    <a:pt x="12" y="55"/>
                  </a:lnTo>
                  <a:lnTo>
                    <a:pt x="15" y="12"/>
                  </a:lnTo>
                  <a:lnTo>
                    <a:pt x="5" y="10"/>
                  </a:lnTo>
                  <a:lnTo>
                    <a:pt x="0"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6" name="Freeform 419"/>
            <p:cNvSpPr>
              <a:spLocks/>
            </p:cNvSpPr>
            <p:nvPr/>
          </p:nvSpPr>
          <p:spPr bwMode="auto">
            <a:xfrm>
              <a:off x="878" y="619"/>
              <a:ext cx="157" cy="15"/>
            </a:xfrm>
            <a:custGeom>
              <a:avLst/>
              <a:gdLst>
                <a:gd name="T0" fmla="*/ 0 w 157"/>
                <a:gd name="T1" fmla="*/ 15 h 15"/>
                <a:gd name="T2" fmla="*/ 72 w 157"/>
                <a:gd name="T3" fmla="*/ 12 h 15"/>
                <a:gd name="T4" fmla="*/ 157 w 157"/>
                <a:gd name="T5" fmla="*/ 12 h 15"/>
                <a:gd name="T6" fmla="*/ 155 w 157"/>
                <a:gd name="T7" fmla="*/ 0 h 15"/>
                <a:gd name="T8" fmla="*/ 12 w 157"/>
                <a:gd name="T9" fmla="*/ 3 h 15"/>
                <a:gd name="T10" fmla="*/ 3 w 157"/>
                <a:gd name="T11" fmla="*/ 10 h 15"/>
                <a:gd name="T12" fmla="*/ 0 w 157"/>
                <a:gd name="T13" fmla="*/ 15 h 15"/>
                <a:gd name="T14" fmla="*/ 0 w 15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5"/>
                <a:gd name="T26" fmla="*/ 157 w 15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5">
                  <a:moveTo>
                    <a:pt x="0" y="15"/>
                  </a:moveTo>
                  <a:lnTo>
                    <a:pt x="72" y="12"/>
                  </a:lnTo>
                  <a:lnTo>
                    <a:pt x="157" y="12"/>
                  </a:lnTo>
                  <a:lnTo>
                    <a:pt x="155" y="0"/>
                  </a:lnTo>
                  <a:lnTo>
                    <a:pt x="12" y="3"/>
                  </a:lnTo>
                  <a:lnTo>
                    <a:pt x="3" y="10"/>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7" name="Freeform 420"/>
            <p:cNvSpPr>
              <a:spLocks/>
            </p:cNvSpPr>
            <p:nvPr/>
          </p:nvSpPr>
          <p:spPr bwMode="auto">
            <a:xfrm>
              <a:off x="1023" y="539"/>
              <a:ext cx="58" cy="102"/>
            </a:xfrm>
            <a:custGeom>
              <a:avLst/>
              <a:gdLst>
                <a:gd name="T0" fmla="*/ 53 w 58"/>
                <a:gd name="T1" fmla="*/ 0 h 102"/>
                <a:gd name="T2" fmla="*/ 0 w 58"/>
                <a:gd name="T3" fmla="*/ 83 h 102"/>
                <a:gd name="T4" fmla="*/ 12 w 58"/>
                <a:gd name="T5" fmla="*/ 102 h 102"/>
                <a:gd name="T6" fmla="*/ 58 w 58"/>
                <a:gd name="T7" fmla="*/ 14 h 102"/>
                <a:gd name="T8" fmla="*/ 53 w 58"/>
                <a:gd name="T9" fmla="*/ 0 h 102"/>
                <a:gd name="T10" fmla="*/ 53 w 58"/>
                <a:gd name="T11" fmla="*/ 0 h 102"/>
                <a:gd name="T12" fmla="*/ 0 60000 65536"/>
                <a:gd name="T13" fmla="*/ 0 60000 65536"/>
                <a:gd name="T14" fmla="*/ 0 60000 65536"/>
                <a:gd name="T15" fmla="*/ 0 60000 65536"/>
                <a:gd name="T16" fmla="*/ 0 60000 65536"/>
                <a:gd name="T17" fmla="*/ 0 60000 65536"/>
                <a:gd name="T18" fmla="*/ 0 w 58"/>
                <a:gd name="T19" fmla="*/ 0 h 102"/>
                <a:gd name="T20" fmla="*/ 58 w 5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8" h="102">
                  <a:moveTo>
                    <a:pt x="53" y="0"/>
                  </a:moveTo>
                  <a:lnTo>
                    <a:pt x="0" y="83"/>
                  </a:lnTo>
                  <a:lnTo>
                    <a:pt x="12" y="102"/>
                  </a:lnTo>
                  <a:lnTo>
                    <a:pt x="58" y="14"/>
                  </a:lnTo>
                  <a:lnTo>
                    <a:pt x="5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8" name="Freeform 421"/>
            <p:cNvSpPr>
              <a:spLocks/>
            </p:cNvSpPr>
            <p:nvPr/>
          </p:nvSpPr>
          <p:spPr bwMode="auto">
            <a:xfrm>
              <a:off x="826" y="624"/>
              <a:ext cx="57" cy="29"/>
            </a:xfrm>
            <a:custGeom>
              <a:avLst/>
              <a:gdLst>
                <a:gd name="T0" fmla="*/ 52 w 57"/>
                <a:gd name="T1" fmla="*/ 21 h 29"/>
                <a:gd name="T2" fmla="*/ 40 w 57"/>
                <a:gd name="T3" fmla="*/ 17 h 29"/>
                <a:gd name="T4" fmla="*/ 21 w 57"/>
                <a:gd name="T5" fmla="*/ 17 h 29"/>
                <a:gd name="T6" fmla="*/ 5 w 57"/>
                <a:gd name="T7" fmla="*/ 29 h 29"/>
                <a:gd name="T8" fmla="*/ 0 w 57"/>
                <a:gd name="T9" fmla="*/ 17 h 29"/>
                <a:gd name="T10" fmla="*/ 36 w 57"/>
                <a:gd name="T11" fmla="*/ 0 h 29"/>
                <a:gd name="T12" fmla="*/ 57 w 57"/>
                <a:gd name="T13" fmla="*/ 7 h 29"/>
                <a:gd name="T14" fmla="*/ 52 w 57"/>
                <a:gd name="T15" fmla="*/ 21 h 29"/>
                <a:gd name="T16" fmla="*/ 52 w 57"/>
                <a:gd name="T17" fmla="*/ 2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9"/>
                <a:gd name="T29" fmla="*/ 57 w 5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9">
                  <a:moveTo>
                    <a:pt x="52" y="21"/>
                  </a:moveTo>
                  <a:lnTo>
                    <a:pt x="40" y="17"/>
                  </a:lnTo>
                  <a:lnTo>
                    <a:pt x="21" y="17"/>
                  </a:lnTo>
                  <a:lnTo>
                    <a:pt x="5" y="29"/>
                  </a:lnTo>
                  <a:lnTo>
                    <a:pt x="0" y="17"/>
                  </a:lnTo>
                  <a:lnTo>
                    <a:pt x="36" y="0"/>
                  </a:lnTo>
                  <a:lnTo>
                    <a:pt x="57" y="7"/>
                  </a:lnTo>
                  <a:lnTo>
                    <a:pt x="5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39" name="Freeform 422"/>
            <p:cNvSpPr>
              <a:spLocks/>
            </p:cNvSpPr>
            <p:nvPr/>
          </p:nvSpPr>
          <p:spPr bwMode="auto">
            <a:xfrm>
              <a:off x="674" y="634"/>
              <a:ext cx="157" cy="99"/>
            </a:xfrm>
            <a:custGeom>
              <a:avLst/>
              <a:gdLst>
                <a:gd name="T0" fmla="*/ 157 w 157"/>
                <a:gd name="T1" fmla="*/ 14 h 99"/>
                <a:gd name="T2" fmla="*/ 157 w 157"/>
                <a:gd name="T3" fmla="*/ 71 h 99"/>
                <a:gd name="T4" fmla="*/ 133 w 157"/>
                <a:gd name="T5" fmla="*/ 95 h 99"/>
                <a:gd name="T6" fmla="*/ 76 w 157"/>
                <a:gd name="T7" fmla="*/ 99 h 99"/>
                <a:gd name="T8" fmla="*/ 38 w 157"/>
                <a:gd name="T9" fmla="*/ 95 h 99"/>
                <a:gd name="T10" fmla="*/ 28 w 157"/>
                <a:gd name="T11" fmla="*/ 80 h 99"/>
                <a:gd name="T12" fmla="*/ 100 w 157"/>
                <a:gd name="T13" fmla="*/ 83 h 99"/>
                <a:gd name="T14" fmla="*/ 133 w 157"/>
                <a:gd name="T15" fmla="*/ 76 h 99"/>
                <a:gd name="T16" fmla="*/ 142 w 157"/>
                <a:gd name="T17" fmla="*/ 49 h 99"/>
                <a:gd name="T18" fmla="*/ 142 w 157"/>
                <a:gd name="T19" fmla="*/ 19 h 99"/>
                <a:gd name="T20" fmla="*/ 123 w 157"/>
                <a:gd name="T21" fmla="*/ 9 h 99"/>
                <a:gd name="T22" fmla="*/ 54 w 157"/>
                <a:gd name="T23" fmla="*/ 11 h 99"/>
                <a:gd name="T24" fmla="*/ 4 w 157"/>
                <a:gd name="T25" fmla="*/ 19 h 99"/>
                <a:gd name="T26" fmla="*/ 0 w 157"/>
                <a:gd name="T27" fmla="*/ 7 h 99"/>
                <a:gd name="T28" fmla="*/ 100 w 157"/>
                <a:gd name="T29" fmla="*/ 0 h 99"/>
                <a:gd name="T30" fmla="*/ 138 w 157"/>
                <a:gd name="T31" fmla="*/ 0 h 99"/>
                <a:gd name="T32" fmla="*/ 149 w 157"/>
                <a:gd name="T33" fmla="*/ 4 h 99"/>
                <a:gd name="T34" fmla="*/ 157 w 157"/>
                <a:gd name="T35" fmla="*/ 14 h 99"/>
                <a:gd name="T36" fmla="*/ 157 w 157"/>
                <a:gd name="T37" fmla="*/ 14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99"/>
                <a:gd name="T59" fmla="*/ 157 w 157"/>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99">
                  <a:moveTo>
                    <a:pt x="157" y="14"/>
                  </a:moveTo>
                  <a:lnTo>
                    <a:pt x="157" y="71"/>
                  </a:lnTo>
                  <a:lnTo>
                    <a:pt x="133" y="95"/>
                  </a:lnTo>
                  <a:lnTo>
                    <a:pt x="76" y="99"/>
                  </a:lnTo>
                  <a:lnTo>
                    <a:pt x="38" y="95"/>
                  </a:lnTo>
                  <a:lnTo>
                    <a:pt x="28" y="80"/>
                  </a:lnTo>
                  <a:lnTo>
                    <a:pt x="100" y="83"/>
                  </a:lnTo>
                  <a:lnTo>
                    <a:pt x="133" y="76"/>
                  </a:lnTo>
                  <a:lnTo>
                    <a:pt x="142" y="49"/>
                  </a:lnTo>
                  <a:lnTo>
                    <a:pt x="142" y="19"/>
                  </a:lnTo>
                  <a:lnTo>
                    <a:pt x="123" y="9"/>
                  </a:lnTo>
                  <a:lnTo>
                    <a:pt x="54" y="11"/>
                  </a:lnTo>
                  <a:lnTo>
                    <a:pt x="4" y="19"/>
                  </a:lnTo>
                  <a:lnTo>
                    <a:pt x="0" y="7"/>
                  </a:lnTo>
                  <a:lnTo>
                    <a:pt x="100" y="0"/>
                  </a:lnTo>
                  <a:lnTo>
                    <a:pt x="138" y="0"/>
                  </a:lnTo>
                  <a:lnTo>
                    <a:pt x="149" y="4"/>
                  </a:lnTo>
                  <a:lnTo>
                    <a:pt x="157"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0" name="Freeform 423"/>
            <p:cNvSpPr>
              <a:spLocks/>
            </p:cNvSpPr>
            <p:nvPr/>
          </p:nvSpPr>
          <p:spPr bwMode="auto">
            <a:xfrm>
              <a:off x="797" y="790"/>
              <a:ext cx="174" cy="38"/>
            </a:xfrm>
            <a:custGeom>
              <a:avLst/>
              <a:gdLst>
                <a:gd name="T0" fmla="*/ 172 w 174"/>
                <a:gd name="T1" fmla="*/ 33 h 38"/>
                <a:gd name="T2" fmla="*/ 150 w 174"/>
                <a:gd name="T3" fmla="*/ 22 h 38"/>
                <a:gd name="T4" fmla="*/ 124 w 174"/>
                <a:gd name="T5" fmla="*/ 24 h 38"/>
                <a:gd name="T6" fmla="*/ 88 w 174"/>
                <a:gd name="T7" fmla="*/ 29 h 38"/>
                <a:gd name="T8" fmla="*/ 55 w 174"/>
                <a:gd name="T9" fmla="*/ 29 h 38"/>
                <a:gd name="T10" fmla="*/ 24 w 174"/>
                <a:gd name="T11" fmla="*/ 22 h 38"/>
                <a:gd name="T12" fmla="*/ 10 w 174"/>
                <a:gd name="T13" fmla="*/ 38 h 38"/>
                <a:gd name="T14" fmla="*/ 0 w 174"/>
                <a:gd name="T15" fmla="*/ 22 h 38"/>
                <a:gd name="T16" fmla="*/ 10 w 174"/>
                <a:gd name="T17" fmla="*/ 0 h 38"/>
                <a:gd name="T18" fmla="*/ 24 w 174"/>
                <a:gd name="T19" fmla="*/ 14 h 38"/>
                <a:gd name="T20" fmla="*/ 57 w 174"/>
                <a:gd name="T21" fmla="*/ 7 h 38"/>
                <a:gd name="T22" fmla="*/ 76 w 174"/>
                <a:gd name="T23" fmla="*/ 14 h 38"/>
                <a:gd name="T24" fmla="*/ 93 w 174"/>
                <a:gd name="T25" fmla="*/ 7 h 38"/>
                <a:gd name="T26" fmla="*/ 131 w 174"/>
                <a:gd name="T27" fmla="*/ 14 h 38"/>
                <a:gd name="T28" fmla="*/ 148 w 174"/>
                <a:gd name="T29" fmla="*/ 5 h 38"/>
                <a:gd name="T30" fmla="*/ 174 w 174"/>
                <a:gd name="T31" fmla="*/ 22 h 38"/>
                <a:gd name="T32" fmla="*/ 172 w 174"/>
                <a:gd name="T33" fmla="*/ 33 h 38"/>
                <a:gd name="T34" fmla="*/ 172 w 174"/>
                <a:gd name="T35" fmla="*/ 3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38"/>
                <a:gd name="T56" fmla="*/ 174 w 17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38">
                  <a:moveTo>
                    <a:pt x="172" y="33"/>
                  </a:moveTo>
                  <a:lnTo>
                    <a:pt x="150" y="22"/>
                  </a:lnTo>
                  <a:lnTo>
                    <a:pt x="124" y="24"/>
                  </a:lnTo>
                  <a:lnTo>
                    <a:pt x="88" y="29"/>
                  </a:lnTo>
                  <a:lnTo>
                    <a:pt x="55" y="29"/>
                  </a:lnTo>
                  <a:lnTo>
                    <a:pt x="24" y="22"/>
                  </a:lnTo>
                  <a:lnTo>
                    <a:pt x="10" y="38"/>
                  </a:lnTo>
                  <a:lnTo>
                    <a:pt x="0" y="22"/>
                  </a:lnTo>
                  <a:lnTo>
                    <a:pt x="10" y="0"/>
                  </a:lnTo>
                  <a:lnTo>
                    <a:pt x="24" y="14"/>
                  </a:lnTo>
                  <a:lnTo>
                    <a:pt x="57" y="7"/>
                  </a:lnTo>
                  <a:lnTo>
                    <a:pt x="76" y="14"/>
                  </a:lnTo>
                  <a:lnTo>
                    <a:pt x="93" y="7"/>
                  </a:lnTo>
                  <a:lnTo>
                    <a:pt x="131" y="14"/>
                  </a:lnTo>
                  <a:lnTo>
                    <a:pt x="148" y="5"/>
                  </a:lnTo>
                  <a:lnTo>
                    <a:pt x="174" y="22"/>
                  </a:lnTo>
                  <a:lnTo>
                    <a:pt x="172"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1" name="Freeform 424"/>
            <p:cNvSpPr>
              <a:spLocks/>
            </p:cNvSpPr>
            <p:nvPr/>
          </p:nvSpPr>
          <p:spPr bwMode="auto">
            <a:xfrm>
              <a:off x="843" y="835"/>
              <a:ext cx="85" cy="36"/>
            </a:xfrm>
            <a:custGeom>
              <a:avLst/>
              <a:gdLst>
                <a:gd name="T0" fmla="*/ 14 w 85"/>
                <a:gd name="T1" fmla="*/ 5 h 36"/>
                <a:gd name="T2" fmla="*/ 64 w 85"/>
                <a:gd name="T3" fmla="*/ 7 h 36"/>
                <a:gd name="T4" fmla="*/ 85 w 85"/>
                <a:gd name="T5" fmla="*/ 3 h 36"/>
                <a:gd name="T6" fmla="*/ 71 w 85"/>
                <a:gd name="T7" fmla="*/ 29 h 36"/>
                <a:gd name="T8" fmla="*/ 45 w 85"/>
                <a:gd name="T9" fmla="*/ 36 h 36"/>
                <a:gd name="T10" fmla="*/ 9 w 85"/>
                <a:gd name="T11" fmla="*/ 29 h 36"/>
                <a:gd name="T12" fmla="*/ 0 w 85"/>
                <a:gd name="T13" fmla="*/ 0 h 36"/>
                <a:gd name="T14" fmla="*/ 14 w 85"/>
                <a:gd name="T15" fmla="*/ 5 h 36"/>
                <a:gd name="T16" fmla="*/ 14 w 85"/>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6"/>
                <a:gd name="T29" fmla="*/ 85 w 8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6">
                  <a:moveTo>
                    <a:pt x="14" y="5"/>
                  </a:moveTo>
                  <a:lnTo>
                    <a:pt x="64" y="7"/>
                  </a:lnTo>
                  <a:lnTo>
                    <a:pt x="85" y="3"/>
                  </a:lnTo>
                  <a:lnTo>
                    <a:pt x="71" y="29"/>
                  </a:lnTo>
                  <a:lnTo>
                    <a:pt x="45" y="36"/>
                  </a:lnTo>
                  <a:lnTo>
                    <a:pt x="9" y="29"/>
                  </a:lnTo>
                  <a:lnTo>
                    <a:pt x="0" y="0"/>
                  </a:lnTo>
                  <a:lnTo>
                    <a:pt x="1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2" name="Freeform 425"/>
            <p:cNvSpPr>
              <a:spLocks/>
            </p:cNvSpPr>
            <p:nvPr/>
          </p:nvSpPr>
          <p:spPr bwMode="auto">
            <a:xfrm>
              <a:off x="150" y="759"/>
              <a:ext cx="585" cy="774"/>
            </a:xfrm>
            <a:custGeom>
              <a:avLst/>
              <a:gdLst>
                <a:gd name="T0" fmla="*/ 583 w 585"/>
                <a:gd name="T1" fmla="*/ 15 h 774"/>
                <a:gd name="T2" fmla="*/ 585 w 585"/>
                <a:gd name="T3" fmla="*/ 200 h 774"/>
                <a:gd name="T4" fmla="*/ 559 w 585"/>
                <a:gd name="T5" fmla="*/ 416 h 774"/>
                <a:gd name="T6" fmla="*/ 514 w 585"/>
                <a:gd name="T7" fmla="*/ 665 h 774"/>
                <a:gd name="T8" fmla="*/ 381 w 585"/>
                <a:gd name="T9" fmla="*/ 646 h 774"/>
                <a:gd name="T10" fmla="*/ 238 w 585"/>
                <a:gd name="T11" fmla="*/ 596 h 774"/>
                <a:gd name="T12" fmla="*/ 188 w 585"/>
                <a:gd name="T13" fmla="*/ 594 h 774"/>
                <a:gd name="T14" fmla="*/ 243 w 585"/>
                <a:gd name="T15" fmla="*/ 774 h 774"/>
                <a:gd name="T16" fmla="*/ 159 w 585"/>
                <a:gd name="T17" fmla="*/ 774 h 774"/>
                <a:gd name="T18" fmla="*/ 112 w 585"/>
                <a:gd name="T19" fmla="*/ 774 h 774"/>
                <a:gd name="T20" fmla="*/ 93 w 585"/>
                <a:gd name="T21" fmla="*/ 750 h 774"/>
                <a:gd name="T22" fmla="*/ 52 w 585"/>
                <a:gd name="T23" fmla="*/ 731 h 774"/>
                <a:gd name="T24" fmla="*/ 0 w 585"/>
                <a:gd name="T25" fmla="*/ 729 h 774"/>
                <a:gd name="T26" fmla="*/ 12 w 585"/>
                <a:gd name="T27" fmla="*/ 622 h 774"/>
                <a:gd name="T28" fmla="*/ 31 w 585"/>
                <a:gd name="T29" fmla="*/ 570 h 774"/>
                <a:gd name="T30" fmla="*/ 40 w 585"/>
                <a:gd name="T31" fmla="*/ 513 h 774"/>
                <a:gd name="T32" fmla="*/ 55 w 585"/>
                <a:gd name="T33" fmla="*/ 485 h 774"/>
                <a:gd name="T34" fmla="*/ 64 w 585"/>
                <a:gd name="T35" fmla="*/ 470 h 774"/>
                <a:gd name="T36" fmla="*/ 64 w 585"/>
                <a:gd name="T37" fmla="*/ 373 h 774"/>
                <a:gd name="T38" fmla="*/ 102 w 585"/>
                <a:gd name="T39" fmla="*/ 295 h 774"/>
                <a:gd name="T40" fmla="*/ 119 w 585"/>
                <a:gd name="T41" fmla="*/ 178 h 774"/>
                <a:gd name="T42" fmla="*/ 159 w 585"/>
                <a:gd name="T43" fmla="*/ 148 h 774"/>
                <a:gd name="T44" fmla="*/ 321 w 585"/>
                <a:gd name="T45" fmla="*/ 88 h 774"/>
                <a:gd name="T46" fmla="*/ 485 w 585"/>
                <a:gd name="T47" fmla="*/ 53 h 774"/>
                <a:gd name="T48" fmla="*/ 569 w 585"/>
                <a:gd name="T49" fmla="*/ 0 h 774"/>
                <a:gd name="T50" fmla="*/ 583 w 585"/>
                <a:gd name="T51" fmla="*/ 15 h 774"/>
                <a:gd name="T52" fmla="*/ 583 w 585"/>
                <a:gd name="T53" fmla="*/ 15 h 7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774"/>
                <a:gd name="T83" fmla="*/ 585 w 585"/>
                <a:gd name="T84" fmla="*/ 774 h 7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774">
                  <a:moveTo>
                    <a:pt x="583" y="15"/>
                  </a:moveTo>
                  <a:lnTo>
                    <a:pt x="585" y="200"/>
                  </a:lnTo>
                  <a:lnTo>
                    <a:pt x="559" y="416"/>
                  </a:lnTo>
                  <a:lnTo>
                    <a:pt x="514" y="665"/>
                  </a:lnTo>
                  <a:lnTo>
                    <a:pt x="381" y="646"/>
                  </a:lnTo>
                  <a:lnTo>
                    <a:pt x="238" y="596"/>
                  </a:lnTo>
                  <a:lnTo>
                    <a:pt x="188" y="594"/>
                  </a:lnTo>
                  <a:lnTo>
                    <a:pt x="243" y="774"/>
                  </a:lnTo>
                  <a:lnTo>
                    <a:pt x="159" y="774"/>
                  </a:lnTo>
                  <a:lnTo>
                    <a:pt x="112" y="774"/>
                  </a:lnTo>
                  <a:lnTo>
                    <a:pt x="93" y="750"/>
                  </a:lnTo>
                  <a:lnTo>
                    <a:pt x="52" y="731"/>
                  </a:lnTo>
                  <a:lnTo>
                    <a:pt x="0" y="729"/>
                  </a:lnTo>
                  <a:lnTo>
                    <a:pt x="12" y="622"/>
                  </a:lnTo>
                  <a:lnTo>
                    <a:pt x="31" y="570"/>
                  </a:lnTo>
                  <a:lnTo>
                    <a:pt x="40" y="513"/>
                  </a:lnTo>
                  <a:lnTo>
                    <a:pt x="55" y="485"/>
                  </a:lnTo>
                  <a:lnTo>
                    <a:pt x="64" y="470"/>
                  </a:lnTo>
                  <a:lnTo>
                    <a:pt x="64" y="373"/>
                  </a:lnTo>
                  <a:lnTo>
                    <a:pt x="102" y="295"/>
                  </a:lnTo>
                  <a:lnTo>
                    <a:pt x="119" y="178"/>
                  </a:lnTo>
                  <a:lnTo>
                    <a:pt x="159" y="148"/>
                  </a:lnTo>
                  <a:lnTo>
                    <a:pt x="321" y="88"/>
                  </a:lnTo>
                  <a:lnTo>
                    <a:pt x="485" y="53"/>
                  </a:lnTo>
                  <a:lnTo>
                    <a:pt x="569" y="0"/>
                  </a:lnTo>
                  <a:lnTo>
                    <a:pt x="583"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3" name="Freeform 426"/>
            <p:cNvSpPr>
              <a:spLocks/>
            </p:cNvSpPr>
            <p:nvPr/>
          </p:nvSpPr>
          <p:spPr bwMode="auto">
            <a:xfrm>
              <a:off x="783" y="982"/>
              <a:ext cx="129" cy="447"/>
            </a:xfrm>
            <a:custGeom>
              <a:avLst/>
              <a:gdLst>
                <a:gd name="T0" fmla="*/ 79 w 129"/>
                <a:gd name="T1" fmla="*/ 0 h 447"/>
                <a:gd name="T2" fmla="*/ 129 w 129"/>
                <a:gd name="T3" fmla="*/ 55 h 447"/>
                <a:gd name="T4" fmla="*/ 119 w 129"/>
                <a:gd name="T5" fmla="*/ 133 h 447"/>
                <a:gd name="T6" fmla="*/ 62 w 129"/>
                <a:gd name="T7" fmla="*/ 259 h 447"/>
                <a:gd name="T8" fmla="*/ 29 w 129"/>
                <a:gd name="T9" fmla="*/ 321 h 447"/>
                <a:gd name="T10" fmla="*/ 17 w 129"/>
                <a:gd name="T11" fmla="*/ 406 h 447"/>
                <a:gd name="T12" fmla="*/ 21 w 129"/>
                <a:gd name="T13" fmla="*/ 447 h 447"/>
                <a:gd name="T14" fmla="*/ 0 w 129"/>
                <a:gd name="T15" fmla="*/ 430 h 447"/>
                <a:gd name="T16" fmla="*/ 7 w 129"/>
                <a:gd name="T17" fmla="*/ 330 h 447"/>
                <a:gd name="T18" fmla="*/ 17 w 129"/>
                <a:gd name="T19" fmla="*/ 266 h 447"/>
                <a:gd name="T20" fmla="*/ 100 w 129"/>
                <a:gd name="T21" fmla="*/ 126 h 447"/>
                <a:gd name="T22" fmla="*/ 102 w 129"/>
                <a:gd name="T23" fmla="*/ 65 h 447"/>
                <a:gd name="T24" fmla="*/ 74 w 129"/>
                <a:gd name="T25" fmla="*/ 24 h 447"/>
                <a:gd name="T26" fmla="*/ 79 w 129"/>
                <a:gd name="T27" fmla="*/ 0 h 447"/>
                <a:gd name="T28" fmla="*/ 79 w 129"/>
                <a:gd name="T29" fmla="*/ 0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47"/>
                <a:gd name="T47" fmla="*/ 129 w 129"/>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47">
                  <a:moveTo>
                    <a:pt x="79" y="0"/>
                  </a:moveTo>
                  <a:lnTo>
                    <a:pt x="129" y="55"/>
                  </a:lnTo>
                  <a:lnTo>
                    <a:pt x="119" y="133"/>
                  </a:lnTo>
                  <a:lnTo>
                    <a:pt x="62" y="259"/>
                  </a:lnTo>
                  <a:lnTo>
                    <a:pt x="29" y="321"/>
                  </a:lnTo>
                  <a:lnTo>
                    <a:pt x="17" y="406"/>
                  </a:lnTo>
                  <a:lnTo>
                    <a:pt x="21" y="447"/>
                  </a:lnTo>
                  <a:lnTo>
                    <a:pt x="0" y="430"/>
                  </a:lnTo>
                  <a:lnTo>
                    <a:pt x="7" y="330"/>
                  </a:lnTo>
                  <a:lnTo>
                    <a:pt x="17" y="266"/>
                  </a:lnTo>
                  <a:lnTo>
                    <a:pt x="100" y="126"/>
                  </a:lnTo>
                  <a:lnTo>
                    <a:pt x="102" y="65"/>
                  </a:lnTo>
                  <a:lnTo>
                    <a:pt x="74" y="24"/>
                  </a:lnTo>
                  <a:lnTo>
                    <a:pt x="79"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4" name="Freeform 427"/>
            <p:cNvSpPr>
              <a:spLocks/>
            </p:cNvSpPr>
            <p:nvPr/>
          </p:nvSpPr>
          <p:spPr bwMode="auto">
            <a:xfrm>
              <a:off x="952" y="719"/>
              <a:ext cx="647" cy="1039"/>
            </a:xfrm>
            <a:custGeom>
              <a:avLst/>
              <a:gdLst>
                <a:gd name="T0" fmla="*/ 133 w 647"/>
                <a:gd name="T1" fmla="*/ 0 h 1039"/>
                <a:gd name="T2" fmla="*/ 133 w 647"/>
                <a:gd name="T3" fmla="*/ 133 h 1039"/>
                <a:gd name="T4" fmla="*/ 62 w 647"/>
                <a:gd name="T5" fmla="*/ 470 h 1039"/>
                <a:gd name="T6" fmla="*/ 7 w 647"/>
                <a:gd name="T7" fmla="*/ 769 h 1039"/>
                <a:gd name="T8" fmla="*/ 0 w 647"/>
                <a:gd name="T9" fmla="*/ 819 h 1039"/>
                <a:gd name="T10" fmla="*/ 88 w 647"/>
                <a:gd name="T11" fmla="*/ 1039 h 1039"/>
                <a:gd name="T12" fmla="*/ 271 w 647"/>
                <a:gd name="T13" fmla="*/ 1032 h 1039"/>
                <a:gd name="T14" fmla="*/ 267 w 647"/>
                <a:gd name="T15" fmla="*/ 952 h 1039"/>
                <a:gd name="T16" fmla="*/ 383 w 647"/>
                <a:gd name="T17" fmla="*/ 930 h 1039"/>
                <a:gd name="T18" fmla="*/ 483 w 647"/>
                <a:gd name="T19" fmla="*/ 933 h 1039"/>
                <a:gd name="T20" fmla="*/ 547 w 647"/>
                <a:gd name="T21" fmla="*/ 947 h 1039"/>
                <a:gd name="T22" fmla="*/ 555 w 647"/>
                <a:gd name="T23" fmla="*/ 1013 h 1039"/>
                <a:gd name="T24" fmla="*/ 595 w 647"/>
                <a:gd name="T25" fmla="*/ 1011 h 1039"/>
                <a:gd name="T26" fmla="*/ 621 w 647"/>
                <a:gd name="T27" fmla="*/ 1018 h 1039"/>
                <a:gd name="T28" fmla="*/ 647 w 647"/>
                <a:gd name="T29" fmla="*/ 1018 h 1039"/>
                <a:gd name="T30" fmla="*/ 647 w 647"/>
                <a:gd name="T31" fmla="*/ 975 h 1039"/>
                <a:gd name="T32" fmla="*/ 635 w 647"/>
                <a:gd name="T33" fmla="*/ 964 h 1039"/>
                <a:gd name="T34" fmla="*/ 635 w 647"/>
                <a:gd name="T35" fmla="*/ 854 h 1039"/>
                <a:gd name="T36" fmla="*/ 616 w 647"/>
                <a:gd name="T37" fmla="*/ 802 h 1039"/>
                <a:gd name="T38" fmla="*/ 626 w 647"/>
                <a:gd name="T39" fmla="*/ 681 h 1039"/>
                <a:gd name="T40" fmla="*/ 605 w 647"/>
                <a:gd name="T41" fmla="*/ 662 h 1039"/>
                <a:gd name="T42" fmla="*/ 609 w 647"/>
                <a:gd name="T43" fmla="*/ 643 h 1039"/>
                <a:gd name="T44" fmla="*/ 633 w 647"/>
                <a:gd name="T45" fmla="*/ 622 h 1039"/>
                <a:gd name="T46" fmla="*/ 607 w 647"/>
                <a:gd name="T47" fmla="*/ 522 h 1039"/>
                <a:gd name="T48" fmla="*/ 597 w 647"/>
                <a:gd name="T49" fmla="*/ 444 h 1039"/>
                <a:gd name="T50" fmla="*/ 595 w 647"/>
                <a:gd name="T51" fmla="*/ 292 h 1039"/>
                <a:gd name="T52" fmla="*/ 500 w 647"/>
                <a:gd name="T53" fmla="*/ 211 h 1039"/>
                <a:gd name="T54" fmla="*/ 386 w 647"/>
                <a:gd name="T55" fmla="*/ 154 h 1039"/>
                <a:gd name="T56" fmla="*/ 243 w 647"/>
                <a:gd name="T57" fmla="*/ 95 h 1039"/>
                <a:gd name="T58" fmla="*/ 209 w 647"/>
                <a:gd name="T59" fmla="*/ 83 h 1039"/>
                <a:gd name="T60" fmla="*/ 133 w 647"/>
                <a:gd name="T61" fmla="*/ 0 h 1039"/>
                <a:gd name="T62" fmla="*/ 133 w 647"/>
                <a:gd name="T63" fmla="*/ 0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7"/>
                <a:gd name="T97" fmla="*/ 0 h 1039"/>
                <a:gd name="T98" fmla="*/ 647 w 64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7" h="1039">
                  <a:moveTo>
                    <a:pt x="133" y="0"/>
                  </a:moveTo>
                  <a:lnTo>
                    <a:pt x="133" y="133"/>
                  </a:lnTo>
                  <a:lnTo>
                    <a:pt x="62" y="470"/>
                  </a:lnTo>
                  <a:lnTo>
                    <a:pt x="7" y="769"/>
                  </a:lnTo>
                  <a:lnTo>
                    <a:pt x="0" y="819"/>
                  </a:lnTo>
                  <a:lnTo>
                    <a:pt x="88" y="1039"/>
                  </a:lnTo>
                  <a:lnTo>
                    <a:pt x="271" y="1032"/>
                  </a:lnTo>
                  <a:lnTo>
                    <a:pt x="267" y="952"/>
                  </a:lnTo>
                  <a:lnTo>
                    <a:pt x="383" y="930"/>
                  </a:lnTo>
                  <a:lnTo>
                    <a:pt x="483" y="933"/>
                  </a:lnTo>
                  <a:lnTo>
                    <a:pt x="547" y="947"/>
                  </a:lnTo>
                  <a:lnTo>
                    <a:pt x="555" y="1013"/>
                  </a:lnTo>
                  <a:lnTo>
                    <a:pt x="595" y="1011"/>
                  </a:lnTo>
                  <a:lnTo>
                    <a:pt x="621" y="1018"/>
                  </a:lnTo>
                  <a:lnTo>
                    <a:pt x="647" y="1018"/>
                  </a:lnTo>
                  <a:lnTo>
                    <a:pt x="647" y="975"/>
                  </a:lnTo>
                  <a:lnTo>
                    <a:pt x="635" y="964"/>
                  </a:lnTo>
                  <a:lnTo>
                    <a:pt x="635" y="854"/>
                  </a:lnTo>
                  <a:lnTo>
                    <a:pt x="616" y="802"/>
                  </a:lnTo>
                  <a:lnTo>
                    <a:pt x="626" y="681"/>
                  </a:lnTo>
                  <a:lnTo>
                    <a:pt x="605" y="662"/>
                  </a:lnTo>
                  <a:lnTo>
                    <a:pt x="609" y="643"/>
                  </a:lnTo>
                  <a:lnTo>
                    <a:pt x="633" y="622"/>
                  </a:lnTo>
                  <a:lnTo>
                    <a:pt x="607" y="522"/>
                  </a:lnTo>
                  <a:lnTo>
                    <a:pt x="597" y="444"/>
                  </a:lnTo>
                  <a:lnTo>
                    <a:pt x="595" y="292"/>
                  </a:lnTo>
                  <a:lnTo>
                    <a:pt x="500" y="211"/>
                  </a:lnTo>
                  <a:lnTo>
                    <a:pt x="386" y="154"/>
                  </a:lnTo>
                  <a:lnTo>
                    <a:pt x="243" y="95"/>
                  </a:lnTo>
                  <a:lnTo>
                    <a:pt x="209" y="83"/>
                  </a:lnTo>
                  <a:lnTo>
                    <a:pt x="13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5" name="Freeform 428"/>
            <p:cNvSpPr>
              <a:spLocks/>
            </p:cNvSpPr>
            <p:nvPr/>
          </p:nvSpPr>
          <p:spPr bwMode="auto">
            <a:xfrm>
              <a:off x="0" y="1467"/>
              <a:ext cx="190" cy="21"/>
            </a:xfrm>
            <a:custGeom>
              <a:avLst/>
              <a:gdLst>
                <a:gd name="T0" fmla="*/ 162 w 190"/>
                <a:gd name="T1" fmla="*/ 21 h 21"/>
                <a:gd name="T2" fmla="*/ 90 w 190"/>
                <a:gd name="T3" fmla="*/ 11 h 21"/>
                <a:gd name="T4" fmla="*/ 0 w 190"/>
                <a:gd name="T5" fmla="*/ 21 h 21"/>
                <a:gd name="T6" fmla="*/ 19 w 190"/>
                <a:gd name="T7" fmla="*/ 7 h 21"/>
                <a:gd name="T8" fmla="*/ 88 w 190"/>
                <a:gd name="T9" fmla="*/ 0 h 21"/>
                <a:gd name="T10" fmla="*/ 124 w 190"/>
                <a:gd name="T11" fmla="*/ 0 h 21"/>
                <a:gd name="T12" fmla="*/ 190 w 190"/>
                <a:gd name="T13" fmla="*/ 14 h 21"/>
                <a:gd name="T14" fmla="*/ 162 w 190"/>
                <a:gd name="T15" fmla="*/ 21 h 21"/>
                <a:gd name="T16" fmla="*/ 162 w 19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1"/>
                <a:gd name="T29" fmla="*/ 190 w 19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1">
                  <a:moveTo>
                    <a:pt x="162" y="21"/>
                  </a:moveTo>
                  <a:lnTo>
                    <a:pt x="90" y="11"/>
                  </a:lnTo>
                  <a:lnTo>
                    <a:pt x="0" y="21"/>
                  </a:lnTo>
                  <a:lnTo>
                    <a:pt x="19" y="7"/>
                  </a:lnTo>
                  <a:lnTo>
                    <a:pt x="88" y="0"/>
                  </a:lnTo>
                  <a:lnTo>
                    <a:pt x="124" y="0"/>
                  </a:lnTo>
                  <a:lnTo>
                    <a:pt x="190" y="14"/>
                  </a:lnTo>
                  <a:lnTo>
                    <a:pt x="162"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6" name="Freeform 429"/>
            <p:cNvSpPr>
              <a:spLocks/>
            </p:cNvSpPr>
            <p:nvPr/>
          </p:nvSpPr>
          <p:spPr bwMode="auto">
            <a:xfrm>
              <a:off x="2059" y="325"/>
              <a:ext cx="233" cy="472"/>
            </a:xfrm>
            <a:custGeom>
              <a:avLst/>
              <a:gdLst>
                <a:gd name="T0" fmla="*/ 43 w 233"/>
                <a:gd name="T1" fmla="*/ 0 h 472"/>
                <a:gd name="T2" fmla="*/ 26 w 233"/>
                <a:gd name="T3" fmla="*/ 48 h 472"/>
                <a:gd name="T4" fmla="*/ 19 w 233"/>
                <a:gd name="T5" fmla="*/ 128 h 472"/>
                <a:gd name="T6" fmla="*/ 14 w 233"/>
                <a:gd name="T7" fmla="*/ 161 h 472"/>
                <a:gd name="T8" fmla="*/ 45 w 233"/>
                <a:gd name="T9" fmla="*/ 195 h 472"/>
                <a:gd name="T10" fmla="*/ 62 w 233"/>
                <a:gd name="T11" fmla="*/ 226 h 472"/>
                <a:gd name="T12" fmla="*/ 47 w 233"/>
                <a:gd name="T13" fmla="*/ 306 h 472"/>
                <a:gd name="T14" fmla="*/ 38 w 233"/>
                <a:gd name="T15" fmla="*/ 337 h 472"/>
                <a:gd name="T16" fmla="*/ 28 w 233"/>
                <a:gd name="T17" fmla="*/ 354 h 472"/>
                <a:gd name="T18" fmla="*/ 45 w 233"/>
                <a:gd name="T19" fmla="*/ 385 h 472"/>
                <a:gd name="T20" fmla="*/ 83 w 233"/>
                <a:gd name="T21" fmla="*/ 385 h 472"/>
                <a:gd name="T22" fmla="*/ 102 w 233"/>
                <a:gd name="T23" fmla="*/ 375 h 472"/>
                <a:gd name="T24" fmla="*/ 138 w 233"/>
                <a:gd name="T25" fmla="*/ 373 h 472"/>
                <a:gd name="T26" fmla="*/ 145 w 233"/>
                <a:gd name="T27" fmla="*/ 354 h 472"/>
                <a:gd name="T28" fmla="*/ 133 w 233"/>
                <a:gd name="T29" fmla="*/ 328 h 472"/>
                <a:gd name="T30" fmla="*/ 154 w 233"/>
                <a:gd name="T31" fmla="*/ 342 h 472"/>
                <a:gd name="T32" fmla="*/ 157 w 233"/>
                <a:gd name="T33" fmla="*/ 373 h 472"/>
                <a:gd name="T34" fmla="*/ 145 w 233"/>
                <a:gd name="T35" fmla="*/ 387 h 472"/>
                <a:gd name="T36" fmla="*/ 119 w 233"/>
                <a:gd name="T37" fmla="*/ 399 h 472"/>
                <a:gd name="T38" fmla="*/ 116 w 233"/>
                <a:gd name="T39" fmla="*/ 420 h 472"/>
                <a:gd name="T40" fmla="*/ 121 w 233"/>
                <a:gd name="T41" fmla="*/ 444 h 472"/>
                <a:gd name="T42" fmla="*/ 147 w 233"/>
                <a:gd name="T43" fmla="*/ 442 h 472"/>
                <a:gd name="T44" fmla="*/ 212 w 233"/>
                <a:gd name="T45" fmla="*/ 451 h 472"/>
                <a:gd name="T46" fmla="*/ 233 w 233"/>
                <a:gd name="T47" fmla="*/ 472 h 472"/>
                <a:gd name="T48" fmla="*/ 195 w 233"/>
                <a:gd name="T49" fmla="*/ 458 h 472"/>
                <a:gd name="T50" fmla="*/ 109 w 233"/>
                <a:gd name="T51" fmla="*/ 465 h 472"/>
                <a:gd name="T52" fmla="*/ 102 w 233"/>
                <a:gd name="T53" fmla="*/ 449 h 472"/>
                <a:gd name="T54" fmla="*/ 97 w 233"/>
                <a:gd name="T55" fmla="*/ 399 h 472"/>
                <a:gd name="T56" fmla="*/ 33 w 233"/>
                <a:gd name="T57" fmla="*/ 399 h 472"/>
                <a:gd name="T58" fmla="*/ 12 w 233"/>
                <a:gd name="T59" fmla="*/ 358 h 472"/>
                <a:gd name="T60" fmla="*/ 26 w 233"/>
                <a:gd name="T61" fmla="*/ 309 h 472"/>
                <a:gd name="T62" fmla="*/ 45 w 233"/>
                <a:gd name="T63" fmla="*/ 249 h 472"/>
                <a:gd name="T64" fmla="*/ 19 w 233"/>
                <a:gd name="T65" fmla="*/ 195 h 472"/>
                <a:gd name="T66" fmla="*/ 0 w 233"/>
                <a:gd name="T67" fmla="*/ 154 h 472"/>
                <a:gd name="T68" fmla="*/ 7 w 233"/>
                <a:gd name="T69" fmla="*/ 100 h 472"/>
                <a:gd name="T70" fmla="*/ 14 w 233"/>
                <a:gd name="T71" fmla="*/ 38 h 472"/>
                <a:gd name="T72" fmla="*/ 43 w 233"/>
                <a:gd name="T73" fmla="*/ 0 h 472"/>
                <a:gd name="T74" fmla="*/ 43 w 233"/>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472"/>
                <a:gd name="T116" fmla="*/ 233 w 233"/>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472">
                  <a:moveTo>
                    <a:pt x="43" y="0"/>
                  </a:moveTo>
                  <a:lnTo>
                    <a:pt x="26" y="48"/>
                  </a:lnTo>
                  <a:lnTo>
                    <a:pt x="19" y="128"/>
                  </a:lnTo>
                  <a:lnTo>
                    <a:pt x="14" y="161"/>
                  </a:lnTo>
                  <a:lnTo>
                    <a:pt x="45" y="195"/>
                  </a:lnTo>
                  <a:lnTo>
                    <a:pt x="62" y="226"/>
                  </a:lnTo>
                  <a:lnTo>
                    <a:pt x="47" y="306"/>
                  </a:lnTo>
                  <a:lnTo>
                    <a:pt x="38" y="337"/>
                  </a:lnTo>
                  <a:lnTo>
                    <a:pt x="28" y="354"/>
                  </a:lnTo>
                  <a:lnTo>
                    <a:pt x="45" y="385"/>
                  </a:lnTo>
                  <a:lnTo>
                    <a:pt x="83" y="385"/>
                  </a:lnTo>
                  <a:lnTo>
                    <a:pt x="102" y="375"/>
                  </a:lnTo>
                  <a:lnTo>
                    <a:pt x="138" y="373"/>
                  </a:lnTo>
                  <a:lnTo>
                    <a:pt x="145" y="354"/>
                  </a:lnTo>
                  <a:lnTo>
                    <a:pt x="133" y="328"/>
                  </a:lnTo>
                  <a:lnTo>
                    <a:pt x="154" y="342"/>
                  </a:lnTo>
                  <a:lnTo>
                    <a:pt x="157" y="373"/>
                  </a:lnTo>
                  <a:lnTo>
                    <a:pt x="145" y="387"/>
                  </a:lnTo>
                  <a:lnTo>
                    <a:pt x="119" y="399"/>
                  </a:lnTo>
                  <a:lnTo>
                    <a:pt x="116" y="420"/>
                  </a:lnTo>
                  <a:lnTo>
                    <a:pt x="121" y="444"/>
                  </a:lnTo>
                  <a:lnTo>
                    <a:pt x="147" y="442"/>
                  </a:lnTo>
                  <a:lnTo>
                    <a:pt x="212" y="451"/>
                  </a:lnTo>
                  <a:lnTo>
                    <a:pt x="233" y="472"/>
                  </a:lnTo>
                  <a:lnTo>
                    <a:pt x="195" y="458"/>
                  </a:lnTo>
                  <a:lnTo>
                    <a:pt x="109" y="465"/>
                  </a:lnTo>
                  <a:lnTo>
                    <a:pt x="102" y="449"/>
                  </a:lnTo>
                  <a:lnTo>
                    <a:pt x="97" y="399"/>
                  </a:lnTo>
                  <a:lnTo>
                    <a:pt x="33" y="399"/>
                  </a:lnTo>
                  <a:lnTo>
                    <a:pt x="12" y="358"/>
                  </a:lnTo>
                  <a:lnTo>
                    <a:pt x="26" y="309"/>
                  </a:lnTo>
                  <a:lnTo>
                    <a:pt x="45" y="249"/>
                  </a:lnTo>
                  <a:lnTo>
                    <a:pt x="19" y="195"/>
                  </a:lnTo>
                  <a:lnTo>
                    <a:pt x="0" y="154"/>
                  </a:lnTo>
                  <a:lnTo>
                    <a:pt x="7" y="100"/>
                  </a:lnTo>
                  <a:lnTo>
                    <a:pt x="14" y="38"/>
                  </a:lnTo>
                  <a:lnTo>
                    <a:pt x="4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7" name="Freeform 430"/>
            <p:cNvSpPr>
              <a:spLocks/>
            </p:cNvSpPr>
            <p:nvPr/>
          </p:nvSpPr>
          <p:spPr bwMode="auto">
            <a:xfrm>
              <a:off x="2078" y="548"/>
              <a:ext cx="21" cy="29"/>
            </a:xfrm>
            <a:custGeom>
              <a:avLst/>
              <a:gdLst>
                <a:gd name="T0" fmla="*/ 21 w 21"/>
                <a:gd name="T1" fmla="*/ 26 h 29"/>
                <a:gd name="T2" fmla="*/ 0 w 21"/>
                <a:gd name="T3" fmla="*/ 29 h 29"/>
                <a:gd name="T4" fmla="*/ 16 w 21"/>
                <a:gd name="T5" fmla="*/ 0 h 29"/>
                <a:gd name="T6" fmla="*/ 21 w 21"/>
                <a:gd name="T7" fmla="*/ 26 h 29"/>
                <a:gd name="T8" fmla="*/ 21 w 21"/>
                <a:gd name="T9" fmla="*/ 26 h 29"/>
                <a:gd name="T10" fmla="*/ 0 60000 65536"/>
                <a:gd name="T11" fmla="*/ 0 60000 65536"/>
                <a:gd name="T12" fmla="*/ 0 60000 65536"/>
                <a:gd name="T13" fmla="*/ 0 60000 65536"/>
                <a:gd name="T14" fmla="*/ 0 60000 65536"/>
                <a:gd name="T15" fmla="*/ 0 w 21"/>
                <a:gd name="T16" fmla="*/ 0 h 29"/>
                <a:gd name="T17" fmla="*/ 21 w 21"/>
                <a:gd name="T18" fmla="*/ 29 h 29"/>
              </a:gdLst>
              <a:ahLst/>
              <a:cxnLst>
                <a:cxn ang="T10">
                  <a:pos x="T0" y="T1"/>
                </a:cxn>
                <a:cxn ang="T11">
                  <a:pos x="T2" y="T3"/>
                </a:cxn>
                <a:cxn ang="T12">
                  <a:pos x="T4" y="T5"/>
                </a:cxn>
                <a:cxn ang="T13">
                  <a:pos x="T6" y="T7"/>
                </a:cxn>
                <a:cxn ang="T14">
                  <a:pos x="T8" y="T9"/>
                </a:cxn>
              </a:cxnLst>
              <a:rect l="T15" t="T16" r="T17" b="T18"/>
              <a:pathLst>
                <a:path w="21" h="29">
                  <a:moveTo>
                    <a:pt x="21" y="26"/>
                  </a:moveTo>
                  <a:lnTo>
                    <a:pt x="0" y="29"/>
                  </a:lnTo>
                  <a:lnTo>
                    <a:pt x="16" y="0"/>
                  </a:lnTo>
                  <a:lnTo>
                    <a:pt x="21"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8" name="Freeform 431"/>
            <p:cNvSpPr>
              <a:spLocks/>
            </p:cNvSpPr>
            <p:nvPr/>
          </p:nvSpPr>
          <p:spPr bwMode="auto">
            <a:xfrm>
              <a:off x="2163" y="783"/>
              <a:ext cx="74" cy="24"/>
            </a:xfrm>
            <a:custGeom>
              <a:avLst/>
              <a:gdLst>
                <a:gd name="T0" fmla="*/ 24 w 74"/>
                <a:gd name="T1" fmla="*/ 0 h 24"/>
                <a:gd name="T2" fmla="*/ 19 w 74"/>
                <a:gd name="T3" fmla="*/ 17 h 24"/>
                <a:gd name="T4" fmla="*/ 74 w 74"/>
                <a:gd name="T5" fmla="*/ 24 h 24"/>
                <a:gd name="T6" fmla="*/ 19 w 74"/>
                <a:gd name="T7" fmla="*/ 24 h 24"/>
                <a:gd name="T8" fmla="*/ 0 w 74"/>
                <a:gd name="T9" fmla="*/ 21 h 24"/>
                <a:gd name="T10" fmla="*/ 10 w 74"/>
                <a:gd name="T11" fmla="*/ 7 h 24"/>
                <a:gd name="T12" fmla="*/ 24 w 74"/>
                <a:gd name="T13" fmla="*/ 0 h 24"/>
                <a:gd name="T14" fmla="*/ 24 w 7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4"/>
                <a:gd name="T26" fmla="*/ 74 w 7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4">
                  <a:moveTo>
                    <a:pt x="24" y="0"/>
                  </a:moveTo>
                  <a:lnTo>
                    <a:pt x="19" y="17"/>
                  </a:lnTo>
                  <a:lnTo>
                    <a:pt x="74" y="24"/>
                  </a:lnTo>
                  <a:lnTo>
                    <a:pt x="19" y="24"/>
                  </a:lnTo>
                  <a:lnTo>
                    <a:pt x="0" y="21"/>
                  </a:lnTo>
                  <a:lnTo>
                    <a:pt x="10" y="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49" name="Freeform 432"/>
            <p:cNvSpPr>
              <a:spLocks/>
            </p:cNvSpPr>
            <p:nvPr/>
          </p:nvSpPr>
          <p:spPr bwMode="auto">
            <a:xfrm>
              <a:off x="1992" y="804"/>
              <a:ext cx="324" cy="233"/>
            </a:xfrm>
            <a:custGeom>
              <a:avLst/>
              <a:gdLst>
                <a:gd name="T0" fmla="*/ 271 w 324"/>
                <a:gd name="T1" fmla="*/ 19 h 233"/>
                <a:gd name="T2" fmla="*/ 307 w 324"/>
                <a:gd name="T3" fmla="*/ 114 h 233"/>
                <a:gd name="T4" fmla="*/ 279 w 324"/>
                <a:gd name="T5" fmla="*/ 162 h 233"/>
                <a:gd name="T6" fmla="*/ 252 w 324"/>
                <a:gd name="T7" fmla="*/ 133 h 233"/>
                <a:gd name="T8" fmla="*/ 231 w 324"/>
                <a:gd name="T9" fmla="*/ 34 h 233"/>
                <a:gd name="T10" fmla="*/ 221 w 324"/>
                <a:gd name="T11" fmla="*/ 43 h 233"/>
                <a:gd name="T12" fmla="*/ 231 w 324"/>
                <a:gd name="T13" fmla="*/ 136 h 233"/>
                <a:gd name="T14" fmla="*/ 221 w 324"/>
                <a:gd name="T15" fmla="*/ 183 h 233"/>
                <a:gd name="T16" fmla="*/ 179 w 324"/>
                <a:gd name="T17" fmla="*/ 214 h 233"/>
                <a:gd name="T18" fmla="*/ 176 w 324"/>
                <a:gd name="T19" fmla="*/ 145 h 233"/>
                <a:gd name="T20" fmla="*/ 124 w 324"/>
                <a:gd name="T21" fmla="*/ 19 h 233"/>
                <a:gd name="T22" fmla="*/ 160 w 324"/>
                <a:gd name="T23" fmla="*/ 74 h 233"/>
                <a:gd name="T24" fmla="*/ 155 w 324"/>
                <a:gd name="T25" fmla="*/ 197 h 233"/>
                <a:gd name="T26" fmla="*/ 117 w 324"/>
                <a:gd name="T27" fmla="*/ 216 h 233"/>
                <a:gd name="T28" fmla="*/ 112 w 324"/>
                <a:gd name="T29" fmla="*/ 159 h 233"/>
                <a:gd name="T30" fmla="*/ 62 w 324"/>
                <a:gd name="T31" fmla="*/ 38 h 233"/>
                <a:gd name="T32" fmla="*/ 93 w 324"/>
                <a:gd name="T33" fmla="*/ 100 h 233"/>
                <a:gd name="T34" fmla="*/ 81 w 324"/>
                <a:gd name="T35" fmla="*/ 190 h 233"/>
                <a:gd name="T36" fmla="*/ 48 w 324"/>
                <a:gd name="T37" fmla="*/ 159 h 233"/>
                <a:gd name="T38" fmla="*/ 12 w 324"/>
                <a:gd name="T39" fmla="*/ 112 h 233"/>
                <a:gd name="T40" fmla="*/ 24 w 324"/>
                <a:gd name="T41" fmla="*/ 138 h 233"/>
                <a:gd name="T42" fmla="*/ 36 w 324"/>
                <a:gd name="T43" fmla="*/ 226 h 233"/>
                <a:gd name="T44" fmla="*/ 69 w 324"/>
                <a:gd name="T45" fmla="*/ 209 h 233"/>
                <a:gd name="T46" fmla="*/ 112 w 324"/>
                <a:gd name="T47" fmla="*/ 224 h 233"/>
                <a:gd name="T48" fmla="*/ 152 w 324"/>
                <a:gd name="T49" fmla="*/ 226 h 233"/>
                <a:gd name="T50" fmla="*/ 176 w 324"/>
                <a:gd name="T51" fmla="*/ 226 h 233"/>
                <a:gd name="T52" fmla="*/ 214 w 324"/>
                <a:gd name="T53" fmla="*/ 209 h 233"/>
                <a:gd name="T54" fmla="*/ 274 w 324"/>
                <a:gd name="T55" fmla="*/ 174 h 233"/>
                <a:gd name="T56" fmla="*/ 324 w 324"/>
                <a:gd name="T57" fmla="*/ 159 h 233"/>
                <a:gd name="T58" fmla="*/ 286 w 324"/>
                <a:gd name="T59" fmla="*/ 19 h 233"/>
                <a:gd name="T60" fmla="*/ 238 w 324"/>
                <a:gd name="T61" fmla="*/ 0 h 233"/>
                <a:gd name="T62" fmla="*/ 221 w 324"/>
                <a:gd name="T63" fmla="*/ 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33"/>
                <a:gd name="T98" fmla="*/ 324 w 324"/>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33">
                  <a:moveTo>
                    <a:pt x="221" y="3"/>
                  </a:moveTo>
                  <a:lnTo>
                    <a:pt x="271" y="19"/>
                  </a:lnTo>
                  <a:lnTo>
                    <a:pt x="295" y="50"/>
                  </a:lnTo>
                  <a:lnTo>
                    <a:pt x="307" y="114"/>
                  </a:lnTo>
                  <a:lnTo>
                    <a:pt x="302" y="155"/>
                  </a:lnTo>
                  <a:lnTo>
                    <a:pt x="279" y="162"/>
                  </a:lnTo>
                  <a:lnTo>
                    <a:pt x="257" y="159"/>
                  </a:lnTo>
                  <a:lnTo>
                    <a:pt x="252" y="133"/>
                  </a:lnTo>
                  <a:lnTo>
                    <a:pt x="243" y="84"/>
                  </a:lnTo>
                  <a:lnTo>
                    <a:pt x="231" y="34"/>
                  </a:lnTo>
                  <a:lnTo>
                    <a:pt x="188" y="15"/>
                  </a:lnTo>
                  <a:lnTo>
                    <a:pt x="221" y="43"/>
                  </a:lnTo>
                  <a:lnTo>
                    <a:pt x="231" y="91"/>
                  </a:lnTo>
                  <a:lnTo>
                    <a:pt x="231" y="136"/>
                  </a:lnTo>
                  <a:lnTo>
                    <a:pt x="231" y="162"/>
                  </a:lnTo>
                  <a:lnTo>
                    <a:pt x="221" y="183"/>
                  </a:lnTo>
                  <a:lnTo>
                    <a:pt x="200" y="209"/>
                  </a:lnTo>
                  <a:lnTo>
                    <a:pt x="179" y="214"/>
                  </a:lnTo>
                  <a:lnTo>
                    <a:pt x="176" y="200"/>
                  </a:lnTo>
                  <a:lnTo>
                    <a:pt x="176" y="145"/>
                  </a:lnTo>
                  <a:lnTo>
                    <a:pt x="171" y="65"/>
                  </a:lnTo>
                  <a:lnTo>
                    <a:pt x="124" y="19"/>
                  </a:lnTo>
                  <a:lnTo>
                    <a:pt x="110" y="17"/>
                  </a:lnTo>
                  <a:lnTo>
                    <a:pt x="160" y="74"/>
                  </a:lnTo>
                  <a:lnTo>
                    <a:pt x="167" y="143"/>
                  </a:lnTo>
                  <a:lnTo>
                    <a:pt x="155" y="197"/>
                  </a:lnTo>
                  <a:lnTo>
                    <a:pt x="136" y="224"/>
                  </a:lnTo>
                  <a:lnTo>
                    <a:pt x="117" y="216"/>
                  </a:lnTo>
                  <a:lnTo>
                    <a:pt x="110" y="197"/>
                  </a:lnTo>
                  <a:lnTo>
                    <a:pt x="112" y="159"/>
                  </a:lnTo>
                  <a:lnTo>
                    <a:pt x="105" y="91"/>
                  </a:lnTo>
                  <a:lnTo>
                    <a:pt x="62" y="38"/>
                  </a:lnTo>
                  <a:lnTo>
                    <a:pt x="52" y="43"/>
                  </a:lnTo>
                  <a:lnTo>
                    <a:pt x="93" y="100"/>
                  </a:lnTo>
                  <a:lnTo>
                    <a:pt x="95" y="171"/>
                  </a:lnTo>
                  <a:lnTo>
                    <a:pt x="81" y="190"/>
                  </a:lnTo>
                  <a:lnTo>
                    <a:pt x="55" y="186"/>
                  </a:lnTo>
                  <a:lnTo>
                    <a:pt x="48" y="159"/>
                  </a:lnTo>
                  <a:lnTo>
                    <a:pt x="36" y="122"/>
                  </a:lnTo>
                  <a:lnTo>
                    <a:pt x="12" y="112"/>
                  </a:lnTo>
                  <a:lnTo>
                    <a:pt x="0" y="122"/>
                  </a:lnTo>
                  <a:lnTo>
                    <a:pt x="24" y="138"/>
                  </a:lnTo>
                  <a:lnTo>
                    <a:pt x="36" y="174"/>
                  </a:lnTo>
                  <a:lnTo>
                    <a:pt x="36" y="226"/>
                  </a:lnTo>
                  <a:lnTo>
                    <a:pt x="60" y="233"/>
                  </a:lnTo>
                  <a:lnTo>
                    <a:pt x="69" y="209"/>
                  </a:lnTo>
                  <a:lnTo>
                    <a:pt x="93" y="202"/>
                  </a:lnTo>
                  <a:lnTo>
                    <a:pt x="112" y="224"/>
                  </a:lnTo>
                  <a:lnTo>
                    <a:pt x="136" y="233"/>
                  </a:lnTo>
                  <a:lnTo>
                    <a:pt x="152" y="226"/>
                  </a:lnTo>
                  <a:lnTo>
                    <a:pt x="164" y="214"/>
                  </a:lnTo>
                  <a:lnTo>
                    <a:pt x="176" y="226"/>
                  </a:lnTo>
                  <a:lnTo>
                    <a:pt x="200" y="224"/>
                  </a:lnTo>
                  <a:lnTo>
                    <a:pt x="214" y="209"/>
                  </a:lnTo>
                  <a:lnTo>
                    <a:pt x="248" y="171"/>
                  </a:lnTo>
                  <a:lnTo>
                    <a:pt x="274" y="174"/>
                  </a:lnTo>
                  <a:lnTo>
                    <a:pt x="302" y="171"/>
                  </a:lnTo>
                  <a:lnTo>
                    <a:pt x="324" y="159"/>
                  </a:lnTo>
                  <a:lnTo>
                    <a:pt x="312" y="46"/>
                  </a:lnTo>
                  <a:lnTo>
                    <a:pt x="286" y="19"/>
                  </a:lnTo>
                  <a:lnTo>
                    <a:pt x="262" y="5"/>
                  </a:lnTo>
                  <a:lnTo>
                    <a:pt x="238" y="0"/>
                  </a:lnTo>
                  <a:lnTo>
                    <a:pt x="22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0" name="Freeform 433"/>
            <p:cNvSpPr>
              <a:spLocks/>
            </p:cNvSpPr>
            <p:nvPr/>
          </p:nvSpPr>
          <p:spPr bwMode="auto">
            <a:xfrm>
              <a:off x="1780" y="781"/>
              <a:ext cx="600" cy="408"/>
            </a:xfrm>
            <a:custGeom>
              <a:avLst/>
              <a:gdLst>
                <a:gd name="T0" fmla="*/ 393 w 600"/>
                <a:gd name="T1" fmla="*/ 26 h 408"/>
                <a:gd name="T2" fmla="*/ 352 w 600"/>
                <a:gd name="T3" fmla="*/ 16 h 408"/>
                <a:gd name="T4" fmla="*/ 331 w 600"/>
                <a:gd name="T5" fmla="*/ 16 h 408"/>
                <a:gd name="T6" fmla="*/ 317 w 600"/>
                <a:gd name="T7" fmla="*/ 31 h 408"/>
                <a:gd name="T8" fmla="*/ 283 w 600"/>
                <a:gd name="T9" fmla="*/ 26 h 408"/>
                <a:gd name="T10" fmla="*/ 260 w 600"/>
                <a:gd name="T11" fmla="*/ 42 h 408"/>
                <a:gd name="T12" fmla="*/ 224 w 600"/>
                <a:gd name="T13" fmla="*/ 52 h 408"/>
                <a:gd name="T14" fmla="*/ 172 w 600"/>
                <a:gd name="T15" fmla="*/ 135 h 408"/>
                <a:gd name="T16" fmla="*/ 162 w 600"/>
                <a:gd name="T17" fmla="*/ 185 h 408"/>
                <a:gd name="T18" fmla="*/ 153 w 600"/>
                <a:gd name="T19" fmla="*/ 232 h 408"/>
                <a:gd name="T20" fmla="*/ 155 w 600"/>
                <a:gd name="T21" fmla="*/ 256 h 408"/>
                <a:gd name="T22" fmla="*/ 222 w 600"/>
                <a:gd name="T23" fmla="*/ 296 h 408"/>
                <a:gd name="T24" fmla="*/ 281 w 600"/>
                <a:gd name="T25" fmla="*/ 301 h 408"/>
                <a:gd name="T26" fmla="*/ 288 w 600"/>
                <a:gd name="T27" fmla="*/ 282 h 408"/>
                <a:gd name="T28" fmla="*/ 367 w 600"/>
                <a:gd name="T29" fmla="*/ 289 h 408"/>
                <a:gd name="T30" fmla="*/ 419 w 600"/>
                <a:gd name="T31" fmla="*/ 270 h 408"/>
                <a:gd name="T32" fmla="*/ 464 w 600"/>
                <a:gd name="T33" fmla="*/ 239 h 408"/>
                <a:gd name="T34" fmla="*/ 519 w 600"/>
                <a:gd name="T35" fmla="*/ 228 h 408"/>
                <a:gd name="T36" fmla="*/ 579 w 600"/>
                <a:gd name="T37" fmla="*/ 220 h 408"/>
                <a:gd name="T38" fmla="*/ 586 w 600"/>
                <a:gd name="T39" fmla="*/ 201 h 408"/>
                <a:gd name="T40" fmla="*/ 588 w 600"/>
                <a:gd name="T41" fmla="*/ 185 h 408"/>
                <a:gd name="T42" fmla="*/ 531 w 600"/>
                <a:gd name="T43" fmla="*/ 175 h 408"/>
                <a:gd name="T44" fmla="*/ 526 w 600"/>
                <a:gd name="T45" fmla="*/ 166 h 408"/>
                <a:gd name="T46" fmla="*/ 571 w 600"/>
                <a:gd name="T47" fmla="*/ 168 h 408"/>
                <a:gd name="T48" fmla="*/ 593 w 600"/>
                <a:gd name="T49" fmla="*/ 175 h 408"/>
                <a:gd name="T50" fmla="*/ 600 w 600"/>
                <a:gd name="T51" fmla="*/ 190 h 408"/>
                <a:gd name="T52" fmla="*/ 600 w 600"/>
                <a:gd name="T53" fmla="*/ 206 h 408"/>
                <a:gd name="T54" fmla="*/ 588 w 600"/>
                <a:gd name="T55" fmla="*/ 230 h 408"/>
                <a:gd name="T56" fmla="*/ 538 w 600"/>
                <a:gd name="T57" fmla="*/ 237 h 408"/>
                <a:gd name="T58" fmla="*/ 474 w 600"/>
                <a:gd name="T59" fmla="*/ 249 h 408"/>
                <a:gd name="T60" fmla="*/ 422 w 600"/>
                <a:gd name="T61" fmla="*/ 282 h 408"/>
                <a:gd name="T62" fmla="*/ 381 w 600"/>
                <a:gd name="T63" fmla="*/ 296 h 408"/>
                <a:gd name="T64" fmla="*/ 331 w 600"/>
                <a:gd name="T65" fmla="*/ 308 h 408"/>
                <a:gd name="T66" fmla="*/ 322 w 600"/>
                <a:gd name="T67" fmla="*/ 356 h 408"/>
                <a:gd name="T68" fmla="*/ 293 w 600"/>
                <a:gd name="T69" fmla="*/ 408 h 408"/>
                <a:gd name="T70" fmla="*/ 274 w 600"/>
                <a:gd name="T71" fmla="*/ 382 h 408"/>
                <a:gd name="T72" fmla="*/ 224 w 600"/>
                <a:gd name="T73" fmla="*/ 341 h 408"/>
                <a:gd name="T74" fmla="*/ 148 w 600"/>
                <a:gd name="T75" fmla="*/ 308 h 408"/>
                <a:gd name="T76" fmla="*/ 129 w 600"/>
                <a:gd name="T77" fmla="*/ 296 h 408"/>
                <a:gd name="T78" fmla="*/ 117 w 600"/>
                <a:gd name="T79" fmla="*/ 368 h 408"/>
                <a:gd name="T80" fmla="*/ 112 w 600"/>
                <a:gd name="T81" fmla="*/ 387 h 408"/>
                <a:gd name="T82" fmla="*/ 93 w 600"/>
                <a:gd name="T83" fmla="*/ 387 h 408"/>
                <a:gd name="T84" fmla="*/ 103 w 600"/>
                <a:gd name="T85" fmla="*/ 323 h 408"/>
                <a:gd name="T86" fmla="*/ 50 w 600"/>
                <a:gd name="T87" fmla="*/ 349 h 408"/>
                <a:gd name="T88" fmla="*/ 38 w 600"/>
                <a:gd name="T89" fmla="*/ 375 h 408"/>
                <a:gd name="T90" fmla="*/ 38 w 600"/>
                <a:gd name="T91" fmla="*/ 341 h 408"/>
                <a:gd name="T92" fmla="*/ 0 w 600"/>
                <a:gd name="T93" fmla="*/ 356 h 408"/>
                <a:gd name="T94" fmla="*/ 17 w 600"/>
                <a:gd name="T95" fmla="*/ 320 h 408"/>
                <a:gd name="T96" fmla="*/ 138 w 600"/>
                <a:gd name="T97" fmla="*/ 237 h 408"/>
                <a:gd name="T98" fmla="*/ 157 w 600"/>
                <a:gd name="T99" fmla="*/ 145 h 408"/>
                <a:gd name="T100" fmla="*/ 191 w 600"/>
                <a:gd name="T101" fmla="*/ 80 h 408"/>
                <a:gd name="T102" fmla="*/ 210 w 600"/>
                <a:gd name="T103" fmla="*/ 38 h 408"/>
                <a:gd name="T104" fmla="*/ 257 w 600"/>
                <a:gd name="T105" fmla="*/ 33 h 408"/>
                <a:gd name="T106" fmla="*/ 272 w 600"/>
                <a:gd name="T107" fmla="*/ 19 h 408"/>
                <a:gd name="T108" fmla="*/ 291 w 600"/>
                <a:gd name="T109" fmla="*/ 16 h 408"/>
                <a:gd name="T110" fmla="*/ 307 w 600"/>
                <a:gd name="T111" fmla="*/ 16 h 408"/>
                <a:gd name="T112" fmla="*/ 324 w 600"/>
                <a:gd name="T113" fmla="*/ 2 h 408"/>
                <a:gd name="T114" fmla="*/ 341 w 600"/>
                <a:gd name="T115" fmla="*/ 0 h 408"/>
                <a:gd name="T116" fmla="*/ 372 w 600"/>
                <a:gd name="T117" fmla="*/ 9 h 408"/>
                <a:gd name="T118" fmla="*/ 391 w 600"/>
                <a:gd name="T119" fmla="*/ 19 h 408"/>
                <a:gd name="T120" fmla="*/ 393 w 600"/>
                <a:gd name="T121" fmla="*/ 26 h 408"/>
                <a:gd name="T122" fmla="*/ 393 w 600"/>
                <a:gd name="T123" fmla="*/ 26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408"/>
                <a:gd name="T188" fmla="*/ 600 w 60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408">
                  <a:moveTo>
                    <a:pt x="393" y="26"/>
                  </a:moveTo>
                  <a:lnTo>
                    <a:pt x="352" y="16"/>
                  </a:lnTo>
                  <a:lnTo>
                    <a:pt x="331" y="16"/>
                  </a:lnTo>
                  <a:lnTo>
                    <a:pt x="317" y="31"/>
                  </a:lnTo>
                  <a:lnTo>
                    <a:pt x="283" y="26"/>
                  </a:lnTo>
                  <a:lnTo>
                    <a:pt x="260" y="42"/>
                  </a:lnTo>
                  <a:lnTo>
                    <a:pt x="224" y="52"/>
                  </a:lnTo>
                  <a:lnTo>
                    <a:pt x="172" y="135"/>
                  </a:lnTo>
                  <a:lnTo>
                    <a:pt x="162" y="185"/>
                  </a:lnTo>
                  <a:lnTo>
                    <a:pt x="153" y="232"/>
                  </a:lnTo>
                  <a:lnTo>
                    <a:pt x="155" y="256"/>
                  </a:lnTo>
                  <a:lnTo>
                    <a:pt x="222" y="296"/>
                  </a:lnTo>
                  <a:lnTo>
                    <a:pt x="281" y="301"/>
                  </a:lnTo>
                  <a:lnTo>
                    <a:pt x="288" y="282"/>
                  </a:lnTo>
                  <a:lnTo>
                    <a:pt x="367" y="289"/>
                  </a:lnTo>
                  <a:lnTo>
                    <a:pt x="419" y="270"/>
                  </a:lnTo>
                  <a:lnTo>
                    <a:pt x="464" y="239"/>
                  </a:lnTo>
                  <a:lnTo>
                    <a:pt x="519" y="228"/>
                  </a:lnTo>
                  <a:lnTo>
                    <a:pt x="579" y="220"/>
                  </a:lnTo>
                  <a:lnTo>
                    <a:pt x="586" y="201"/>
                  </a:lnTo>
                  <a:lnTo>
                    <a:pt x="588" y="185"/>
                  </a:lnTo>
                  <a:lnTo>
                    <a:pt x="531" y="175"/>
                  </a:lnTo>
                  <a:lnTo>
                    <a:pt x="526" y="166"/>
                  </a:lnTo>
                  <a:lnTo>
                    <a:pt x="571" y="168"/>
                  </a:lnTo>
                  <a:lnTo>
                    <a:pt x="593" y="175"/>
                  </a:lnTo>
                  <a:lnTo>
                    <a:pt x="600" y="190"/>
                  </a:lnTo>
                  <a:lnTo>
                    <a:pt x="600" y="206"/>
                  </a:lnTo>
                  <a:lnTo>
                    <a:pt x="588" y="230"/>
                  </a:lnTo>
                  <a:lnTo>
                    <a:pt x="538" y="237"/>
                  </a:lnTo>
                  <a:lnTo>
                    <a:pt x="474" y="249"/>
                  </a:lnTo>
                  <a:lnTo>
                    <a:pt x="422" y="282"/>
                  </a:lnTo>
                  <a:lnTo>
                    <a:pt x="381" y="296"/>
                  </a:lnTo>
                  <a:lnTo>
                    <a:pt x="331" y="308"/>
                  </a:lnTo>
                  <a:lnTo>
                    <a:pt x="322" y="356"/>
                  </a:lnTo>
                  <a:lnTo>
                    <a:pt x="293" y="408"/>
                  </a:lnTo>
                  <a:lnTo>
                    <a:pt x="274" y="382"/>
                  </a:lnTo>
                  <a:lnTo>
                    <a:pt x="224" y="341"/>
                  </a:lnTo>
                  <a:lnTo>
                    <a:pt x="148" y="308"/>
                  </a:lnTo>
                  <a:lnTo>
                    <a:pt x="129" y="296"/>
                  </a:lnTo>
                  <a:lnTo>
                    <a:pt x="117" y="368"/>
                  </a:lnTo>
                  <a:lnTo>
                    <a:pt x="112" y="387"/>
                  </a:lnTo>
                  <a:lnTo>
                    <a:pt x="93" y="387"/>
                  </a:lnTo>
                  <a:lnTo>
                    <a:pt x="103" y="323"/>
                  </a:lnTo>
                  <a:lnTo>
                    <a:pt x="50" y="349"/>
                  </a:lnTo>
                  <a:lnTo>
                    <a:pt x="38" y="375"/>
                  </a:lnTo>
                  <a:lnTo>
                    <a:pt x="38" y="341"/>
                  </a:lnTo>
                  <a:lnTo>
                    <a:pt x="0" y="356"/>
                  </a:lnTo>
                  <a:lnTo>
                    <a:pt x="17" y="320"/>
                  </a:lnTo>
                  <a:lnTo>
                    <a:pt x="138" y="237"/>
                  </a:lnTo>
                  <a:lnTo>
                    <a:pt x="157" y="145"/>
                  </a:lnTo>
                  <a:lnTo>
                    <a:pt x="191" y="80"/>
                  </a:lnTo>
                  <a:lnTo>
                    <a:pt x="210" y="38"/>
                  </a:lnTo>
                  <a:lnTo>
                    <a:pt x="257" y="33"/>
                  </a:lnTo>
                  <a:lnTo>
                    <a:pt x="272" y="19"/>
                  </a:lnTo>
                  <a:lnTo>
                    <a:pt x="291" y="16"/>
                  </a:lnTo>
                  <a:lnTo>
                    <a:pt x="307" y="16"/>
                  </a:lnTo>
                  <a:lnTo>
                    <a:pt x="324" y="2"/>
                  </a:lnTo>
                  <a:lnTo>
                    <a:pt x="341" y="0"/>
                  </a:lnTo>
                  <a:lnTo>
                    <a:pt x="372" y="9"/>
                  </a:lnTo>
                  <a:lnTo>
                    <a:pt x="391" y="19"/>
                  </a:lnTo>
                  <a:lnTo>
                    <a:pt x="393"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1" name="Freeform 434"/>
            <p:cNvSpPr>
              <a:spLocks/>
            </p:cNvSpPr>
            <p:nvPr/>
          </p:nvSpPr>
          <p:spPr bwMode="auto">
            <a:xfrm>
              <a:off x="1704" y="1139"/>
              <a:ext cx="452" cy="674"/>
            </a:xfrm>
            <a:custGeom>
              <a:avLst/>
              <a:gdLst>
                <a:gd name="T0" fmla="*/ 64 w 452"/>
                <a:gd name="T1" fmla="*/ 5 h 674"/>
                <a:gd name="T2" fmla="*/ 69 w 452"/>
                <a:gd name="T3" fmla="*/ 218 h 674"/>
                <a:gd name="T4" fmla="*/ 74 w 452"/>
                <a:gd name="T5" fmla="*/ 498 h 674"/>
                <a:gd name="T6" fmla="*/ 74 w 452"/>
                <a:gd name="T7" fmla="*/ 529 h 674"/>
                <a:gd name="T8" fmla="*/ 55 w 452"/>
                <a:gd name="T9" fmla="*/ 373 h 674"/>
                <a:gd name="T10" fmla="*/ 52 w 452"/>
                <a:gd name="T11" fmla="*/ 254 h 674"/>
                <a:gd name="T12" fmla="*/ 22 w 452"/>
                <a:gd name="T13" fmla="*/ 351 h 674"/>
                <a:gd name="T14" fmla="*/ 22 w 452"/>
                <a:gd name="T15" fmla="*/ 496 h 674"/>
                <a:gd name="T16" fmla="*/ 55 w 452"/>
                <a:gd name="T17" fmla="*/ 584 h 674"/>
                <a:gd name="T18" fmla="*/ 102 w 452"/>
                <a:gd name="T19" fmla="*/ 582 h 674"/>
                <a:gd name="T20" fmla="*/ 224 w 452"/>
                <a:gd name="T21" fmla="*/ 498 h 674"/>
                <a:gd name="T22" fmla="*/ 290 w 452"/>
                <a:gd name="T23" fmla="*/ 404 h 674"/>
                <a:gd name="T24" fmla="*/ 324 w 452"/>
                <a:gd name="T25" fmla="*/ 358 h 674"/>
                <a:gd name="T26" fmla="*/ 367 w 452"/>
                <a:gd name="T27" fmla="*/ 349 h 674"/>
                <a:gd name="T28" fmla="*/ 364 w 452"/>
                <a:gd name="T29" fmla="*/ 368 h 674"/>
                <a:gd name="T30" fmla="*/ 348 w 452"/>
                <a:gd name="T31" fmla="*/ 380 h 674"/>
                <a:gd name="T32" fmla="*/ 290 w 452"/>
                <a:gd name="T33" fmla="*/ 439 h 674"/>
                <a:gd name="T34" fmla="*/ 245 w 452"/>
                <a:gd name="T35" fmla="*/ 508 h 674"/>
                <a:gd name="T36" fmla="*/ 157 w 452"/>
                <a:gd name="T37" fmla="*/ 570 h 674"/>
                <a:gd name="T38" fmla="*/ 98 w 452"/>
                <a:gd name="T39" fmla="*/ 605 h 674"/>
                <a:gd name="T40" fmla="*/ 160 w 452"/>
                <a:gd name="T41" fmla="*/ 593 h 674"/>
                <a:gd name="T42" fmla="*/ 245 w 452"/>
                <a:gd name="T43" fmla="*/ 541 h 674"/>
                <a:gd name="T44" fmla="*/ 293 w 452"/>
                <a:gd name="T45" fmla="*/ 496 h 674"/>
                <a:gd name="T46" fmla="*/ 336 w 452"/>
                <a:gd name="T47" fmla="*/ 425 h 674"/>
                <a:gd name="T48" fmla="*/ 324 w 452"/>
                <a:gd name="T49" fmla="*/ 487 h 674"/>
                <a:gd name="T50" fmla="*/ 271 w 452"/>
                <a:gd name="T51" fmla="*/ 555 h 674"/>
                <a:gd name="T52" fmla="*/ 155 w 452"/>
                <a:gd name="T53" fmla="*/ 615 h 674"/>
                <a:gd name="T54" fmla="*/ 214 w 452"/>
                <a:gd name="T55" fmla="*/ 615 h 674"/>
                <a:gd name="T56" fmla="*/ 293 w 452"/>
                <a:gd name="T57" fmla="*/ 567 h 674"/>
                <a:gd name="T58" fmla="*/ 407 w 452"/>
                <a:gd name="T59" fmla="*/ 570 h 674"/>
                <a:gd name="T60" fmla="*/ 383 w 452"/>
                <a:gd name="T61" fmla="*/ 442 h 674"/>
                <a:gd name="T62" fmla="*/ 390 w 452"/>
                <a:gd name="T63" fmla="*/ 301 h 674"/>
                <a:gd name="T64" fmla="*/ 343 w 452"/>
                <a:gd name="T65" fmla="*/ 207 h 674"/>
                <a:gd name="T66" fmla="*/ 331 w 452"/>
                <a:gd name="T67" fmla="*/ 204 h 674"/>
                <a:gd name="T68" fmla="*/ 286 w 452"/>
                <a:gd name="T69" fmla="*/ 261 h 674"/>
                <a:gd name="T70" fmla="*/ 336 w 452"/>
                <a:gd name="T71" fmla="*/ 166 h 674"/>
                <a:gd name="T72" fmla="*/ 348 w 452"/>
                <a:gd name="T73" fmla="*/ 0 h 674"/>
                <a:gd name="T74" fmla="*/ 367 w 452"/>
                <a:gd name="T75" fmla="*/ 12 h 674"/>
                <a:gd name="T76" fmla="*/ 364 w 452"/>
                <a:gd name="T77" fmla="*/ 102 h 674"/>
                <a:gd name="T78" fmla="*/ 393 w 452"/>
                <a:gd name="T79" fmla="*/ 76 h 674"/>
                <a:gd name="T80" fmla="*/ 421 w 452"/>
                <a:gd name="T81" fmla="*/ 161 h 674"/>
                <a:gd name="T82" fmla="*/ 412 w 452"/>
                <a:gd name="T83" fmla="*/ 328 h 674"/>
                <a:gd name="T84" fmla="*/ 402 w 452"/>
                <a:gd name="T85" fmla="*/ 456 h 674"/>
                <a:gd name="T86" fmla="*/ 412 w 452"/>
                <a:gd name="T87" fmla="*/ 525 h 674"/>
                <a:gd name="T88" fmla="*/ 440 w 452"/>
                <a:gd name="T89" fmla="*/ 570 h 674"/>
                <a:gd name="T90" fmla="*/ 445 w 452"/>
                <a:gd name="T91" fmla="*/ 653 h 674"/>
                <a:gd name="T92" fmla="*/ 452 w 452"/>
                <a:gd name="T93" fmla="*/ 674 h 674"/>
                <a:gd name="T94" fmla="*/ 417 w 452"/>
                <a:gd name="T95" fmla="*/ 669 h 674"/>
                <a:gd name="T96" fmla="*/ 407 w 452"/>
                <a:gd name="T97" fmla="*/ 624 h 674"/>
                <a:gd name="T98" fmla="*/ 233 w 452"/>
                <a:gd name="T99" fmla="*/ 629 h 674"/>
                <a:gd name="T100" fmla="*/ 179 w 452"/>
                <a:gd name="T101" fmla="*/ 631 h 674"/>
                <a:gd name="T102" fmla="*/ 114 w 452"/>
                <a:gd name="T103" fmla="*/ 624 h 674"/>
                <a:gd name="T104" fmla="*/ 36 w 452"/>
                <a:gd name="T105" fmla="*/ 577 h 674"/>
                <a:gd name="T106" fmla="*/ 0 w 452"/>
                <a:gd name="T107" fmla="*/ 487 h 674"/>
                <a:gd name="T108" fmla="*/ 5 w 452"/>
                <a:gd name="T109" fmla="*/ 349 h 674"/>
                <a:gd name="T110" fmla="*/ 50 w 452"/>
                <a:gd name="T111" fmla="*/ 209 h 674"/>
                <a:gd name="T112" fmla="*/ 55 w 452"/>
                <a:gd name="T113" fmla="*/ 40 h 674"/>
                <a:gd name="T114" fmla="*/ 64 w 452"/>
                <a:gd name="T115" fmla="*/ 5 h 674"/>
                <a:gd name="T116" fmla="*/ 64 w 452"/>
                <a:gd name="T117" fmla="*/ 5 h 6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674"/>
                <a:gd name="T179" fmla="*/ 452 w 452"/>
                <a:gd name="T180" fmla="*/ 674 h 6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674">
                  <a:moveTo>
                    <a:pt x="64" y="5"/>
                  </a:moveTo>
                  <a:lnTo>
                    <a:pt x="69" y="218"/>
                  </a:lnTo>
                  <a:lnTo>
                    <a:pt x="74" y="498"/>
                  </a:lnTo>
                  <a:lnTo>
                    <a:pt x="74" y="529"/>
                  </a:lnTo>
                  <a:lnTo>
                    <a:pt x="55" y="373"/>
                  </a:lnTo>
                  <a:lnTo>
                    <a:pt x="52" y="254"/>
                  </a:lnTo>
                  <a:lnTo>
                    <a:pt x="22" y="351"/>
                  </a:lnTo>
                  <a:lnTo>
                    <a:pt x="22" y="496"/>
                  </a:lnTo>
                  <a:lnTo>
                    <a:pt x="55" y="584"/>
                  </a:lnTo>
                  <a:lnTo>
                    <a:pt x="102" y="582"/>
                  </a:lnTo>
                  <a:lnTo>
                    <a:pt x="224" y="498"/>
                  </a:lnTo>
                  <a:lnTo>
                    <a:pt x="290" y="404"/>
                  </a:lnTo>
                  <a:lnTo>
                    <a:pt x="324" y="358"/>
                  </a:lnTo>
                  <a:lnTo>
                    <a:pt x="367" y="349"/>
                  </a:lnTo>
                  <a:lnTo>
                    <a:pt x="364" y="368"/>
                  </a:lnTo>
                  <a:lnTo>
                    <a:pt x="348" y="380"/>
                  </a:lnTo>
                  <a:lnTo>
                    <a:pt x="290" y="439"/>
                  </a:lnTo>
                  <a:lnTo>
                    <a:pt x="245" y="508"/>
                  </a:lnTo>
                  <a:lnTo>
                    <a:pt x="157" y="570"/>
                  </a:lnTo>
                  <a:lnTo>
                    <a:pt x="98" y="605"/>
                  </a:lnTo>
                  <a:lnTo>
                    <a:pt x="160" y="593"/>
                  </a:lnTo>
                  <a:lnTo>
                    <a:pt x="245" y="541"/>
                  </a:lnTo>
                  <a:lnTo>
                    <a:pt x="293" y="496"/>
                  </a:lnTo>
                  <a:lnTo>
                    <a:pt x="336" y="425"/>
                  </a:lnTo>
                  <a:lnTo>
                    <a:pt x="324" y="487"/>
                  </a:lnTo>
                  <a:lnTo>
                    <a:pt x="271" y="555"/>
                  </a:lnTo>
                  <a:lnTo>
                    <a:pt x="155" y="615"/>
                  </a:lnTo>
                  <a:lnTo>
                    <a:pt x="214" y="615"/>
                  </a:lnTo>
                  <a:lnTo>
                    <a:pt x="293" y="567"/>
                  </a:lnTo>
                  <a:lnTo>
                    <a:pt x="407" y="570"/>
                  </a:lnTo>
                  <a:lnTo>
                    <a:pt x="383" y="442"/>
                  </a:lnTo>
                  <a:lnTo>
                    <a:pt x="390" y="301"/>
                  </a:lnTo>
                  <a:lnTo>
                    <a:pt x="343" y="207"/>
                  </a:lnTo>
                  <a:lnTo>
                    <a:pt x="331" y="204"/>
                  </a:lnTo>
                  <a:lnTo>
                    <a:pt x="286" y="261"/>
                  </a:lnTo>
                  <a:lnTo>
                    <a:pt x="336" y="166"/>
                  </a:lnTo>
                  <a:lnTo>
                    <a:pt x="348" y="0"/>
                  </a:lnTo>
                  <a:lnTo>
                    <a:pt x="367" y="12"/>
                  </a:lnTo>
                  <a:lnTo>
                    <a:pt x="364" y="102"/>
                  </a:lnTo>
                  <a:lnTo>
                    <a:pt x="393" y="76"/>
                  </a:lnTo>
                  <a:lnTo>
                    <a:pt x="421" y="161"/>
                  </a:lnTo>
                  <a:lnTo>
                    <a:pt x="412" y="328"/>
                  </a:lnTo>
                  <a:lnTo>
                    <a:pt x="402" y="456"/>
                  </a:lnTo>
                  <a:lnTo>
                    <a:pt x="412" y="525"/>
                  </a:lnTo>
                  <a:lnTo>
                    <a:pt x="440" y="570"/>
                  </a:lnTo>
                  <a:lnTo>
                    <a:pt x="445" y="653"/>
                  </a:lnTo>
                  <a:lnTo>
                    <a:pt x="452" y="674"/>
                  </a:lnTo>
                  <a:lnTo>
                    <a:pt x="417" y="669"/>
                  </a:lnTo>
                  <a:lnTo>
                    <a:pt x="407" y="624"/>
                  </a:lnTo>
                  <a:lnTo>
                    <a:pt x="233" y="629"/>
                  </a:lnTo>
                  <a:lnTo>
                    <a:pt x="179" y="631"/>
                  </a:lnTo>
                  <a:lnTo>
                    <a:pt x="114" y="624"/>
                  </a:lnTo>
                  <a:lnTo>
                    <a:pt x="36" y="577"/>
                  </a:lnTo>
                  <a:lnTo>
                    <a:pt x="0" y="487"/>
                  </a:lnTo>
                  <a:lnTo>
                    <a:pt x="5" y="349"/>
                  </a:lnTo>
                  <a:lnTo>
                    <a:pt x="50" y="209"/>
                  </a:lnTo>
                  <a:lnTo>
                    <a:pt x="55" y="40"/>
                  </a:lnTo>
                  <a:lnTo>
                    <a:pt x="6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2" name="Freeform 435"/>
            <p:cNvSpPr>
              <a:spLocks/>
            </p:cNvSpPr>
            <p:nvPr/>
          </p:nvSpPr>
          <p:spPr bwMode="auto">
            <a:xfrm>
              <a:off x="1783" y="1122"/>
              <a:ext cx="271" cy="60"/>
            </a:xfrm>
            <a:custGeom>
              <a:avLst/>
              <a:gdLst>
                <a:gd name="T0" fmla="*/ 0 w 271"/>
                <a:gd name="T1" fmla="*/ 19 h 60"/>
                <a:gd name="T2" fmla="*/ 0 w 271"/>
                <a:gd name="T3" fmla="*/ 50 h 60"/>
                <a:gd name="T4" fmla="*/ 40 w 271"/>
                <a:gd name="T5" fmla="*/ 60 h 60"/>
                <a:gd name="T6" fmla="*/ 128 w 271"/>
                <a:gd name="T7" fmla="*/ 50 h 60"/>
                <a:gd name="T8" fmla="*/ 271 w 271"/>
                <a:gd name="T9" fmla="*/ 12 h 60"/>
                <a:gd name="T10" fmla="*/ 245 w 271"/>
                <a:gd name="T11" fmla="*/ 10 h 60"/>
                <a:gd name="T12" fmla="*/ 150 w 271"/>
                <a:gd name="T13" fmla="*/ 34 h 60"/>
                <a:gd name="T14" fmla="*/ 64 w 271"/>
                <a:gd name="T15" fmla="*/ 50 h 60"/>
                <a:gd name="T16" fmla="*/ 19 w 271"/>
                <a:gd name="T17" fmla="*/ 46 h 60"/>
                <a:gd name="T18" fmla="*/ 14 w 271"/>
                <a:gd name="T19" fmla="*/ 31 h 60"/>
                <a:gd name="T20" fmla="*/ 12 w 271"/>
                <a:gd name="T21" fmla="*/ 0 h 60"/>
                <a:gd name="T22" fmla="*/ 0 w 271"/>
                <a:gd name="T23" fmla="*/ 19 h 60"/>
                <a:gd name="T24" fmla="*/ 0 w 271"/>
                <a:gd name="T25" fmla="*/ 1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60"/>
                <a:gd name="T41" fmla="*/ 271 w 27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60">
                  <a:moveTo>
                    <a:pt x="0" y="19"/>
                  </a:moveTo>
                  <a:lnTo>
                    <a:pt x="0" y="50"/>
                  </a:lnTo>
                  <a:lnTo>
                    <a:pt x="40" y="60"/>
                  </a:lnTo>
                  <a:lnTo>
                    <a:pt x="128" y="50"/>
                  </a:lnTo>
                  <a:lnTo>
                    <a:pt x="271" y="12"/>
                  </a:lnTo>
                  <a:lnTo>
                    <a:pt x="245" y="10"/>
                  </a:lnTo>
                  <a:lnTo>
                    <a:pt x="150" y="34"/>
                  </a:lnTo>
                  <a:lnTo>
                    <a:pt x="64" y="50"/>
                  </a:lnTo>
                  <a:lnTo>
                    <a:pt x="19" y="46"/>
                  </a:lnTo>
                  <a:lnTo>
                    <a:pt x="14" y="31"/>
                  </a:lnTo>
                  <a:lnTo>
                    <a:pt x="12" y="0"/>
                  </a:lnTo>
                  <a:lnTo>
                    <a:pt x="0"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3" name="Freeform 436"/>
            <p:cNvSpPr>
              <a:spLocks/>
            </p:cNvSpPr>
            <p:nvPr/>
          </p:nvSpPr>
          <p:spPr bwMode="auto">
            <a:xfrm>
              <a:off x="2301" y="838"/>
              <a:ext cx="172" cy="166"/>
            </a:xfrm>
            <a:custGeom>
              <a:avLst/>
              <a:gdLst>
                <a:gd name="T0" fmla="*/ 0 w 172"/>
                <a:gd name="T1" fmla="*/ 54 h 166"/>
                <a:gd name="T2" fmla="*/ 34 w 172"/>
                <a:gd name="T3" fmla="*/ 42 h 166"/>
                <a:gd name="T4" fmla="*/ 105 w 172"/>
                <a:gd name="T5" fmla="*/ 0 h 166"/>
                <a:gd name="T6" fmla="*/ 48 w 172"/>
                <a:gd name="T7" fmla="*/ 57 h 166"/>
                <a:gd name="T8" fmla="*/ 110 w 172"/>
                <a:gd name="T9" fmla="*/ 61 h 166"/>
                <a:gd name="T10" fmla="*/ 141 w 172"/>
                <a:gd name="T11" fmla="*/ 66 h 166"/>
                <a:gd name="T12" fmla="*/ 139 w 172"/>
                <a:gd name="T13" fmla="*/ 102 h 166"/>
                <a:gd name="T14" fmla="*/ 172 w 172"/>
                <a:gd name="T15" fmla="*/ 152 h 166"/>
                <a:gd name="T16" fmla="*/ 153 w 172"/>
                <a:gd name="T17" fmla="*/ 166 h 166"/>
                <a:gd name="T18" fmla="*/ 112 w 172"/>
                <a:gd name="T19" fmla="*/ 109 h 166"/>
                <a:gd name="T20" fmla="*/ 108 w 172"/>
                <a:gd name="T21" fmla="*/ 142 h 166"/>
                <a:gd name="T22" fmla="*/ 67 w 172"/>
                <a:gd name="T23" fmla="*/ 152 h 166"/>
                <a:gd name="T24" fmla="*/ 72 w 172"/>
                <a:gd name="T25" fmla="*/ 118 h 166"/>
                <a:gd name="T26" fmla="*/ 3 w 172"/>
                <a:gd name="T27" fmla="*/ 111 h 166"/>
                <a:gd name="T28" fmla="*/ 8 w 172"/>
                <a:gd name="T29" fmla="*/ 99 h 166"/>
                <a:gd name="T30" fmla="*/ 108 w 172"/>
                <a:gd name="T31" fmla="*/ 97 h 166"/>
                <a:gd name="T32" fmla="*/ 108 w 172"/>
                <a:gd name="T33" fmla="*/ 78 h 166"/>
                <a:gd name="T34" fmla="*/ 29 w 172"/>
                <a:gd name="T35" fmla="*/ 73 h 166"/>
                <a:gd name="T36" fmla="*/ 3 w 172"/>
                <a:gd name="T37" fmla="*/ 76 h 166"/>
                <a:gd name="T38" fmla="*/ 0 w 172"/>
                <a:gd name="T39" fmla="*/ 54 h 166"/>
                <a:gd name="T40" fmla="*/ 0 w 172"/>
                <a:gd name="T41" fmla="*/ 54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66"/>
                <a:gd name="T65" fmla="*/ 172 w 17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66">
                  <a:moveTo>
                    <a:pt x="0" y="54"/>
                  </a:moveTo>
                  <a:lnTo>
                    <a:pt x="34" y="42"/>
                  </a:lnTo>
                  <a:lnTo>
                    <a:pt x="105" y="0"/>
                  </a:lnTo>
                  <a:lnTo>
                    <a:pt x="48" y="57"/>
                  </a:lnTo>
                  <a:lnTo>
                    <a:pt x="110" y="61"/>
                  </a:lnTo>
                  <a:lnTo>
                    <a:pt x="141" y="66"/>
                  </a:lnTo>
                  <a:lnTo>
                    <a:pt x="139" y="102"/>
                  </a:lnTo>
                  <a:lnTo>
                    <a:pt x="172" y="152"/>
                  </a:lnTo>
                  <a:lnTo>
                    <a:pt x="153" y="166"/>
                  </a:lnTo>
                  <a:lnTo>
                    <a:pt x="112" y="109"/>
                  </a:lnTo>
                  <a:lnTo>
                    <a:pt x="108" y="142"/>
                  </a:lnTo>
                  <a:lnTo>
                    <a:pt x="67" y="152"/>
                  </a:lnTo>
                  <a:lnTo>
                    <a:pt x="72" y="118"/>
                  </a:lnTo>
                  <a:lnTo>
                    <a:pt x="3" y="111"/>
                  </a:lnTo>
                  <a:lnTo>
                    <a:pt x="8" y="99"/>
                  </a:lnTo>
                  <a:lnTo>
                    <a:pt x="108" y="97"/>
                  </a:lnTo>
                  <a:lnTo>
                    <a:pt x="108" y="78"/>
                  </a:lnTo>
                  <a:lnTo>
                    <a:pt x="29" y="73"/>
                  </a:lnTo>
                  <a:lnTo>
                    <a:pt x="3" y="76"/>
                  </a:lnTo>
                  <a:lnTo>
                    <a:pt x="0"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4" name="Freeform 437"/>
            <p:cNvSpPr>
              <a:spLocks/>
            </p:cNvSpPr>
            <p:nvPr/>
          </p:nvSpPr>
          <p:spPr bwMode="auto">
            <a:xfrm>
              <a:off x="2444" y="904"/>
              <a:ext cx="86" cy="126"/>
            </a:xfrm>
            <a:custGeom>
              <a:avLst/>
              <a:gdLst>
                <a:gd name="T0" fmla="*/ 86 w 86"/>
                <a:gd name="T1" fmla="*/ 14 h 126"/>
                <a:gd name="T2" fmla="*/ 26 w 86"/>
                <a:gd name="T3" fmla="*/ 83 h 126"/>
                <a:gd name="T4" fmla="*/ 0 w 86"/>
                <a:gd name="T5" fmla="*/ 126 h 126"/>
                <a:gd name="T6" fmla="*/ 10 w 86"/>
                <a:gd name="T7" fmla="*/ 86 h 126"/>
                <a:gd name="T8" fmla="*/ 84 w 86"/>
                <a:gd name="T9" fmla="*/ 0 h 126"/>
                <a:gd name="T10" fmla="*/ 86 w 86"/>
                <a:gd name="T11" fmla="*/ 14 h 126"/>
                <a:gd name="T12" fmla="*/ 86 w 86"/>
                <a:gd name="T13" fmla="*/ 14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6" y="14"/>
                  </a:moveTo>
                  <a:lnTo>
                    <a:pt x="26" y="83"/>
                  </a:lnTo>
                  <a:lnTo>
                    <a:pt x="0" y="126"/>
                  </a:lnTo>
                  <a:lnTo>
                    <a:pt x="10" y="86"/>
                  </a:lnTo>
                  <a:lnTo>
                    <a:pt x="84" y="0"/>
                  </a:lnTo>
                  <a:lnTo>
                    <a:pt x="86"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5" name="Freeform 438"/>
            <p:cNvSpPr>
              <a:spLocks/>
            </p:cNvSpPr>
            <p:nvPr/>
          </p:nvSpPr>
          <p:spPr bwMode="auto">
            <a:xfrm>
              <a:off x="2397" y="963"/>
              <a:ext cx="23" cy="122"/>
            </a:xfrm>
            <a:custGeom>
              <a:avLst/>
              <a:gdLst>
                <a:gd name="T0" fmla="*/ 7 w 23"/>
                <a:gd name="T1" fmla="*/ 0 h 122"/>
                <a:gd name="T2" fmla="*/ 23 w 23"/>
                <a:gd name="T3" fmla="*/ 50 h 122"/>
                <a:gd name="T4" fmla="*/ 16 w 23"/>
                <a:gd name="T5" fmla="*/ 122 h 122"/>
                <a:gd name="T6" fmla="*/ 0 w 23"/>
                <a:gd name="T7" fmla="*/ 10 h 122"/>
                <a:gd name="T8" fmla="*/ 7 w 23"/>
                <a:gd name="T9" fmla="*/ 0 h 122"/>
                <a:gd name="T10" fmla="*/ 7 w 23"/>
                <a:gd name="T11" fmla="*/ 0 h 122"/>
                <a:gd name="T12" fmla="*/ 0 60000 65536"/>
                <a:gd name="T13" fmla="*/ 0 60000 65536"/>
                <a:gd name="T14" fmla="*/ 0 60000 65536"/>
                <a:gd name="T15" fmla="*/ 0 60000 65536"/>
                <a:gd name="T16" fmla="*/ 0 60000 65536"/>
                <a:gd name="T17" fmla="*/ 0 60000 65536"/>
                <a:gd name="T18" fmla="*/ 0 w 23"/>
                <a:gd name="T19" fmla="*/ 0 h 122"/>
                <a:gd name="T20" fmla="*/ 23 w 2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 h="122">
                  <a:moveTo>
                    <a:pt x="7" y="0"/>
                  </a:moveTo>
                  <a:lnTo>
                    <a:pt x="23" y="50"/>
                  </a:lnTo>
                  <a:lnTo>
                    <a:pt x="16" y="122"/>
                  </a:lnTo>
                  <a:lnTo>
                    <a:pt x="0" y="10"/>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6" name="Freeform 439"/>
            <p:cNvSpPr>
              <a:spLocks/>
            </p:cNvSpPr>
            <p:nvPr/>
          </p:nvSpPr>
          <p:spPr bwMode="auto">
            <a:xfrm>
              <a:off x="2420" y="1051"/>
              <a:ext cx="89" cy="152"/>
            </a:xfrm>
            <a:custGeom>
              <a:avLst/>
              <a:gdLst>
                <a:gd name="T0" fmla="*/ 24 w 89"/>
                <a:gd name="T1" fmla="*/ 0 h 152"/>
                <a:gd name="T2" fmla="*/ 31 w 89"/>
                <a:gd name="T3" fmla="*/ 29 h 152"/>
                <a:gd name="T4" fmla="*/ 89 w 89"/>
                <a:gd name="T5" fmla="*/ 93 h 152"/>
                <a:gd name="T6" fmla="*/ 65 w 89"/>
                <a:gd name="T7" fmla="*/ 98 h 152"/>
                <a:gd name="T8" fmla="*/ 53 w 89"/>
                <a:gd name="T9" fmla="*/ 152 h 152"/>
                <a:gd name="T10" fmla="*/ 46 w 89"/>
                <a:gd name="T11" fmla="*/ 74 h 152"/>
                <a:gd name="T12" fmla="*/ 17 w 89"/>
                <a:gd name="T13" fmla="*/ 24 h 152"/>
                <a:gd name="T14" fmla="*/ 0 w 89"/>
                <a:gd name="T15" fmla="*/ 34 h 152"/>
                <a:gd name="T16" fmla="*/ 0 w 89"/>
                <a:gd name="T17" fmla="*/ 17 h 152"/>
                <a:gd name="T18" fmla="*/ 24 w 89"/>
                <a:gd name="T19" fmla="*/ 0 h 152"/>
                <a:gd name="T20" fmla="*/ 24 w 89"/>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52"/>
                <a:gd name="T35" fmla="*/ 89 w 8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52">
                  <a:moveTo>
                    <a:pt x="24" y="0"/>
                  </a:moveTo>
                  <a:lnTo>
                    <a:pt x="31" y="29"/>
                  </a:lnTo>
                  <a:lnTo>
                    <a:pt x="89" y="93"/>
                  </a:lnTo>
                  <a:lnTo>
                    <a:pt x="65" y="98"/>
                  </a:lnTo>
                  <a:lnTo>
                    <a:pt x="53" y="152"/>
                  </a:lnTo>
                  <a:lnTo>
                    <a:pt x="46" y="74"/>
                  </a:lnTo>
                  <a:lnTo>
                    <a:pt x="17" y="24"/>
                  </a:lnTo>
                  <a:lnTo>
                    <a:pt x="0" y="34"/>
                  </a:lnTo>
                  <a:lnTo>
                    <a:pt x="0" y="17"/>
                  </a:lnTo>
                  <a:lnTo>
                    <a:pt x="2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7" name="Freeform 440"/>
            <p:cNvSpPr>
              <a:spLocks/>
            </p:cNvSpPr>
            <p:nvPr/>
          </p:nvSpPr>
          <p:spPr bwMode="auto">
            <a:xfrm>
              <a:off x="2411" y="1028"/>
              <a:ext cx="143" cy="410"/>
            </a:xfrm>
            <a:custGeom>
              <a:avLst/>
              <a:gdLst>
                <a:gd name="T0" fmla="*/ 138 w 143"/>
                <a:gd name="T1" fmla="*/ 33 h 410"/>
                <a:gd name="T2" fmla="*/ 59 w 143"/>
                <a:gd name="T3" fmla="*/ 272 h 410"/>
                <a:gd name="T4" fmla="*/ 0 w 143"/>
                <a:gd name="T5" fmla="*/ 410 h 410"/>
                <a:gd name="T6" fmla="*/ 109 w 143"/>
                <a:gd name="T7" fmla="*/ 66 h 410"/>
                <a:gd name="T8" fmla="*/ 143 w 143"/>
                <a:gd name="T9" fmla="*/ 0 h 410"/>
                <a:gd name="T10" fmla="*/ 138 w 143"/>
                <a:gd name="T11" fmla="*/ 33 h 410"/>
                <a:gd name="T12" fmla="*/ 138 w 143"/>
                <a:gd name="T13" fmla="*/ 33 h 410"/>
                <a:gd name="T14" fmla="*/ 0 60000 65536"/>
                <a:gd name="T15" fmla="*/ 0 60000 65536"/>
                <a:gd name="T16" fmla="*/ 0 60000 65536"/>
                <a:gd name="T17" fmla="*/ 0 60000 65536"/>
                <a:gd name="T18" fmla="*/ 0 60000 65536"/>
                <a:gd name="T19" fmla="*/ 0 60000 65536"/>
                <a:gd name="T20" fmla="*/ 0 60000 65536"/>
                <a:gd name="T21" fmla="*/ 0 w 143"/>
                <a:gd name="T22" fmla="*/ 0 h 410"/>
                <a:gd name="T23" fmla="*/ 143 w 143"/>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10">
                  <a:moveTo>
                    <a:pt x="138" y="33"/>
                  </a:moveTo>
                  <a:lnTo>
                    <a:pt x="59" y="272"/>
                  </a:lnTo>
                  <a:lnTo>
                    <a:pt x="0" y="410"/>
                  </a:lnTo>
                  <a:lnTo>
                    <a:pt x="109" y="66"/>
                  </a:lnTo>
                  <a:lnTo>
                    <a:pt x="143" y="0"/>
                  </a:lnTo>
                  <a:lnTo>
                    <a:pt x="138" y="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8" name="Freeform 441"/>
            <p:cNvSpPr>
              <a:spLocks/>
            </p:cNvSpPr>
            <p:nvPr/>
          </p:nvSpPr>
          <p:spPr bwMode="auto">
            <a:xfrm>
              <a:off x="2121" y="1144"/>
              <a:ext cx="352" cy="690"/>
            </a:xfrm>
            <a:custGeom>
              <a:avLst/>
              <a:gdLst>
                <a:gd name="T0" fmla="*/ 352 w 352"/>
                <a:gd name="T1" fmla="*/ 35 h 690"/>
                <a:gd name="T2" fmla="*/ 330 w 352"/>
                <a:gd name="T3" fmla="*/ 123 h 690"/>
                <a:gd name="T4" fmla="*/ 304 w 352"/>
                <a:gd name="T5" fmla="*/ 194 h 690"/>
                <a:gd name="T6" fmla="*/ 292 w 352"/>
                <a:gd name="T7" fmla="*/ 313 h 690"/>
                <a:gd name="T8" fmla="*/ 261 w 352"/>
                <a:gd name="T9" fmla="*/ 394 h 690"/>
                <a:gd name="T10" fmla="*/ 238 w 352"/>
                <a:gd name="T11" fmla="*/ 451 h 690"/>
                <a:gd name="T12" fmla="*/ 221 w 352"/>
                <a:gd name="T13" fmla="*/ 522 h 690"/>
                <a:gd name="T14" fmla="*/ 200 w 352"/>
                <a:gd name="T15" fmla="*/ 588 h 690"/>
                <a:gd name="T16" fmla="*/ 178 w 352"/>
                <a:gd name="T17" fmla="*/ 655 h 690"/>
                <a:gd name="T18" fmla="*/ 178 w 352"/>
                <a:gd name="T19" fmla="*/ 690 h 690"/>
                <a:gd name="T20" fmla="*/ 71 w 352"/>
                <a:gd name="T21" fmla="*/ 679 h 690"/>
                <a:gd name="T22" fmla="*/ 0 w 352"/>
                <a:gd name="T23" fmla="*/ 669 h 690"/>
                <a:gd name="T24" fmla="*/ 7 w 352"/>
                <a:gd name="T25" fmla="*/ 657 h 690"/>
                <a:gd name="T26" fmla="*/ 57 w 352"/>
                <a:gd name="T27" fmla="*/ 662 h 690"/>
                <a:gd name="T28" fmla="*/ 159 w 352"/>
                <a:gd name="T29" fmla="*/ 482 h 690"/>
                <a:gd name="T30" fmla="*/ 214 w 352"/>
                <a:gd name="T31" fmla="*/ 346 h 690"/>
                <a:gd name="T32" fmla="*/ 238 w 352"/>
                <a:gd name="T33" fmla="*/ 292 h 690"/>
                <a:gd name="T34" fmla="*/ 209 w 352"/>
                <a:gd name="T35" fmla="*/ 394 h 690"/>
                <a:gd name="T36" fmla="*/ 164 w 352"/>
                <a:gd name="T37" fmla="*/ 558 h 690"/>
                <a:gd name="T38" fmla="*/ 171 w 352"/>
                <a:gd name="T39" fmla="*/ 610 h 690"/>
                <a:gd name="T40" fmla="*/ 221 w 352"/>
                <a:gd name="T41" fmla="*/ 420 h 690"/>
                <a:gd name="T42" fmla="*/ 264 w 352"/>
                <a:gd name="T43" fmla="*/ 344 h 690"/>
                <a:gd name="T44" fmla="*/ 290 w 352"/>
                <a:gd name="T45" fmla="*/ 199 h 690"/>
                <a:gd name="T46" fmla="*/ 328 w 352"/>
                <a:gd name="T47" fmla="*/ 73 h 690"/>
                <a:gd name="T48" fmla="*/ 349 w 352"/>
                <a:gd name="T49" fmla="*/ 0 h 690"/>
                <a:gd name="T50" fmla="*/ 352 w 352"/>
                <a:gd name="T51" fmla="*/ 35 h 690"/>
                <a:gd name="T52" fmla="*/ 352 w 352"/>
                <a:gd name="T53" fmla="*/ 3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
                <a:gd name="T82" fmla="*/ 0 h 690"/>
                <a:gd name="T83" fmla="*/ 352 w 352"/>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 h="690">
                  <a:moveTo>
                    <a:pt x="352" y="35"/>
                  </a:moveTo>
                  <a:lnTo>
                    <a:pt x="330" y="123"/>
                  </a:lnTo>
                  <a:lnTo>
                    <a:pt x="304" y="194"/>
                  </a:lnTo>
                  <a:lnTo>
                    <a:pt x="292" y="313"/>
                  </a:lnTo>
                  <a:lnTo>
                    <a:pt x="261" y="394"/>
                  </a:lnTo>
                  <a:lnTo>
                    <a:pt x="238" y="451"/>
                  </a:lnTo>
                  <a:lnTo>
                    <a:pt x="221" y="522"/>
                  </a:lnTo>
                  <a:lnTo>
                    <a:pt x="200" y="588"/>
                  </a:lnTo>
                  <a:lnTo>
                    <a:pt x="178" y="655"/>
                  </a:lnTo>
                  <a:lnTo>
                    <a:pt x="178" y="690"/>
                  </a:lnTo>
                  <a:lnTo>
                    <a:pt x="71" y="679"/>
                  </a:lnTo>
                  <a:lnTo>
                    <a:pt x="0" y="669"/>
                  </a:lnTo>
                  <a:lnTo>
                    <a:pt x="7" y="657"/>
                  </a:lnTo>
                  <a:lnTo>
                    <a:pt x="57" y="662"/>
                  </a:lnTo>
                  <a:lnTo>
                    <a:pt x="159" y="482"/>
                  </a:lnTo>
                  <a:lnTo>
                    <a:pt x="214" y="346"/>
                  </a:lnTo>
                  <a:lnTo>
                    <a:pt x="238" y="292"/>
                  </a:lnTo>
                  <a:lnTo>
                    <a:pt x="209" y="394"/>
                  </a:lnTo>
                  <a:lnTo>
                    <a:pt x="164" y="558"/>
                  </a:lnTo>
                  <a:lnTo>
                    <a:pt x="171" y="610"/>
                  </a:lnTo>
                  <a:lnTo>
                    <a:pt x="221" y="420"/>
                  </a:lnTo>
                  <a:lnTo>
                    <a:pt x="264" y="344"/>
                  </a:lnTo>
                  <a:lnTo>
                    <a:pt x="290" y="199"/>
                  </a:lnTo>
                  <a:lnTo>
                    <a:pt x="328" y="73"/>
                  </a:lnTo>
                  <a:lnTo>
                    <a:pt x="349" y="0"/>
                  </a:lnTo>
                  <a:lnTo>
                    <a:pt x="352"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59" name="Freeform 442"/>
            <p:cNvSpPr>
              <a:spLocks/>
            </p:cNvSpPr>
            <p:nvPr/>
          </p:nvSpPr>
          <p:spPr bwMode="auto">
            <a:xfrm>
              <a:off x="2344" y="1042"/>
              <a:ext cx="69" cy="427"/>
            </a:xfrm>
            <a:custGeom>
              <a:avLst/>
              <a:gdLst>
                <a:gd name="T0" fmla="*/ 69 w 69"/>
                <a:gd name="T1" fmla="*/ 35 h 427"/>
                <a:gd name="T2" fmla="*/ 38 w 69"/>
                <a:gd name="T3" fmla="*/ 145 h 427"/>
                <a:gd name="T4" fmla="*/ 38 w 69"/>
                <a:gd name="T5" fmla="*/ 294 h 427"/>
                <a:gd name="T6" fmla="*/ 0 w 69"/>
                <a:gd name="T7" fmla="*/ 427 h 427"/>
                <a:gd name="T8" fmla="*/ 26 w 69"/>
                <a:gd name="T9" fmla="*/ 268 h 427"/>
                <a:gd name="T10" fmla="*/ 24 w 69"/>
                <a:gd name="T11" fmla="*/ 140 h 427"/>
                <a:gd name="T12" fmla="*/ 69 w 69"/>
                <a:gd name="T13" fmla="*/ 0 h 427"/>
                <a:gd name="T14" fmla="*/ 69 w 69"/>
                <a:gd name="T15" fmla="*/ 35 h 427"/>
                <a:gd name="T16" fmla="*/ 69 w 69"/>
                <a:gd name="T17" fmla="*/ 35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27"/>
                <a:gd name="T29" fmla="*/ 69 w 69"/>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27">
                  <a:moveTo>
                    <a:pt x="69" y="35"/>
                  </a:moveTo>
                  <a:lnTo>
                    <a:pt x="38" y="145"/>
                  </a:lnTo>
                  <a:lnTo>
                    <a:pt x="38" y="294"/>
                  </a:lnTo>
                  <a:lnTo>
                    <a:pt x="0" y="427"/>
                  </a:lnTo>
                  <a:lnTo>
                    <a:pt x="26" y="268"/>
                  </a:lnTo>
                  <a:lnTo>
                    <a:pt x="24" y="140"/>
                  </a:lnTo>
                  <a:lnTo>
                    <a:pt x="69" y="0"/>
                  </a:lnTo>
                  <a:lnTo>
                    <a:pt x="69" y="3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0" name="Freeform 443"/>
            <p:cNvSpPr>
              <a:spLocks/>
            </p:cNvSpPr>
            <p:nvPr/>
          </p:nvSpPr>
          <p:spPr bwMode="auto">
            <a:xfrm>
              <a:off x="2147" y="1068"/>
              <a:ext cx="131" cy="650"/>
            </a:xfrm>
            <a:custGeom>
              <a:avLst/>
              <a:gdLst>
                <a:gd name="T0" fmla="*/ 126 w 131"/>
                <a:gd name="T1" fmla="*/ 0 h 650"/>
                <a:gd name="T2" fmla="*/ 74 w 131"/>
                <a:gd name="T3" fmla="*/ 62 h 650"/>
                <a:gd name="T4" fmla="*/ 131 w 131"/>
                <a:gd name="T5" fmla="*/ 135 h 650"/>
                <a:gd name="T6" fmla="*/ 124 w 131"/>
                <a:gd name="T7" fmla="*/ 147 h 650"/>
                <a:gd name="T8" fmla="*/ 40 w 131"/>
                <a:gd name="T9" fmla="*/ 73 h 650"/>
                <a:gd name="T10" fmla="*/ 24 w 131"/>
                <a:gd name="T11" fmla="*/ 83 h 650"/>
                <a:gd name="T12" fmla="*/ 78 w 131"/>
                <a:gd name="T13" fmla="*/ 142 h 650"/>
                <a:gd name="T14" fmla="*/ 100 w 131"/>
                <a:gd name="T15" fmla="*/ 242 h 650"/>
                <a:gd name="T16" fmla="*/ 45 w 131"/>
                <a:gd name="T17" fmla="*/ 199 h 650"/>
                <a:gd name="T18" fmla="*/ 31 w 131"/>
                <a:gd name="T19" fmla="*/ 313 h 650"/>
                <a:gd name="T20" fmla="*/ 28 w 131"/>
                <a:gd name="T21" fmla="*/ 505 h 650"/>
                <a:gd name="T22" fmla="*/ 40 w 131"/>
                <a:gd name="T23" fmla="*/ 650 h 650"/>
                <a:gd name="T24" fmla="*/ 9 w 131"/>
                <a:gd name="T25" fmla="*/ 475 h 650"/>
                <a:gd name="T26" fmla="*/ 14 w 131"/>
                <a:gd name="T27" fmla="*/ 289 h 650"/>
                <a:gd name="T28" fmla="*/ 5 w 131"/>
                <a:gd name="T29" fmla="*/ 168 h 650"/>
                <a:gd name="T30" fmla="*/ 0 w 131"/>
                <a:gd name="T31" fmla="*/ 81 h 650"/>
                <a:gd name="T32" fmla="*/ 45 w 131"/>
                <a:gd name="T33" fmla="*/ 54 h 650"/>
                <a:gd name="T34" fmla="*/ 93 w 131"/>
                <a:gd name="T35" fmla="*/ 7 h 650"/>
                <a:gd name="T36" fmla="*/ 126 w 131"/>
                <a:gd name="T37" fmla="*/ 0 h 650"/>
                <a:gd name="T38" fmla="*/ 126 w 131"/>
                <a:gd name="T39" fmla="*/ 0 h 6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650"/>
                <a:gd name="T62" fmla="*/ 131 w 131"/>
                <a:gd name="T63" fmla="*/ 650 h 6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650">
                  <a:moveTo>
                    <a:pt x="126" y="0"/>
                  </a:moveTo>
                  <a:lnTo>
                    <a:pt x="74" y="62"/>
                  </a:lnTo>
                  <a:lnTo>
                    <a:pt x="131" y="135"/>
                  </a:lnTo>
                  <a:lnTo>
                    <a:pt x="124" y="147"/>
                  </a:lnTo>
                  <a:lnTo>
                    <a:pt x="40" y="73"/>
                  </a:lnTo>
                  <a:lnTo>
                    <a:pt x="24" y="83"/>
                  </a:lnTo>
                  <a:lnTo>
                    <a:pt x="78" y="142"/>
                  </a:lnTo>
                  <a:lnTo>
                    <a:pt x="100" y="242"/>
                  </a:lnTo>
                  <a:lnTo>
                    <a:pt x="45" y="199"/>
                  </a:lnTo>
                  <a:lnTo>
                    <a:pt x="31" y="313"/>
                  </a:lnTo>
                  <a:lnTo>
                    <a:pt x="28" y="505"/>
                  </a:lnTo>
                  <a:lnTo>
                    <a:pt x="40" y="650"/>
                  </a:lnTo>
                  <a:lnTo>
                    <a:pt x="9" y="475"/>
                  </a:lnTo>
                  <a:lnTo>
                    <a:pt x="14" y="289"/>
                  </a:lnTo>
                  <a:lnTo>
                    <a:pt x="5" y="168"/>
                  </a:lnTo>
                  <a:lnTo>
                    <a:pt x="0" y="81"/>
                  </a:lnTo>
                  <a:lnTo>
                    <a:pt x="45" y="54"/>
                  </a:lnTo>
                  <a:lnTo>
                    <a:pt x="93" y="7"/>
                  </a:lnTo>
                  <a:lnTo>
                    <a:pt x="1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1" name="Freeform 444"/>
            <p:cNvSpPr>
              <a:spLocks/>
            </p:cNvSpPr>
            <p:nvPr/>
          </p:nvSpPr>
          <p:spPr bwMode="auto">
            <a:xfrm>
              <a:off x="2456" y="1132"/>
              <a:ext cx="283" cy="712"/>
            </a:xfrm>
            <a:custGeom>
              <a:avLst/>
              <a:gdLst>
                <a:gd name="T0" fmla="*/ 267 w 283"/>
                <a:gd name="T1" fmla="*/ 0 h 712"/>
                <a:gd name="T2" fmla="*/ 214 w 283"/>
                <a:gd name="T3" fmla="*/ 102 h 712"/>
                <a:gd name="T4" fmla="*/ 105 w 283"/>
                <a:gd name="T5" fmla="*/ 278 h 712"/>
                <a:gd name="T6" fmla="*/ 48 w 283"/>
                <a:gd name="T7" fmla="*/ 392 h 712"/>
                <a:gd name="T8" fmla="*/ 41 w 283"/>
                <a:gd name="T9" fmla="*/ 467 h 712"/>
                <a:gd name="T10" fmla="*/ 17 w 283"/>
                <a:gd name="T11" fmla="*/ 600 h 712"/>
                <a:gd name="T12" fmla="*/ 10 w 283"/>
                <a:gd name="T13" fmla="*/ 660 h 712"/>
                <a:gd name="T14" fmla="*/ 0 w 283"/>
                <a:gd name="T15" fmla="*/ 712 h 712"/>
                <a:gd name="T16" fmla="*/ 31 w 283"/>
                <a:gd name="T17" fmla="*/ 707 h 712"/>
                <a:gd name="T18" fmla="*/ 38 w 283"/>
                <a:gd name="T19" fmla="*/ 622 h 712"/>
                <a:gd name="T20" fmla="*/ 53 w 283"/>
                <a:gd name="T21" fmla="*/ 494 h 712"/>
                <a:gd name="T22" fmla="*/ 93 w 283"/>
                <a:gd name="T23" fmla="*/ 524 h 712"/>
                <a:gd name="T24" fmla="*/ 110 w 283"/>
                <a:gd name="T25" fmla="*/ 565 h 712"/>
                <a:gd name="T26" fmla="*/ 93 w 283"/>
                <a:gd name="T27" fmla="*/ 600 h 712"/>
                <a:gd name="T28" fmla="*/ 105 w 283"/>
                <a:gd name="T29" fmla="*/ 631 h 712"/>
                <a:gd name="T30" fmla="*/ 145 w 283"/>
                <a:gd name="T31" fmla="*/ 643 h 712"/>
                <a:gd name="T32" fmla="*/ 167 w 283"/>
                <a:gd name="T33" fmla="*/ 643 h 712"/>
                <a:gd name="T34" fmla="*/ 164 w 283"/>
                <a:gd name="T35" fmla="*/ 596 h 712"/>
                <a:gd name="T36" fmla="*/ 148 w 283"/>
                <a:gd name="T37" fmla="*/ 577 h 712"/>
                <a:gd name="T38" fmla="*/ 122 w 283"/>
                <a:gd name="T39" fmla="*/ 453 h 712"/>
                <a:gd name="T40" fmla="*/ 86 w 283"/>
                <a:gd name="T41" fmla="*/ 382 h 712"/>
                <a:gd name="T42" fmla="*/ 129 w 283"/>
                <a:gd name="T43" fmla="*/ 316 h 712"/>
                <a:gd name="T44" fmla="*/ 191 w 283"/>
                <a:gd name="T45" fmla="*/ 171 h 712"/>
                <a:gd name="T46" fmla="*/ 260 w 283"/>
                <a:gd name="T47" fmla="*/ 50 h 712"/>
                <a:gd name="T48" fmla="*/ 283 w 283"/>
                <a:gd name="T49" fmla="*/ 2 h 712"/>
                <a:gd name="T50" fmla="*/ 267 w 283"/>
                <a:gd name="T51" fmla="*/ 0 h 712"/>
                <a:gd name="T52" fmla="*/ 267 w 283"/>
                <a:gd name="T53" fmla="*/ 0 h 7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712"/>
                <a:gd name="T83" fmla="*/ 283 w 283"/>
                <a:gd name="T84" fmla="*/ 712 h 7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712">
                  <a:moveTo>
                    <a:pt x="267" y="0"/>
                  </a:moveTo>
                  <a:lnTo>
                    <a:pt x="214" y="102"/>
                  </a:lnTo>
                  <a:lnTo>
                    <a:pt x="105" y="278"/>
                  </a:lnTo>
                  <a:lnTo>
                    <a:pt x="48" y="392"/>
                  </a:lnTo>
                  <a:lnTo>
                    <a:pt x="41" y="467"/>
                  </a:lnTo>
                  <a:lnTo>
                    <a:pt x="17" y="600"/>
                  </a:lnTo>
                  <a:lnTo>
                    <a:pt x="10" y="660"/>
                  </a:lnTo>
                  <a:lnTo>
                    <a:pt x="0" y="712"/>
                  </a:lnTo>
                  <a:lnTo>
                    <a:pt x="31" y="707"/>
                  </a:lnTo>
                  <a:lnTo>
                    <a:pt x="38" y="622"/>
                  </a:lnTo>
                  <a:lnTo>
                    <a:pt x="53" y="494"/>
                  </a:lnTo>
                  <a:lnTo>
                    <a:pt x="93" y="524"/>
                  </a:lnTo>
                  <a:lnTo>
                    <a:pt x="110" y="565"/>
                  </a:lnTo>
                  <a:lnTo>
                    <a:pt x="93" y="600"/>
                  </a:lnTo>
                  <a:lnTo>
                    <a:pt x="105" y="631"/>
                  </a:lnTo>
                  <a:lnTo>
                    <a:pt x="145" y="643"/>
                  </a:lnTo>
                  <a:lnTo>
                    <a:pt x="167" y="643"/>
                  </a:lnTo>
                  <a:lnTo>
                    <a:pt x="164" y="596"/>
                  </a:lnTo>
                  <a:lnTo>
                    <a:pt x="148" y="577"/>
                  </a:lnTo>
                  <a:lnTo>
                    <a:pt x="122" y="453"/>
                  </a:lnTo>
                  <a:lnTo>
                    <a:pt x="86" y="382"/>
                  </a:lnTo>
                  <a:lnTo>
                    <a:pt x="129" y="316"/>
                  </a:lnTo>
                  <a:lnTo>
                    <a:pt x="191" y="171"/>
                  </a:lnTo>
                  <a:lnTo>
                    <a:pt x="260" y="50"/>
                  </a:lnTo>
                  <a:lnTo>
                    <a:pt x="283" y="2"/>
                  </a:lnTo>
                  <a:lnTo>
                    <a:pt x="26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2" name="Freeform 445"/>
            <p:cNvSpPr>
              <a:spLocks/>
            </p:cNvSpPr>
            <p:nvPr/>
          </p:nvSpPr>
          <p:spPr bwMode="auto">
            <a:xfrm>
              <a:off x="2135" y="484"/>
              <a:ext cx="105" cy="76"/>
            </a:xfrm>
            <a:custGeom>
              <a:avLst/>
              <a:gdLst>
                <a:gd name="T0" fmla="*/ 0 w 105"/>
                <a:gd name="T1" fmla="*/ 40 h 76"/>
                <a:gd name="T2" fmla="*/ 24 w 105"/>
                <a:gd name="T3" fmla="*/ 26 h 76"/>
                <a:gd name="T4" fmla="*/ 74 w 105"/>
                <a:gd name="T5" fmla="*/ 0 h 76"/>
                <a:gd name="T6" fmla="*/ 105 w 105"/>
                <a:gd name="T7" fmla="*/ 19 h 76"/>
                <a:gd name="T8" fmla="*/ 76 w 105"/>
                <a:gd name="T9" fmla="*/ 31 h 76"/>
                <a:gd name="T10" fmla="*/ 57 w 105"/>
                <a:gd name="T11" fmla="*/ 45 h 76"/>
                <a:gd name="T12" fmla="*/ 55 w 105"/>
                <a:gd name="T13" fmla="*/ 76 h 76"/>
                <a:gd name="T14" fmla="*/ 36 w 105"/>
                <a:gd name="T15" fmla="*/ 52 h 76"/>
                <a:gd name="T16" fmla="*/ 2 w 105"/>
                <a:gd name="T17" fmla="*/ 52 h 76"/>
                <a:gd name="T18" fmla="*/ 0 w 105"/>
                <a:gd name="T19" fmla="*/ 40 h 76"/>
                <a:gd name="T20" fmla="*/ 0 w 105"/>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76"/>
                <a:gd name="T35" fmla="*/ 105 w 10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76">
                  <a:moveTo>
                    <a:pt x="0" y="40"/>
                  </a:moveTo>
                  <a:lnTo>
                    <a:pt x="24" y="26"/>
                  </a:lnTo>
                  <a:lnTo>
                    <a:pt x="74" y="0"/>
                  </a:lnTo>
                  <a:lnTo>
                    <a:pt x="105" y="19"/>
                  </a:lnTo>
                  <a:lnTo>
                    <a:pt x="76" y="31"/>
                  </a:lnTo>
                  <a:lnTo>
                    <a:pt x="57" y="45"/>
                  </a:lnTo>
                  <a:lnTo>
                    <a:pt x="55" y="76"/>
                  </a:lnTo>
                  <a:lnTo>
                    <a:pt x="36" y="52"/>
                  </a:lnTo>
                  <a:lnTo>
                    <a:pt x="2" y="52"/>
                  </a:lnTo>
                  <a:lnTo>
                    <a:pt x="0"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3" name="Freeform 446"/>
            <p:cNvSpPr>
              <a:spLocks/>
            </p:cNvSpPr>
            <p:nvPr/>
          </p:nvSpPr>
          <p:spPr bwMode="auto">
            <a:xfrm>
              <a:off x="2180" y="541"/>
              <a:ext cx="91" cy="64"/>
            </a:xfrm>
            <a:custGeom>
              <a:avLst/>
              <a:gdLst>
                <a:gd name="T0" fmla="*/ 22 w 91"/>
                <a:gd name="T1" fmla="*/ 31 h 64"/>
                <a:gd name="T2" fmla="*/ 50 w 91"/>
                <a:gd name="T3" fmla="*/ 31 h 64"/>
                <a:gd name="T4" fmla="*/ 60 w 91"/>
                <a:gd name="T5" fmla="*/ 24 h 64"/>
                <a:gd name="T6" fmla="*/ 91 w 91"/>
                <a:gd name="T7" fmla="*/ 26 h 64"/>
                <a:gd name="T8" fmla="*/ 86 w 91"/>
                <a:gd name="T9" fmla="*/ 38 h 64"/>
                <a:gd name="T10" fmla="*/ 67 w 91"/>
                <a:gd name="T11" fmla="*/ 48 h 64"/>
                <a:gd name="T12" fmla="*/ 62 w 91"/>
                <a:gd name="T13" fmla="*/ 64 h 64"/>
                <a:gd name="T14" fmla="*/ 45 w 91"/>
                <a:gd name="T15" fmla="*/ 64 h 64"/>
                <a:gd name="T16" fmla="*/ 31 w 91"/>
                <a:gd name="T17" fmla="*/ 50 h 64"/>
                <a:gd name="T18" fmla="*/ 2 w 91"/>
                <a:gd name="T19" fmla="*/ 52 h 64"/>
                <a:gd name="T20" fmla="*/ 10 w 91"/>
                <a:gd name="T21" fmla="*/ 36 h 64"/>
                <a:gd name="T22" fmla="*/ 0 w 91"/>
                <a:gd name="T23" fmla="*/ 0 h 64"/>
                <a:gd name="T24" fmla="*/ 22 w 91"/>
                <a:gd name="T25" fmla="*/ 31 h 64"/>
                <a:gd name="T26" fmla="*/ 22 w 91"/>
                <a:gd name="T27" fmla="*/ 3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64"/>
                <a:gd name="T44" fmla="*/ 91 w 9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64">
                  <a:moveTo>
                    <a:pt x="22" y="31"/>
                  </a:moveTo>
                  <a:lnTo>
                    <a:pt x="50" y="31"/>
                  </a:lnTo>
                  <a:lnTo>
                    <a:pt x="60" y="24"/>
                  </a:lnTo>
                  <a:lnTo>
                    <a:pt x="91" y="26"/>
                  </a:lnTo>
                  <a:lnTo>
                    <a:pt x="86" y="38"/>
                  </a:lnTo>
                  <a:lnTo>
                    <a:pt x="67" y="48"/>
                  </a:lnTo>
                  <a:lnTo>
                    <a:pt x="62" y="64"/>
                  </a:lnTo>
                  <a:lnTo>
                    <a:pt x="45" y="64"/>
                  </a:lnTo>
                  <a:lnTo>
                    <a:pt x="31" y="50"/>
                  </a:lnTo>
                  <a:lnTo>
                    <a:pt x="2" y="52"/>
                  </a:lnTo>
                  <a:lnTo>
                    <a:pt x="10" y="36"/>
                  </a:lnTo>
                  <a:lnTo>
                    <a:pt x="0" y="0"/>
                  </a:lnTo>
                  <a:lnTo>
                    <a:pt x="22"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4" name="Freeform 447"/>
            <p:cNvSpPr>
              <a:spLocks/>
            </p:cNvSpPr>
            <p:nvPr/>
          </p:nvSpPr>
          <p:spPr bwMode="auto">
            <a:xfrm>
              <a:off x="2242" y="527"/>
              <a:ext cx="64" cy="38"/>
            </a:xfrm>
            <a:custGeom>
              <a:avLst/>
              <a:gdLst>
                <a:gd name="T0" fmla="*/ 24 w 64"/>
                <a:gd name="T1" fmla="*/ 12 h 38"/>
                <a:gd name="T2" fmla="*/ 43 w 64"/>
                <a:gd name="T3" fmla="*/ 21 h 38"/>
                <a:gd name="T4" fmla="*/ 31 w 64"/>
                <a:gd name="T5" fmla="*/ 38 h 38"/>
                <a:gd name="T6" fmla="*/ 55 w 64"/>
                <a:gd name="T7" fmla="*/ 33 h 38"/>
                <a:gd name="T8" fmla="*/ 64 w 64"/>
                <a:gd name="T9" fmla="*/ 12 h 38"/>
                <a:gd name="T10" fmla="*/ 31 w 64"/>
                <a:gd name="T11" fmla="*/ 0 h 38"/>
                <a:gd name="T12" fmla="*/ 0 w 64"/>
                <a:gd name="T13" fmla="*/ 0 h 38"/>
                <a:gd name="T14" fmla="*/ 24 w 64"/>
                <a:gd name="T15" fmla="*/ 12 h 38"/>
                <a:gd name="T16" fmla="*/ 24 w 64"/>
                <a:gd name="T17" fmla="*/ 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8"/>
                <a:gd name="T29" fmla="*/ 64 w 6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8">
                  <a:moveTo>
                    <a:pt x="24" y="12"/>
                  </a:moveTo>
                  <a:lnTo>
                    <a:pt x="43" y="21"/>
                  </a:lnTo>
                  <a:lnTo>
                    <a:pt x="31" y="38"/>
                  </a:lnTo>
                  <a:lnTo>
                    <a:pt x="55" y="33"/>
                  </a:lnTo>
                  <a:lnTo>
                    <a:pt x="64" y="12"/>
                  </a:lnTo>
                  <a:lnTo>
                    <a:pt x="31" y="0"/>
                  </a:lnTo>
                  <a:lnTo>
                    <a:pt x="0" y="0"/>
                  </a:lnTo>
                  <a:lnTo>
                    <a:pt x="2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5" name="Freeform 448"/>
            <p:cNvSpPr>
              <a:spLocks/>
            </p:cNvSpPr>
            <p:nvPr/>
          </p:nvSpPr>
          <p:spPr bwMode="auto">
            <a:xfrm>
              <a:off x="2023" y="47"/>
              <a:ext cx="426" cy="295"/>
            </a:xfrm>
            <a:custGeom>
              <a:avLst/>
              <a:gdLst>
                <a:gd name="T0" fmla="*/ 283 w 426"/>
                <a:gd name="T1" fmla="*/ 155 h 295"/>
                <a:gd name="T2" fmla="*/ 224 w 426"/>
                <a:gd name="T3" fmla="*/ 178 h 295"/>
                <a:gd name="T4" fmla="*/ 167 w 426"/>
                <a:gd name="T5" fmla="*/ 224 h 295"/>
                <a:gd name="T6" fmla="*/ 126 w 426"/>
                <a:gd name="T7" fmla="*/ 259 h 295"/>
                <a:gd name="T8" fmla="*/ 83 w 426"/>
                <a:gd name="T9" fmla="*/ 271 h 295"/>
                <a:gd name="T10" fmla="*/ 64 w 426"/>
                <a:gd name="T11" fmla="*/ 295 h 295"/>
                <a:gd name="T12" fmla="*/ 62 w 426"/>
                <a:gd name="T13" fmla="*/ 271 h 295"/>
                <a:gd name="T14" fmla="*/ 29 w 426"/>
                <a:gd name="T15" fmla="*/ 266 h 295"/>
                <a:gd name="T16" fmla="*/ 0 w 426"/>
                <a:gd name="T17" fmla="*/ 252 h 295"/>
                <a:gd name="T18" fmla="*/ 29 w 426"/>
                <a:gd name="T19" fmla="*/ 195 h 295"/>
                <a:gd name="T20" fmla="*/ 86 w 426"/>
                <a:gd name="T21" fmla="*/ 114 h 295"/>
                <a:gd name="T22" fmla="*/ 214 w 426"/>
                <a:gd name="T23" fmla="*/ 31 h 295"/>
                <a:gd name="T24" fmla="*/ 355 w 426"/>
                <a:gd name="T25" fmla="*/ 0 h 295"/>
                <a:gd name="T26" fmla="*/ 424 w 426"/>
                <a:gd name="T27" fmla="*/ 8 h 295"/>
                <a:gd name="T28" fmla="*/ 426 w 426"/>
                <a:gd name="T29" fmla="*/ 48 h 295"/>
                <a:gd name="T30" fmla="*/ 412 w 426"/>
                <a:gd name="T31" fmla="*/ 12 h 295"/>
                <a:gd name="T32" fmla="*/ 326 w 426"/>
                <a:gd name="T33" fmla="*/ 17 h 295"/>
                <a:gd name="T34" fmla="*/ 202 w 426"/>
                <a:gd name="T35" fmla="*/ 53 h 295"/>
                <a:gd name="T36" fmla="*/ 76 w 426"/>
                <a:gd name="T37" fmla="*/ 148 h 295"/>
                <a:gd name="T38" fmla="*/ 43 w 426"/>
                <a:gd name="T39" fmla="*/ 209 h 295"/>
                <a:gd name="T40" fmla="*/ 88 w 426"/>
                <a:gd name="T41" fmla="*/ 240 h 295"/>
                <a:gd name="T42" fmla="*/ 164 w 426"/>
                <a:gd name="T43" fmla="*/ 197 h 295"/>
                <a:gd name="T44" fmla="*/ 181 w 426"/>
                <a:gd name="T45" fmla="*/ 155 h 295"/>
                <a:gd name="T46" fmla="*/ 238 w 426"/>
                <a:gd name="T47" fmla="*/ 145 h 295"/>
                <a:gd name="T48" fmla="*/ 281 w 426"/>
                <a:gd name="T49" fmla="*/ 107 h 295"/>
                <a:gd name="T50" fmla="*/ 305 w 426"/>
                <a:gd name="T51" fmla="*/ 121 h 295"/>
                <a:gd name="T52" fmla="*/ 347 w 426"/>
                <a:gd name="T53" fmla="*/ 155 h 295"/>
                <a:gd name="T54" fmla="*/ 309 w 426"/>
                <a:gd name="T55" fmla="*/ 155 h 295"/>
                <a:gd name="T56" fmla="*/ 283 w 426"/>
                <a:gd name="T57" fmla="*/ 155 h 295"/>
                <a:gd name="T58" fmla="*/ 283 w 426"/>
                <a:gd name="T59" fmla="*/ 155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
                <a:gd name="T91" fmla="*/ 0 h 295"/>
                <a:gd name="T92" fmla="*/ 426 w 4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 h="295">
                  <a:moveTo>
                    <a:pt x="283" y="155"/>
                  </a:moveTo>
                  <a:lnTo>
                    <a:pt x="224" y="178"/>
                  </a:lnTo>
                  <a:lnTo>
                    <a:pt x="167" y="224"/>
                  </a:lnTo>
                  <a:lnTo>
                    <a:pt x="126" y="259"/>
                  </a:lnTo>
                  <a:lnTo>
                    <a:pt x="83" y="271"/>
                  </a:lnTo>
                  <a:lnTo>
                    <a:pt x="64" y="295"/>
                  </a:lnTo>
                  <a:lnTo>
                    <a:pt x="62" y="271"/>
                  </a:lnTo>
                  <a:lnTo>
                    <a:pt x="29" y="266"/>
                  </a:lnTo>
                  <a:lnTo>
                    <a:pt x="0" y="252"/>
                  </a:lnTo>
                  <a:lnTo>
                    <a:pt x="29" y="195"/>
                  </a:lnTo>
                  <a:lnTo>
                    <a:pt x="86" y="114"/>
                  </a:lnTo>
                  <a:lnTo>
                    <a:pt x="214" y="31"/>
                  </a:lnTo>
                  <a:lnTo>
                    <a:pt x="355" y="0"/>
                  </a:lnTo>
                  <a:lnTo>
                    <a:pt x="424" y="8"/>
                  </a:lnTo>
                  <a:lnTo>
                    <a:pt x="426" y="48"/>
                  </a:lnTo>
                  <a:lnTo>
                    <a:pt x="412" y="12"/>
                  </a:lnTo>
                  <a:lnTo>
                    <a:pt x="326" y="17"/>
                  </a:lnTo>
                  <a:lnTo>
                    <a:pt x="202" y="53"/>
                  </a:lnTo>
                  <a:lnTo>
                    <a:pt x="76" y="148"/>
                  </a:lnTo>
                  <a:lnTo>
                    <a:pt x="43" y="209"/>
                  </a:lnTo>
                  <a:lnTo>
                    <a:pt x="88" y="240"/>
                  </a:lnTo>
                  <a:lnTo>
                    <a:pt x="164" y="197"/>
                  </a:lnTo>
                  <a:lnTo>
                    <a:pt x="181" y="155"/>
                  </a:lnTo>
                  <a:lnTo>
                    <a:pt x="238" y="145"/>
                  </a:lnTo>
                  <a:lnTo>
                    <a:pt x="281" y="107"/>
                  </a:lnTo>
                  <a:lnTo>
                    <a:pt x="305" y="121"/>
                  </a:lnTo>
                  <a:lnTo>
                    <a:pt x="347" y="155"/>
                  </a:lnTo>
                  <a:lnTo>
                    <a:pt x="309" y="155"/>
                  </a:lnTo>
                  <a:lnTo>
                    <a:pt x="283" y="15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6" name="Freeform 449"/>
            <p:cNvSpPr>
              <a:spLocks/>
            </p:cNvSpPr>
            <p:nvPr/>
          </p:nvSpPr>
          <p:spPr bwMode="auto">
            <a:xfrm>
              <a:off x="2325" y="199"/>
              <a:ext cx="162" cy="378"/>
            </a:xfrm>
            <a:custGeom>
              <a:avLst/>
              <a:gdLst>
                <a:gd name="T0" fmla="*/ 19 w 162"/>
                <a:gd name="T1" fmla="*/ 3 h 378"/>
                <a:gd name="T2" fmla="*/ 17 w 162"/>
                <a:gd name="T3" fmla="*/ 17 h 378"/>
                <a:gd name="T4" fmla="*/ 53 w 162"/>
                <a:gd name="T5" fmla="*/ 31 h 378"/>
                <a:gd name="T6" fmla="*/ 43 w 162"/>
                <a:gd name="T7" fmla="*/ 43 h 378"/>
                <a:gd name="T8" fmla="*/ 91 w 162"/>
                <a:gd name="T9" fmla="*/ 60 h 378"/>
                <a:gd name="T10" fmla="*/ 41 w 162"/>
                <a:gd name="T11" fmla="*/ 76 h 378"/>
                <a:gd name="T12" fmla="*/ 41 w 162"/>
                <a:gd name="T13" fmla="*/ 98 h 378"/>
                <a:gd name="T14" fmla="*/ 81 w 162"/>
                <a:gd name="T15" fmla="*/ 140 h 378"/>
                <a:gd name="T16" fmla="*/ 41 w 162"/>
                <a:gd name="T17" fmla="*/ 119 h 378"/>
                <a:gd name="T18" fmla="*/ 34 w 162"/>
                <a:gd name="T19" fmla="*/ 171 h 378"/>
                <a:gd name="T20" fmla="*/ 43 w 162"/>
                <a:gd name="T21" fmla="*/ 250 h 378"/>
                <a:gd name="T22" fmla="*/ 88 w 162"/>
                <a:gd name="T23" fmla="*/ 299 h 378"/>
                <a:gd name="T24" fmla="*/ 95 w 162"/>
                <a:gd name="T25" fmla="*/ 361 h 378"/>
                <a:gd name="T26" fmla="*/ 162 w 162"/>
                <a:gd name="T27" fmla="*/ 359 h 378"/>
                <a:gd name="T28" fmla="*/ 160 w 162"/>
                <a:gd name="T29" fmla="*/ 373 h 378"/>
                <a:gd name="T30" fmla="*/ 88 w 162"/>
                <a:gd name="T31" fmla="*/ 378 h 378"/>
                <a:gd name="T32" fmla="*/ 79 w 162"/>
                <a:gd name="T33" fmla="*/ 306 h 378"/>
                <a:gd name="T34" fmla="*/ 29 w 162"/>
                <a:gd name="T35" fmla="*/ 254 h 378"/>
                <a:gd name="T36" fmla="*/ 24 w 162"/>
                <a:gd name="T37" fmla="*/ 143 h 378"/>
                <a:gd name="T38" fmla="*/ 29 w 162"/>
                <a:gd name="T39" fmla="*/ 72 h 378"/>
                <a:gd name="T40" fmla="*/ 29 w 162"/>
                <a:gd name="T41" fmla="*/ 60 h 378"/>
                <a:gd name="T42" fmla="*/ 12 w 162"/>
                <a:gd name="T43" fmla="*/ 36 h 378"/>
                <a:gd name="T44" fmla="*/ 0 w 162"/>
                <a:gd name="T45" fmla="*/ 0 h 378"/>
                <a:gd name="T46" fmla="*/ 19 w 162"/>
                <a:gd name="T47" fmla="*/ 3 h 378"/>
                <a:gd name="T48" fmla="*/ 19 w 162"/>
                <a:gd name="T49" fmla="*/ 3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78"/>
                <a:gd name="T77" fmla="*/ 162 w 16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78">
                  <a:moveTo>
                    <a:pt x="19" y="3"/>
                  </a:moveTo>
                  <a:lnTo>
                    <a:pt x="17" y="17"/>
                  </a:lnTo>
                  <a:lnTo>
                    <a:pt x="53" y="31"/>
                  </a:lnTo>
                  <a:lnTo>
                    <a:pt x="43" y="43"/>
                  </a:lnTo>
                  <a:lnTo>
                    <a:pt x="91" y="60"/>
                  </a:lnTo>
                  <a:lnTo>
                    <a:pt x="41" y="76"/>
                  </a:lnTo>
                  <a:lnTo>
                    <a:pt x="41" y="98"/>
                  </a:lnTo>
                  <a:lnTo>
                    <a:pt x="81" y="140"/>
                  </a:lnTo>
                  <a:lnTo>
                    <a:pt x="41" y="119"/>
                  </a:lnTo>
                  <a:lnTo>
                    <a:pt x="34" y="171"/>
                  </a:lnTo>
                  <a:lnTo>
                    <a:pt x="43" y="250"/>
                  </a:lnTo>
                  <a:lnTo>
                    <a:pt x="88" y="299"/>
                  </a:lnTo>
                  <a:lnTo>
                    <a:pt x="95" y="361"/>
                  </a:lnTo>
                  <a:lnTo>
                    <a:pt x="162" y="359"/>
                  </a:lnTo>
                  <a:lnTo>
                    <a:pt x="160" y="373"/>
                  </a:lnTo>
                  <a:lnTo>
                    <a:pt x="88" y="378"/>
                  </a:lnTo>
                  <a:lnTo>
                    <a:pt x="79" y="306"/>
                  </a:lnTo>
                  <a:lnTo>
                    <a:pt x="29" y="254"/>
                  </a:lnTo>
                  <a:lnTo>
                    <a:pt x="24" y="143"/>
                  </a:lnTo>
                  <a:lnTo>
                    <a:pt x="29" y="72"/>
                  </a:lnTo>
                  <a:lnTo>
                    <a:pt x="29" y="60"/>
                  </a:lnTo>
                  <a:lnTo>
                    <a:pt x="12" y="36"/>
                  </a:lnTo>
                  <a:lnTo>
                    <a:pt x="0" y="0"/>
                  </a:lnTo>
                  <a:lnTo>
                    <a:pt x="19"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7" name="Freeform 450"/>
            <p:cNvSpPr>
              <a:spLocks/>
            </p:cNvSpPr>
            <p:nvPr/>
          </p:nvSpPr>
          <p:spPr bwMode="auto">
            <a:xfrm>
              <a:off x="2528" y="463"/>
              <a:ext cx="57" cy="52"/>
            </a:xfrm>
            <a:custGeom>
              <a:avLst/>
              <a:gdLst>
                <a:gd name="T0" fmla="*/ 2 w 57"/>
                <a:gd name="T1" fmla="*/ 23 h 52"/>
                <a:gd name="T2" fmla="*/ 21 w 57"/>
                <a:gd name="T3" fmla="*/ 5 h 52"/>
                <a:gd name="T4" fmla="*/ 45 w 57"/>
                <a:gd name="T5" fmla="*/ 0 h 52"/>
                <a:gd name="T6" fmla="*/ 57 w 57"/>
                <a:gd name="T7" fmla="*/ 5 h 52"/>
                <a:gd name="T8" fmla="*/ 52 w 57"/>
                <a:gd name="T9" fmla="*/ 31 h 52"/>
                <a:gd name="T10" fmla="*/ 31 w 57"/>
                <a:gd name="T11" fmla="*/ 33 h 52"/>
                <a:gd name="T12" fmla="*/ 19 w 57"/>
                <a:gd name="T13" fmla="*/ 33 h 52"/>
                <a:gd name="T14" fmla="*/ 0 w 57"/>
                <a:gd name="T15" fmla="*/ 52 h 52"/>
                <a:gd name="T16" fmla="*/ 2 w 57"/>
                <a:gd name="T17" fmla="*/ 23 h 52"/>
                <a:gd name="T18" fmla="*/ 2 w 57"/>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2"/>
                <a:gd name="T32" fmla="*/ 57 w 5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2">
                  <a:moveTo>
                    <a:pt x="2" y="23"/>
                  </a:moveTo>
                  <a:lnTo>
                    <a:pt x="21" y="5"/>
                  </a:lnTo>
                  <a:lnTo>
                    <a:pt x="45" y="0"/>
                  </a:lnTo>
                  <a:lnTo>
                    <a:pt x="57" y="5"/>
                  </a:lnTo>
                  <a:lnTo>
                    <a:pt x="52" y="31"/>
                  </a:lnTo>
                  <a:lnTo>
                    <a:pt x="31" y="33"/>
                  </a:lnTo>
                  <a:lnTo>
                    <a:pt x="19" y="33"/>
                  </a:lnTo>
                  <a:lnTo>
                    <a:pt x="0" y="52"/>
                  </a:lnTo>
                  <a:lnTo>
                    <a:pt x="2" y="2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8" name="Freeform 451"/>
            <p:cNvSpPr>
              <a:spLocks/>
            </p:cNvSpPr>
            <p:nvPr/>
          </p:nvSpPr>
          <p:spPr bwMode="auto">
            <a:xfrm>
              <a:off x="2544" y="399"/>
              <a:ext cx="79" cy="235"/>
            </a:xfrm>
            <a:custGeom>
              <a:avLst/>
              <a:gdLst>
                <a:gd name="T0" fmla="*/ 79 w 79"/>
                <a:gd name="T1" fmla="*/ 16 h 235"/>
                <a:gd name="T2" fmla="*/ 48 w 79"/>
                <a:gd name="T3" fmla="*/ 69 h 235"/>
                <a:gd name="T4" fmla="*/ 24 w 79"/>
                <a:gd name="T5" fmla="*/ 130 h 235"/>
                <a:gd name="T6" fmla="*/ 15 w 79"/>
                <a:gd name="T7" fmla="*/ 154 h 235"/>
                <a:gd name="T8" fmla="*/ 36 w 79"/>
                <a:gd name="T9" fmla="*/ 161 h 235"/>
                <a:gd name="T10" fmla="*/ 41 w 79"/>
                <a:gd name="T11" fmla="*/ 201 h 235"/>
                <a:gd name="T12" fmla="*/ 74 w 79"/>
                <a:gd name="T13" fmla="*/ 235 h 235"/>
                <a:gd name="T14" fmla="*/ 29 w 79"/>
                <a:gd name="T15" fmla="*/ 206 h 235"/>
                <a:gd name="T16" fmla="*/ 10 w 79"/>
                <a:gd name="T17" fmla="*/ 206 h 235"/>
                <a:gd name="T18" fmla="*/ 0 w 79"/>
                <a:gd name="T19" fmla="*/ 166 h 235"/>
                <a:gd name="T20" fmla="*/ 0 w 79"/>
                <a:gd name="T21" fmla="*/ 142 h 235"/>
                <a:gd name="T22" fmla="*/ 31 w 79"/>
                <a:gd name="T23" fmla="*/ 78 h 235"/>
                <a:gd name="T24" fmla="*/ 69 w 79"/>
                <a:gd name="T25" fmla="*/ 9 h 235"/>
                <a:gd name="T26" fmla="*/ 76 w 79"/>
                <a:gd name="T27" fmla="*/ 0 h 235"/>
                <a:gd name="T28" fmla="*/ 79 w 79"/>
                <a:gd name="T29" fmla="*/ 16 h 235"/>
                <a:gd name="T30" fmla="*/ 79 w 79"/>
                <a:gd name="T31" fmla="*/ 1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35"/>
                <a:gd name="T50" fmla="*/ 79 w 79"/>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35">
                  <a:moveTo>
                    <a:pt x="79" y="16"/>
                  </a:moveTo>
                  <a:lnTo>
                    <a:pt x="48" y="69"/>
                  </a:lnTo>
                  <a:lnTo>
                    <a:pt x="24" y="130"/>
                  </a:lnTo>
                  <a:lnTo>
                    <a:pt x="15" y="154"/>
                  </a:lnTo>
                  <a:lnTo>
                    <a:pt x="36" y="161"/>
                  </a:lnTo>
                  <a:lnTo>
                    <a:pt x="41" y="201"/>
                  </a:lnTo>
                  <a:lnTo>
                    <a:pt x="74" y="235"/>
                  </a:lnTo>
                  <a:lnTo>
                    <a:pt x="29" y="206"/>
                  </a:lnTo>
                  <a:lnTo>
                    <a:pt x="10" y="206"/>
                  </a:lnTo>
                  <a:lnTo>
                    <a:pt x="0" y="166"/>
                  </a:lnTo>
                  <a:lnTo>
                    <a:pt x="0" y="142"/>
                  </a:lnTo>
                  <a:lnTo>
                    <a:pt x="31" y="78"/>
                  </a:lnTo>
                  <a:lnTo>
                    <a:pt x="69" y="9"/>
                  </a:lnTo>
                  <a:lnTo>
                    <a:pt x="76" y="0"/>
                  </a:lnTo>
                  <a:lnTo>
                    <a:pt x="79" y="1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69" name="Freeform 452"/>
            <p:cNvSpPr>
              <a:spLocks/>
            </p:cNvSpPr>
            <p:nvPr/>
          </p:nvSpPr>
          <p:spPr bwMode="auto">
            <a:xfrm>
              <a:off x="2537" y="593"/>
              <a:ext cx="86" cy="102"/>
            </a:xfrm>
            <a:custGeom>
              <a:avLst/>
              <a:gdLst>
                <a:gd name="T0" fmla="*/ 43 w 86"/>
                <a:gd name="T1" fmla="*/ 22 h 102"/>
                <a:gd name="T2" fmla="*/ 41 w 86"/>
                <a:gd name="T3" fmla="*/ 41 h 102"/>
                <a:gd name="T4" fmla="*/ 76 w 86"/>
                <a:gd name="T5" fmla="*/ 50 h 102"/>
                <a:gd name="T6" fmla="*/ 86 w 86"/>
                <a:gd name="T7" fmla="*/ 69 h 102"/>
                <a:gd name="T8" fmla="*/ 74 w 86"/>
                <a:gd name="T9" fmla="*/ 71 h 102"/>
                <a:gd name="T10" fmla="*/ 67 w 86"/>
                <a:gd name="T11" fmla="*/ 95 h 102"/>
                <a:gd name="T12" fmla="*/ 52 w 86"/>
                <a:gd name="T13" fmla="*/ 102 h 102"/>
                <a:gd name="T14" fmla="*/ 43 w 86"/>
                <a:gd name="T15" fmla="*/ 90 h 102"/>
                <a:gd name="T16" fmla="*/ 41 w 86"/>
                <a:gd name="T17" fmla="*/ 60 h 102"/>
                <a:gd name="T18" fmla="*/ 0 w 86"/>
                <a:gd name="T19" fmla="*/ 52 h 102"/>
                <a:gd name="T20" fmla="*/ 2 w 86"/>
                <a:gd name="T21" fmla="*/ 43 h 102"/>
                <a:gd name="T22" fmla="*/ 22 w 86"/>
                <a:gd name="T23" fmla="*/ 41 h 102"/>
                <a:gd name="T24" fmla="*/ 38 w 86"/>
                <a:gd name="T25" fmla="*/ 0 h 102"/>
                <a:gd name="T26" fmla="*/ 43 w 86"/>
                <a:gd name="T27" fmla="*/ 22 h 102"/>
                <a:gd name="T28" fmla="*/ 43 w 86"/>
                <a:gd name="T29" fmla="*/ 2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02"/>
                <a:gd name="T47" fmla="*/ 86 w 86"/>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02">
                  <a:moveTo>
                    <a:pt x="43" y="22"/>
                  </a:moveTo>
                  <a:lnTo>
                    <a:pt x="41" y="41"/>
                  </a:lnTo>
                  <a:lnTo>
                    <a:pt x="76" y="50"/>
                  </a:lnTo>
                  <a:lnTo>
                    <a:pt x="86" y="69"/>
                  </a:lnTo>
                  <a:lnTo>
                    <a:pt x="74" y="71"/>
                  </a:lnTo>
                  <a:lnTo>
                    <a:pt x="67" y="95"/>
                  </a:lnTo>
                  <a:lnTo>
                    <a:pt x="52" y="102"/>
                  </a:lnTo>
                  <a:lnTo>
                    <a:pt x="43" y="90"/>
                  </a:lnTo>
                  <a:lnTo>
                    <a:pt x="41" y="60"/>
                  </a:lnTo>
                  <a:lnTo>
                    <a:pt x="0" y="52"/>
                  </a:lnTo>
                  <a:lnTo>
                    <a:pt x="2" y="43"/>
                  </a:lnTo>
                  <a:lnTo>
                    <a:pt x="22" y="41"/>
                  </a:lnTo>
                  <a:lnTo>
                    <a:pt x="38" y="0"/>
                  </a:lnTo>
                  <a:lnTo>
                    <a:pt x="43"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0" name="Freeform 453"/>
            <p:cNvSpPr>
              <a:spLocks/>
            </p:cNvSpPr>
            <p:nvPr/>
          </p:nvSpPr>
          <p:spPr bwMode="auto">
            <a:xfrm>
              <a:off x="2451" y="634"/>
              <a:ext cx="453" cy="593"/>
            </a:xfrm>
            <a:custGeom>
              <a:avLst/>
              <a:gdLst>
                <a:gd name="T0" fmla="*/ 115 w 453"/>
                <a:gd name="T1" fmla="*/ 11 h 593"/>
                <a:gd name="T2" fmla="*/ 86 w 453"/>
                <a:gd name="T3" fmla="*/ 45 h 593"/>
                <a:gd name="T4" fmla="*/ 53 w 453"/>
                <a:gd name="T5" fmla="*/ 102 h 593"/>
                <a:gd name="T6" fmla="*/ 15 w 453"/>
                <a:gd name="T7" fmla="*/ 137 h 593"/>
                <a:gd name="T8" fmla="*/ 12 w 453"/>
                <a:gd name="T9" fmla="*/ 170 h 593"/>
                <a:gd name="T10" fmla="*/ 15 w 453"/>
                <a:gd name="T11" fmla="*/ 187 h 593"/>
                <a:gd name="T12" fmla="*/ 38 w 453"/>
                <a:gd name="T13" fmla="*/ 189 h 593"/>
                <a:gd name="T14" fmla="*/ 36 w 453"/>
                <a:gd name="T15" fmla="*/ 178 h 593"/>
                <a:gd name="T16" fmla="*/ 53 w 453"/>
                <a:gd name="T17" fmla="*/ 173 h 593"/>
                <a:gd name="T18" fmla="*/ 69 w 453"/>
                <a:gd name="T19" fmla="*/ 178 h 593"/>
                <a:gd name="T20" fmla="*/ 93 w 453"/>
                <a:gd name="T21" fmla="*/ 189 h 593"/>
                <a:gd name="T22" fmla="*/ 108 w 453"/>
                <a:gd name="T23" fmla="*/ 194 h 593"/>
                <a:gd name="T24" fmla="*/ 124 w 453"/>
                <a:gd name="T25" fmla="*/ 187 h 593"/>
                <a:gd name="T26" fmla="*/ 127 w 453"/>
                <a:gd name="T27" fmla="*/ 156 h 593"/>
                <a:gd name="T28" fmla="*/ 131 w 453"/>
                <a:gd name="T29" fmla="*/ 175 h 593"/>
                <a:gd name="T30" fmla="*/ 129 w 453"/>
                <a:gd name="T31" fmla="*/ 189 h 593"/>
                <a:gd name="T32" fmla="*/ 117 w 453"/>
                <a:gd name="T33" fmla="*/ 204 h 593"/>
                <a:gd name="T34" fmla="*/ 84 w 453"/>
                <a:gd name="T35" fmla="*/ 204 h 593"/>
                <a:gd name="T36" fmla="*/ 79 w 453"/>
                <a:gd name="T37" fmla="*/ 249 h 593"/>
                <a:gd name="T38" fmla="*/ 88 w 453"/>
                <a:gd name="T39" fmla="*/ 270 h 593"/>
                <a:gd name="T40" fmla="*/ 124 w 453"/>
                <a:gd name="T41" fmla="*/ 282 h 593"/>
                <a:gd name="T42" fmla="*/ 124 w 453"/>
                <a:gd name="T43" fmla="*/ 299 h 593"/>
                <a:gd name="T44" fmla="*/ 103 w 453"/>
                <a:gd name="T45" fmla="*/ 306 h 593"/>
                <a:gd name="T46" fmla="*/ 108 w 453"/>
                <a:gd name="T47" fmla="*/ 318 h 593"/>
                <a:gd name="T48" fmla="*/ 127 w 453"/>
                <a:gd name="T49" fmla="*/ 344 h 593"/>
                <a:gd name="T50" fmla="*/ 127 w 453"/>
                <a:gd name="T51" fmla="*/ 375 h 593"/>
                <a:gd name="T52" fmla="*/ 108 w 453"/>
                <a:gd name="T53" fmla="*/ 415 h 593"/>
                <a:gd name="T54" fmla="*/ 115 w 453"/>
                <a:gd name="T55" fmla="*/ 455 h 593"/>
                <a:gd name="T56" fmla="*/ 153 w 453"/>
                <a:gd name="T57" fmla="*/ 470 h 593"/>
                <a:gd name="T58" fmla="*/ 231 w 453"/>
                <a:gd name="T59" fmla="*/ 441 h 593"/>
                <a:gd name="T60" fmla="*/ 296 w 453"/>
                <a:gd name="T61" fmla="*/ 394 h 593"/>
                <a:gd name="T62" fmla="*/ 260 w 453"/>
                <a:gd name="T63" fmla="*/ 443 h 593"/>
                <a:gd name="T64" fmla="*/ 243 w 453"/>
                <a:gd name="T65" fmla="*/ 460 h 593"/>
                <a:gd name="T66" fmla="*/ 312 w 453"/>
                <a:gd name="T67" fmla="*/ 488 h 593"/>
                <a:gd name="T68" fmla="*/ 350 w 453"/>
                <a:gd name="T69" fmla="*/ 524 h 593"/>
                <a:gd name="T70" fmla="*/ 365 w 453"/>
                <a:gd name="T71" fmla="*/ 553 h 593"/>
                <a:gd name="T72" fmla="*/ 441 w 453"/>
                <a:gd name="T73" fmla="*/ 491 h 593"/>
                <a:gd name="T74" fmla="*/ 453 w 453"/>
                <a:gd name="T75" fmla="*/ 498 h 593"/>
                <a:gd name="T76" fmla="*/ 343 w 453"/>
                <a:gd name="T77" fmla="*/ 593 h 593"/>
                <a:gd name="T78" fmla="*/ 317 w 453"/>
                <a:gd name="T79" fmla="*/ 519 h 593"/>
                <a:gd name="T80" fmla="*/ 272 w 453"/>
                <a:gd name="T81" fmla="*/ 491 h 593"/>
                <a:gd name="T82" fmla="*/ 184 w 453"/>
                <a:gd name="T83" fmla="*/ 479 h 593"/>
                <a:gd name="T84" fmla="*/ 131 w 453"/>
                <a:gd name="T85" fmla="*/ 474 h 593"/>
                <a:gd name="T86" fmla="*/ 103 w 453"/>
                <a:gd name="T87" fmla="*/ 458 h 593"/>
                <a:gd name="T88" fmla="*/ 98 w 453"/>
                <a:gd name="T89" fmla="*/ 417 h 593"/>
                <a:gd name="T90" fmla="*/ 103 w 453"/>
                <a:gd name="T91" fmla="*/ 401 h 593"/>
                <a:gd name="T92" fmla="*/ 110 w 453"/>
                <a:gd name="T93" fmla="*/ 367 h 593"/>
                <a:gd name="T94" fmla="*/ 110 w 453"/>
                <a:gd name="T95" fmla="*/ 348 h 593"/>
                <a:gd name="T96" fmla="*/ 91 w 453"/>
                <a:gd name="T97" fmla="*/ 322 h 593"/>
                <a:gd name="T98" fmla="*/ 91 w 453"/>
                <a:gd name="T99" fmla="*/ 308 h 593"/>
                <a:gd name="T100" fmla="*/ 98 w 453"/>
                <a:gd name="T101" fmla="*/ 292 h 593"/>
                <a:gd name="T102" fmla="*/ 67 w 453"/>
                <a:gd name="T103" fmla="*/ 273 h 593"/>
                <a:gd name="T104" fmla="*/ 69 w 453"/>
                <a:gd name="T105" fmla="*/ 201 h 593"/>
                <a:gd name="T106" fmla="*/ 8 w 453"/>
                <a:gd name="T107" fmla="*/ 194 h 593"/>
                <a:gd name="T108" fmla="*/ 0 w 453"/>
                <a:gd name="T109" fmla="*/ 168 h 593"/>
                <a:gd name="T110" fmla="*/ 0 w 453"/>
                <a:gd name="T111" fmla="*/ 130 h 593"/>
                <a:gd name="T112" fmla="*/ 38 w 453"/>
                <a:gd name="T113" fmla="*/ 99 h 593"/>
                <a:gd name="T114" fmla="*/ 79 w 453"/>
                <a:gd name="T115" fmla="*/ 33 h 593"/>
                <a:gd name="T116" fmla="*/ 110 w 453"/>
                <a:gd name="T117" fmla="*/ 0 h 593"/>
                <a:gd name="T118" fmla="*/ 115 w 453"/>
                <a:gd name="T119" fmla="*/ 11 h 593"/>
                <a:gd name="T120" fmla="*/ 115 w 453"/>
                <a:gd name="T121" fmla="*/ 11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3"/>
                <a:gd name="T184" fmla="*/ 0 h 593"/>
                <a:gd name="T185" fmla="*/ 453 w 453"/>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3" h="593">
                  <a:moveTo>
                    <a:pt x="115" y="11"/>
                  </a:moveTo>
                  <a:lnTo>
                    <a:pt x="86" y="45"/>
                  </a:lnTo>
                  <a:lnTo>
                    <a:pt x="53" y="102"/>
                  </a:lnTo>
                  <a:lnTo>
                    <a:pt x="15" y="137"/>
                  </a:lnTo>
                  <a:lnTo>
                    <a:pt x="12" y="170"/>
                  </a:lnTo>
                  <a:lnTo>
                    <a:pt x="15" y="187"/>
                  </a:lnTo>
                  <a:lnTo>
                    <a:pt x="38" y="189"/>
                  </a:lnTo>
                  <a:lnTo>
                    <a:pt x="36" y="178"/>
                  </a:lnTo>
                  <a:lnTo>
                    <a:pt x="53" y="173"/>
                  </a:lnTo>
                  <a:lnTo>
                    <a:pt x="69" y="178"/>
                  </a:lnTo>
                  <a:lnTo>
                    <a:pt x="93" y="189"/>
                  </a:lnTo>
                  <a:lnTo>
                    <a:pt x="108" y="194"/>
                  </a:lnTo>
                  <a:lnTo>
                    <a:pt x="124" y="187"/>
                  </a:lnTo>
                  <a:lnTo>
                    <a:pt x="127" y="156"/>
                  </a:lnTo>
                  <a:lnTo>
                    <a:pt x="131" y="175"/>
                  </a:lnTo>
                  <a:lnTo>
                    <a:pt x="129" y="189"/>
                  </a:lnTo>
                  <a:lnTo>
                    <a:pt x="117" y="204"/>
                  </a:lnTo>
                  <a:lnTo>
                    <a:pt x="84" y="204"/>
                  </a:lnTo>
                  <a:lnTo>
                    <a:pt x="79" y="249"/>
                  </a:lnTo>
                  <a:lnTo>
                    <a:pt x="88" y="270"/>
                  </a:lnTo>
                  <a:lnTo>
                    <a:pt x="124" y="282"/>
                  </a:lnTo>
                  <a:lnTo>
                    <a:pt x="124" y="299"/>
                  </a:lnTo>
                  <a:lnTo>
                    <a:pt x="103" y="306"/>
                  </a:lnTo>
                  <a:lnTo>
                    <a:pt x="108" y="318"/>
                  </a:lnTo>
                  <a:lnTo>
                    <a:pt x="127" y="344"/>
                  </a:lnTo>
                  <a:lnTo>
                    <a:pt x="127" y="375"/>
                  </a:lnTo>
                  <a:lnTo>
                    <a:pt x="108" y="415"/>
                  </a:lnTo>
                  <a:lnTo>
                    <a:pt x="115" y="455"/>
                  </a:lnTo>
                  <a:lnTo>
                    <a:pt x="153" y="470"/>
                  </a:lnTo>
                  <a:lnTo>
                    <a:pt x="231" y="441"/>
                  </a:lnTo>
                  <a:lnTo>
                    <a:pt x="296" y="394"/>
                  </a:lnTo>
                  <a:lnTo>
                    <a:pt x="260" y="443"/>
                  </a:lnTo>
                  <a:lnTo>
                    <a:pt x="243" y="460"/>
                  </a:lnTo>
                  <a:lnTo>
                    <a:pt x="312" y="488"/>
                  </a:lnTo>
                  <a:lnTo>
                    <a:pt x="350" y="524"/>
                  </a:lnTo>
                  <a:lnTo>
                    <a:pt x="365" y="553"/>
                  </a:lnTo>
                  <a:lnTo>
                    <a:pt x="441" y="491"/>
                  </a:lnTo>
                  <a:lnTo>
                    <a:pt x="453" y="498"/>
                  </a:lnTo>
                  <a:lnTo>
                    <a:pt x="343" y="593"/>
                  </a:lnTo>
                  <a:lnTo>
                    <a:pt x="317" y="519"/>
                  </a:lnTo>
                  <a:lnTo>
                    <a:pt x="272" y="491"/>
                  </a:lnTo>
                  <a:lnTo>
                    <a:pt x="184" y="479"/>
                  </a:lnTo>
                  <a:lnTo>
                    <a:pt x="131" y="474"/>
                  </a:lnTo>
                  <a:lnTo>
                    <a:pt x="103" y="458"/>
                  </a:lnTo>
                  <a:lnTo>
                    <a:pt x="98" y="417"/>
                  </a:lnTo>
                  <a:lnTo>
                    <a:pt x="103" y="401"/>
                  </a:lnTo>
                  <a:lnTo>
                    <a:pt x="110" y="367"/>
                  </a:lnTo>
                  <a:lnTo>
                    <a:pt x="110" y="348"/>
                  </a:lnTo>
                  <a:lnTo>
                    <a:pt x="91" y="322"/>
                  </a:lnTo>
                  <a:lnTo>
                    <a:pt x="91" y="308"/>
                  </a:lnTo>
                  <a:lnTo>
                    <a:pt x="98" y="292"/>
                  </a:lnTo>
                  <a:lnTo>
                    <a:pt x="67" y="273"/>
                  </a:lnTo>
                  <a:lnTo>
                    <a:pt x="69" y="201"/>
                  </a:lnTo>
                  <a:lnTo>
                    <a:pt x="8" y="194"/>
                  </a:lnTo>
                  <a:lnTo>
                    <a:pt x="0" y="168"/>
                  </a:lnTo>
                  <a:lnTo>
                    <a:pt x="0" y="130"/>
                  </a:lnTo>
                  <a:lnTo>
                    <a:pt x="38" y="99"/>
                  </a:lnTo>
                  <a:lnTo>
                    <a:pt x="79" y="33"/>
                  </a:lnTo>
                  <a:lnTo>
                    <a:pt x="110" y="0"/>
                  </a:lnTo>
                  <a:lnTo>
                    <a:pt x="115"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1" name="Freeform 454"/>
            <p:cNvSpPr>
              <a:spLocks/>
            </p:cNvSpPr>
            <p:nvPr/>
          </p:nvSpPr>
          <p:spPr bwMode="auto">
            <a:xfrm>
              <a:off x="2904" y="624"/>
              <a:ext cx="90" cy="126"/>
            </a:xfrm>
            <a:custGeom>
              <a:avLst/>
              <a:gdLst>
                <a:gd name="T0" fmla="*/ 21 w 90"/>
                <a:gd name="T1" fmla="*/ 100 h 126"/>
                <a:gd name="T2" fmla="*/ 0 w 90"/>
                <a:gd name="T3" fmla="*/ 38 h 126"/>
                <a:gd name="T4" fmla="*/ 23 w 90"/>
                <a:gd name="T5" fmla="*/ 5 h 126"/>
                <a:gd name="T6" fmla="*/ 50 w 90"/>
                <a:gd name="T7" fmla="*/ 0 h 126"/>
                <a:gd name="T8" fmla="*/ 78 w 90"/>
                <a:gd name="T9" fmla="*/ 10 h 126"/>
                <a:gd name="T10" fmla="*/ 90 w 90"/>
                <a:gd name="T11" fmla="*/ 40 h 126"/>
                <a:gd name="T12" fmla="*/ 88 w 90"/>
                <a:gd name="T13" fmla="*/ 81 h 126"/>
                <a:gd name="T14" fmla="*/ 76 w 90"/>
                <a:gd name="T15" fmla="*/ 126 h 126"/>
                <a:gd name="T16" fmla="*/ 78 w 90"/>
                <a:gd name="T17" fmla="*/ 45 h 126"/>
                <a:gd name="T18" fmla="*/ 33 w 90"/>
                <a:gd name="T19" fmla="*/ 38 h 126"/>
                <a:gd name="T20" fmla="*/ 12 w 90"/>
                <a:gd name="T21" fmla="*/ 45 h 126"/>
                <a:gd name="T22" fmla="*/ 23 w 90"/>
                <a:gd name="T23" fmla="*/ 64 h 126"/>
                <a:gd name="T24" fmla="*/ 47 w 90"/>
                <a:gd name="T25" fmla="*/ 74 h 126"/>
                <a:gd name="T26" fmla="*/ 50 w 90"/>
                <a:gd name="T27" fmla="*/ 90 h 126"/>
                <a:gd name="T28" fmla="*/ 28 w 90"/>
                <a:gd name="T29" fmla="*/ 86 h 126"/>
                <a:gd name="T30" fmla="*/ 21 w 90"/>
                <a:gd name="T31" fmla="*/ 100 h 126"/>
                <a:gd name="T32" fmla="*/ 21 w 90"/>
                <a:gd name="T33" fmla="*/ 10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26"/>
                <a:gd name="T53" fmla="*/ 90 w 9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26">
                  <a:moveTo>
                    <a:pt x="21" y="100"/>
                  </a:moveTo>
                  <a:lnTo>
                    <a:pt x="0" y="38"/>
                  </a:lnTo>
                  <a:lnTo>
                    <a:pt x="23" y="5"/>
                  </a:lnTo>
                  <a:lnTo>
                    <a:pt x="50" y="0"/>
                  </a:lnTo>
                  <a:lnTo>
                    <a:pt x="78" y="10"/>
                  </a:lnTo>
                  <a:lnTo>
                    <a:pt x="90" y="40"/>
                  </a:lnTo>
                  <a:lnTo>
                    <a:pt x="88" y="81"/>
                  </a:lnTo>
                  <a:lnTo>
                    <a:pt x="76" y="126"/>
                  </a:lnTo>
                  <a:lnTo>
                    <a:pt x="78" y="45"/>
                  </a:lnTo>
                  <a:lnTo>
                    <a:pt x="33" y="38"/>
                  </a:lnTo>
                  <a:lnTo>
                    <a:pt x="12" y="45"/>
                  </a:lnTo>
                  <a:lnTo>
                    <a:pt x="23" y="64"/>
                  </a:lnTo>
                  <a:lnTo>
                    <a:pt x="47" y="74"/>
                  </a:lnTo>
                  <a:lnTo>
                    <a:pt x="50" y="90"/>
                  </a:lnTo>
                  <a:lnTo>
                    <a:pt x="28" y="86"/>
                  </a:lnTo>
                  <a:lnTo>
                    <a:pt x="21" y="10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2" name="Freeform 455"/>
            <p:cNvSpPr>
              <a:spLocks/>
            </p:cNvSpPr>
            <p:nvPr/>
          </p:nvSpPr>
          <p:spPr bwMode="auto">
            <a:xfrm>
              <a:off x="2863" y="712"/>
              <a:ext cx="50" cy="64"/>
            </a:xfrm>
            <a:custGeom>
              <a:avLst/>
              <a:gdLst>
                <a:gd name="T0" fmla="*/ 22 w 50"/>
                <a:gd name="T1" fmla="*/ 0 h 64"/>
                <a:gd name="T2" fmla="*/ 24 w 50"/>
                <a:gd name="T3" fmla="*/ 33 h 64"/>
                <a:gd name="T4" fmla="*/ 17 w 50"/>
                <a:gd name="T5" fmla="*/ 45 h 64"/>
                <a:gd name="T6" fmla="*/ 0 w 50"/>
                <a:gd name="T7" fmla="*/ 47 h 64"/>
                <a:gd name="T8" fmla="*/ 3 w 50"/>
                <a:gd name="T9" fmla="*/ 64 h 64"/>
                <a:gd name="T10" fmla="*/ 24 w 50"/>
                <a:gd name="T11" fmla="*/ 57 h 64"/>
                <a:gd name="T12" fmla="*/ 33 w 50"/>
                <a:gd name="T13" fmla="*/ 47 h 64"/>
                <a:gd name="T14" fmla="*/ 50 w 50"/>
                <a:gd name="T15" fmla="*/ 52 h 64"/>
                <a:gd name="T16" fmla="*/ 48 w 50"/>
                <a:gd name="T17" fmla="*/ 28 h 64"/>
                <a:gd name="T18" fmla="*/ 43 w 50"/>
                <a:gd name="T19" fmla="*/ 12 h 64"/>
                <a:gd name="T20" fmla="*/ 22 w 50"/>
                <a:gd name="T21" fmla="*/ 0 h 64"/>
                <a:gd name="T22" fmla="*/ 22 w 5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64"/>
                <a:gd name="T38" fmla="*/ 50 w 5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64">
                  <a:moveTo>
                    <a:pt x="22" y="0"/>
                  </a:moveTo>
                  <a:lnTo>
                    <a:pt x="24" y="33"/>
                  </a:lnTo>
                  <a:lnTo>
                    <a:pt x="17" y="45"/>
                  </a:lnTo>
                  <a:lnTo>
                    <a:pt x="0" y="47"/>
                  </a:lnTo>
                  <a:lnTo>
                    <a:pt x="3" y="64"/>
                  </a:lnTo>
                  <a:lnTo>
                    <a:pt x="24" y="57"/>
                  </a:lnTo>
                  <a:lnTo>
                    <a:pt x="33" y="47"/>
                  </a:lnTo>
                  <a:lnTo>
                    <a:pt x="50" y="52"/>
                  </a:lnTo>
                  <a:lnTo>
                    <a:pt x="48" y="28"/>
                  </a:lnTo>
                  <a:lnTo>
                    <a:pt x="43" y="12"/>
                  </a:lnTo>
                  <a:lnTo>
                    <a:pt x="2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3" name="Freeform 456"/>
            <p:cNvSpPr>
              <a:spLocks/>
            </p:cNvSpPr>
            <p:nvPr/>
          </p:nvSpPr>
          <p:spPr bwMode="auto">
            <a:xfrm>
              <a:off x="2856" y="790"/>
              <a:ext cx="114" cy="86"/>
            </a:xfrm>
            <a:custGeom>
              <a:avLst/>
              <a:gdLst>
                <a:gd name="T0" fmla="*/ 114 w 114"/>
                <a:gd name="T1" fmla="*/ 0 h 86"/>
                <a:gd name="T2" fmla="*/ 57 w 114"/>
                <a:gd name="T3" fmla="*/ 50 h 86"/>
                <a:gd name="T4" fmla="*/ 38 w 114"/>
                <a:gd name="T5" fmla="*/ 67 h 86"/>
                <a:gd name="T6" fmla="*/ 0 w 114"/>
                <a:gd name="T7" fmla="*/ 71 h 86"/>
                <a:gd name="T8" fmla="*/ 52 w 114"/>
                <a:gd name="T9" fmla="*/ 86 h 86"/>
                <a:gd name="T10" fmla="*/ 95 w 114"/>
                <a:gd name="T11" fmla="*/ 31 h 86"/>
                <a:gd name="T12" fmla="*/ 114 w 114"/>
                <a:gd name="T13" fmla="*/ 22 h 86"/>
                <a:gd name="T14" fmla="*/ 114 w 114"/>
                <a:gd name="T15" fmla="*/ 0 h 86"/>
                <a:gd name="T16" fmla="*/ 114 w 114"/>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6"/>
                <a:gd name="T29" fmla="*/ 114 w 114"/>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6">
                  <a:moveTo>
                    <a:pt x="114" y="0"/>
                  </a:moveTo>
                  <a:lnTo>
                    <a:pt x="57" y="50"/>
                  </a:lnTo>
                  <a:lnTo>
                    <a:pt x="38" y="67"/>
                  </a:lnTo>
                  <a:lnTo>
                    <a:pt x="0" y="71"/>
                  </a:lnTo>
                  <a:lnTo>
                    <a:pt x="52" y="86"/>
                  </a:lnTo>
                  <a:lnTo>
                    <a:pt x="95" y="31"/>
                  </a:lnTo>
                  <a:lnTo>
                    <a:pt x="114" y="22"/>
                  </a:lnTo>
                  <a:lnTo>
                    <a:pt x="1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4" name="Freeform 457"/>
            <p:cNvSpPr>
              <a:spLocks/>
            </p:cNvSpPr>
            <p:nvPr/>
          </p:nvSpPr>
          <p:spPr bwMode="auto">
            <a:xfrm>
              <a:off x="2689" y="449"/>
              <a:ext cx="386" cy="341"/>
            </a:xfrm>
            <a:custGeom>
              <a:avLst/>
              <a:gdLst>
                <a:gd name="T0" fmla="*/ 169 w 386"/>
                <a:gd name="T1" fmla="*/ 206 h 341"/>
                <a:gd name="T2" fmla="*/ 222 w 386"/>
                <a:gd name="T3" fmla="*/ 163 h 341"/>
                <a:gd name="T4" fmla="*/ 262 w 386"/>
                <a:gd name="T5" fmla="*/ 154 h 341"/>
                <a:gd name="T6" fmla="*/ 298 w 386"/>
                <a:gd name="T7" fmla="*/ 166 h 341"/>
                <a:gd name="T8" fmla="*/ 329 w 386"/>
                <a:gd name="T9" fmla="*/ 196 h 341"/>
                <a:gd name="T10" fmla="*/ 329 w 386"/>
                <a:gd name="T11" fmla="*/ 237 h 341"/>
                <a:gd name="T12" fmla="*/ 324 w 386"/>
                <a:gd name="T13" fmla="*/ 268 h 341"/>
                <a:gd name="T14" fmla="*/ 362 w 386"/>
                <a:gd name="T15" fmla="*/ 225 h 341"/>
                <a:gd name="T16" fmla="*/ 341 w 386"/>
                <a:gd name="T17" fmla="*/ 204 h 341"/>
                <a:gd name="T18" fmla="*/ 336 w 386"/>
                <a:gd name="T19" fmla="*/ 175 h 341"/>
                <a:gd name="T20" fmla="*/ 360 w 386"/>
                <a:gd name="T21" fmla="*/ 156 h 341"/>
                <a:gd name="T22" fmla="*/ 386 w 386"/>
                <a:gd name="T23" fmla="*/ 159 h 341"/>
                <a:gd name="T24" fmla="*/ 355 w 386"/>
                <a:gd name="T25" fmla="*/ 130 h 341"/>
                <a:gd name="T26" fmla="*/ 296 w 386"/>
                <a:gd name="T27" fmla="*/ 125 h 341"/>
                <a:gd name="T28" fmla="*/ 215 w 386"/>
                <a:gd name="T29" fmla="*/ 87 h 341"/>
                <a:gd name="T30" fmla="*/ 198 w 386"/>
                <a:gd name="T31" fmla="*/ 64 h 341"/>
                <a:gd name="T32" fmla="*/ 165 w 386"/>
                <a:gd name="T33" fmla="*/ 59 h 341"/>
                <a:gd name="T34" fmla="*/ 110 w 386"/>
                <a:gd name="T35" fmla="*/ 21 h 341"/>
                <a:gd name="T36" fmla="*/ 153 w 386"/>
                <a:gd name="T37" fmla="*/ 78 h 341"/>
                <a:gd name="T38" fmla="*/ 103 w 386"/>
                <a:gd name="T39" fmla="*/ 83 h 341"/>
                <a:gd name="T40" fmla="*/ 41 w 386"/>
                <a:gd name="T41" fmla="*/ 78 h 341"/>
                <a:gd name="T42" fmla="*/ 19 w 386"/>
                <a:gd name="T43" fmla="*/ 49 h 341"/>
                <a:gd name="T44" fmla="*/ 5 w 386"/>
                <a:gd name="T45" fmla="*/ 0 h 341"/>
                <a:gd name="T46" fmla="*/ 0 w 386"/>
                <a:gd name="T47" fmla="*/ 40 h 341"/>
                <a:gd name="T48" fmla="*/ 29 w 386"/>
                <a:gd name="T49" fmla="*/ 116 h 341"/>
                <a:gd name="T50" fmla="*/ 91 w 386"/>
                <a:gd name="T51" fmla="*/ 204 h 341"/>
                <a:gd name="T52" fmla="*/ 86 w 386"/>
                <a:gd name="T53" fmla="*/ 270 h 341"/>
                <a:gd name="T54" fmla="*/ 58 w 386"/>
                <a:gd name="T55" fmla="*/ 341 h 341"/>
                <a:gd name="T56" fmla="*/ 127 w 386"/>
                <a:gd name="T57" fmla="*/ 341 h 341"/>
                <a:gd name="T58" fmla="*/ 148 w 386"/>
                <a:gd name="T59" fmla="*/ 253 h 341"/>
                <a:gd name="T60" fmla="*/ 169 w 386"/>
                <a:gd name="T61" fmla="*/ 206 h 341"/>
                <a:gd name="T62" fmla="*/ 169 w 386"/>
                <a:gd name="T63" fmla="*/ 20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341"/>
                <a:gd name="T98" fmla="*/ 386 w 386"/>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341">
                  <a:moveTo>
                    <a:pt x="169" y="206"/>
                  </a:moveTo>
                  <a:lnTo>
                    <a:pt x="222" y="163"/>
                  </a:lnTo>
                  <a:lnTo>
                    <a:pt x="262" y="154"/>
                  </a:lnTo>
                  <a:lnTo>
                    <a:pt x="298" y="166"/>
                  </a:lnTo>
                  <a:lnTo>
                    <a:pt x="329" y="196"/>
                  </a:lnTo>
                  <a:lnTo>
                    <a:pt x="329" y="237"/>
                  </a:lnTo>
                  <a:lnTo>
                    <a:pt x="324" y="268"/>
                  </a:lnTo>
                  <a:lnTo>
                    <a:pt x="362" y="225"/>
                  </a:lnTo>
                  <a:lnTo>
                    <a:pt x="341" y="204"/>
                  </a:lnTo>
                  <a:lnTo>
                    <a:pt x="336" y="175"/>
                  </a:lnTo>
                  <a:lnTo>
                    <a:pt x="360" y="156"/>
                  </a:lnTo>
                  <a:lnTo>
                    <a:pt x="386" y="159"/>
                  </a:lnTo>
                  <a:lnTo>
                    <a:pt x="355" y="130"/>
                  </a:lnTo>
                  <a:lnTo>
                    <a:pt x="296" y="125"/>
                  </a:lnTo>
                  <a:lnTo>
                    <a:pt x="215" y="87"/>
                  </a:lnTo>
                  <a:lnTo>
                    <a:pt x="198" y="64"/>
                  </a:lnTo>
                  <a:lnTo>
                    <a:pt x="165" y="59"/>
                  </a:lnTo>
                  <a:lnTo>
                    <a:pt x="110" y="21"/>
                  </a:lnTo>
                  <a:lnTo>
                    <a:pt x="153" y="78"/>
                  </a:lnTo>
                  <a:lnTo>
                    <a:pt x="103" y="83"/>
                  </a:lnTo>
                  <a:lnTo>
                    <a:pt x="41" y="78"/>
                  </a:lnTo>
                  <a:lnTo>
                    <a:pt x="19" y="49"/>
                  </a:lnTo>
                  <a:lnTo>
                    <a:pt x="5" y="0"/>
                  </a:lnTo>
                  <a:lnTo>
                    <a:pt x="0" y="40"/>
                  </a:lnTo>
                  <a:lnTo>
                    <a:pt x="29" y="116"/>
                  </a:lnTo>
                  <a:lnTo>
                    <a:pt x="91" y="204"/>
                  </a:lnTo>
                  <a:lnTo>
                    <a:pt x="86" y="270"/>
                  </a:lnTo>
                  <a:lnTo>
                    <a:pt x="58" y="341"/>
                  </a:lnTo>
                  <a:lnTo>
                    <a:pt x="127" y="341"/>
                  </a:lnTo>
                  <a:lnTo>
                    <a:pt x="148" y="253"/>
                  </a:lnTo>
                  <a:lnTo>
                    <a:pt x="169"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5" name="Freeform 458"/>
            <p:cNvSpPr>
              <a:spLocks/>
            </p:cNvSpPr>
            <p:nvPr/>
          </p:nvSpPr>
          <p:spPr bwMode="auto">
            <a:xfrm>
              <a:off x="2528" y="304"/>
              <a:ext cx="252" cy="126"/>
            </a:xfrm>
            <a:custGeom>
              <a:avLst/>
              <a:gdLst>
                <a:gd name="T0" fmla="*/ 166 w 252"/>
                <a:gd name="T1" fmla="*/ 78 h 126"/>
                <a:gd name="T2" fmla="*/ 145 w 252"/>
                <a:gd name="T3" fmla="*/ 126 h 126"/>
                <a:gd name="T4" fmla="*/ 95 w 252"/>
                <a:gd name="T5" fmla="*/ 121 h 126"/>
                <a:gd name="T6" fmla="*/ 90 w 252"/>
                <a:gd name="T7" fmla="*/ 104 h 126"/>
                <a:gd name="T8" fmla="*/ 47 w 252"/>
                <a:gd name="T9" fmla="*/ 102 h 126"/>
                <a:gd name="T10" fmla="*/ 0 w 252"/>
                <a:gd name="T11" fmla="*/ 0 h 126"/>
                <a:gd name="T12" fmla="*/ 61 w 252"/>
                <a:gd name="T13" fmla="*/ 80 h 126"/>
                <a:gd name="T14" fmla="*/ 90 w 252"/>
                <a:gd name="T15" fmla="*/ 78 h 126"/>
                <a:gd name="T16" fmla="*/ 85 w 252"/>
                <a:gd name="T17" fmla="*/ 59 h 126"/>
                <a:gd name="T18" fmla="*/ 119 w 252"/>
                <a:gd name="T19" fmla="*/ 69 h 126"/>
                <a:gd name="T20" fmla="*/ 138 w 252"/>
                <a:gd name="T21" fmla="*/ 54 h 126"/>
                <a:gd name="T22" fmla="*/ 169 w 252"/>
                <a:gd name="T23" fmla="*/ 16 h 126"/>
                <a:gd name="T24" fmla="*/ 252 w 252"/>
                <a:gd name="T25" fmla="*/ 14 h 126"/>
                <a:gd name="T26" fmla="*/ 197 w 252"/>
                <a:gd name="T27" fmla="*/ 28 h 126"/>
                <a:gd name="T28" fmla="*/ 169 w 252"/>
                <a:gd name="T29" fmla="*/ 54 h 126"/>
                <a:gd name="T30" fmla="*/ 166 w 252"/>
                <a:gd name="T31" fmla="*/ 78 h 126"/>
                <a:gd name="T32" fmla="*/ 166 w 252"/>
                <a:gd name="T33" fmla="*/ 7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26"/>
                <a:gd name="T53" fmla="*/ 252 w 252"/>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26">
                  <a:moveTo>
                    <a:pt x="166" y="78"/>
                  </a:moveTo>
                  <a:lnTo>
                    <a:pt x="145" y="126"/>
                  </a:lnTo>
                  <a:lnTo>
                    <a:pt x="95" y="121"/>
                  </a:lnTo>
                  <a:lnTo>
                    <a:pt x="90" y="104"/>
                  </a:lnTo>
                  <a:lnTo>
                    <a:pt x="47" y="102"/>
                  </a:lnTo>
                  <a:lnTo>
                    <a:pt x="0" y="0"/>
                  </a:lnTo>
                  <a:lnTo>
                    <a:pt x="61" y="80"/>
                  </a:lnTo>
                  <a:lnTo>
                    <a:pt x="90" y="78"/>
                  </a:lnTo>
                  <a:lnTo>
                    <a:pt x="85" y="59"/>
                  </a:lnTo>
                  <a:lnTo>
                    <a:pt x="119" y="69"/>
                  </a:lnTo>
                  <a:lnTo>
                    <a:pt x="138" y="54"/>
                  </a:lnTo>
                  <a:lnTo>
                    <a:pt x="169" y="16"/>
                  </a:lnTo>
                  <a:lnTo>
                    <a:pt x="252" y="14"/>
                  </a:lnTo>
                  <a:lnTo>
                    <a:pt x="197" y="28"/>
                  </a:lnTo>
                  <a:lnTo>
                    <a:pt x="169" y="54"/>
                  </a:lnTo>
                  <a:lnTo>
                    <a:pt x="166" y="7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6" name="Freeform 459"/>
            <p:cNvSpPr>
              <a:spLocks/>
            </p:cNvSpPr>
            <p:nvPr/>
          </p:nvSpPr>
          <p:spPr bwMode="auto">
            <a:xfrm>
              <a:off x="2697" y="339"/>
              <a:ext cx="95" cy="131"/>
            </a:xfrm>
            <a:custGeom>
              <a:avLst/>
              <a:gdLst>
                <a:gd name="T0" fmla="*/ 16 w 95"/>
                <a:gd name="T1" fmla="*/ 15 h 131"/>
                <a:gd name="T2" fmla="*/ 50 w 95"/>
                <a:gd name="T3" fmla="*/ 22 h 131"/>
                <a:gd name="T4" fmla="*/ 71 w 95"/>
                <a:gd name="T5" fmla="*/ 26 h 131"/>
                <a:gd name="T6" fmla="*/ 95 w 95"/>
                <a:gd name="T7" fmla="*/ 64 h 131"/>
                <a:gd name="T8" fmla="*/ 54 w 95"/>
                <a:gd name="T9" fmla="*/ 38 h 131"/>
                <a:gd name="T10" fmla="*/ 26 w 95"/>
                <a:gd name="T11" fmla="*/ 64 h 131"/>
                <a:gd name="T12" fmla="*/ 40 w 95"/>
                <a:gd name="T13" fmla="*/ 131 h 131"/>
                <a:gd name="T14" fmla="*/ 16 w 95"/>
                <a:gd name="T15" fmla="*/ 93 h 131"/>
                <a:gd name="T16" fmla="*/ 0 w 95"/>
                <a:gd name="T17" fmla="*/ 124 h 131"/>
                <a:gd name="T18" fmla="*/ 11 w 95"/>
                <a:gd name="T19" fmla="*/ 60 h 131"/>
                <a:gd name="T20" fmla="*/ 2 w 95"/>
                <a:gd name="T21" fmla="*/ 19 h 131"/>
                <a:gd name="T22" fmla="*/ 9 w 95"/>
                <a:gd name="T23" fmla="*/ 0 h 131"/>
                <a:gd name="T24" fmla="*/ 16 w 95"/>
                <a:gd name="T25" fmla="*/ 15 h 131"/>
                <a:gd name="T26" fmla="*/ 16 w 95"/>
                <a:gd name="T27" fmla="*/ 15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1"/>
                <a:gd name="T44" fmla="*/ 95 w 95"/>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1">
                  <a:moveTo>
                    <a:pt x="16" y="15"/>
                  </a:moveTo>
                  <a:lnTo>
                    <a:pt x="50" y="22"/>
                  </a:lnTo>
                  <a:lnTo>
                    <a:pt x="71" y="26"/>
                  </a:lnTo>
                  <a:lnTo>
                    <a:pt x="95" y="64"/>
                  </a:lnTo>
                  <a:lnTo>
                    <a:pt x="54" y="38"/>
                  </a:lnTo>
                  <a:lnTo>
                    <a:pt x="26" y="64"/>
                  </a:lnTo>
                  <a:lnTo>
                    <a:pt x="40" y="131"/>
                  </a:lnTo>
                  <a:lnTo>
                    <a:pt x="16" y="93"/>
                  </a:lnTo>
                  <a:lnTo>
                    <a:pt x="0" y="124"/>
                  </a:lnTo>
                  <a:lnTo>
                    <a:pt x="11" y="60"/>
                  </a:lnTo>
                  <a:lnTo>
                    <a:pt x="2" y="19"/>
                  </a:lnTo>
                  <a:lnTo>
                    <a:pt x="9" y="0"/>
                  </a:lnTo>
                  <a:lnTo>
                    <a:pt x="16"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7" name="Freeform 460"/>
            <p:cNvSpPr>
              <a:spLocks/>
            </p:cNvSpPr>
            <p:nvPr/>
          </p:nvSpPr>
          <p:spPr bwMode="auto">
            <a:xfrm>
              <a:off x="2535" y="183"/>
              <a:ext cx="807" cy="303"/>
            </a:xfrm>
            <a:custGeom>
              <a:avLst/>
              <a:gdLst>
                <a:gd name="T0" fmla="*/ 0 w 807"/>
                <a:gd name="T1" fmla="*/ 107 h 303"/>
                <a:gd name="T2" fmla="*/ 24 w 807"/>
                <a:gd name="T3" fmla="*/ 95 h 303"/>
                <a:gd name="T4" fmla="*/ 43 w 807"/>
                <a:gd name="T5" fmla="*/ 111 h 303"/>
                <a:gd name="T6" fmla="*/ 50 w 807"/>
                <a:gd name="T7" fmla="*/ 95 h 303"/>
                <a:gd name="T8" fmla="*/ 88 w 807"/>
                <a:gd name="T9" fmla="*/ 85 h 303"/>
                <a:gd name="T10" fmla="*/ 138 w 807"/>
                <a:gd name="T11" fmla="*/ 95 h 303"/>
                <a:gd name="T12" fmla="*/ 192 w 807"/>
                <a:gd name="T13" fmla="*/ 59 h 303"/>
                <a:gd name="T14" fmla="*/ 247 w 807"/>
                <a:gd name="T15" fmla="*/ 40 h 303"/>
                <a:gd name="T16" fmla="*/ 323 w 807"/>
                <a:gd name="T17" fmla="*/ 23 h 303"/>
                <a:gd name="T18" fmla="*/ 385 w 807"/>
                <a:gd name="T19" fmla="*/ 12 h 303"/>
                <a:gd name="T20" fmla="*/ 423 w 807"/>
                <a:gd name="T21" fmla="*/ 33 h 303"/>
                <a:gd name="T22" fmla="*/ 421 w 807"/>
                <a:gd name="T23" fmla="*/ 73 h 303"/>
                <a:gd name="T24" fmla="*/ 500 w 807"/>
                <a:gd name="T25" fmla="*/ 111 h 303"/>
                <a:gd name="T26" fmla="*/ 521 w 807"/>
                <a:gd name="T27" fmla="*/ 130 h 303"/>
                <a:gd name="T28" fmla="*/ 528 w 807"/>
                <a:gd name="T29" fmla="*/ 185 h 303"/>
                <a:gd name="T30" fmla="*/ 547 w 807"/>
                <a:gd name="T31" fmla="*/ 194 h 303"/>
                <a:gd name="T32" fmla="*/ 547 w 807"/>
                <a:gd name="T33" fmla="*/ 128 h 303"/>
                <a:gd name="T34" fmla="*/ 571 w 807"/>
                <a:gd name="T35" fmla="*/ 128 h 303"/>
                <a:gd name="T36" fmla="*/ 621 w 807"/>
                <a:gd name="T37" fmla="*/ 166 h 303"/>
                <a:gd name="T38" fmla="*/ 621 w 807"/>
                <a:gd name="T39" fmla="*/ 135 h 303"/>
                <a:gd name="T40" fmla="*/ 557 w 807"/>
                <a:gd name="T41" fmla="*/ 83 h 303"/>
                <a:gd name="T42" fmla="*/ 571 w 807"/>
                <a:gd name="T43" fmla="*/ 71 h 303"/>
                <a:gd name="T44" fmla="*/ 638 w 807"/>
                <a:gd name="T45" fmla="*/ 118 h 303"/>
                <a:gd name="T46" fmla="*/ 588 w 807"/>
                <a:gd name="T47" fmla="*/ 59 h 303"/>
                <a:gd name="T48" fmla="*/ 635 w 807"/>
                <a:gd name="T49" fmla="*/ 73 h 303"/>
                <a:gd name="T50" fmla="*/ 702 w 807"/>
                <a:gd name="T51" fmla="*/ 135 h 303"/>
                <a:gd name="T52" fmla="*/ 771 w 807"/>
                <a:gd name="T53" fmla="*/ 228 h 303"/>
                <a:gd name="T54" fmla="*/ 792 w 807"/>
                <a:gd name="T55" fmla="*/ 303 h 303"/>
                <a:gd name="T56" fmla="*/ 807 w 807"/>
                <a:gd name="T57" fmla="*/ 303 h 303"/>
                <a:gd name="T58" fmla="*/ 797 w 807"/>
                <a:gd name="T59" fmla="*/ 251 h 303"/>
                <a:gd name="T60" fmla="*/ 759 w 807"/>
                <a:gd name="T61" fmla="*/ 182 h 303"/>
                <a:gd name="T62" fmla="*/ 699 w 807"/>
                <a:gd name="T63" fmla="*/ 104 h 303"/>
                <a:gd name="T64" fmla="*/ 635 w 807"/>
                <a:gd name="T65" fmla="*/ 52 h 303"/>
                <a:gd name="T66" fmla="*/ 580 w 807"/>
                <a:gd name="T67" fmla="*/ 35 h 303"/>
                <a:gd name="T68" fmla="*/ 523 w 807"/>
                <a:gd name="T69" fmla="*/ 40 h 303"/>
                <a:gd name="T70" fmla="*/ 476 w 807"/>
                <a:gd name="T71" fmla="*/ 28 h 303"/>
                <a:gd name="T72" fmla="*/ 402 w 807"/>
                <a:gd name="T73" fmla="*/ 4 h 303"/>
                <a:gd name="T74" fmla="*/ 378 w 807"/>
                <a:gd name="T75" fmla="*/ 0 h 303"/>
                <a:gd name="T76" fmla="*/ 302 w 807"/>
                <a:gd name="T77" fmla="*/ 19 h 303"/>
                <a:gd name="T78" fmla="*/ 240 w 807"/>
                <a:gd name="T79" fmla="*/ 26 h 303"/>
                <a:gd name="T80" fmla="*/ 178 w 807"/>
                <a:gd name="T81" fmla="*/ 52 h 303"/>
                <a:gd name="T82" fmla="*/ 138 w 807"/>
                <a:gd name="T83" fmla="*/ 83 h 303"/>
                <a:gd name="T84" fmla="*/ 90 w 807"/>
                <a:gd name="T85" fmla="*/ 73 h 303"/>
                <a:gd name="T86" fmla="*/ 64 w 807"/>
                <a:gd name="T87" fmla="*/ 80 h 303"/>
                <a:gd name="T88" fmla="*/ 38 w 807"/>
                <a:gd name="T89" fmla="*/ 95 h 303"/>
                <a:gd name="T90" fmla="*/ 24 w 807"/>
                <a:gd name="T91" fmla="*/ 85 h 303"/>
                <a:gd name="T92" fmla="*/ 12 w 807"/>
                <a:gd name="T93" fmla="*/ 90 h 303"/>
                <a:gd name="T94" fmla="*/ 0 w 807"/>
                <a:gd name="T95" fmla="*/ 107 h 303"/>
                <a:gd name="T96" fmla="*/ 0 w 807"/>
                <a:gd name="T97" fmla="*/ 107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303"/>
                <a:gd name="T149" fmla="*/ 807 w 807"/>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303">
                  <a:moveTo>
                    <a:pt x="0" y="107"/>
                  </a:moveTo>
                  <a:lnTo>
                    <a:pt x="24" y="95"/>
                  </a:lnTo>
                  <a:lnTo>
                    <a:pt x="43" y="111"/>
                  </a:lnTo>
                  <a:lnTo>
                    <a:pt x="50" y="95"/>
                  </a:lnTo>
                  <a:lnTo>
                    <a:pt x="88" y="85"/>
                  </a:lnTo>
                  <a:lnTo>
                    <a:pt x="138" y="95"/>
                  </a:lnTo>
                  <a:lnTo>
                    <a:pt x="192" y="59"/>
                  </a:lnTo>
                  <a:lnTo>
                    <a:pt x="247" y="40"/>
                  </a:lnTo>
                  <a:lnTo>
                    <a:pt x="323" y="23"/>
                  </a:lnTo>
                  <a:lnTo>
                    <a:pt x="385" y="12"/>
                  </a:lnTo>
                  <a:lnTo>
                    <a:pt x="423" y="33"/>
                  </a:lnTo>
                  <a:lnTo>
                    <a:pt x="421" y="73"/>
                  </a:lnTo>
                  <a:lnTo>
                    <a:pt x="500" y="111"/>
                  </a:lnTo>
                  <a:lnTo>
                    <a:pt x="521" y="130"/>
                  </a:lnTo>
                  <a:lnTo>
                    <a:pt x="528" y="185"/>
                  </a:lnTo>
                  <a:lnTo>
                    <a:pt x="547" y="194"/>
                  </a:lnTo>
                  <a:lnTo>
                    <a:pt x="547" y="128"/>
                  </a:lnTo>
                  <a:lnTo>
                    <a:pt x="571" y="128"/>
                  </a:lnTo>
                  <a:lnTo>
                    <a:pt x="621" y="166"/>
                  </a:lnTo>
                  <a:lnTo>
                    <a:pt x="621" y="135"/>
                  </a:lnTo>
                  <a:lnTo>
                    <a:pt x="557" y="83"/>
                  </a:lnTo>
                  <a:lnTo>
                    <a:pt x="571" y="71"/>
                  </a:lnTo>
                  <a:lnTo>
                    <a:pt x="638" y="118"/>
                  </a:lnTo>
                  <a:lnTo>
                    <a:pt x="588" y="59"/>
                  </a:lnTo>
                  <a:lnTo>
                    <a:pt x="635" y="73"/>
                  </a:lnTo>
                  <a:lnTo>
                    <a:pt x="702" y="135"/>
                  </a:lnTo>
                  <a:lnTo>
                    <a:pt x="771" y="228"/>
                  </a:lnTo>
                  <a:lnTo>
                    <a:pt x="792" y="303"/>
                  </a:lnTo>
                  <a:lnTo>
                    <a:pt x="807" y="303"/>
                  </a:lnTo>
                  <a:lnTo>
                    <a:pt x="797" y="251"/>
                  </a:lnTo>
                  <a:lnTo>
                    <a:pt x="759" y="182"/>
                  </a:lnTo>
                  <a:lnTo>
                    <a:pt x="699" y="104"/>
                  </a:lnTo>
                  <a:lnTo>
                    <a:pt x="635" y="52"/>
                  </a:lnTo>
                  <a:lnTo>
                    <a:pt x="580" y="35"/>
                  </a:lnTo>
                  <a:lnTo>
                    <a:pt x="523" y="40"/>
                  </a:lnTo>
                  <a:lnTo>
                    <a:pt x="476" y="28"/>
                  </a:lnTo>
                  <a:lnTo>
                    <a:pt x="402" y="4"/>
                  </a:lnTo>
                  <a:lnTo>
                    <a:pt x="378" y="0"/>
                  </a:lnTo>
                  <a:lnTo>
                    <a:pt x="302" y="19"/>
                  </a:lnTo>
                  <a:lnTo>
                    <a:pt x="240" y="26"/>
                  </a:lnTo>
                  <a:lnTo>
                    <a:pt x="178" y="52"/>
                  </a:lnTo>
                  <a:lnTo>
                    <a:pt x="138" y="83"/>
                  </a:lnTo>
                  <a:lnTo>
                    <a:pt x="90" y="73"/>
                  </a:lnTo>
                  <a:lnTo>
                    <a:pt x="64" y="80"/>
                  </a:lnTo>
                  <a:lnTo>
                    <a:pt x="38" y="95"/>
                  </a:lnTo>
                  <a:lnTo>
                    <a:pt x="24" y="85"/>
                  </a:lnTo>
                  <a:lnTo>
                    <a:pt x="12" y="90"/>
                  </a:lnTo>
                  <a:lnTo>
                    <a:pt x="0" y="10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8" name="Freeform 461"/>
            <p:cNvSpPr>
              <a:spLocks/>
            </p:cNvSpPr>
            <p:nvPr/>
          </p:nvSpPr>
          <p:spPr bwMode="auto">
            <a:xfrm>
              <a:off x="2939" y="629"/>
              <a:ext cx="179" cy="346"/>
            </a:xfrm>
            <a:custGeom>
              <a:avLst/>
              <a:gdLst>
                <a:gd name="T0" fmla="*/ 157 w 179"/>
                <a:gd name="T1" fmla="*/ 19 h 346"/>
                <a:gd name="T2" fmla="*/ 86 w 179"/>
                <a:gd name="T3" fmla="*/ 76 h 346"/>
                <a:gd name="T4" fmla="*/ 46 w 179"/>
                <a:gd name="T5" fmla="*/ 138 h 346"/>
                <a:gd name="T6" fmla="*/ 22 w 179"/>
                <a:gd name="T7" fmla="*/ 218 h 346"/>
                <a:gd name="T8" fmla="*/ 22 w 179"/>
                <a:gd name="T9" fmla="*/ 273 h 346"/>
                <a:gd name="T10" fmla="*/ 31 w 179"/>
                <a:gd name="T11" fmla="*/ 297 h 346"/>
                <a:gd name="T12" fmla="*/ 48 w 179"/>
                <a:gd name="T13" fmla="*/ 342 h 346"/>
                <a:gd name="T14" fmla="*/ 17 w 179"/>
                <a:gd name="T15" fmla="*/ 313 h 346"/>
                <a:gd name="T16" fmla="*/ 7 w 179"/>
                <a:gd name="T17" fmla="*/ 346 h 346"/>
                <a:gd name="T18" fmla="*/ 7 w 179"/>
                <a:gd name="T19" fmla="*/ 285 h 346"/>
                <a:gd name="T20" fmla="*/ 0 w 179"/>
                <a:gd name="T21" fmla="*/ 244 h 346"/>
                <a:gd name="T22" fmla="*/ 17 w 179"/>
                <a:gd name="T23" fmla="*/ 183 h 346"/>
                <a:gd name="T24" fmla="*/ 31 w 179"/>
                <a:gd name="T25" fmla="*/ 135 h 346"/>
                <a:gd name="T26" fmla="*/ 62 w 179"/>
                <a:gd name="T27" fmla="*/ 85 h 346"/>
                <a:gd name="T28" fmla="*/ 91 w 179"/>
                <a:gd name="T29" fmla="*/ 52 h 346"/>
                <a:gd name="T30" fmla="*/ 129 w 179"/>
                <a:gd name="T31" fmla="*/ 19 h 346"/>
                <a:gd name="T32" fmla="*/ 179 w 179"/>
                <a:gd name="T33" fmla="*/ 0 h 346"/>
                <a:gd name="T34" fmla="*/ 157 w 179"/>
                <a:gd name="T35" fmla="*/ 19 h 346"/>
                <a:gd name="T36" fmla="*/ 157 w 179"/>
                <a:gd name="T37" fmla="*/ 19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346"/>
                <a:gd name="T59" fmla="*/ 179 w 17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346">
                  <a:moveTo>
                    <a:pt x="157" y="19"/>
                  </a:moveTo>
                  <a:lnTo>
                    <a:pt x="86" y="76"/>
                  </a:lnTo>
                  <a:lnTo>
                    <a:pt x="46" y="138"/>
                  </a:lnTo>
                  <a:lnTo>
                    <a:pt x="22" y="218"/>
                  </a:lnTo>
                  <a:lnTo>
                    <a:pt x="22" y="273"/>
                  </a:lnTo>
                  <a:lnTo>
                    <a:pt x="31" y="297"/>
                  </a:lnTo>
                  <a:lnTo>
                    <a:pt x="48" y="342"/>
                  </a:lnTo>
                  <a:lnTo>
                    <a:pt x="17" y="313"/>
                  </a:lnTo>
                  <a:lnTo>
                    <a:pt x="7" y="346"/>
                  </a:lnTo>
                  <a:lnTo>
                    <a:pt x="7" y="285"/>
                  </a:lnTo>
                  <a:lnTo>
                    <a:pt x="0" y="244"/>
                  </a:lnTo>
                  <a:lnTo>
                    <a:pt x="17" y="183"/>
                  </a:lnTo>
                  <a:lnTo>
                    <a:pt x="31" y="135"/>
                  </a:lnTo>
                  <a:lnTo>
                    <a:pt x="62" y="85"/>
                  </a:lnTo>
                  <a:lnTo>
                    <a:pt x="91" y="52"/>
                  </a:lnTo>
                  <a:lnTo>
                    <a:pt x="129" y="19"/>
                  </a:lnTo>
                  <a:lnTo>
                    <a:pt x="179" y="0"/>
                  </a:lnTo>
                  <a:lnTo>
                    <a:pt x="157"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79" name="Freeform 462"/>
            <p:cNvSpPr>
              <a:spLocks/>
            </p:cNvSpPr>
            <p:nvPr/>
          </p:nvSpPr>
          <p:spPr bwMode="auto">
            <a:xfrm>
              <a:off x="3120" y="475"/>
              <a:ext cx="1031" cy="984"/>
            </a:xfrm>
            <a:custGeom>
              <a:avLst/>
              <a:gdLst>
                <a:gd name="T0" fmla="*/ 34 w 1031"/>
                <a:gd name="T1" fmla="*/ 386 h 984"/>
                <a:gd name="T2" fmla="*/ 0 w 1031"/>
                <a:gd name="T3" fmla="*/ 455 h 984"/>
                <a:gd name="T4" fmla="*/ 72 w 1031"/>
                <a:gd name="T5" fmla="*/ 574 h 984"/>
                <a:gd name="T6" fmla="*/ 81 w 1031"/>
                <a:gd name="T7" fmla="*/ 600 h 984"/>
                <a:gd name="T8" fmla="*/ 169 w 1031"/>
                <a:gd name="T9" fmla="*/ 638 h 984"/>
                <a:gd name="T10" fmla="*/ 260 w 1031"/>
                <a:gd name="T11" fmla="*/ 602 h 984"/>
                <a:gd name="T12" fmla="*/ 319 w 1031"/>
                <a:gd name="T13" fmla="*/ 700 h 984"/>
                <a:gd name="T14" fmla="*/ 276 w 1031"/>
                <a:gd name="T15" fmla="*/ 816 h 984"/>
                <a:gd name="T16" fmla="*/ 195 w 1031"/>
                <a:gd name="T17" fmla="*/ 882 h 984"/>
                <a:gd name="T18" fmla="*/ 138 w 1031"/>
                <a:gd name="T19" fmla="*/ 878 h 984"/>
                <a:gd name="T20" fmla="*/ 214 w 1031"/>
                <a:gd name="T21" fmla="*/ 897 h 984"/>
                <a:gd name="T22" fmla="*/ 281 w 1031"/>
                <a:gd name="T23" fmla="*/ 835 h 984"/>
                <a:gd name="T24" fmla="*/ 333 w 1031"/>
                <a:gd name="T25" fmla="*/ 766 h 984"/>
                <a:gd name="T26" fmla="*/ 398 w 1031"/>
                <a:gd name="T27" fmla="*/ 861 h 984"/>
                <a:gd name="T28" fmla="*/ 526 w 1031"/>
                <a:gd name="T29" fmla="*/ 937 h 984"/>
                <a:gd name="T30" fmla="*/ 688 w 1031"/>
                <a:gd name="T31" fmla="*/ 961 h 984"/>
                <a:gd name="T32" fmla="*/ 728 w 1031"/>
                <a:gd name="T33" fmla="*/ 918 h 984"/>
                <a:gd name="T34" fmla="*/ 790 w 1031"/>
                <a:gd name="T35" fmla="*/ 721 h 984"/>
                <a:gd name="T36" fmla="*/ 888 w 1031"/>
                <a:gd name="T37" fmla="*/ 588 h 984"/>
                <a:gd name="T38" fmla="*/ 886 w 1031"/>
                <a:gd name="T39" fmla="*/ 529 h 984"/>
                <a:gd name="T40" fmla="*/ 1028 w 1031"/>
                <a:gd name="T41" fmla="*/ 420 h 984"/>
                <a:gd name="T42" fmla="*/ 1024 w 1031"/>
                <a:gd name="T43" fmla="*/ 337 h 984"/>
                <a:gd name="T44" fmla="*/ 993 w 1031"/>
                <a:gd name="T45" fmla="*/ 225 h 984"/>
                <a:gd name="T46" fmla="*/ 807 w 1031"/>
                <a:gd name="T47" fmla="*/ 90 h 984"/>
                <a:gd name="T48" fmla="*/ 624 w 1031"/>
                <a:gd name="T49" fmla="*/ 59 h 984"/>
                <a:gd name="T50" fmla="*/ 545 w 1031"/>
                <a:gd name="T51" fmla="*/ 102 h 984"/>
                <a:gd name="T52" fmla="*/ 521 w 1031"/>
                <a:gd name="T53" fmla="*/ 147 h 984"/>
                <a:gd name="T54" fmla="*/ 460 w 1031"/>
                <a:gd name="T55" fmla="*/ 178 h 984"/>
                <a:gd name="T56" fmla="*/ 471 w 1031"/>
                <a:gd name="T57" fmla="*/ 218 h 984"/>
                <a:gd name="T58" fmla="*/ 398 w 1031"/>
                <a:gd name="T59" fmla="*/ 223 h 984"/>
                <a:gd name="T60" fmla="*/ 367 w 1031"/>
                <a:gd name="T61" fmla="*/ 263 h 984"/>
                <a:gd name="T62" fmla="*/ 302 w 1031"/>
                <a:gd name="T63" fmla="*/ 244 h 984"/>
                <a:gd name="T64" fmla="*/ 243 w 1031"/>
                <a:gd name="T65" fmla="*/ 230 h 984"/>
                <a:gd name="T66" fmla="*/ 360 w 1031"/>
                <a:gd name="T67" fmla="*/ 197 h 984"/>
                <a:gd name="T68" fmla="*/ 410 w 1031"/>
                <a:gd name="T69" fmla="*/ 159 h 984"/>
                <a:gd name="T70" fmla="*/ 307 w 1031"/>
                <a:gd name="T71" fmla="*/ 73 h 984"/>
                <a:gd name="T72" fmla="*/ 436 w 1031"/>
                <a:gd name="T73" fmla="*/ 135 h 984"/>
                <a:gd name="T74" fmla="*/ 436 w 1031"/>
                <a:gd name="T75" fmla="*/ 83 h 984"/>
                <a:gd name="T76" fmla="*/ 469 w 1031"/>
                <a:gd name="T77" fmla="*/ 73 h 984"/>
                <a:gd name="T78" fmla="*/ 550 w 1031"/>
                <a:gd name="T79" fmla="*/ 59 h 984"/>
                <a:gd name="T80" fmla="*/ 302 w 1031"/>
                <a:gd name="T81" fmla="*/ 0 h 984"/>
                <a:gd name="T82" fmla="*/ 74 w 1031"/>
                <a:gd name="T83" fmla="*/ 73 h 984"/>
                <a:gd name="T84" fmla="*/ 5 w 1031"/>
                <a:gd name="T85" fmla="*/ 128 h 984"/>
                <a:gd name="T86" fmla="*/ 86 w 1031"/>
                <a:gd name="T87" fmla="*/ 170 h 984"/>
                <a:gd name="T88" fmla="*/ 53 w 1031"/>
                <a:gd name="T89" fmla="*/ 206 h 984"/>
                <a:gd name="T90" fmla="*/ 22 w 1031"/>
                <a:gd name="T91" fmla="*/ 220 h 984"/>
                <a:gd name="T92" fmla="*/ 29 w 1031"/>
                <a:gd name="T93" fmla="*/ 261 h 9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1"/>
                <a:gd name="T142" fmla="*/ 0 h 984"/>
                <a:gd name="T143" fmla="*/ 1031 w 1031"/>
                <a:gd name="T144" fmla="*/ 984 h 9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1" h="984">
                  <a:moveTo>
                    <a:pt x="29" y="261"/>
                  </a:moveTo>
                  <a:lnTo>
                    <a:pt x="34" y="386"/>
                  </a:lnTo>
                  <a:lnTo>
                    <a:pt x="0" y="413"/>
                  </a:lnTo>
                  <a:lnTo>
                    <a:pt x="0" y="455"/>
                  </a:lnTo>
                  <a:lnTo>
                    <a:pt x="62" y="529"/>
                  </a:lnTo>
                  <a:lnTo>
                    <a:pt x="72" y="574"/>
                  </a:lnTo>
                  <a:lnTo>
                    <a:pt x="126" y="595"/>
                  </a:lnTo>
                  <a:lnTo>
                    <a:pt x="81" y="600"/>
                  </a:lnTo>
                  <a:lnTo>
                    <a:pt x="124" y="636"/>
                  </a:lnTo>
                  <a:lnTo>
                    <a:pt x="169" y="638"/>
                  </a:lnTo>
                  <a:lnTo>
                    <a:pt x="200" y="605"/>
                  </a:lnTo>
                  <a:lnTo>
                    <a:pt x="260" y="602"/>
                  </a:lnTo>
                  <a:lnTo>
                    <a:pt x="300" y="640"/>
                  </a:lnTo>
                  <a:lnTo>
                    <a:pt x="319" y="700"/>
                  </a:lnTo>
                  <a:lnTo>
                    <a:pt x="312" y="747"/>
                  </a:lnTo>
                  <a:lnTo>
                    <a:pt x="276" y="816"/>
                  </a:lnTo>
                  <a:lnTo>
                    <a:pt x="214" y="859"/>
                  </a:lnTo>
                  <a:lnTo>
                    <a:pt x="195" y="882"/>
                  </a:lnTo>
                  <a:lnTo>
                    <a:pt x="174" y="887"/>
                  </a:lnTo>
                  <a:lnTo>
                    <a:pt x="138" y="878"/>
                  </a:lnTo>
                  <a:lnTo>
                    <a:pt x="176" y="906"/>
                  </a:lnTo>
                  <a:lnTo>
                    <a:pt x="214" y="897"/>
                  </a:lnTo>
                  <a:lnTo>
                    <a:pt x="243" y="859"/>
                  </a:lnTo>
                  <a:lnTo>
                    <a:pt x="281" y="835"/>
                  </a:lnTo>
                  <a:lnTo>
                    <a:pt x="305" y="799"/>
                  </a:lnTo>
                  <a:lnTo>
                    <a:pt x="333" y="766"/>
                  </a:lnTo>
                  <a:lnTo>
                    <a:pt x="374" y="795"/>
                  </a:lnTo>
                  <a:lnTo>
                    <a:pt x="398" y="861"/>
                  </a:lnTo>
                  <a:lnTo>
                    <a:pt x="479" y="932"/>
                  </a:lnTo>
                  <a:lnTo>
                    <a:pt x="526" y="937"/>
                  </a:lnTo>
                  <a:lnTo>
                    <a:pt x="590" y="984"/>
                  </a:lnTo>
                  <a:lnTo>
                    <a:pt x="688" y="961"/>
                  </a:lnTo>
                  <a:lnTo>
                    <a:pt x="655" y="911"/>
                  </a:lnTo>
                  <a:lnTo>
                    <a:pt x="728" y="918"/>
                  </a:lnTo>
                  <a:lnTo>
                    <a:pt x="790" y="878"/>
                  </a:lnTo>
                  <a:lnTo>
                    <a:pt x="790" y="721"/>
                  </a:lnTo>
                  <a:lnTo>
                    <a:pt x="878" y="619"/>
                  </a:lnTo>
                  <a:lnTo>
                    <a:pt x="888" y="588"/>
                  </a:lnTo>
                  <a:lnTo>
                    <a:pt x="871" y="557"/>
                  </a:lnTo>
                  <a:lnTo>
                    <a:pt x="886" y="529"/>
                  </a:lnTo>
                  <a:lnTo>
                    <a:pt x="988" y="477"/>
                  </a:lnTo>
                  <a:lnTo>
                    <a:pt x="1028" y="420"/>
                  </a:lnTo>
                  <a:lnTo>
                    <a:pt x="1031" y="363"/>
                  </a:lnTo>
                  <a:lnTo>
                    <a:pt x="1024" y="337"/>
                  </a:lnTo>
                  <a:lnTo>
                    <a:pt x="1019" y="296"/>
                  </a:lnTo>
                  <a:lnTo>
                    <a:pt x="993" y="225"/>
                  </a:lnTo>
                  <a:lnTo>
                    <a:pt x="869" y="182"/>
                  </a:lnTo>
                  <a:lnTo>
                    <a:pt x="807" y="90"/>
                  </a:lnTo>
                  <a:lnTo>
                    <a:pt x="693" y="28"/>
                  </a:lnTo>
                  <a:lnTo>
                    <a:pt x="624" y="59"/>
                  </a:lnTo>
                  <a:lnTo>
                    <a:pt x="621" y="118"/>
                  </a:lnTo>
                  <a:lnTo>
                    <a:pt x="545" y="102"/>
                  </a:lnTo>
                  <a:lnTo>
                    <a:pt x="569" y="137"/>
                  </a:lnTo>
                  <a:lnTo>
                    <a:pt x="521" y="147"/>
                  </a:lnTo>
                  <a:lnTo>
                    <a:pt x="533" y="182"/>
                  </a:lnTo>
                  <a:lnTo>
                    <a:pt x="460" y="178"/>
                  </a:lnTo>
                  <a:lnTo>
                    <a:pt x="517" y="225"/>
                  </a:lnTo>
                  <a:lnTo>
                    <a:pt x="471" y="218"/>
                  </a:lnTo>
                  <a:lnTo>
                    <a:pt x="443" y="251"/>
                  </a:lnTo>
                  <a:lnTo>
                    <a:pt x="398" y="223"/>
                  </a:lnTo>
                  <a:lnTo>
                    <a:pt x="412" y="251"/>
                  </a:lnTo>
                  <a:lnTo>
                    <a:pt x="367" y="263"/>
                  </a:lnTo>
                  <a:lnTo>
                    <a:pt x="317" y="225"/>
                  </a:lnTo>
                  <a:lnTo>
                    <a:pt x="302" y="244"/>
                  </a:lnTo>
                  <a:lnTo>
                    <a:pt x="260" y="263"/>
                  </a:lnTo>
                  <a:lnTo>
                    <a:pt x="243" y="230"/>
                  </a:lnTo>
                  <a:lnTo>
                    <a:pt x="286" y="161"/>
                  </a:lnTo>
                  <a:lnTo>
                    <a:pt x="360" y="197"/>
                  </a:lnTo>
                  <a:lnTo>
                    <a:pt x="379" y="173"/>
                  </a:lnTo>
                  <a:lnTo>
                    <a:pt x="410" y="159"/>
                  </a:lnTo>
                  <a:lnTo>
                    <a:pt x="331" y="116"/>
                  </a:lnTo>
                  <a:lnTo>
                    <a:pt x="307" y="73"/>
                  </a:lnTo>
                  <a:lnTo>
                    <a:pt x="367" y="106"/>
                  </a:lnTo>
                  <a:lnTo>
                    <a:pt x="436" y="135"/>
                  </a:lnTo>
                  <a:lnTo>
                    <a:pt x="367" y="73"/>
                  </a:lnTo>
                  <a:lnTo>
                    <a:pt x="436" y="83"/>
                  </a:lnTo>
                  <a:lnTo>
                    <a:pt x="469" y="99"/>
                  </a:lnTo>
                  <a:lnTo>
                    <a:pt x="469" y="73"/>
                  </a:lnTo>
                  <a:lnTo>
                    <a:pt x="488" y="61"/>
                  </a:lnTo>
                  <a:lnTo>
                    <a:pt x="550" y="59"/>
                  </a:lnTo>
                  <a:lnTo>
                    <a:pt x="460" y="11"/>
                  </a:lnTo>
                  <a:lnTo>
                    <a:pt x="302" y="0"/>
                  </a:lnTo>
                  <a:lnTo>
                    <a:pt x="169" y="21"/>
                  </a:lnTo>
                  <a:lnTo>
                    <a:pt x="74" y="73"/>
                  </a:lnTo>
                  <a:lnTo>
                    <a:pt x="22" y="116"/>
                  </a:lnTo>
                  <a:lnTo>
                    <a:pt x="5" y="128"/>
                  </a:lnTo>
                  <a:lnTo>
                    <a:pt x="3" y="156"/>
                  </a:lnTo>
                  <a:lnTo>
                    <a:pt x="86" y="170"/>
                  </a:lnTo>
                  <a:lnTo>
                    <a:pt x="105" y="232"/>
                  </a:lnTo>
                  <a:lnTo>
                    <a:pt x="53" y="206"/>
                  </a:lnTo>
                  <a:lnTo>
                    <a:pt x="69" y="284"/>
                  </a:lnTo>
                  <a:lnTo>
                    <a:pt x="22" y="220"/>
                  </a:lnTo>
                  <a:lnTo>
                    <a:pt x="29" y="2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0" name="Freeform 463"/>
            <p:cNvSpPr>
              <a:spLocks/>
            </p:cNvSpPr>
            <p:nvPr/>
          </p:nvSpPr>
          <p:spPr bwMode="auto">
            <a:xfrm>
              <a:off x="3106" y="622"/>
              <a:ext cx="55" cy="182"/>
            </a:xfrm>
            <a:custGeom>
              <a:avLst/>
              <a:gdLst>
                <a:gd name="T0" fmla="*/ 2 w 55"/>
                <a:gd name="T1" fmla="*/ 0 h 182"/>
                <a:gd name="T2" fmla="*/ 0 w 55"/>
                <a:gd name="T3" fmla="*/ 71 h 182"/>
                <a:gd name="T4" fmla="*/ 48 w 55"/>
                <a:gd name="T5" fmla="*/ 182 h 182"/>
                <a:gd name="T6" fmla="*/ 55 w 55"/>
                <a:gd name="T7" fmla="*/ 154 h 182"/>
                <a:gd name="T8" fmla="*/ 17 w 55"/>
                <a:gd name="T9" fmla="*/ 73 h 182"/>
                <a:gd name="T10" fmla="*/ 17 w 55"/>
                <a:gd name="T11" fmla="*/ 14 h 182"/>
                <a:gd name="T12" fmla="*/ 2 w 55"/>
                <a:gd name="T13" fmla="*/ 0 h 182"/>
                <a:gd name="T14" fmla="*/ 2 w 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2"/>
                <a:gd name="T26" fmla="*/ 55 w 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2">
                  <a:moveTo>
                    <a:pt x="2" y="0"/>
                  </a:moveTo>
                  <a:lnTo>
                    <a:pt x="0" y="71"/>
                  </a:lnTo>
                  <a:lnTo>
                    <a:pt x="48" y="182"/>
                  </a:lnTo>
                  <a:lnTo>
                    <a:pt x="55" y="154"/>
                  </a:lnTo>
                  <a:lnTo>
                    <a:pt x="17" y="73"/>
                  </a:lnTo>
                  <a:lnTo>
                    <a:pt x="17" y="14"/>
                  </a:lnTo>
                  <a:lnTo>
                    <a:pt x="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1" name="Freeform 464"/>
            <p:cNvSpPr>
              <a:spLocks/>
            </p:cNvSpPr>
            <p:nvPr/>
          </p:nvSpPr>
          <p:spPr bwMode="auto">
            <a:xfrm>
              <a:off x="2863" y="1106"/>
              <a:ext cx="74" cy="135"/>
            </a:xfrm>
            <a:custGeom>
              <a:avLst/>
              <a:gdLst>
                <a:gd name="T0" fmla="*/ 64 w 74"/>
                <a:gd name="T1" fmla="*/ 26 h 135"/>
                <a:gd name="T2" fmla="*/ 43 w 74"/>
                <a:gd name="T3" fmla="*/ 45 h 135"/>
                <a:gd name="T4" fmla="*/ 22 w 74"/>
                <a:gd name="T5" fmla="*/ 64 h 135"/>
                <a:gd name="T6" fmla="*/ 22 w 74"/>
                <a:gd name="T7" fmla="*/ 88 h 135"/>
                <a:gd name="T8" fmla="*/ 69 w 74"/>
                <a:gd name="T9" fmla="*/ 111 h 135"/>
                <a:gd name="T10" fmla="*/ 74 w 74"/>
                <a:gd name="T11" fmla="*/ 135 h 135"/>
                <a:gd name="T12" fmla="*/ 5 w 74"/>
                <a:gd name="T13" fmla="*/ 95 h 135"/>
                <a:gd name="T14" fmla="*/ 0 w 74"/>
                <a:gd name="T15" fmla="*/ 66 h 135"/>
                <a:gd name="T16" fmla="*/ 12 w 74"/>
                <a:gd name="T17" fmla="*/ 57 h 135"/>
                <a:gd name="T18" fmla="*/ 60 w 74"/>
                <a:gd name="T19" fmla="*/ 7 h 135"/>
                <a:gd name="T20" fmla="*/ 69 w 74"/>
                <a:gd name="T21" fmla="*/ 0 h 135"/>
                <a:gd name="T22" fmla="*/ 64 w 74"/>
                <a:gd name="T23" fmla="*/ 26 h 135"/>
                <a:gd name="T24" fmla="*/ 64 w 74"/>
                <a:gd name="T25" fmla="*/ 26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35"/>
                <a:gd name="T41" fmla="*/ 74 w 7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35">
                  <a:moveTo>
                    <a:pt x="64" y="26"/>
                  </a:moveTo>
                  <a:lnTo>
                    <a:pt x="43" y="45"/>
                  </a:lnTo>
                  <a:lnTo>
                    <a:pt x="22" y="64"/>
                  </a:lnTo>
                  <a:lnTo>
                    <a:pt x="22" y="88"/>
                  </a:lnTo>
                  <a:lnTo>
                    <a:pt x="69" y="111"/>
                  </a:lnTo>
                  <a:lnTo>
                    <a:pt x="74" y="135"/>
                  </a:lnTo>
                  <a:lnTo>
                    <a:pt x="5" y="95"/>
                  </a:lnTo>
                  <a:lnTo>
                    <a:pt x="0" y="66"/>
                  </a:lnTo>
                  <a:lnTo>
                    <a:pt x="12" y="57"/>
                  </a:lnTo>
                  <a:lnTo>
                    <a:pt x="60" y="7"/>
                  </a:lnTo>
                  <a:lnTo>
                    <a:pt x="69" y="0"/>
                  </a:lnTo>
                  <a:lnTo>
                    <a:pt x="64" y="2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2" name="Freeform 465"/>
            <p:cNvSpPr>
              <a:spLocks/>
            </p:cNvSpPr>
            <p:nvPr/>
          </p:nvSpPr>
          <p:spPr bwMode="auto">
            <a:xfrm>
              <a:off x="2946" y="1085"/>
              <a:ext cx="46" cy="104"/>
            </a:xfrm>
            <a:custGeom>
              <a:avLst/>
              <a:gdLst>
                <a:gd name="T0" fmla="*/ 46 w 46"/>
                <a:gd name="T1" fmla="*/ 0 h 104"/>
                <a:gd name="T2" fmla="*/ 17 w 46"/>
                <a:gd name="T3" fmla="*/ 28 h 104"/>
                <a:gd name="T4" fmla="*/ 0 w 46"/>
                <a:gd name="T5" fmla="*/ 104 h 104"/>
                <a:gd name="T6" fmla="*/ 0 w 46"/>
                <a:gd name="T7" fmla="*/ 52 h 104"/>
                <a:gd name="T8" fmla="*/ 8 w 46"/>
                <a:gd name="T9" fmla="*/ 16 h 104"/>
                <a:gd name="T10" fmla="*/ 46 w 46"/>
                <a:gd name="T11" fmla="*/ 0 h 104"/>
                <a:gd name="T12" fmla="*/ 46 w 46"/>
                <a:gd name="T13" fmla="*/ 0 h 104"/>
                <a:gd name="T14" fmla="*/ 0 60000 65536"/>
                <a:gd name="T15" fmla="*/ 0 60000 65536"/>
                <a:gd name="T16" fmla="*/ 0 60000 65536"/>
                <a:gd name="T17" fmla="*/ 0 60000 65536"/>
                <a:gd name="T18" fmla="*/ 0 60000 65536"/>
                <a:gd name="T19" fmla="*/ 0 60000 65536"/>
                <a:gd name="T20" fmla="*/ 0 60000 65536"/>
                <a:gd name="T21" fmla="*/ 0 w 46"/>
                <a:gd name="T22" fmla="*/ 0 h 104"/>
                <a:gd name="T23" fmla="*/ 46 w 4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4">
                  <a:moveTo>
                    <a:pt x="46" y="0"/>
                  </a:moveTo>
                  <a:lnTo>
                    <a:pt x="17" y="28"/>
                  </a:lnTo>
                  <a:lnTo>
                    <a:pt x="0" y="104"/>
                  </a:lnTo>
                  <a:lnTo>
                    <a:pt x="0" y="52"/>
                  </a:lnTo>
                  <a:lnTo>
                    <a:pt x="8" y="16"/>
                  </a:lnTo>
                  <a:lnTo>
                    <a:pt x="4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3" name="Freeform 466"/>
            <p:cNvSpPr>
              <a:spLocks/>
            </p:cNvSpPr>
            <p:nvPr/>
          </p:nvSpPr>
          <p:spPr bwMode="auto">
            <a:xfrm>
              <a:off x="2916" y="1215"/>
              <a:ext cx="378" cy="534"/>
            </a:xfrm>
            <a:custGeom>
              <a:avLst/>
              <a:gdLst>
                <a:gd name="T0" fmla="*/ 21 w 378"/>
                <a:gd name="T1" fmla="*/ 14 h 534"/>
                <a:gd name="T2" fmla="*/ 38 w 378"/>
                <a:gd name="T3" fmla="*/ 88 h 534"/>
                <a:gd name="T4" fmla="*/ 42 w 378"/>
                <a:gd name="T5" fmla="*/ 154 h 534"/>
                <a:gd name="T6" fmla="*/ 30 w 378"/>
                <a:gd name="T7" fmla="*/ 223 h 534"/>
                <a:gd name="T8" fmla="*/ 28 w 378"/>
                <a:gd name="T9" fmla="*/ 261 h 534"/>
                <a:gd name="T10" fmla="*/ 54 w 378"/>
                <a:gd name="T11" fmla="*/ 292 h 534"/>
                <a:gd name="T12" fmla="*/ 114 w 378"/>
                <a:gd name="T13" fmla="*/ 323 h 534"/>
                <a:gd name="T14" fmla="*/ 211 w 378"/>
                <a:gd name="T15" fmla="*/ 339 h 534"/>
                <a:gd name="T16" fmla="*/ 278 w 378"/>
                <a:gd name="T17" fmla="*/ 356 h 534"/>
                <a:gd name="T18" fmla="*/ 345 w 378"/>
                <a:gd name="T19" fmla="*/ 434 h 534"/>
                <a:gd name="T20" fmla="*/ 366 w 378"/>
                <a:gd name="T21" fmla="*/ 489 h 534"/>
                <a:gd name="T22" fmla="*/ 378 w 378"/>
                <a:gd name="T23" fmla="*/ 527 h 534"/>
                <a:gd name="T24" fmla="*/ 359 w 378"/>
                <a:gd name="T25" fmla="*/ 534 h 534"/>
                <a:gd name="T26" fmla="*/ 311 w 378"/>
                <a:gd name="T27" fmla="*/ 420 h 534"/>
                <a:gd name="T28" fmla="*/ 264 w 378"/>
                <a:gd name="T29" fmla="*/ 366 h 534"/>
                <a:gd name="T30" fmla="*/ 128 w 378"/>
                <a:gd name="T31" fmla="*/ 342 h 534"/>
                <a:gd name="T32" fmla="*/ 40 w 378"/>
                <a:gd name="T33" fmla="*/ 304 h 534"/>
                <a:gd name="T34" fmla="*/ 16 w 378"/>
                <a:gd name="T35" fmla="*/ 273 h 534"/>
                <a:gd name="T36" fmla="*/ 16 w 378"/>
                <a:gd name="T37" fmla="*/ 244 h 534"/>
                <a:gd name="T38" fmla="*/ 28 w 378"/>
                <a:gd name="T39" fmla="*/ 150 h 534"/>
                <a:gd name="T40" fmla="*/ 23 w 378"/>
                <a:gd name="T41" fmla="*/ 102 h 534"/>
                <a:gd name="T42" fmla="*/ 0 w 378"/>
                <a:gd name="T43" fmla="*/ 0 h 534"/>
                <a:gd name="T44" fmla="*/ 21 w 378"/>
                <a:gd name="T45" fmla="*/ 14 h 534"/>
                <a:gd name="T46" fmla="*/ 21 w 378"/>
                <a:gd name="T47" fmla="*/ 14 h 5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34"/>
                <a:gd name="T74" fmla="*/ 378 w 378"/>
                <a:gd name="T75" fmla="*/ 534 h 5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34">
                  <a:moveTo>
                    <a:pt x="21" y="14"/>
                  </a:moveTo>
                  <a:lnTo>
                    <a:pt x="38" y="88"/>
                  </a:lnTo>
                  <a:lnTo>
                    <a:pt x="42" y="154"/>
                  </a:lnTo>
                  <a:lnTo>
                    <a:pt x="30" y="223"/>
                  </a:lnTo>
                  <a:lnTo>
                    <a:pt x="28" y="261"/>
                  </a:lnTo>
                  <a:lnTo>
                    <a:pt x="54" y="292"/>
                  </a:lnTo>
                  <a:lnTo>
                    <a:pt x="114" y="323"/>
                  </a:lnTo>
                  <a:lnTo>
                    <a:pt x="211" y="339"/>
                  </a:lnTo>
                  <a:lnTo>
                    <a:pt x="278" y="356"/>
                  </a:lnTo>
                  <a:lnTo>
                    <a:pt x="345" y="434"/>
                  </a:lnTo>
                  <a:lnTo>
                    <a:pt x="366" y="489"/>
                  </a:lnTo>
                  <a:lnTo>
                    <a:pt x="378" y="527"/>
                  </a:lnTo>
                  <a:lnTo>
                    <a:pt x="359" y="534"/>
                  </a:lnTo>
                  <a:lnTo>
                    <a:pt x="311" y="420"/>
                  </a:lnTo>
                  <a:lnTo>
                    <a:pt x="264" y="366"/>
                  </a:lnTo>
                  <a:lnTo>
                    <a:pt x="128" y="342"/>
                  </a:lnTo>
                  <a:lnTo>
                    <a:pt x="40" y="304"/>
                  </a:lnTo>
                  <a:lnTo>
                    <a:pt x="16" y="273"/>
                  </a:lnTo>
                  <a:lnTo>
                    <a:pt x="16" y="244"/>
                  </a:lnTo>
                  <a:lnTo>
                    <a:pt x="28" y="150"/>
                  </a:lnTo>
                  <a:lnTo>
                    <a:pt x="23" y="102"/>
                  </a:lnTo>
                  <a:lnTo>
                    <a:pt x="0" y="0"/>
                  </a:lnTo>
                  <a:lnTo>
                    <a:pt x="21" y="1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4" name="Freeform 467"/>
            <p:cNvSpPr>
              <a:spLocks/>
            </p:cNvSpPr>
            <p:nvPr/>
          </p:nvSpPr>
          <p:spPr bwMode="auto">
            <a:xfrm>
              <a:off x="2882" y="1023"/>
              <a:ext cx="371" cy="69"/>
            </a:xfrm>
            <a:custGeom>
              <a:avLst/>
              <a:gdLst>
                <a:gd name="T0" fmla="*/ 5 w 371"/>
                <a:gd name="T1" fmla="*/ 0 h 69"/>
                <a:gd name="T2" fmla="*/ 179 w 371"/>
                <a:gd name="T3" fmla="*/ 16 h 69"/>
                <a:gd name="T4" fmla="*/ 371 w 371"/>
                <a:gd name="T5" fmla="*/ 57 h 69"/>
                <a:gd name="T6" fmla="*/ 364 w 371"/>
                <a:gd name="T7" fmla="*/ 69 h 69"/>
                <a:gd name="T8" fmla="*/ 174 w 371"/>
                <a:gd name="T9" fmla="*/ 31 h 69"/>
                <a:gd name="T10" fmla="*/ 103 w 371"/>
                <a:gd name="T11" fmla="*/ 21 h 69"/>
                <a:gd name="T12" fmla="*/ 98 w 371"/>
                <a:gd name="T13" fmla="*/ 38 h 69"/>
                <a:gd name="T14" fmla="*/ 67 w 371"/>
                <a:gd name="T15" fmla="*/ 35 h 69"/>
                <a:gd name="T16" fmla="*/ 64 w 371"/>
                <a:gd name="T17" fmla="*/ 21 h 69"/>
                <a:gd name="T18" fmla="*/ 0 w 371"/>
                <a:gd name="T19" fmla="*/ 14 h 69"/>
                <a:gd name="T20" fmla="*/ 5 w 371"/>
                <a:gd name="T21" fmla="*/ 0 h 69"/>
                <a:gd name="T22" fmla="*/ 5 w 37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69"/>
                <a:gd name="T38" fmla="*/ 371 w 371"/>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69">
                  <a:moveTo>
                    <a:pt x="5" y="0"/>
                  </a:moveTo>
                  <a:lnTo>
                    <a:pt x="179" y="16"/>
                  </a:lnTo>
                  <a:lnTo>
                    <a:pt x="371" y="57"/>
                  </a:lnTo>
                  <a:lnTo>
                    <a:pt x="364" y="69"/>
                  </a:lnTo>
                  <a:lnTo>
                    <a:pt x="174" y="31"/>
                  </a:lnTo>
                  <a:lnTo>
                    <a:pt x="103" y="21"/>
                  </a:lnTo>
                  <a:lnTo>
                    <a:pt x="98" y="38"/>
                  </a:lnTo>
                  <a:lnTo>
                    <a:pt x="67" y="35"/>
                  </a:lnTo>
                  <a:lnTo>
                    <a:pt x="64" y="21"/>
                  </a:lnTo>
                  <a:lnTo>
                    <a:pt x="0" y="14"/>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5" name="Freeform 468"/>
            <p:cNvSpPr>
              <a:spLocks/>
            </p:cNvSpPr>
            <p:nvPr/>
          </p:nvSpPr>
          <p:spPr bwMode="auto">
            <a:xfrm>
              <a:off x="2885" y="968"/>
              <a:ext cx="352" cy="86"/>
            </a:xfrm>
            <a:custGeom>
              <a:avLst/>
              <a:gdLst>
                <a:gd name="T0" fmla="*/ 0 w 352"/>
                <a:gd name="T1" fmla="*/ 36 h 86"/>
                <a:gd name="T2" fmla="*/ 176 w 352"/>
                <a:gd name="T3" fmla="*/ 50 h 86"/>
                <a:gd name="T4" fmla="*/ 326 w 352"/>
                <a:gd name="T5" fmla="*/ 86 h 86"/>
                <a:gd name="T6" fmla="*/ 352 w 352"/>
                <a:gd name="T7" fmla="*/ 79 h 86"/>
                <a:gd name="T8" fmla="*/ 159 w 352"/>
                <a:gd name="T9" fmla="*/ 38 h 86"/>
                <a:gd name="T10" fmla="*/ 47 w 352"/>
                <a:gd name="T11" fmla="*/ 29 h 86"/>
                <a:gd name="T12" fmla="*/ 47 w 352"/>
                <a:gd name="T13" fmla="*/ 5 h 86"/>
                <a:gd name="T14" fmla="*/ 31 w 352"/>
                <a:gd name="T15" fmla="*/ 0 h 86"/>
                <a:gd name="T16" fmla="*/ 9 w 352"/>
                <a:gd name="T17" fmla="*/ 10 h 86"/>
                <a:gd name="T18" fmla="*/ 0 w 352"/>
                <a:gd name="T19" fmla="*/ 36 h 86"/>
                <a:gd name="T20" fmla="*/ 0 w 352"/>
                <a:gd name="T21" fmla="*/ 3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86"/>
                <a:gd name="T35" fmla="*/ 352 w 352"/>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86">
                  <a:moveTo>
                    <a:pt x="0" y="36"/>
                  </a:moveTo>
                  <a:lnTo>
                    <a:pt x="176" y="50"/>
                  </a:lnTo>
                  <a:lnTo>
                    <a:pt x="326" y="86"/>
                  </a:lnTo>
                  <a:lnTo>
                    <a:pt x="352" y="79"/>
                  </a:lnTo>
                  <a:lnTo>
                    <a:pt x="159" y="38"/>
                  </a:lnTo>
                  <a:lnTo>
                    <a:pt x="47" y="29"/>
                  </a:lnTo>
                  <a:lnTo>
                    <a:pt x="47" y="5"/>
                  </a:lnTo>
                  <a:lnTo>
                    <a:pt x="31" y="0"/>
                  </a:lnTo>
                  <a:lnTo>
                    <a:pt x="9" y="10"/>
                  </a:lnTo>
                  <a:lnTo>
                    <a:pt x="0" y="3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6" name="Freeform 469"/>
            <p:cNvSpPr>
              <a:spLocks/>
            </p:cNvSpPr>
            <p:nvPr/>
          </p:nvSpPr>
          <p:spPr bwMode="auto">
            <a:xfrm>
              <a:off x="2846" y="947"/>
              <a:ext cx="86" cy="197"/>
            </a:xfrm>
            <a:custGeom>
              <a:avLst/>
              <a:gdLst>
                <a:gd name="T0" fmla="*/ 74 w 86"/>
                <a:gd name="T1" fmla="*/ 19 h 197"/>
                <a:gd name="T2" fmla="*/ 39 w 86"/>
                <a:gd name="T3" fmla="*/ 12 h 197"/>
                <a:gd name="T4" fmla="*/ 22 w 86"/>
                <a:gd name="T5" fmla="*/ 28 h 197"/>
                <a:gd name="T6" fmla="*/ 17 w 86"/>
                <a:gd name="T7" fmla="*/ 64 h 197"/>
                <a:gd name="T8" fmla="*/ 15 w 86"/>
                <a:gd name="T9" fmla="*/ 114 h 197"/>
                <a:gd name="T10" fmla="*/ 17 w 86"/>
                <a:gd name="T11" fmla="*/ 142 h 197"/>
                <a:gd name="T12" fmla="*/ 31 w 86"/>
                <a:gd name="T13" fmla="*/ 166 h 197"/>
                <a:gd name="T14" fmla="*/ 58 w 86"/>
                <a:gd name="T15" fmla="*/ 185 h 197"/>
                <a:gd name="T16" fmla="*/ 48 w 86"/>
                <a:gd name="T17" fmla="*/ 197 h 197"/>
                <a:gd name="T18" fmla="*/ 12 w 86"/>
                <a:gd name="T19" fmla="*/ 161 h 197"/>
                <a:gd name="T20" fmla="*/ 0 w 86"/>
                <a:gd name="T21" fmla="*/ 126 h 197"/>
                <a:gd name="T22" fmla="*/ 8 w 86"/>
                <a:gd name="T23" fmla="*/ 62 h 197"/>
                <a:gd name="T24" fmla="*/ 8 w 86"/>
                <a:gd name="T25" fmla="*/ 28 h 197"/>
                <a:gd name="T26" fmla="*/ 29 w 86"/>
                <a:gd name="T27" fmla="*/ 0 h 197"/>
                <a:gd name="T28" fmla="*/ 65 w 86"/>
                <a:gd name="T29" fmla="*/ 5 h 197"/>
                <a:gd name="T30" fmla="*/ 86 w 86"/>
                <a:gd name="T31" fmla="*/ 19 h 197"/>
                <a:gd name="T32" fmla="*/ 74 w 86"/>
                <a:gd name="T33" fmla="*/ 19 h 197"/>
                <a:gd name="T34" fmla="*/ 74 w 86"/>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97"/>
                <a:gd name="T56" fmla="*/ 86 w 86"/>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97">
                  <a:moveTo>
                    <a:pt x="74" y="19"/>
                  </a:moveTo>
                  <a:lnTo>
                    <a:pt x="39" y="12"/>
                  </a:lnTo>
                  <a:lnTo>
                    <a:pt x="22" y="28"/>
                  </a:lnTo>
                  <a:lnTo>
                    <a:pt x="17" y="64"/>
                  </a:lnTo>
                  <a:lnTo>
                    <a:pt x="15" y="114"/>
                  </a:lnTo>
                  <a:lnTo>
                    <a:pt x="17" y="142"/>
                  </a:lnTo>
                  <a:lnTo>
                    <a:pt x="31" y="166"/>
                  </a:lnTo>
                  <a:lnTo>
                    <a:pt x="58" y="185"/>
                  </a:lnTo>
                  <a:lnTo>
                    <a:pt x="48" y="197"/>
                  </a:lnTo>
                  <a:lnTo>
                    <a:pt x="12" y="161"/>
                  </a:lnTo>
                  <a:lnTo>
                    <a:pt x="0" y="126"/>
                  </a:lnTo>
                  <a:lnTo>
                    <a:pt x="8" y="62"/>
                  </a:lnTo>
                  <a:lnTo>
                    <a:pt x="8" y="28"/>
                  </a:lnTo>
                  <a:lnTo>
                    <a:pt x="29" y="0"/>
                  </a:lnTo>
                  <a:lnTo>
                    <a:pt x="65" y="5"/>
                  </a:lnTo>
                  <a:lnTo>
                    <a:pt x="86" y="19"/>
                  </a:lnTo>
                  <a:lnTo>
                    <a:pt x="74"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7" name="Freeform 470"/>
            <p:cNvSpPr>
              <a:spLocks/>
            </p:cNvSpPr>
            <p:nvPr/>
          </p:nvSpPr>
          <p:spPr bwMode="auto">
            <a:xfrm>
              <a:off x="3275" y="1429"/>
              <a:ext cx="538" cy="353"/>
            </a:xfrm>
            <a:custGeom>
              <a:avLst/>
              <a:gdLst>
                <a:gd name="T0" fmla="*/ 538 w 538"/>
                <a:gd name="T1" fmla="*/ 11 h 353"/>
                <a:gd name="T2" fmla="*/ 424 w 538"/>
                <a:gd name="T3" fmla="*/ 45 h 353"/>
                <a:gd name="T4" fmla="*/ 266 w 538"/>
                <a:gd name="T5" fmla="*/ 147 h 353"/>
                <a:gd name="T6" fmla="*/ 131 w 538"/>
                <a:gd name="T7" fmla="*/ 244 h 353"/>
                <a:gd name="T8" fmla="*/ 33 w 538"/>
                <a:gd name="T9" fmla="*/ 332 h 353"/>
                <a:gd name="T10" fmla="*/ 0 w 538"/>
                <a:gd name="T11" fmla="*/ 353 h 353"/>
                <a:gd name="T12" fmla="*/ 0 w 538"/>
                <a:gd name="T13" fmla="*/ 308 h 353"/>
                <a:gd name="T14" fmla="*/ 59 w 538"/>
                <a:gd name="T15" fmla="*/ 268 h 353"/>
                <a:gd name="T16" fmla="*/ 212 w 538"/>
                <a:gd name="T17" fmla="*/ 152 h 353"/>
                <a:gd name="T18" fmla="*/ 350 w 538"/>
                <a:gd name="T19" fmla="*/ 66 h 353"/>
                <a:gd name="T20" fmla="*/ 452 w 538"/>
                <a:gd name="T21" fmla="*/ 0 h 353"/>
                <a:gd name="T22" fmla="*/ 538 w 538"/>
                <a:gd name="T23" fmla="*/ 11 h 353"/>
                <a:gd name="T24" fmla="*/ 538 w 538"/>
                <a:gd name="T25" fmla="*/ 11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353"/>
                <a:gd name="T41" fmla="*/ 538 w 53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353">
                  <a:moveTo>
                    <a:pt x="538" y="11"/>
                  </a:moveTo>
                  <a:lnTo>
                    <a:pt x="424" y="45"/>
                  </a:lnTo>
                  <a:lnTo>
                    <a:pt x="266" y="147"/>
                  </a:lnTo>
                  <a:lnTo>
                    <a:pt x="131" y="244"/>
                  </a:lnTo>
                  <a:lnTo>
                    <a:pt x="33" y="332"/>
                  </a:lnTo>
                  <a:lnTo>
                    <a:pt x="0" y="353"/>
                  </a:lnTo>
                  <a:lnTo>
                    <a:pt x="0" y="308"/>
                  </a:lnTo>
                  <a:lnTo>
                    <a:pt x="59" y="268"/>
                  </a:lnTo>
                  <a:lnTo>
                    <a:pt x="212" y="152"/>
                  </a:lnTo>
                  <a:lnTo>
                    <a:pt x="350" y="66"/>
                  </a:lnTo>
                  <a:lnTo>
                    <a:pt x="452" y="0"/>
                  </a:lnTo>
                  <a:lnTo>
                    <a:pt x="538" y="1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8" name="Freeform 471"/>
            <p:cNvSpPr>
              <a:spLocks/>
            </p:cNvSpPr>
            <p:nvPr/>
          </p:nvSpPr>
          <p:spPr bwMode="auto">
            <a:xfrm>
              <a:off x="3615" y="1417"/>
              <a:ext cx="543" cy="878"/>
            </a:xfrm>
            <a:custGeom>
              <a:avLst/>
              <a:gdLst>
                <a:gd name="T0" fmla="*/ 214 w 543"/>
                <a:gd name="T1" fmla="*/ 0 h 878"/>
                <a:gd name="T2" fmla="*/ 238 w 543"/>
                <a:gd name="T3" fmla="*/ 137 h 878"/>
                <a:gd name="T4" fmla="*/ 150 w 543"/>
                <a:gd name="T5" fmla="*/ 187 h 878"/>
                <a:gd name="T6" fmla="*/ 0 w 543"/>
                <a:gd name="T7" fmla="*/ 235 h 878"/>
                <a:gd name="T8" fmla="*/ 100 w 543"/>
                <a:gd name="T9" fmla="*/ 228 h 878"/>
                <a:gd name="T10" fmla="*/ 214 w 543"/>
                <a:gd name="T11" fmla="*/ 192 h 878"/>
                <a:gd name="T12" fmla="*/ 253 w 543"/>
                <a:gd name="T13" fmla="*/ 175 h 878"/>
                <a:gd name="T14" fmla="*/ 333 w 543"/>
                <a:gd name="T15" fmla="*/ 230 h 878"/>
                <a:gd name="T16" fmla="*/ 426 w 543"/>
                <a:gd name="T17" fmla="*/ 401 h 878"/>
                <a:gd name="T18" fmla="*/ 500 w 543"/>
                <a:gd name="T19" fmla="*/ 543 h 878"/>
                <a:gd name="T20" fmla="*/ 543 w 543"/>
                <a:gd name="T21" fmla="*/ 878 h 878"/>
                <a:gd name="T22" fmla="*/ 519 w 543"/>
                <a:gd name="T23" fmla="*/ 505 h 878"/>
                <a:gd name="T24" fmla="*/ 448 w 543"/>
                <a:gd name="T25" fmla="*/ 370 h 878"/>
                <a:gd name="T26" fmla="*/ 364 w 543"/>
                <a:gd name="T27" fmla="*/ 211 h 878"/>
                <a:gd name="T28" fmla="*/ 272 w 543"/>
                <a:gd name="T29" fmla="*/ 135 h 878"/>
                <a:gd name="T30" fmla="*/ 214 w 543"/>
                <a:gd name="T31" fmla="*/ 0 h 878"/>
                <a:gd name="T32" fmla="*/ 214 w 543"/>
                <a:gd name="T33" fmla="*/ 0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878"/>
                <a:gd name="T53" fmla="*/ 543 w 543"/>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878">
                  <a:moveTo>
                    <a:pt x="214" y="0"/>
                  </a:moveTo>
                  <a:lnTo>
                    <a:pt x="238" y="137"/>
                  </a:lnTo>
                  <a:lnTo>
                    <a:pt x="150" y="187"/>
                  </a:lnTo>
                  <a:lnTo>
                    <a:pt x="0" y="235"/>
                  </a:lnTo>
                  <a:lnTo>
                    <a:pt x="100" y="228"/>
                  </a:lnTo>
                  <a:lnTo>
                    <a:pt x="214" y="192"/>
                  </a:lnTo>
                  <a:lnTo>
                    <a:pt x="253" y="175"/>
                  </a:lnTo>
                  <a:lnTo>
                    <a:pt x="333" y="230"/>
                  </a:lnTo>
                  <a:lnTo>
                    <a:pt x="426" y="401"/>
                  </a:lnTo>
                  <a:lnTo>
                    <a:pt x="500" y="543"/>
                  </a:lnTo>
                  <a:lnTo>
                    <a:pt x="543" y="878"/>
                  </a:lnTo>
                  <a:lnTo>
                    <a:pt x="519" y="505"/>
                  </a:lnTo>
                  <a:lnTo>
                    <a:pt x="448" y="370"/>
                  </a:lnTo>
                  <a:lnTo>
                    <a:pt x="364" y="211"/>
                  </a:lnTo>
                  <a:lnTo>
                    <a:pt x="272" y="135"/>
                  </a:lnTo>
                  <a:lnTo>
                    <a:pt x="214"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89" name="Freeform 472"/>
            <p:cNvSpPr>
              <a:spLocks/>
            </p:cNvSpPr>
            <p:nvPr/>
          </p:nvSpPr>
          <p:spPr bwMode="auto">
            <a:xfrm>
              <a:off x="2670" y="1229"/>
              <a:ext cx="279" cy="389"/>
            </a:xfrm>
            <a:custGeom>
              <a:avLst/>
              <a:gdLst>
                <a:gd name="T0" fmla="*/ 269 w 279"/>
                <a:gd name="T1" fmla="*/ 105 h 389"/>
                <a:gd name="T2" fmla="*/ 129 w 279"/>
                <a:gd name="T3" fmla="*/ 261 h 389"/>
                <a:gd name="T4" fmla="*/ 138 w 279"/>
                <a:gd name="T5" fmla="*/ 195 h 389"/>
                <a:gd name="T6" fmla="*/ 188 w 279"/>
                <a:gd name="T7" fmla="*/ 138 h 389"/>
                <a:gd name="T8" fmla="*/ 134 w 279"/>
                <a:gd name="T9" fmla="*/ 55 h 389"/>
                <a:gd name="T10" fmla="*/ 129 w 279"/>
                <a:gd name="T11" fmla="*/ 0 h 389"/>
                <a:gd name="T12" fmla="*/ 122 w 279"/>
                <a:gd name="T13" fmla="*/ 36 h 389"/>
                <a:gd name="T14" fmla="*/ 117 w 279"/>
                <a:gd name="T15" fmla="*/ 83 h 389"/>
                <a:gd name="T16" fmla="*/ 74 w 279"/>
                <a:gd name="T17" fmla="*/ 105 h 389"/>
                <a:gd name="T18" fmla="*/ 46 w 279"/>
                <a:gd name="T19" fmla="*/ 266 h 389"/>
                <a:gd name="T20" fmla="*/ 15 w 279"/>
                <a:gd name="T21" fmla="*/ 340 h 389"/>
                <a:gd name="T22" fmla="*/ 0 w 279"/>
                <a:gd name="T23" fmla="*/ 389 h 389"/>
                <a:gd name="T24" fmla="*/ 57 w 279"/>
                <a:gd name="T25" fmla="*/ 325 h 389"/>
                <a:gd name="T26" fmla="*/ 107 w 279"/>
                <a:gd name="T27" fmla="*/ 292 h 389"/>
                <a:gd name="T28" fmla="*/ 146 w 279"/>
                <a:gd name="T29" fmla="*/ 268 h 389"/>
                <a:gd name="T30" fmla="*/ 255 w 279"/>
                <a:gd name="T31" fmla="*/ 140 h 389"/>
                <a:gd name="T32" fmla="*/ 279 w 279"/>
                <a:gd name="T33" fmla="*/ 124 h 389"/>
                <a:gd name="T34" fmla="*/ 269 w 279"/>
                <a:gd name="T35" fmla="*/ 105 h 389"/>
                <a:gd name="T36" fmla="*/ 269 w 279"/>
                <a:gd name="T37" fmla="*/ 105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89"/>
                <a:gd name="T59" fmla="*/ 279 w 27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89">
                  <a:moveTo>
                    <a:pt x="269" y="105"/>
                  </a:moveTo>
                  <a:lnTo>
                    <a:pt x="129" y="261"/>
                  </a:lnTo>
                  <a:lnTo>
                    <a:pt x="138" y="195"/>
                  </a:lnTo>
                  <a:lnTo>
                    <a:pt x="188" y="138"/>
                  </a:lnTo>
                  <a:lnTo>
                    <a:pt x="134" y="55"/>
                  </a:lnTo>
                  <a:lnTo>
                    <a:pt x="129" y="0"/>
                  </a:lnTo>
                  <a:lnTo>
                    <a:pt x="122" y="36"/>
                  </a:lnTo>
                  <a:lnTo>
                    <a:pt x="117" y="83"/>
                  </a:lnTo>
                  <a:lnTo>
                    <a:pt x="74" y="105"/>
                  </a:lnTo>
                  <a:lnTo>
                    <a:pt x="46" y="266"/>
                  </a:lnTo>
                  <a:lnTo>
                    <a:pt x="15" y="340"/>
                  </a:lnTo>
                  <a:lnTo>
                    <a:pt x="0" y="389"/>
                  </a:lnTo>
                  <a:lnTo>
                    <a:pt x="57" y="325"/>
                  </a:lnTo>
                  <a:lnTo>
                    <a:pt x="107" y="292"/>
                  </a:lnTo>
                  <a:lnTo>
                    <a:pt x="146" y="268"/>
                  </a:lnTo>
                  <a:lnTo>
                    <a:pt x="255" y="140"/>
                  </a:lnTo>
                  <a:lnTo>
                    <a:pt x="279" y="124"/>
                  </a:lnTo>
                  <a:lnTo>
                    <a:pt x="269" y="10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0" name="Freeform 473"/>
            <p:cNvSpPr>
              <a:spLocks/>
            </p:cNvSpPr>
            <p:nvPr/>
          </p:nvSpPr>
          <p:spPr bwMode="auto">
            <a:xfrm>
              <a:off x="1561" y="1564"/>
              <a:ext cx="1133" cy="645"/>
            </a:xfrm>
            <a:custGeom>
              <a:avLst/>
              <a:gdLst>
                <a:gd name="T0" fmla="*/ 1119 w 1133"/>
                <a:gd name="T1" fmla="*/ 40 h 645"/>
                <a:gd name="T2" fmla="*/ 1093 w 1133"/>
                <a:gd name="T3" fmla="*/ 123 h 645"/>
                <a:gd name="T4" fmla="*/ 1062 w 1133"/>
                <a:gd name="T5" fmla="*/ 206 h 645"/>
                <a:gd name="T6" fmla="*/ 1062 w 1133"/>
                <a:gd name="T7" fmla="*/ 261 h 645"/>
                <a:gd name="T8" fmla="*/ 1112 w 1133"/>
                <a:gd name="T9" fmla="*/ 247 h 645"/>
                <a:gd name="T10" fmla="*/ 1088 w 1133"/>
                <a:gd name="T11" fmla="*/ 282 h 645"/>
                <a:gd name="T12" fmla="*/ 1069 w 1133"/>
                <a:gd name="T13" fmla="*/ 311 h 645"/>
                <a:gd name="T14" fmla="*/ 1133 w 1133"/>
                <a:gd name="T15" fmla="*/ 282 h 645"/>
                <a:gd name="T16" fmla="*/ 1088 w 1133"/>
                <a:gd name="T17" fmla="*/ 346 h 645"/>
                <a:gd name="T18" fmla="*/ 1078 w 1133"/>
                <a:gd name="T19" fmla="*/ 365 h 645"/>
                <a:gd name="T20" fmla="*/ 1043 w 1133"/>
                <a:gd name="T21" fmla="*/ 380 h 645"/>
                <a:gd name="T22" fmla="*/ 1017 w 1133"/>
                <a:gd name="T23" fmla="*/ 399 h 645"/>
                <a:gd name="T24" fmla="*/ 1012 w 1133"/>
                <a:gd name="T25" fmla="*/ 444 h 645"/>
                <a:gd name="T26" fmla="*/ 1017 w 1133"/>
                <a:gd name="T27" fmla="*/ 541 h 645"/>
                <a:gd name="T28" fmla="*/ 998 w 1133"/>
                <a:gd name="T29" fmla="*/ 451 h 645"/>
                <a:gd name="T30" fmla="*/ 969 w 1133"/>
                <a:gd name="T31" fmla="*/ 470 h 645"/>
                <a:gd name="T32" fmla="*/ 964 w 1133"/>
                <a:gd name="T33" fmla="*/ 539 h 645"/>
                <a:gd name="T34" fmla="*/ 940 w 1133"/>
                <a:gd name="T35" fmla="*/ 503 h 645"/>
                <a:gd name="T36" fmla="*/ 940 w 1133"/>
                <a:gd name="T37" fmla="*/ 489 h 645"/>
                <a:gd name="T38" fmla="*/ 859 w 1133"/>
                <a:gd name="T39" fmla="*/ 489 h 645"/>
                <a:gd name="T40" fmla="*/ 829 w 1133"/>
                <a:gd name="T41" fmla="*/ 482 h 645"/>
                <a:gd name="T42" fmla="*/ 740 w 1133"/>
                <a:gd name="T43" fmla="*/ 494 h 645"/>
                <a:gd name="T44" fmla="*/ 662 w 1133"/>
                <a:gd name="T45" fmla="*/ 522 h 645"/>
                <a:gd name="T46" fmla="*/ 600 w 1133"/>
                <a:gd name="T47" fmla="*/ 520 h 645"/>
                <a:gd name="T48" fmla="*/ 388 w 1133"/>
                <a:gd name="T49" fmla="*/ 448 h 645"/>
                <a:gd name="T50" fmla="*/ 193 w 1133"/>
                <a:gd name="T51" fmla="*/ 437 h 645"/>
                <a:gd name="T52" fmla="*/ 131 w 1133"/>
                <a:gd name="T53" fmla="*/ 429 h 645"/>
                <a:gd name="T54" fmla="*/ 62 w 1133"/>
                <a:gd name="T55" fmla="*/ 482 h 645"/>
                <a:gd name="T56" fmla="*/ 22 w 1133"/>
                <a:gd name="T57" fmla="*/ 562 h 645"/>
                <a:gd name="T58" fmla="*/ 17 w 1133"/>
                <a:gd name="T59" fmla="*/ 615 h 645"/>
                <a:gd name="T60" fmla="*/ 34 w 1133"/>
                <a:gd name="T61" fmla="*/ 645 h 645"/>
                <a:gd name="T62" fmla="*/ 12 w 1133"/>
                <a:gd name="T63" fmla="*/ 645 h 645"/>
                <a:gd name="T64" fmla="*/ 0 w 1133"/>
                <a:gd name="T65" fmla="*/ 617 h 645"/>
                <a:gd name="T66" fmla="*/ 0 w 1133"/>
                <a:gd name="T67" fmla="*/ 577 h 645"/>
                <a:gd name="T68" fmla="*/ 38 w 1133"/>
                <a:gd name="T69" fmla="*/ 489 h 645"/>
                <a:gd name="T70" fmla="*/ 81 w 1133"/>
                <a:gd name="T71" fmla="*/ 444 h 645"/>
                <a:gd name="T72" fmla="*/ 124 w 1133"/>
                <a:gd name="T73" fmla="*/ 415 h 645"/>
                <a:gd name="T74" fmla="*/ 355 w 1133"/>
                <a:gd name="T75" fmla="*/ 429 h 645"/>
                <a:gd name="T76" fmla="*/ 450 w 1133"/>
                <a:gd name="T77" fmla="*/ 451 h 645"/>
                <a:gd name="T78" fmla="*/ 600 w 1133"/>
                <a:gd name="T79" fmla="*/ 505 h 645"/>
                <a:gd name="T80" fmla="*/ 648 w 1133"/>
                <a:gd name="T81" fmla="*/ 512 h 645"/>
                <a:gd name="T82" fmla="*/ 750 w 1133"/>
                <a:gd name="T83" fmla="*/ 475 h 645"/>
                <a:gd name="T84" fmla="*/ 800 w 1133"/>
                <a:gd name="T85" fmla="*/ 463 h 645"/>
                <a:gd name="T86" fmla="*/ 850 w 1133"/>
                <a:gd name="T87" fmla="*/ 470 h 645"/>
                <a:gd name="T88" fmla="*/ 893 w 1133"/>
                <a:gd name="T89" fmla="*/ 475 h 645"/>
                <a:gd name="T90" fmla="*/ 948 w 1133"/>
                <a:gd name="T91" fmla="*/ 472 h 645"/>
                <a:gd name="T92" fmla="*/ 969 w 1133"/>
                <a:gd name="T93" fmla="*/ 444 h 645"/>
                <a:gd name="T94" fmla="*/ 998 w 1133"/>
                <a:gd name="T95" fmla="*/ 429 h 645"/>
                <a:gd name="T96" fmla="*/ 998 w 1133"/>
                <a:gd name="T97" fmla="*/ 394 h 645"/>
                <a:gd name="T98" fmla="*/ 1038 w 1133"/>
                <a:gd name="T99" fmla="*/ 342 h 645"/>
                <a:gd name="T100" fmla="*/ 1040 w 1133"/>
                <a:gd name="T101" fmla="*/ 254 h 645"/>
                <a:gd name="T102" fmla="*/ 1083 w 1133"/>
                <a:gd name="T103" fmla="*/ 88 h 645"/>
                <a:gd name="T104" fmla="*/ 1102 w 1133"/>
                <a:gd name="T105" fmla="*/ 35 h 645"/>
                <a:gd name="T106" fmla="*/ 1133 w 1133"/>
                <a:gd name="T107" fmla="*/ 0 h 645"/>
                <a:gd name="T108" fmla="*/ 1119 w 1133"/>
                <a:gd name="T109" fmla="*/ 40 h 645"/>
                <a:gd name="T110" fmla="*/ 1119 w 1133"/>
                <a:gd name="T111" fmla="*/ 40 h 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3"/>
                <a:gd name="T169" fmla="*/ 0 h 645"/>
                <a:gd name="T170" fmla="*/ 1133 w 1133"/>
                <a:gd name="T171" fmla="*/ 645 h 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3" h="645">
                  <a:moveTo>
                    <a:pt x="1119" y="40"/>
                  </a:moveTo>
                  <a:lnTo>
                    <a:pt x="1093" y="123"/>
                  </a:lnTo>
                  <a:lnTo>
                    <a:pt x="1062" y="206"/>
                  </a:lnTo>
                  <a:lnTo>
                    <a:pt x="1062" y="261"/>
                  </a:lnTo>
                  <a:lnTo>
                    <a:pt x="1112" y="247"/>
                  </a:lnTo>
                  <a:lnTo>
                    <a:pt x="1088" y="282"/>
                  </a:lnTo>
                  <a:lnTo>
                    <a:pt x="1069" y="311"/>
                  </a:lnTo>
                  <a:lnTo>
                    <a:pt x="1133" y="282"/>
                  </a:lnTo>
                  <a:lnTo>
                    <a:pt x="1088" y="346"/>
                  </a:lnTo>
                  <a:lnTo>
                    <a:pt x="1078" y="365"/>
                  </a:lnTo>
                  <a:lnTo>
                    <a:pt x="1043" y="380"/>
                  </a:lnTo>
                  <a:lnTo>
                    <a:pt x="1017" y="399"/>
                  </a:lnTo>
                  <a:lnTo>
                    <a:pt x="1012" y="444"/>
                  </a:lnTo>
                  <a:lnTo>
                    <a:pt x="1017" y="541"/>
                  </a:lnTo>
                  <a:lnTo>
                    <a:pt x="998" y="451"/>
                  </a:lnTo>
                  <a:lnTo>
                    <a:pt x="969" y="470"/>
                  </a:lnTo>
                  <a:lnTo>
                    <a:pt x="964" y="539"/>
                  </a:lnTo>
                  <a:lnTo>
                    <a:pt x="940" y="503"/>
                  </a:lnTo>
                  <a:lnTo>
                    <a:pt x="940" y="489"/>
                  </a:lnTo>
                  <a:lnTo>
                    <a:pt x="859" y="489"/>
                  </a:lnTo>
                  <a:lnTo>
                    <a:pt x="829" y="482"/>
                  </a:lnTo>
                  <a:lnTo>
                    <a:pt x="740" y="494"/>
                  </a:lnTo>
                  <a:lnTo>
                    <a:pt x="662" y="522"/>
                  </a:lnTo>
                  <a:lnTo>
                    <a:pt x="600" y="520"/>
                  </a:lnTo>
                  <a:lnTo>
                    <a:pt x="388" y="448"/>
                  </a:lnTo>
                  <a:lnTo>
                    <a:pt x="193" y="437"/>
                  </a:lnTo>
                  <a:lnTo>
                    <a:pt x="131" y="429"/>
                  </a:lnTo>
                  <a:lnTo>
                    <a:pt x="62" y="482"/>
                  </a:lnTo>
                  <a:lnTo>
                    <a:pt x="22" y="562"/>
                  </a:lnTo>
                  <a:lnTo>
                    <a:pt x="17" y="615"/>
                  </a:lnTo>
                  <a:lnTo>
                    <a:pt x="34" y="645"/>
                  </a:lnTo>
                  <a:lnTo>
                    <a:pt x="12" y="645"/>
                  </a:lnTo>
                  <a:lnTo>
                    <a:pt x="0" y="617"/>
                  </a:lnTo>
                  <a:lnTo>
                    <a:pt x="0" y="577"/>
                  </a:lnTo>
                  <a:lnTo>
                    <a:pt x="38" y="489"/>
                  </a:lnTo>
                  <a:lnTo>
                    <a:pt x="81" y="444"/>
                  </a:lnTo>
                  <a:lnTo>
                    <a:pt x="124" y="415"/>
                  </a:lnTo>
                  <a:lnTo>
                    <a:pt x="355" y="429"/>
                  </a:lnTo>
                  <a:lnTo>
                    <a:pt x="450" y="451"/>
                  </a:lnTo>
                  <a:lnTo>
                    <a:pt x="600" y="505"/>
                  </a:lnTo>
                  <a:lnTo>
                    <a:pt x="648" y="512"/>
                  </a:lnTo>
                  <a:lnTo>
                    <a:pt x="750" y="475"/>
                  </a:lnTo>
                  <a:lnTo>
                    <a:pt x="800" y="463"/>
                  </a:lnTo>
                  <a:lnTo>
                    <a:pt x="850" y="470"/>
                  </a:lnTo>
                  <a:lnTo>
                    <a:pt x="893" y="475"/>
                  </a:lnTo>
                  <a:lnTo>
                    <a:pt x="948" y="472"/>
                  </a:lnTo>
                  <a:lnTo>
                    <a:pt x="969" y="444"/>
                  </a:lnTo>
                  <a:lnTo>
                    <a:pt x="998" y="429"/>
                  </a:lnTo>
                  <a:lnTo>
                    <a:pt x="998" y="394"/>
                  </a:lnTo>
                  <a:lnTo>
                    <a:pt x="1038" y="342"/>
                  </a:lnTo>
                  <a:lnTo>
                    <a:pt x="1040" y="254"/>
                  </a:lnTo>
                  <a:lnTo>
                    <a:pt x="1083" y="88"/>
                  </a:lnTo>
                  <a:lnTo>
                    <a:pt x="1102" y="35"/>
                  </a:lnTo>
                  <a:lnTo>
                    <a:pt x="1133" y="0"/>
                  </a:lnTo>
                  <a:lnTo>
                    <a:pt x="1119" y="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1" name="Freeform 474"/>
            <p:cNvSpPr>
              <a:spLocks/>
            </p:cNvSpPr>
            <p:nvPr/>
          </p:nvSpPr>
          <p:spPr bwMode="auto">
            <a:xfrm>
              <a:off x="2811" y="1737"/>
              <a:ext cx="466" cy="147"/>
            </a:xfrm>
            <a:custGeom>
              <a:avLst/>
              <a:gdLst>
                <a:gd name="T0" fmla="*/ 14 w 466"/>
                <a:gd name="T1" fmla="*/ 95 h 147"/>
                <a:gd name="T2" fmla="*/ 176 w 466"/>
                <a:gd name="T3" fmla="*/ 112 h 147"/>
                <a:gd name="T4" fmla="*/ 295 w 466"/>
                <a:gd name="T5" fmla="*/ 147 h 147"/>
                <a:gd name="T6" fmla="*/ 381 w 466"/>
                <a:gd name="T7" fmla="*/ 147 h 147"/>
                <a:gd name="T8" fmla="*/ 466 w 466"/>
                <a:gd name="T9" fmla="*/ 0 h 147"/>
                <a:gd name="T10" fmla="*/ 409 w 466"/>
                <a:gd name="T11" fmla="*/ 31 h 147"/>
                <a:gd name="T12" fmla="*/ 276 w 466"/>
                <a:gd name="T13" fmla="*/ 48 h 147"/>
                <a:gd name="T14" fmla="*/ 109 w 466"/>
                <a:gd name="T15" fmla="*/ 50 h 147"/>
                <a:gd name="T16" fmla="*/ 35 w 466"/>
                <a:gd name="T17" fmla="*/ 57 h 147"/>
                <a:gd name="T18" fmla="*/ 0 w 466"/>
                <a:gd name="T19" fmla="*/ 76 h 147"/>
                <a:gd name="T20" fmla="*/ 14 w 466"/>
                <a:gd name="T21" fmla="*/ 95 h 147"/>
                <a:gd name="T22" fmla="*/ 14 w 466"/>
                <a:gd name="T23" fmla="*/ 95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147"/>
                <a:gd name="T38" fmla="*/ 466 w 46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147">
                  <a:moveTo>
                    <a:pt x="14" y="95"/>
                  </a:moveTo>
                  <a:lnTo>
                    <a:pt x="176" y="112"/>
                  </a:lnTo>
                  <a:lnTo>
                    <a:pt x="295" y="147"/>
                  </a:lnTo>
                  <a:lnTo>
                    <a:pt x="381" y="147"/>
                  </a:lnTo>
                  <a:lnTo>
                    <a:pt x="466" y="0"/>
                  </a:lnTo>
                  <a:lnTo>
                    <a:pt x="409" y="31"/>
                  </a:lnTo>
                  <a:lnTo>
                    <a:pt x="276" y="48"/>
                  </a:lnTo>
                  <a:lnTo>
                    <a:pt x="109" y="50"/>
                  </a:lnTo>
                  <a:lnTo>
                    <a:pt x="35" y="57"/>
                  </a:lnTo>
                  <a:lnTo>
                    <a:pt x="0" y="76"/>
                  </a:lnTo>
                  <a:lnTo>
                    <a:pt x="14"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2" name="Freeform 475"/>
            <p:cNvSpPr>
              <a:spLocks/>
            </p:cNvSpPr>
            <p:nvPr/>
          </p:nvSpPr>
          <p:spPr bwMode="auto">
            <a:xfrm>
              <a:off x="2727" y="1604"/>
              <a:ext cx="534" cy="188"/>
            </a:xfrm>
            <a:custGeom>
              <a:avLst/>
              <a:gdLst>
                <a:gd name="T0" fmla="*/ 534 w 534"/>
                <a:gd name="T1" fmla="*/ 76 h 188"/>
                <a:gd name="T2" fmla="*/ 455 w 534"/>
                <a:gd name="T3" fmla="*/ 124 h 188"/>
                <a:gd name="T4" fmla="*/ 305 w 534"/>
                <a:gd name="T5" fmla="*/ 154 h 188"/>
                <a:gd name="T6" fmla="*/ 122 w 534"/>
                <a:gd name="T7" fmla="*/ 164 h 188"/>
                <a:gd name="T8" fmla="*/ 43 w 534"/>
                <a:gd name="T9" fmla="*/ 178 h 188"/>
                <a:gd name="T10" fmla="*/ 0 w 534"/>
                <a:gd name="T11" fmla="*/ 188 h 188"/>
                <a:gd name="T12" fmla="*/ 34 w 534"/>
                <a:gd name="T13" fmla="*/ 159 h 188"/>
                <a:gd name="T14" fmla="*/ 129 w 534"/>
                <a:gd name="T15" fmla="*/ 133 h 188"/>
                <a:gd name="T16" fmla="*/ 229 w 534"/>
                <a:gd name="T17" fmla="*/ 102 h 188"/>
                <a:gd name="T18" fmla="*/ 386 w 534"/>
                <a:gd name="T19" fmla="*/ 33 h 188"/>
                <a:gd name="T20" fmla="*/ 438 w 534"/>
                <a:gd name="T21" fmla="*/ 5 h 188"/>
                <a:gd name="T22" fmla="*/ 484 w 534"/>
                <a:gd name="T23" fmla="*/ 0 h 188"/>
                <a:gd name="T24" fmla="*/ 534 w 534"/>
                <a:gd name="T25" fmla="*/ 76 h 188"/>
                <a:gd name="T26" fmla="*/ 534 w 534"/>
                <a:gd name="T27" fmla="*/ 76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4"/>
                <a:gd name="T43" fmla="*/ 0 h 188"/>
                <a:gd name="T44" fmla="*/ 534 w 53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4" h="188">
                  <a:moveTo>
                    <a:pt x="534" y="76"/>
                  </a:moveTo>
                  <a:lnTo>
                    <a:pt x="455" y="124"/>
                  </a:lnTo>
                  <a:lnTo>
                    <a:pt x="305" y="154"/>
                  </a:lnTo>
                  <a:lnTo>
                    <a:pt x="122" y="164"/>
                  </a:lnTo>
                  <a:lnTo>
                    <a:pt x="43" y="178"/>
                  </a:lnTo>
                  <a:lnTo>
                    <a:pt x="0" y="188"/>
                  </a:lnTo>
                  <a:lnTo>
                    <a:pt x="34" y="159"/>
                  </a:lnTo>
                  <a:lnTo>
                    <a:pt x="129" y="133"/>
                  </a:lnTo>
                  <a:lnTo>
                    <a:pt x="229" y="102"/>
                  </a:lnTo>
                  <a:lnTo>
                    <a:pt x="386" y="33"/>
                  </a:lnTo>
                  <a:lnTo>
                    <a:pt x="438" y="5"/>
                  </a:lnTo>
                  <a:lnTo>
                    <a:pt x="484" y="0"/>
                  </a:lnTo>
                  <a:lnTo>
                    <a:pt x="534" y="7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3" name="Freeform 476"/>
            <p:cNvSpPr>
              <a:spLocks/>
            </p:cNvSpPr>
            <p:nvPr/>
          </p:nvSpPr>
          <p:spPr bwMode="auto">
            <a:xfrm>
              <a:off x="2987" y="1550"/>
              <a:ext cx="155" cy="64"/>
            </a:xfrm>
            <a:custGeom>
              <a:avLst/>
              <a:gdLst>
                <a:gd name="T0" fmla="*/ 155 w 155"/>
                <a:gd name="T1" fmla="*/ 19 h 64"/>
                <a:gd name="T2" fmla="*/ 88 w 155"/>
                <a:gd name="T3" fmla="*/ 35 h 64"/>
                <a:gd name="T4" fmla="*/ 26 w 155"/>
                <a:gd name="T5" fmla="*/ 64 h 64"/>
                <a:gd name="T6" fmla="*/ 0 w 155"/>
                <a:gd name="T7" fmla="*/ 59 h 64"/>
                <a:gd name="T8" fmla="*/ 26 w 155"/>
                <a:gd name="T9" fmla="*/ 26 h 64"/>
                <a:gd name="T10" fmla="*/ 57 w 155"/>
                <a:gd name="T11" fmla="*/ 0 h 64"/>
                <a:gd name="T12" fmla="*/ 155 w 155"/>
                <a:gd name="T13" fmla="*/ 19 h 64"/>
                <a:gd name="T14" fmla="*/ 155 w 155"/>
                <a:gd name="T15" fmla="*/ 19 h 6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64"/>
                <a:gd name="T26" fmla="*/ 155 w 1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64">
                  <a:moveTo>
                    <a:pt x="155" y="19"/>
                  </a:moveTo>
                  <a:lnTo>
                    <a:pt x="88" y="35"/>
                  </a:lnTo>
                  <a:lnTo>
                    <a:pt x="26" y="64"/>
                  </a:lnTo>
                  <a:lnTo>
                    <a:pt x="0" y="59"/>
                  </a:lnTo>
                  <a:lnTo>
                    <a:pt x="26" y="26"/>
                  </a:lnTo>
                  <a:lnTo>
                    <a:pt x="57" y="0"/>
                  </a:lnTo>
                  <a:lnTo>
                    <a:pt x="155"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4" name="Freeform 477"/>
            <p:cNvSpPr>
              <a:spLocks/>
            </p:cNvSpPr>
            <p:nvPr/>
          </p:nvSpPr>
          <p:spPr bwMode="auto">
            <a:xfrm>
              <a:off x="2739" y="1500"/>
              <a:ext cx="286" cy="204"/>
            </a:xfrm>
            <a:custGeom>
              <a:avLst/>
              <a:gdLst>
                <a:gd name="T0" fmla="*/ 286 w 286"/>
                <a:gd name="T1" fmla="*/ 38 h 204"/>
                <a:gd name="T2" fmla="*/ 200 w 286"/>
                <a:gd name="T3" fmla="*/ 99 h 204"/>
                <a:gd name="T4" fmla="*/ 134 w 286"/>
                <a:gd name="T5" fmla="*/ 133 h 204"/>
                <a:gd name="T6" fmla="*/ 48 w 286"/>
                <a:gd name="T7" fmla="*/ 171 h 204"/>
                <a:gd name="T8" fmla="*/ 0 w 286"/>
                <a:gd name="T9" fmla="*/ 204 h 204"/>
                <a:gd name="T10" fmla="*/ 29 w 286"/>
                <a:gd name="T11" fmla="*/ 123 h 204"/>
                <a:gd name="T12" fmla="*/ 117 w 286"/>
                <a:gd name="T13" fmla="*/ 71 h 204"/>
                <a:gd name="T14" fmla="*/ 205 w 286"/>
                <a:gd name="T15" fmla="*/ 0 h 204"/>
                <a:gd name="T16" fmla="*/ 246 w 286"/>
                <a:gd name="T17" fmla="*/ 28 h 204"/>
                <a:gd name="T18" fmla="*/ 286 w 286"/>
                <a:gd name="T19" fmla="*/ 38 h 204"/>
                <a:gd name="T20" fmla="*/ 286 w 286"/>
                <a:gd name="T21" fmla="*/ 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204"/>
                <a:gd name="T35" fmla="*/ 286 w 2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204">
                  <a:moveTo>
                    <a:pt x="286" y="38"/>
                  </a:moveTo>
                  <a:lnTo>
                    <a:pt x="200" y="99"/>
                  </a:lnTo>
                  <a:lnTo>
                    <a:pt x="134" y="133"/>
                  </a:lnTo>
                  <a:lnTo>
                    <a:pt x="48" y="171"/>
                  </a:lnTo>
                  <a:lnTo>
                    <a:pt x="0" y="204"/>
                  </a:lnTo>
                  <a:lnTo>
                    <a:pt x="29" y="123"/>
                  </a:lnTo>
                  <a:lnTo>
                    <a:pt x="117" y="71"/>
                  </a:lnTo>
                  <a:lnTo>
                    <a:pt x="205" y="0"/>
                  </a:lnTo>
                  <a:lnTo>
                    <a:pt x="246" y="28"/>
                  </a:lnTo>
                  <a:lnTo>
                    <a:pt x="286" y="3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5" name="Freeform 478"/>
            <p:cNvSpPr>
              <a:spLocks/>
            </p:cNvSpPr>
            <p:nvPr/>
          </p:nvSpPr>
          <p:spPr bwMode="auto">
            <a:xfrm>
              <a:off x="2663" y="1585"/>
              <a:ext cx="267" cy="240"/>
            </a:xfrm>
            <a:custGeom>
              <a:avLst/>
              <a:gdLst>
                <a:gd name="T0" fmla="*/ 26 w 267"/>
                <a:gd name="T1" fmla="*/ 240 h 240"/>
                <a:gd name="T2" fmla="*/ 36 w 267"/>
                <a:gd name="T3" fmla="*/ 195 h 240"/>
                <a:gd name="T4" fmla="*/ 95 w 267"/>
                <a:gd name="T5" fmla="*/ 155 h 240"/>
                <a:gd name="T6" fmla="*/ 210 w 267"/>
                <a:gd name="T7" fmla="*/ 121 h 240"/>
                <a:gd name="T8" fmla="*/ 260 w 267"/>
                <a:gd name="T9" fmla="*/ 98 h 240"/>
                <a:gd name="T10" fmla="*/ 267 w 267"/>
                <a:gd name="T11" fmla="*/ 71 h 240"/>
                <a:gd name="T12" fmla="*/ 245 w 267"/>
                <a:gd name="T13" fmla="*/ 71 h 240"/>
                <a:gd name="T14" fmla="*/ 174 w 267"/>
                <a:gd name="T15" fmla="*/ 93 h 240"/>
                <a:gd name="T16" fmla="*/ 105 w 267"/>
                <a:gd name="T17" fmla="*/ 128 h 240"/>
                <a:gd name="T18" fmla="*/ 57 w 267"/>
                <a:gd name="T19" fmla="*/ 159 h 240"/>
                <a:gd name="T20" fmla="*/ 57 w 267"/>
                <a:gd name="T21" fmla="*/ 126 h 240"/>
                <a:gd name="T22" fmla="*/ 64 w 267"/>
                <a:gd name="T23" fmla="*/ 52 h 240"/>
                <a:gd name="T24" fmla="*/ 81 w 267"/>
                <a:gd name="T25" fmla="*/ 0 h 240"/>
                <a:gd name="T26" fmla="*/ 24 w 267"/>
                <a:gd name="T27" fmla="*/ 62 h 240"/>
                <a:gd name="T28" fmla="*/ 0 w 267"/>
                <a:gd name="T29" fmla="*/ 159 h 240"/>
                <a:gd name="T30" fmla="*/ 0 w 267"/>
                <a:gd name="T31" fmla="*/ 216 h 240"/>
                <a:gd name="T32" fmla="*/ 3 w 267"/>
                <a:gd name="T33" fmla="*/ 233 h 240"/>
                <a:gd name="T34" fmla="*/ 26 w 267"/>
                <a:gd name="T35" fmla="*/ 240 h 240"/>
                <a:gd name="T36" fmla="*/ 26 w 267"/>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0"/>
                <a:gd name="T59" fmla="*/ 267 w 267"/>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0">
                  <a:moveTo>
                    <a:pt x="26" y="240"/>
                  </a:moveTo>
                  <a:lnTo>
                    <a:pt x="36" y="195"/>
                  </a:lnTo>
                  <a:lnTo>
                    <a:pt x="95" y="155"/>
                  </a:lnTo>
                  <a:lnTo>
                    <a:pt x="210" y="121"/>
                  </a:lnTo>
                  <a:lnTo>
                    <a:pt x="260" y="98"/>
                  </a:lnTo>
                  <a:lnTo>
                    <a:pt x="267" y="71"/>
                  </a:lnTo>
                  <a:lnTo>
                    <a:pt x="245" y="71"/>
                  </a:lnTo>
                  <a:lnTo>
                    <a:pt x="174" y="93"/>
                  </a:lnTo>
                  <a:lnTo>
                    <a:pt x="105" y="128"/>
                  </a:lnTo>
                  <a:lnTo>
                    <a:pt x="57" y="159"/>
                  </a:lnTo>
                  <a:lnTo>
                    <a:pt x="57" y="126"/>
                  </a:lnTo>
                  <a:lnTo>
                    <a:pt x="64" y="52"/>
                  </a:lnTo>
                  <a:lnTo>
                    <a:pt x="81" y="0"/>
                  </a:lnTo>
                  <a:lnTo>
                    <a:pt x="24" y="62"/>
                  </a:lnTo>
                  <a:lnTo>
                    <a:pt x="0" y="159"/>
                  </a:lnTo>
                  <a:lnTo>
                    <a:pt x="0" y="216"/>
                  </a:lnTo>
                  <a:lnTo>
                    <a:pt x="3" y="233"/>
                  </a:lnTo>
                  <a:lnTo>
                    <a:pt x="26" y="2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6" name="Freeform 479"/>
            <p:cNvSpPr>
              <a:spLocks/>
            </p:cNvSpPr>
            <p:nvPr/>
          </p:nvSpPr>
          <p:spPr bwMode="auto">
            <a:xfrm>
              <a:off x="1847" y="2015"/>
              <a:ext cx="1276" cy="296"/>
            </a:xfrm>
            <a:custGeom>
              <a:avLst/>
              <a:gdLst>
                <a:gd name="T0" fmla="*/ 859 w 1276"/>
                <a:gd name="T1" fmla="*/ 19 h 296"/>
                <a:gd name="T2" fmla="*/ 954 w 1276"/>
                <a:gd name="T3" fmla="*/ 61 h 296"/>
                <a:gd name="T4" fmla="*/ 1049 w 1276"/>
                <a:gd name="T5" fmla="*/ 64 h 296"/>
                <a:gd name="T6" fmla="*/ 1161 w 1276"/>
                <a:gd name="T7" fmla="*/ 38 h 296"/>
                <a:gd name="T8" fmla="*/ 1276 w 1276"/>
                <a:gd name="T9" fmla="*/ 0 h 296"/>
                <a:gd name="T10" fmla="*/ 1164 w 1276"/>
                <a:gd name="T11" fmla="*/ 102 h 296"/>
                <a:gd name="T12" fmla="*/ 1045 w 1276"/>
                <a:gd name="T13" fmla="*/ 194 h 296"/>
                <a:gd name="T14" fmla="*/ 1030 w 1276"/>
                <a:gd name="T15" fmla="*/ 213 h 296"/>
                <a:gd name="T16" fmla="*/ 1014 w 1276"/>
                <a:gd name="T17" fmla="*/ 225 h 296"/>
                <a:gd name="T18" fmla="*/ 978 w 1276"/>
                <a:gd name="T19" fmla="*/ 199 h 296"/>
                <a:gd name="T20" fmla="*/ 938 w 1276"/>
                <a:gd name="T21" fmla="*/ 204 h 296"/>
                <a:gd name="T22" fmla="*/ 911 w 1276"/>
                <a:gd name="T23" fmla="*/ 218 h 296"/>
                <a:gd name="T24" fmla="*/ 923 w 1276"/>
                <a:gd name="T25" fmla="*/ 249 h 296"/>
                <a:gd name="T26" fmla="*/ 954 w 1276"/>
                <a:gd name="T27" fmla="*/ 280 h 296"/>
                <a:gd name="T28" fmla="*/ 947 w 1276"/>
                <a:gd name="T29" fmla="*/ 296 h 296"/>
                <a:gd name="T30" fmla="*/ 873 w 1276"/>
                <a:gd name="T31" fmla="*/ 247 h 296"/>
                <a:gd name="T32" fmla="*/ 850 w 1276"/>
                <a:gd name="T33" fmla="*/ 242 h 296"/>
                <a:gd name="T34" fmla="*/ 823 w 1276"/>
                <a:gd name="T35" fmla="*/ 282 h 296"/>
                <a:gd name="T36" fmla="*/ 788 w 1276"/>
                <a:gd name="T37" fmla="*/ 266 h 296"/>
                <a:gd name="T38" fmla="*/ 752 w 1276"/>
                <a:gd name="T39" fmla="*/ 268 h 296"/>
                <a:gd name="T40" fmla="*/ 721 w 1276"/>
                <a:gd name="T41" fmla="*/ 282 h 296"/>
                <a:gd name="T42" fmla="*/ 683 w 1276"/>
                <a:gd name="T43" fmla="*/ 280 h 296"/>
                <a:gd name="T44" fmla="*/ 666 w 1276"/>
                <a:gd name="T45" fmla="*/ 266 h 296"/>
                <a:gd name="T46" fmla="*/ 642 w 1276"/>
                <a:gd name="T47" fmla="*/ 270 h 296"/>
                <a:gd name="T48" fmla="*/ 612 w 1276"/>
                <a:gd name="T49" fmla="*/ 289 h 296"/>
                <a:gd name="T50" fmla="*/ 550 w 1276"/>
                <a:gd name="T51" fmla="*/ 280 h 296"/>
                <a:gd name="T52" fmla="*/ 481 w 1276"/>
                <a:gd name="T53" fmla="*/ 266 h 296"/>
                <a:gd name="T54" fmla="*/ 366 w 1276"/>
                <a:gd name="T55" fmla="*/ 266 h 296"/>
                <a:gd name="T56" fmla="*/ 302 w 1276"/>
                <a:gd name="T57" fmla="*/ 280 h 296"/>
                <a:gd name="T58" fmla="*/ 207 w 1276"/>
                <a:gd name="T59" fmla="*/ 270 h 296"/>
                <a:gd name="T60" fmla="*/ 119 w 1276"/>
                <a:gd name="T61" fmla="*/ 273 h 296"/>
                <a:gd name="T62" fmla="*/ 52 w 1276"/>
                <a:gd name="T63" fmla="*/ 237 h 296"/>
                <a:gd name="T64" fmla="*/ 21 w 1276"/>
                <a:gd name="T65" fmla="*/ 185 h 296"/>
                <a:gd name="T66" fmla="*/ 0 w 1276"/>
                <a:gd name="T67" fmla="*/ 166 h 296"/>
                <a:gd name="T68" fmla="*/ 47 w 1276"/>
                <a:gd name="T69" fmla="*/ 175 h 296"/>
                <a:gd name="T70" fmla="*/ 133 w 1276"/>
                <a:gd name="T71" fmla="*/ 230 h 296"/>
                <a:gd name="T72" fmla="*/ 207 w 1276"/>
                <a:gd name="T73" fmla="*/ 256 h 296"/>
                <a:gd name="T74" fmla="*/ 302 w 1276"/>
                <a:gd name="T75" fmla="*/ 263 h 296"/>
                <a:gd name="T76" fmla="*/ 395 w 1276"/>
                <a:gd name="T77" fmla="*/ 249 h 296"/>
                <a:gd name="T78" fmla="*/ 385 w 1276"/>
                <a:gd name="T79" fmla="*/ 161 h 296"/>
                <a:gd name="T80" fmla="*/ 421 w 1276"/>
                <a:gd name="T81" fmla="*/ 237 h 296"/>
                <a:gd name="T82" fmla="*/ 454 w 1276"/>
                <a:gd name="T83" fmla="*/ 249 h 296"/>
                <a:gd name="T84" fmla="*/ 526 w 1276"/>
                <a:gd name="T85" fmla="*/ 256 h 296"/>
                <a:gd name="T86" fmla="*/ 557 w 1276"/>
                <a:gd name="T87" fmla="*/ 261 h 296"/>
                <a:gd name="T88" fmla="*/ 597 w 1276"/>
                <a:gd name="T89" fmla="*/ 277 h 296"/>
                <a:gd name="T90" fmla="*/ 657 w 1276"/>
                <a:gd name="T91" fmla="*/ 247 h 296"/>
                <a:gd name="T92" fmla="*/ 712 w 1276"/>
                <a:gd name="T93" fmla="*/ 270 h 296"/>
                <a:gd name="T94" fmla="*/ 723 w 1276"/>
                <a:gd name="T95" fmla="*/ 183 h 296"/>
                <a:gd name="T96" fmla="*/ 752 w 1276"/>
                <a:gd name="T97" fmla="*/ 204 h 296"/>
                <a:gd name="T98" fmla="*/ 785 w 1276"/>
                <a:gd name="T99" fmla="*/ 239 h 296"/>
                <a:gd name="T100" fmla="*/ 819 w 1276"/>
                <a:gd name="T101" fmla="*/ 254 h 296"/>
                <a:gd name="T102" fmla="*/ 840 w 1276"/>
                <a:gd name="T103" fmla="*/ 228 h 296"/>
                <a:gd name="T104" fmla="*/ 892 w 1276"/>
                <a:gd name="T105" fmla="*/ 209 h 296"/>
                <a:gd name="T106" fmla="*/ 928 w 1276"/>
                <a:gd name="T107" fmla="*/ 166 h 296"/>
                <a:gd name="T108" fmla="*/ 954 w 1276"/>
                <a:gd name="T109" fmla="*/ 149 h 296"/>
                <a:gd name="T110" fmla="*/ 921 w 1276"/>
                <a:gd name="T111" fmla="*/ 71 h 296"/>
                <a:gd name="T112" fmla="*/ 859 w 1276"/>
                <a:gd name="T113" fmla="*/ 19 h 296"/>
                <a:gd name="T114" fmla="*/ 859 w 1276"/>
                <a:gd name="T115" fmla="*/ 1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296"/>
                <a:gd name="T176" fmla="*/ 1276 w 1276"/>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296">
                  <a:moveTo>
                    <a:pt x="859" y="19"/>
                  </a:moveTo>
                  <a:lnTo>
                    <a:pt x="954" y="61"/>
                  </a:lnTo>
                  <a:lnTo>
                    <a:pt x="1049" y="64"/>
                  </a:lnTo>
                  <a:lnTo>
                    <a:pt x="1161" y="38"/>
                  </a:lnTo>
                  <a:lnTo>
                    <a:pt x="1276" y="0"/>
                  </a:lnTo>
                  <a:lnTo>
                    <a:pt x="1164" y="102"/>
                  </a:lnTo>
                  <a:lnTo>
                    <a:pt x="1045" y="194"/>
                  </a:lnTo>
                  <a:lnTo>
                    <a:pt x="1030" y="213"/>
                  </a:lnTo>
                  <a:lnTo>
                    <a:pt x="1014" y="225"/>
                  </a:lnTo>
                  <a:lnTo>
                    <a:pt x="978" y="199"/>
                  </a:lnTo>
                  <a:lnTo>
                    <a:pt x="938" y="204"/>
                  </a:lnTo>
                  <a:lnTo>
                    <a:pt x="911" y="218"/>
                  </a:lnTo>
                  <a:lnTo>
                    <a:pt x="923" y="249"/>
                  </a:lnTo>
                  <a:lnTo>
                    <a:pt x="954" y="280"/>
                  </a:lnTo>
                  <a:lnTo>
                    <a:pt x="947" y="296"/>
                  </a:lnTo>
                  <a:lnTo>
                    <a:pt x="873" y="247"/>
                  </a:lnTo>
                  <a:lnTo>
                    <a:pt x="850" y="242"/>
                  </a:lnTo>
                  <a:lnTo>
                    <a:pt x="823" y="282"/>
                  </a:lnTo>
                  <a:lnTo>
                    <a:pt x="788" y="266"/>
                  </a:lnTo>
                  <a:lnTo>
                    <a:pt x="752" y="268"/>
                  </a:lnTo>
                  <a:lnTo>
                    <a:pt x="721" y="282"/>
                  </a:lnTo>
                  <a:lnTo>
                    <a:pt x="683" y="280"/>
                  </a:lnTo>
                  <a:lnTo>
                    <a:pt x="666" y="266"/>
                  </a:lnTo>
                  <a:lnTo>
                    <a:pt x="642" y="270"/>
                  </a:lnTo>
                  <a:lnTo>
                    <a:pt x="612" y="289"/>
                  </a:lnTo>
                  <a:lnTo>
                    <a:pt x="550" y="280"/>
                  </a:lnTo>
                  <a:lnTo>
                    <a:pt x="481" y="266"/>
                  </a:lnTo>
                  <a:lnTo>
                    <a:pt x="366" y="266"/>
                  </a:lnTo>
                  <a:lnTo>
                    <a:pt x="302" y="280"/>
                  </a:lnTo>
                  <a:lnTo>
                    <a:pt x="207" y="270"/>
                  </a:lnTo>
                  <a:lnTo>
                    <a:pt x="119" y="273"/>
                  </a:lnTo>
                  <a:lnTo>
                    <a:pt x="52" y="237"/>
                  </a:lnTo>
                  <a:lnTo>
                    <a:pt x="21" y="185"/>
                  </a:lnTo>
                  <a:lnTo>
                    <a:pt x="0" y="166"/>
                  </a:lnTo>
                  <a:lnTo>
                    <a:pt x="47" y="175"/>
                  </a:lnTo>
                  <a:lnTo>
                    <a:pt x="133" y="230"/>
                  </a:lnTo>
                  <a:lnTo>
                    <a:pt x="207" y="256"/>
                  </a:lnTo>
                  <a:lnTo>
                    <a:pt x="302" y="263"/>
                  </a:lnTo>
                  <a:lnTo>
                    <a:pt x="395" y="249"/>
                  </a:lnTo>
                  <a:lnTo>
                    <a:pt x="385" y="161"/>
                  </a:lnTo>
                  <a:lnTo>
                    <a:pt x="421" y="237"/>
                  </a:lnTo>
                  <a:lnTo>
                    <a:pt x="454" y="249"/>
                  </a:lnTo>
                  <a:lnTo>
                    <a:pt x="526" y="256"/>
                  </a:lnTo>
                  <a:lnTo>
                    <a:pt x="557" y="261"/>
                  </a:lnTo>
                  <a:lnTo>
                    <a:pt x="597" y="277"/>
                  </a:lnTo>
                  <a:lnTo>
                    <a:pt x="657" y="247"/>
                  </a:lnTo>
                  <a:lnTo>
                    <a:pt x="712" y="270"/>
                  </a:lnTo>
                  <a:lnTo>
                    <a:pt x="723" y="183"/>
                  </a:lnTo>
                  <a:lnTo>
                    <a:pt x="752" y="204"/>
                  </a:lnTo>
                  <a:lnTo>
                    <a:pt x="785" y="239"/>
                  </a:lnTo>
                  <a:lnTo>
                    <a:pt x="819" y="254"/>
                  </a:lnTo>
                  <a:lnTo>
                    <a:pt x="840" y="228"/>
                  </a:lnTo>
                  <a:lnTo>
                    <a:pt x="892" y="209"/>
                  </a:lnTo>
                  <a:lnTo>
                    <a:pt x="928" y="166"/>
                  </a:lnTo>
                  <a:lnTo>
                    <a:pt x="954" y="149"/>
                  </a:lnTo>
                  <a:lnTo>
                    <a:pt x="921" y="71"/>
                  </a:lnTo>
                  <a:lnTo>
                    <a:pt x="859" y="1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7" name="Freeform 480"/>
            <p:cNvSpPr>
              <a:spLocks/>
            </p:cNvSpPr>
            <p:nvPr/>
          </p:nvSpPr>
          <p:spPr bwMode="auto">
            <a:xfrm>
              <a:off x="1361" y="2212"/>
              <a:ext cx="612" cy="211"/>
            </a:xfrm>
            <a:custGeom>
              <a:avLst/>
              <a:gdLst>
                <a:gd name="T0" fmla="*/ 612 w 612"/>
                <a:gd name="T1" fmla="*/ 95 h 211"/>
                <a:gd name="T2" fmla="*/ 491 w 612"/>
                <a:gd name="T3" fmla="*/ 95 h 211"/>
                <a:gd name="T4" fmla="*/ 464 w 612"/>
                <a:gd name="T5" fmla="*/ 90 h 211"/>
                <a:gd name="T6" fmla="*/ 395 w 612"/>
                <a:gd name="T7" fmla="*/ 50 h 211"/>
                <a:gd name="T8" fmla="*/ 288 w 612"/>
                <a:gd name="T9" fmla="*/ 19 h 211"/>
                <a:gd name="T10" fmla="*/ 248 w 612"/>
                <a:gd name="T11" fmla="*/ 19 h 211"/>
                <a:gd name="T12" fmla="*/ 203 w 612"/>
                <a:gd name="T13" fmla="*/ 7 h 211"/>
                <a:gd name="T14" fmla="*/ 155 w 612"/>
                <a:gd name="T15" fmla="*/ 21 h 211"/>
                <a:gd name="T16" fmla="*/ 74 w 612"/>
                <a:gd name="T17" fmla="*/ 21 h 211"/>
                <a:gd name="T18" fmla="*/ 27 w 612"/>
                <a:gd name="T19" fmla="*/ 21 h 211"/>
                <a:gd name="T20" fmla="*/ 24 w 612"/>
                <a:gd name="T21" fmla="*/ 45 h 211"/>
                <a:gd name="T22" fmla="*/ 53 w 612"/>
                <a:gd name="T23" fmla="*/ 71 h 211"/>
                <a:gd name="T24" fmla="*/ 107 w 612"/>
                <a:gd name="T25" fmla="*/ 76 h 211"/>
                <a:gd name="T26" fmla="*/ 210 w 612"/>
                <a:gd name="T27" fmla="*/ 107 h 211"/>
                <a:gd name="T28" fmla="*/ 241 w 612"/>
                <a:gd name="T29" fmla="*/ 123 h 211"/>
                <a:gd name="T30" fmla="*/ 267 w 612"/>
                <a:gd name="T31" fmla="*/ 152 h 211"/>
                <a:gd name="T32" fmla="*/ 348 w 612"/>
                <a:gd name="T33" fmla="*/ 194 h 211"/>
                <a:gd name="T34" fmla="*/ 417 w 612"/>
                <a:gd name="T35" fmla="*/ 206 h 211"/>
                <a:gd name="T36" fmla="*/ 369 w 612"/>
                <a:gd name="T37" fmla="*/ 211 h 211"/>
                <a:gd name="T38" fmla="*/ 260 w 612"/>
                <a:gd name="T39" fmla="*/ 166 h 211"/>
                <a:gd name="T40" fmla="*/ 176 w 612"/>
                <a:gd name="T41" fmla="*/ 114 h 211"/>
                <a:gd name="T42" fmla="*/ 74 w 612"/>
                <a:gd name="T43" fmla="*/ 92 h 211"/>
                <a:gd name="T44" fmla="*/ 22 w 612"/>
                <a:gd name="T45" fmla="*/ 64 h 211"/>
                <a:gd name="T46" fmla="*/ 0 w 612"/>
                <a:gd name="T47" fmla="*/ 45 h 211"/>
                <a:gd name="T48" fmla="*/ 10 w 612"/>
                <a:gd name="T49" fmla="*/ 21 h 211"/>
                <a:gd name="T50" fmla="*/ 17 w 612"/>
                <a:gd name="T51" fmla="*/ 2 h 211"/>
                <a:gd name="T52" fmla="*/ 93 w 612"/>
                <a:gd name="T53" fmla="*/ 12 h 211"/>
                <a:gd name="T54" fmla="*/ 165 w 612"/>
                <a:gd name="T55" fmla="*/ 2 h 211"/>
                <a:gd name="T56" fmla="*/ 260 w 612"/>
                <a:gd name="T57" fmla="*/ 0 h 211"/>
                <a:gd name="T58" fmla="*/ 355 w 612"/>
                <a:gd name="T59" fmla="*/ 16 h 211"/>
                <a:gd name="T60" fmla="*/ 426 w 612"/>
                <a:gd name="T61" fmla="*/ 50 h 211"/>
                <a:gd name="T62" fmla="*/ 493 w 612"/>
                <a:gd name="T63" fmla="*/ 83 h 211"/>
                <a:gd name="T64" fmla="*/ 612 w 612"/>
                <a:gd name="T65" fmla="*/ 83 h 211"/>
                <a:gd name="T66" fmla="*/ 612 w 612"/>
                <a:gd name="T67" fmla="*/ 95 h 211"/>
                <a:gd name="T68" fmla="*/ 612 w 612"/>
                <a:gd name="T69" fmla="*/ 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211"/>
                <a:gd name="T107" fmla="*/ 612 w 61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211">
                  <a:moveTo>
                    <a:pt x="612" y="95"/>
                  </a:moveTo>
                  <a:lnTo>
                    <a:pt x="491" y="95"/>
                  </a:lnTo>
                  <a:lnTo>
                    <a:pt x="464" y="90"/>
                  </a:lnTo>
                  <a:lnTo>
                    <a:pt x="395" y="50"/>
                  </a:lnTo>
                  <a:lnTo>
                    <a:pt x="288" y="19"/>
                  </a:lnTo>
                  <a:lnTo>
                    <a:pt x="248" y="19"/>
                  </a:lnTo>
                  <a:lnTo>
                    <a:pt x="203" y="7"/>
                  </a:lnTo>
                  <a:lnTo>
                    <a:pt x="155" y="21"/>
                  </a:lnTo>
                  <a:lnTo>
                    <a:pt x="74" y="21"/>
                  </a:lnTo>
                  <a:lnTo>
                    <a:pt x="27" y="21"/>
                  </a:lnTo>
                  <a:lnTo>
                    <a:pt x="24" y="45"/>
                  </a:lnTo>
                  <a:lnTo>
                    <a:pt x="53" y="71"/>
                  </a:lnTo>
                  <a:lnTo>
                    <a:pt x="107" y="76"/>
                  </a:lnTo>
                  <a:lnTo>
                    <a:pt x="210" y="107"/>
                  </a:lnTo>
                  <a:lnTo>
                    <a:pt x="241" y="123"/>
                  </a:lnTo>
                  <a:lnTo>
                    <a:pt x="267" y="152"/>
                  </a:lnTo>
                  <a:lnTo>
                    <a:pt x="348" y="194"/>
                  </a:lnTo>
                  <a:lnTo>
                    <a:pt x="417" y="206"/>
                  </a:lnTo>
                  <a:lnTo>
                    <a:pt x="369" y="211"/>
                  </a:lnTo>
                  <a:lnTo>
                    <a:pt x="260" y="166"/>
                  </a:lnTo>
                  <a:lnTo>
                    <a:pt x="176" y="114"/>
                  </a:lnTo>
                  <a:lnTo>
                    <a:pt x="74" y="92"/>
                  </a:lnTo>
                  <a:lnTo>
                    <a:pt x="22" y="64"/>
                  </a:lnTo>
                  <a:lnTo>
                    <a:pt x="0" y="45"/>
                  </a:lnTo>
                  <a:lnTo>
                    <a:pt x="10" y="21"/>
                  </a:lnTo>
                  <a:lnTo>
                    <a:pt x="17" y="2"/>
                  </a:lnTo>
                  <a:lnTo>
                    <a:pt x="93" y="12"/>
                  </a:lnTo>
                  <a:lnTo>
                    <a:pt x="165" y="2"/>
                  </a:lnTo>
                  <a:lnTo>
                    <a:pt x="260" y="0"/>
                  </a:lnTo>
                  <a:lnTo>
                    <a:pt x="355" y="16"/>
                  </a:lnTo>
                  <a:lnTo>
                    <a:pt x="426" y="50"/>
                  </a:lnTo>
                  <a:lnTo>
                    <a:pt x="493" y="83"/>
                  </a:lnTo>
                  <a:lnTo>
                    <a:pt x="612" y="83"/>
                  </a:lnTo>
                  <a:lnTo>
                    <a:pt x="612" y="9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8" name="Freeform 481"/>
            <p:cNvSpPr>
              <a:spLocks/>
            </p:cNvSpPr>
            <p:nvPr/>
          </p:nvSpPr>
          <p:spPr bwMode="auto">
            <a:xfrm>
              <a:off x="1116" y="2316"/>
              <a:ext cx="2573" cy="1168"/>
            </a:xfrm>
            <a:custGeom>
              <a:avLst/>
              <a:gdLst>
                <a:gd name="T0" fmla="*/ 633 w 2573"/>
                <a:gd name="T1" fmla="*/ 131 h 1168"/>
                <a:gd name="T2" fmla="*/ 795 w 2573"/>
                <a:gd name="T3" fmla="*/ 176 h 1168"/>
                <a:gd name="T4" fmla="*/ 900 w 2573"/>
                <a:gd name="T5" fmla="*/ 204 h 1168"/>
                <a:gd name="T6" fmla="*/ 905 w 2573"/>
                <a:gd name="T7" fmla="*/ 90 h 1168"/>
                <a:gd name="T8" fmla="*/ 886 w 2573"/>
                <a:gd name="T9" fmla="*/ 0 h 1168"/>
                <a:gd name="T10" fmla="*/ 938 w 2573"/>
                <a:gd name="T11" fmla="*/ 157 h 1168"/>
                <a:gd name="T12" fmla="*/ 881 w 2573"/>
                <a:gd name="T13" fmla="*/ 235 h 1168"/>
                <a:gd name="T14" fmla="*/ 978 w 2573"/>
                <a:gd name="T15" fmla="*/ 254 h 1168"/>
                <a:gd name="T16" fmla="*/ 1162 w 2573"/>
                <a:gd name="T17" fmla="*/ 271 h 1168"/>
                <a:gd name="T18" fmla="*/ 1459 w 2573"/>
                <a:gd name="T19" fmla="*/ 335 h 1168"/>
                <a:gd name="T20" fmla="*/ 1495 w 2573"/>
                <a:gd name="T21" fmla="*/ 359 h 1168"/>
                <a:gd name="T22" fmla="*/ 1195 w 2573"/>
                <a:gd name="T23" fmla="*/ 306 h 1168"/>
                <a:gd name="T24" fmla="*/ 978 w 2573"/>
                <a:gd name="T25" fmla="*/ 347 h 1168"/>
                <a:gd name="T26" fmla="*/ 588 w 2573"/>
                <a:gd name="T27" fmla="*/ 261 h 1168"/>
                <a:gd name="T28" fmla="*/ 498 w 2573"/>
                <a:gd name="T29" fmla="*/ 321 h 1168"/>
                <a:gd name="T30" fmla="*/ 467 w 2573"/>
                <a:gd name="T31" fmla="*/ 506 h 1168"/>
                <a:gd name="T32" fmla="*/ 545 w 2573"/>
                <a:gd name="T33" fmla="*/ 555 h 1168"/>
                <a:gd name="T34" fmla="*/ 726 w 2573"/>
                <a:gd name="T35" fmla="*/ 591 h 1168"/>
                <a:gd name="T36" fmla="*/ 943 w 2573"/>
                <a:gd name="T37" fmla="*/ 639 h 1168"/>
                <a:gd name="T38" fmla="*/ 1109 w 2573"/>
                <a:gd name="T39" fmla="*/ 698 h 1168"/>
                <a:gd name="T40" fmla="*/ 1459 w 2573"/>
                <a:gd name="T41" fmla="*/ 757 h 1168"/>
                <a:gd name="T42" fmla="*/ 1473 w 2573"/>
                <a:gd name="T43" fmla="*/ 729 h 1168"/>
                <a:gd name="T44" fmla="*/ 1816 w 2573"/>
                <a:gd name="T45" fmla="*/ 710 h 1168"/>
                <a:gd name="T46" fmla="*/ 2206 w 2573"/>
                <a:gd name="T47" fmla="*/ 430 h 1168"/>
                <a:gd name="T48" fmla="*/ 2573 w 2573"/>
                <a:gd name="T49" fmla="*/ 230 h 1168"/>
                <a:gd name="T50" fmla="*/ 2183 w 2573"/>
                <a:gd name="T51" fmla="*/ 489 h 1168"/>
                <a:gd name="T52" fmla="*/ 2087 w 2573"/>
                <a:gd name="T53" fmla="*/ 605 h 1168"/>
                <a:gd name="T54" fmla="*/ 2318 w 2573"/>
                <a:gd name="T55" fmla="*/ 636 h 1168"/>
                <a:gd name="T56" fmla="*/ 2276 w 2573"/>
                <a:gd name="T57" fmla="*/ 653 h 1168"/>
                <a:gd name="T58" fmla="*/ 2183 w 2573"/>
                <a:gd name="T59" fmla="*/ 679 h 1168"/>
                <a:gd name="T60" fmla="*/ 2009 w 2573"/>
                <a:gd name="T61" fmla="*/ 646 h 1168"/>
                <a:gd name="T62" fmla="*/ 1885 w 2573"/>
                <a:gd name="T63" fmla="*/ 741 h 1168"/>
                <a:gd name="T64" fmla="*/ 1823 w 2573"/>
                <a:gd name="T65" fmla="*/ 741 h 1168"/>
                <a:gd name="T66" fmla="*/ 1771 w 2573"/>
                <a:gd name="T67" fmla="*/ 814 h 1168"/>
                <a:gd name="T68" fmla="*/ 1735 w 2573"/>
                <a:gd name="T69" fmla="*/ 919 h 1168"/>
                <a:gd name="T70" fmla="*/ 1740 w 2573"/>
                <a:gd name="T71" fmla="*/ 1014 h 1168"/>
                <a:gd name="T72" fmla="*/ 1745 w 2573"/>
                <a:gd name="T73" fmla="*/ 1056 h 1168"/>
                <a:gd name="T74" fmla="*/ 1728 w 2573"/>
                <a:gd name="T75" fmla="*/ 890 h 1168"/>
                <a:gd name="T76" fmla="*/ 1738 w 2573"/>
                <a:gd name="T77" fmla="*/ 831 h 1168"/>
                <a:gd name="T78" fmla="*/ 1661 w 2573"/>
                <a:gd name="T79" fmla="*/ 947 h 1168"/>
                <a:gd name="T80" fmla="*/ 1097 w 2573"/>
                <a:gd name="T81" fmla="*/ 987 h 1168"/>
                <a:gd name="T82" fmla="*/ 107 w 2573"/>
                <a:gd name="T83" fmla="*/ 1021 h 1168"/>
                <a:gd name="T84" fmla="*/ 917 w 2573"/>
                <a:gd name="T85" fmla="*/ 907 h 1168"/>
                <a:gd name="T86" fmla="*/ 1057 w 2573"/>
                <a:gd name="T87" fmla="*/ 862 h 1168"/>
                <a:gd name="T88" fmla="*/ 814 w 2573"/>
                <a:gd name="T89" fmla="*/ 790 h 1168"/>
                <a:gd name="T90" fmla="*/ 338 w 2573"/>
                <a:gd name="T91" fmla="*/ 660 h 1168"/>
                <a:gd name="T92" fmla="*/ 7 w 2573"/>
                <a:gd name="T93" fmla="*/ 449 h 1168"/>
                <a:gd name="T94" fmla="*/ 91 w 2573"/>
                <a:gd name="T95" fmla="*/ 427 h 1168"/>
                <a:gd name="T96" fmla="*/ 153 w 2573"/>
                <a:gd name="T97" fmla="*/ 482 h 1168"/>
                <a:gd name="T98" fmla="*/ 317 w 2573"/>
                <a:gd name="T99" fmla="*/ 522 h 1168"/>
                <a:gd name="T100" fmla="*/ 452 w 2573"/>
                <a:gd name="T101" fmla="*/ 537 h 1168"/>
                <a:gd name="T102" fmla="*/ 462 w 2573"/>
                <a:gd name="T103" fmla="*/ 378 h 1168"/>
                <a:gd name="T104" fmla="*/ 529 w 2573"/>
                <a:gd name="T105" fmla="*/ 249 h 1168"/>
                <a:gd name="T106" fmla="*/ 610 w 2573"/>
                <a:gd name="T107" fmla="*/ 249 h 1168"/>
                <a:gd name="T108" fmla="*/ 795 w 2573"/>
                <a:gd name="T109" fmla="*/ 313 h 1168"/>
                <a:gd name="T110" fmla="*/ 610 w 2573"/>
                <a:gd name="T111" fmla="*/ 219 h 1168"/>
                <a:gd name="T112" fmla="*/ 481 w 2573"/>
                <a:gd name="T113" fmla="*/ 145 h 1168"/>
                <a:gd name="T114" fmla="*/ 783 w 2573"/>
                <a:gd name="T115" fmla="*/ 256 h 1168"/>
                <a:gd name="T116" fmla="*/ 757 w 2573"/>
                <a:gd name="T117" fmla="*/ 176 h 1168"/>
                <a:gd name="T118" fmla="*/ 583 w 2573"/>
                <a:gd name="T119" fmla="*/ 102 h 1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3"/>
                <a:gd name="T181" fmla="*/ 0 h 1168"/>
                <a:gd name="T182" fmla="*/ 2573 w 2573"/>
                <a:gd name="T183" fmla="*/ 1168 h 1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3" h="1168">
                  <a:moveTo>
                    <a:pt x="583" y="102"/>
                  </a:moveTo>
                  <a:lnTo>
                    <a:pt x="633" y="131"/>
                  </a:lnTo>
                  <a:lnTo>
                    <a:pt x="740" y="157"/>
                  </a:lnTo>
                  <a:lnTo>
                    <a:pt x="795" y="176"/>
                  </a:lnTo>
                  <a:lnTo>
                    <a:pt x="843" y="209"/>
                  </a:lnTo>
                  <a:lnTo>
                    <a:pt x="900" y="204"/>
                  </a:lnTo>
                  <a:lnTo>
                    <a:pt x="917" y="154"/>
                  </a:lnTo>
                  <a:lnTo>
                    <a:pt x="905" y="90"/>
                  </a:lnTo>
                  <a:lnTo>
                    <a:pt x="864" y="0"/>
                  </a:lnTo>
                  <a:lnTo>
                    <a:pt x="886" y="0"/>
                  </a:lnTo>
                  <a:lnTo>
                    <a:pt x="924" y="88"/>
                  </a:lnTo>
                  <a:lnTo>
                    <a:pt x="938" y="157"/>
                  </a:lnTo>
                  <a:lnTo>
                    <a:pt x="917" y="226"/>
                  </a:lnTo>
                  <a:lnTo>
                    <a:pt x="881" y="235"/>
                  </a:lnTo>
                  <a:lnTo>
                    <a:pt x="900" y="264"/>
                  </a:lnTo>
                  <a:lnTo>
                    <a:pt x="978" y="254"/>
                  </a:lnTo>
                  <a:lnTo>
                    <a:pt x="1076" y="271"/>
                  </a:lnTo>
                  <a:lnTo>
                    <a:pt x="1162" y="271"/>
                  </a:lnTo>
                  <a:lnTo>
                    <a:pt x="1276" y="302"/>
                  </a:lnTo>
                  <a:lnTo>
                    <a:pt x="1459" y="335"/>
                  </a:lnTo>
                  <a:lnTo>
                    <a:pt x="1509" y="328"/>
                  </a:lnTo>
                  <a:lnTo>
                    <a:pt x="1495" y="359"/>
                  </a:lnTo>
                  <a:lnTo>
                    <a:pt x="1238" y="356"/>
                  </a:lnTo>
                  <a:lnTo>
                    <a:pt x="1195" y="306"/>
                  </a:lnTo>
                  <a:lnTo>
                    <a:pt x="1047" y="313"/>
                  </a:lnTo>
                  <a:lnTo>
                    <a:pt x="978" y="347"/>
                  </a:lnTo>
                  <a:lnTo>
                    <a:pt x="778" y="332"/>
                  </a:lnTo>
                  <a:lnTo>
                    <a:pt x="588" y="261"/>
                  </a:lnTo>
                  <a:lnTo>
                    <a:pt x="543" y="261"/>
                  </a:lnTo>
                  <a:lnTo>
                    <a:pt x="498" y="321"/>
                  </a:lnTo>
                  <a:lnTo>
                    <a:pt x="469" y="432"/>
                  </a:lnTo>
                  <a:lnTo>
                    <a:pt x="467" y="506"/>
                  </a:lnTo>
                  <a:lnTo>
                    <a:pt x="479" y="541"/>
                  </a:lnTo>
                  <a:lnTo>
                    <a:pt x="545" y="555"/>
                  </a:lnTo>
                  <a:lnTo>
                    <a:pt x="610" y="591"/>
                  </a:lnTo>
                  <a:lnTo>
                    <a:pt x="726" y="591"/>
                  </a:lnTo>
                  <a:lnTo>
                    <a:pt x="864" y="631"/>
                  </a:lnTo>
                  <a:lnTo>
                    <a:pt x="943" y="639"/>
                  </a:lnTo>
                  <a:lnTo>
                    <a:pt x="969" y="617"/>
                  </a:lnTo>
                  <a:lnTo>
                    <a:pt x="1109" y="698"/>
                  </a:lnTo>
                  <a:lnTo>
                    <a:pt x="1221" y="681"/>
                  </a:lnTo>
                  <a:lnTo>
                    <a:pt x="1459" y="757"/>
                  </a:lnTo>
                  <a:lnTo>
                    <a:pt x="1357" y="646"/>
                  </a:lnTo>
                  <a:lnTo>
                    <a:pt x="1473" y="729"/>
                  </a:lnTo>
                  <a:lnTo>
                    <a:pt x="1652" y="752"/>
                  </a:lnTo>
                  <a:lnTo>
                    <a:pt x="1816" y="710"/>
                  </a:lnTo>
                  <a:lnTo>
                    <a:pt x="1911" y="612"/>
                  </a:lnTo>
                  <a:lnTo>
                    <a:pt x="2206" y="430"/>
                  </a:lnTo>
                  <a:lnTo>
                    <a:pt x="2459" y="297"/>
                  </a:lnTo>
                  <a:lnTo>
                    <a:pt x="2573" y="230"/>
                  </a:lnTo>
                  <a:lnTo>
                    <a:pt x="2561" y="266"/>
                  </a:lnTo>
                  <a:lnTo>
                    <a:pt x="2183" y="489"/>
                  </a:lnTo>
                  <a:lnTo>
                    <a:pt x="2078" y="565"/>
                  </a:lnTo>
                  <a:lnTo>
                    <a:pt x="2087" y="605"/>
                  </a:lnTo>
                  <a:lnTo>
                    <a:pt x="2171" y="629"/>
                  </a:lnTo>
                  <a:lnTo>
                    <a:pt x="2318" y="636"/>
                  </a:lnTo>
                  <a:lnTo>
                    <a:pt x="2444" y="679"/>
                  </a:lnTo>
                  <a:lnTo>
                    <a:pt x="2276" y="653"/>
                  </a:lnTo>
                  <a:lnTo>
                    <a:pt x="2235" y="662"/>
                  </a:lnTo>
                  <a:lnTo>
                    <a:pt x="2183" y="679"/>
                  </a:lnTo>
                  <a:lnTo>
                    <a:pt x="2083" y="662"/>
                  </a:lnTo>
                  <a:lnTo>
                    <a:pt x="2009" y="646"/>
                  </a:lnTo>
                  <a:lnTo>
                    <a:pt x="1907" y="703"/>
                  </a:lnTo>
                  <a:lnTo>
                    <a:pt x="1885" y="741"/>
                  </a:lnTo>
                  <a:lnTo>
                    <a:pt x="1885" y="802"/>
                  </a:lnTo>
                  <a:lnTo>
                    <a:pt x="1823" y="741"/>
                  </a:lnTo>
                  <a:lnTo>
                    <a:pt x="1778" y="750"/>
                  </a:lnTo>
                  <a:lnTo>
                    <a:pt x="1771" y="814"/>
                  </a:lnTo>
                  <a:lnTo>
                    <a:pt x="1773" y="866"/>
                  </a:lnTo>
                  <a:lnTo>
                    <a:pt x="1735" y="919"/>
                  </a:lnTo>
                  <a:lnTo>
                    <a:pt x="1728" y="964"/>
                  </a:lnTo>
                  <a:lnTo>
                    <a:pt x="1740" y="1014"/>
                  </a:lnTo>
                  <a:lnTo>
                    <a:pt x="1838" y="1168"/>
                  </a:lnTo>
                  <a:lnTo>
                    <a:pt x="1745" y="1056"/>
                  </a:lnTo>
                  <a:lnTo>
                    <a:pt x="1702" y="959"/>
                  </a:lnTo>
                  <a:lnTo>
                    <a:pt x="1728" y="890"/>
                  </a:lnTo>
                  <a:lnTo>
                    <a:pt x="1745" y="852"/>
                  </a:lnTo>
                  <a:lnTo>
                    <a:pt x="1738" y="831"/>
                  </a:lnTo>
                  <a:lnTo>
                    <a:pt x="1704" y="892"/>
                  </a:lnTo>
                  <a:lnTo>
                    <a:pt x="1661" y="947"/>
                  </a:lnTo>
                  <a:lnTo>
                    <a:pt x="1661" y="987"/>
                  </a:lnTo>
                  <a:lnTo>
                    <a:pt x="1097" y="987"/>
                  </a:lnTo>
                  <a:lnTo>
                    <a:pt x="962" y="1025"/>
                  </a:lnTo>
                  <a:lnTo>
                    <a:pt x="107" y="1021"/>
                  </a:lnTo>
                  <a:lnTo>
                    <a:pt x="117" y="902"/>
                  </a:lnTo>
                  <a:lnTo>
                    <a:pt x="917" y="907"/>
                  </a:lnTo>
                  <a:lnTo>
                    <a:pt x="995" y="900"/>
                  </a:lnTo>
                  <a:lnTo>
                    <a:pt x="1057" y="862"/>
                  </a:lnTo>
                  <a:lnTo>
                    <a:pt x="1076" y="812"/>
                  </a:lnTo>
                  <a:lnTo>
                    <a:pt x="814" y="790"/>
                  </a:lnTo>
                  <a:lnTo>
                    <a:pt x="640" y="769"/>
                  </a:lnTo>
                  <a:lnTo>
                    <a:pt x="338" y="660"/>
                  </a:lnTo>
                  <a:lnTo>
                    <a:pt x="0" y="513"/>
                  </a:lnTo>
                  <a:lnTo>
                    <a:pt x="7" y="449"/>
                  </a:lnTo>
                  <a:lnTo>
                    <a:pt x="91" y="382"/>
                  </a:lnTo>
                  <a:lnTo>
                    <a:pt x="91" y="427"/>
                  </a:lnTo>
                  <a:lnTo>
                    <a:pt x="105" y="463"/>
                  </a:lnTo>
                  <a:lnTo>
                    <a:pt x="153" y="482"/>
                  </a:lnTo>
                  <a:lnTo>
                    <a:pt x="219" y="487"/>
                  </a:lnTo>
                  <a:lnTo>
                    <a:pt x="317" y="522"/>
                  </a:lnTo>
                  <a:lnTo>
                    <a:pt x="391" y="532"/>
                  </a:lnTo>
                  <a:lnTo>
                    <a:pt x="452" y="537"/>
                  </a:lnTo>
                  <a:lnTo>
                    <a:pt x="452" y="463"/>
                  </a:lnTo>
                  <a:lnTo>
                    <a:pt x="462" y="378"/>
                  </a:lnTo>
                  <a:lnTo>
                    <a:pt x="486" y="302"/>
                  </a:lnTo>
                  <a:lnTo>
                    <a:pt x="529" y="249"/>
                  </a:lnTo>
                  <a:lnTo>
                    <a:pt x="569" y="242"/>
                  </a:lnTo>
                  <a:lnTo>
                    <a:pt x="610" y="249"/>
                  </a:lnTo>
                  <a:lnTo>
                    <a:pt x="736" y="304"/>
                  </a:lnTo>
                  <a:lnTo>
                    <a:pt x="795" y="313"/>
                  </a:lnTo>
                  <a:lnTo>
                    <a:pt x="781" y="290"/>
                  </a:lnTo>
                  <a:lnTo>
                    <a:pt x="610" y="219"/>
                  </a:lnTo>
                  <a:lnTo>
                    <a:pt x="495" y="171"/>
                  </a:lnTo>
                  <a:lnTo>
                    <a:pt x="481" y="145"/>
                  </a:lnTo>
                  <a:lnTo>
                    <a:pt x="664" y="221"/>
                  </a:lnTo>
                  <a:lnTo>
                    <a:pt x="783" y="256"/>
                  </a:lnTo>
                  <a:lnTo>
                    <a:pt x="833" y="226"/>
                  </a:lnTo>
                  <a:lnTo>
                    <a:pt x="757" y="176"/>
                  </a:lnTo>
                  <a:lnTo>
                    <a:pt x="610" y="135"/>
                  </a:lnTo>
                  <a:lnTo>
                    <a:pt x="583" y="10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799" name="Freeform 482"/>
            <p:cNvSpPr>
              <a:spLocks/>
            </p:cNvSpPr>
            <p:nvPr/>
          </p:nvSpPr>
          <p:spPr bwMode="auto">
            <a:xfrm>
              <a:off x="1466" y="2326"/>
              <a:ext cx="202" cy="246"/>
            </a:xfrm>
            <a:custGeom>
              <a:avLst/>
              <a:gdLst>
                <a:gd name="T0" fmla="*/ 188 w 202"/>
                <a:gd name="T1" fmla="*/ 246 h 246"/>
                <a:gd name="T2" fmla="*/ 183 w 202"/>
                <a:gd name="T3" fmla="*/ 216 h 246"/>
                <a:gd name="T4" fmla="*/ 138 w 202"/>
                <a:gd name="T5" fmla="*/ 156 h 246"/>
                <a:gd name="T6" fmla="*/ 102 w 202"/>
                <a:gd name="T7" fmla="*/ 123 h 246"/>
                <a:gd name="T8" fmla="*/ 71 w 202"/>
                <a:gd name="T9" fmla="*/ 47 h 246"/>
                <a:gd name="T10" fmla="*/ 67 w 202"/>
                <a:gd name="T11" fmla="*/ 21 h 246"/>
                <a:gd name="T12" fmla="*/ 36 w 202"/>
                <a:gd name="T13" fmla="*/ 12 h 246"/>
                <a:gd name="T14" fmla="*/ 0 w 202"/>
                <a:gd name="T15" fmla="*/ 23 h 246"/>
                <a:gd name="T16" fmla="*/ 7 w 202"/>
                <a:gd name="T17" fmla="*/ 0 h 246"/>
                <a:gd name="T18" fmla="*/ 48 w 202"/>
                <a:gd name="T19" fmla="*/ 0 h 246"/>
                <a:gd name="T20" fmla="*/ 83 w 202"/>
                <a:gd name="T21" fmla="*/ 14 h 246"/>
                <a:gd name="T22" fmla="*/ 93 w 202"/>
                <a:gd name="T23" fmla="*/ 52 h 246"/>
                <a:gd name="T24" fmla="*/ 114 w 202"/>
                <a:gd name="T25" fmla="*/ 114 h 246"/>
                <a:gd name="T26" fmla="*/ 162 w 202"/>
                <a:gd name="T27" fmla="*/ 161 h 246"/>
                <a:gd name="T28" fmla="*/ 202 w 202"/>
                <a:gd name="T29" fmla="*/ 242 h 246"/>
                <a:gd name="T30" fmla="*/ 188 w 202"/>
                <a:gd name="T31" fmla="*/ 246 h 246"/>
                <a:gd name="T32" fmla="*/ 188 w 202"/>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6"/>
                <a:gd name="T53" fmla="*/ 202 w 20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6">
                  <a:moveTo>
                    <a:pt x="188" y="246"/>
                  </a:moveTo>
                  <a:lnTo>
                    <a:pt x="183" y="216"/>
                  </a:lnTo>
                  <a:lnTo>
                    <a:pt x="138" y="156"/>
                  </a:lnTo>
                  <a:lnTo>
                    <a:pt x="102" y="123"/>
                  </a:lnTo>
                  <a:lnTo>
                    <a:pt x="71" y="47"/>
                  </a:lnTo>
                  <a:lnTo>
                    <a:pt x="67" y="21"/>
                  </a:lnTo>
                  <a:lnTo>
                    <a:pt x="36" y="12"/>
                  </a:lnTo>
                  <a:lnTo>
                    <a:pt x="0" y="23"/>
                  </a:lnTo>
                  <a:lnTo>
                    <a:pt x="7" y="0"/>
                  </a:lnTo>
                  <a:lnTo>
                    <a:pt x="48" y="0"/>
                  </a:lnTo>
                  <a:lnTo>
                    <a:pt x="83" y="14"/>
                  </a:lnTo>
                  <a:lnTo>
                    <a:pt x="93" y="52"/>
                  </a:lnTo>
                  <a:lnTo>
                    <a:pt x="114" y="114"/>
                  </a:lnTo>
                  <a:lnTo>
                    <a:pt x="162" y="161"/>
                  </a:lnTo>
                  <a:lnTo>
                    <a:pt x="202" y="242"/>
                  </a:lnTo>
                  <a:lnTo>
                    <a:pt x="188" y="246"/>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0" name="Freeform 483"/>
            <p:cNvSpPr>
              <a:spLocks/>
            </p:cNvSpPr>
            <p:nvPr/>
          </p:nvSpPr>
          <p:spPr bwMode="auto">
            <a:xfrm>
              <a:off x="445" y="2169"/>
              <a:ext cx="1031" cy="335"/>
            </a:xfrm>
            <a:custGeom>
              <a:avLst/>
              <a:gdLst>
                <a:gd name="T0" fmla="*/ 1019 w 1031"/>
                <a:gd name="T1" fmla="*/ 188 h 335"/>
                <a:gd name="T2" fmla="*/ 990 w 1031"/>
                <a:gd name="T3" fmla="*/ 188 h 335"/>
                <a:gd name="T4" fmla="*/ 990 w 1031"/>
                <a:gd name="T5" fmla="*/ 207 h 335"/>
                <a:gd name="T6" fmla="*/ 1019 w 1031"/>
                <a:gd name="T7" fmla="*/ 230 h 335"/>
                <a:gd name="T8" fmla="*/ 1031 w 1031"/>
                <a:gd name="T9" fmla="*/ 268 h 335"/>
                <a:gd name="T10" fmla="*/ 1021 w 1031"/>
                <a:gd name="T11" fmla="*/ 294 h 335"/>
                <a:gd name="T12" fmla="*/ 950 w 1031"/>
                <a:gd name="T13" fmla="*/ 323 h 335"/>
                <a:gd name="T14" fmla="*/ 904 w 1031"/>
                <a:gd name="T15" fmla="*/ 335 h 335"/>
                <a:gd name="T16" fmla="*/ 757 w 1031"/>
                <a:gd name="T17" fmla="*/ 335 h 335"/>
                <a:gd name="T18" fmla="*/ 645 w 1031"/>
                <a:gd name="T19" fmla="*/ 309 h 335"/>
                <a:gd name="T20" fmla="*/ 559 w 1031"/>
                <a:gd name="T21" fmla="*/ 278 h 335"/>
                <a:gd name="T22" fmla="*/ 10 w 1031"/>
                <a:gd name="T23" fmla="*/ 21 h 335"/>
                <a:gd name="T24" fmla="*/ 0 w 1031"/>
                <a:gd name="T25" fmla="*/ 0 h 335"/>
                <a:gd name="T26" fmla="*/ 619 w 1031"/>
                <a:gd name="T27" fmla="*/ 282 h 335"/>
                <a:gd name="T28" fmla="*/ 712 w 1031"/>
                <a:gd name="T29" fmla="*/ 309 h 335"/>
                <a:gd name="T30" fmla="*/ 859 w 1031"/>
                <a:gd name="T31" fmla="*/ 318 h 335"/>
                <a:gd name="T32" fmla="*/ 950 w 1031"/>
                <a:gd name="T33" fmla="*/ 304 h 335"/>
                <a:gd name="T34" fmla="*/ 997 w 1031"/>
                <a:gd name="T35" fmla="*/ 292 h 335"/>
                <a:gd name="T36" fmla="*/ 1004 w 1031"/>
                <a:gd name="T37" fmla="*/ 252 h 335"/>
                <a:gd name="T38" fmla="*/ 976 w 1031"/>
                <a:gd name="T39" fmla="*/ 218 h 335"/>
                <a:gd name="T40" fmla="*/ 971 w 1031"/>
                <a:gd name="T41" fmla="*/ 190 h 335"/>
                <a:gd name="T42" fmla="*/ 976 w 1031"/>
                <a:gd name="T43" fmla="*/ 173 h 335"/>
                <a:gd name="T44" fmla="*/ 1031 w 1031"/>
                <a:gd name="T45" fmla="*/ 157 h 335"/>
                <a:gd name="T46" fmla="*/ 1019 w 1031"/>
                <a:gd name="T47" fmla="*/ 188 h 335"/>
                <a:gd name="T48" fmla="*/ 1019 w 1031"/>
                <a:gd name="T49" fmla="*/ 18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335"/>
                <a:gd name="T77" fmla="*/ 1031 w 1031"/>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335">
                  <a:moveTo>
                    <a:pt x="1019" y="188"/>
                  </a:moveTo>
                  <a:lnTo>
                    <a:pt x="990" y="188"/>
                  </a:lnTo>
                  <a:lnTo>
                    <a:pt x="990" y="207"/>
                  </a:lnTo>
                  <a:lnTo>
                    <a:pt x="1019" y="230"/>
                  </a:lnTo>
                  <a:lnTo>
                    <a:pt x="1031" y="268"/>
                  </a:lnTo>
                  <a:lnTo>
                    <a:pt x="1021" y="294"/>
                  </a:lnTo>
                  <a:lnTo>
                    <a:pt x="950" y="323"/>
                  </a:lnTo>
                  <a:lnTo>
                    <a:pt x="904" y="335"/>
                  </a:lnTo>
                  <a:lnTo>
                    <a:pt x="757" y="335"/>
                  </a:lnTo>
                  <a:lnTo>
                    <a:pt x="645" y="309"/>
                  </a:lnTo>
                  <a:lnTo>
                    <a:pt x="559" y="278"/>
                  </a:lnTo>
                  <a:lnTo>
                    <a:pt x="10" y="21"/>
                  </a:lnTo>
                  <a:lnTo>
                    <a:pt x="0" y="0"/>
                  </a:lnTo>
                  <a:lnTo>
                    <a:pt x="619" y="282"/>
                  </a:lnTo>
                  <a:lnTo>
                    <a:pt x="712" y="309"/>
                  </a:lnTo>
                  <a:lnTo>
                    <a:pt x="859" y="318"/>
                  </a:lnTo>
                  <a:lnTo>
                    <a:pt x="950" y="304"/>
                  </a:lnTo>
                  <a:lnTo>
                    <a:pt x="997" y="292"/>
                  </a:lnTo>
                  <a:lnTo>
                    <a:pt x="1004" y="252"/>
                  </a:lnTo>
                  <a:lnTo>
                    <a:pt x="976" y="218"/>
                  </a:lnTo>
                  <a:lnTo>
                    <a:pt x="971" y="190"/>
                  </a:lnTo>
                  <a:lnTo>
                    <a:pt x="976" y="173"/>
                  </a:lnTo>
                  <a:lnTo>
                    <a:pt x="1031" y="157"/>
                  </a:lnTo>
                  <a:lnTo>
                    <a:pt x="1019" y="18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1" name="Freeform 484"/>
            <p:cNvSpPr>
              <a:spLocks/>
            </p:cNvSpPr>
            <p:nvPr/>
          </p:nvSpPr>
          <p:spPr bwMode="auto">
            <a:xfrm>
              <a:off x="990" y="2430"/>
              <a:ext cx="317" cy="313"/>
            </a:xfrm>
            <a:custGeom>
              <a:avLst/>
              <a:gdLst>
                <a:gd name="T0" fmla="*/ 17 w 317"/>
                <a:gd name="T1" fmla="*/ 2 h 313"/>
                <a:gd name="T2" fmla="*/ 29 w 317"/>
                <a:gd name="T3" fmla="*/ 71 h 313"/>
                <a:gd name="T4" fmla="*/ 62 w 317"/>
                <a:gd name="T5" fmla="*/ 107 h 313"/>
                <a:gd name="T6" fmla="*/ 157 w 317"/>
                <a:gd name="T7" fmla="*/ 150 h 313"/>
                <a:gd name="T8" fmla="*/ 238 w 317"/>
                <a:gd name="T9" fmla="*/ 166 h 313"/>
                <a:gd name="T10" fmla="*/ 302 w 317"/>
                <a:gd name="T11" fmla="*/ 169 h 313"/>
                <a:gd name="T12" fmla="*/ 317 w 317"/>
                <a:gd name="T13" fmla="*/ 183 h 313"/>
                <a:gd name="T14" fmla="*/ 243 w 317"/>
                <a:gd name="T15" fmla="*/ 183 h 313"/>
                <a:gd name="T16" fmla="*/ 236 w 317"/>
                <a:gd name="T17" fmla="*/ 216 h 313"/>
                <a:gd name="T18" fmla="*/ 250 w 317"/>
                <a:gd name="T19" fmla="*/ 268 h 313"/>
                <a:gd name="T20" fmla="*/ 307 w 317"/>
                <a:gd name="T21" fmla="*/ 278 h 313"/>
                <a:gd name="T22" fmla="*/ 307 w 317"/>
                <a:gd name="T23" fmla="*/ 313 h 313"/>
                <a:gd name="T24" fmla="*/ 264 w 317"/>
                <a:gd name="T25" fmla="*/ 301 h 313"/>
                <a:gd name="T26" fmla="*/ 221 w 317"/>
                <a:gd name="T27" fmla="*/ 261 h 313"/>
                <a:gd name="T28" fmla="*/ 212 w 317"/>
                <a:gd name="T29" fmla="*/ 199 h 313"/>
                <a:gd name="T30" fmla="*/ 200 w 317"/>
                <a:gd name="T31" fmla="*/ 176 h 313"/>
                <a:gd name="T32" fmla="*/ 62 w 317"/>
                <a:gd name="T33" fmla="*/ 128 h 313"/>
                <a:gd name="T34" fmla="*/ 10 w 317"/>
                <a:gd name="T35" fmla="*/ 86 h 313"/>
                <a:gd name="T36" fmla="*/ 0 w 317"/>
                <a:gd name="T37" fmla="*/ 38 h 313"/>
                <a:gd name="T38" fmla="*/ 0 w 317"/>
                <a:gd name="T39" fmla="*/ 0 h 313"/>
                <a:gd name="T40" fmla="*/ 17 w 317"/>
                <a:gd name="T41" fmla="*/ 2 h 313"/>
                <a:gd name="T42" fmla="*/ 17 w 317"/>
                <a:gd name="T43" fmla="*/ 2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
                <a:gd name="T67" fmla="*/ 0 h 313"/>
                <a:gd name="T68" fmla="*/ 317 w 317"/>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 h="313">
                  <a:moveTo>
                    <a:pt x="17" y="2"/>
                  </a:moveTo>
                  <a:lnTo>
                    <a:pt x="29" y="71"/>
                  </a:lnTo>
                  <a:lnTo>
                    <a:pt x="62" y="107"/>
                  </a:lnTo>
                  <a:lnTo>
                    <a:pt x="157" y="150"/>
                  </a:lnTo>
                  <a:lnTo>
                    <a:pt x="238" y="166"/>
                  </a:lnTo>
                  <a:lnTo>
                    <a:pt x="302" y="169"/>
                  </a:lnTo>
                  <a:lnTo>
                    <a:pt x="317" y="183"/>
                  </a:lnTo>
                  <a:lnTo>
                    <a:pt x="243" y="183"/>
                  </a:lnTo>
                  <a:lnTo>
                    <a:pt x="236" y="216"/>
                  </a:lnTo>
                  <a:lnTo>
                    <a:pt x="250" y="268"/>
                  </a:lnTo>
                  <a:lnTo>
                    <a:pt x="307" y="278"/>
                  </a:lnTo>
                  <a:lnTo>
                    <a:pt x="307" y="313"/>
                  </a:lnTo>
                  <a:lnTo>
                    <a:pt x="264" y="301"/>
                  </a:lnTo>
                  <a:lnTo>
                    <a:pt x="221" y="261"/>
                  </a:lnTo>
                  <a:lnTo>
                    <a:pt x="212" y="199"/>
                  </a:lnTo>
                  <a:lnTo>
                    <a:pt x="200" y="176"/>
                  </a:lnTo>
                  <a:lnTo>
                    <a:pt x="62" y="128"/>
                  </a:lnTo>
                  <a:lnTo>
                    <a:pt x="10" y="86"/>
                  </a:lnTo>
                  <a:lnTo>
                    <a:pt x="0" y="38"/>
                  </a:lnTo>
                  <a:lnTo>
                    <a:pt x="0" y="0"/>
                  </a:lnTo>
                  <a:lnTo>
                    <a:pt x="17"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2" name="Freeform 485"/>
            <p:cNvSpPr>
              <a:spLocks/>
            </p:cNvSpPr>
            <p:nvPr/>
          </p:nvSpPr>
          <p:spPr bwMode="auto">
            <a:xfrm>
              <a:off x="1526" y="1993"/>
              <a:ext cx="119" cy="224"/>
            </a:xfrm>
            <a:custGeom>
              <a:avLst/>
              <a:gdLst>
                <a:gd name="T0" fmla="*/ 119 w 119"/>
                <a:gd name="T1" fmla="*/ 15 h 224"/>
                <a:gd name="T2" fmla="*/ 88 w 119"/>
                <a:gd name="T3" fmla="*/ 22 h 224"/>
                <a:gd name="T4" fmla="*/ 35 w 119"/>
                <a:gd name="T5" fmla="*/ 91 h 224"/>
                <a:gd name="T6" fmla="*/ 19 w 119"/>
                <a:gd name="T7" fmla="*/ 150 h 224"/>
                <a:gd name="T8" fmla="*/ 33 w 119"/>
                <a:gd name="T9" fmla="*/ 219 h 224"/>
                <a:gd name="T10" fmla="*/ 14 w 119"/>
                <a:gd name="T11" fmla="*/ 224 h 224"/>
                <a:gd name="T12" fmla="*/ 0 w 119"/>
                <a:gd name="T13" fmla="*/ 155 h 224"/>
                <a:gd name="T14" fmla="*/ 4 w 119"/>
                <a:gd name="T15" fmla="*/ 110 h 224"/>
                <a:gd name="T16" fmla="*/ 33 w 119"/>
                <a:gd name="T17" fmla="*/ 62 h 224"/>
                <a:gd name="T18" fmla="*/ 76 w 119"/>
                <a:gd name="T19" fmla="*/ 17 h 224"/>
                <a:gd name="T20" fmla="*/ 92 w 119"/>
                <a:gd name="T21" fmla="*/ 0 h 224"/>
                <a:gd name="T22" fmla="*/ 119 w 119"/>
                <a:gd name="T23" fmla="*/ 15 h 224"/>
                <a:gd name="T24" fmla="*/ 119 w 119"/>
                <a:gd name="T25" fmla="*/ 15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4"/>
                <a:gd name="T41" fmla="*/ 119 w 119"/>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4">
                  <a:moveTo>
                    <a:pt x="119" y="15"/>
                  </a:moveTo>
                  <a:lnTo>
                    <a:pt x="88" y="22"/>
                  </a:lnTo>
                  <a:lnTo>
                    <a:pt x="35" y="91"/>
                  </a:lnTo>
                  <a:lnTo>
                    <a:pt x="19" y="150"/>
                  </a:lnTo>
                  <a:lnTo>
                    <a:pt x="33" y="219"/>
                  </a:lnTo>
                  <a:lnTo>
                    <a:pt x="14" y="224"/>
                  </a:lnTo>
                  <a:lnTo>
                    <a:pt x="0" y="155"/>
                  </a:lnTo>
                  <a:lnTo>
                    <a:pt x="4" y="110"/>
                  </a:lnTo>
                  <a:lnTo>
                    <a:pt x="33" y="62"/>
                  </a:lnTo>
                  <a:lnTo>
                    <a:pt x="76" y="17"/>
                  </a:lnTo>
                  <a:lnTo>
                    <a:pt x="92" y="0"/>
                  </a:lnTo>
                  <a:lnTo>
                    <a:pt x="119"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803" name="Freeform 486"/>
            <p:cNvSpPr>
              <a:spLocks/>
            </p:cNvSpPr>
            <p:nvPr/>
          </p:nvSpPr>
          <p:spPr bwMode="auto">
            <a:xfrm>
              <a:off x="1214" y="1899"/>
              <a:ext cx="409" cy="329"/>
            </a:xfrm>
            <a:custGeom>
              <a:avLst/>
              <a:gdLst>
                <a:gd name="T0" fmla="*/ 409 w 409"/>
                <a:gd name="T1" fmla="*/ 106 h 329"/>
                <a:gd name="T2" fmla="*/ 285 w 409"/>
                <a:gd name="T3" fmla="*/ 64 h 329"/>
                <a:gd name="T4" fmla="*/ 214 w 409"/>
                <a:gd name="T5" fmla="*/ 16 h 329"/>
                <a:gd name="T6" fmla="*/ 159 w 409"/>
                <a:gd name="T7" fmla="*/ 23 h 329"/>
                <a:gd name="T8" fmla="*/ 143 w 409"/>
                <a:gd name="T9" fmla="*/ 40 h 329"/>
                <a:gd name="T10" fmla="*/ 95 w 409"/>
                <a:gd name="T11" fmla="*/ 45 h 329"/>
                <a:gd name="T12" fmla="*/ 81 w 409"/>
                <a:gd name="T13" fmla="*/ 64 h 329"/>
                <a:gd name="T14" fmla="*/ 55 w 409"/>
                <a:gd name="T15" fmla="*/ 92 h 329"/>
                <a:gd name="T16" fmla="*/ 19 w 409"/>
                <a:gd name="T17" fmla="*/ 147 h 329"/>
                <a:gd name="T18" fmla="*/ 19 w 409"/>
                <a:gd name="T19" fmla="*/ 175 h 329"/>
                <a:gd name="T20" fmla="*/ 43 w 409"/>
                <a:gd name="T21" fmla="*/ 199 h 329"/>
                <a:gd name="T22" fmla="*/ 52 w 409"/>
                <a:gd name="T23" fmla="*/ 265 h 329"/>
                <a:gd name="T24" fmla="*/ 85 w 409"/>
                <a:gd name="T25" fmla="*/ 289 h 329"/>
                <a:gd name="T26" fmla="*/ 143 w 409"/>
                <a:gd name="T27" fmla="*/ 291 h 329"/>
                <a:gd name="T28" fmla="*/ 202 w 409"/>
                <a:gd name="T29" fmla="*/ 313 h 329"/>
                <a:gd name="T30" fmla="*/ 293 w 409"/>
                <a:gd name="T31" fmla="*/ 325 h 329"/>
                <a:gd name="T32" fmla="*/ 207 w 409"/>
                <a:gd name="T33" fmla="*/ 329 h 329"/>
                <a:gd name="T34" fmla="*/ 93 w 409"/>
                <a:gd name="T35" fmla="*/ 301 h 329"/>
                <a:gd name="T36" fmla="*/ 52 w 409"/>
                <a:gd name="T37" fmla="*/ 284 h 329"/>
                <a:gd name="T38" fmla="*/ 33 w 409"/>
                <a:gd name="T39" fmla="*/ 251 h 329"/>
                <a:gd name="T40" fmla="*/ 31 w 409"/>
                <a:gd name="T41" fmla="*/ 213 h 329"/>
                <a:gd name="T42" fmla="*/ 2 w 409"/>
                <a:gd name="T43" fmla="*/ 182 h 329"/>
                <a:gd name="T44" fmla="*/ 0 w 409"/>
                <a:gd name="T45" fmla="*/ 149 h 329"/>
                <a:gd name="T46" fmla="*/ 43 w 409"/>
                <a:gd name="T47" fmla="*/ 83 h 329"/>
                <a:gd name="T48" fmla="*/ 62 w 409"/>
                <a:gd name="T49" fmla="*/ 64 h 329"/>
                <a:gd name="T50" fmla="*/ 81 w 409"/>
                <a:gd name="T51" fmla="*/ 30 h 329"/>
                <a:gd name="T52" fmla="*/ 131 w 409"/>
                <a:gd name="T53" fmla="*/ 28 h 329"/>
                <a:gd name="T54" fmla="*/ 143 w 409"/>
                <a:gd name="T55" fmla="*/ 11 h 329"/>
                <a:gd name="T56" fmla="*/ 176 w 409"/>
                <a:gd name="T57" fmla="*/ 0 h 329"/>
                <a:gd name="T58" fmla="*/ 238 w 409"/>
                <a:gd name="T59" fmla="*/ 7 h 329"/>
                <a:gd name="T60" fmla="*/ 295 w 409"/>
                <a:gd name="T61" fmla="*/ 52 h 329"/>
                <a:gd name="T62" fmla="*/ 376 w 409"/>
                <a:gd name="T63" fmla="*/ 78 h 329"/>
                <a:gd name="T64" fmla="*/ 409 w 409"/>
                <a:gd name="T65" fmla="*/ 106 h 329"/>
                <a:gd name="T66" fmla="*/ 409 w 409"/>
                <a:gd name="T67" fmla="*/ 106 h 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9"/>
                <a:gd name="T104" fmla="*/ 409 w 409"/>
                <a:gd name="T105" fmla="*/ 329 h 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9">
                  <a:moveTo>
                    <a:pt x="409" y="106"/>
                  </a:moveTo>
                  <a:lnTo>
                    <a:pt x="285" y="64"/>
                  </a:lnTo>
                  <a:lnTo>
                    <a:pt x="214" y="16"/>
                  </a:lnTo>
                  <a:lnTo>
                    <a:pt x="159" y="23"/>
                  </a:lnTo>
                  <a:lnTo>
                    <a:pt x="143" y="40"/>
                  </a:lnTo>
                  <a:lnTo>
                    <a:pt x="95" y="45"/>
                  </a:lnTo>
                  <a:lnTo>
                    <a:pt x="81" y="64"/>
                  </a:lnTo>
                  <a:lnTo>
                    <a:pt x="55" y="92"/>
                  </a:lnTo>
                  <a:lnTo>
                    <a:pt x="19" y="147"/>
                  </a:lnTo>
                  <a:lnTo>
                    <a:pt x="19" y="175"/>
                  </a:lnTo>
                  <a:lnTo>
                    <a:pt x="43" y="199"/>
                  </a:lnTo>
                  <a:lnTo>
                    <a:pt x="52" y="265"/>
                  </a:lnTo>
                  <a:lnTo>
                    <a:pt x="85" y="289"/>
                  </a:lnTo>
                  <a:lnTo>
                    <a:pt x="143" y="291"/>
                  </a:lnTo>
                  <a:lnTo>
                    <a:pt x="202" y="313"/>
                  </a:lnTo>
                  <a:lnTo>
                    <a:pt x="293" y="325"/>
                  </a:lnTo>
                  <a:lnTo>
                    <a:pt x="207" y="329"/>
                  </a:lnTo>
                  <a:lnTo>
                    <a:pt x="93" y="301"/>
                  </a:lnTo>
                  <a:lnTo>
                    <a:pt x="52" y="284"/>
                  </a:lnTo>
                  <a:lnTo>
                    <a:pt x="33" y="251"/>
                  </a:lnTo>
                  <a:lnTo>
                    <a:pt x="31" y="213"/>
                  </a:lnTo>
                  <a:lnTo>
                    <a:pt x="2" y="182"/>
                  </a:lnTo>
                  <a:lnTo>
                    <a:pt x="0" y="149"/>
                  </a:lnTo>
                  <a:lnTo>
                    <a:pt x="43" y="83"/>
                  </a:lnTo>
                  <a:lnTo>
                    <a:pt x="62" y="64"/>
                  </a:lnTo>
                  <a:lnTo>
                    <a:pt x="81" y="30"/>
                  </a:lnTo>
                  <a:lnTo>
                    <a:pt x="131" y="28"/>
                  </a:lnTo>
                  <a:lnTo>
                    <a:pt x="143" y="11"/>
                  </a:lnTo>
                  <a:lnTo>
                    <a:pt x="176" y="0"/>
                  </a:lnTo>
                  <a:lnTo>
                    <a:pt x="238" y="7"/>
                  </a:lnTo>
                  <a:lnTo>
                    <a:pt x="295" y="52"/>
                  </a:lnTo>
                  <a:lnTo>
                    <a:pt x="376" y="78"/>
                  </a:lnTo>
                  <a:lnTo>
                    <a:pt x="409" y="106"/>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65" name="Picture 272" descr="C:\Users\John\AppData\Local\Microsoft\Windows\Temporary Internet Files\Content.IE5\ZALENBS3\MCj04314990000[1].png"/>
          <p:cNvPicPr>
            <a:picLocks noChangeAspect="1" noChangeArrowheads="1"/>
          </p:cNvPicPr>
          <p:nvPr/>
        </p:nvPicPr>
        <p:blipFill>
          <a:blip r:embed="rId4"/>
          <a:srcRect/>
          <a:stretch>
            <a:fillRect/>
          </a:stretch>
        </p:blipFill>
        <p:spPr bwMode="auto">
          <a:xfrm>
            <a:off x="5257800" y="4495800"/>
            <a:ext cx="609600" cy="609600"/>
          </a:xfrm>
          <a:prstGeom prst="rect">
            <a:avLst/>
          </a:prstGeom>
          <a:noFill/>
          <a:ln w="9525">
            <a:noFill/>
            <a:miter lim="800000"/>
            <a:headEnd/>
            <a:tailEnd/>
          </a:ln>
        </p:spPr>
      </p:pic>
      <p:sp>
        <p:nvSpPr>
          <p:cNvPr id="23566" name="mainfrm"/>
          <p:cNvSpPr>
            <a:spLocks noEditPoints="1" noChangeArrowheads="1"/>
          </p:cNvSpPr>
          <p:nvPr/>
        </p:nvSpPr>
        <p:spPr bwMode="auto">
          <a:xfrm>
            <a:off x="5867400" y="4267200"/>
            <a:ext cx="304800" cy="762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67" name="computr3"/>
          <p:cNvSpPr>
            <a:spLocks noEditPoints="1" noChangeArrowheads="1"/>
          </p:cNvSpPr>
          <p:nvPr/>
        </p:nvSpPr>
        <p:spPr bwMode="auto">
          <a:xfrm>
            <a:off x="6477000" y="3429000"/>
            <a:ext cx="5334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17" name="Straight Connector 216"/>
          <p:cNvCxnSpPr/>
          <p:nvPr/>
        </p:nvCxnSpPr>
        <p:spPr>
          <a:xfrm flipV="1">
            <a:off x="6324600" y="3962400"/>
            <a:ext cx="304800" cy="2286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5943600" y="2895600"/>
            <a:ext cx="5334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6401594" y="2971006"/>
            <a:ext cx="6096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7086600" y="3124200"/>
            <a:ext cx="3048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86600" y="3657600"/>
            <a:ext cx="457200"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010400" y="3886200"/>
            <a:ext cx="457200" cy="381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574" name="computr3"/>
          <p:cNvSpPr>
            <a:spLocks noEditPoints="1" noChangeArrowheads="1"/>
          </p:cNvSpPr>
          <p:nvPr/>
        </p:nvSpPr>
        <p:spPr bwMode="auto">
          <a:xfrm>
            <a:off x="5486400" y="25146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5" name="computr3"/>
          <p:cNvSpPr>
            <a:spLocks noEditPoints="1" noChangeArrowheads="1"/>
          </p:cNvSpPr>
          <p:nvPr/>
        </p:nvSpPr>
        <p:spPr bwMode="auto">
          <a:xfrm>
            <a:off x="6477000" y="22098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6" name="computr3"/>
          <p:cNvSpPr>
            <a:spLocks noEditPoints="1" noChangeArrowheads="1"/>
          </p:cNvSpPr>
          <p:nvPr/>
        </p:nvSpPr>
        <p:spPr bwMode="auto">
          <a:xfrm>
            <a:off x="7467600" y="2667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7" name="computr3"/>
          <p:cNvSpPr>
            <a:spLocks noEditPoints="1" noChangeArrowheads="1"/>
          </p:cNvSpPr>
          <p:nvPr/>
        </p:nvSpPr>
        <p:spPr bwMode="auto">
          <a:xfrm>
            <a:off x="7696200" y="35052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sp>
        <p:nvSpPr>
          <p:cNvPr id="23578" name="computr3"/>
          <p:cNvSpPr>
            <a:spLocks noEditPoints="1" noChangeArrowheads="1"/>
          </p:cNvSpPr>
          <p:nvPr/>
        </p:nvSpPr>
        <p:spPr bwMode="auto">
          <a:xfrm>
            <a:off x="7543800" y="4191000"/>
            <a:ext cx="381000" cy="304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chemeClr val="tx1"/>
          </a:solidFill>
          <a:ln w="9525">
            <a:solidFill>
              <a:srgbClr val="000000"/>
            </a:solidFill>
            <a:miter lim="800000"/>
            <a:headEnd/>
            <a:tailEnd/>
          </a:ln>
        </p:spPr>
        <p:txBody>
          <a:bodyPr/>
          <a:lstStyle/>
          <a:p>
            <a:endParaRPr lang="en-US">
              <a:latin typeface="Calibri" pitchFamily="34" charset="0"/>
            </a:endParaRPr>
          </a:p>
        </p:txBody>
      </p:sp>
      <p:cxnSp>
        <p:nvCxnSpPr>
          <p:cNvPr id="228" name="Straight Connector 227"/>
          <p:cNvCxnSpPr/>
          <p:nvPr/>
        </p:nvCxnSpPr>
        <p:spPr>
          <a:xfrm>
            <a:off x="5486400" y="5943600"/>
            <a:ext cx="3810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3580" name="Text Box 10"/>
          <p:cNvSpPr txBox="1">
            <a:spLocks noChangeArrowheads="1"/>
          </p:cNvSpPr>
          <p:nvPr/>
        </p:nvSpPr>
        <p:spPr bwMode="auto">
          <a:xfrm>
            <a:off x="6400800" y="4724400"/>
            <a:ext cx="1716088" cy="785813"/>
          </a:xfrm>
          <a:prstGeom prst="rect">
            <a:avLst/>
          </a:prstGeom>
          <a:noFill/>
          <a:ln w="9525">
            <a:noFill/>
            <a:miter lim="800000"/>
            <a:headEnd/>
            <a:tailEnd/>
          </a:ln>
        </p:spPr>
        <p:txBody>
          <a:bodyPr/>
          <a:lstStyle/>
          <a:p>
            <a:pPr>
              <a:spcAft>
                <a:spcPts val="1000"/>
              </a:spcAft>
            </a:pPr>
            <a:r>
              <a:rPr lang="en-US" sz="1600" b="1" dirty="0">
                <a:solidFill>
                  <a:srgbClr val="000000"/>
                </a:solidFill>
                <a:latin typeface="Calibri" pitchFamily="34" charset="0"/>
              </a:rPr>
              <a:t>Internal Network</a:t>
            </a:r>
            <a:endParaRPr lang="en-US" dirty="0">
              <a:solidFill>
                <a:srgbClr val="000000"/>
              </a:solidFill>
            </a:endParaRPr>
          </a:p>
        </p:txBody>
      </p:sp>
      <p:sp>
        <p:nvSpPr>
          <p:cNvPr id="23581" name="Text Box 11"/>
          <p:cNvSpPr txBox="1">
            <a:spLocks noChangeArrowheads="1"/>
          </p:cNvSpPr>
          <p:nvPr/>
        </p:nvSpPr>
        <p:spPr bwMode="auto">
          <a:xfrm>
            <a:off x="2133600" y="5791200"/>
            <a:ext cx="1447800"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TQ Fusion Center</a:t>
            </a:r>
            <a:endParaRPr lang="en-US">
              <a:solidFill>
                <a:srgbClr val="000000"/>
              </a:solidFill>
            </a:endParaRPr>
          </a:p>
        </p:txBody>
      </p:sp>
      <p:sp>
        <p:nvSpPr>
          <p:cNvPr id="23582" name="Text Box 12"/>
          <p:cNvSpPr txBox="1">
            <a:spLocks noChangeArrowheads="1"/>
          </p:cNvSpPr>
          <p:nvPr/>
        </p:nvSpPr>
        <p:spPr bwMode="auto">
          <a:xfrm>
            <a:off x="6019800" y="5791200"/>
            <a:ext cx="1611313" cy="304800"/>
          </a:xfrm>
          <a:prstGeom prst="rect">
            <a:avLst/>
          </a:prstGeom>
          <a:noFill/>
          <a:ln w="9525">
            <a:noFill/>
            <a:miter lim="800000"/>
            <a:headEnd/>
            <a:tailEnd/>
          </a:ln>
        </p:spPr>
        <p:txBody>
          <a:bodyPr/>
          <a:lstStyle/>
          <a:p>
            <a:pPr>
              <a:spcAft>
                <a:spcPts val="1000"/>
              </a:spcAft>
            </a:pPr>
            <a:r>
              <a:rPr lang="en-US" sz="1100" b="1">
                <a:solidFill>
                  <a:srgbClr val="000000"/>
                </a:solidFill>
                <a:latin typeface="Calibri" pitchFamily="34" charset="0"/>
              </a:rPr>
              <a:t>Secure VPN Connections</a:t>
            </a:r>
            <a:endParaRPr lang="en-US">
              <a:solidFill>
                <a:srgbClr val="000000"/>
              </a:solidFill>
            </a:endParaRPr>
          </a:p>
        </p:txBody>
      </p:sp>
      <p:pic>
        <p:nvPicPr>
          <p:cNvPr id="232" name="Picture 231"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810000" y="4267200"/>
            <a:ext cx="457200" cy="460248"/>
          </a:xfrm>
          <a:prstGeom prst="rect">
            <a:avLst/>
          </a:prstGeom>
          <a:noFill/>
          <a:scene3d>
            <a:camera prst="orthographicFront">
              <a:rot lat="655665" lon="11667493" rev="365530"/>
            </a:camera>
            <a:lightRig rig="threePt" dir="t"/>
          </a:scene3d>
        </p:spPr>
      </p:pic>
      <p:pic>
        <p:nvPicPr>
          <p:cNvPr id="233" name="Picture 232"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048000" y="1905000"/>
            <a:ext cx="457200" cy="460248"/>
          </a:xfrm>
          <a:prstGeom prst="rect">
            <a:avLst/>
          </a:prstGeom>
          <a:noFill/>
          <a:scene3d>
            <a:camera prst="orthographicFront">
              <a:rot lat="655665" lon="11667493" rev="365530"/>
            </a:camera>
            <a:lightRig rig="threePt" dir="t"/>
          </a:scene3d>
        </p:spPr>
      </p:pic>
      <p:pic>
        <p:nvPicPr>
          <p:cNvPr id="234" name="Picture 233"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200400" y="2667000"/>
            <a:ext cx="533400" cy="536956"/>
          </a:xfrm>
          <a:prstGeom prst="rect">
            <a:avLst/>
          </a:prstGeom>
          <a:noFill/>
          <a:scene3d>
            <a:camera prst="orthographicFront">
              <a:rot lat="655665" lon="11667493" rev="365530"/>
            </a:camera>
            <a:lightRig rig="threePt" dir="t"/>
          </a:scene3d>
        </p:spPr>
      </p:pic>
      <p:pic>
        <p:nvPicPr>
          <p:cNvPr id="235" name="Picture 234" descr="C:\Users\John\AppData\Local\Microsoft\Windows\Temporary Internet Files\Content.IE5\BK082YKA\MCj04315800000[1].png"/>
          <p:cNvPicPr>
            <a:picLocks noChangeAspect="1" noChangeArrowheads="1"/>
          </p:cNvPicPr>
          <p:nvPr/>
        </p:nvPicPr>
        <p:blipFill>
          <a:blip r:embed="rId5" cstate="print"/>
          <a:srcRect/>
          <a:stretch>
            <a:fillRect/>
          </a:stretch>
        </p:blipFill>
        <p:spPr bwMode="auto">
          <a:xfrm>
            <a:off x="3581400" y="3505200"/>
            <a:ext cx="457200" cy="460248"/>
          </a:xfrm>
          <a:prstGeom prst="rect">
            <a:avLst/>
          </a:prstGeom>
          <a:noFill/>
          <a:scene3d>
            <a:camera prst="orthographicFront">
              <a:rot lat="655665" lon="11667493" rev="365530"/>
            </a:camera>
            <a:lightRig rig="threePt" dir="t"/>
          </a:scene3d>
        </p:spPr>
      </p:pic>
      <p:cxnSp>
        <p:nvCxnSpPr>
          <p:cNvPr id="236" name="Straight Arrow Connector 235"/>
          <p:cNvCxnSpPr/>
          <p:nvPr/>
        </p:nvCxnSpPr>
        <p:spPr>
          <a:xfrm rot="10800000" flipV="1">
            <a:off x="2438400" y="4114800"/>
            <a:ext cx="685800" cy="457200"/>
          </a:xfrm>
          <a:prstGeom prst="straightConnector1">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88" name="Text Box 6"/>
          <p:cNvSpPr txBox="1">
            <a:spLocks noChangeArrowheads="1"/>
          </p:cNvSpPr>
          <p:nvPr/>
        </p:nvSpPr>
        <p:spPr bwMode="auto">
          <a:xfrm>
            <a:off x="2971800" y="2362200"/>
            <a:ext cx="7921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Open Sources</a:t>
            </a:r>
            <a:endParaRPr lang="en-US">
              <a:solidFill>
                <a:srgbClr val="000000"/>
              </a:solidFill>
            </a:endParaRPr>
          </a:p>
        </p:txBody>
      </p:sp>
      <p:sp>
        <p:nvSpPr>
          <p:cNvPr id="23589" name="Text Box 7"/>
          <p:cNvSpPr txBox="1">
            <a:spLocks noChangeArrowheads="1"/>
          </p:cNvSpPr>
          <p:nvPr/>
        </p:nvSpPr>
        <p:spPr bwMode="auto">
          <a:xfrm>
            <a:off x="3124200" y="3200400"/>
            <a:ext cx="928688" cy="223838"/>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Commercial Data</a:t>
            </a:r>
          </a:p>
          <a:p>
            <a:pPr>
              <a:spcAft>
                <a:spcPts val="1000"/>
              </a:spcAft>
            </a:pPr>
            <a:endParaRPr lang="en-US">
              <a:solidFill>
                <a:srgbClr val="000000"/>
              </a:solidFill>
            </a:endParaRPr>
          </a:p>
        </p:txBody>
      </p:sp>
      <p:sp>
        <p:nvSpPr>
          <p:cNvPr id="23590" name="Text Box 8"/>
          <p:cNvSpPr txBox="1">
            <a:spLocks noChangeArrowheads="1"/>
          </p:cNvSpPr>
          <p:nvPr/>
        </p:nvSpPr>
        <p:spPr bwMode="auto">
          <a:xfrm>
            <a:off x="3429000" y="4038600"/>
            <a:ext cx="982663" cy="203200"/>
          </a:xfrm>
          <a:prstGeom prst="rect">
            <a:avLst/>
          </a:prstGeom>
          <a:noFill/>
          <a:ln w="9525">
            <a:noFill/>
            <a:miter lim="800000"/>
            <a:headEnd/>
            <a:tailEnd/>
          </a:ln>
        </p:spPr>
        <p:txBody>
          <a:bodyPr/>
          <a:lstStyle/>
          <a:p>
            <a:pPr>
              <a:spcAft>
                <a:spcPts val="1000"/>
              </a:spcAft>
            </a:pPr>
            <a:r>
              <a:rPr lang="en-US" sz="800" b="1">
                <a:solidFill>
                  <a:srgbClr val="000000"/>
                </a:solidFill>
                <a:latin typeface="Calibri" pitchFamily="34" charset="0"/>
              </a:rPr>
              <a:t> Government Data</a:t>
            </a:r>
            <a:endParaRPr lang="en-US">
              <a:solidFill>
                <a:srgbClr val="000000"/>
              </a:solidFill>
            </a:endParaRPr>
          </a:p>
        </p:txBody>
      </p:sp>
      <p:sp>
        <p:nvSpPr>
          <p:cNvPr id="23591" name="Text Box 9"/>
          <p:cNvSpPr txBox="1">
            <a:spLocks noChangeArrowheads="1"/>
          </p:cNvSpPr>
          <p:nvPr/>
        </p:nvSpPr>
        <p:spPr bwMode="auto">
          <a:xfrm>
            <a:off x="3657600" y="4724400"/>
            <a:ext cx="874713" cy="250825"/>
          </a:xfrm>
          <a:prstGeom prst="rect">
            <a:avLst/>
          </a:prstGeom>
          <a:noFill/>
          <a:ln w="9525">
            <a:noFill/>
            <a:miter lim="800000"/>
            <a:headEnd/>
            <a:tailEnd/>
          </a:ln>
        </p:spPr>
        <p:txBody>
          <a:bodyPr anchor="ctr"/>
          <a:lstStyle/>
          <a:p>
            <a:pPr algn="ctr">
              <a:spcAft>
                <a:spcPts val="1000"/>
              </a:spcAft>
            </a:pPr>
            <a:r>
              <a:rPr lang="en-US" sz="800" b="1">
                <a:solidFill>
                  <a:srgbClr val="000000"/>
                </a:solidFill>
                <a:latin typeface="Calibri" pitchFamily="34" charset="0"/>
              </a:rPr>
              <a:t>Geospatial Data</a:t>
            </a:r>
            <a:endParaRPr lang="en-US">
              <a:solidFill>
                <a:srgbClr val="000000"/>
              </a:solidFill>
            </a:endParaRPr>
          </a:p>
        </p:txBody>
      </p:sp>
      <p:sp>
        <p:nvSpPr>
          <p:cNvPr id="245" name="TextBox 244"/>
          <p:cNvSpPr txBox="1"/>
          <p:nvPr/>
        </p:nvSpPr>
        <p:spPr>
          <a:xfrm>
            <a:off x="3124200" y="5562600"/>
            <a:ext cx="838200" cy="400110"/>
          </a:xfrm>
          <a:prstGeom prst="rect">
            <a:avLst/>
          </a:prstGeom>
          <a:solidFill>
            <a:schemeClr val="tx1"/>
          </a:solidFill>
          <a:ln w="38100">
            <a:solidFill>
              <a:srgbClr val="FF0000"/>
            </a:solidFill>
          </a:ln>
          <a:scene3d>
            <a:camera prst="orthographicFront"/>
            <a:lightRig rig="threePt" dir="t"/>
          </a:scene3d>
          <a:sp3d>
            <a:bevelT/>
          </a:sp3d>
        </p:spPr>
        <p:txBody>
          <a:bodyPr>
            <a:spAutoFit/>
          </a:bodyPr>
          <a:lstStyle/>
          <a:p>
            <a:pPr fontAlgn="auto">
              <a:spcBef>
                <a:spcPts val="0"/>
              </a:spcBef>
              <a:spcAft>
                <a:spcPts val="0"/>
              </a:spcAft>
              <a:defRPr/>
            </a:pPr>
            <a:r>
              <a:rPr lang="en-US" sz="2000" b="1" dirty="0">
                <a:solidFill>
                  <a:srgbClr val="000000"/>
                </a:solidFill>
                <a:latin typeface="Arial Narrow" pitchFamily="34" charset="0"/>
              </a:rPr>
              <a:t>Alerts</a:t>
            </a:r>
          </a:p>
        </p:txBody>
      </p:sp>
      <p:cxnSp>
        <p:nvCxnSpPr>
          <p:cNvPr id="246" name="Straight Arrow Connector 245"/>
          <p:cNvCxnSpPr/>
          <p:nvPr/>
        </p:nvCxnSpPr>
        <p:spPr>
          <a:xfrm flipV="1">
            <a:off x="3581400" y="3733800"/>
            <a:ext cx="2133600" cy="1600200"/>
          </a:xfrm>
          <a:prstGeom prst="straightConnector1">
            <a:avLst/>
          </a:prstGeom>
          <a:ln w="76200">
            <a:solidFill>
              <a:srgbClr val="FF0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Lst>
  </p:timing>
</p:sld>
</file>

<file path=ppt/theme/theme1.xml><?xml version="1.0" encoding="utf-8"?>
<a:theme xmlns:a="http://schemas.openxmlformats.org/drawingml/2006/main" name="rayppt03">
  <a:themeElements>
    <a:clrScheme name="rayppt03 1">
      <a:dk1>
        <a:srgbClr val="000066"/>
      </a:dk1>
      <a:lt1>
        <a:srgbClr val="FFFFFF"/>
      </a:lt1>
      <a:dk2>
        <a:srgbClr val="0000FF"/>
      </a:dk2>
      <a:lt2>
        <a:srgbClr val="FFFFFF"/>
      </a:lt2>
      <a:accent1>
        <a:srgbClr val="008000"/>
      </a:accent1>
      <a:accent2>
        <a:srgbClr val="CC9900"/>
      </a:accent2>
      <a:accent3>
        <a:srgbClr val="AAAAFF"/>
      </a:accent3>
      <a:accent4>
        <a:srgbClr val="DADADA"/>
      </a:accent4>
      <a:accent5>
        <a:srgbClr val="AAC0AA"/>
      </a:accent5>
      <a:accent6>
        <a:srgbClr val="B98A00"/>
      </a:accent6>
      <a:hlink>
        <a:srgbClr val="336699"/>
      </a:hlink>
      <a:folHlink>
        <a:srgbClr val="660033"/>
      </a:folHlink>
    </a:clrScheme>
    <a:fontScheme name="rayppt0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C0C0C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C0C0C0"/>
            </a:solidFill>
            <a:effectLst/>
            <a:latin typeface="Arial" charset="0"/>
          </a:defRPr>
        </a:defPPr>
      </a:lstStyle>
    </a:lnDef>
  </a:objectDefaults>
  <a:extraClrSchemeLst>
    <a:extraClrScheme>
      <a:clrScheme name="rayppt03 1">
        <a:dk1>
          <a:srgbClr val="000066"/>
        </a:dk1>
        <a:lt1>
          <a:srgbClr val="FFFFFF"/>
        </a:lt1>
        <a:dk2>
          <a:srgbClr val="0000FF"/>
        </a:dk2>
        <a:lt2>
          <a:srgbClr val="FFFFFF"/>
        </a:lt2>
        <a:accent1>
          <a:srgbClr val="008000"/>
        </a:accent1>
        <a:accent2>
          <a:srgbClr val="CC9900"/>
        </a:accent2>
        <a:accent3>
          <a:srgbClr val="AAAAFF"/>
        </a:accent3>
        <a:accent4>
          <a:srgbClr val="DADADA"/>
        </a:accent4>
        <a:accent5>
          <a:srgbClr val="AAC0AA"/>
        </a:accent5>
        <a:accent6>
          <a:srgbClr val="B98A00"/>
        </a:accent6>
        <a:hlink>
          <a:srgbClr val="336699"/>
        </a:hlink>
        <a:folHlink>
          <a:srgbClr val="6600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C:\DOCUME~1\schlamc\LOCALS~1\Temp\rayppt03.pot</Template>
  <TotalTime>13519</TotalTime>
  <Pages>28</Pages>
  <Words>6273</Words>
  <Application>Microsoft Office PowerPoint</Application>
  <PresentationFormat>On-screen Show (4:3)</PresentationFormat>
  <Paragraphs>1576</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rayppt03</vt:lpstr>
      <vt:lpstr>1.  Who are we?</vt:lpstr>
      <vt:lpstr>1.  Who are we?</vt:lpstr>
      <vt:lpstr>2.  What is the technology?</vt:lpstr>
      <vt:lpstr>3.  How does it work?</vt:lpstr>
      <vt:lpstr>3.  How does it work?</vt:lpstr>
      <vt:lpstr>3.  How does it work?</vt:lpstr>
      <vt:lpstr>3.  How does it work?</vt:lpstr>
      <vt:lpstr>3.  How does it work?</vt:lpstr>
      <vt:lpstr>3.  How does it work?</vt:lpstr>
      <vt:lpstr>3.  How does it work?</vt:lpstr>
      <vt:lpstr>4.  What is it used for?</vt:lpstr>
      <vt:lpstr>5.  What is Food DefenseTQTM? </vt:lpstr>
      <vt:lpstr>6.  Why is the technology important?</vt:lpstr>
      <vt:lpstr>6.  Why is the technology important?</vt:lpstr>
      <vt:lpstr>6.  Why is the technology important?</vt:lpstr>
      <vt:lpstr>7.  Monitors “all hazards” risk in real time  </vt:lpstr>
      <vt:lpstr>7.  Monitors “all hazards” risk in real time  </vt:lpstr>
      <vt:lpstr>7.  Monitors “all hazards” risk in real time  </vt:lpstr>
      <vt:lpstr>8.  Measures performance continuously </vt:lpstr>
      <vt:lpstr>8.  Measures performance continuously </vt:lpstr>
      <vt:lpstr>8.  Measures performance continuously </vt:lpstr>
      <vt:lpstr>8.  Measures performance continuously </vt:lpstr>
      <vt:lpstr>8.  Measures performance continuously </vt:lpstr>
      <vt:lpstr>9.  Quantitatively identifies best investments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do what no other systems can do</vt:lpstr>
      <vt:lpstr>The Opportunity</vt:lpstr>
      <vt:lpstr>What is the opportunity?</vt:lpstr>
      <vt:lpstr>PowerPoint Presentation</vt:lpstr>
      <vt:lpstr>Phase I Work Breakdown Flow</vt:lpstr>
      <vt:lpstr>Phase I Work Breakdown Flow</vt:lpstr>
      <vt:lpstr>Phase I Work Plan</vt:lpstr>
      <vt:lpstr>Phase II Work Breakdown Flow</vt:lpstr>
      <vt:lpstr>Phase II Work Breakdown Flow</vt:lpstr>
      <vt:lpstr>Phase II Work Plan</vt:lpstr>
      <vt:lpstr>Next Steps</vt:lpstr>
      <vt:lpstr>Next Steps</vt:lpstr>
      <vt:lpstr>Next Steps</vt:lpstr>
    </vt:vector>
  </TitlesOfParts>
  <Company>Raytheon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to allow  for 3 lines</dc:title>
  <dc:creator>John</dc:creator>
  <cp:lastModifiedBy>jhnatio</cp:lastModifiedBy>
  <cp:revision>1154</cp:revision>
  <cp:lastPrinted>2009-04-22T19:24:48Z</cp:lastPrinted>
  <dcterms:created xsi:type="dcterms:W3CDTF">2002-04-25T17:46:14Z</dcterms:created>
  <dcterms:modified xsi:type="dcterms:W3CDTF">2014-03-24T23:03:38Z</dcterms:modified>
</cp:coreProperties>
</file>